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6"/>
  </p:notesMasterIdLst>
  <p:sldIdLst>
    <p:sldId id="256" r:id="rId2"/>
    <p:sldId id="257" r:id="rId3"/>
    <p:sldId id="452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3" r:id="rId15"/>
    <p:sldId id="454" r:id="rId16"/>
    <p:sldId id="456" r:id="rId17"/>
    <p:sldId id="455" r:id="rId18"/>
    <p:sldId id="474" r:id="rId19"/>
    <p:sldId id="457" r:id="rId20"/>
    <p:sldId id="458" r:id="rId21"/>
    <p:sldId id="459" r:id="rId22"/>
    <p:sldId id="460" r:id="rId23"/>
    <p:sldId id="461" r:id="rId24"/>
    <p:sldId id="462" r:id="rId25"/>
    <p:sldId id="463" r:id="rId26"/>
    <p:sldId id="464" r:id="rId27"/>
    <p:sldId id="465" r:id="rId28"/>
    <p:sldId id="466" r:id="rId29"/>
    <p:sldId id="467" r:id="rId30"/>
    <p:sldId id="473" r:id="rId31"/>
    <p:sldId id="468" r:id="rId32"/>
    <p:sldId id="469" r:id="rId33"/>
    <p:sldId id="471" r:id="rId34"/>
    <p:sldId id="472" r:id="rId3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FF0101"/>
    <a:srgbClr val="0066FF"/>
    <a:srgbClr val="99FF33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9" autoAdjust="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45D421-351E-4D0A-A677-F4C4018737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A75341-8365-49F6-8635-488DAE25E611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D1F67E-929F-4919-AF30-AD107B11F655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57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71A32F-82E8-4FE8-9AF2-52E817AA0412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798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5D4F1B-0BC7-44F7-8EE1-269694AFE112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47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2DB32A-FC78-4133-909E-598C53B5A23F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99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BD852B-4A52-45AA-A96E-64AF42D07310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976A3B-8F69-40EE-B0ED-78814E518CB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1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98AA8D-DA20-4BD9-86A7-4B76FF733945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40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F392D25-CF73-45F6-9FF7-BC6730593EEC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67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98D140-D428-4D3C-9EBB-E8C95A078802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06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784B8C-53A5-438B-AFCD-BEB72323B649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23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0A25F7-50A4-4BC1-BBBC-9C060F7D84AB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24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F85323-A6F6-4D0F-B52A-10EFCEA292C2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5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AE79A8-25DA-4E05-B0F7-2349DEFA41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66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880C6D-B8A8-400F-B98E-8949284F95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28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E05B8A-723D-4811-A8DA-A21DF1B5A9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093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09, 2007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8BE15-E632-4913-8410-561B57DC4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3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76F912-EFE8-41EF-BEFB-542C27CFF4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40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4B5BC-B800-4EB6-8BBA-816773946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6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01D0E6-2DDC-4778-A215-7CB9760570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05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0EE36-01D0-43AC-961D-981356AA1B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987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C5184-1139-4000-9D54-B35F230E52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88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F9721D-E9A3-48DD-8ADD-C161FD1136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42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52639-0677-48C6-9BAF-A2EEDD0F99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53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0C6AF-4BD2-4075-BAAD-9A4640BA8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34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tr-TR"/>
              <a:t>January 08, 2008</a:t>
            </a:r>
            <a:endParaRPr lang="en-US" alt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tr-TR" altLang="en-US"/>
              <a:t>Version 5.0</a:t>
            </a:r>
          </a:p>
          <a:p>
            <a:pPr>
              <a:defRPr/>
            </a:pPr>
            <a:r>
              <a:rPr lang="en-US" altLang="en-US"/>
              <a:t>CS301 – Algorithms [ </a:t>
            </a:r>
            <a:r>
              <a:rPr lang="en-US" altLang="en-US" i="1"/>
              <a:t>Fall 2007-2008</a:t>
            </a:r>
            <a:r>
              <a:rPr lang="en-US" altLang="en-US"/>
              <a:t> ]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9D53846C-6AD1-48F6-B829-CA0C61105C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9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wmf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1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CS301 -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H</a:t>
            </a:r>
            <a:r>
              <a:rPr lang="tr-TR" altLang="en-US" dirty="0"/>
              <a:t>ü</a:t>
            </a:r>
            <a:r>
              <a:rPr lang="en-US" altLang="en-US" dirty="0" err="1"/>
              <a:t>sn</a:t>
            </a:r>
            <a:r>
              <a:rPr lang="tr-TR" altLang="en-US" dirty="0"/>
              <a:t>ü</a:t>
            </a:r>
            <a:r>
              <a:rPr lang="en-US" altLang="en-US" dirty="0"/>
              <a:t> </a:t>
            </a:r>
            <a:r>
              <a:rPr lang="en-US" altLang="en-US" dirty="0" err="1"/>
              <a:t>Yenig</a:t>
            </a:r>
            <a:r>
              <a:rPr lang="tr-TR" altLang="en-US" dirty="0"/>
              <a:t>ü</a:t>
            </a:r>
            <a:r>
              <a:rPr lang="en-US" altLang="en-US" dirty="0"/>
              <a:t>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0E7AE9-D015-4529-8E04-A71F89F23799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Analysis of Randomized Select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Suppose that, we always get unlucky, and recurse into the subarray that has greater number of elements.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The expected running time can be calculated as:</a:t>
            </a:r>
          </a:p>
        </p:txBody>
      </p:sp>
      <p:graphicFrame>
        <p:nvGraphicFramePr>
          <p:cNvPr id="92165" name="Object 4"/>
          <p:cNvGraphicFramePr>
            <a:graphicFrameLocks noChangeAspect="1"/>
          </p:cNvGraphicFramePr>
          <p:nvPr/>
        </p:nvGraphicFramePr>
        <p:xfrm>
          <a:off x="304800" y="2667000"/>
          <a:ext cx="851217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711700" imgH="749300" progId="Equation.3">
                  <p:embed/>
                </p:oleObj>
              </mc:Choice>
              <mc:Fallback>
                <p:oleObj name="Equation" r:id="rId3" imgW="4711700" imgH="749300" progId="Equation.3">
                  <p:embed/>
                  <p:pic>
                    <p:nvPicPr>
                      <p:cNvPr id="9216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67000"/>
                        <a:ext cx="8512175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5"/>
          <p:cNvGraphicFramePr>
            <a:graphicFrameLocks noChangeAspect="1"/>
          </p:cNvGraphicFramePr>
          <p:nvPr/>
        </p:nvGraphicFramePr>
        <p:xfrm>
          <a:off x="2286000" y="5119688"/>
          <a:ext cx="48196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7000" imgH="457200" progId="Equation.3">
                  <p:embed/>
                </p:oleObj>
              </mc:Choice>
              <mc:Fallback>
                <p:oleObj name="Equation" r:id="rId5" imgW="2667000" imgH="457200" progId="Equation.3">
                  <p:embed/>
                  <p:pic>
                    <p:nvPicPr>
                      <p:cNvPr id="921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19688"/>
                        <a:ext cx="481965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460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52BA47-05AA-4278-AA88-093C8DF9288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Analysis of Randomized Select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553200" cy="4530725"/>
          </a:xfrm>
        </p:spPr>
        <p:txBody>
          <a:bodyPr/>
          <a:lstStyle/>
          <a:p>
            <a:pPr eaLnBrk="1" hangingPunct="1"/>
            <a:r>
              <a:rPr lang="en-US" altLang="en-US" sz="2000"/>
              <a:t>Consider the elements in the summation:</a:t>
            </a:r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700"/>
          </a:p>
          <a:p>
            <a:pPr eaLnBrk="1" hangingPunct="1"/>
            <a:endParaRPr lang="en-US" altLang="en-US" sz="700"/>
          </a:p>
          <a:p>
            <a:pPr eaLnBrk="1" hangingPunct="1"/>
            <a:endParaRPr lang="en-US" altLang="en-US" sz="700"/>
          </a:p>
          <a:p>
            <a:pPr eaLnBrk="1" hangingPunct="1"/>
            <a:endParaRPr lang="en-US" altLang="en-US" sz="2000"/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000"/>
              <a:t>Hence the summation is equivalent to:</a:t>
            </a:r>
          </a:p>
        </p:txBody>
      </p:sp>
      <p:graphicFrame>
        <p:nvGraphicFramePr>
          <p:cNvPr id="233476" name="Object 4"/>
          <p:cNvGraphicFramePr>
            <a:graphicFrameLocks noChangeAspect="1"/>
          </p:cNvGraphicFramePr>
          <p:nvPr/>
        </p:nvGraphicFramePr>
        <p:xfrm>
          <a:off x="304800" y="2209800"/>
          <a:ext cx="70929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24300" imgH="215900" progId="Equation.3">
                  <p:embed/>
                </p:oleObj>
              </mc:Choice>
              <mc:Fallback>
                <p:oleObj name="Equation" r:id="rId3" imgW="3924300" imgH="215900" progId="Equation.3">
                  <p:embed/>
                  <p:pic>
                    <p:nvPicPr>
                      <p:cNvPr id="233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09800"/>
                        <a:ext cx="70929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7" name="Object 5"/>
          <p:cNvGraphicFramePr>
            <a:graphicFrameLocks noChangeAspect="1"/>
          </p:cNvGraphicFramePr>
          <p:nvPr/>
        </p:nvGraphicFramePr>
        <p:xfrm>
          <a:off x="304800" y="2582863"/>
          <a:ext cx="70929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24300" imgH="215900" progId="Equation.3">
                  <p:embed/>
                </p:oleObj>
              </mc:Choice>
              <mc:Fallback>
                <p:oleObj name="Equation" r:id="rId5" imgW="3924300" imgH="215900" progId="Equation.3">
                  <p:embed/>
                  <p:pic>
                    <p:nvPicPr>
                      <p:cNvPr id="2334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82863"/>
                        <a:ext cx="70929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8" name="Object 6"/>
          <p:cNvGraphicFramePr>
            <a:graphicFrameLocks noChangeAspect="1"/>
          </p:cNvGraphicFramePr>
          <p:nvPr/>
        </p:nvGraphicFramePr>
        <p:xfrm>
          <a:off x="304800" y="3421063"/>
          <a:ext cx="75057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52900" imgH="215900" progId="Equation.3">
                  <p:embed/>
                </p:oleObj>
              </mc:Choice>
              <mc:Fallback>
                <p:oleObj name="Equation" r:id="rId7" imgW="4152900" imgH="215900" progId="Equation.3">
                  <p:embed/>
                  <p:pic>
                    <p:nvPicPr>
                      <p:cNvPr id="2334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421063"/>
                        <a:ext cx="75057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3479" name="Object 7"/>
          <p:cNvGraphicFramePr>
            <a:graphicFrameLocks noChangeAspect="1"/>
          </p:cNvGraphicFramePr>
          <p:nvPr/>
        </p:nvGraphicFramePr>
        <p:xfrm>
          <a:off x="304800" y="3802063"/>
          <a:ext cx="73914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89400" imgH="215900" progId="Equation.3">
                  <p:embed/>
                </p:oleObj>
              </mc:Choice>
              <mc:Fallback>
                <p:oleObj name="Equation" r:id="rId9" imgW="4089400" imgH="215900" progId="Equation.3">
                  <p:embed/>
                  <p:pic>
                    <p:nvPicPr>
                      <p:cNvPr id="2334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02063"/>
                        <a:ext cx="73914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80" name="Line 8"/>
          <p:cNvSpPr>
            <a:spLocks noChangeShapeType="1"/>
          </p:cNvSpPr>
          <p:nvPr/>
        </p:nvSpPr>
        <p:spPr bwMode="auto">
          <a:xfrm>
            <a:off x="6858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3481" name="Line 9"/>
          <p:cNvSpPr>
            <a:spLocks noChangeShapeType="1"/>
          </p:cNvSpPr>
          <p:nvPr/>
        </p:nvSpPr>
        <p:spPr bwMode="auto">
          <a:xfrm>
            <a:off x="16002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3482" name="Line 10"/>
          <p:cNvSpPr>
            <a:spLocks noChangeShapeType="1"/>
          </p:cNvSpPr>
          <p:nvPr/>
        </p:nvSpPr>
        <p:spPr bwMode="auto">
          <a:xfrm>
            <a:off x="47244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3483" name="Text Box 11"/>
          <p:cNvSpPr txBox="1">
            <a:spLocks noChangeArrowheads="1"/>
          </p:cNvSpPr>
          <p:nvPr/>
        </p:nvSpPr>
        <p:spPr bwMode="auto">
          <a:xfrm>
            <a:off x="8597900" y="290671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=</a:t>
            </a:r>
          </a:p>
        </p:txBody>
      </p:sp>
      <p:sp>
        <p:nvSpPr>
          <p:cNvPr id="233484" name="Text Box 12"/>
          <p:cNvSpPr txBox="1">
            <a:spLocks noChangeArrowheads="1"/>
          </p:cNvSpPr>
          <p:nvPr/>
        </p:nvSpPr>
        <p:spPr bwMode="auto">
          <a:xfrm>
            <a:off x="8229600" y="2895600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=</a:t>
            </a:r>
          </a:p>
        </p:txBody>
      </p:sp>
      <p:cxnSp>
        <p:nvCxnSpPr>
          <p:cNvPr id="233485" name="AutoShape 13"/>
          <p:cNvCxnSpPr>
            <a:cxnSpLocks noChangeShapeType="1"/>
            <a:stCxn id="233483" idx="0"/>
          </p:cNvCxnSpPr>
          <p:nvPr/>
        </p:nvCxnSpPr>
        <p:spPr bwMode="auto">
          <a:xfrm rot="5400000" flipH="1">
            <a:off x="7830344" y="1972469"/>
            <a:ext cx="501650" cy="13668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486" name="AutoShape 14"/>
          <p:cNvCxnSpPr>
            <a:cxnSpLocks noChangeShapeType="1"/>
            <a:stCxn id="233483" idx="2"/>
          </p:cNvCxnSpPr>
          <p:nvPr/>
        </p:nvCxnSpPr>
        <p:spPr bwMode="auto">
          <a:xfrm rot="5400000">
            <a:off x="7883525" y="3116263"/>
            <a:ext cx="693737" cy="10683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487" name="AutoShape 15"/>
          <p:cNvCxnSpPr>
            <a:cxnSpLocks noChangeShapeType="1"/>
            <a:stCxn id="233484" idx="0"/>
          </p:cNvCxnSpPr>
          <p:nvPr/>
        </p:nvCxnSpPr>
        <p:spPr bwMode="auto">
          <a:xfrm rot="5400000" flipH="1">
            <a:off x="7838281" y="2337594"/>
            <a:ext cx="117475" cy="99853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3488" name="AutoShape 16"/>
          <p:cNvCxnSpPr>
            <a:cxnSpLocks noChangeShapeType="1"/>
            <a:stCxn id="233484" idx="2"/>
          </p:cNvCxnSpPr>
          <p:nvPr/>
        </p:nvCxnSpPr>
        <p:spPr bwMode="auto">
          <a:xfrm rot="5400000">
            <a:off x="7941469" y="3161506"/>
            <a:ext cx="323850" cy="5857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3489" name="Line 17"/>
          <p:cNvSpPr>
            <a:spLocks noChangeShapeType="1"/>
          </p:cNvSpPr>
          <p:nvPr/>
        </p:nvSpPr>
        <p:spPr bwMode="auto">
          <a:xfrm>
            <a:off x="8077200" y="2971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3490" name="Text Box 18"/>
          <p:cNvSpPr txBox="1">
            <a:spLocks noChangeArrowheads="1"/>
          </p:cNvSpPr>
          <p:nvPr/>
        </p:nvSpPr>
        <p:spPr bwMode="auto">
          <a:xfrm>
            <a:off x="3981450" y="4357688"/>
            <a:ext cx="267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each term appears twice</a:t>
            </a:r>
          </a:p>
        </p:txBody>
      </p:sp>
      <p:graphicFrame>
        <p:nvGraphicFramePr>
          <p:cNvPr id="94228" name="Object 21"/>
          <p:cNvGraphicFramePr>
            <a:graphicFrameLocks noChangeAspect="1"/>
          </p:cNvGraphicFramePr>
          <p:nvPr/>
        </p:nvGraphicFramePr>
        <p:xfrm>
          <a:off x="990600" y="5041900"/>
          <a:ext cx="482123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7000" imgH="457200" progId="Equation.3">
                  <p:embed/>
                </p:oleObj>
              </mc:Choice>
              <mc:Fallback>
                <p:oleObj name="Equation" r:id="rId11" imgW="2667000" imgH="457200" progId="Equation.3">
                  <p:embed/>
                  <p:pic>
                    <p:nvPicPr>
                      <p:cNvPr id="94228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41900"/>
                        <a:ext cx="482123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3495" name="AutoShape 23"/>
          <p:cNvCxnSpPr>
            <a:cxnSpLocks noChangeShapeType="1"/>
            <a:stCxn id="233490" idx="3"/>
          </p:cNvCxnSpPr>
          <p:nvPr/>
        </p:nvCxnSpPr>
        <p:spPr bwMode="auto">
          <a:xfrm flipV="1">
            <a:off x="6654800" y="4256088"/>
            <a:ext cx="268288" cy="285750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33502" name="Object 30"/>
          <p:cNvGraphicFramePr>
            <a:graphicFrameLocks noGrp="1" noChangeAspect="1"/>
          </p:cNvGraphicFramePr>
          <p:nvPr>
            <p:ph sz="half" idx="2"/>
          </p:nvPr>
        </p:nvGraphicFramePr>
        <p:xfrm>
          <a:off x="5791200" y="5029200"/>
          <a:ext cx="2438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31366" imgH="545863" progId="Equation.3">
                  <p:embed/>
                </p:oleObj>
              </mc:Choice>
              <mc:Fallback>
                <p:oleObj name="Equation" r:id="rId13" imgW="1231366" imgH="545863" progId="Equation.3">
                  <p:embed/>
                  <p:pic>
                    <p:nvPicPr>
                      <p:cNvPr id="2335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029200"/>
                        <a:ext cx="2438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528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3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3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3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3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3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3" grpId="0"/>
      <p:bldP spid="233484" grpId="0"/>
      <p:bldP spid="2334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7F644F-EE7A-4ABF-BEA5-4589CD19134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Analysis of Randomized Select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en-US" sz="2400"/>
              <a:t>Let us solve the recurrence by substitution:</a:t>
            </a:r>
          </a:p>
          <a:p>
            <a:pPr lvl="1" eaLnBrk="1" hangingPunct="1"/>
            <a:r>
              <a:rPr lang="en-US" altLang="en-US" sz="2000"/>
              <a:t>Guess: </a:t>
            </a:r>
            <a:r>
              <a:rPr lang="en-US" altLang="en-US" sz="2000" i="1"/>
              <a:t>T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)=</a:t>
            </a:r>
            <a:r>
              <a:rPr lang="en-US" altLang="en-US" sz="2000" i="1"/>
              <a:t>O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)</a:t>
            </a:r>
          </a:p>
          <a:p>
            <a:pPr lvl="1" eaLnBrk="1" hangingPunct="1"/>
            <a:r>
              <a:rPr lang="en-US" altLang="en-US" sz="2000"/>
              <a:t>Verify: Show that </a:t>
            </a:r>
            <a:r>
              <a:rPr lang="en-US" altLang="en-US" sz="2000" i="1"/>
              <a:t>T</a:t>
            </a:r>
            <a:r>
              <a:rPr lang="en-US" altLang="en-US" sz="2000"/>
              <a:t>(</a:t>
            </a:r>
            <a:r>
              <a:rPr lang="en-US" altLang="en-US" sz="2000" i="1"/>
              <a:t>n</a:t>
            </a:r>
            <a:r>
              <a:rPr lang="en-US" altLang="en-US" sz="2000"/>
              <a:t>) </a:t>
            </a:r>
            <a:r>
              <a:rPr lang="en-US" altLang="en-US" sz="2000">
                <a:cs typeface="Arial" panose="020B0604020202020204" pitchFamily="34" charset="0"/>
              </a:rPr>
              <a:t>≤ </a:t>
            </a:r>
            <a:r>
              <a:rPr lang="en-US" altLang="en-US" sz="2000" i="1">
                <a:cs typeface="Arial" panose="020B0604020202020204" pitchFamily="34" charset="0"/>
              </a:rPr>
              <a:t>cn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  <p:graphicFrame>
        <p:nvGraphicFramePr>
          <p:cNvPr id="96261" name="Object 4"/>
          <p:cNvGraphicFramePr>
            <a:graphicFrameLocks noChangeAspect="1"/>
          </p:cNvGraphicFramePr>
          <p:nvPr/>
        </p:nvGraphicFramePr>
        <p:xfrm>
          <a:off x="533400" y="2438400"/>
          <a:ext cx="28003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8728" imgH="545863" progId="Equation.3">
                  <p:embed/>
                </p:oleObj>
              </mc:Choice>
              <mc:Fallback>
                <p:oleObj name="Equation" r:id="rId3" imgW="1548728" imgH="545863" progId="Equation.3">
                  <p:embed/>
                  <p:pic>
                    <p:nvPicPr>
                      <p:cNvPr id="9626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438400"/>
                        <a:ext cx="28003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5"/>
          <p:cNvGraphicFramePr>
            <a:graphicFrameLocks noChangeAspect="1"/>
          </p:cNvGraphicFramePr>
          <p:nvPr/>
        </p:nvGraphicFramePr>
        <p:xfrm>
          <a:off x="609600" y="3505200"/>
          <a:ext cx="25479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09088" imgH="545863" progId="Equation.3">
                  <p:embed/>
                </p:oleObj>
              </mc:Choice>
              <mc:Fallback>
                <p:oleObj name="Equation" r:id="rId5" imgW="1409088" imgH="545863" progId="Equation.3">
                  <p:embed/>
                  <p:pic>
                    <p:nvPicPr>
                      <p:cNvPr id="9626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5200"/>
                        <a:ext cx="2547938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6"/>
          <p:cNvGraphicFramePr>
            <a:graphicFrameLocks noChangeAspect="1"/>
          </p:cNvGraphicFramePr>
          <p:nvPr/>
        </p:nvGraphicFramePr>
        <p:xfrm>
          <a:off x="596900" y="4529138"/>
          <a:ext cx="34417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5000" imgH="685800" progId="Equation.3">
                  <p:embed/>
                </p:oleObj>
              </mc:Choice>
              <mc:Fallback>
                <p:oleObj name="Equation" r:id="rId7" imgW="1905000" imgH="685800" progId="Equation.3">
                  <p:embed/>
                  <p:pic>
                    <p:nvPicPr>
                      <p:cNvPr id="9626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529138"/>
                        <a:ext cx="34417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7"/>
          <p:cNvGraphicFramePr>
            <a:graphicFrameLocks noChangeAspect="1"/>
          </p:cNvGraphicFramePr>
          <p:nvPr/>
        </p:nvGraphicFramePr>
        <p:xfrm>
          <a:off x="4440238" y="1905000"/>
          <a:ext cx="445135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63800" imgH="787400" progId="Equation.3">
                  <p:embed/>
                </p:oleObj>
              </mc:Choice>
              <mc:Fallback>
                <p:oleObj name="Equation" r:id="rId9" imgW="2463800" imgH="787400" progId="Equation.3">
                  <p:embed/>
                  <p:pic>
                    <p:nvPicPr>
                      <p:cNvPr id="9626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1905000"/>
                        <a:ext cx="445135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8"/>
          <p:cNvGraphicFramePr>
            <a:graphicFrameLocks noChangeAspect="1"/>
          </p:cNvGraphicFramePr>
          <p:nvPr/>
        </p:nvGraphicFramePr>
        <p:xfrm>
          <a:off x="4489450" y="3290888"/>
          <a:ext cx="43592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13000" imgH="393700" progId="Equation.3">
                  <p:embed/>
                </p:oleObj>
              </mc:Choice>
              <mc:Fallback>
                <p:oleObj name="Equation" r:id="rId11" imgW="2413000" imgH="393700" progId="Equation.3">
                  <p:embed/>
                  <p:pic>
                    <p:nvPicPr>
                      <p:cNvPr id="9626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9450" y="3290888"/>
                        <a:ext cx="43592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6" name="Object 9"/>
          <p:cNvGraphicFramePr>
            <a:graphicFrameLocks noChangeAspect="1"/>
          </p:cNvGraphicFramePr>
          <p:nvPr/>
        </p:nvGraphicFramePr>
        <p:xfrm>
          <a:off x="4530725" y="5014913"/>
          <a:ext cx="33940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879600" imgH="431800" progId="Equation.3">
                  <p:embed/>
                </p:oleObj>
              </mc:Choice>
              <mc:Fallback>
                <p:oleObj name="Equation" r:id="rId13" imgW="1879600" imgH="431800" progId="Equation.3">
                  <p:embed/>
                  <p:pic>
                    <p:nvPicPr>
                      <p:cNvPr id="9626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5014913"/>
                        <a:ext cx="33940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7" name="Object 10"/>
          <p:cNvGraphicFramePr>
            <a:graphicFrameLocks noChangeAspect="1"/>
          </p:cNvGraphicFramePr>
          <p:nvPr/>
        </p:nvGraphicFramePr>
        <p:xfrm>
          <a:off x="4572000" y="5730875"/>
          <a:ext cx="11239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22030" imgH="203112" progId="Equation.3">
                  <p:embed/>
                </p:oleObj>
              </mc:Choice>
              <mc:Fallback>
                <p:oleObj name="Equation" r:id="rId15" imgW="622030" imgH="203112" progId="Equation.3">
                  <p:embed/>
                  <p:pic>
                    <p:nvPicPr>
                      <p:cNvPr id="9626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730875"/>
                        <a:ext cx="11239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8" name="Line 11"/>
          <p:cNvSpPr>
            <a:spLocks noChangeShapeType="1"/>
          </p:cNvSpPr>
          <p:nvPr/>
        </p:nvSpPr>
        <p:spPr bwMode="auto">
          <a:xfrm>
            <a:off x="5181600" y="396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6269" name="Text Box 12"/>
          <p:cNvSpPr txBox="1">
            <a:spLocks noChangeArrowheads="1"/>
          </p:cNvSpPr>
          <p:nvPr/>
        </p:nvSpPr>
        <p:spPr bwMode="auto">
          <a:xfrm>
            <a:off x="6934200" y="4203700"/>
            <a:ext cx="17891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pick </a:t>
            </a:r>
            <a:r>
              <a:rPr lang="en-US" altLang="en-US" sz="1600" i="1"/>
              <a:t>c</a:t>
            </a:r>
            <a:r>
              <a:rPr lang="en-US" altLang="en-US" sz="1600"/>
              <a:t> big enough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to dominate const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factors in </a:t>
            </a:r>
            <a:r>
              <a:rPr lang="en-US" altLang="en-US" sz="1600" i="1"/>
              <a:t>O</a:t>
            </a:r>
            <a:r>
              <a:rPr lang="en-US" altLang="en-US" sz="1600"/>
              <a:t>(</a:t>
            </a:r>
            <a:r>
              <a:rPr lang="en-US" altLang="en-US" sz="1600" i="1"/>
              <a:t>n</a:t>
            </a:r>
            <a:r>
              <a:rPr lang="en-US" altLang="en-US" sz="1600"/>
              <a:t>)</a:t>
            </a:r>
          </a:p>
        </p:txBody>
      </p:sp>
      <p:sp>
        <p:nvSpPr>
          <p:cNvPr id="96270" name="Line 13"/>
          <p:cNvSpPr>
            <a:spLocks noChangeShapeType="1"/>
          </p:cNvSpPr>
          <p:nvPr/>
        </p:nvSpPr>
        <p:spPr bwMode="auto">
          <a:xfrm>
            <a:off x="4343400" y="1752600"/>
            <a:ext cx="0" cy="426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96271" name="AutoShape 15"/>
          <p:cNvCxnSpPr>
            <a:cxnSpLocks noChangeShapeType="1"/>
            <a:stCxn id="96269" idx="1"/>
          </p:cNvCxnSpPr>
          <p:nvPr/>
        </p:nvCxnSpPr>
        <p:spPr bwMode="auto">
          <a:xfrm rot="10800000" flipV="1">
            <a:off x="6770688" y="4616450"/>
            <a:ext cx="163512" cy="360363"/>
          </a:xfrm>
          <a:prstGeom prst="bentConnector2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272" name="AutoShape 16"/>
          <p:cNvSpPr>
            <a:spLocks noChangeArrowheads="1"/>
          </p:cNvSpPr>
          <p:nvPr/>
        </p:nvSpPr>
        <p:spPr bwMode="auto">
          <a:xfrm>
            <a:off x="8305800" y="5791200"/>
            <a:ext cx="304800" cy="3048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</p:spTree>
    <p:extLst>
      <p:ext uri="{BB962C8B-B14F-4D97-AF65-F5344CB8AC3E}">
        <p14:creationId xmlns:p14="http://schemas.microsoft.com/office/powerpoint/2010/main" val="3340395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9C2FA2-1F0C-4CD1-82BE-8EF8B915A48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Analysis of Randomized Select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Therefore, Randomized Select has linear expected time.</a:t>
            </a:r>
          </a:p>
          <a:p>
            <a:pPr marL="0" indent="0" eaLnBrk="1" hangingPunct="1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136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30"/>
            <a:ext cx="8229600" cy="1379191"/>
          </a:xfrm>
        </p:spPr>
        <p:txBody>
          <a:bodyPr/>
          <a:lstStyle/>
          <a:p>
            <a:r>
              <a:rPr lang="en-US" dirty="0"/>
              <a:t>A “Randomized Algorithm”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990600"/>
            <a:ext cx="82296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</a:t>
            </a:r>
            <a:r>
              <a:rPr lang="en-US" altLang="en-US" sz="1800" b="1" dirty="0" err="1"/>
              <a:t>RandomizedSelect</a:t>
            </a:r>
            <a:r>
              <a:rPr lang="en-US" altLang="en-US" sz="1800" b="1" dirty="0"/>
              <a:t> (A, first, last,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 {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if (first == last)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 return A[first]; </a:t>
            </a:r>
            <a:r>
              <a:rPr lang="en-US" altLang="en-US" sz="1800" b="1" dirty="0">
                <a:solidFill>
                  <a:srgbClr val="0066FF"/>
                </a:solidFill>
              </a:rPr>
              <a:t>// </a:t>
            </a:r>
            <a:r>
              <a:rPr lang="en-US" altLang="en-US" sz="1800" b="1" dirty="0" err="1">
                <a:solidFill>
                  <a:srgbClr val="0066FF"/>
                </a:solidFill>
              </a:rPr>
              <a:t>i</a:t>
            </a:r>
            <a:r>
              <a:rPr lang="en-US" altLang="en-US" sz="1800" b="1" dirty="0">
                <a:solidFill>
                  <a:srgbClr val="0066FF"/>
                </a:solidFill>
              </a:rPr>
              <a:t>=1 in this case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>
              <a:solidFill>
                <a:srgbClr val="0066FF"/>
              </a:solidFill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>
                <a:solidFill>
                  <a:srgbClr val="FF0000"/>
                </a:solidFill>
              </a:rPr>
              <a:t>random_index</a:t>
            </a:r>
            <a:r>
              <a:rPr lang="en-US" altLang="en-US" sz="1800" b="1" dirty="0">
                <a:solidFill>
                  <a:srgbClr val="FF0000"/>
                </a:solidFill>
              </a:rPr>
              <a:t> = random(first, last); </a:t>
            </a:r>
            <a:r>
              <a:rPr lang="en-US" altLang="en-US" sz="1800" b="1" dirty="0">
                <a:solidFill>
                  <a:srgbClr val="0066FF"/>
                </a:solidFill>
              </a:rPr>
              <a:t>// returns a number first </a:t>
            </a:r>
            <a:r>
              <a:rPr lang="en-US" altLang="en-US" sz="1800" b="1" dirty="0">
                <a:solidFill>
                  <a:srgbClr val="0066FF"/>
                </a:solidFill>
                <a:cs typeface="Arial" panose="020B0604020202020204" pitchFamily="34" charset="0"/>
              </a:rPr>
              <a:t>≤ … ≤ </a:t>
            </a:r>
            <a:r>
              <a:rPr lang="en-US" altLang="en-US" sz="1800" b="1" dirty="0">
                <a:solidFill>
                  <a:srgbClr val="0066FF"/>
                </a:solidFill>
              </a:rPr>
              <a:t>last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swap(A[</a:t>
            </a:r>
            <a:r>
              <a:rPr lang="en-US" altLang="en-US" sz="1800" b="1" dirty="0" err="1"/>
              <a:t>random_index</a:t>
            </a:r>
            <a:r>
              <a:rPr lang="en-US" altLang="en-US" sz="1800" b="1" dirty="0"/>
              <a:t>], A[last]);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mid = Partition(A, first, last 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 = mid – first + 1;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 ==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olidFill>
                  <a:srgbClr val="0066FF"/>
                </a:solidFill>
              </a:rPr>
              <a:t>// we may be lucky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return A[mid];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 &lt; 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olidFill>
                  <a:srgbClr val="0066FF"/>
                </a:solidFill>
              </a:rPr>
              <a:t>// it is in the left subarray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return (Select(A, first, mid-1,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return (Select(A, mid+1, last, </a:t>
            </a:r>
            <a:r>
              <a:rPr lang="en-US" altLang="en-US" sz="1800" b="1" dirty="0" err="1"/>
              <a:t>i-mid_and_less</a:t>
            </a:r>
            <a:r>
              <a:rPr lang="en-US" altLang="en-US" sz="1800" b="1" dirty="0"/>
              <a:t>));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3001" y="1306488"/>
            <a:ext cx="345479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makes a random choice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4191000" y="1768153"/>
            <a:ext cx="1676400" cy="36544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32195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“Deterministic” vs. “Randomized”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15</a:t>
            </a:fld>
            <a:endParaRPr lang="en-US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181100" y="1563389"/>
            <a:ext cx="6477000" cy="1179811"/>
            <a:chOff x="838200" y="1944389"/>
            <a:chExt cx="6477000" cy="1179811"/>
          </a:xfrm>
        </p:grpSpPr>
        <p:sp>
          <p:nvSpPr>
            <p:cNvPr id="8" name="TextBox 7"/>
            <p:cNvSpPr txBox="1"/>
            <p:nvPr/>
          </p:nvSpPr>
          <p:spPr>
            <a:xfrm>
              <a:off x="2747469" y="2303462"/>
              <a:ext cx="2607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ALGORITHM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717491" y="1944389"/>
              <a:ext cx="2667000" cy="117981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Arrow: Down 9"/>
            <p:cNvSpPr/>
            <p:nvPr/>
          </p:nvSpPr>
          <p:spPr bwMode="auto">
            <a:xfrm rot="16200000">
              <a:off x="1914740" y="2108131"/>
              <a:ext cx="457200" cy="83820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2296398"/>
              <a:ext cx="85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12" name="Arrow: Down 11"/>
            <p:cNvSpPr/>
            <p:nvPr/>
          </p:nvSpPr>
          <p:spPr bwMode="auto">
            <a:xfrm rot="16200000">
              <a:off x="5676900" y="2108131"/>
              <a:ext cx="457200" cy="83820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74530" y="2296398"/>
              <a:ext cx="1040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838200" y="914400"/>
            <a:ext cx="7162800" cy="1981200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3146" y="914400"/>
            <a:ext cx="3832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Deterministic Algorithms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181100" y="3620789"/>
            <a:ext cx="6477000" cy="1179811"/>
            <a:chOff x="838200" y="1944389"/>
            <a:chExt cx="6477000" cy="1179811"/>
          </a:xfrm>
        </p:grpSpPr>
        <p:sp>
          <p:nvSpPr>
            <p:cNvPr id="18" name="TextBox 17"/>
            <p:cNvSpPr txBox="1"/>
            <p:nvPr/>
          </p:nvSpPr>
          <p:spPr>
            <a:xfrm>
              <a:off x="2747469" y="2303462"/>
              <a:ext cx="2607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ALGORITHM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17491" y="1944389"/>
              <a:ext cx="2667000" cy="1179811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Arrow: Down 19"/>
            <p:cNvSpPr/>
            <p:nvPr/>
          </p:nvSpPr>
          <p:spPr bwMode="auto">
            <a:xfrm rot="16200000">
              <a:off x="1914740" y="2108131"/>
              <a:ext cx="457200" cy="83820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38200" y="2296398"/>
              <a:ext cx="85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22" name="Arrow: Down 21"/>
            <p:cNvSpPr/>
            <p:nvPr/>
          </p:nvSpPr>
          <p:spPr bwMode="auto">
            <a:xfrm rot="16200000">
              <a:off x="5676900" y="2108131"/>
              <a:ext cx="457200" cy="838200"/>
            </a:xfrm>
            <a:prstGeom prst="downArrow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274530" y="2296398"/>
              <a:ext cx="10406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564061" y="2971800"/>
            <a:ext cx="371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Randomized Algorithms</a:t>
            </a:r>
          </a:p>
        </p:txBody>
      </p:sp>
      <p:sp>
        <p:nvSpPr>
          <p:cNvPr id="26" name="Arrow: Down 25"/>
          <p:cNvSpPr/>
          <p:nvPr/>
        </p:nvSpPr>
        <p:spPr bwMode="auto">
          <a:xfrm rot="10800000">
            <a:off x="4165290" y="4874567"/>
            <a:ext cx="482909" cy="572002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03937" y="5421417"/>
            <a:ext cx="2031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random data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838200" y="2971800"/>
            <a:ext cx="7162800" cy="306603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34079" y="4958261"/>
            <a:ext cx="2956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The behavior of the algorithm</a:t>
            </a:r>
          </a:p>
          <a:p>
            <a:r>
              <a:rPr lang="en-US" sz="1600" i="1" dirty="0"/>
              <a:t>is based on the random data.</a:t>
            </a:r>
          </a:p>
        </p:txBody>
      </p:sp>
    </p:spTree>
    <p:extLst>
      <p:ext uri="{BB962C8B-B14F-4D97-AF65-F5344CB8AC3E}">
        <p14:creationId xmlns:p14="http://schemas.microsoft.com/office/powerpoint/2010/main" val="13877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8130"/>
            <a:ext cx="8229600" cy="1379191"/>
          </a:xfrm>
        </p:spPr>
        <p:txBody>
          <a:bodyPr/>
          <a:lstStyle/>
          <a:p>
            <a:r>
              <a:rPr lang="en-US" dirty="0"/>
              <a:t>“Correct” Randomized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81000" y="990600"/>
            <a:ext cx="82296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</a:t>
            </a:r>
            <a:r>
              <a:rPr lang="en-US" altLang="en-US" sz="1800" b="1" dirty="0" err="1"/>
              <a:t>RandomizedSelect</a:t>
            </a:r>
            <a:r>
              <a:rPr lang="en-US" altLang="en-US" sz="1800" b="1" dirty="0"/>
              <a:t> (A, first, last,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 {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if (first == last)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 return A[first]; </a:t>
            </a:r>
            <a:r>
              <a:rPr lang="en-US" altLang="en-US" sz="1800" b="1" dirty="0">
                <a:solidFill>
                  <a:srgbClr val="0066FF"/>
                </a:solidFill>
              </a:rPr>
              <a:t>// </a:t>
            </a:r>
            <a:r>
              <a:rPr lang="en-US" altLang="en-US" sz="1800" b="1" dirty="0" err="1">
                <a:solidFill>
                  <a:srgbClr val="0066FF"/>
                </a:solidFill>
              </a:rPr>
              <a:t>i</a:t>
            </a:r>
            <a:r>
              <a:rPr lang="en-US" altLang="en-US" sz="1800" b="1" dirty="0">
                <a:solidFill>
                  <a:srgbClr val="0066FF"/>
                </a:solidFill>
              </a:rPr>
              <a:t>=1 in this case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>
              <a:solidFill>
                <a:srgbClr val="0066FF"/>
              </a:solidFill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/>
              <a:t>random_index</a:t>
            </a:r>
            <a:r>
              <a:rPr lang="en-US" altLang="en-US" sz="1800" b="1" dirty="0"/>
              <a:t> = random(first, last); </a:t>
            </a:r>
            <a:r>
              <a:rPr lang="en-US" altLang="en-US" sz="1800" b="1" dirty="0">
                <a:solidFill>
                  <a:srgbClr val="0066FF"/>
                </a:solidFill>
              </a:rPr>
              <a:t>// returns a number first </a:t>
            </a:r>
            <a:r>
              <a:rPr lang="en-US" altLang="en-US" sz="1800" b="1" dirty="0">
                <a:solidFill>
                  <a:srgbClr val="0066FF"/>
                </a:solidFill>
                <a:cs typeface="Arial" panose="020B0604020202020204" pitchFamily="34" charset="0"/>
              </a:rPr>
              <a:t>≤ … ≤ </a:t>
            </a:r>
            <a:r>
              <a:rPr lang="en-US" altLang="en-US" sz="1800" b="1" dirty="0">
                <a:solidFill>
                  <a:srgbClr val="0066FF"/>
                </a:solidFill>
              </a:rPr>
              <a:t>last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swap(A[</a:t>
            </a:r>
            <a:r>
              <a:rPr lang="en-US" altLang="en-US" sz="1800" b="1" dirty="0" err="1"/>
              <a:t>random_index</a:t>
            </a:r>
            <a:r>
              <a:rPr lang="en-US" altLang="en-US" sz="1800" b="1" dirty="0"/>
              <a:t>], A[last]);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mid = Partition(A, first, last 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 = mid – first + 1;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 ==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olidFill>
                  <a:srgbClr val="0066FF"/>
                </a:solidFill>
              </a:rPr>
              <a:t>// we may be lucky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return A[mid];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 &lt; 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olidFill>
                  <a:srgbClr val="0066FF"/>
                </a:solidFill>
              </a:rPr>
              <a:t>// it is in the left subarray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return (Select(A, first, mid-1,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return (Select(A, mid+1, last, </a:t>
            </a:r>
            <a:r>
              <a:rPr lang="en-US" altLang="en-US" sz="1800" b="1" dirty="0" err="1"/>
              <a:t>i-mid_and_less</a:t>
            </a:r>
            <a:r>
              <a:rPr lang="en-US" altLang="en-US" sz="1800" b="1" dirty="0"/>
              <a:t>));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2556808"/>
            <a:ext cx="2879314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RandomizedSelect</a:t>
            </a:r>
            <a:r>
              <a:rPr lang="en-US" sz="2000" dirty="0"/>
              <a:t> is a </a:t>
            </a:r>
          </a:p>
          <a:p>
            <a:r>
              <a:rPr lang="en-US" sz="2000"/>
              <a:t>“correct” </a:t>
            </a:r>
            <a:r>
              <a:rPr lang="en-US" sz="2000" dirty="0"/>
              <a:t>algorithm. </a:t>
            </a:r>
          </a:p>
          <a:p>
            <a:r>
              <a:rPr lang="en-US" sz="2000" dirty="0"/>
              <a:t>It always finds </a:t>
            </a:r>
          </a:p>
          <a:p>
            <a:r>
              <a:rPr lang="en-US" sz="2000" dirty="0"/>
              <a:t>the correct result.</a:t>
            </a:r>
          </a:p>
          <a:p>
            <a:r>
              <a:rPr lang="en-US" sz="2000" dirty="0"/>
              <a:t>Randomness affects its</a:t>
            </a:r>
          </a:p>
          <a:p>
            <a:r>
              <a:rPr lang="en-US" sz="2000" i="1" dirty="0"/>
              <a:t>expected</a:t>
            </a:r>
            <a:r>
              <a:rPr lang="en-US" sz="2000" dirty="0"/>
              <a:t> running time.</a:t>
            </a:r>
          </a:p>
        </p:txBody>
      </p:sp>
    </p:spTree>
    <p:extLst>
      <p:ext uri="{BB962C8B-B14F-4D97-AF65-F5344CB8AC3E}">
        <p14:creationId xmlns:p14="http://schemas.microsoft.com/office/powerpoint/2010/main" val="29160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“Incorrect” Randomized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US" dirty="0"/>
              <a:t>Consider the following problem:</a:t>
            </a:r>
          </a:p>
          <a:p>
            <a:pPr lvl="1"/>
            <a:r>
              <a:rPr lang="en-US" dirty="0"/>
              <a:t>Given an unsorted array of numbers A[1..n], find an element </a:t>
            </a:r>
            <a:r>
              <a:rPr lang="en-US" i="1" dirty="0"/>
              <a:t>x</a:t>
            </a:r>
            <a:r>
              <a:rPr lang="en-US" dirty="0"/>
              <a:t> in A such that </a:t>
            </a:r>
          </a:p>
          <a:p>
            <a:pPr marL="344487" lvl="1" indent="0" algn="ctr">
              <a:buNone/>
            </a:pPr>
            <a:r>
              <a:rPr lang="en-US" dirty="0"/>
              <a:t>n/10  </a:t>
            </a:r>
            <a:r>
              <a:rPr lang="en-US" dirty="0">
                <a:sym typeface="Symbol" panose="05050102010706020507" pitchFamily="18" charset="2"/>
              </a:rPr>
              <a:t>  rank(x)    9n/10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3581400"/>
            <a:ext cx="8229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</a:t>
            </a:r>
            <a:r>
              <a:rPr lang="en-US" altLang="en-US" sz="1800" b="1" dirty="0" err="1"/>
              <a:t>RandomizedApproximateMiddle</a:t>
            </a:r>
            <a:r>
              <a:rPr lang="en-US" altLang="en-US" sz="1800" b="1" dirty="0"/>
              <a:t> (A) {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pick an element x of A uniformly at random;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return x;</a:t>
            </a: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636" y="5257800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Runs in constant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5558135"/>
            <a:ext cx="6295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Finds a correct answer with probability 8/10</a:t>
            </a:r>
          </a:p>
        </p:txBody>
      </p:sp>
    </p:spTree>
    <p:extLst>
      <p:ext uri="{BB962C8B-B14F-4D97-AF65-F5344CB8AC3E}">
        <p14:creationId xmlns:p14="http://schemas.microsoft.com/office/powerpoint/2010/main" val="330414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“Incorrect” Randomized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US" dirty="0"/>
              <a:t>Consider the following problem:</a:t>
            </a:r>
          </a:p>
          <a:p>
            <a:pPr lvl="1"/>
            <a:r>
              <a:rPr lang="en-US" dirty="0"/>
              <a:t>Given an unsorted array of numbers A[1..n], find an element </a:t>
            </a:r>
            <a:r>
              <a:rPr lang="en-US" i="1" dirty="0"/>
              <a:t>x</a:t>
            </a:r>
            <a:r>
              <a:rPr lang="en-US" dirty="0"/>
              <a:t> in A such that </a:t>
            </a:r>
          </a:p>
          <a:p>
            <a:pPr marL="344487" lvl="1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n/10</a:t>
            </a:r>
            <a:r>
              <a:rPr lang="tr-TR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>
                <a:sym typeface="Symbol" panose="05050102010706020507" pitchFamily="18" charset="2"/>
              </a:rPr>
              <a:t>  rank(x)   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9</a:t>
            </a:r>
            <a:r>
              <a:rPr lang="tr-TR" dirty="0">
                <a:solidFill>
                  <a:srgbClr val="FF0000"/>
                </a:solidFill>
                <a:sym typeface="Symbol" panose="05050102010706020507" pitchFamily="18" charset="2"/>
              </a:rPr>
              <a:t>9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n/10</a:t>
            </a:r>
            <a:r>
              <a:rPr lang="tr-TR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3581400"/>
            <a:ext cx="82296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</a:t>
            </a:r>
            <a:r>
              <a:rPr lang="en-US" altLang="en-US" sz="1800" b="1" dirty="0" err="1"/>
              <a:t>RandomizedApproximateMiddle</a:t>
            </a:r>
            <a:r>
              <a:rPr lang="en-US" altLang="en-US" sz="1800" b="1" dirty="0"/>
              <a:t> (A) {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pick an element x of A uniformly at random;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return x;</a:t>
            </a: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636" y="5257800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Runs in constant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5558135"/>
            <a:ext cx="6638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- Finds a correct answer with probability </a:t>
            </a:r>
            <a:r>
              <a:rPr lang="tr-TR" i="1" dirty="0">
                <a:solidFill>
                  <a:srgbClr val="FF0000"/>
                </a:solidFill>
              </a:rPr>
              <a:t>9</a:t>
            </a:r>
            <a:r>
              <a:rPr lang="en-US" i="1" dirty="0">
                <a:solidFill>
                  <a:srgbClr val="FF0000"/>
                </a:solidFill>
              </a:rPr>
              <a:t>8/10</a:t>
            </a:r>
            <a:r>
              <a:rPr lang="tr-TR" i="1" dirty="0">
                <a:solidFill>
                  <a:srgbClr val="FF0000"/>
                </a:solidFill>
              </a:rPr>
              <a:t>0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00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Monte Carlo &amp; </a:t>
            </a:r>
            <a:r>
              <a:rPr lang="tr-TR" dirty="0" err="1"/>
              <a:t>Las</a:t>
            </a:r>
            <a:r>
              <a:rPr lang="tr-TR" dirty="0"/>
              <a:t> </a:t>
            </a:r>
            <a:r>
              <a:rPr lang="tr-TR" dirty="0" err="1"/>
              <a:t>Vegas</a:t>
            </a:r>
            <a:r>
              <a:rPr lang="tr-TR" dirty="0"/>
              <a:t> </a:t>
            </a:r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/>
          <a:lstStyle/>
          <a:p>
            <a:r>
              <a:rPr lang="tr-TR" sz="2000" b="1" dirty="0"/>
              <a:t>Monte Carlo </a:t>
            </a:r>
            <a:r>
              <a:rPr lang="tr-TR" sz="2000" b="1" dirty="0" err="1"/>
              <a:t>Algor</a:t>
            </a:r>
            <a:r>
              <a:rPr lang="en-US" sz="2000" b="1" dirty="0" err="1"/>
              <a:t>ithms</a:t>
            </a:r>
            <a:r>
              <a:rPr lang="en-US" sz="2000" b="1" dirty="0"/>
              <a:t>: </a:t>
            </a:r>
            <a:br>
              <a:rPr lang="en-US" sz="2000" dirty="0"/>
            </a:br>
            <a:r>
              <a:rPr lang="en-US" sz="2000" dirty="0"/>
              <a:t>Randomized algorithms that run fast and </a:t>
            </a:r>
            <a:r>
              <a:rPr lang="en-US" sz="2000" i="1" dirty="0">
                <a:solidFill>
                  <a:srgbClr val="FF0000"/>
                </a:solidFill>
              </a:rPr>
              <a:t>find the correct answer with high probability</a:t>
            </a:r>
            <a:r>
              <a:rPr lang="en-US" sz="2000" dirty="0"/>
              <a:t>.</a:t>
            </a:r>
            <a:br>
              <a:rPr lang="en-US" sz="800" dirty="0"/>
            </a:br>
            <a:r>
              <a:rPr lang="en-US" sz="2000" dirty="0"/>
              <a:t>(e.g. </a:t>
            </a:r>
            <a:r>
              <a:rPr lang="en-US" sz="2000" dirty="0" err="1"/>
              <a:t>RandomizedApproximateMiddle</a:t>
            </a:r>
            <a:r>
              <a:rPr lang="en-US" sz="2000" dirty="0"/>
              <a:t> algorithm)</a:t>
            </a:r>
            <a:br>
              <a:rPr lang="tr-TR" sz="2000" dirty="0"/>
            </a:br>
            <a:br>
              <a:rPr lang="tr-TR" sz="2000" dirty="0"/>
            </a:br>
            <a:r>
              <a:rPr lang="tr-TR" sz="2000" dirty="0" err="1"/>
              <a:t>However</a:t>
            </a:r>
            <a:r>
              <a:rPr lang="tr-TR" sz="2000" dirty="0"/>
              <a:t>, w</a:t>
            </a:r>
            <a:r>
              <a:rPr lang="en-US" sz="2000" dirty="0" err="1"/>
              <a:t>ith</a:t>
            </a:r>
            <a:r>
              <a:rPr lang="en-US" sz="2000" dirty="0"/>
              <a:t> small probability, they may fail to find the correct </a:t>
            </a:r>
            <a:r>
              <a:rPr lang="tr-TR" sz="2000" dirty="0"/>
              <a:t>        </a:t>
            </a:r>
            <a:r>
              <a:rPr lang="en-US" sz="2000" dirty="0"/>
              <a:t>answer, or not compute any answer at all.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57200" y="3733800"/>
            <a:ext cx="8229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b="1" kern="0" dirty="0"/>
              <a:t>Las Vegas </a:t>
            </a:r>
            <a:r>
              <a:rPr lang="tr-TR" sz="2000" b="1" kern="0" dirty="0" err="1"/>
              <a:t>Algor</a:t>
            </a:r>
            <a:r>
              <a:rPr lang="en-US" sz="2000" b="1" kern="0" dirty="0" err="1"/>
              <a:t>ithms</a:t>
            </a:r>
            <a:r>
              <a:rPr lang="en-US" sz="2000" b="1" kern="0" dirty="0"/>
              <a:t>: </a:t>
            </a:r>
            <a:br>
              <a:rPr lang="en-US" sz="2000" b="1" kern="0" dirty="0"/>
            </a:br>
            <a:r>
              <a:rPr lang="en-US" sz="2000" kern="0" dirty="0"/>
              <a:t>Randomized algorithms that </a:t>
            </a:r>
            <a:r>
              <a:rPr lang="en-US" sz="2000" i="1" kern="0" dirty="0">
                <a:solidFill>
                  <a:srgbClr val="FF0000"/>
                </a:solidFill>
              </a:rPr>
              <a:t>always find the correct answer </a:t>
            </a:r>
            <a:r>
              <a:rPr lang="en-US" sz="2000" kern="0" dirty="0"/>
              <a:t>and have low </a:t>
            </a:r>
            <a:r>
              <a:rPr lang="en-US" sz="2000" i="1" kern="0" dirty="0"/>
              <a:t>expected</a:t>
            </a:r>
            <a:r>
              <a:rPr lang="en-US" sz="2000" kern="0" dirty="0"/>
              <a:t> running time.</a:t>
            </a:r>
            <a:br>
              <a:rPr lang="en-US" sz="2000" kern="0" dirty="0"/>
            </a:br>
            <a:r>
              <a:rPr lang="en-US" sz="2000" kern="0" dirty="0"/>
              <a:t>(e.g. </a:t>
            </a:r>
            <a:r>
              <a:rPr lang="en-US" sz="2000" kern="0" dirty="0" err="1"/>
              <a:t>RandomizedSelect</a:t>
            </a:r>
            <a:r>
              <a:rPr lang="en-US" sz="2000" kern="0" dirty="0"/>
              <a:t> algorithm)</a:t>
            </a:r>
          </a:p>
          <a:p>
            <a:pPr marL="0" indent="0">
              <a:buNone/>
            </a:pPr>
            <a:r>
              <a:rPr lang="en-US" sz="2000" kern="0" dirty="0"/>
              <a:t>     Note that, expected running time is an average over all possible</a:t>
            </a:r>
            <a:br>
              <a:rPr lang="en-US" sz="2000" kern="0" dirty="0"/>
            </a:br>
            <a:r>
              <a:rPr lang="en-US" sz="2000" kern="0" dirty="0"/>
              <a:t>     sequences of </a:t>
            </a:r>
            <a:r>
              <a:rPr lang="en-US" sz="2000" i="1" kern="0" dirty="0"/>
              <a:t>random choices</a:t>
            </a:r>
            <a:r>
              <a:rPr lang="en-US" sz="2000" kern="0" dirty="0"/>
              <a:t> (not over all possible inputs).</a:t>
            </a:r>
          </a:p>
        </p:txBody>
      </p:sp>
    </p:spTree>
    <p:extLst>
      <p:ext uri="{BB962C8B-B14F-4D97-AF65-F5344CB8AC3E}">
        <p14:creationId xmlns:p14="http://schemas.microsoft.com/office/powerpoint/2010/main" val="402171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F66623-3860-4AAC-B2B0-F1FB079E155D}" type="slidenum">
              <a:rPr lang="en-US" altLang="en-US" sz="1200">
                <a:latin typeface="Garamond" panose="02020404030301010803" pitchFamily="18" charset="0"/>
              </a:rPr>
              <a:pPr eaLnBrk="1" hangingPunct="1"/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457200" y="2212975"/>
            <a:ext cx="82296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chemeClr val="tx2"/>
                </a:solidFill>
                <a:latin typeface="Garamond" panose="02020404030301010803" pitchFamily="18" charset="0"/>
              </a:rPr>
              <a:t>RANDOMIZED ALGORITHMS</a:t>
            </a:r>
          </a:p>
        </p:txBody>
      </p:sp>
      <p:sp>
        <p:nvSpPr>
          <p:cNvPr id="4100" name="Freeform 3"/>
          <p:cNvSpPr>
            <a:spLocks noChangeArrowheads="1"/>
          </p:cNvSpPr>
          <p:nvPr/>
        </p:nvSpPr>
        <p:spPr bwMode="auto">
          <a:xfrm rot="10800000">
            <a:off x="457200" y="5562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  <a:gd name="T9" fmla="*/ 0 w 1000"/>
              <a:gd name="T10" fmla="*/ 0 h 1000"/>
              <a:gd name="T11" fmla="*/ 1000 w 1000"/>
              <a:gd name="T12" fmla="*/ 1000 h 1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Randomized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/>
          <a:lstStyle/>
          <a:p>
            <a:r>
              <a:rPr lang="en-US" sz="2000" dirty="0"/>
              <a:t>Randomized algorithm for a problem is usually  </a:t>
            </a:r>
            <a:r>
              <a:rPr lang="en-US" sz="2000" b="1" dirty="0">
                <a:solidFill>
                  <a:srgbClr val="C00000"/>
                </a:solidFill>
              </a:rPr>
              <a:t>simpler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C00000"/>
                </a:solidFill>
              </a:rPr>
              <a:t>more efficient</a:t>
            </a:r>
            <a:r>
              <a:rPr lang="en-US" sz="2000" dirty="0"/>
              <a:t> than its deterministic counterpart.</a:t>
            </a:r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20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/>
            </p:nvSpPr>
            <p:spPr bwMode="auto">
              <a:xfrm>
                <a:off x="457200" y="1951037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/>
                  <a:t>Sorting Problem</a:t>
                </a:r>
                <a:br>
                  <a:rPr lang="en-US" sz="2000" b="1" dirty="0"/>
                </a:br>
                <a:r>
                  <a:rPr lang="en-US" sz="2000" b="1" dirty="0"/>
                  <a:t>  Deterministic Algorithms: </a:t>
                </a:r>
                <a:r>
                  <a:rPr lang="en-US" sz="1800" dirty="0">
                    <a:solidFill>
                      <a:srgbClr val="002060"/>
                    </a:solidFill>
                  </a:rPr>
                  <a:t>Heap sort, Merge Sort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Randomized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Las Vegas</a:t>
                </a:r>
                <a:r>
                  <a:rPr lang="en-US" sz="2000" b="1" dirty="0"/>
                  <a:t> algorithm: </a:t>
                </a:r>
                <a:r>
                  <a:rPr lang="en-US" sz="1800" dirty="0">
                    <a:solidFill>
                      <a:srgbClr val="002060"/>
                    </a:solidFill>
                  </a:rPr>
                  <a:t>Randomized Quick sort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Randomized Quick sort almost always </a:t>
                </a:r>
                <a:r>
                  <a:rPr lang="en-US" sz="1800" b="1" dirty="0"/>
                  <a:t>outperforms</a:t>
                </a:r>
                <a:r>
                  <a:rPr lang="en-US" sz="1800" dirty="0"/>
                  <a:t> heap sort and merge sort.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[running time of quick sort exceeds twice its expected time]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𝐧</m:t>
                        </m:r>
                      </m:e>
                      <m:sup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𝐥𝐨𝐠𝐥𝐨𝐠</m:t>
                        </m:r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𝐧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951037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741" t="-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21530" y="5505370"/>
                <a:ext cx="5665270" cy="47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70C0"/>
                        </a:solidFill>
                        <a:latin typeface="Cambria Math"/>
                      </a:rPr>
                      <m:t>𝐧</m:t>
                    </m:r>
                  </m:oMath>
                </a14:m>
                <a:r>
                  <a:rPr lang="en-US" dirty="0"/>
                  <a:t>= 1 million, this probability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𝟐𝟒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530" y="5505370"/>
                <a:ext cx="5665270" cy="470000"/>
              </a:xfrm>
              <a:prstGeom prst="rect">
                <a:avLst/>
              </a:prstGeom>
              <a:blipFill>
                <a:blip r:embed="rId3"/>
                <a:stretch>
                  <a:fillRect l="-1182" t="-6329" b="-278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4" idx="0"/>
          </p:cNvCxnSpPr>
          <p:nvPr/>
        </p:nvCxnSpPr>
        <p:spPr bwMode="auto">
          <a:xfrm flipV="1">
            <a:off x="5854165" y="4065588"/>
            <a:ext cx="1524000" cy="14397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6191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Randomized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/>
          <a:lstStyle/>
          <a:p>
            <a:r>
              <a:rPr lang="en-US" sz="2000" dirty="0"/>
              <a:t>Randomized algorithm for a problem is usually  </a:t>
            </a:r>
            <a:r>
              <a:rPr lang="en-US" sz="2000" b="1" dirty="0">
                <a:solidFill>
                  <a:srgbClr val="C00000"/>
                </a:solidFill>
              </a:rPr>
              <a:t>simpler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C00000"/>
                </a:solidFill>
              </a:rPr>
              <a:t>more efficient</a:t>
            </a:r>
            <a:r>
              <a:rPr lang="en-US" sz="2000" dirty="0"/>
              <a:t> than its deterministic counterpart.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 bwMode="auto">
          <a:xfrm>
            <a:off x="457200" y="1905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Smallest Enclosing Circle: </a:t>
            </a:r>
            <a:r>
              <a:rPr lang="en-US" sz="1800" dirty="0"/>
              <a:t>Given </a:t>
            </a:r>
            <a:r>
              <a:rPr lang="en-US" sz="1800" b="1" dirty="0">
                <a:solidFill>
                  <a:srgbClr val="0070C0"/>
                </a:solidFill>
              </a:rPr>
              <a:t>n</a:t>
            </a:r>
            <a:r>
              <a:rPr lang="en-US" sz="1800" dirty="0"/>
              <a:t> points in a plane, compute the smallest radius circle that encloses all </a:t>
            </a:r>
            <a:r>
              <a:rPr lang="en-US" sz="1800" b="1" dirty="0">
                <a:solidFill>
                  <a:srgbClr val="0070C0"/>
                </a:solidFill>
              </a:rPr>
              <a:t>n</a:t>
            </a:r>
            <a:r>
              <a:rPr lang="en-US" sz="1800" dirty="0"/>
              <a:t> point.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tr-TR" sz="2000" b="1" dirty="0"/>
          </a:p>
          <a:p>
            <a:pPr marL="0" indent="0">
              <a:buNone/>
            </a:pPr>
            <a:r>
              <a:rPr lang="en-US" sz="2000" b="1" dirty="0"/>
              <a:t>Best deterministic algorithm :</a:t>
            </a:r>
            <a:endParaRPr lang="en-US" sz="1800" dirty="0">
              <a:solidFill>
                <a:srgbClr val="002060"/>
              </a:solidFill>
            </a:endParaRPr>
          </a:p>
          <a:p>
            <a:r>
              <a:rPr lang="en-US" sz="1800" dirty="0"/>
              <a:t> </a:t>
            </a:r>
            <a:r>
              <a:rPr lang="en-US" sz="1800" b="1" dirty="0"/>
              <a:t>O(</a:t>
            </a:r>
            <a:r>
              <a:rPr lang="en-US" sz="1800" b="1" dirty="0">
                <a:solidFill>
                  <a:srgbClr val="0070C0"/>
                </a:solidFill>
              </a:rPr>
              <a:t>n</a:t>
            </a:r>
            <a:r>
              <a:rPr lang="en-US" sz="1800" b="1" dirty="0"/>
              <a:t>)</a:t>
            </a:r>
            <a:r>
              <a:rPr lang="en-US" sz="1800" dirty="0"/>
              <a:t> time complexity,  too </a:t>
            </a:r>
            <a:r>
              <a:rPr lang="en-US" sz="1800" b="1" dirty="0"/>
              <a:t>complex</a:t>
            </a:r>
            <a:r>
              <a:rPr lang="en-US" sz="1800" dirty="0"/>
              <a:t>, uses </a:t>
            </a:r>
            <a:r>
              <a:rPr lang="en-US" sz="1800" b="1" dirty="0"/>
              <a:t>advanced geometry  </a:t>
            </a:r>
          </a:p>
          <a:p>
            <a:pPr marL="0" indent="0">
              <a:buNone/>
            </a:pPr>
            <a:r>
              <a:rPr lang="en-US" sz="2000" b="1" dirty="0"/>
              <a:t>Randomized </a:t>
            </a:r>
            <a:r>
              <a:rPr lang="en-US" sz="2000" b="1" dirty="0">
                <a:solidFill>
                  <a:srgbClr val="C00000"/>
                </a:solidFill>
              </a:rPr>
              <a:t>Las Vegas</a:t>
            </a:r>
            <a:r>
              <a:rPr lang="en-US" sz="2000" b="1" dirty="0"/>
              <a:t> algorithm:</a:t>
            </a:r>
          </a:p>
          <a:p>
            <a:r>
              <a:rPr lang="en-US" sz="1800" b="1" dirty="0"/>
              <a:t>Expected O(</a:t>
            </a:r>
            <a:r>
              <a:rPr lang="en-US" sz="1800" b="1" dirty="0">
                <a:solidFill>
                  <a:srgbClr val="0070C0"/>
                </a:solidFill>
              </a:rPr>
              <a:t>n</a:t>
            </a:r>
            <a:r>
              <a:rPr lang="en-US" sz="1800" b="1" dirty="0"/>
              <a:t>)</a:t>
            </a:r>
            <a:r>
              <a:rPr lang="en-US" sz="1800" dirty="0"/>
              <a:t> time complexity,  very </a:t>
            </a:r>
            <a:r>
              <a:rPr lang="en-US" sz="1800" b="1" dirty="0"/>
              <a:t>simple</a:t>
            </a:r>
            <a:r>
              <a:rPr lang="en-US" sz="1800" dirty="0"/>
              <a:t>, uses </a:t>
            </a:r>
            <a:r>
              <a:rPr lang="en-US" sz="1800" b="1" dirty="0"/>
              <a:t>elementary geometry  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3581400" y="2590800"/>
            <a:ext cx="18288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657600" y="2743200"/>
            <a:ext cx="1600200" cy="1447800"/>
            <a:chOff x="3657600" y="2133600"/>
            <a:chExt cx="1600200" cy="1447800"/>
          </a:xfrm>
        </p:grpSpPr>
        <p:sp>
          <p:nvSpPr>
            <p:cNvPr id="12" name="Oval 11"/>
            <p:cNvSpPr/>
            <p:nvPr/>
          </p:nvSpPr>
          <p:spPr>
            <a:xfrm>
              <a:off x="36576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953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1816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100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2286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4196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029200" y="2133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029200" y="3505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5720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724400" y="2438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343400" y="2743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648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Randomized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057400"/>
          </a:xfrm>
        </p:spPr>
        <p:txBody>
          <a:bodyPr/>
          <a:lstStyle/>
          <a:p>
            <a:r>
              <a:rPr lang="en-US" sz="2000" dirty="0"/>
              <a:t>Randomized algorithm for a problem is usually  </a:t>
            </a:r>
            <a:r>
              <a:rPr lang="en-US" sz="2000" b="1" dirty="0">
                <a:solidFill>
                  <a:srgbClr val="C00000"/>
                </a:solidFill>
              </a:rPr>
              <a:t>simpler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C00000"/>
                </a:solidFill>
              </a:rPr>
              <a:t>more efficient</a:t>
            </a:r>
            <a:r>
              <a:rPr lang="en-US" sz="2000" dirty="0"/>
              <a:t> than its deterministic counterpart.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/>
            </p:nvSpPr>
            <p:spPr bwMode="auto">
              <a:xfrm>
                <a:off x="457200" y="1951037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/>
                  <a:t>Min Cut: </a:t>
                </a:r>
                <a:r>
                  <a:rPr lang="en-US" sz="1800" dirty="0"/>
                  <a:t>Given a connected graph </a:t>
                </a:r>
                <a:r>
                  <a:rPr lang="en-US" sz="1800" b="1" dirty="0"/>
                  <a:t>G</a:t>
                </a:r>
                <a:r>
                  <a:rPr lang="en-US" sz="1800" dirty="0"/>
                  <a:t>=(</a:t>
                </a:r>
                <a:r>
                  <a:rPr lang="en-US" sz="1800" b="1" dirty="0"/>
                  <a:t>V</a:t>
                </a:r>
                <a:r>
                  <a:rPr lang="en-US" sz="1800" dirty="0"/>
                  <a:t>,</a:t>
                </a:r>
                <a:r>
                  <a:rPr lang="en-US" sz="1800" b="1" dirty="0"/>
                  <a:t>E</a:t>
                </a:r>
                <a:r>
                  <a:rPr lang="en-US" sz="1800" dirty="0"/>
                  <a:t>) on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dirty="0"/>
                  <a:t> vertices and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m</a:t>
                </a:r>
                <a:r>
                  <a:rPr lang="en-US" sz="1800" dirty="0"/>
                  <a:t> edges, compute the smallest set of edges that will make G disconnected.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Best deterministic algorithm :</a:t>
                </a:r>
                <a:endParaRPr lang="en-US" sz="1800" dirty="0">
                  <a:solidFill>
                    <a:srgbClr val="002060"/>
                  </a:solidFill>
                </a:endParaRPr>
              </a:p>
              <a:p>
                <a:r>
                  <a:rPr lang="en-US" sz="1800" dirty="0"/>
                  <a:t> </a:t>
                </a:r>
                <a:r>
                  <a:rPr lang="en-US" sz="1800" b="1" dirty="0"/>
                  <a:t>O(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18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m </a:t>
                </a:r>
                <a:r>
                  <a:rPr lang="en-US" sz="1800" b="1" dirty="0" err="1">
                    <a:solidFill>
                      <a:srgbClr val="0070C0"/>
                    </a:solidFill>
                  </a:rPr>
                  <a:t>lg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(n</a:t>
                </a:r>
                <a:r>
                  <a:rPr lang="en-US" sz="18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/m)</a:t>
                </a:r>
                <a:r>
                  <a:rPr lang="en-US" sz="1800" b="1" dirty="0"/>
                  <a:t>)</a:t>
                </a:r>
                <a:r>
                  <a:rPr lang="en-US" sz="1800" dirty="0"/>
                  <a:t> time complexity.</a:t>
                </a:r>
                <a:r>
                  <a:rPr lang="en-US" sz="1800" b="1" dirty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Randomized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Monte Carlo</a:t>
                </a:r>
                <a:r>
                  <a:rPr lang="en-US" sz="2000" b="1" dirty="0"/>
                  <a:t> algorithm:</a:t>
                </a:r>
              </a:p>
              <a:p>
                <a:r>
                  <a:rPr lang="en-US" sz="1800" b="1" dirty="0"/>
                  <a:t>O(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m log</a:t>
                </a:r>
                <a:r>
                  <a:rPr lang="en-US" sz="1800" b="1" baseline="30000" dirty="0">
                    <a:solidFill>
                      <a:srgbClr val="0070C0"/>
                    </a:solidFill>
                  </a:rPr>
                  <a:t>3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n</a:t>
                </a:r>
                <a:r>
                  <a:rPr lang="en-US" sz="1800" b="1" dirty="0"/>
                  <a:t>)</a:t>
                </a:r>
                <a:r>
                  <a:rPr lang="en-US" sz="1800" dirty="0"/>
                  <a:t> time complexity. </a:t>
                </a:r>
              </a:p>
              <a:p>
                <a:r>
                  <a:rPr lang="en-US" sz="1800" dirty="0"/>
                  <a:t>Error probability: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𝐧</m:t>
                        </m:r>
                      </m:e>
                      <m:sup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sup>
                    </m:sSup>
                  </m:oMath>
                </a14:m>
                <a:r>
                  <a:rPr lang="en-US" sz="1800" b="1" dirty="0"/>
                  <a:t> for any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 that we desire  </a:t>
                </a:r>
              </a:p>
              <a:p>
                <a:endParaRPr lang="en-US" sz="16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951037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741" t="-5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3657600" y="27892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81600" y="30940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39322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67200" y="38560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48000" y="32464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81600" y="37798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91200" y="37798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91200" y="30940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43400" y="3094037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4" idx="3"/>
            <a:endCxn id="28" idx="0"/>
          </p:cNvCxnSpPr>
          <p:nvPr/>
        </p:nvCxnSpPr>
        <p:spPr>
          <a:xfrm flipH="1">
            <a:off x="3086100" y="2854278"/>
            <a:ext cx="582659" cy="39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27" idx="7"/>
          </p:cNvCxnSpPr>
          <p:nvPr/>
        </p:nvCxnSpPr>
        <p:spPr>
          <a:xfrm flipH="1">
            <a:off x="4332241" y="3094037"/>
            <a:ext cx="49259" cy="773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0"/>
            <a:endCxn id="24" idx="7"/>
          </p:cNvCxnSpPr>
          <p:nvPr/>
        </p:nvCxnSpPr>
        <p:spPr>
          <a:xfrm flipV="1">
            <a:off x="3543300" y="2800396"/>
            <a:ext cx="179341" cy="113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6"/>
            <a:endCxn id="32" idx="1"/>
          </p:cNvCxnSpPr>
          <p:nvPr/>
        </p:nvCxnSpPr>
        <p:spPr>
          <a:xfrm>
            <a:off x="3733800" y="2827337"/>
            <a:ext cx="620759" cy="27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0"/>
            <a:endCxn id="26" idx="1"/>
          </p:cNvCxnSpPr>
          <p:nvPr/>
        </p:nvCxnSpPr>
        <p:spPr>
          <a:xfrm>
            <a:off x="3086100" y="3246437"/>
            <a:ext cx="430259" cy="69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0"/>
            <a:endCxn id="27" idx="0"/>
          </p:cNvCxnSpPr>
          <p:nvPr/>
        </p:nvCxnSpPr>
        <p:spPr>
          <a:xfrm flipV="1">
            <a:off x="3543300" y="3856037"/>
            <a:ext cx="76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5"/>
            <a:endCxn id="27" idx="4"/>
          </p:cNvCxnSpPr>
          <p:nvPr/>
        </p:nvCxnSpPr>
        <p:spPr>
          <a:xfrm>
            <a:off x="3722641" y="2854278"/>
            <a:ext cx="582659" cy="107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1"/>
            <a:endCxn id="26" idx="0"/>
          </p:cNvCxnSpPr>
          <p:nvPr/>
        </p:nvCxnSpPr>
        <p:spPr>
          <a:xfrm flipH="1">
            <a:off x="3543300" y="3105196"/>
            <a:ext cx="811259" cy="82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2"/>
            <a:endCxn id="32" idx="0"/>
          </p:cNvCxnSpPr>
          <p:nvPr/>
        </p:nvCxnSpPr>
        <p:spPr>
          <a:xfrm flipV="1">
            <a:off x="3048000" y="3094037"/>
            <a:ext cx="13335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" idx="0"/>
            <a:endCxn id="27" idx="0"/>
          </p:cNvCxnSpPr>
          <p:nvPr/>
        </p:nvCxnSpPr>
        <p:spPr>
          <a:xfrm>
            <a:off x="3086100" y="3246437"/>
            <a:ext cx="1219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0"/>
          </p:cNvCxnSpPr>
          <p:nvPr/>
        </p:nvCxnSpPr>
        <p:spPr>
          <a:xfrm>
            <a:off x="5219700" y="3094037"/>
            <a:ext cx="6477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1" idx="6"/>
            <a:endCxn id="30" idx="6"/>
          </p:cNvCxnSpPr>
          <p:nvPr/>
        </p:nvCxnSpPr>
        <p:spPr>
          <a:xfrm>
            <a:off x="5867400" y="3132137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0"/>
            <a:endCxn id="29" idx="7"/>
          </p:cNvCxnSpPr>
          <p:nvPr/>
        </p:nvCxnSpPr>
        <p:spPr>
          <a:xfrm>
            <a:off x="5219700" y="3094037"/>
            <a:ext cx="26941" cy="69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9" idx="0"/>
            <a:endCxn id="30" idx="6"/>
          </p:cNvCxnSpPr>
          <p:nvPr/>
        </p:nvCxnSpPr>
        <p:spPr>
          <a:xfrm>
            <a:off x="5219700" y="3779837"/>
            <a:ext cx="6477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0"/>
            <a:endCxn id="25" idx="0"/>
          </p:cNvCxnSpPr>
          <p:nvPr/>
        </p:nvCxnSpPr>
        <p:spPr>
          <a:xfrm>
            <a:off x="4381500" y="3094037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6"/>
            <a:endCxn id="29" idx="7"/>
          </p:cNvCxnSpPr>
          <p:nvPr/>
        </p:nvCxnSpPr>
        <p:spPr>
          <a:xfrm flipV="1">
            <a:off x="4343400" y="3790996"/>
            <a:ext cx="903241" cy="10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9" idx="7"/>
            <a:endCxn id="31" idx="1"/>
          </p:cNvCxnSpPr>
          <p:nvPr/>
        </p:nvCxnSpPr>
        <p:spPr>
          <a:xfrm flipV="1">
            <a:off x="5246641" y="3105196"/>
            <a:ext cx="555718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5" idx="0"/>
            <a:endCxn id="30" idx="3"/>
          </p:cNvCxnSpPr>
          <p:nvPr/>
        </p:nvCxnSpPr>
        <p:spPr>
          <a:xfrm>
            <a:off x="5219700" y="3094037"/>
            <a:ext cx="582659" cy="750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95020" y="2827337"/>
            <a:ext cx="5580" cy="12573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2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 Cut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23" name="Content Placeholder 2"/>
          <p:cNvSpPr>
            <a:spLocks noGrp="1"/>
          </p:cNvSpPr>
          <p:nvPr/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Min Cut: </a:t>
            </a:r>
            <a:r>
              <a:rPr lang="en-US" sz="1800" dirty="0"/>
              <a:t>Given a connected graph </a:t>
            </a:r>
            <a:r>
              <a:rPr lang="en-US" sz="1800" b="1" dirty="0"/>
              <a:t>G</a:t>
            </a:r>
            <a:r>
              <a:rPr lang="en-US" sz="1800" dirty="0"/>
              <a:t>=(</a:t>
            </a:r>
            <a:r>
              <a:rPr lang="en-US" sz="1800" b="1" dirty="0"/>
              <a:t>V</a:t>
            </a:r>
            <a:r>
              <a:rPr lang="en-US" sz="1800" dirty="0"/>
              <a:t>,</a:t>
            </a:r>
            <a:r>
              <a:rPr lang="en-US" sz="1800" b="1" dirty="0"/>
              <a:t>E</a:t>
            </a:r>
            <a:r>
              <a:rPr lang="en-US" sz="1800" dirty="0"/>
              <a:t>) on </a:t>
            </a:r>
            <a:r>
              <a:rPr lang="en-US" sz="1800" b="1" dirty="0">
                <a:solidFill>
                  <a:srgbClr val="0070C0"/>
                </a:solidFill>
              </a:rPr>
              <a:t>n</a:t>
            </a:r>
            <a:r>
              <a:rPr lang="en-US" sz="1800" dirty="0"/>
              <a:t> vertices and </a:t>
            </a:r>
            <a:r>
              <a:rPr lang="en-US" sz="1800" b="1" dirty="0">
                <a:solidFill>
                  <a:srgbClr val="0070C0"/>
                </a:solidFill>
              </a:rPr>
              <a:t>m</a:t>
            </a:r>
            <a:r>
              <a:rPr lang="en-US" sz="1800" dirty="0"/>
              <a:t> edges, compute the smallest set of edges that will make G disconnected.</a:t>
            </a: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sz="16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4" name="Oval 23"/>
          <p:cNvSpPr/>
          <p:nvPr/>
        </p:nvSpPr>
        <p:spPr>
          <a:xfrm>
            <a:off x="3657600" y="20875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181600" y="23923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505200" y="32305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267200" y="31543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048000" y="25447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81600" y="30781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91200" y="30781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91200" y="23923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343400" y="239236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3" name="Straight Connector 32"/>
          <p:cNvCxnSpPr>
            <a:stCxn id="24" idx="3"/>
            <a:endCxn id="28" idx="0"/>
          </p:cNvCxnSpPr>
          <p:nvPr/>
        </p:nvCxnSpPr>
        <p:spPr>
          <a:xfrm flipH="1">
            <a:off x="3086100" y="2152604"/>
            <a:ext cx="582659" cy="39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32" idx="0"/>
            <a:endCxn id="27" idx="7"/>
          </p:cNvCxnSpPr>
          <p:nvPr/>
        </p:nvCxnSpPr>
        <p:spPr>
          <a:xfrm flipH="1">
            <a:off x="4332241" y="2392363"/>
            <a:ext cx="49259" cy="773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0"/>
            <a:endCxn id="24" idx="7"/>
          </p:cNvCxnSpPr>
          <p:nvPr/>
        </p:nvCxnSpPr>
        <p:spPr>
          <a:xfrm flipV="1">
            <a:off x="3543300" y="2098722"/>
            <a:ext cx="179341" cy="1131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4" idx="6"/>
            <a:endCxn id="32" idx="1"/>
          </p:cNvCxnSpPr>
          <p:nvPr/>
        </p:nvCxnSpPr>
        <p:spPr>
          <a:xfrm>
            <a:off x="3733800" y="2125663"/>
            <a:ext cx="620759" cy="27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0"/>
            <a:endCxn id="26" idx="1"/>
          </p:cNvCxnSpPr>
          <p:nvPr/>
        </p:nvCxnSpPr>
        <p:spPr>
          <a:xfrm>
            <a:off x="3086100" y="2544763"/>
            <a:ext cx="430259" cy="69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6" idx="0"/>
            <a:endCxn id="27" idx="0"/>
          </p:cNvCxnSpPr>
          <p:nvPr/>
        </p:nvCxnSpPr>
        <p:spPr>
          <a:xfrm flipV="1">
            <a:off x="3543300" y="3154363"/>
            <a:ext cx="762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4" idx="5"/>
            <a:endCxn id="27" idx="4"/>
          </p:cNvCxnSpPr>
          <p:nvPr/>
        </p:nvCxnSpPr>
        <p:spPr>
          <a:xfrm>
            <a:off x="3722641" y="2152604"/>
            <a:ext cx="582659" cy="1077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2" idx="1"/>
            <a:endCxn id="26" idx="0"/>
          </p:cNvCxnSpPr>
          <p:nvPr/>
        </p:nvCxnSpPr>
        <p:spPr>
          <a:xfrm flipH="1">
            <a:off x="3543300" y="2403522"/>
            <a:ext cx="811259" cy="827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8" idx="2"/>
            <a:endCxn id="32" idx="0"/>
          </p:cNvCxnSpPr>
          <p:nvPr/>
        </p:nvCxnSpPr>
        <p:spPr>
          <a:xfrm flipV="1">
            <a:off x="3048000" y="2392363"/>
            <a:ext cx="13335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8" idx="0"/>
            <a:endCxn id="27" idx="0"/>
          </p:cNvCxnSpPr>
          <p:nvPr/>
        </p:nvCxnSpPr>
        <p:spPr>
          <a:xfrm>
            <a:off x="3086100" y="2544763"/>
            <a:ext cx="12192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0"/>
          </p:cNvCxnSpPr>
          <p:nvPr/>
        </p:nvCxnSpPr>
        <p:spPr>
          <a:xfrm>
            <a:off x="5219700" y="2392363"/>
            <a:ext cx="6477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1" idx="6"/>
            <a:endCxn id="30" idx="6"/>
          </p:cNvCxnSpPr>
          <p:nvPr/>
        </p:nvCxnSpPr>
        <p:spPr>
          <a:xfrm>
            <a:off x="5867400" y="2430463"/>
            <a:ext cx="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0"/>
            <a:endCxn id="29" idx="7"/>
          </p:cNvCxnSpPr>
          <p:nvPr/>
        </p:nvCxnSpPr>
        <p:spPr>
          <a:xfrm>
            <a:off x="5219700" y="2392363"/>
            <a:ext cx="26941" cy="696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9" idx="0"/>
            <a:endCxn id="30" idx="6"/>
          </p:cNvCxnSpPr>
          <p:nvPr/>
        </p:nvCxnSpPr>
        <p:spPr>
          <a:xfrm>
            <a:off x="5219700" y="3078163"/>
            <a:ext cx="6477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0"/>
            <a:endCxn id="25" idx="0"/>
          </p:cNvCxnSpPr>
          <p:nvPr/>
        </p:nvCxnSpPr>
        <p:spPr>
          <a:xfrm>
            <a:off x="4381500" y="2392363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6"/>
            <a:endCxn id="29" idx="7"/>
          </p:cNvCxnSpPr>
          <p:nvPr/>
        </p:nvCxnSpPr>
        <p:spPr>
          <a:xfrm flipV="1">
            <a:off x="4343400" y="3089322"/>
            <a:ext cx="903241" cy="103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9" idx="7"/>
            <a:endCxn id="31" idx="1"/>
          </p:cNvCxnSpPr>
          <p:nvPr/>
        </p:nvCxnSpPr>
        <p:spPr>
          <a:xfrm flipV="1">
            <a:off x="5246641" y="2403522"/>
            <a:ext cx="555718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5" idx="0"/>
            <a:endCxn id="30" idx="3"/>
          </p:cNvCxnSpPr>
          <p:nvPr/>
        </p:nvCxnSpPr>
        <p:spPr>
          <a:xfrm>
            <a:off x="5219700" y="2392363"/>
            <a:ext cx="582659" cy="750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795020" y="2125663"/>
            <a:ext cx="5580" cy="12573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128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2"/>
              <p:cNvSpPr>
                <a:spLocks noGrp="1"/>
              </p:cNvSpPr>
              <p:nvPr/>
            </p:nvSpPr>
            <p:spPr bwMode="auto">
              <a:xfrm>
                <a:off x="457200" y="914400"/>
                <a:ext cx="8229600" cy="4817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cuts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</a:t>
                </a:r>
                <a:r>
                  <a:rPr lang="tr-TR" sz="2000" dirty="0"/>
                  <a:t>W</a:t>
                </a:r>
                <a:r>
                  <a:rPr lang="en-US" sz="2000" dirty="0"/>
                  <a:t>hat is relation between </a:t>
                </a:r>
                <a:r>
                  <a:rPr lang="en-US" sz="2000" b="1" dirty="0"/>
                  <a:t>degree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≤</m:t>
                    </m:r>
                  </m:oMath>
                </a14:m>
                <a:r>
                  <a:rPr lang="en-US" sz="2000" b="1" dirty="0"/>
                  <a:t> degree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</a:t>
                </a:r>
                <a:r>
                  <a:rPr lang="en-US" sz="2000" dirty="0"/>
                  <a:t>: If </a:t>
                </a:r>
                <a:r>
                  <a:rPr lang="en-US" sz="2000" b="1" dirty="0"/>
                  <a:t>size</a:t>
                </a:r>
                <a:r>
                  <a:rPr lang="en-US" sz="2000" dirty="0"/>
                  <a:t> 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min-cut</a:t>
                </a:r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, what can be the min value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Answer: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0070C0"/>
                        </a:solidFill>
                        <a:sym typeface="Symbol" panose="05050102010706020507" pitchFamily="18" charset="2"/>
                      </a:rPr>
                      <m:t></m:t>
                    </m:r>
                    <m:r>
                      <m:rPr>
                        <m:nor/>
                      </m:rPr>
                      <a:rPr lang="en-US" sz="2000" b="0" i="0" dirty="0" smtClean="0">
                        <a:sym typeface="Symbol" panose="05050102010706020507" pitchFamily="18" charset="2"/>
                      </a:rPr>
                      <m:t> 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𝒏𝒌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14400"/>
                <a:ext cx="8229600" cy="4817327"/>
              </a:xfrm>
              <a:prstGeom prst="rect">
                <a:avLst/>
              </a:prstGeom>
              <a:blipFill>
                <a:blip r:embed="rId2"/>
                <a:stretch>
                  <a:fillRect l="-741" r="-74" b="-74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447800" y="1235927"/>
            <a:ext cx="5638800" cy="1447800"/>
            <a:chOff x="1447800" y="3200400"/>
            <a:chExt cx="5638800" cy="1447800"/>
          </a:xfrm>
        </p:grpSpPr>
        <p:sp>
          <p:nvSpPr>
            <p:cNvPr id="58" name="Oval 57"/>
            <p:cNvSpPr/>
            <p:nvPr/>
          </p:nvSpPr>
          <p:spPr>
            <a:xfrm>
              <a:off x="2438400" y="3200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40386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362200" y="4572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0386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864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             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144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5486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010400" y="4419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70104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>
              <a:stCxn id="63" idx="7"/>
              <a:endCxn id="58" idx="3"/>
            </p:cNvCxnSpPr>
            <p:nvPr/>
          </p:nvCxnSpPr>
          <p:spPr>
            <a:xfrm flipV="1">
              <a:off x="1512841" y="3265441"/>
              <a:ext cx="9367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58" idx="6"/>
              <a:endCxn id="59" idx="3"/>
            </p:cNvCxnSpPr>
            <p:nvPr/>
          </p:nvCxnSpPr>
          <p:spPr>
            <a:xfrm>
              <a:off x="2514600" y="3238500"/>
              <a:ext cx="15351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63" idx="5"/>
              <a:endCxn id="60" idx="1"/>
            </p:cNvCxnSpPr>
            <p:nvPr/>
          </p:nvCxnSpPr>
          <p:spPr>
            <a:xfrm>
              <a:off x="1512841" y="3951241"/>
              <a:ext cx="860518" cy="631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0" idx="5"/>
              <a:endCxn id="61" idx="2"/>
            </p:cNvCxnSpPr>
            <p:nvPr/>
          </p:nvCxnSpPr>
          <p:spPr>
            <a:xfrm flipV="1">
              <a:off x="2427241" y="4381500"/>
              <a:ext cx="1611359" cy="2555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1" idx="0"/>
              <a:endCxn id="59" idx="5"/>
            </p:cNvCxnSpPr>
            <p:nvPr/>
          </p:nvCxnSpPr>
          <p:spPr>
            <a:xfrm flipV="1">
              <a:off x="4076700" y="3494041"/>
              <a:ext cx="26941" cy="8493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1" idx="2"/>
              <a:endCxn id="58" idx="6"/>
            </p:cNvCxnSpPr>
            <p:nvPr/>
          </p:nvCxnSpPr>
          <p:spPr>
            <a:xfrm flipH="1" flipV="1">
              <a:off x="2514600" y="32385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9" idx="3"/>
              <a:endCxn id="60" idx="0"/>
            </p:cNvCxnSpPr>
            <p:nvPr/>
          </p:nvCxnSpPr>
          <p:spPr>
            <a:xfrm flipH="1">
              <a:off x="2400300" y="3494041"/>
              <a:ext cx="1649459" cy="10779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58" idx="4"/>
              <a:endCxn id="60" idx="0"/>
            </p:cNvCxnSpPr>
            <p:nvPr/>
          </p:nvCxnSpPr>
          <p:spPr>
            <a:xfrm flipH="1">
              <a:off x="2400300" y="3276600"/>
              <a:ext cx="76200" cy="1295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3" idx="7"/>
              <a:endCxn id="61" idx="1"/>
            </p:cNvCxnSpPr>
            <p:nvPr/>
          </p:nvCxnSpPr>
          <p:spPr>
            <a:xfrm>
              <a:off x="1512841" y="3897359"/>
              <a:ext cx="2536918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2" idx="6"/>
              <a:endCxn id="66" idx="3"/>
            </p:cNvCxnSpPr>
            <p:nvPr/>
          </p:nvCxnSpPr>
          <p:spPr>
            <a:xfrm flipV="1">
              <a:off x="5562600" y="3417841"/>
              <a:ext cx="1458959" cy="49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64" idx="1"/>
              <a:endCxn id="65" idx="0"/>
            </p:cNvCxnSpPr>
            <p:nvPr/>
          </p:nvCxnSpPr>
          <p:spPr>
            <a:xfrm flipV="1">
              <a:off x="5497559" y="4419600"/>
              <a:ext cx="1550941" cy="11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62" idx="5"/>
              <a:endCxn id="64" idx="0"/>
            </p:cNvCxnSpPr>
            <p:nvPr/>
          </p:nvCxnSpPr>
          <p:spPr>
            <a:xfrm flipH="1">
              <a:off x="5524500" y="3494041"/>
              <a:ext cx="26941" cy="925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66" idx="3"/>
              <a:endCxn id="65" idx="0"/>
            </p:cNvCxnSpPr>
            <p:nvPr/>
          </p:nvCxnSpPr>
          <p:spPr>
            <a:xfrm>
              <a:off x="7021559" y="3417841"/>
              <a:ext cx="26941" cy="10017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62" idx="5"/>
              <a:endCxn id="65" idx="1"/>
            </p:cNvCxnSpPr>
            <p:nvPr/>
          </p:nvCxnSpPr>
          <p:spPr>
            <a:xfrm>
              <a:off x="5551441" y="3494041"/>
              <a:ext cx="1470118" cy="9367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66" idx="3"/>
              <a:endCxn id="64" idx="7"/>
            </p:cNvCxnSpPr>
            <p:nvPr/>
          </p:nvCxnSpPr>
          <p:spPr>
            <a:xfrm flipH="1">
              <a:off x="5551441" y="3417841"/>
              <a:ext cx="1470118" cy="1012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62" idx="3"/>
              <a:endCxn id="59" idx="5"/>
            </p:cNvCxnSpPr>
            <p:nvPr/>
          </p:nvCxnSpPr>
          <p:spPr>
            <a:xfrm flipH="1">
              <a:off x="4103641" y="3494041"/>
              <a:ext cx="139391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64" idx="0"/>
              <a:endCxn id="61" idx="6"/>
            </p:cNvCxnSpPr>
            <p:nvPr/>
          </p:nvCxnSpPr>
          <p:spPr>
            <a:xfrm flipH="1" flipV="1">
              <a:off x="4114800" y="4381500"/>
              <a:ext cx="14097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/>
          <p:cNvCxnSpPr/>
          <p:nvPr/>
        </p:nvCxnSpPr>
        <p:spPr>
          <a:xfrm>
            <a:off x="1905000" y="931127"/>
            <a:ext cx="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057400" y="931127"/>
            <a:ext cx="1600200" cy="1981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724400" y="931127"/>
            <a:ext cx="0" cy="20574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394532" y="3133720"/>
            <a:ext cx="46773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tr-TR" sz="1800" i="1" dirty="0"/>
              <a:t>A </a:t>
            </a:r>
            <a:r>
              <a:rPr lang="tr-TR" sz="1800" i="1" dirty="0" err="1"/>
              <a:t>cut</a:t>
            </a:r>
            <a:r>
              <a:rPr lang="tr-TR" sz="1800" i="1" dirty="0"/>
              <a:t> is </a:t>
            </a:r>
            <a:r>
              <a:rPr lang="tr-TR" sz="1800" dirty="0"/>
              <a:t>(</a:t>
            </a:r>
            <a:r>
              <a:rPr lang="tr-TR" sz="1800" i="1" dirty="0"/>
              <a:t>C</a:t>
            </a:r>
            <a:r>
              <a:rPr lang="en-US" sz="1800" i="1" dirty="0"/>
              <a:t> </a:t>
            </a:r>
            <a:r>
              <a:rPr lang="tr-TR" sz="1800" dirty="0"/>
              <a:t>:</a:t>
            </a:r>
            <a:r>
              <a:rPr lang="en-US" sz="1800" dirty="0"/>
              <a:t> </a:t>
            </a:r>
            <a:r>
              <a:rPr lang="tr-TR" sz="1800" i="1" dirty="0"/>
              <a:t>V </a:t>
            </a:r>
            <a:r>
              <a:rPr lang="tr-TR" sz="1800" dirty="0"/>
              <a:t>\</a:t>
            </a:r>
            <a:r>
              <a:rPr lang="tr-TR" sz="1800" i="1" dirty="0"/>
              <a:t> C</a:t>
            </a:r>
            <a:r>
              <a:rPr lang="tr-TR" sz="1800" dirty="0"/>
              <a:t>)</a:t>
            </a:r>
            <a:r>
              <a:rPr lang="tr-TR" sz="1800" i="1" dirty="0"/>
              <a:t>. </a:t>
            </a:r>
            <a:r>
              <a:rPr lang="tr-TR" sz="1800" i="1" dirty="0" err="1"/>
              <a:t>Consider</a:t>
            </a:r>
            <a:r>
              <a:rPr lang="tr-TR" sz="1800" i="1" dirty="0"/>
              <a:t> e</a:t>
            </a:r>
            <a:r>
              <a:rPr lang="en-US" sz="1800" i="1" dirty="0"/>
              <a:t>very possible </a:t>
            </a:r>
            <a:br>
              <a:rPr lang="tr-TR" sz="1800" i="1" dirty="0"/>
            </a:br>
            <a:r>
              <a:rPr lang="en-US" sz="1800" i="1" dirty="0"/>
              <a:t>non-empty subset </a:t>
            </a:r>
            <a:r>
              <a:rPr lang="tr-TR" sz="1800" i="1" dirty="0"/>
              <a:t> C (but </a:t>
            </a:r>
            <a:r>
              <a:rPr lang="tr-TR" sz="1800" i="1" dirty="0" err="1"/>
              <a:t>once</a:t>
            </a:r>
            <a:r>
              <a:rPr lang="tr-TR" sz="1800" i="1" dirty="0"/>
              <a:t>, not </a:t>
            </a:r>
            <a:r>
              <a:rPr lang="en-US" sz="1800" i="1" dirty="0"/>
              <a:t>twice</a:t>
            </a:r>
            <a:r>
              <a:rPr lang="tr-TR" sz="1800" i="1" dirty="0"/>
              <a:t>)</a:t>
            </a:r>
            <a:endParaRPr lang="en-US" sz="1800" i="1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 bwMode="auto">
          <a:xfrm flipH="1">
            <a:off x="2318814" y="3456886"/>
            <a:ext cx="2075718" cy="28643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657599" y="4437689"/>
                <a:ext cx="5392883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800" i="1" dirty="0"/>
                  <a:t>If a node u has degree</a:t>
                </a:r>
                <a:r>
                  <a:rPr lang="en-US" sz="1800" dirty="0"/>
                  <a:t>(</a:t>
                </a:r>
                <a:r>
                  <a:rPr lang="en-US" sz="1800" i="1" dirty="0"/>
                  <a:t>u</a:t>
                </a:r>
                <a:r>
                  <a:rPr lang="en-US" sz="1800" dirty="0"/>
                  <a:t>)</a:t>
                </a:r>
                <a:r>
                  <a:rPr lang="en-US" sz="1800" i="1" dirty="0"/>
                  <a:t> &lt;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i="1" dirty="0"/>
                  <a:t>, then</a:t>
                </a:r>
                <a:r>
                  <a:rPr lang="tr-TR" sz="1800" i="1" dirty="0"/>
                  <a:t> </a:t>
                </a:r>
                <a:r>
                  <a:rPr lang="tr-TR" sz="1800" i="1" dirty="0" err="1"/>
                  <a:t>we</a:t>
                </a:r>
                <a:r>
                  <a:rPr lang="tr-TR" sz="1800" i="1" dirty="0"/>
                  <a:t> can </a:t>
                </a:r>
                <a:r>
                  <a:rPr lang="en-US" sz="1800" i="1" dirty="0"/>
                  <a:t>consider </a:t>
                </a:r>
                <a:r>
                  <a:rPr lang="tr-TR" sz="1800" dirty="0"/>
                  <a:t>(</a:t>
                </a:r>
                <a:r>
                  <a:rPr lang="en-US" sz="1800" dirty="0"/>
                  <a:t>{</a:t>
                </a:r>
                <a:r>
                  <a:rPr lang="en-US" sz="1800" i="1" dirty="0"/>
                  <a:t>u</a:t>
                </a:r>
                <a:r>
                  <a:rPr lang="en-US" sz="1800" dirty="0"/>
                  <a:t>}:</a:t>
                </a:r>
                <a:r>
                  <a:rPr lang="en-US" sz="1800" i="1" dirty="0"/>
                  <a:t>V </a:t>
                </a:r>
                <a:r>
                  <a:rPr lang="en-US" sz="1800" dirty="0"/>
                  <a:t>\ {</a:t>
                </a:r>
                <a:r>
                  <a:rPr lang="en-US" sz="1800" i="1" dirty="0"/>
                  <a:t>u</a:t>
                </a:r>
                <a:r>
                  <a:rPr lang="en-US" sz="1800" dirty="0"/>
                  <a:t>})</a:t>
                </a:r>
                <a:r>
                  <a:rPr lang="en-US" sz="1800" i="1" dirty="0"/>
                  <a:t> as min-cut</a:t>
                </a:r>
                <a:r>
                  <a:rPr lang="tr-TR" sz="1800" i="1" dirty="0"/>
                  <a:t>. </a:t>
                </a:r>
                <a:r>
                  <a:rPr lang="tr-TR" sz="1800" i="1" dirty="0" err="1"/>
                  <a:t>Therefore</a:t>
                </a:r>
                <a:r>
                  <a:rPr lang="tr-TR" sz="1800" i="1" dirty="0"/>
                  <a:t>..</a:t>
                </a:r>
                <a:endParaRPr lang="en-US" sz="1800" i="1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99" y="4437689"/>
                <a:ext cx="5392883" cy="646331"/>
              </a:xfrm>
              <a:prstGeom prst="rect">
                <a:avLst/>
              </a:prstGeom>
              <a:blipFill>
                <a:blip r:embed="rId3"/>
                <a:stretch>
                  <a:fillRect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84" idx="1"/>
          </p:cNvCxnSpPr>
          <p:nvPr/>
        </p:nvCxnSpPr>
        <p:spPr bwMode="auto">
          <a:xfrm flipH="1" flipV="1">
            <a:off x="3352800" y="4648200"/>
            <a:ext cx="304799" cy="11265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4267200" y="5473602"/>
            <a:ext cx="47832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/>
              <a:t>Every node u must have degree</a:t>
            </a:r>
            <a:r>
              <a:rPr lang="en-US" sz="1800" dirty="0"/>
              <a:t>(</a:t>
            </a:r>
            <a:r>
              <a:rPr lang="en-US" sz="1800" i="1" dirty="0"/>
              <a:t>u</a:t>
            </a:r>
            <a:r>
              <a:rPr lang="en-US" sz="1800" dirty="0"/>
              <a:t>)</a:t>
            </a:r>
            <a:r>
              <a:rPr lang="en-US" sz="1800" i="1" dirty="0"/>
              <a:t> </a:t>
            </a:r>
            <a:r>
              <a:rPr lang="en-US" sz="1800" dirty="0">
                <a:sym typeface="Symbol" panose="05050102010706020507" pitchFamily="18" charset="2"/>
              </a:rPr>
              <a:t></a:t>
            </a:r>
            <a:r>
              <a:rPr lang="en-US" sz="1800" i="1" dirty="0">
                <a:sym typeface="Symbol" panose="05050102010706020507" pitchFamily="18" charset="2"/>
              </a:rPr>
              <a:t> </a:t>
            </a:r>
            <a:r>
              <a:rPr lang="en-US" sz="1800" i="1" dirty="0"/>
              <a:t>k </a:t>
            </a:r>
            <a:br>
              <a:rPr lang="tr-TR" sz="1800" i="1" dirty="0"/>
            </a:br>
            <a:r>
              <a:rPr lang="en-US" sz="1800" i="1" dirty="0"/>
              <a:t>(</a:t>
            </a:r>
            <a:r>
              <a:rPr lang="tr-TR" sz="1800" i="1" dirty="0" err="1"/>
              <a:t>count</a:t>
            </a:r>
            <a:r>
              <a:rPr lang="tr-TR" sz="1800" i="1" dirty="0"/>
              <a:t> </a:t>
            </a:r>
            <a:r>
              <a:rPr lang="tr-TR" sz="1800" i="1" dirty="0" err="1"/>
              <a:t>every</a:t>
            </a:r>
            <a:r>
              <a:rPr lang="tr-TR" sz="1800" i="1" dirty="0"/>
              <a:t> </a:t>
            </a:r>
            <a:r>
              <a:rPr lang="tr-TR" sz="1800" i="1" dirty="0" err="1"/>
              <a:t>edge</a:t>
            </a:r>
            <a:r>
              <a:rPr lang="tr-TR" sz="1800" i="1" dirty="0"/>
              <a:t> </a:t>
            </a:r>
            <a:r>
              <a:rPr lang="tr-TR" sz="1800" i="1" dirty="0" err="1"/>
              <a:t>once</a:t>
            </a:r>
            <a:r>
              <a:rPr lang="tr-TR" sz="1800" i="1" dirty="0"/>
              <a:t>, not </a:t>
            </a:r>
            <a:r>
              <a:rPr lang="en-US" sz="1800" i="1" dirty="0"/>
              <a:t>twice)</a:t>
            </a:r>
          </a:p>
        </p:txBody>
      </p:sp>
      <p:cxnSp>
        <p:nvCxnSpPr>
          <p:cNvPr id="15" name="Straight Arrow Connector 14"/>
          <p:cNvCxnSpPr>
            <a:stCxn id="85" idx="1"/>
          </p:cNvCxnSpPr>
          <p:nvPr/>
        </p:nvCxnSpPr>
        <p:spPr bwMode="auto">
          <a:xfrm flipH="1" flipV="1">
            <a:off x="2449559" y="5791200"/>
            <a:ext cx="1817641" cy="556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639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Contracting an 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itle 4"/>
              <p:cNvSpPr>
                <a:spLocks noGrp="1"/>
              </p:cNvSpPr>
              <p:nvPr/>
            </p:nvSpPr>
            <p:spPr bwMode="auto">
              <a:xfrm>
                <a:off x="457200" y="9144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36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14400"/>
                <a:ext cx="8229600" cy="1143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5"/>
          <p:cNvSpPr>
            <a:spLocks noGrp="1"/>
          </p:cNvSpPr>
          <p:nvPr/>
        </p:nvSpPr>
        <p:spPr bwMode="auto">
          <a:xfrm>
            <a:off x="457200" y="180578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FF5A1F-1105-4D8D-9C7C-28BF99EC6C69}"/>
              </a:ext>
            </a:extLst>
          </p:cNvPr>
          <p:cNvGrpSpPr/>
          <p:nvPr/>
        </p:nvGrpSpPr>
        <p:grpSpPr>
          <a:xfrm>
            <a:off x="1125276" y="1653381"/>
            <a:ext cx="6266124" cy="4495800"/>
            <a:chOff x="1125276" y="1653381"/>
            <a:chExt cx="6266124" cy="4495800"/>
          </a:xfrm>
        </p:grpSpPr>
        <p:grpSp>
          <p:nvGrpSpPr>
            <p:cNvPr id="38" name="Group 37"/>
            <p:cNvGrpSpPr/>
            <p:nvPr/>
          </p:nvGrpSpPr>
          <p:grpSpPr>
            <a:xfrm>
              <a:off x="1447800" y="2034381"/>
              <a:ext cx="5638800" cy="1447800"/>
              <a:chOff x="1447800" y="1828800"/>
              <a:chExt cx="5638800" cy="1447800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1447800" y="1828800"/>
                <a:ext cx="5638800" cy="1447800"/>
                <a:chOff x="1447800" y="3200400"/>
                <a:chExt cx="5638800" cy="144780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2438400" y="3200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4038600" y="3429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5" name="Oval 124"/>
                <p:cNvSpPr/>
                <p:nvPr/>
              </p:nvSpPr>
              <p:spPr>
                <a:xfrm>
                  <a:off x="2362200" y="4572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4038600" y="43434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5486400" y="34290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dirty="0"/>
                    <a:t>             </a:t>
                  </a:r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1447800" y="38862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29" name="Oval 128"/>
                <p:cNvSpPr/>
                <p:nvPr/>
              </p:nvSpPr>
              <p:spPr>
                <a:xfrm>
                  <a:off x="5486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7010400" y="44196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7010400" y="3352800"/>
                  <a:ext cx="76200" cy="762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132" name="Straight Connector 131"/>
                <p:cNvCxnSpPr>
                  <a:stCxn id="128" idx="7"/>
                  <a:endCxn id="123" idx="3"/>
                </p:cNvCxnSpPr>
                <p:nvPr/>
              </p:nvCxnSpPr>
              <p:spPr>
                <a:xfrm flipV="1">
                  <a:off x="1512841" y="3265441"/>
                  <a:ext cx="9367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>
                  <a:stCxn id="123" idx="6"/>
                  <a:endCxn id="124" idx="3"/>
                </p:cNvCxnSpPr>
                <p:nvPr/>
              </p:nvCxnSpPr>
              <p:spPr>
                <a:xfrm>
                  <a:off x="2514600" y="3238500"/>
                  <a:ext cx="1535159" cy="2555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>
                  <a:stCxn id="128" idx="5"/>
                  <a:endCxn id="125" idx="1"/>
                </p:cNvCxnSpPr>
                <p:nvPr/>
              </p:nvCxnSpPr>
              <p:spPr>
                <a:xfrm>
                  <a:off x="1512841" y="3951241"/>
                  <a:ext cx="860518" cy="631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>
                  <a:stCxn id="125" idx="5"/>
                  <a:endCxn id="126" idx="2"/>
                </p:cNvCxnSpPr>
                <p:nvPr/>
              </p:nvCxnSpPr>
              <p:spPr>
                <a:xfrm flipV="1">
                  <a:off x="2427241" y="4381500"/>
                  <a:ext cx="1611359" cy="2555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/>
                <p:cNvCxnSpPr>
                  <a:stCxn id="126" idx="0"/>
                  <a:endCxn id="124" idx="5"/>
                </p:cNvCxnSpPr>
                <p:nvPr/>
              </p:nvCxnSpPr>
              <p:spPr>
                <a:xfrm flipV="1">
                  <a:off x="4076700" y="3494041"/>
                  <a:ext cx="26941" cy="8493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/>
                <p:cNvCxnSpPr>
                  <a:stCxn id="124" idx="3"/>
                  <a:endCxn id="125" idx="0"/>
                </p:cNvCxnSpPr>
                <p:nvPr/>
              </p:nvCxnSpPr>
              <p:spPr>
                <a:xfrm flipH="1">
                  <a:off x="2400300" y="3494041"/>
                  <a:ext cx="1649459" cy="10779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>
                  <a:stCxn id="123" idx="4"/>
                  <a:endCxn id="125" idx="0"/>
                </p:cNvCxnSpPr>
                <p:nvPr/>
              </p:nvCxnSpPr>
              <p:spPr>
                <a:xfrm flipH="1">
                  <a:off x="2400300" y="3276600"/>
                  <a:ext cx="76200" cy="1295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/>
                <p:cNvCxnSpPr>
                  <a:stCxn id="128" idx="7"/>
                  <a:endCxn id="126" idx="1"/>
                </p:cNvCxnSpPr>
                <p:nvPr/>
              </p:nvCxnSpPr>
              <p:spPr>
                <a:xfrm>
                  <a:off x="1512841" y="3897359"/>
                  <a:ext cx="2536918" cy="45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/>
                <p:cNvCxnSpPr>
                  <a:stCxn id="127" idx="6"/>
                  <a:endCxn id="131" idx="3"/>
                </p:cNvCxnSpPr>
                <p:nvPr/>
              </p:nvCxnSpPr>
              <p:spPr>
                <a:xfrm flipV="1">
                  <a:off x="5562600" y="3417841"/>
                  <a:ext cx="1458959" cy="492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>
                  <a:stCxn id="129" idx="1"/>
                  <a:endCxn id="130" idx="0"/>
                </p:cNvCxnSpPr>
                <p:nvPr/>
              </p:nvCxnSpPr>
              <p:spPr>
                <a:xfrm flipV="1">
                  <a:off x="5497559" y="4419600"/>
                  <a:ext cx="1550941" cy="111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>
                  <a:stCxn id="127" idx="5"/>
                  <a:endCxn id="129" idx="0"/>
                </p:cNvCxnSpPr>
                <p:nvPr/>
              </p:nvCxnSpPr>
              <p:spPr>
                <a:xfrm flipH="1">
                  <a:off x="5524500" y="3494041"/>
                  <a:ext cx="26941" cy="9255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>
                  <a:stCxn id="131" idx="3"/>
                  <a:endCxn id="130" idx="0"/>
                </p:cNvCxnSpPr>
                <p:nvPr/>
              </p:nvCxnSpPr>
              <p:spPr>
                <a:xfrm>
                  <a:off x="7021559" y="3417841"/>
                  <a:ext cx="26941" cy="100175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>
                  <a:stCxn id="127" idx="5"/>
                  <a:endCxn id="130" idx="1"/>
                </p:cNvCxnSpPr>
                <p:nvPr/>
              </p:nvCxnSpPr>
              <p:spPr>
                <a:xfrm>
                  <a:off x="5551441" y="3494041"/>
                  <a:ext cx="1470118" cy="9367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>
                  <a:stCxn id="131" idx="3"/>
                  <a:endCxn id="129" idx="7"/>
                </p:cNvCxnSpPr>
                <p:nvPr/>
              </p:nvCxnSpPr>
              <p:spPr>
                <a:xfrm flipH="1">
                  <a:off x="5551441" y="3417841"/>
                  <a:ext cx="1470118" cy="101291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>
                  <a:stCxn id="127" idx="3"/>
                  <a:endCxn id="124" idx="5"/>
                </p:cNvCxnSpPr>
                <p:nvPr/>
              </p:nvCxnSpPr>
              <p:spPr>
                <a:xfrm flipH="1">
                  <a:off x="4103641" y="3494041"/>
                  <a:ext cx="139391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>
                  <a:stCxn id="129" idx="0"/>
                  <a:endCxn id="126" idx="6"/>
                </p:cNvCxnSpPr>
                <p:nvPr/>
              </p:nvCxnSpPr>
              <p:spPr>
                <a:xfrm flipH="1" flipV="1">
                  <a:off x="4114800" y="4381500"/>
                  <a:ext cx="1409700" cy="381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Straight Connector 121"/>
              <p:cNvCxnSpPr/>
              <p:nvPr/>
            </p:nvCxnSpPr>
            <p:spPr>
              <a:xfrm flipH="1" flipV="1">
                <a:off x="2514600" y="1866900"/>
                <a:ext cx="1524000" cy="1143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1143000" y="1653381"/>
              <a:ext cx="6189924" cy="2209800"/>
              <a:chOff x="1143000" y="1447800"/>
              <a:chExt cx="6189924" cy="2209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64"/>
                  <p:cNvSpPr txBox="1"/>
                  <p:nvPr/>
                </p:nvSpPr>
                <p:spPr>
                  <a:xfrm>
                    <a:off x="2286000" y="14478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2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1447800"/>
                    <a:ext cx="38664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65"/>
                  <p:cNvSpPr txBox="1"/>
                  <p:nvPr/>
                </p:nvSpPr>
                <p:spPr>
                  <a:xfrm>
                    <a:off x="1143000" y="25262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3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2526268"/>
                    <a:ext cx="37542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66"/>
                  <p:cNvSpPr txBox="1"/>
                  <p:nvPr/>
                </p:nvSpPr>
                <p:spPr>
                  <a:xfrm>
                    <a:off x="2215376" y="3288268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𝒘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4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5376" y="3288268"/>
                    <a:ext cx="41870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67"/>
                  <p:cNvSpPr txBox="1"/>
                  <p:nvPr/>
                </p:nvSpPr>
                <p:spPr>
                  <a:xfrm>
                    <a:off x="3886200" y="3048000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5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6200" y="3048000"/>
                    <a:ext cx="37542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918" r="-4918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68"/>
                  <p:cNvSpPr txBox="1"/>
                  <p:nvPr/>
                </p:nvSpPr>
                <p:spPr>
                  <a:xfrm>
                    <a:off x="3972786" y="1688068"/>
                    <a:ext cx="3706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𝒙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6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2786" y="1688068"/>
                    <a:ext cx="37061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69"/>
                  <p:cNvSpPr txBox="1"/>
                  <p:nvPr/>
                </p:nvSpPr>
                <p:spPr>
                  <a:xfrm>
                    <a:off x="5344386" y="1688068"/>
                    <a:ext cx="3802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7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4386" y="1688068"/>
                    <a:ext cx="3802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70"/>
                  <p:cNvSpPr txBox="1"/>
                  <p:nvPr/>
                </p:nvSpPr>
                <p:spPr>
                  <a:xfrm>
                    <a:off x="5334768" y="3135868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𝒃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8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768" y="3135868"/>
                    <a:ext cx="37702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226" r="-4839" b="-196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71"/>
                  <p:cNvSpPr txBox="1"/>
                  <p:nvPr/>
                </p:nvSpPr>
                <p:spPr>
                  <a:xfrm>
                    <a:off x="6938174" y="3059668"/>
                    <a:ext cx="38343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𝒉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9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8174" y="3059668"/>
                    <a:ext cx="38343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175" r="-6349" b="-2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72"/>
                  <p:cNvSpPr txBox="1"/>
                  <p:nvPr/>
                </p:nvSpPr>
                <p:spPr>
                  <a:xfrm>
                    <a:off x="7010400" y="1688068"/>
                    <a:ext cx="3225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/>
                            </a:rPr>
                            <m:t>𝒍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20" name="TextBox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0400" y="1688068"/>
                    <a:ext cx="32252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887" r="-1887" b="-2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00999D2-BB02-4892-91E3-C016D8B27F27}"/>
                </a:ext>
              </a:extLst>
            </p:cNvPr>
            <p:cNvGrpSpPr/>
            <p:nvPr/>
          </p:nvGrpSpPr>
          <p:grpSpPr>
            <a:xfrm>
              <a:off x="1125276" y="4114800"/>
              <a:ext cx="6189924" cy="2034381"/>
              <a:chOff x="1125276" y="4114800"/>
              <a:chExt cx="6189924" cy="20343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79"/>
                  <p:cNvSpPr txBox="1"/>
                  <p:nvPr/>
                </p:nvSpPr>
                <p:spPr>
                  <a:xfrm>
                    <a:off x="3834927" y="5310981"/>
                    <a:ext cx="50847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𝒙𝒚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34927" y="5310981"/>
                    <a:ext cx="508473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571" r="-10714" b="-377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1" name="Group 40"/>
              <p:cNvGrpSpPr/>
              <p:nvPr/>
            </p:nvGrpSpPr>
            <p:grpSpPr>
              <a:xfrm>
                <a:off x="1125276" y="4114800"/>
                <a:ext cx="6189924" cy="2034381"/>
                <a:chOff x="1125276" y="3909219"/>
                <a:chExt cx="6189924" cy="203438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75"/>
                    <p:cNvSpPr txBox="1"/>
                    <p:nvPr/>
                  </p:nvSpPr>
                  <p:spPr>
                    <a:xfrm>
                      <a:off x="2133600" y="3909219"/>
                      <a:ext cx="3866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</a:rPr>
                              <m:t>𝒖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47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3909219"/>
                      <a:ext cx="386644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76"/>
                    <p:cNvSpPr txBox="1"/>
                    <p:nvPr/>
                  </p:nvSpPr>
                  <p:spPr>
                    <a:xfrm>
                      <a:off x="1125276" y="5040868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</a:rPr>
                              <m:t>𝒗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48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5276" y="5040868"/>
                      <a:ext cx="375424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77"/>
                    <p:cNvSpPr txBox="1"/>
                    <p:nvPr/>
                  </p:nvSpPr>
                  <p:spPr>
                    <a:xfrm>
                      <a:off x="1981200" y="5509419"/>
                      <a:ext cx="41870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</a:rPr>
                              <m:t>𝒘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49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81200" y="5509419"/>
                      <a:ext cx="418704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b="-1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80"/>
                    <p:cNvSpPr txBox="1"/>
                    <p:nvPr/>
                  </p:nvSpPr>
                  <p:spPr>
                    <a:xfrm>
                      <a:off x="5326662" y="4137819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50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26662" y="4137819"/>
                      <a:ext cx="380232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81"/>
                    <p:cNvSpPr txBox="1"/>
                    <p:nvPr/>
                  </p:nvSpPr>
                  <p:spPr>
                    <a:xfrm>
                      <a:off x="5317044" y="5521087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51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17044" y="5521087"/>
                      <a:ext cx="377026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3226" r="-4839" b="-196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2"/>
                    <p:cNvSpPr txBox="1"/>
                    <p:nvPr/>
                  </p:nvSpPr>
                  <p:spPr>
                    <a:xfrm>
                      <a:off x="6920450" y="5574268"/>
                      <a:ext cx="3834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</a:rPr>
                              <m:t>𝒉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4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0450" y="5574268"/>
                      <a:ext cx="383438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3175" r="-6349" b="-196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3"/>
                    <p:cNvSpPr txBox="1"/>
                    <p:nvPr/>
                  </p:nvSpPr>
                  <p:spPr>
                    <a:xfrm>
                      <a:off x="6992676" y="4202668"/>
                      <a:ext cx="3225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Arial" charset="0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latin typeface="Cambria Math"/>
                              </a:rPr>
                              <m:t>𝒍</m:t>
                            </m:r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5" name="TextBox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92676" y="4202668"/>
                      <a:ext cx="322524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887" r="-3774" b="-196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6" name="Group 85"/>
                <p:cNvGrpSpPr/>
                <p:nvPr/>
              </p:nvGrpSpPr>
              <p:grpSpPr>
                <a:xfrm>
                  <a:off x="1447800" y="4267200"/>
                  <a:ext cx="5638800" cy="1475743"/>
                  <a:chOff x="1447800" y="4267200"/>
                  <a:chExt cx="5638800" cy="1475743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1447800" y="4267200"/>
                    <a:ext cx="5638800" cy="1447800"/>
                    <a:chOff x="1447800" y="3200400"/>
                    <a:chExt cx="5638800" cy="1447800"/>
                  </a:xfrm>
                </p:grpSpPr>
                <p:sp>
                  <p:nvSpPr>
                    <p:cNvPr id="90" name="Oval 89"/>
                    <p:cNvSpPr/>
                    <p:nvPr/>
                  </p:nvSpPr>
                  <p:spPr>
                    <a:xfrm>
                      <a:off x="2438400" y="32004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1" name="Oval 90"/>
                    <p:cNvSpPr/>
                    <p:nvPr/>
                  </p:nvSpPr>
                  <p:spPr>
                    <a:xfrm>
                      <a:off x="2362200" y="45720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Oval 91"/>
                    <p:cNvSpPr/>
                    <p:nvPr/>
                  </p:nvSpPr>
                  <p:spPr>
                    <a:xfrm>
                      <a:off x="4038600" y="39624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3" name="Oval 92"/>
                    <p:cNvSpPr/>
                    <p:nvPr/>
                  </p:nvSpPr>
                  <p:spPr>
                    <a:xfrm>
                      <a:off x="5486400" y="34290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             </a:t>
                      </a:r>
                    </a:p>
                  </p:txBody>
                </p:sp>
                <p:sp>
                  <p:nvSpPr>
                    <p:cNvPr id="94" name="Oval 93"/>
                    <p:cNvSpPr/>
                    <p:nvPr/>
                  </p:nvSpPr>
                  <p:spPr>
                    <a:xfrm>
                      <a:off x="1447800" y="38862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5" name="Oval 94"/>
                    <p:cNvSpPr/>
                    <p:nvPr/>
                  </p:nvSpPr>
                  <p:spPr>
                    <a:xfrm>
                      <a:off x="5486400" y="44196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6" name="Oval 95"/>
                    <p:cNvSpPr/>
                    <p:nvPr/>
                  </p:nvSpPr>
                  <p:spPr>
                    <a:xfrm>
                      <a:off x="7010400" y="44196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7" name="Oval 96"/>
                    <p:cNvSpPr/>
                    <p:nvPr/>
                  </p:nvSpPr>
                  <p:spPr>
                    <a:xfrm>
                      <a:off x="7010400" y="3352800"/>
                      <a:ext cx="76200" cy="762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rtl="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8" name="Straight Connector 97"/>
                    <p:cNvCxnSpPr>
                      <a:stCxn id="94" idx="7"/>
                      <a:endCxn id="90" idx="3"/>
                    </p:cNvCxnSpPr>
                    <p:nvPr/>
                  </p:nvCxnSpPr>
                  <p:spPr>
                    <a:xfrm flipV="1">
                      <a:off x="1512841" y="3265441"/>
                      <a:ext cx="936718" cy="63191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>
                      <a:stCxn id="94" idx="5"/>
                      <a:endCxn id="91" idx="1"/>
                    </p:cNvCxnSpPr>
                    <p:nvPr/>
                  </p:nvCxnSpPr>
                  <p:spPr>
                    <a:xfrm>
                      <a:off x="1512841" y="3951241"/>
                      <a:ext cx="860518" cy="63191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>
                      <a:stCxn id="91" idx="5"/>
                      <a:endCxn id="92" idx="2"/>
                    </p:cNvCxnSpPr>
                    <p:nvPr/>
                  </p:nvCxnSpPr>
                  <p:spPr>
                    <a:xfrm flipV="1">
                      <a:off x="2427241" y="4000500"/>
                      <a:ext cx="1611359" cy="636541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>
                      <a:stCxn id="92" idx="2"/>
                      <a:endCxn id="90" idx="6"/>
                    </p:cNvCxnSpPr>
                    <p:nvPr/>
                  </p:nvCxnSpPr>
                  <p:spPr>
                    <a:xfrm flipH="1" flipV="1">
                      <a:off x="2514600" y="3238500"/>
                      <a:ext cx="1524000" cy="762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>
                      <a:stCxn id="90" idx="4"/>
                      <a:endCxn id="91" idx="0"/>
                    </p:cNvCxnSpPr>
                    <p:nvPr/>
                  </p:nvCxnSpPr>
                  <p:spPr>
                    <a:xfrm flipH="1">
                      <a:off x="2400300" y="3276600"/>
                      <a:ext cx="76200" cy="12954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>
                      <a:stCxn id="94" idx="7"/>
                      <a:endCxn id="92" idx="1"/>
                    </p:cNvCxnSpPr>
                    <p:nvPr/>
                  </p:nvCxnSpPr>
                  <p:spPr>
                    <a:xfrm>
                      <a:off x="1512841" y="3897359"/>
                      <a:ext cx="2536918" cy="762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/>
                    <p:cNvCxnSpPr>
                      <a:stCxn id="93" idx="6"/>
                      <a:endCxn id="97" idx="3"/>
                    </p:cNvCxnSpPr>
                    <p:nvPr/>
                  </p:nvCxnSpPr>
                  <p:spPr>
                    <a:xfrm flipV="1">
                      <a:off x="5562600" y="3417841"/>
                      <a:ext cx="1458959" cy="492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/>
                    <p:cNvCxnSpPr>
                      <a:stCxn id="95" idx="1"/>
                      <a:endCxn id="96" idx="0"/>
                    </p:cNvCxnSpPr>
                    <p:nvPr/>
                  </p:nvCxnSpPr>
                  <p:spPr>
                    <a:xfrm flipV="1">
                      <a:off x="5497559" y="4419600"/>
                      <a:ext cx="1550941" cy="111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/>
                    <p:cNvCxnSpPr>
                      <a:stCxn id="93" idx="5"/>
                      <a:endCxn id="95" idx="0"/>
                    </p:cNvCxnSpPr>
                    <p:nvPr/>
                  </p:nvCxnSpPr>
                  <p:spPr>
                    <a:xfrm flipH="1">
                      <a:off x="5524500" y="3494041"/>
                      <a:ext cx="26941" cy="9255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/>
                    <p:cNvCxnSpPr>
                      <a:stCxn id="97" idx="3"/>
                      <a:endCxn id="96" idx="0"/>
                    </p:cNvCxnSpPr>
                    <p:nvPr/>
                  </p:nvCxnSpPr>
                  <p:spPr>
                    <a:xfrm>
                      <a:off x="7021559" y="3417841"/>
                      <a:ext cx="26941" cy="1001759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>
                      <a:stCxn id="93" idx="5"/>
                      <a:endCxn id="96" idx="1"/>
                    </p:cNvCxnSpPr>
                    <p:nvPr/>
                  </p:nvCxnSpPr>
                  <p:spPr>
                    <a:xfrm>
                      <a:off x="5551441" y="3494041"/>
                      <a:ext cx="1470118" cy="93671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/>
                    <p:cNvCxnSpPr>
                      <a:stCxn id="97" idx="3"/>
                      <a:endCxn id="95" idx="7"/>
                    </p:cNvCxnSpPr>
                    <p:nvPr/>
                  </p:nvCxnSpPr>
                  <p:spPr>
                    <a:xfrm flipH="1">
                      <a:off x="5551441" y="3417841"/>
                      <a:ext cx="1470118" cy="101291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/>
                    <p:cNvCxnSpPr>
                      <a:stCxn id="93" idx="3"/>
                      <a:endCxn id="92" idx="7"/>
                    </p:cNvCxnSpPr>
                    <p:nvPr/>
                  </p:nvCxnSpPr>
                  <p:spPr>
                    <a:xfrm flipH="1">
                      <a:off x="4103641" y="3494041"/>
                      <a:ext cx="1393918" cy="47951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Connector 110"/>
                    <p:cNvCxnSpPr>
                      <a:stCxn id="95" idx="0"/>
                      <a:endCxn id="92" idx="6"/>
                    </p:cNvCxnSpPr>
                    <p:nvPr/>
                  </p:nvCxnSpPr>
                  <p:spPr>
                    <a:xfrm flipH="1" flipV="1">
                      <a:off x="4114800" y="4000500"/>
                      <a:ext cx="1409700" cy="4191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8" name="Freeform 84"/>
                  <p:cNvSpPr/>
                  <p:nvPr/>
                </p:nvSpPr>
                <p:spPr>
                  <a:xfrm>
                    <a:off x="2419815" y="5096106"/>
                    <a:ext cx="1650380" cy="646837"/>
                  </a:xfrm>
                  <a:custGeom>
                    <a:avLst/>
                    <a:gdLst>
                      <a:gd name="connsiteX0" fmla="*/ 0 w 1650380"/>
                      <a:gd name="connsiteY0" fmla="*/ 591015 h 707078"/>
                      <a:gd name="connsiteX1" fmla="*/ 557561 w 1650380"/>
                      <a:gd name="connsiteY1" fmla="*/ 702527 h 707078"/>
                      <a:gd name="connsiteX2" fmla="*/ 1182029 w 1650380"/>
                      <a:gd name="connsiteY2" fmla="*/ 613317 h 707078"/>
                      <a:gd name="connsiteX3" fmla="*/ 1650380 w 1650380"/>
                      <a:gd name="connsiteY3" fmla="*/ 0 h 707078"/>
                      <a:gd name="connsiteX0" fmla="*/ 0 w 1650380"/>
                      <a:gd name="connsiteY0" fmla="*/ 591015 h 706883"/>
                      <a:gd name="connsiteX1" fmla="*/ 557561 w 1650380"/>
                      <a:gd name="connsiteY1" fmla="*/ 702527 h 706883"/>
                      <a:gd name="connsiteX2" fmla="*/ 1248937 w 1650380"/>
                      <a:gd name="connsiteY2" fmla="*/ 446049 h 706883"/>
                      <a:gd name="connsiteX3" fmla="*/ 1650380 w 1650380"/>
                      <a:gd name="connsiteY3" fmla="*/ 0 h 706883"/>
                      <a:gd name="connsiteX0" fmla="*/ 0 w 1650380"/>
                      <a:gd name="connsiteY0" fmla="*/ 591015 h 646837"/>
                      <a:gd name="connsiteX1" fmla="*/ 557561 w 1650380"/>
                      <a:gd name="connsiteY1" fmla="*/ 635620 h 646837"/>
                      <a:gd name="connsiteX2" fmla="*/ 1248937 w 1650380"/>
                      <a:gd name="connsiteY2" fmla="*/ 446049 h 646837"/>
                      <a:gd name="connsiteX3" fmla="*/ 1650380 w 1650380"/>
                      <a:gd name="connsiteY3" fmla="*/ 0 h 646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0380" h="646837">
                        <a:moveTo>
                          <a:pt x="0" y="591015"/>
                        </a:moveTo>
                        <a:cubicBezTo>
                          <a:pt x="180278" y="644912"/>
                          <a:pt x="349405" y="659781"/>
                          <a:pt x="557561" y="635620"/>
                        </a:cubicBezTo>
                        <a:cubicBezTo>
                          <a:pt x="765717" y="611459"/>
                          <a:pt x="1066801" y="551986"/>
                          <a:pt x="1248937" y="446049"/>
                        </a:cubicBezTo>
                        <a:cubicBezTo>
                          <a:pt x="1431073" y="340112"/>
                          <a:pt x="1507273" y="248114"/>
                          <a:pt x="1650380" y="0"/>
                        </a:cubicBezTo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89" name="Freeform 85"/>
                  <p:cNvSpPr/>
                  <p:nvPr/>
                </p:nvSpPr>
                <p:spPr>
                  <a:xfrm rot="12971213">
                    <a:off x="2509142" y="4307839"/>
                    <a:ext cx="1735728" cy="521317"/>
                  </a:xfrm>
                  <a:custGeom>
                    <a:avLst/>
                    <a:gdLst>
                      <a:gd name="connsiteX0" fmla="*/ 0 w 1650380"/>
                      <a:gd name="connsiteY0" fmla="*/ 591015 h 707078"/>
                      <a:gd name="connsiteX1" fmla="*/ 557561 w 1650380"/>
                      <a:gd name="connsiteY1" fmla="*/ 702527 h 707078"/>
                      <a:gd name="connsiteX2" fmla="*/ 1182029 w 1650380"/>
                      <a:gd name="connsiteY2" fmla="*/ 613317 h 707078"/>
                      <a:gd name="connsiteX3" fmla="*/ 1650380 w 1650380"/>
                      <a:gd name="connsiteY3" fmla="*/ 0 h 707078"/>
                      <a:gd name="connsiteX0" fmla="*/ 0 w 1650380"/>
                      <a:gd name="connsiteY0" fmla="*/ 591015 h 705113"/>
                      <a:gd name="connsiteX1" fmla="*/ 557561 w 1650380"/>
                      <a:gd name="connsiteY1" fmla="*/ 702527 h 705113"/>
                      <a:gd name="connsiteX2" fmla="*/ 978350 w 1650380"/>
                      <a:gd name="connsiteY2" fmla="*/ 485987 h 705113"/>
                      <a:gd name="connsiteX3" fmla="*/ 1650380 w 1650380"/>
                      <a:gd name="connsiteY3" fmla="*/ 0 h 705113"/>
                      <a:gd name="connsiteX0" fmla="*/ 0 w 1650380"/>
                      <a:gd name="connsiteY0" fmla="*/ 591015 h 606087"/>
                      <a:gd name="connsiteX1" fmla="*/ 466050 w 1650380"/>
                      <a:gd name="connsiteY1" fmla="*/ 520774 h 606087"/>
                      <a:gd name="connsiteX2" fmla="*/ 978350 w 1650380"/>
                      <a:gd name="connsiteY2" fmla="*/ 485987 h 606087"/>
                      <a:gd name="connsiteX3" fmla="*/ 1650380 w 1650380"/>
                      <a:gd name="connsiteY3" fmla="*/ 0 h 606087"/>
                      <a:gd name="connsiteX0" fmla="*/ 0 w 1735728"/>
                      <a:gd name="connsiteY0" fmla="*/ 266590 h 549930"/>
                      <a:gd name="connsiteX1" fmla="*/ 551398 w 1735728"/>
                      <a:gd name="connsiteY1" fmla="*/ 520774 h 549930"/>
                      <a:gd name="connsiteX2" fmla="*/ 1063698 w 1735728"/>
                      <a:gd name="connsiteY2" fmla="*/ 485987 h 549930"/>
                      <a:gd name="connsiteX3" fmla="*/ 1735728 w 1735728"/>
                      <a:gd name="connsiteY3" fmla="*/ 0 h 549930"/>
                      <a:gd name="connsiteX0" fmla="*/ 0 w 1735728"/>
                      <a:gd name="connsiteY0" fmla="*/ 266590 h 525494"/>
                      <a:gd name="connsiteX1" fmla="*/ 551398 w 1735728"/>
                      <a:gd name="connsiteY1" fmla="*/ 520774 h 525494"/>
                      <a:gd name="connsiteX2" fmla="*/ 1220867 w 1735728"/>
                      <a:gd name="connsiteY2" fmla="*/ 398645 h 525494"/>
                      <a:gd name="connsiteX3" fmla="*/ 1735728 w 1735728"/>
                      <a:gd name="connsiteY3" fmla="*/ 0 h 525494"/>
                      <a:gd name="connsiteX0" fmla="*/ 0 w 1735728"/>
                      <a:gd name="connsiteY0" fmla="*/ 266590 h 479443"/>
                      <a:gd name="connsiteX1" fmla="*/ 431558 w 1735728"/>
                      <a:gd name="connsiteY1" fmla="*/ 470276 h 479443"/>
                      <a:gd name="connsiteX2" fmla="*/ 1220867 w 1735728"/>
                      <a:gd name="connsiteY2" fmla="*/ 398645 h 479443"/>
                      <a:gd name="connsiteX3" fmla="*/ 1735728 w 1735728"/>
                      <a:gd name="connsiteY3" fmla="*/ 0 h 479443"/>
                      <a:gd name="connsiteX0" fmla="*/ 0 w 1735728"/>
                      <a:gd name="connsiteY0" fmla="*/ 266590 h 474043"/>
                      <a:gd name="connsiteX1" fmla="*/ 431558 w 1735728"/>
                      <a:gd name="connsiteY1" fmla="*/ 470276 h 474043"/>
                      <a:gd name="connsiteX2" fmla="*/ 1074027 w 1735728"/>
                      <a:gd name="connsiteY2" fmla="*/ 367900 h 474043"/>
                      <a:gd name="connsiteX3" fmla="*/ 1735728 w 1735728"/>
                      <a:gd name="connsiteY3" fmla="*/ 0 h 474043"/>
                      <a:gd name="connsiteX0" fmla="*/ 0 w 1735728"/>
                      <a:gd name="connsiteY0" fmla="*/ 266590 h 437145"/>
                      <a:gd name="connsiteX1" fmla="*/ 374054 w 1735728"/>
                      <a:gd name="connsiteY1" fmla="*/ 429442 h 437145"/>
                      <a:gd name="connsiteX2" fmla="*/ 1074027 w 1735728"/>
                      <a:gd name="connsiteY2" fmla="*/ 367900 h 437145"/>
                      <a:gd name="connsiteX3" fmla="*/ 1735728 w 1735728"/>
                      <a:gd name="connsiteY3" fmla="*/ 0 h 437145"/>
                      <a:gd name="connsiteX0" fmla="*/ 0 w 1735728"/>
                      <a:gd name="connsiteY0" fmla="*/ 266590 h 432853"/>
                      <a:gd name="connsiteX1" fmla="*/ 494558 w 1735728"/>
                      <a:gd name="connsiteY1" fmla="*/ 424187 h 432853"/>
                      <a:gd name="connsiteX2" fmla="*/ 1074027 w 1735728"/>
                      <a:gd name="connsiteY2" fmla="*/ 367900 h 432853"/>
                      <a:gd name="connsiteX3" fmla="*/ 1735728 w 1735728"/>
                      <a:gd name="connsiteY3" fmla="*/ 0 h 432853"/>
                      <a:gd name="connsiteX0" fmla="*/ 0 w 1735728"/>
                      <a:gd name="connsiteY0" fmla="*/ 266590 h 482911"/>
                      <a:gd name="connsiteX1" fmla="*/ 494558 w 1735728"/>
                      <a:gd name="connsiteY1" fmla="*/ 424187 h 482911"/>
                      <a:gd name="connsiteX2" fmla="*/ 997194 w 1735728"/>
                      <a:gd name="connsiteY2" fmla="*/ 451740 h 482911"/>
                      <a:gd name="connsiteX3" fmla="*/ 1735728 w 1735728"/>
                      <a:gd name="connsiteY3" fmla="*/ 0 h 482911"/>
                      <a:gd name="connsiteX0" fmla="*/ 0 w 1735728"/>
                      <a:gd name="connsiteY0" fmla="*/ 266590 h 515658"/>
                      <a:gd name="connsiteX1" fmla="*/ 475894 w 1735728"/>
                      <a:gd name="connsiteY1" fmla="*/ 493107 h 515658"/>
                      <a:gd name="connsiteX2" fmla="*/ 997194 w 1735728"/>
                      <a:gd name="connsiteY2" fmla="*/ 451740 h 515658"/>
                      <a:gd name="connsiteX3" fmla="*/ 1735728 w 1735728"/>
                      <a:gd name="connsiteY3" fmla="*/ 0 h 515658"/>
                      <a:gd name="connsiteX0" fmla="*/ 0 w 1735728"/>
                      <a:gd name="connsiteY0" fmla="*/ 266590 h 528603"/>
                      <a:gd name="connsiteX1" fmla="*/ 696486 w 1735728"/>
                      <a:gd name="connsiteY1" fmla="*/ 511351 h 528603"/>
                      <a:gd name="connsiteX2" fmla="*/ 997194 w 1735728"/>
                      <a:gd name="connsiteY2" fmla="*/ 451740 h 528603"/>
                      <a:gd name="connsiteX3" fmla="*/ 1735728 w 1735728"/>
                      <a:gd name="connsiteY3" fmla="*/ 0 h 528603"/>
                      <a:gd name="connsiteX0" fmla="*/ 0 w 1735728"/>
                      <a:gd name="connsiteY0" fmla="*/ 266590 h 543976"/>
                      <a:gd name="connsiteX1" fmla="*/ 696486 w 1735728"/>
                      <a:gd name="connsiteY1" fmla="*/ 511351 h 543976"/>
                      <a:gd name="connsiteX2" fmla="*/ 1007946 w 1735728"/>
                      <a:gd name="connsiteY2" fmla="*/ 485324 h 543976"/>
                      <a:gd name="connsiteX3" fmla="*/ 1735728 w 1735728"/>
                      <a:gd name="connsiteY3" fmla="*/ 0 h 543976"/>
                      <a:gd name="connsiteX0" fmla="*/ 0 w 1735728"/>
                      <a:gd name="connsiteY0" fmla="*/ 266590 h 535299"/>
                      <a:gd name="connsiteX1" fmla="*/ 696486 w 1735728"/>
                      <a:gd name="connsiteY1" fmla="*/ 511351 h 535299"/>
                      <a:gd name="connsiteX2" fmla="*/ 1007946 w 1735728"/>
                      <a:gd name="connsiteY2" fmla="*/ 485324 h 535299"/>
                      <a:gd name="connsiteX3" fmla="*/ 1735728 w 1735728"/>
                      <a:gd name="connsiteY3" fmla="*/ 0 h 535299"/>
                      <a:gd name="connsiteX0" fmla="*/ 0 w 1735728"/>
                      <a:gd name="connsiteY0" fmla="*/ 266590 h 521317"/>
                      <a:gd name="connsiteX1" fmla="*/ 696486 w 1735728"/>
                      <a:gd name="connsiteY1" fmla="*/ 511351 h 521317"/>
                      <a:gd name="connsiteX2" fmla="*/ 1007946 w 1735728"/>
                      <a:gd name="connsiteY2" fmla="*/ 485324 h 521317"/>
                      <a:gd name="connsiteX3" fmla="*/ 1735728 w 1735728"/>
                      <a:gd name="connsiteY3" fmla="*/ 0 h 521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5728" h="521317">
                        <a:moveTo>
                          <a:pt x="0" y="266590"/>
                        </a:moveTo>
                        <a:cubicBezTo>
                          <a:pt x="180278" y="320487"/>
                          <a:pt x="499079" y="510230"/>
                          <a:pt x="696486" y="511351"/>
                        </a:cubicBezTo>
                        <a:cubicBezTo>
                          <a:pt x="893893" y="512472"/>
                          <a:pt x="774819" y="545301"/>
                          <a:pt x="1007946" y="485324"/>
                        </a:cubicBezTo>
                        <a:cubicBezTo>
                          <a:pt x="1241073" y="425347"/>
                          <a:pt x="1592621" y="248114"/>
                          <a:pt x="1735728" y="0"/>
                        </a:cubicBezTo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42" name="Freeform 88"/>
              <p:cNvSpPr/>
              <p:nvPr/>
            </p:nvSpPr>
            <p:spPr>
              <a:xfrm>
                <a:off x="3945948" y="4781603"/>
                <a:ext cx="351376" cy="475480"/>
              </a:xfrm>
              <a:custGeom>
                <a:avLst/>
                <a:gdLst>
                  <a:gd name="connsiteX0" fmla="*/ 101945 w 351376"/>
                  <a:gd name="connsiteY0" fmla="*/ 442027 h 475480"/>
                  <a:gd name="connsiteX1" fmla="*/ 12735 w 351376"/>
                  <a:gd name="connsiteY1" fmla="*/ 40583 h 475480"/>
                  <a:gd name="connsiteX2" fmla="*/ 347272 w 351376"/>
                  <a:gd name="connsiteY2" fmla="*/ 62885 h 475480"/>
                  <a:gd name="connsiteX3" fmla="*/ 168852 w 351376"/>
                  <a:gd name="connsiteY3" fmla="*/ 475480 h 47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376" h="475480">
                    <a:moveTo>
                      <a:pt x="101945" y="442027"/>
                    </a:moveTo>
                    <a:cubicBezTo>
                      <a:pt x="36896" y="272900"/>
                      <a:pt x="-28153" y="103773"/>
                      <a:pt x="12735" y="40583"/>
                    </a:cubicBezTo>
                    <a:cubicBezTo>
                      <a:pt x="53623" y="-22607"/>
                      <a:pt x="321253" y="-9598"/>
                      <a:pt x="347272" y="62885"/>
                    </a:cubicBezTo>
                    <a:cubicBezTo>
                      <a:pt x="373291" y="135368"/>
                      <a:pt x="271071" y="305424"/>
                      <a:pt x="168852" y="475480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cxnSp>
          <p:nvCxnSpPr>
            <p:cNvPr id="43" name="Straight Connector 42"/>
            <p:cNvCxnSpPr/>
            <p:nvPr/>
          </p:nvCxnSpPr>
          <p:spPr>
            <a:xfrm flipV="1">
              <a:off x="4087859" y="2339181"/>
              <a:ext cx="26941" cy="8493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4261624" y="3786981"/>
              <a:ext cx="3129776" cy="489466"/>
              <a:chOff x="4261624" y="3581400"/>
              <a:chExt cx="3129776" cy="489466"/>
            </a:xfrm>
          </p:grpSpPr>
          <p:sp>
            <p:nvSpPr>
              <p:cNvPr id="45" name="Down Arrow 91"/>
              <p:cNvSpPr/>
              <p:nvPr/>
            </p:nvSpPr>
            <p:spPr>
              <a:xfrm>
                <a:off x="4261624" y="3581400"/>
                <a:ext cx="1055420" cy="489466"/>
              </a:xfrm>
              <a:prstGeom prst="down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93"/>
                  <p:cNvSpPr txBox="1"/>
                  <p:nvPr/>
                </p:nvSpPr>
                <p:spPr>
                  <a:xfrm>
                    <a:off x="5364050" y="3593068"/>
                    <a:ext cx="20273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Arial" charset="0"/>
                      </a:defRPr>
                    </a:lvl9pPr>
                  </a:lstStyle>
                  <a:p>
                    <a:r>
                      <a:rPr lang="en-US" b="1" dirty="0">
                        <a:solidFill>
                          <a:srgbClr val="7030A0"/>
                        </a:solidFill>
                      </a:rPr>
                      <a:t>Contract</a:t>
                    </a:r>
                    <a:r>
                      <a:rPr lang="en-US" dirty="0"/>
                      <a:t>(</a:t>
                    </a:r>
                    <a14:m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𝑮</m:t>
                        </m:r>
                        <m:r>
                          <a:rPr lang="en-US" b="1" i="1">
                            <a:latin typeface="Cambria Math"/>
                          </a:rPr>
                          <m:t>,(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  <m:r>
                          <a:rPr lang="en-US" b="1" i="1" smtClean="0"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  <m:r>
                          <a:rPr lang="en-US" b="1" i="1" smtClean="0">
                            <a:latin typeface="Cambria Math"/>
                          </a:rPr>
                          <m:t>))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4050" y="3593068"/>
                    <a:ext cx="202735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4805" t="-13115" r="-26727" b="-606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17854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Contracting an 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26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itle 4"/>
              <p:cNvSpPr>
                <a:spLocks noGrp="1"/>
              </p:cNvSpPr>
              <p:nvPr/>
            </p:nvSpPr>
            <p:spPr bwMode="auto">
              <a:xfrm>
                <a:off x="457200" y="762000"/>
                <a:ext cx="822960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algn="ctr" rtl="0" fontAlgn="base">
                  <a:spcBef>
                    <a:spcPct val="0"/>
                  </a:spcBef>
                  <a:spcAft>
                    <a:spcPct val="0"/>
                  </a:spcAft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r>
                  <a:rPr lang="en-US" sz="36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r>
                      <a:rPr lang="en-US" sz="3600" b="1" i="1">
                        <a:latin typeface="Cambria Math"/>
                      </a:rPr>
                      <m:t>𝑮</m:t>
                    </m:r>
                    <m:r>
                      <a:rPr lang="en-US" sz="3600" b="1" i="1" smtClean="0">
                        <a:latin typeface="Cambria Math"/>
                      </a:rPr>
                      <m:t>,</m:t>
                    </m:r>
                    <m:r>
                      <a:rPr lang="en-US" sz="3600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sz="3600" dirty="0">
                    <a:solidFill>
                      <a:srgbClr val="7030A0"/>
                    </a:solidFill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36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762000"/>
                <a:ext cx="8229600" cy="1143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ontent Placeholder 2"/>
              <p:cNvSpPr>
                <a:spLocks noGrp="1"/>
              </p:cNvSpPr>
              <p:nvPr/>
            </p:nvSpPr>
            <p:spPr bwMode="auto">
              <a:xfrm>
                <a:off x="457200" y="1447800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=(</m:t>
                    </m:r>
                    <m:r>
                      <a:rPr lang="en-US" sz="2000" b="1" i="1" smtClean="0">
                        <a:latin typeface="Cambria Math"/>
                      </a:rPr>
                      <m:t>𝒙</m:t>
                    </m:r>
                    <m:r>
                      <a:rPr lang="en-US" sz="2000" b="1" i="1" smtClean="0">
                        <a:latin typeface="Cambria Math"/>
                      </a:rPr>
                      <m:t>,</m:t>
                    </m:r>
                    <m:r>
                      <a:rPr lang="en-US" sz="2000" b="1" i="1" smtClean="0">
                        <a:latin typeface="Cambria Math"/>
                      </a:rPr>
                      <m:t>𝒚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Merge the two vertices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𝒙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into one vertex;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Preserve </a:t>
                </a:r>
                <a:r>
                  <a:rPr lang="en-US" sz="2000" dirty="0"/>
                  <a:t>multi-edges;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Remove the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𝒙</m:t>
                        </m:r>
                        <m:r>
                          <a:rPr lang="en-US" sz="2000" b="1" i="1"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be the modified graph;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return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</a:t>
                </a:r>
                <a:r>
                  <a:rPr lang="en-US" sz="2000" dirty="0"/>
                  <a:t>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):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𝑶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[ merge the </a:t>
                </a:r>
                <a:r>
                  <a:rPr lang="en-US" sz="2000" dirty="0" err="1"/>
                  <a:t>adjanceny</a:t>
                </a:r>
                <a:r>
                  <a:rPr lang="en-US" sz="2000" dirty="0"/>
                  <a:t> list of the two nodes of the contracted edge, and fix the adjacency list of the nodes connected to the contracted nodes ]</a:t>
                </a:r>
              </a:p>
            </p:txBody>
          </p:sp>
        </mc:Choice>
        <mc:Fallback xmlns="">
          <p:sp>
            <p:nvSpPr>
              <p:cNvPr id="14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47800"/>
                <a:ext cx="8229600" cy="4525963"/>
              </a:xfrm>
              <a:prstGeom prst="rect">
                <a:avLst/>
              </a:prstGeom>
              <a:blipFill>
                <a:blip r:embed="rId3"/>
                <a:stretch>
                  <a:fillRect l="-741" r="-741" b="-6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56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>
                <a:spLocks noGrp="1"/>
              </p:cNvSpPr>
              <p:nvPr/>
            </p:nvSpPr>
            <p:spPr bwMode="auto">
              <a:xfrm>
                <a:off x="457200" y="952500"/>
                <a:ext cx="8229600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be the size of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any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 the graph after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Every 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also a 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b="1" dirty="0"/>
                  <a:t>: </a:t>
                </a:r>
                <a:r>
                  <a:rPr lang="tr-TR" sz="2000" dirty="0"/>
                  <a:t>But not e</a:t>
                </a:r>
                <a:r>
                  <a:rPr lang="en-US" sz="2000" dirty="0"/>
                  <a:t>very 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  <a:endParaRPr lang="en-US" sz="2000" b="1" dirty="0"/>
              </a:p>
              <a:p>
                <a:pPr marL="0" indent="0">
                  <a:buNone/>
                </a:pPr>
                <a:br>
                  <a:rPr lang="tr-TR" sz="2000" b="1" dirty="0">
                    <a:solidFill>
                      <a:srgbClr val="C00000"/>
                    </a:solidFill>
                  </a:rPr>
                </a:b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Under what circumstance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cut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 smtClean="0">
                        <a:latin typeface="Cambria Math"/>
                      </a:rPr>
                      <m:t>∉</m:t>
                    </m:r>
                    <m:r>
                      <a:rPr lang="en-US" sz="2000" b="1" i="1" smtClean="0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selected randomly uniformly, what is the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NOT preserved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1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952500"/>
                <a:ext cx="8229600" cy="4953000"/>
              </a:xfrm>
              <a:prstGeom prst="rect">
                <a:avLst/>
              </a:prstGeom>
              <a:blipFill>
                <a:blip r:embed="rId2"/>
                <a:stretch>
                  <a:fillRect l="-741" t="-4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Contracting an 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4"/>
              <p:cNvSpPr txBox="1"/>
              <p:nvPr/>
            </p:nvSpPr>
            <p:spPr>
              <a:xfrm>
                <a:off x="1863099" y="4986211"/>
                <a:ext cx="1108701" cy="728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𝒏𝒌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99" y="4986211"/>
                <a:ext cx="1108701" cy="728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5"/>
              <p:cNvSpPr txBox="1"/>
              <p:nvPr/>
            </p:nvSpPr>
            <p:spPr>
              <a:xfrm>
                <a:off x="2895600" y="4953000"/>
                <a:ext cx="767069" cy="786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953000"/>
                <a:ext cx="767069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33400" y="5771491"/>
            <a:ext cx="5562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/>
              <a:t>There are m edges in G and there are k edges in C.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990600" y="5565732"/>
            <a:ext cx="398149" cy="20575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884910" y="4774297"/>
                <a:ext cx="1228220" cy="791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0070C0"/>
                          </a:solidFill>
                          <a:sym typeface="Symbol" panose="05050102010706020507" pitchFamily="18" charset="2"/>
                        </a:rPr>
                        <m:t>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𝒏𝒌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10" y="4774297"/>
                <a:ext cx="1228220" cy="7914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 bwMode="auto">
          <a:xfrm>
            <a:off x="4842501" y="4747241"/>
            <a:ext cx="1329699" cy="81849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Connector: Elbow 22"/>
          <p:cNvCxnSpPr>
            <a:cxnSpLocks/>
          </p:cNvCxnSpPr>
          <p:nvPr/>
        </p:nvCxnSpPr>
        <p:spPr bwMode="auto">
          <a:xfrm rot="10800000" flipV="1">
            <a:off x="2514601" y="4876799"/>
            <a:ext cx="2327900" cy="109411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B00956E-6984-4D75-AE85-DDF4C7C00A49}"/>
              </a:ext>
            </a:extLst>
          </p:cNvPr>
          <p:cNvGrpSpPr/>
          <p:nvPr/>
        </p:nvGrpSpPr>
        <p:grpSpPr>
          <a:xfrm>
            <a:off x="5796991" y="360585"/>
            <a:ext cx="2765711" cy="865139"/>
            <a:chOff x="1447800" y="1828800"/>
            <a:chExt cx="5638800" cy="1447800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EB3819D-74A9-4C42-B3D9-07DBDC817E65}"/>
                </a:ext>
              </a:extLst>
            </p:cNvPr>
            <p:cNvGrpSpPr/>
            <p:nvPr/>
          </p:nvGrpSpPr>
          <p:grpSpPr>
            <a:xfrm>
              <a:off x="1447800" y="1828800"/>
              <a:ext cx="5638800" cy="1447800"/>
              <a:chOff x="1447800" y="3200400"/>
              <a:chExt cx="5638800" cy="1447800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5BBE28D7-34C8-4238-B7ED-4B710907B580}"/>
                  </a:ext>
                </a:extLst>
              </p:cNvPr>
              <p:cNvSpPr/>
              <p:nvPr/>
            </p:nvSpPr>
            <p:spPr>
              <a:xfrm>
                <a:off x="2438400" y="3200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1F1024AA-47F8-46EF-9DAD-734F0D55B702}"/>
                  </a:ext>
                </a:extLst>
              </p:cNvPr>
              <p:cNvSpPr/>
              <p:nvPr/>
            </p:nvSpPr>
            <p:spPr>
              <a:xfrm>
                <a:off x="40386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3A560365-2A64-4545-9EA5-3EC99465A8F9}"/>
                  </a:ext>
                </a:extLst>
              </p:cNvPr>
              <p:cNvSpPr/>
              <p:nvPr/>
            </p:nvSpPr>
            <p:spPr>
              <a:xfrm>
                <a:off x="2362200" y="4572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B4B0D9EE-19FC-4EAA-B3BA-B9430B9E6785}"/>
                  </a:ext>
                </a:extLst>
              </p:cNvPr>
              <p:cNvSpPr/>
              <p:nvPr/>
            </p:nvSpPr>
            <p:spPr>
              <a:xfrm>
                <a:off x="4038600" y="43434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C8CF6320-3874-49F1-BECC-28F547D2DDAE}"/>
                  </a:ext>
                </a:extLst>
              </p:cNvPr>
              <p:cNvSpPr/>
              <p:nvPr/>
            </p:nvSpPr>
            <p:spPr>
              <a:xfrm>
                <a:off x="5486400" y="34290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             </a:t>
                </a: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9CEE7F3C-91C4-4434-B6E6-8C3DBAB8CB81}"/>
                  </a:ext>
                </a:extLst>
              </p:cNvPr>
              <p:cNvSpPr/>
              <p:nvPr/>
            </p:nvSpPr>
            <p:spPr>
              <a:xfrm>
                <a:off x="1447800" y="38862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9F1494CD-76B5-4B23-8874-37B315213269}"/>
                  </a:ext>
                </a:extLst>
              </p:cNvPr>
              <p:cNvSpPr/>
              <p:nvPr/>
            </p:nvSpPr>
            <p:spPr>
              <a:xfrm>
                <a:off x="5486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62031AF6-557A-43F8-88F3-2CC755316C69}"/>
                  </a:ext>
                </a:extLst>
              </p:cNvPr>
              <p:cNvSpPr/>
              <p:nvPr/>
            </p:nvSpPr>
            <p:spPr>
              <a:xfrm>
                <a:off x="7010400" y="44196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D6842B6-CCC1-44A7-A635-A0E05CD7153B}"/>
                  </a:ext>
                </a:extLst>
              </p:cNvPr>
              <p:cNvSpPr/>
              <p:nvPr/>
            </p:nvSpPr>
            <p:spPr>
              <a:xfrm>
                <a:off x="7010400" y="3352800"/>
                <a:ext cx="76200" cy="76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2A04C7D3-96F4-43A7-93E5-4A546CF1C27B}"/>
                  </a:ext>
                </a:extLst>
              </p:cNvPr>
              <p:cNvCxnSpPr>
                <a:stCxn id="229" idx="7"/>
                <a:endCxn id="224" idx="3"/>
              </p:cNvCxnSpPr>
              <p:nvPr/>
            </p:nvCxnSpPr>
            <p:spPr>
              <a:xfrm flipV="1">
                <a:off x="1512841" y="3265441"/>
                <a:ext cx="9367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E5F41C40-F6BE-4047-BE28-337BD64CA004}"/>
                  </a:ext>
                </a:extLst>
              </p:cNvPr>
              <p:cNvCxnSpPr>
                <a:stCxn id="224" idx="6"/>
                <a:endCxn id="225" idx="3"/>
              </p:cNvCxnSpPr>
              <p:nvPr/>
            </p:nvCxnSpPr>
            <p:spPr>
              <a:xfrm>
                <a:off x="2514600" y="3238500"/>
                <a:ext cx="15351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C5FD7611-2BB8-4F02-8551-4D6F0D6384F1}"/>
                  </a:ext>
                </a:extLst>
              </p:cNvPr>
              <p:cNvCxnSpPr>
                <a:stCxn id="229" idx="5"/>
                <a:endCxn id="226" idx="1"/>
              </p:cNvCxnSpPr>
              <p:nvPr/>
            </p:nvCxnSpPr>
            <p:spPr>
              <a:xfrm>
                <a:off x="1512841" y="3951241"/>
                <a:ext cx="860518" cy="631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74531E23-8942-415B-AFCD-A2622819FE11}"/>
                  </a:ext>
                </a:extLst>
              </p:cNvPr>
              <p:cNvCxnSpPr>
                <a:stCxn id="226" idx="5"/>
                <a:endCxn id="227" idx="2"/>
              </p:cNvCxnSpPr>
              <p:nvPr/>
            </p:nvCxnSpPr>
            <p:spPr>
              <a:xfrm flipV="1">
                <a:off x="2427241" y="4381500"/>
                <a:ext cx="1611359" cy="2555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9A5E909F-4010-4604-94B0-1168A4F202C9}"/>
                  </a:ext>
                </a:extLst>
              </p:cNvPr>
              <p:cNvCxnSpPr>
                <a:stCxn id="227" idx="0"/>
                <a:endCxn id="225" idx="5"/>
              </p:cNvCxnSpPr>
              <p:nvPr/>
            </p:nvCxnSpPr>
            <p:spPr>
              <a:xfrm flipV="1">
                <a:off x="4076700" y="3494041"/>
                <a:ext cx="26941" cy="8493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DD018A9F-C6E1-4FCD-8090-6D07B611FAE0}"/>
                  </a:ext>
                </a:extLst>
              </p:cNvPr>
              <p:cNvCxnSpPr>
                <a:stCxn id="225" idx="3"/>
                <a:endCxn id="226" idx="0"/>
              </p:cNvCxnSpPr>
              <p:nvPr/>
            </p:nvCxnSpPr>
            <p:spPr>
              <a:xfrm flipH="1">
                <a:off x="2400300" y="3494041"/>
                <a:ext cx="1649459" cy="10779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F62F08DF-805F-40AB-B561-D9925A040DBC}"/>
                  </a:ext>
                </a:extLst>
              </p:cNvPr>
              <p:cNvCxnSpPr>
                <a:stCxn id="224" idx="4"/>
                <a:endCxn id="226" idx="0"/>
              </p:cNvCxnSpPr>
              <p:nvPr/>
            </p:nvCxnSpPr>
            <p:spPr>
              <a:xfrm flipH="1">
                <a:off x="2400300" y="3276600"/>
                <a:ext cx="76200" cy="1295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35E545C6-A4CA-49CA-B710-6709EE8549B9}"/>
                  </a:ext>
                </a:extLst>
              </p:cNvPr>
              <p:cNvCxnSpPr>
                <a:stCxn id="229" idx="7"/>
                <a:endCxn id="227" idx="1"/>
              </p:cNvCxnSpPr>
              <p:nvPr/>
            </p:nvCxnSpPr>
            <p:spPr>
              <a:xfrm>
                <a:off x="1512841" y="3897359"/>
                <a:ext cx="2536918" cy="45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C005042-62F3-4B12-B3FB-A6F381C405B2}"/>
                  </a:ext>
                </a:extLst>
              </p:cNvPr>
              <p:cNvCxnSpPr>
                <a:stCxn id="228" idx="6"/>
                <a:endCxn id="232" idx="3"/>
              </p:cNvCxnSpPr>
              <p:nvPr/>
            </p:nvCxnSpPr>
            <p:spPr>
              <a:xfrm flipV="1">
                <a:off x="5562600" y="3417841"/>
                <a:ext cx="1458959" cy="492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DD5D409D-AFE8-4412-96A2-3595EC3EF3FC}"/>
                  </a:ext>
                </a:extLst>
              </p:cNvPr>
              <p:cNvCxnSpPr>
                <a:stCxn id="230" idx="1"/>
                <a:endCxn id="231" idx="0"/>
              </p:cNvCxnSpPr>
              <p:nvPr/>
            </p:nvCxnSpPr>
            <p:spPr>
              <a:xfrm flipV="1">
                <a:off x="5497559" y="4419600"/>
                <a:ext cx="1550941" cy="111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463715A7-1AA6-4EAA-BC50-182513C7FF71}"/>
                  </a:ext>
                </a:extLst>
              </p:cNvPr>
              <p:cNvCxnSpPr>
                <a:stCxn id="228" idx="5"/>
                <a:endCxn id="230" idx="0"/>
              </p:cNvCxnSpPr>
              <p:nvPr/>
            </p:nvCxnSpPr>
            <p:spPr>
              <a:xfrm flipH="1">
                <a:off x="5524500" y="3494041"/>
                <a:ext cx="26941" cy="9255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A16D74D1-0390-4CAF-8CC1-3B320C6A4A48}"/>
                  </a:ext>
                </a:extLst>
              </p:cNvPr>
              <p:cNvCxnSpPr>
                <a:stCxn id="232" idx="3"/>
                <a:endCxn id="231" idx="0"/>
              </p:cNvCxnSpPr>
              <p:nvPr/>
            </p:nvCxnSpPr>
            <p:spPr>
              <a:xfrm>
                <a:off x="7021559" y="3417841"/>
                <a:ext cx="26941" cy="100175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F2FDAE41-A59D-4B3A-8A8A-B88BBB898482}"/>
                  </a:ext>
                </a:extLst>
              </p:cNvPr>
              <p:cNvCxnSpPr>
                <a:stCxn id="228" idx="5"/>
                <a:endCxn id="231" idx="1"/>
              </p:cNvCxnSpPr>
              <p:nvPr/>
            </p:nvCxnSpPr>
            <p:spPr>
              <a:xfrm>
                <a:off x="5551441" y="3494041"/>
                <a:ext cx="1470118" cy="9367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35BB85CD-2966-4732-B06B-0A0CEBDC8F9D}"/>
                  </a:ext>
                </a:extLst>
              </p:cNvPr>
              <p:cNvCxnSpPr>
                <a:stCxn id="232" idx="3"/>
                <a:endCxn id="230" idx="7"/>
              </p:cNvCxnSpPr>
              <p:nvPr/>
            </p:nvCxnSpPr>
            <p:spPr>
              <a:xfrm flipH="1">
                <a:off x="5551441" y="3417841"/>
                <a:ext cx="1470118" cy="1012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5F295AEF-B431-4D1A-9EA1-3CC9C45F4CC4}"/>
                  </a:ext>
                </a:extLst>
              </p:cNvPr>
              <p:cNvCxnSpPr>
                <a:stCxn id="228" idx="3"/>
                <a:endCxn id="225" idx="5"/>
              </p:cNvCxnSpPr>
              <p:nvPr/>
            </p:nvCxnSpPr>
            <p:spPr>
              <a:xfrm flipH="1">
                <a:off x="4103641" y="3494041"/>
                <a:ext cx="13939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1E35A565-50E7-4CE2-A14A-C8688E822335}"/>
                  </a:ext>
                </a:extLst>
              </p:cNvPr>
              <p:cNvCxnSpPr>
                <a:stCxn id="230" idx="0"/>
                <a:endCxn id="227" idx="6"/>
              </p:cNvCxnSpPr>
              <p:nvPr/>
            </p:nvCxnSpPr>
            <p:spPr>
              <a:xfrm flipH="1" flipV="1">
                <a:off x="4114800" y="4381500"/>
                <a:ext cx="1409700" cy="381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A9B3BF8-09CB-46D9-94DD-C5A2E6190A86}"/>
                </a:ext>
              </a:extLst>
            </p:cNvPr>
            <p:cNvCxnSpPr/>
            <p:nvPr/>
          </p:nvCxnSpPr>
          <p:spPr>
            <a:xfrm flipH="1" flipV="1">
              <a:off x="2514600" y="1866900"/>
              <a:ext cx="152400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30F5976-5367-4FDA-80F5-0F08DE577BEF}"/>
              </a:ext>
            </a:extLst>
          </p:cNvPr>
          <p:cNvGrpSpPr/>
          <p:nvPr/>
        </p:nvGrpSpPr>
        <p:grpSpPr>
          <a:xfrm>
            <a:off x="6992971" y="152400"/>
            <a:ext cx="224246" cy="1058896"/>
            <a:chOff x="3886200" y="1480405"/>
            <a:chExt cx="457199" cy="17720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TextBox 67">
                  <a:extLst>
                    <a:ext uri="{FF2B5EF4-FFF2-40B4-BE49-F238E27FC236}">
                      <a16:creationId xmlns:a16="http://schemas.microsoft.com/office/drawing/2014/main" id="{D9883966-5068-459A-BA4B-9FCA49777B41}"/>
                    </a:ext>
                  </a:extLst>
                </p:cNvPr>
                <p:cNvSpPr txBox="1"/>
                <p:nvPr/>
              </p:nvSpPr>
              <p:spPr>
                <a:xfrm>
                  <a:off x="3886200" y="2883123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16" name="TextBox 67">
                  <a:extLst>
                    <a:ext uri="{FF2B5EF4-FFF2-40B4-BE49-F238E27FC236}">
                      <a16:creationId xmlns:a16="http://schemas.microsoft.com/office/drawing/2014/main" id="{D9883966-5068-459A-BA4B-9FCA49777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2883123"/>
                  <a:ext cx="37542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000" r="-113333" b="-1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68">
                  <a:extLst>
                    <a:ext uri="{FF2B5EF4-FFF2-40B4-BE49-F238E27FC236}">
                      <a16:creationId xmlns:a16="http://schemas.microsoft.com/office/drawing/2014/main" id="{DDAE7849-EF4A-4851-9DAC-2935CAA02D4C}"/>
                    </a:ext>
                  </a:extLst>
                </p:cNvPr>
                <p:cNvSpPr txBox="1"/>
                <p:nvPr/>
              </p:nvSpPr>
              <p:spPr>
                <a:xfrm>
                  <a:off x="3972786" y="1480405"/>
                  <a:ext cx="370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17" name="TextBox 68">
                  <a:extLst>
                    <a:ext uri="{FF2B5EF4-FFF2-40B4-BE49-F238E27FC236}">
                      <a16:creationId xmlns:a16="http://schemas.microsoft.com/office/drawing/2014/main" id="{DDAE7849-EF4A-4851-9DAC-2935CAA02D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786" y="1480405"/>
                  <a:ext cx="37061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90000" b="-86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71B7466-B076-458E-87CB-5B1A4373B298}"/>
              </a:ext>
            </a:extLst>
          </p:cNvPr>
          <p:cNvCxnSpPr/>
          <p:nvPr/>
        </p:nvCxnSpPr>
        <p:spPr>
          <a:xfrm flipV="1">
            <a:off x="7091884" y="542719"/>
            <a:ext cx="13214" cy="507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Down Arrow 91">
            <a:extLst>
              <a:ext uri="{FF2B5EF4-FFF2-40B4-BE49-F238E27FC236}">
                <a16:creationId xmlns:a16="http://schemas.microsoft.com/office/drawing/2014/main" id="{08EDA130-4CB5-4FC1-B125-A1C7E118A1D0}"/>
              </a:ext>
            </a:extLst>
          </p:cNvPr>
          <p:cNvSpPr/>
          <p:nvPr/>
        </p:nvSpPr>
        <p:spPr>
          <a:xfrm>
            <a:off x="7102338" y="1523999"/>
            <a:ext cx="517662" cy="292482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81C1EC-35CF-4519-AE02-AE80A335EDD5}"/>
                  </a:ext>
                </a:extLst>
              </p:cNvPr>
              <p:cNvSpPr txBox="1"/>
              <p:nvPr/>
            </p:nvSpPr>
            <p:spPr>
              <a:xfrm>
                <a:off x="5429201" y="209030"/>
                <a:ext cx="5581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𝑮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81C1EC-35CF-4519-AE02-AE80A335E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01" y="209030"/>
                <a:ext cx="558165" cy="461665"/>
              </a:xfrm>
              <a:prstGeom prst="rect">
                <a:avLst/>
              </a:prstGeom>
              <a:blipFill>
                <a:blip r:embed="rId10"/>
                <a:stretch>
                  <a:fillRect l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FDB4450-2021-4B06-8E79-4CD494D711BC}"/>
              </a:ext>
            </a:extLst>
          </p:cNvPr>
          <p:cNvGrpSpPr/>
          <p:nvPr/>
        </p:nvGrpSpPr>
        <p:grpSpPr>
          <a:xfrm>
            <a:off x="5500613" y="1571144"/>
            <a:ext cx="3165328" cy="1489221"/>
            <a:chOff x="5500613" y="1571144"/>
            <a:chExt cx="3165328" cy="1489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79">
                  <a:extLst>
                    <a:ext uri="{FF2B5EF4-FFF2-40B4-BE49-F238E27FC236}">
                      <a16:creationId xmlns:a16="http://schemas.microsoft.com/office/drawing/2014/main" id="{0E7183F9-80CF-49DD-9105-500C3A3719F8}"/>
                    </a:ext>
                  </a:extLst>
                </p:cNvPr>
                <p:cNvSpPr txBox="1"/>
                <p:nvPr/>
              </p:nvSpPr>
              <p:spPr>
                <a:xfrm>
                  <a:off x="6967826" y="2318529"/>
                  <a:ext cx="249395" cy="2206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Calibri" pitchFamily="34" charset="0"/>
                      <a:ea typeface="+mn-ea"/>
                      <a:cs typeface="Arial" charset="0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𝒙𝒚</m:t>
                        </m:r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7" name="TextBox 79">
                  <a:extLst>
                    <a:ext uri="{FF2B5EF4-FFF2-40B4-BE49-F238E27FC236}">
                      <a16:creationId xmlns:a16="http://schemas.microsoft.com/office/drawing/2014/main" id="{0E7183F9-80CF-49DD-9105-500C3A371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826" y="2318529"/>
                  <a:ext cx="249395" cy="220696"/>
                </a:xfrm>
                <a:prstGeom prst="rect">
                  <a:avLst/>
                </a:prstGeom>
                <a:blipFill>
                  <a:blip r:embed="rId11"/>
                  <a:stretch>
                    <a:fillRect l="-7317" r="-126829" b="-1270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BCEE066-8E75-467C-9BC9-6E4D40C6C08B}"/>
                </a:ext>
              </a:extLst>
            </p:cNvPr>
            <p:cNvGrpSpPr/>
            <p:nvPr/>
          </p:nvGrpSpPr>
          <p:grpSpPr>
            <a:xfrm>
              <a:off x="5796990" y="1817658"/>
              <a:ext cx="2868951" cy="1242707"/>
              <a:chOff x="1447800" y="4267200"/>
              <a:chExt cx="5849285" cy="2079659"/>
            </a:xfrm>
          </p:grpSpPr>
          <p:sp>
            <p:nvSpPr>
              <p:cNvPr id="185" name="TextBox 82">
                <a:extLst>
                  <a:ext uri="{FF2B5EF4-FFF2-40B4-BE49-F238E27FC236}">
                    <a16:creationId xmlns:a16="http://schemas.microsoft.com/office/drawing/2014/main" id="{5636AB36-BC92-45D4-9594-A38605F3C750}"/>
                  </a:ext>
                </a:extLst>
              </p:cNvPr>
              <p:cNvSpPr txBox="1"/>
              <p:nvPr/>
            </p:nvSpPr>
            <p:spPr>
              <a:xfrm>
                <a:off x="6920451" y="5574267"/>
                <a:ext cx="376634" cy="772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endParaRPr lang="en-US" b="1" dirty="0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7540FC17-5D2F-4FAB-9B6B-9B359854466F}"/>
                  </a:ext>
                </a:extLst>
              </p:cNvPr>
              <p:cNvGrpSpPr/>
              <p:nvPr/>
            </p:nvGrpSpPr>
            <p:grpSpPr>
              <a:xfrm>
                <a:off x="1447800" y="4267200"/>
                <a:ext cx="5638800" cy="1475743"/>
                <a:chOff x="1447800" y="4267200"/>
                <a:chExt cx="5638800" cy="1475743"/>
              </a:xfrm>
            </p:grpSpPr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ECA6E2BD-1D34-48FF-97F4-6B65AC5EED2D}"/>
                    </a:ext>
                  </a:extLst>
                </p:cNvPr>
                <p:cNvGrpSpPr/>
                <p:nvPr/>
              </p:nvGrpSpPr>
              <p:grpSpPr>
                <a:xfrm>
                  <a:off x="1447800" y="4267200"/>
                  <a:ext cx="5638800" cy="1447800"/>
                  <a:chOff x="1447800" y="3200400"/>
                  <a:chExt cx="5638800" cy="1447800"/>
                </a:xfrm>
              </p:grpSpPr>
              <p:sp>
                <p:nvSpPr>
                  <p:cNvPr id="191" name="Oval 190">
                    <a:extLst>
                      <a:ext uri="{FF2B5EF4-FFF2-40B4-BE49-F238E27FC236}">
                        <a16:creationId xmlns:a16="http://schemas.microsoft.com/office/drawing/2014/main" id="{4A09D522-9C57-42DE-B5A3-C618F9D6ABD4}"/>
                      </a:ext>
                    </a:extLst>
                  </p:cNvPr>
                  <p:cNvSpPr/>
                  <p:nvPr/>
                </p:nvSpPr>
                <p:spPr>
                  <a:xfrm>
                    <a:off x="2438400" y="32004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970A2433-0180-4D1C-8332-2C8952A2641E}"/>
                      </a:ext>
                    </a:extLst>
                  </p:cNvPr>
                  <p:cNvSpPr/>
                  <p:nvPr/>
                </p:nvSpPr>
                <p:spPr>
                  <a:xfrm>
                    <a:off x="2362200" y="45720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Oval 192">
                    <a:extLst>
                      <a:ext uri="{FF2B5EF4-FFF2-40B4-BE49-F238E27FC236}">
                        <a16:creationId xmlns:a16="http://schemas.microsoft.com/office/drawing/2014/main" id="{9AEDF54E-B64C-4F5B-AD8C-4D2503271453}"/>
                      </a:ext>
                    </a:extLst>
                  </p:cNvPr>
                  <p:cNvSpPr/>
                  <p:nvPr/>
                </p:nvSpPr>
                <p:spPr>
                  <a:xfrm>
                    <a:off x="4038600" y="39624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C656B249-D5B0-4EE1-8E03-EEEDB02696D1}"/>
                      </a:ext>
                    </a:extLst>
                  </p:cNvPr>
                  <p:cNvSpPr/>
                  <p:nvPr/>
                </p:nvSpPr>
                <p:spPr>
                  <a:xfrm>
                    <a:off x="5486400" y="34290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dirty="0"/>
                      <a:t>             </a:t>
                    </a:r>
                  </a:p>
                </p:txBody>
              </p:sp>
              <p:sp>
                <p:nvSpPr>
                  <p:cNvPr id="195" name="Oval 194">
                    <a:extLst>
                      <a:ext uri="{FF2B5EF4-FFF2-40B4-BE49-F238E27FC236}">
                        <a16:creationId xmlns:a16="http://schemas.microsoft.com/office/drawing/2014/main" id="{AA16EB92-871F-4E6A-B23F-0E58B41D8C52}"/>
                      </a:ext>
                    </a:extLst>
                  </p:cNvPr>
                  <p:cNvSpPr/>
                  <p:nvPr/>
                </p:nvSpPr>
                <p:spPr>
                  <a:xfrm>
                    <a:off x="1447800" y="38862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Oval 195">
                    <a:extLst>
                      <a:ext uri="{FF2B5EF4-FFF2-40B4-BE49-F238E27FC236}">
                        <a16:creationId xmlns:a16="http://schemas.microsoft.com/office/drawing/2014/main" id="{274C89E8-FC1E-44B5-BB8D-5837FD7AFC13}"/>
                      </a:ext>
                    </a:extLst>
                  </p:cNvPr>
                  <p:cNvSpPr/>
                  <p:nvPr/>
                </p:nvSpPr>
                <p:spPr>
                  <a:xfrm>
                    <a:off x="5486400" y="44196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Oval 196">
                    <a:extLst>
                      <a:ext uri="{FF2B5EF4-FFF2-40B4-BE49-F238E27FC236}">
                        <a16:creationId xmlns:a16="http://schemas.microsoft.com/office/drawing/2014/main" id="{9CB32C86-1AE2-4315-AF81-225851918F48}"/>
                      </a:ext>
                    </a:extLst>
                  </p:cNvPr>
                  <p:cNvSpPr/>
                  <p:nvPr/>
                </p:nvSpPr>
                <p:spPr>
                  <a:xfrm>
                    <a:off x="7010400" y="44196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Oval 197">
                    <a:extLst>
                      <a:ext uri="{FF2B5EF4-FFF2-40B4-BE49-F238E27FC236}">
                        <a16:creationId xmlns:a16="http://schemas.microsoft.com/office/drawing/2014/main" id="{D293583B-5934-406C-9D6D-A43A01963E53}"/>
                      </a:ext>
                    </a:extLst>
                  </p:cNvPr>
                  <p:cNvSpPr/>
                  <p:nvPr/>
                </p:nvSpPr>
                <p:spPr>
                  <a:xfrm>
                    <a:off x="7010400" y="3352800"/>
                    <a:ext cx="76200" cy="762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2B3E7F6D-64C1-435B-90BD-83DE536399F0}"/>
                      </a:ext>
                    </a:extLst>
                  </p:cNvPr>
                  <p:cNvCxnSpPr>
                    <a:stCxn id="195" idx="7"/>
                    <a:endCxn id="191" idx="3"/>
                  </p:cNvCxnSpPr>
                  <p:nvPr/>
                </p:nvCxnSpPr>
                <p:spPr>
                  <a:xfrm flipV="1">
                    <a:off x="1512841" y="3265441"/>
                    <a:ext cx="936718" cy="63191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010FD238-305B-409E-94ED-198FA7D7132B}"/>
                      </a:ext>
                    </a:extLst>
                  </p:cNvPr>
                  <p:cNvCxnSpPr>
                    <a:stCxn id="195" idx="5"/>
                    <a:endCxn id="192" idx="1"/>
                  </p:cNvCxnSpPr>
                  <p:nvPr/>
                </p:nvCxnSpPr>
                <p:spPr>
                  <a:xfrm>
                    <a:off x="1512841" y="3951241"/>
                    <a:ext cx="860518" cy="63191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BEE555C8-D090-4FE3-A184-8E6EBC030DA6}"/>
                      </a:ext>
                    </a:extLst>
                  </p:cNvPr>
                  <p:cNvCxnSpPr>
                    <a:stCxn id="192" idx="5"/>
                    <a:endCxn id="193" idx="2"/>
                  </p:cNvCxnSpPr>
                  <p:nvPr/>
                </p:nvCxnSpPr>
                <p:spPr>
                  <a:xfrm flipV="1">
                    <a:off x="2427241" y="4000500"/>
                    <a:ext cx="1611359" cy="63654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93A63FA6-D079-4DAC-9B2E-0EA1AB48315F}"/>
                      </a:ext>
                    </a:extLst>
                  </p:cNvPr>
                  <p:cNvCxnSpPr>
                    <a:stCxn id="193" idx="2"/>
                    <a:endCxn id="191" idx="6"/>
                  </p:cNvCxnSpPr>
                  <p:nvPr/>
                </p:nvCxnSpPr>
                <p:spPr>
                  <a:xfrm flipH="1" flipV="1">
                    <a:off x="2514600" y="3238500"/>
                    <a:ext cx="1524000" cy="762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8C085F2A-9495-4123-93F8-3CAB18029848}"/>
                      </a:ext>
                    </a:extLst>
                  </p:cNvPr>
                  <p:cNvCxnSpPr>
                    <a:stCxn id="191" idx="4"/>
                    <a:endCxn id="192" idx="0"/>
                  </p:cNvCxnSpPr>
                  <p:nvPr/>
                </p:nvCxnSpPr>
                <p:spPr>
                  <a:xfrm flipH="1">
                    <a:off x="2400300" y="3276600"/>
                    <a:ext cx="76200" cy="12954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80F357A4-9D73-4615-AF66-6C1CE01C4346}"/>
                      </a:ext>
                    </a:extLst>
                  </p:cNvPr>
                  <p:cNvCxnSpPr>
                    <a:stCxn id="195" idx="7"/>
                    <a:endCxn id="193" idx="1"/>
                  </p:cNvCxnSpPr>
                  <p:nvPr/>
                </p:nvCxnSpPr>
                <p:spPr>
                  <a:xfrm>
                    <a:off x="1512841" y="3897359"/>
                    <a:ext cx="2536918" cy="762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EDED32E4-1C45-41FF-AE06-3FF8ECADE5A9}"/>
                      </a:ext>
                    </a:extLst>
                  </p:cNvPr>
                  <p:cNvCxnSpPr>
                    <a:stCxn id="194" idx="6"/>
                    <a:endCxn id="198" idx="3"/>
                  </p:cNvCxnSpPr>
                  <p:nvPr/>
                </p:nvCxnSpPr>
                <p:spPr>
                  <a:xfrm flipV="1">
                    <a:off x="5562600" y="3417841"/>
                    <a:ext cx="1458959" cy="492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365523B2-88C3-4E90-ADFB-EDA034AA50AB}"/>
                      </a:ext>
                    </a:extLst>
                  </p:cNvPr>
                  <p:cNvCxnSpPr>
                    <a:stCxn id="196" idx="1"/>
                    <a:endCxn id="197" idx="0"/>
                  </p:cNvCxnSpPr>
                  <p:nvPr/>
                </p:nvCxnSpPr>
                <p:spPr>
                  <a:xfrm flipV="1">
                    <a:off x="5497559" y="4419600"/>
                    <a:ext cx="1550941" cy="111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BF9FEA89-1AF3-48B2-8B30-B7456A72C4C3}"/>
                      </a:ext>
                    </a:extLst>
                  </p:cNvPr>
                  <p:cNvCxnSpPr>
                    <a:stCxn id="194" idx="5"/>
                    <a:endCxn id="196" idx="0"/>
                  </p:cNvCxnSpPr>
                  <p:nvPr/>
                </p:nvCxnSpPr>
                <p:spPr>
                  <a:xfrm flipH="1">
                    <a:off x="5524500" y="3494041"/>
                    <a:ext cx="26941" cy="9255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3B5BE6A6-C9DB-48CE-8628-0FB90E934066}"/>
                      </a:ext>
                    </a:extLst>
                  </p:cNvPr>
                  <p:cNvCxnSpPr>
                    <a:stCxn id="198" idx="3"/>
                    <a:endCxn id="197" idx="0"/>
                  </p:cNvCxnSpPr>
                  <p:nvPr/>
                </p:nvCxnSpPr>
                <p:spPr>
                  <a:xfrm>
                    <a:off x="7021559" y="3417841"/>
                    <a:ext cx="26941" cy="1001759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5460C9D8-8B17-4180-B7F8-A7D261186503}"/>
                      </a:ext>
                    </a:extLst>
                  </p:cNvPr>
                  <p:cNvCxnSpPr>
                    <a:stCxn id="194" idx="5"/>
                    <a:endCxn id="197" idx="1"/>
                  </p:cNvCxnSpPr>
                  <p:nvPr/>
                </p:nvCxnSpPr>
                <p:spPr>
                  <a:xfrm>
                    <a:off x="5551441" y="3494041"/>
                    <a:ext cx="1470118" cy="93671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47F4922F-D9C7-4CE8-B01E-65781891D2FC}"/>
                      </a:ext>
                    </a:extLst>
                  </p:cNvPr>
                  <p:cNvCxnSpPr>
                    <a:stCxn id="198" idx="3"/>
                    <a:endCxn id="196" idx="7"/>
                  </p:cNvCxnSpPr>
                  <p:nvPr/>
                </p:nvCxnSpPr>
                <p:spPr>
                  <a:xfrm flipH="1">
                    <a:off x="5551441" y="3417841"/>
                    <a:ext cx="1470118" cy="101291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4049410A-BC51-4F93-8CB3-1D4D9131E0CE}"/>
                      </a:ext>
                    </a:extLst>
                  </p:cNvPr>
                  <p:cNvCxnSpPr>
                    <a:stCxn id="194" idx="3"/>
                    <a:endCxn id="193" idx="7"/>
                  </p:cNvCxnSpPr>
                  <p:nvPr/>
                </p:nvCxnSpPr>
                <p:spPr>
                  <a:xfrm flipH="1">
                    <a:off x="4103641" y="3494041"/>
                    <a:ext cx="1393918" cy="47951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3A648415-5BAF-4EB7-A27C-9874102F8F45}"/>
                      </a:ext>
                    </a:extLst>
                  </p:cNvPr>
                  <p:cNvCxnSpPr>
                    <a:stCxn id="196" idx="0"/>
                    <a:endCxn id="193" idx="6"/>
                  </p:cNvCxnSpPr>
                  <p:nvPr/>
                </p:nvCxnSpPr>
                <p:spPr>
                  <a:xfrm flipH="1" flipV="1">
                    <a:off x="4114800" y="4000500"/>
                    <a:ext cx="1409700" cy="4191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9" name="Freeform 84">
                  <a:extLst>
                    <a:ext uri="{FF2B5EF4-FFF2-40B4-BE49-F238E27FC236}">
                      <a16:creationId xmlns:a16="http://schemas.microsoft.com/office/drawing/2014/main" id="{09A332BE-7664-4279-9D02-318292C2B0D8}"/>
                    </a:ext>
                  </a:extLst>
                </p:cNvPr>
                <p:cNvSpPr/>
                <p:nvPr/>
              </p:nvSpPr>
              <p:spPr>
                <a:xfrm>
                  <a:off x="2419815" y="5096106"/>
                  <a:ext cx="1650380" cy="646837"/>
                </a:xfrm>
                <a:custGeom>
                  <a:avLst/>
                  <a:gdLst>
                    <a:gd name="connsiteX0" fmla="*/ 0 w 1650380"/>
                    <a:gd name="connsiteY0" fmla="*/ 591015 h 707078"/>
                    <a:gd name="connsiteX1" fmla="*/ 557561 w 1650380"/>
                    <a:gd name="connsiteY1" fmla="*/ 702527 h 707078"/>
                    <a:gd name="connsiteX2" fmla="*/ 1182029 w 1650380"/>
                    <a:gd name="connsiteY2" fmla="*/ 613317 h 707078"/>
                    <a:gd name="connsiteX3" fmla="*/ 1650380 w 1650380"/>
                    <a:gd name="connsiteY3" fmla="*/ 0 h 707078"/>
                    <a:gd name="connsiteX0" fmla="*/ 0 w 1650380"/>
                    <a:gd name="connsiteY0" fmla="*/ 591015 h 706883"/>
                    <a:gd name="connsiteX1" fmla="*/ 557561 w 1650380"/>
                    <a:gd name="connsiteY1" fmla="*/ 702527 h 706883"/>
                    <a:gd name="connsiteX2" fmla="*/ 1248937 w 1650380"/>
                    <a:gd name="connsiteY2" fmla="*/ 446049 h 706883"/>
                    <a:gd name="connsiteX3" fmla="*/ 1650380 w 1650380"/>
                    <a:gd name="connsiteY3" fmla="*/ 0 h 706883"/>
                    <a:gd name="connsiteX0" fmla="*/ 0 w 1650380"/>
                    <a:gd name="connsiteY0" fmla="*/ 591015 h 646837"/>
                    <a:gd name="connsiteX1" fmla="*/ 557561 w 1650380"/>
                    <a:gd name="connsiteY1" fmla="*/ 635620 h 646837"/>
                    <a:gd name="connsiteX2" fmla="*/ 1248937 w 1650380"/>
                    <a:gd name="connsiteY2" fmla="*/ 446049 h 646837"/>
                    <a:gd name="connsiteX3" fmla="*/ 1650380 w 1650380"/>
                    <a:gd name="connsiteY3" fmla="*/ 0 h 646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50380" h="646837">
                      <a:moveTo>
                        <a:pt x="0" y="591015"/>
                      </a:moveTo>
                      <a:cubicBezTo>
                        <a:pt x="180278" y="644912"/>
                        <a:pt x="349405" y="659781"/>
                        <a:pt x="557561" y="635620"/>
                      </a:cubicBezTo>
                      <a:cubicBezTo>
                        <a:pt x="765717" y="611459"/>
                        <a:pt x="1066801" y="551986"/>
                        <a:pt x="1248937" y="446049"/>
                      </a:cubicBezTo>
                      <a:cubicBezTo>
                        <a:pt x="1431073" y="340112"/>
                        <a:pt x="1507273" y="248114"/>
                        <a:pt x="1650380" y="0"/>
                      </a:cubicBez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90" name="Freeform 85">
                  <a:extLst>
                    <a:ext uri="{FF2B5EF4-FFF2-40B4-BE49-F238E27FC236}">
                      <a16:creationId xmlns:a16="http://schemas.microsoft.com/office/drawing/2014/main" id="{DBE2A9A4-24C1-4DFD-9FE3-CD54A52702E1}"/>
                    </a:ext>
                  </a:extLst>
                </p:cNvPr>
                <p:cNvSpPr/>
                <p:nvPr/>
              </p:nvSpPr>
              <p:spPr>
                <a:xfrm rot="12971213">
                  <a:off x="2509142" y="4307839"/>
                  <a:ext cx="1735728" cy="521317"/>
                </a:xfrm>
                <a:custGeom>
                  <a:avLst/>
                  <a:gdLst>
                    <a:gd name="connsiteX0" fmla="*/ 0 w 1650380"/>
                    <a:gd name="connsiteY0" fmla="*/ 591015 h 707078"/>
                    <a:gd name="connsiteX1" fmla="*/ 557561 w 1650380"/>
                    <a:gd name="connsiteY1" fmla="*/ 702527 h 707078"/>
                    <a:gd name="connsiteX2" fmla="*/ 1182029 w 1650380"/>
                    <a:gd name="connsiteY2" fmla="*/ 613317 h 707078"/>
                    <a:gd name="connsiteX3" fmla="*/ 1650380 w 1650380"/>
                    <a:gd name="connsiteY3" fmla="*/ 0 h 707078"/>
                    <a:gd name="connsiteX0" fmla="*/ 0 w 1650380"/>
                    <a:gd name="connsiteY0" fmla="*/ 591015 h 705113"/>
                    <a:gd name="connsiteX1" fmla="*/ 557561 w 1650380"/>
                    <a:gd name="connsiteY1" fmla="*/ 702527 h 705113"/>
                    <a:gd name="connsiteX2" fmla="*/ 978350 w 1650380"/>
                    <a:gd name="connsiteY2" fmla="*/ 485987 h 705113"/>
                    <a:gd name="connsiteX3" fmla="*/ 1650380 w 1650380"/>
                    <a:gd name="connsiteY3" fmla="*/ 0 h 705113"/>
                    <a:gd name="connsiteX0" fmla="*/ 0 w 1650380"/>
                    <a:gd name="connsiteY0" fmla="*/ 591015 h 606087"/>
                    <a:gd name="connsiteX1" fmla="*/ 466050 w 1650380"/>
                    <a:gd name="connsiteY1" fmla="*/ 520774 h 606087"/>
                    <a:gd name="connsiteX2" fmla="*/ 978350 w 1650380"/>
                    <a:gd name="connsiteY2" fmla="*/ 485987 h 606087"/>
                    <a:gd name="connsiteX3" fmla="*/ 1650380 w 1650380"/>
                    <a:gd name="connsiteY3" fmla="*/ 0 h 606087"/>
                    <a:gd name="connsiteX0" fmla="*/ 0 w 1735728"/>
                    <a:gd name="connsiteY0" fmla="*/ 266590 h 549930"/>
                    <a:gd name="connsiteX1" fmla="*/ 551398 w 1735728"/>
                    <a:gd name="connsiteY1" fmla="*/ 520774 h 549930"/>
                    <a:gd name="connsiteX2" fmla="*/ 1063698 w 1735728"/>
                    <a:gd name="connsiteY2" fmla="*/ 485987 h 549930"/>
                    <a:gd name="connsiteX3" fmla="*/ 1735728 w 1735728"/>
                    <a:gd name="connsiteY3" fmla="*/ 0 h 549930"/>
                    <a:gd name="connsiteX0" fmla="*/ 0 w 1735728"/>
                    <a:gd name="connsiteY0" fmla="*/ 266590 h 525494"/>
                    <a:gd name="connsiteX1" fmla="*/ 551398 w 1735728"/>
                    <a:gd name="connsiteY1" fmla="*/ 520774 h 525494"/>
                    <a:gd name="connsiteX2" fmla="*/ 1220867 w 1735728"/>
                    <a:gd name="connsiteY2" fmla="*/ 398645 h 525494"/>
                    <a:gd name="connsiteX3" fmla="*/ 1735728 w 1735728"/>
                    <a:gd name="connsiteY3" fmla="*/ 0 h 525494"/>
                    <a:gd name="connsiteX0" fmla="*/ 0 w 1735728"/>
                    <a:gd name="connsiteY0" fmla="*/ 266590 h 479443"/>
                    <a:gd name="connsiteX1" fmla="*/ 431558 w 1735728"/>
                    <a:gd name="connsiteY1" fmla="*/ 470276 h 479443"/>
                    <a:gd name="connsiteX2" fmla="*/ 1220867 w 1735728"/>
                    <a:gd name="connsiteY2" fmla="*/ 398645 h 479443"/>
                    <a:gd name="connsiteX3" fmla="*/ 1735728 w 1735728"/>
                    <a:gd name="connsiteY3" fmla="*/ 0 h 479443"/>
                    <a:gd name="connsiteX0" fmla="*/ 0 w 1735728"/>
                    <a:gd name="connsiteY0" fmla="*/ 266590 h 474043"/>
                    <a:gd name="connsiteX1" fmla="*/ 431558 w 1735728"/>
                    <a:gd name="connsiteY1" fmla="*/ 470276 h 474043"/>
                    <a:gd name="connsiteX2" fmla="*/ 1074027 w 1735728"/>
                    <a:gd name="connsiteY2" fmla="*/ 367900 h 474043"/>
                    <a:gd name="connsiteX3" fmla="*/ 1735728 w 1735728"/>
                    <a:gd name="connsiteY3" fmla="*/ 0 h 474043"/>
                    <a:gd name="connsiteX0" fmla="*/ 0 w 1735728"/>
                    <a:gd name="connsiteY0" fmla="*/ 266590 h 437145"/>
                    <a:gd name="connsiteX1" fmla="*/ 374054 w 1735728"/>
                    <a:gd name="connsiteY1" fmla="*/ 429442 h 437145"/>
                    <a:gd name="connsiteX2" fmla="*/ 1074027 w 1735728"/>
                    <a:gd name="connsiteY2" fmla="*/ 367900 h 437145"/>
                    <a:gd name="connsiteX3" fmla="*/ 1735728 w 1735728"/>
                    <a:gd name="connsiteY3" fmla="*/ 0 h 437145"/>
                    <a:gd name="connsiteX0" fmla="*/ 0 w 1735728"/>
                    <a:gd name="connsiteY0" fmla="*/ 266590 h 432853"/>
                    <a:gd name="connsiteX1" fmla="*/ 494558 w 1735728"/>
                    <a:gd name="connsiteY1" fmla="*/ 424187 h 432853"/>
                    <a:gd name="connsiteX2" fmla="*/ 1074027 w 1735728"/>
                    <a:gd name="connsiteY2" fmla="*/ 367900 h 432853"/>
                    <a:gd name="connsiteX3" fmla="*/ 1735728 w 1735728"/>
                    <a:gd name="connsiteY3" fmla="*/ 0 h 432853"/>
                    <a:gd name="connsiteX0" fmla="*/ 0 w 1735728"/>
                    <a:gd name="connsiteY0" fmla="*/ 266590 h 482911"/>
                    <a:gd name="connsiteX1" fmla="*/ 494558 w 1735728"/>
                    <a:gd name="connsiteY1" fmla="*/ 424187 h 482911"/>
                    <a:gd name="connsiteX2" fmla="*/ 997194 w 1735728"/>
                    <a:gd name="connsiteY2" fmla="*/ 451740 h 482911"/>
                    <a:gd name="connsiteX3" fmla="*/ 1735728 w 1735728"/>
                    <a:gd name="connsiteY3" fmla="*/ 0 h 482911"/>
                    <a:gd name="connsiteX0" fmla="*/ 0 w 1735728"/>
                    <a:gd name="connsiteY0" fmla="*/ 266590 h 515658"/>
                    <a:gd name="connsiteX1" fmla="*/ 475894 w 1735728"/>
                    <a:gd name="connsiteY1" fmla="*/ 493107 h 515658"/>
                    <a:gd name="connsiteX2" fmla="*/ 997194 w 1735728"/>
                    <a:gd name="connsiteY2" fmla="*/ 451740 h 515658"/>
                    <a:gd name="connsiteX3" fmla="*/ 1735728 w 1735728"/>
                    <a:gd name="connsiteY3" fmla="*/ 0 h 515658"/>
                    <a:gd name="connsiteX0" fmla="*/ 0 w 1735728"/>
                    <a:gd name="connsiteY0" fmla="*/ 266590 h 528603"/>
                    <a:gd name="connsiteX1" fmla="*/ 696486 w 1735728"/>
                    <a:gd name="connsiteY1" fmla="*/ 511351 h 528603"/>
                    <a:gd name="connsiteX2" fmla="*/ 997194 w 1735728"/>
                    <a:gd name="connsiteY2" fmla="*/ 451740 h 528603"/>
                    <a:gd name="connsiteX3" fmla="*/ 1735728 w 1735728"/>
                    <a:gd name="connsiteY3" fmla="*/ 0 h 528603"/>
                    <a:gd name="connsiteX0" fmla="*/ 0 w 1735728"/>
                    <a:gd name="connsiteY0" fmla="*/ 266590 h 543976"/>
                    <a:gd name="connsiteX1" fmla="*/ 696486 w 1735728"/>
                    <a:gd name="connsiteY1" fmla="*/ 511351 h 543976"/>
                    <a:gd name="connsiteX2" fmla="*/ 1007946 w 1735728"/>
                    <a:gd name="connsiteY2" fmla="*/ 485324 h 543976"/>
                    <a:gd name="connsiteX3" fmla="*/ 1735728 w 1735728"/>
                    <a:gd name="connsiteY3" fmla="*/ 0 h 543976"/>
                    <a:gd name="connsiteX0" fmla="*/ 0 w 1735728"/>
                    <a:gd name="connsiteY0" fmla="*/ 266590 h 535299"/>
                    <a:gd name="connsiteX1" fmla="*/ 696486 w 1735728"/>
                    <a:gd name="connsiteY1" fmla="*/ 511351 h 535299"/>
                    <a:gd name="connsiteX2" fmla="*/ 1007946 w 1735728"/>
                    <a:gd name="connsiteY2" fmla="*/ 485324 h 535299"/>
                    <a:gd name="connsiteX3" fmla="*/ 1735728 w 1735728"/>
                    <a:gd name="connsiteY3" fmla="*/ 0 h 535299"/>
                    <a:gd name="connsiteX0" fmla="*/ 0 w 1735728"/>
                    <a:gd name="connsiteY0" fmla="*/ 266590 h 521317"/>
                    <a:gd name="connsiteX1" fmla="*/ 696486 w 1735728"/>
                    <a:gd name="connsiteY1" fmla="*/ 511351 h 521317"/>
                    <a:gd name="connsiteX2" fmla="*/ 1007946 w 1735728"/>
                    <a:gd name="connsiteY2" fmla="*/ 485324 h 521317"/>
                    <a:gd name="connsiteX3" fmla="*/ 1735728 w 1735728"/>
                    <a:gd name="connsiteY3" fmla="*/ 0 h 521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5728" h="521317">
                      <a:moveTo>
                        <a:pt x="0" y="266590"/>
                      </a:moveTo>
                      <a:cubicBezTo>
                        <a:pt x="180278" y="320487"/>
                        <a:pt x="499079" y="510230"/>
                        <a:pt x="696486" y="511351"/>
                      </a:cubicBezTo>
                      <a:cubicBezTo>
                        <a:pt x="893893" y="512472"/>
                        <a:pt x="774819" y="545301"/>
                        <a:pt x="1007946" y="485324"/>
                      </a:cubicBezTo>
                      <a:cubicBezTo>
                        <a:pt x="1241073" y="425347"/>
                        <a:pt x="1592621" y="248114"/>
                        <a:pt x="1735728" y="0"/>
                      </a:cubicBezTo>
                    </a:path>
                  </a:pathLst>
                </a:cu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79" name="Freeform 88">
              <a:extLst>
                <a:ext uri="{FF2B5EF4-FFF2-40B4-BE49-F238E27FC236}">
                  <a16:creationId xmlns:a16="http://schemas.microsoft.com/office/drawing/2014/main" id="{72C5FFEA-3C1E-47D2-B0D1-83D740CFB9B8}"/>
                </a:ext>
              </a:extLst>
            </p:cNvPr>
            <p:cNvSpPr/>
            <p:nvPr/>
          </p:nvSpPr>
          <p:spPr>
            <a:xfrm>
              <a:off x="7022279" y="2002194"/>
              <a:ext cx="172343" cy="284125"/>
            </a:xfrm>
            <a:custGeom>
              <a:avLst/>
              <a:gdLst>
                <a:gd name="connsiteX0" fmla="*/ 101945 w 351376"/>
                <a:gd name="connsiteY0" fmla="*/ 442027 h 475480"/>
                <a:gd name="connsiteX1" fmla="*/ 12735 w 351376"/>
                <a:gd name="connsiteY1" fmla="*/ 40583 h 475480"/>
                <a:gd name="connsiteX2" fmla="*/ 347272 w 351376"/>
                <a:gd name="connsiteY2" fmla="*/ 62885 h 475480"/>
                <a:gd name="connsiteX3" fmla="*/ 168852 w 351376"/>
                <a:gd name="connsiteY3" fmla="*/ 475480 h 47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376" h="475480">
                  <a:moveTo>
                    <a:pt x="101945" y="442027"/>
                  </a:moveTo>
                  <a:cubicBezTo>
                    <a:pt x="36896" y="272900"/>
                    <a:pt x="-28153" y="103773"/>
                    <a:pt x="12735" y="40583"/>
                  </a:cubicBezTo>
                  <a:cubicBezTo>
                    <a:pt x="53623" y="-22607"/>
                    <a:pt x="321253" y="-9598"/>
                    <a:pt x="347272" y="62885"/>
                  </a:cubicBezTo>
                  <a:cubicBezTo>
                    <a:pt x="373291" y="135368"/>
                    <a:pt x="271071" y="305424"/>
                    <a:pt x="168852" y="475480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7EFCE63-2C7B-474D-92FA-FAF85B10BB82}"/>
                    </a:ext>
                  </a:extLst>
                </p:cNvPr>
                <p:cNvSpPr txBox="1"/>
                <p:nvPr/>
              </p:nvSpPr>
              <p:spPr>
                <a:xfrm>
                  <a:off x="5500613" y="1571144"/>
                  <a:ext cx="65107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𝑮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7EFCE63-2C7B-474D-92FA-FAF85B10B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0613" y="1571144"/>
                  <a:ext cx="651076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1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825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20" grpId="0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Contracting an edge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28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/>
            </p:nvSpPr>
            <p:spPr bwMode="auto">
              <a:xfrm>
                <a:off x="457200" y="1066800"/>
                <a:ext cx="8229600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be the size of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be any min-cut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 If edge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to be contracted is selected randomly uniformly,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preserved with probability 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1−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66800"/>
                <a:ext cx="8229600" cy="1676400"/>
              </a:xfrm>
              <a:prstGeom prst="rect">
                <a:avLst/>
              </a:prstGeom>
              <a:blipFill>
                <a:blip r:embed="rId2"/>
                <a:stretch>
                  <a:fillRect l="-741" t="-1455" r="-8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CBFBC91-3D54-411A-A196-7113908CE74D}"/>
                  </a:ext>
                </a:extLst>
              </p:cNvPr>
              <p:cNvSpPr>
                <a:spLocks noGrp="1"/>
              </p:cNvSpPr>
              <p:nvPr/>
            </p:nvSpPr>
            <p:spPr bwMode="auto">
              <a:xfrm>
                <a:off x="1752600" y="2976562"/>
                <a:ext cx="6705600" cy="1595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tr-TR" sz="2000" dirty="0"/>
                  <a:t> be </a:t>
                </a:r>
                <a:r>
                  <a:rPr lang="en-US" sz="2000" dirty="0"/>
                  <a:t>random edge </a:t>
                </a:r>
                <a:r>
                  <a:rPr lang="tr-TR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br>
                  <a:rPr lang="tr-TR" sz="800" dirty="0"/>
                </a:br>
                <a:r>
                  <a:rPr lang="en-US" sz="2000" dirty="0"/>
                  <a:t>Let</a:t>
                </a:r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tr-TR" sz="2000" dirty="0"/>
                  <a:t> be </a:t>
                </a:r>
                <a:r>
                  <a:rPr lang="en-US" sz="2000" dirty="0"/>
                  <a:t>random edge </a:t>
                </a:r>
                <a:r>
                  <a:rPr lang="tr-TR" sz="2000" dirty="0"/>
                  <a:t>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 smtClean="0">
                        <a:latin typeface="Cambria Math"/>
                      </a:rPr>
                      <m:t>′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2CBFBC91-3D54-411A-A196-7113908CE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2976562"/>
                <a:ext cx="6705600" cy="1595438"/>
              </a:xfrm>
              <a:prstGeom prst="rect">
                <a:avLst/>
              </a:prstGeom>
              <a:blipFill>
                <a:blip r:embed="rId3"/>
                <a:stretch>
                  <a:fillRect l="-1000" t="-1527" b="-610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059492-A761-4852-BBDE-520072D3690B}"/>
                  </a:ext>
                </a:extLst>
              </p:cNvPr>
              <p:cNvSpPr>
                <a:spLocks noGrp="1"/>
              </p:cNvSpPr>
              <p:nvPr/>
            </p:nvSpPr>
            <p:spPr bwMode="auto">
              <a:xfrm>
                <a:off x="304800" y="4689476"/>
                <a:ext cx="4114800" cy="144303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that </a:t>
                </a: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′′</m:t>
                    </m:r>
                  </m:oMath>
                </a14:m>
                <a:r>
                  <a:rPr lang="en-US" sz="2000" b="1" dirty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059492-A761-4852-BBDE-520072D36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4689476"/>
                <a:ext cx="4114800" cy="1443038"/>
              </a:xfrm>
              <a:prstGeom prst="rect">
                <a:avLst/>
              </a:prstGeom>
              <a:blipFill>
                <a:blip r:embed="rId4"/>
                <a:stretch>
                  <a:fillRect l="-1329" t="-1255" r="-295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4170210-0837-4CBF-8F44-92224A4A0D67}"/>
                  </a:ext>
                </a:extLst>
              </p:cNvPr>
              <p:cNvSpPr>
                <a:spLocks noGrp="1"/>
              </p:cNvSpPr>
              <p:nvPr/>
            </p:nvSpPr>
            <p:spPr bwMode="auto">
              <a:xfrm>
                <a:off x="5470236" y="2421408"/>
                <a:ext cx="3581400" cy="12944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</a:t>
                </a:r>
                <a:br>
                  <a:rPr lang="en-US" sz="2000" dirty="0"/>
                </a:br>
                <a:r>
                  <a:rPr lang="en-US" sz="2000" dirty="0"/>
                  <a:t>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4170210-0837-4CBF-8F44-92224A4A0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0236" y="2421408"/>
                <a:ext cx="3581400" cy="1294460"/>
              </a:xfrm>
              <a:prstGeom prst="rect">
                <a:avLst/>
              </a:prstGeom>
              <a:blipFill>
                <a:blip r:embed="rId5"/>
                <a:stretch>
                  <a:fillRect l="-1525" t="-1395" r="-1695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8B691813-4C87-4442-AE72-52C147EF6E55}"/>
              </a:ext>
            </a:extLst>
          </p:cNvPr>
          <p:cNvSpPr/>
          <p:nvPr/>
        </p:nvSpPr>
        <p:spPr bwMode="auto">
          <a:xfrm>
            <a:off x="4876800" y="2976562"/>
            <a:ext cx="228600" cy="7977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6B05958B-C317-4E62-8A22-9504B1945914}"/>
              </a:ext>
            </a:extLst>
          </p:cNvPr>
          <p:cNvSpPr/>
          <p:nvPr/>
        </p:nvSpPr>
        <p:spPr bwMode="auto">
          <a:xfrm>
            <a:off x="1524000" y="3052762"/>
            <a:ext cx="304800" cy="144303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381B9227-F322-4747-BE73-3B3B0B595837}"/>
              </a:ext>
            </a:extLst>
          </p:cNvPr>
          <p:cNvSpPr/>
          <p:nvPr/>
        </p:nvSpPr>
        <p:spPr bwMode="auto">
          <a:xfrm rot="10800000">
            <a:off x="609600" y="3733800"/>
            <a:ext cx="838200" cy="762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B8E0653-DAF2-46E8-98A3-3A4FEC6C93C8}"/>
                  </a:ext>
                </a:extLst>
              </p:cNvPr>
              <p:cNvSpPr>
                <a:spLocks noGrp="1"/>
              </p:cNvSpPr>
              <p:nvPr/>
            </p:nvSpPr>
            <p:spPr bwMode="auto">
              <a:xfrm>
                <a:off x="5470236" y="4006238"/>
                <a:ext cx="3581400" cy="163256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tr-TR" sz="2000" dirty="0" err="1"/>
                  <a:t>If</a:t>
                </a:r>
                <a:r>
                  <a:rPr lang="tr-TR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tr-TR" sz="2000" b="1" dirty="0"/>
                  <a:t>, </a:t>
                </a:r>
                <a:r>
                  <a:rPr lang="tr-TR" sz="2000" dirty="0"/>
                  <a:t>w</a:t>
                </a:r>
                <a:r>
                  <a:rPr lang="en-US" sz="2000" dirty="0"/>
                  <a:t>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tr-TR" sz="2000" dirty="0" err="1"/>
                  <a:t>still</a:t>
                </a:r>
                <a:r>
                  <a:rPr lang="tr-TR" sz="2000" dirty="0"/>
                  <a:t> </a:t>
                </a:r>
                <a:r>
                  <a:rPr lang="en-US" sz="2000" dirty="0"/>
                  <a:t>preserved in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′′</m:t>
                    </m:r>
                  </m:oMath>
                </a14:m>
                <a:r>
                  <a:rPr lang="en-US" sz="2000" b="1" dirty="0"/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tr-TR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B8E0653-DAF2-46E8-98A3-3A4FEC6C9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0236" y="4006238"/>
                <a:ext cx="3581400" cy="1632562"/>
              </a:xfrm>
              <a:prstGeom prst="rect">
                <a:avLst/>
              </a:prstGeom>
              <a:blipFill>
                <a:blip r:embed="rId6"/>
                <a:stretch>
                  <a:fillRect l="-1525" t="-1111" r="-2034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Brace 12">
            <a:extLst>
              <a:ext uri="{FF2B5EF4-FFF2-40B4-BE49-F238E27FC236}">
                <a16:creationId xmlns:a16="http://schemas.microsoft.com/office/drawing/2014/main" id="{FB2D89D6-1172-4C1F-9297-99280C600224}"/>
              </a:ext>
            </a:extLst>
          </p:cNvPr>
          <p:cNvSpPr/>
          <p:nvPr/>
        </p:nvSpPr>
        <p:spPr bwMode="auto">
          <a:xfrm>
            <a:off x="4876800" y="3833019"/>
            <a:ext cx="228600" cy="79771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9D880-4DFA-45DB-9312-1D86AD4B54E0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 flipV="1">
            <a:off x="5241636" y="3068638"/>
            <a:ext cx="228600" cy="17130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61C297-BFE2-40D6-801E-DA5414B5544B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5105400" y="4271022"/>
            <a:ext cx="364836" cy="55149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9680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  <p:bldP spid="4" grpId="0" animBg="1"/>
      <p:bldP spid="11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min-cut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29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/>
            </p:nvSpPr>
            <p:spPr bwMode="auto">
              <a:xfrm>
                <a:off x="571619" y="1219200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Min-cut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</a:t>
                </a:r>
                <a:r>
                  <a:rPr lang="en-US" sz="2000" b="1" dirty="0"/>
                  <a:t>Repeat </a:t>
                </a:r>
                <a:r>
                  <a:rPr lang="en-US" sz="2000" dirty="0"/>
                  <a:t>     ??     times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	 Let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𝒆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𝒓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Contract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  <m:r>
                      <a:rPr lang="en-US" sz="2000" b="1" i="1">
                        <a:latin typeface="Cambria Math"/>
                      </a:rPr>
                      <m:t>,</m:t>
                    </m:r>
                    <m:r>
                      <a:rPr lang="en-US" sz="2000" b="1" i="1"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:r>
                  <a:rPr lang="en-US" sz="2000" b="1" dirty="0"/>
                  <a:t>return</a:t>
                </a:r>
                <a:r>
                  <a:rPr lang="en-US" sz="2000" dirty="0"/>
                  <a:t> the edges of multi-graph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Running time</a:t>
                </a:r>
                <a:r>
                  <a:rPr lang="en-US" sz="2000" dirty="0"/>
                  <a:t>:  </a:t>
                </a:r>
                <a:endParaRPr lang="tr-TR" sz="2000" dirty="0"/>
              </a:p>
              <a:p>
                <a:pPr marL="0" indent="0">
                  <a:buNone/>
                </a:pPr>
                <a:r>
                  <a:rPr lang="tr-TR" sz="2000" b="1" dirty="0"/>
                  <a:t>	- </a:t>
                </a:r>
                <a:r>
                  <a:rPr lang="tr-TR" sz="2000" b="1" dirty="0" err="1"/>
                  <a:t>One</a:t>
                </a:r>
                <a:r>
                  <a:rPr lang="tr-TR" sz="2000" b="1" dirty="0"/>
                  <a:t> </a:t>
                </a:r>
                <a:r>
                  <a:rPr lang="tr-TR" sz="2000" b="1" dirty="0" err="1"/>
                  <a:t>contraction</a:t>
                </a:r>
                <a:r>
                  <a:rPr lang="tr-TR" sz="2000" b="1" dirty="0"/>
                  <a:t> </a:t>
                </a:r>
                <a:r>
                  <a:rPr lang="tr-TR" sz="2000" b="1" dirty="0" err="1"/>
                  <a:t>costs</a:t>
                </a:r>
                <a:r>
                  <a:rPr lang="tr-TR" sz="2000" b="1" dirty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tr-TR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br>
                  <a:rPr lang="tr-TR" sz="2000" b="1" dirty="0"/>
                </a:br>
                <a:r>
                  <a:rPr lang="tr-TR" sz="2000" b="1" dirty="0"/>
                  <a:t>	- </a:t>
                </a:r>
                <a:r>
                  <a:rPr lang="tr-TR" sz="2000" b="1" dirty="0" err="1"/>
                  <a:t>Hence</a:t>
                </a:r>
                <a:r>
                  <a:rPr lang="tr-TR" sz="2000" b="1" dirty="0"/>
                  <a:t> </a:t>
                </a:r>
                <a:r>
                  <a:rPr lang="tr-TR" sz="2000" b="1" i="1" dirty="0"/>
                  <a:t>n</a:t>
                </a:r>
                <a:r>
                  <a:rPr lang="tr-TR" sz="2000" b="1" dirty="0"/>
                  <a:t>-2 </a:t>
                </a:r>
                <a:r>
                  <a:rPr lang="tr-TR" sz="2000" b="1" dirty="0" err="1"/>
                  <a:t>contractions</a:t>
                </a:r>
                <a:r>
                  <a:rPr lang="tr-TR" sz="2000" b="1" dirty="0"/>
                  <a:t> </a:t>
                </a:r>
                <a:r>
                  <a:rPr lang="tr-TR" sz="2000" b="1" dirty="0" err="1"/>
                  <a:t>cost</a:t>
                </a:r>
                <a:r>
                  <a:rPr lang="tr-TR" sz="2000" b="1" dirty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𝑶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619" y="1219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1185" b="-101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4"/>
              <p:cNvSpPr txBox="1"/>
              <p:nvPr/>
            </p:nvSpPr>
            <p:spPr>
              <a:xfrm>
                <a:off x="2209800" y="2057400"/>
                <a:ext cx="80021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latin typeface="Cambria Math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057400"/>
                <a:ext cx="800219" cy="369332"/>
              </a:xfrm>
              <a:prstGeom prst="rect">
                <a:avLst/>
              </a:prstGeom>
              <a:blipFill>
                <a:blip r:embed="rId3"/>
                <a:stretch>
                  <a:fillRect r="-17557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92D725C-409F-49AC-8A02-4D53B5B81CEE}"/>
              </a:ext>
            </a:extLst>
          </p:cNvPr>
          <p:cNvSpPr txBox="1"/>
          <p:nvPr/>
        </p:nvSpPr>
        <p:spPr>
          <a:xfrm>
            <a:off x="4811110" y="1116921"/>
            <a:ext cx="4104528" cy="83099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tr-TR" dirty="0" err="1"/>
              <a:t>The</a:t>
            </a:r>
            <a:r>
              <a:rPr lang="tr-TR" dirty="0"/>
              <a:t> problem is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easy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vertices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24F70-2FDD-4068-8CEB-A8CDE3F4226C}"/>
              </a:ext>
            </a:extLst>
          </p:cNvPr>
          <p:cNvSpPr txBox="1"/>
          <p:nvPr/>
        </p:nvSpPr>
        <p:spPr>
          <a:xfrm>
            <a:off x="4811110" y="2115931"/>
            <a:ext cx="41045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/>
              <a:t>So</a:t>
            </a:r>
            <a:r>
              <a:rPr lang="tr-TR" dirty="0"/>
              <a:t>, </a:t>
            </a:r>
            <a:r>
              <a:rPr lang="tr-TR" dirty="0" err="1"/>
              <a:t>why</a:t>
            </a:r>
            <a:r>
              <a:rPr lang="tr-TR" dirty="0"/>
              <a:t> not </a:t>
            </a:r>
            <a:r>
              <a:rPr lang="tr-TR" dirty="0" err="1"/>
              <a:t>keep</a:t>
            </a:r>
            <a:r>
              <a:rPr lang="tr-TR" dirty="0"/>
              <a:t> </a:t>
            </a:r>
            <a:r>
              <a:rPr lang="tr-TR" dirty="0" err="1"/>
              <a:t>contracting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 </a:t>
            </a:r>
            <a:r>
              <a:rPr lang="tr-TR" dirty="0" err="1"/>
              <a:t>until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only</a:t>
            </a:r>
            <a:r>
              <a:rPr lang="tr-TR" dirty="0"/>
              <a:t> </a:t>
            </a:r>
            <a:r>
              <a:rPr lang="tr-TR" dirty="0" err="1"/>
              <a:t>two</a:t>
            </a:r>
            <a:r>
              <a:rPr lang="tr-TR" dirty="0"/>
              <a:t> </a:t>
            </a:r>
            <a:r>
              <a:rPr lang="tr-TR" dirty="0" err="1"/>
              <a:t>vertices</a:t>
            </a:r>
            <a:r>
              <a:rPr lang="tr-TR" dirty="0"/>
              <a:t> </a:t>
            </a:r>
            <a:r>
              <a:rPr lang="tr-TR" dirty="0" err="1"/>
              <a:t>left</a:t>
            </a:r>
            <a:r>
              <a:rPr lang="tr-T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0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620B72-816D-47E9-BE7A-B7E980A1FB28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Recall “The Selection Problem”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b="1" u="sng" dirty="0"/>
              <a:t>Definition</a:t>
            </a:r>
            <a:r>
              <a:rPr lang="en-US" altLang="en-US" sz="2400" dirty="0"/>
              <a:t>: Given a set of </a:t>
            </a:r>
            <a:r>
              <a:rPr lang="en-US" altLang="en-US" sz="2400" i="1" dirty="0"/>
              <a:t>n</a:t>
            </a:r>
            <a:r>
              <a:rPr lang="en-US" altLang="en-US" sz="2400" dirty="0"/>
              <a:t> numbers,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i="1" dirty="0"/>
              <a:t>	</a:t>
            </a:r>
            <a:r>
              <a:rPr lang="en-US" altLang="en-US" sz="2400" i="1" dirty="0" err="1">
                <a:solidFill>
                  <a:srgbClr val="FF0000"/>
                </a:solidFill>
              </a:rPr>
              <a:t>i</a:t>
            </a:r>
            <a:r>
              <a:rPr lang="en-US" altLang="en-US" sz="2400" baseline="30000" dirty="0" err="1">
                <a:solidFill>
                  <a:srgbClr val="FF0000"/>
                </a:solidFill>
              </a:rPr>
              <a:t>th</a:t>
            </a:r>
            <a:r>
              <a:rPr lang="en-US" altLang="en-US" sz="2400" dirty="0">
                <a:solidFill>
                  <a:srgbClr val="FF0000"/>
                </a:solidFill>
              </a:rPr>
              <a:t> (1 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≤ </a:t>
            </a:r>
            <a:r>
              <a:rPr lang="en-US" altLang="en-US" sz="2400" i="1" dirty="0" err="1">
                <a:solidFill>
                  <a:srgbClr val="FF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≤ </a:t>
            </a:r>
            <a:r>
              <a:rPr lang="en-US" altLang="en-US" sz="2400" i="1" dirty="0">
                <a:solidFill>
                  <a:srgbClr val="FF0000"/>
                </a:solidFill>
                <a:cs typeface="Arial" panose="020B0604020202020204" pitchFamily="34" charset="0"/>
              </a:rPr>
              <a:t>n</a:t>
            </a:r>
            <a:r>
              <a:rPr lang="en-US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) </a:t>
            </a:r>
            <a:r>
              <a:rPr lang="en-US" altLang="en-US" sz="2400" dirty="0">
                <a:solidFill>
                  <a:srgbClr val="FF0000"/>
                </a:solidFill>
              </a:rPr>
              <a:t>order statistics of the set of numbers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     is the </a:t>
            </a:r>
            <a:r>
              <a:rPr lang="en-US" altLang="en-US" sz="2400" i="1" dirty="0" err="1"/>
              <a:t>i</a:t>
            </a:r>
            <a:r>
              <a:rPr lang="en-US" altLang="en-US" sz="2400" baseline="30000" dirty="0" err="1"/>
              <a:t>th</a:t>
            </a:r>
            <a:r>
              <a:rPr lang="en-US" altLang="en-US" sz="2400" dirty="0"/>
              <a:t> smallest number in the set.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defRPr/>
            </a:pPr>
            <a:r>
              <a:rPr lang="en-US" altLang="en-US" sz="2400" dirty="0"/>
              <a:t>The selection problem: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		Given </a:t>
            </a:r>
            <a:r>
              <a:rPr lang="en-US" altLang="en-US" sz="2400" i="1" dirty="0"/>
              <a:t>n</a:t>
            </a:r>
            <a:r>
              <a:rPr lang="en-US" altLang="en-US" sz="2400" dirty="0"/>
              <a:t> numbers and another number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(1 </a:t>
            </a:r>
            <a:r>
              <a:rPr lang="en-US" altLang="en-US" sz="2400" dirty="0">
                <a:cs typeface="Arial" panose="020B0604020202020204" pitchFamily="34" charset="0"/>
              </a:rPr>
              <a:t>≤ </a:t>
            </a:r>
            <a:r>
              <a:rPr lang="en-US" altLang="en-US" sz="2400" i="1" dirty="0" err="1">
                <a:cs typeface="Arial" panose="020B0604020202020204" pitchFamily="34" charset="0"/>
              </a:rPr>
              <a:t>i</a:t>
            </a:r>
            <a:r>
              <a:rPr lang="en-US" altLang="en-US" sz="2400" dirty="0">
                <a:cs typeface="Arial" panose="020B0604020202020204" pitchFamily="34" charset="0"/>
              </a:rPr>
              <a:t> ≤ </a:t>
            </a:r>
            <a:r>
              <a:rPr lang="en-US" altLang="en-US" sz="2400" i="1" dirty="0">
                <a:cs typeface="Arial" panose="020B0604020202020204" pitchFamily="34" charset="0"/>
              </a:rPr>
              <a:t>n</a:t>
            </a:r>
            <a:r>
              <a:rPr lang="en-US" altLang="en-US" sz="2400" dirty="0">
                <a:cs typeface="Arial" panose="020B0604020202020204" pitchFamily="34" charset="0"/>
              </a:rPr>
              <a:t>)</a:t>
            </a:r>
            <a:r>
              <a:rPr lang="en-US" altLang="en-US" sz="2400" dirty="0"/>
              <a:t>, 	find the </a:t>
            </a:r>
            <a:r>
              <a:rPr lang="en-US" altLang="en-US" sz="2400" i="1" dirty="0" err="1"/>
              <a:t>i</a:t>
            </a:r>
            <a:r>
              <a:rPr lang="en-US" altLang="en-US" sz="2400" baseline="30000" dirty="0" err="1"/>
              <a:t>th</a:t>
            </a:r>
            <a:r>
              <a:rPr lang="en-US" altLang="en-US" sz="2400" dirty="0"/>
              <a:t> order statistics.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en-US" sz="2400" dirty="0"/>
          </a:p>
        </p:txBody>
      </p:sp>
      <p:graphicFrame>
        <p:nvGraphicFramePr>
          <p:cNvPr id="69637" name="Object 4"/>
          <p:cNvGraphicFramePr>
            <a:graphicFrameLocks noChangeAspect="1"/>
          </p:cNvGraphicFramePr>
          <p:nvPr/>
        </p:nvGraphicFramePr>
        <p:xfrm>
          <a:off x="1755775" y="4419600"/>
          <a:ext cx="601345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27400" imgH="889000" progId="Equation.3">
                  <p:embed/>
                </p:oleObj>
              </mc:Choice>
              <mc:Fallback>
                <p:oleObj name="Equation" r:id="rId3" imgW="3327400" imgH="889000" progId="Equation.3">
                  <p:embed/>
                  <p:pic>
                    <p:nvPicPr>
                      <p:cNvPr id="6963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4419600"/>
                        <a:ext cx="6013450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71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7314-900D-41CD-9FEF-FC8A090E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Run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6BBE7-D3DB-476A-807D-D0A9D109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7DC52F-32DA-4E1E-AE91-6AFB141C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8" y="1713380"/>
            <a:ext cx="4900612" cy="415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97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min-cut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31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/>
            </p:nvSpPr>
            <p:spPr bwMode="auto">
              <a:xfrm>
                <a:off x="457200" y="1166019"/>
                <a:ext cx="82296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What is probability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preserved during the algorithm </a:t>
                </a:r>
                <a:r>
                  <a:rPr lang="en-US" sz="2000" b="1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1−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den>
                        </m:f>
                      </m:e>
                    </m:d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sz="2000" b="1" i="1" dirty="0"/>
              </a:p>
              <a:p>
                <a:pPr marL="0" indent="0">
                  <a:buNone/>
                </a:pPr>
                <a:r>
                  <a:rPr lang="en-US" sz="2000" b="1" i="1" dirty="0"/>
                  <a:t>                 </a:t>
                </a:r>
              </a:p>
              <a:p>
                <a:pPr marL="0" indent="0">
                  <a:buNone/>
                </a:pPr>
                <a:r>
                  <a:rPr lang="en-US" sz="2000" b="1" i="1" dirty="0"/>
                  <a:t>                 </a:t>
                </a:r>
                <a:r>
                  <a:rPr lang="en-US" sz="2000" b="1" dirty="0"/>
                  <a:t>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166019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741" r="-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22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min-cut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457200" y="1166019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Result: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/>
              <a:t>- Min-Cut(G) finds the min-cut of G with probability 1/n</a:t>
            </a:r>
            <a:r>
              <a:rPr lang="en-US" sz="2000" b="1" baseline="30000" dirty="0"/>
              <a:t>2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r>
              <a:rPr lang="en-US" sz="2000" b="1" dirty="0"/>
              <a:t> - Equivalently, Min-Cut(G) fails to find the min-cut of G with probability 1 – (1/n</a:t>
            </a:r>
            <a:r>
              <a:rPr lang="en-US" sz="2000" b="1" baseline="30000" dirty="0"/>
              <a:t>2</a:t>
            </a:r>
            <a:r>
              <a:rPr lang="en-US" sz="2000" b="1" dirty="0"/>
              <a:t>).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Hmm: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/>
              <a:t>- If we have a graph with 1000 nodes, Min-Cut(G) finds the min-cut with probability 1/1.000.000 !!!</a:t>
            </a:r>
          </a:p>
          <a:p>
            <a:pPr marL="0" indent="0">
              <a:buNone/>
            </a:pPr>
            <a:r>
              <a:rPr lang="en-US" sz="2000" b="1" dirty="0"/>
              <a:t> - Equivalently, if we have a graph with 1000 nodes, Min-Cut(G) fails to find the min-cut with probability 999.999/1.000.000 !!!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Not impressive at all….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But, wait. We can play the trick of 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“</a:t>
            </a:r>
            <a:r>
              <a:rPr lang="en-US" sz="2000" b="1" i="1" dirty="0">
                <a:solidFill>
                  <a:srgbClr val="C00000"/>
                </a:solidFill>
              </a:rPr>
              <a:t>PROBABILITY AMPLIFICATION</a:t>
            </a:r>
            <a:r>
              <a:rPr lang="en-US" sz="2000" b="1" dirty="0">
                <a:solidFill>
                  <a:srgbClr val="C0000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278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Amplification for min-cut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457200" y="914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A wrapper algorithm for Min-Cut(G):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        </a:t>
            </a:r>
            <a:r>
              <a:rPr lang="en-US" sz="2000" b="1" dirty="0"/>
              <a:t>Min-Cut-High-Probability(G) 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/>
              <a:t>- Run Min-Cut(G) M times.</a:t>
            </a:r>
          </a:p>
          <a:p>
            <a:pPr marL="0" indent="0">
              <a:buNone/>
            </a:pPr>
            <a:r>
              <a:rPr lang="en-US" sz="2000" b="1" dirty="0"/>
              <a:t>	- Output the smallest cut found in these M runs.</a:t>
            </a:r>
          </a:p>
          <a:p>
            <a:pPr marL="0" indent="0">
              <a:buNone/>
            </a:pPr>
            <a:r>
              <a:rPr lang="en-US" sz="2000" b="1" dirty="0"/>
              <a:t>	}</a:t>
            </a:r>
            <a:br>
              <a:rPr lang="en-US" sz="2000" b="1" dirty="0"/>
            </a:br>
            <a:r>
              <a:rPr lang="en-US" sz="2000" b="1" dirty="0"/>
              <a:t>Note that, all runs are </a:t>
            </a:r>
            <a:r>
              <a:rPr lang="en-US" sz="2000" b="1" dirty="0">
                <a:solidFill>
                  <a:srgbClr val="FF0000"/>
                </a:solidFill>
              </a:rPr>
              <a:t>independent</a:t>
            </a:r>
            <a:r>
              <a:rPr lang="en-US" sz="2000" b="1" dirty="0"/>
              <a:t>.</a:t>
            </a:r>
            <a:br>
              <a:rPr lang="en-US" sz="2000" b="1" dirty="0"/>
            </a:b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err="1"/>
              <a:t>Pr</a:t>
            </a:r>
            <a:r>
              <a:rPr lang="en-US" sz="2000" b="1" dirty="0"/>
              <a:t>[all M runs of Min-Cut(G) fails] = </a:t>
            </a:r>
          </a:p>
          <a:p>
            <a:pPr marL="0" indent="0"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Pr</a:t>
            </a:r>
            <a:r>
              <a:rPr lang="en-US" sz="2000" b="1" dirty="0"/>
              <a:t>[1</a:t>
            </a:r>
            <a:r>
              <a:rPr lang="en-US" sz="2000" b="1" baseline="30000" dirty="0"/>
              <a:t>st</a:t>
            </a:r>
            <a:r>
              <a:rPr lang="en-US" sz="2000" b="1" dirty="0"/>
              <a:t> run of Min-Cut(G) fails] </a:t>
            </a:r>
            <a:r>
              <a:rPr lang="en-US" sz="2000" b="1" dirty="0">
                <a:sym typeface="Symbol" panose="05050102010706020507" pitchFamily="18" charset="2"/>
              </a:rPr>
              <a:t>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Pr</a:t>
            </a:r>
            <a:r>
              <a:rPr lang="en-US" sz="2000" b="1" dirty="0"/>
              <a:t>[2</a:t>
            </a:r>
            <a:r>
              <a:rPr lang="en-US" sz="2000" b="1" baseline="30000" dirty="0"/>
              <a:t>nd</a:t>
            </a:r>
            <a:r>
              <a:rPr lang="en-US" sz="2000" b="1" dirty="0"/>
              <a:t> run of Min-Cut(G) fails] </a:t>
            </a:r>
            <a:r>
              <a:rPr lang="en-US" sz="2000" b="1" dirty="0">
                <a:sym typeface="Symbol" panose="05050102010706020507" pitchFamily="18" charset="2"/>
              </a:rPr>
              <a:t>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	…</a:t>
            </a:r>
          </a:p>
          <a:p>
            <a:pPr marL="0" indent="0">
              <a:buNone/>
            </a:pPr>
            <a:r>
              <a:rPr lang="en-US" sz="2000" b="1" dirty="0"/>
              <a:t>		</a:t>
            </a:r>
            <a:r>
              <a:rPr lang="en-US" sz="2000" b="1" dirty="0" err="1"/>
              <a:t>Pr</a:t>
            </a:r>
            <a:r>
              <a:rPr lang="en-US" sz="2000" b="1" dirty="0"/>
              <a:t>[</a:t>
            </a:r>
            <a:r>
              <a:rPr lang="en-US" sz="2000" b="1" dirty="0" err="1"/>
              <a:t>M</a:t>
            </a:r>
            <a:r>
              <a:rPr lang="en-US" sz="2000" b="1" baseline="30000" dirty="0" err="1"/>
              <a:t>th</a:t>
            </a:r>
            <a:r>
              <a:rPr lang="en-US" sz="2000" b="1" dirty="0"/>
              <a:t> run of Min-Cut(G) fails]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Failure probability in 1 run: 1 – (1/n</a:t>
            </a:r>
            <a:r>
              <a:rPr lang="en-US" sz="2000" b="1" baseline="30000" dirty="0"/>
              <a:t>2</a:t>
            </a:r>
            <a:r>
              <a:rPr lang="en-US" sz="2000" b="1" dirty="0"/>
              <a:t>)</a:t>
            </a:r>
            <a:br>
              <a:rPr lang="en-US" sz="2000" b="1" dirty="0"/>
            </a:br>
            <a:r>
              <a:rPr lang="en-US" sz="2000" b="1" dirty="0"/>
              <a:t>Failure probability in M runs: (1 – (1/n</a:t>
            </a:r>
            <a:r>
              <a:rPr lang="en-US" sz="2000" b="1" baseline="30000" dirty="0"/>
              <a:t>2</a:t>
            </a:r>
            <a:r>
              <a:rPr lang="en-US" sz="2000" b="1" dirty="0"/>
              <a:t>))</a:t>
            </a:r>
            <a:r>
              <a:rPr lang="en-US" sz="2000" b="1" baseline="30000" dirty="0"/>
              <a:t>M</a:t>
            </a:r>
            <a:r>
              <a:rPr lang="en-US" sz="2000" b="1" dirty="0"/>
              <a:t>  </a:t>
            </a:r>
            <a:r>
              <a:rPr lang="en-US" sz="2000" b="1" dirty="0">
                <a:sym typeface="Symbol" panose="05050102010706020507" pitchFamily="18" charset="2"/>
              </a:rPr>
              <a:t> </a:t>
            </a:r>
            <a:r>
              <a:rPr lang="en-US" sz="2000" b="1" dirty="0"/>
              <a:t>e</a:t>
            </a:r>
            <a:r>
              <a:rPr lang="en-US" sz="2000" b="1" baseline="30000" dirty="0"/>
              <a:t>– (M/(</a:t>
            </a:r>
            <a:r>
              <a:rPr lang="en-US" sz="2000" b="1" baseline="30000" dirty="0" err="1"/>
              <a:t>n</a:t>
            </a:r>
            <a:r>
              <a:rPr lang="en-US" sz="2000" b="1" baseline="30000" dirty="0" err="1">
                <a:sym typeface="Symbol" panose="05050102010706020507" pitchFamily="18" charset="2"/>
              </a:rPr>
              <a:t></a:t>
            </a:r>
            <a:r>
              <a:rPr lang="en-US" sz="2000" b="1" baseline="30000" dirty="0" err="1"/>
              <a:t>n</a:t>
            </a:r>
            <a:r>
              <a:rPr lang="en-US" sz="2000" b="1" baseline="30000" dirty="0"/>
              <a:t>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53200" y="4495800"/>
            <a:ext cx="1659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(1+x) </a:t>
            </a:r>
            <a:r>
              <a:rPr lang="en-US" dirty="0">
                <a:sym typeface="Symbol" panose="05050102010706020507" pitchFamily="18" charset="2"/>
              </a:rPr>
              <a:t> </a:t>
            </a:r>
            <a:r>
              <a:rPr lang="en-US" dirty="0"/>
              <a:t>e</a:t>
            </a:r>
            <a:r>
              <a:rPr lang="en-US" baseline="30000" dirty="0"/>
              <a:t>x</a:t>
            </a:r>
          </a:p>
        </p:txBody>
      </p:sp>
      <p:cxnSp>
        <p:nvCxnSpPr>
          <p:cNvPr id="5" name="Straight Arrow Connector 4"/>
          <p:cNvCxnSpPr>
            <a:stCxn id="3" idx="2"/>
          </p:cNvCxnSpPr>
          <p:nvPr/>
        </p:nvCxnSpPr>
        <p:spPr bwMode="auto">
          <a:xfrm flipH="1">
            <a:off x="5867400" y="4957465"/>
            <a:ext cx="1515572" cy="90993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6972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Amplification for min-cut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F912-EFE8-41EF-BEFB-542C27CFF47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7" name="Content Placeholder 2"/>
          <p:cNvSpPr>
            <a:spLocks noGrp="1"/>
          </p:cNvSpPr>
          <p:nvPr/>
        </p:nvSpPr>
        <p:spPr bwMode="auto">
          <a:xfrm>
            <a:off x="457200" y="1722437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Min-Cut-High-Probability(G) fails to find min-cut with probability </a:t>
            </a:r>
          </a:p>
          <a:p>
            <a:pPr marL="0" indent="0" algn="ctr">
              <a:buNone/>
            </a:pPr>
            <a:r>
              <a:rPr lang="en-US" sz="2000" b="1" dirty="0"/>
              <a:t>e</a:t>
            </a:r>
            <a:r>
              <a:rPr lang="en-US" sz="2000" b="1" baseline="30000" dirty="0"/>
              <a:t>– (M/(</a:t>
            </a:r>
            <a:r>
              <a:rPr lang="en-US" sz="2000" b="1" baseline="30000" dirty="0" err="1"/>
              <a:t>n</a:t>
            </a:r>
            <a:r>
              <a:rPr lang="en-US" sz="2000" b="1" baseline="30000" dirty="0" err="1">
                <a:sym typeface="Symbol" panose="05050102010706020507" pitchFamily="18" charset="2"/>
              </a:rPr>
              <a:t></a:t>
            </a:r>
            <a:r>
              <a:rPr lang="en-US" sz="2000" b="1" baseline="30000" dirty="0" err="1"/>
              <a:t>n</a:t>
            </a:r>
            <a:r>
              <a:rPr lang="en-US" sz="2000" b="1" baseline="30000" dirty="0"/>
              <a:t>))</a:t>
            </a:r>
            <a:endParaRPr lang="en-US" sz="2000" b="1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For M = cn</a:t>
            </a:r>
            <a:r>
              <a:rPr lang="en-US" sz="2000" b="1" baseline="30000" dirty="0"/>
              <a:t>2</a:t>
            </a:r>
            <a:r>
              <a:rPr lang="en-US" sz="2000" b="1" dirty="0"/>
              <a:t> ln n </a:t>
            </a:r>
            <a:r>
              <a:rPr lang="en-US" sz="2000" b="1" dirty="0">
                <a:sym typeface="Wingdings" panose="05000000000000000000" pitchFamily="2" charset="2"/>
              </a:rPr>
              <a:t> </a:t>
            </a:r>
            <a:r>
              <a:rPr lang="en-US" sz="2000" b="1" dirty="0"/>
              <a:t>e</a:t>
            </a:r>
            <a:r>
              <a:rPr lang="en-US" sz="2000" b="1" baseline="30000" dirty="0"/>
              <a:t>– (M/(</a:t>
            </a:r>
            <a:r>
              <a:rPr lang="en-US" sz="2000" b="1" baseline="30000" dirty="0" err="1"/>
              <a:t>n</a:t>
            </a:r>
            <a:r>
              <a:rPr lang="en-US" sz="2000" b="1" baseline="30000" dirty="0" err="1">
                <a:sym typeface="Symbol" panose="05050102010706020507" pitchFamily="18" charset="2"/>
              </a:rPr>
              <a:t></a:t>
            </a:r>
            <a:r>
              <a:rPr lang="en-US" sz="2000" b="1" baseline="30000" dirty="0" err="1"/>
              <a:t>n</a:t>
            </a:r>
            <a:r>
              <a:rPr lang="en-US" sz="2000" b="1" baseline="30000" dirty="0"/>
              <a:t>)) </a:t>
            </a:r>
            <a:r>
              <a:rPr lang="en-US" sz="2000" b="1" dirty="0"/>
              <a:t>= e</a:t>
            </a:r>
            <a:r>
              <a:rPr lang="en-US" sz="2000" b="1" baseline="30000" dirty="0"/>
              <a:t>– (c </a:t>
            </a:r>
            <a:r>
              <a:rPr lang="en-US" sz="2000" b="1" baseline="30000" dirty="0">
                <a:sym typeface="Symbol" panose="05050102010706020507" pitchFamily="18" charset="2"/>
              </a:rPr>
              <a:t> </a:t>
            </a:r>
            <a:r>
              <a:rPr lang="en-US" sz="2000" b="1" baseline="30000" dirty="0"/>
              <a:t>n</a:t>
            </a:r>
            <a:r>
              <a:rPr lang="en-US" sz="2000" b="1" baseline="30000" dirty="0">
                <a:sym typeface="Symbol" panose="05050102010706020507" pitchFamily="18" charset="2"/>
              </a:rPr>
              <a:t>  n  ln n</a:t>
            </a:r>
            <a:r>
              <a:rPr lang="en-US" sz="2000" b="1" baseline="30000" dirty="0"/>
              <a:t>/(</a:t>
            </a:r>
            <a:r>
              <a:rPr lang="en-US" sz="2000" b="1" baseline="30000" dirty="0" err="1"/>
              <a:t>n</a:t>
            </a:r>
            <a:r>
              <a:rPr lang="en-US" sz="2000" b="1" baseline="30000" dirty="0" err="1">
                <a:sym typeface="Symbol" panose="05050102010706020507" pitchFamily="18" charset="2"/>
              </a:rPr>
              <a:t></a:t>
            </a:r>
            <a:r>
              <a:rPr lang="en-US" sz="2000" b="1" baseline="30000" dirty="0" err="1"/>
              <a:t>n</a:t>
            </a:r>
            <a:r>
              <a:rPr lang="en-US" sz="2000" b="1" baseline="30000" dirty="0"/>
              <a:t>)) </a:t>
            </a:r>
            <a:r>
              <a:rPr lang="en-US" sz="2000" b="1" dirty="0"/>
              <a:t>= e</a:t>
            </a:r>
            <a:r>
              <a:rPr lang="en-US" sz="2000" b="1" baseline="30000" dirty="0"/>
              <a:t>– (c </a:t>
            </a:r>
            <a:r>
              <a:rPr lang="en-US" sz="2000" b="1" baseline="30000" dirty="0">
                <a:sym typeface="Symbol" panose="05050102010706020507" pitchFamily="18" charset="2"/>
              </a:rPr>
              <a:t>  ln n</a:t>
            </a:r>
            <a:r>
              <a:rPr lang="en-US" sz="2000" b="1" baseline="30000" dirty="0"/>
              <a:t>) </a:t>
            </a:r>
            <a:r>
              <a:rPr lang="en-US" sz="2000" b="1" dirty="0"/>
              <a:t>= 1/</a:t>
            </a:r>
            <a:r>
              <a:rPr lang="en-US" sz="2000" b="1" dirty="0" err="1"/>
              <a:t>n</a:t>
            </a:r>
            <a:r>
              <a:rPr lang="en-US" sz="2000" b="1" baseline="30000" dirty="0" err="1"/>
              <a:t>c</a:t>
            </a:r>
            <a:endParaRPr lang="en-US" sz="2000" b="1" baseline="30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Note that, we can pick c as we wish, and therefore make the probability of failing as small as we wish.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830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78DEB6-379F-492A-AF3B-BB3EF9DED67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/>
              <a:t>Pseudo code for Partition</a:t>
            </a:r>
          </a:p>
        </p:txBody>
      </p:sp>
      <p:sp>
        <p:nvSpPr>
          <p:cNvPr id="7987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641475"/>
            <a:ext cx="8229600" cy="45307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Partition(A,p,r)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  z=A[r]; </a:t>
            </a:r>
            <a:r>
              <a:rPr lang="en-US" altLang="en-US" sz="2000" b="1">
                <a:solidFill>
                  <a:srgbClr val="0066FF"/>
                </a:solidFill>
              </a:rPr>
              <a:t>// picks the last element as the pivot (could be smthg else)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  i=p-1; </a:t>
            </a:r>
            <a:r>
              <a:rPr lang="en-US" altLang="en-US" sz="2000" b="1">
                <a:solidFill>
                  <a:srgbClr val="0066FF"/>
                </a:solidFill>
              </a:rPr>
              <a:t>// the index of the last number seen which is </a:t>
            </a:r>
            <a:r>
              <a:rPr lang="en-US" altLang="en-US" sz="2000" b="1">
                <a:solidFill>
                  <a:srgbClr val="0066FF"/>
                </a:solidFill>
                <a:cs typeface="Arial" panose="020B0604020202020204" pitchFamily="34" charset="0"/>
              </a:rPr>
              <a:t>≤z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  for (j=p; j &lt;r; j++) { </a:t>
            </a:r>
            <a:r>
              <a:rPr lang="en-US" altLang="en-US" sz="2000" b="1">
                <a:solidFill>
                  <a:srgbClr val="0066FF"/>
                </a:solidFill>
              </a:rPr>
              <a:t>// go over every element (except pivot itself)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/>
              <a:t>    if (A[j] </a:t>
            </a:r>
            <a:r>
              <a:rPr lang="en-US" altLang="en-US" sz="2000" b="1">
                <a:cs typeface="Arial" panose="020B0604020202020204" pitchFamily="34" charset="0"/>
              </a:rPr>
              <a:t>≤z) { </a:t>
            </a:r>
            <a:r>
              <a:rPr lang="en-US" altLang="en-US" sz="2000" b="1">
                <a:solidFill>
                  <a:srgbClr val="0066FF"/>
                </a:solidFill>
                <a:cs typeface="Arial" panose="020B0604020202020204" pitchFamily="34" charset="0"/>
              </a:rPr>
              <a:t>// whenever we see a number ≤z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      i++;                      </a:t>
            </a:r>
            <a:r>
              <a:rPr lang="en-US" altLang="en-US" sz="2000" b="1">
                <a:solidFill>
                  <a:srgbClr val="0066FF"/>
                </a:solidFill>
                <a:cs typeface="Arial" panose="020B0604020202020204" pitchFamily="34" charset="0"/>
              </a:rPr>
              <a:t>// update i and</a:t>
            </a:r>
            <a:r>
              <a:rPr lang="en-US" altLang="en-US" sz="2000" b="1"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      swap(A[i],A[j]);   </a:t>
            </a:r>
            <a:r>
              <a:rPr lang="en-US" altLang="en-US" sz="2000" b="1">
                <a:solidFill>
                  <a:srgbClr val="0066FF"/>
                </a:solidFill>
                <a:cs typeface="Arial" panose="020B0604020202020204" pitchFamily="34" charset="0"/>
              </a:rPr>
              <a:t>// move the number to the front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  swap(A[i+1],A[r]); </a:t>
            </a:r>
            <a:r>
              <a:rPr lang="en-US" altLang="en-US" sz="2000" b="1">
                <a:solidFill>
                  <a:srgbClr val="0066FF"/>
                </a:solidFill>
                <a:cs typeface="Arial" panose="020B0604020202020204" pitchFamily="34" charset="0"/>
              </a:rPr>
              <a:t>// move to the pivot right next to the last seen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  return(i+1);            </a:t>
            </a:r>
            <a:r>
              <a:rPr lang="en-US" altLang="en-US" sz="2000" b="1">
                <a:solidFill>
                  <a:srgbClr val="0066FF"/>
                </a:solidFill>
                <a:cs typeface="Arial" panose="020B0604020202020204" pitchFamily="34" charset="0"/>
              </a:rPr>
              <a:t>// smaller number, and return the index of the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>
                <a:cs typeface="Arial" panose="020B0604020202020204" pitchFamily="34" charset="0"/>
              </a:rPr>
              <a:t>  }                              </a:t>
            </a:r>
            <a:r>
              <a:rPr lang="en-US" altLang="en-US" sz="2000" b="1">
                <a:solidFill>
                  <a:srgbClr val="0066FF"/>
                </a:solidFill>
                <a:cs typeface="Arial" panose="020B0604020202020204" pitchFamily="34" charset="0"/>
              </a:rPr>
              <a:t>// pivot</a:t>
            </a:r>
          </a:p>
        </p:txBody>
      </p:sp>
      <p:sp>
        <p:nvSpPr>
          <p:cNvPr id="79877" name="Rectangle 7"/>
          <p:cNvSpPr>
            <a:spLocks noChangeArrowheads="1"/>
          </p:cNvSpPr>
          <p:nvPr/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graphicFrame>
        <p:nvGraphicFramePr>
          <p:cNvPr id="7987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4729"/>
              </p:ext>
            </p:extLst>
          </p:nvPr>
        </p:nvGraphicFramePr>
        <p:xfrm>
          <a:off x="7086600" y="5562600"/>
          <a:ext cx="15700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0891" imgH="203112" progId="Equation.3">
                  <p:embed/>
                </p:oleObj>
              </mc:Choice>
              <mc:Fallback>
                <p:oleObj name="Equation" r:id="rId3" imgW="710891" imgH="203112" progId="Equation.3">
                  <p:embed/>
                  <p:pic>
                    <p:nvPicPr>
                      <p:cNvPr id="7987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562600"/>
                        <a:ext cx="15700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879475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sz="2400" kern="0" dirty="0"/>
              <a:t>It was based on the “Partition” algorithm:</a:t>
            </a:r>
          </a:p>
        </p:txBody>
      </p:sp>
    </p:spTree>
    <p:extLst>
      <p:ext uri="{BB962C8B-B14F-4D97-AF65-F5344CB8AC3E}">
        <p14:creationId xmlns:p14="http://schemas.microsoft.com/office/powerpoint/2010/main" val="409507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1A3BB9-A484-4B9A-8B13-9064B1A11C9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 code for Selection algorithm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81000" y="1143000"/>
            <a:ext cx="8229600" cy="495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Select (A, first, last,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 {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>
                <a:solidFill>
                  <a:srgbClr val="0066FF"/>
                </a:solidFill>
              </a:rPr>
              <a:t>// find </a:t>
            </a:r>
            <a:r>
              <a:rPr lang="en-US" altLang="en-US" sz="1800" b="1" dirty="0" err="1">
                <a:solidFill>
                  <a:srgbClr val="0066FF"/>
                </a:solidFill>
              </a:rPr>
              <a:t>i</a:t>
            </a:r>
            <a:r>
              <a:rPr lang="en-US" altLang="en-US" sz="1800" b="1" baseline="30000" dirty="0" err="1">
                <a:solidFill>
                  <a:srgbClr val="0066FF"/>
                </a:solidFill>
              </a:rPr>
              <a:t>th</a:t>
            </a:r>
            <a:r>
              <a:rPr lang="en-US" altLang="en-US" sz="1800" b="1" dirty="0">
                <a:solidFill>
                  <a:srgbClr val="0066FF"/>
                </a:solidFill>
              </a:rPr>
              <a:t> order statistics between first and last indices given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(first == last)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 return A[first]; </a:t>
            </a:r>
            <a:r>
              <a:rPr lang="en-US" altLang="en-US" sz="1800" b="1" dirty="0">
                <a:solidFill>
                  <a:srgbClr val="0066FF"/>
                </a:solidFill>
              </a:rPr>
              <a:t>// </a:t>
            </a:r>
            <a:r>
              <a:rPr lang="en-US" altLang="en-US" sz="1800" b="1" dirty="0" err="1">
                <a:solidFill>
                  <a:srgbClr val="0066FF"/>
                </a:solidFill>
              </a:rPr>
              <a:t>i</a:t>
            </a:r>
            <a:r>
              <a:rPr lang="en-US" altLang="en-US" sz="1800" b="1" dirty="0">
                <a:solidFill>
                  <a:srgbClr val="0066FF"/>
                </a:solidFill>
              </a:rPr>
              <a:t>=1 in this case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>
              <a:solidFill>
                <a:srgbClr val="0066FF"/>
              </a:solidFill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mid = Partition(A, first, last);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 = mid – first + 1;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 ==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olidFill>
                  <a:srgbClr val="0066FF"/>
                </a:solidFill>
              </a:rPr>
              <a:t>// we may be lucky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return A[mid];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 &lt; 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olidFill>
                  <a:srgbClr val="0066FF"/>
                </a:solidFill>
              </a:rPr>
              <a:t>// it is in the left subarray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return (Select(A, first, mid-1,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>
                <a:solidFill>
                  <a:srgbClr val="0066FF"/>
                </a:solidFill>
              </a:rPr>
              <a:t>// it is in the right subarray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return (Select(A, mid+1, last, </a:t>
            </a:r>
            <a:r>
              <a:rPr lang="en-US" altLang="en-US" sz="1800" b="1" dirty="0" err="1"/>
              <a:t>i-mid_and_less</a:t>
            </a:r>
            <a:r>
              <a:rPr lang="en-US" altLang="en-US" sz="1800" b="1" dirty="0"/>
              <a:t>));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}</a:t>
            </a:r>
          </a:p>
        </p:txBody>
      </p:sp>
      <p:grpSp>
        <p:nvGrpSpPr>
          <p:cNvPr id="81925" name="Group 5"/>
          <p:cNvGrpSpPr>
            <a:grpSpLocks/>
          </p:cNvGrpSpPr>
          <p:nvPr/>
        </p:nvGrpSpPr>
        <p:grpSpPr bwMode="auto">
          <a:xfrm>
            <a:off x="4495800" y="2743200"/>
            <a:ext cx="4038600" cy="396875"/>
            <a:chOff x="1440" y="2544"/>
            <a:chExt cx="2544" cy="250"/>
          </a:xfrm>
        </p:grpSpPr>
        <p:grpSp>
          <p:nvGrpSpPr>
            <p:cNvPr id="81936" name="Group 6"/>
            <p:cNvGrpSpPr>
              <a:grpSpLocks/>
            </p:cNvGrpSpPr>
            <p:nvPr/>
          </p:nvGrpSpPr>
          <p:grpSpPr bwMode="auto">
            <a:xfrm>
              <a:off x="1440" y="2592"/>
              <a:ext cx="576" cy="192"/>
              <a:chOff x="240" y="2640"/>
              <a:chExt cx="576" cy="192"/>
            </a:xfrm>
          </p:grpSpPr>
          <p:sp>
            <p:nvSpPr>
              <p:cNvPr id="81950" name="Rectangle 7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1951" name="Rectangle 8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1952" name="Rectangle 9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</p:grpSp>
        <p:sp>
          <p:nvSpPr>
            <p:cNvPr id="81937" name="Line 10"/>
            <p:cNvSpPr>
              <a:spLocks noChangeShapeType="1"/>
            </p:cNvSpPr>
            <p:nvPr/>
          </p:nvSpPr>
          <p:spPr bwMode="auto">
            <a:xfrm>
              <a:off x="1824" y="25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1938" name="Line 11"/>
            <p:cNvSpPr>
              <a:spLocks noChangeShapeType="1"/>
            </p:cNvSpPr>
            <p:nvPr/>
          </p:nvSpPr>
          <p:spPr bwMode="auto">
            <a:xfrm>
              <a:off x="1824" y="278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81939" name="Group 12"/>
            <p:cNvGrpSpPr>
              <a:grpSpLocks/>
            </p:cNvGrpSpPr>
            <p:nvPr/>
          </p:nvGrpSpPr>
          <p:grpSpPr bwMode="auto">
            <a:xfrm>
              <a:off x="2400" y="2592"/>
              <a:ext cx="576" cy="192"/>
              <a:chOff x="240" y="2640"/>
              <a:chExt cx="576" cy="192"/>
            </a:xfrm>
          </p:grpSpPr>
          <p:sp>
            <p:nvSpPr>
              <p:cNvPr id="81947" name="Rectangle 13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1948" name="Rectangle 14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1949" name="Rectangle 15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</p:grpSp>
        <p:grpSp>
          <p:nvGrpSpPr>
            <p:cNvPr id="81940" name="Group 16"/>
            <p:cNvGrpSpPr>
              <a:grpSpLocks/>
            </p:cNvGrpSpPr>
            <p:nvPr/>
          </p:nvGrpSpPr>
          <p:grpSpPr bwMode="auto">
            <a:xfrm>
              <a:off x="3408" y="2592"/>
              <a:ext cx="576" cy="192"/>
              <a:chOff x="240" y="2640"/>
              <a:chExt cx="576" cy="192"/>
            </a:xfrm>
          </p:grpSpPr>
          <p:sp>
            <p:nvSpPr>
              <p:cNvPr id="81944" name="Rectangle 17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1945" name="Rectangle 18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1946" name="Rectangle 19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</p:grpSp>
        <p:sp>
          <p:nvSpPr>
            <p:cNvPr id="81941" name="Text Box 20"/>
            <p:cNvSpPr txBox="1">
              <a:spLocks noChangeArrowheads="1"/>
            </p:cNvSpPr>
            <p:nvPr/>
          </p:nvSpPr>
          <p:spPr bwMode="auto">
            <a:xfrm>
              <a:off x="2592" y="25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x</a:t>
              </a:r>
            </a:p>
          </p:txBody>
        </p:sp>
        <p:sp>
          <p:nvSpPr>
            <p:cNvPr id="81942" name="Line 21"/>
            <p:cNvSpPr>
              <a:spLocks noChangeShapeType="1"/>
            </p:cNvSpPr>
            <p:nvPr/>
          </p:nvSpPr>
          <p:spPr bwMode="auto">
            <a:xfrm>
              <a:off x="2064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1943" name="Line 22"/>
            <p:cNvSpPr>
              <a:spLocks noChangeShapeType="1"/>
            </p:cNvSpPr>
            <p:nvPr/>
          </p:nvSpPr>
          <p:spPr bwMode="auto">
            <a:xfrm>
              <a:off x="3024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81926" name="AutoShape 23"/>
          <p:cNvSpPr>
            <a:spLocks/>
          </p:cNvSpPr>
          <p:nvPr/>
        </p:nvSpPr>
        <p:spPr bwMode="auto">
          <a:xfrm rot="5400000">
            <a:off x="5334000" y="17526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81927" name="AutoShape 24"/>
          <p:cNvSpPr>
            <a:spLocks/>
          </p:cNvSpPr>
          <p:nvPr/>
        </p:nvSpPr>
        <p:spPr bwMode="auto">
          <a:xfrm rot="5400000">
            <a:off x="7467600" y="1752600"/>
            <a:ext cx="152400" cy="1828800"/>
          </a:xfrm>
          <a:prstGeom prst="lef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81928" name="Text Box 25"/>
          <p:cNvSpPr txBox="1">
            <a:spLocks noChangeArrowheads="1"/>
          </p:cNvSpPr>
          <p:nvPr/>
        </p:nvSpPr>
        <p:spPr bwMode="auto">
          <a:xfrm>
            <a:off x="5194300" y="2209800"/>
            <a:ext cx="52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≤ x</a:t>
            </a:r>
          </a:p>
        </p:txBody>
      </p:sp>
      <p:sp>
        <p:nvSpPr>
          <p:cNvPr id="81929" name="Text Box 26"/>
          <p:cNvSpPr txBox="1">
            <a:spLocks noChangeArrowheads="1"/>
          </p:cNvSpPr>
          <p:nvPr/>
        </p:nvSpPr>
        <p:spPr bwMode="auto">
          <a:xfrm>
            <a:off x="7315200" y="2209800"/>
            <a:ext cx="520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x ≤</a:t>
            </a:r>
          </a:p>
        </p:txBody>
      </p:sp>
      <p:sp>
        <p:nvSpPr>
          <p:cNvPr id="81930" name="Text Box 27"/>
          <p:cNvSpPr txBox="1">
            <a:spLocks noChangeArrowheads="1"/>
          </p:cNvSpPr>
          <p:nvPr/>
        </p:nvSpPr>
        <p:spPr bwMode="auto">
          <a:xfrm>
            <a:off x="5638800" y="3641725"/>
            <a:ext cx="512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first</a:t>
            </a:r>
          </a:p>
        </p:txBody>
      </p:sp>
      <p:sp>
        <p:nvSpPr>
          <p:cNvPr id="81931" name="Text Box 28"/>
          <p:cNvSpPr txBox="1">
            <a:spLocks noChangeArrowheads="1"/>
          </p:cNvSpPr>
          <p:nvPr/>
        </p:nvSpPr>
        <p:spPr bwMode="auto">
          <a:xfrm>
            <a:off x="6705600" y="3641725"/>
            <a:ext cx="511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mid</a:t>
            </a:r>
          </a:p>
        </p:txBody>
      </p:sp>
      <p:sp>
        <p:nvSpPr>
          <p:cNvPr id="81932" name="Text Box 29"/>
          <p:cNvSpPr txBox="1">
            <a:spLocks noChangeArrowheads="1"/>
          </p:cNvSpPr>
          <p:nvPr/>
        </p:nvSpPr>
        <p:spPr bwMode="auto">
          <a:xfrm>
            <a:off x="8034338" y="3641725"/>
            <a:ext cx="500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last</a:t>
            </a:r>
          </a:p>
        </p:txBody>
      </p:sp>
      <p:cxnSp>
        <p:nvCxnSpPr>
          <p:cNvPr id="81933" name="AutoShape 33"/>
          <p:cNvCxnSpPr>
            <a:cxnSpLocks noChangeShapeType="1"/>
            <a:stCxn id="81930" idx="0"/>
            <a:endCxn id="81950" idx="2"/>
          </p:cNvCxnSpPr>
          <p:nvPr/>
        </p:nvCxnSpPr>
        <p:spPr bwMode="auto">
          <a:xfrm rot="16200000" flipV="1">
            <a:off x="5013325" y="2759075"/>
            <a:ext cx="517525" cy="12477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4" name="AutoShape 34"/>
          <p:cNvCxnSpPr>
            <a:cxnSpLocks noChangeShapeType="1"/>
            <a:stCxn id="81931" idx="0"/>
            <a:endCxn id="81941" idx="2"/>
          </p:cNvCxnSpPr>
          <p:nvPr/>
        </p:nvCxnSpPr>
        <p:spPr bwMode="auto">
          <a:xfrm rot="16200000" flipV="1">
            <a:off x="6469857" y="3150393"/>
            <a:ext cx="501650" cy="4810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5" name="AutoShape 35"/>
          <p:cNvCxnSpPr>
            <a:cxnSpLocks noChangeShapeType="1"/>
            <a:stCxn id="81932" idx="0"/>
          </p:cNvCxnSpPr>
          <p:nvPr/>
        </p:nvCxnSpPr>
        <p:spPr bwMode="auto">
          <a:xfrm rot="-5400000">
            <a:off x="8093869" y="3315494"/>
            <a:ext cx="517525" cy="13493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1426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BD887A-1897-4050-BBF2-8435FBC700D9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Running time for the algorithm Select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The running time for Partition is </a:t>
            </a:r>
            <a:r>
              <a:rPr lang="en-US" altLang="en-US" sz="2400" i="1" dirty="0">
                <a:cs typeface="Arial" panose="020B0604020202020204" pitchFamily="34" charset="0"/>
              </a:rPr>
              <a:t>O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n</a:t>
            </a:r>
            <a:r>
              <a:rPr lang="en-US" altLang="en-US" sz="2400" dirty="0">
                <a:cs typeface="Arial" panose="020B0604020202020204" pitchFamily="34" charset="0"/>
              </a:rPr>
              <a:t>)</a:t>
            </a: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In the worst case, Partition step will always generate:</a:t>
            </a: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24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8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cs typeface="Arial" panose="020B0604020202020204" pitchFamily="34" charset="0"/>
              </a:rPr>
              <a:t>Hence, </a:t>
            </a:r>
            <a:r>
              <a:rPr lang="en-US" altLang="en-US" sz="2400" i="1" dirty="0">
                <a:cs typeface="Arial" panose="020B0604020202020204" pitchFamily="34" charset="0"/>
              </a:rPr>
              <a:t>T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n</a:t>
            </a:r>
            <a:r>
              <a:rPr lang="en-US" altLang="en-US" sz="2400" dirty="0">
                <a:cs typeface="Arial" panose="020B0604020202020204" pitchFamily="34" charset="0"/>
              </a:rPr>
              <a:t>)=</a:t>
            </a:r>
            <a:r>
              <a:rPr lang="en-US" altLang="en-US" sz="2400" i="1" dirty="0">
                <a:cs typeface="Arial" panose="020B0604020202020204" pitchFamily="34" charset="0"/>
              </a:rPr>
              <a:t>T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n</a:t>
            </a:r>
            <a:r>
              <a:rPr lang="en-US" altLang="en-US" sz="2400" dirty="0">
                <a:cs typeface="Arial" panose="020B0604020202020204" pitchFamily="34" charset="0"/>
              </a:rPr>
              <a:t>-1)+</a:t>
            </a:r>
            <a:r>
              <a:rPr lang="en-US" altLang="en-US" sz="2400" i="1" dirty="0">
                <a:cs typeface="Arial" panose="020B0604020202020204" pitchFamily="34" charset="0"/>
              </a:rPr>
              <a:t>O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n</a:t>
            </a:r>
            <a:r>
              <a:rPr lang="en-US" altLang="en-US" sz="2400" dirty="0">
                <a:cs typeface="Arial" panose="020B0604020202020204" pitchFamily="34" charset="0"/>
              </a:rPr>
              <a:t>)=</a:t>
            </a:r>
            <a:r>
              <a:rPr lang="en-US" altLang="en-US" sz="2400" i="1" dirty="0">
                <a:cs typeface="Arial" panose="020B0604020202020204" pitchFamily="34" charset="0"/>
              </a:rPr>
              <a:t>O</a:t>
            </a:r>
            <a:r>
              <a:rPr lang="en-US" altLang="en-US" sz="2400" dirty="0">
                <a:cs typeface="Arial" panose="020B0604020202020204" pitchFamily="34" charset="0"/>
              </a:rPr>
              <a:t>(</a:t>
            </a:r>
            <a:r>
              <a:rPr lang="en-US" altLang="en-US" sz="2400" i="1" dirty="0">
                <a:cs typeface="Arial" panose="020B0604020202020204" pitchFamily="34" charset="0"/>
              </a:rPr>
              <a:t>n</a:t>
            </a:r>
            <a:r>
              <a:rPr lang="en-US" altLang="en-US" sz="2400" baseline="30000" dirty="0">
                <a:cs typeface="Arial" panose="020B0604020202020204" pitchFamily="34" charset="0"/>
              </a:rPr>
              <a:t>2</a:t>
            </a:r>
            <a:r>
              <a:rPr lang="en-US" altLang="en-US" sz="24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83973" name="Text Box 49"/>
          <p:cNvSpPr txBox="1">
            <a:spLocks noChangeArrowheads="1"/>
          </p:cNvSpPr>
          <p:nvPr/>
        </p:nvSpPr>
        <p:spPr bwMode="auto">
          <a:xfrm>
            <a:off x="4368800" y="34290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or</a:t>
            </a:r>
          </a:p>
        </p:txBody>
      </p:sp>
      <p:grpSp>
        <p:nvGrpSpPr>
          <p:cNvPr id="83974" name="Group 54"/>
          <p:cNvGrpSpPr>
            <a:grpSpLocks/>
          </p:cNvGrpSpPr>
          <p:nvPr/>
        </p:nvGrpSpPr>
        <p:grpSpPr bwMode="auto">
          <a:xfrm>
            <a:off x="1790700" y="2895600"/>
            <a:ext cx="2212975" cy="1528763"/>
            <a:chOff x="624" y="2064"/>
            <a:chExt cx="1394" cy="963"/>
          </a:xfrm>
        </p:grpSpPr>
        <p:grpSp>
          <p:nvGrpSpPr>
            <p:cNvPr id="83990" name="Group 48"/>
            <p:cNvGrpSpPr>
              <a:grpSpLocks/>
            </p:cNvGrpSpPr>
            <p:nvPr/>
          </p:nvGrpSpPr>
          <p:grpSpPr bwMode="auto">
            <a:xfrm>
              <a:off x="624" y="2064"/>
              <a:ext cx="1348" cy="586"/>
              <a:chOff x="624" y="2064"/>
              <a:chExt cx="1348" cy="586"/>
            </a:xfrm>
          </p:grpSpPr>
          <p:grpSp>
            <p:nvGrpSpPr>
              <p:cNvPr id="83993" name="Group 27"/>
              <p:cNvGrpSpPr>
                <a:grpSpLocks/>
              </p:cNvGrpSpPr>
              <p:nvPr/>
            </p:nvGrpSpPr>
            <p:grpSpPr bwMode="auto">
              <a:xfrm>
                <a:off x="624" y="2448"/>
                <a:ext cx="576" cy="192"/>
                <a:chOff x="240" y="2640"/>
                <a:chExt cx="576" cy="192"/>
              </a:xfrm>
            </p:grpSpPr>
            <p:sp>
              <p:nvSpPr>
                <p:cNvPr id="84002" name="Rectangle 28"/>
                <p:cNvSpPr>
                  <a:spLocks noChangeArrowheads="1"/>
                </p:cNvSpPr>
                <p:nvPr/>
              </p:nvSpPr>
              <p:spPr bwMode="auto">
                <a:xfrm>
                  <a:off x="240" y="2640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en-US" sz="2000"/>
                </a:p>
              </p:txBody>
            </p:sp>
            <p:sp>
              <p:nvSpPr>
                <p:cNvPr id="84003" name="Rectangle 29"/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en-US" sz="2000"/>
                </a:p>
              </p:txBody>
            </p:sp>
            <p:sp>
              <p:nvSpPr>
                <p:cNvPr id="84004" name="Rectangle 30"/>
                <p:cNvSpPr>
                  <a:spLocks noChangeArrowheads="1"/>
                </p:cNvSpPr>
                <p:nvPr/>
              </p:nvSpPr>
              <p:spPr bwMode="auto">
                <a:xfrm>
                  <a:off x="624" y="2640"/>
                  <a:ext cx="192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q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5000"/>
                    <a:buFont typeface="Wingdings" panose="05000000000000000000" pitchFamily="2" charset="2"/>
                    <a:buChar char="n"/>
                    <a:defRPr sz="2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q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tr-TR" altLang="en-US" sz="2000"/>
                </a:p>
              </p:txBody>
            </p:sp>
          </p:grpSp>
          <p:sp>
            <p:nvSpPr>
              <p:cNvPr id="83994" name="Line 31"/>
              <p:cNvSpPr>
                <a:spLocks noChangeShapeType="1"/>
              </p:cNvSpPr>
              <p:nvPr/>
            </p:nvSpPr>
            <p:spPr bwMode="auto">
              <a:xfrm>
                <a:off x="1008" y="24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995" name="Line 32"/>
              <p:cNvSpPr>
                <a:spLocks noChangeShapeType="1"/>
              </p:cNvSpPr>
              <p:nvPr/>
            </p:nvSpPr>
            <p:spPr bwMode="auto">
              <a:xfrm>
                <a:off x="1008" y="2640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3996" name="Rectangle 34"/>
              <p:cNvSpPr>
                <a:spLocks noChangeArrowheads="1"/>
              </p:cNvSpPr>
              <p:nvPr/>
            </p:nvSpPr>
            <p:spPr bwMode="auto">
              <a:xfrm>
                <a:off x="1584" y="2448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3997" name="Rectangle 35"/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3998" name="Text Box 41"/>
              <p:cNvSpPr txBox="1">
                <a:spLocks noChangeArrowheads="1"/>
              </p:cNvSpPr>
              <p:nvPr/>
            </p:nvSpPr>
            <p:spPr bwMode="auto">
              <a:xfrm>
                <a:off x="1776" y="24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/>
                  <a:t>x</a:t>
                </a:r>
              </a:p>
            </p:txBody>
          </p:sp>
          <p:sp>
            <p:nvSpPr>
              <p:cNvPr id="83999" name="Line 42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000" name="AutoShape 44"/>
              <p:cNvSpPr>
                <a:spLocks/>
              </p:cNvSpPr>
              <p:nvPr/>
            </p:nvSpPr>
            <p:spPr bwMode="auto">
              <a:xfrm rot="5400000">
                <a:off x="1152" y="1776"/>
                <a:ext cx="96" cy="1152"/>
              </a:xfrm>
              <a:prstGeom prst="leftBrace">
                <a:avLst>
                  <a:gd name="adj1" fmla="val 10000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4001" name="Text Box 46"/>
              <p:cNvSpPr txBox="1">
                <a:spLocks noChangeArrowheads="1"/>
              </p:cNvSpPr>
              <p:nvPr/>
            </p:nvSpPr>
            <p:spPr bwMode="auto">
              <a:xfrm>
                <a:off x="1062" y="2064"/>
                <a:ext cx="33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cs typeface="Arial" panose="020B0604020202020204" pitchFamily="34" charset="0"/>
                  </a:rPr>
                  <a:t>&lt; x</a:t>
                </a:r>
              </a:p>
            </p:txBody>
          </p:sp>
        </p:grpSp>
        <p:sp>
          <p:nvSpPr>
            <p:cNvPr id="83991" name="Text Box 50"/>
            <p:cNvSpPr txBox="1">
              <a:spLocks noChangeArrowheads="1"/>
            </p:cNvSpPr>
            <p:nvPr/>
          </p:nvSpPr>
          <p:spPr bwMode="auto">
            <a:xfrm>
              <a:off x="1696" y="2815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cs typeface="Arial" panose="020B0604020202020204" pitchFamily="34" charset="0"/>
                </a:rPr>
                <a:t>mid</a:t>
              </a:r>
            </a:p>
          </p:txBody>
        </p:sp>
        <p:sp>
          <p:nvSpPr>
            <p:cNvPr id="83992" name="Line 52"/>
            <p:cNvSpPr>
              <a:spLocks noChangeShapeType="1"/>
            </p:cNvSpPr>
            <p:nvPr/>
          </p:nvSpPr>
          <p:spPr bwMode="auto">
            <a:xfrm flipV="1">
              <a:off x="1872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83975" name="Group 55"/>
          <p:cNvGrpSpPr>
            <a:grpSpLocks/>
          </p:cNvGrpSpPr>
          <p:nvPr/>
        </p:nvGrpSpPr>
        <p:grpSpPr bwMode="auto">
          <a:xfrm>
            <a:off x="5146675" y="2895600"/>
            <a:ext cx="2320925" cy="1528763"/>
            <a:chOff x="3386" y="2064"/>
            <a:chExt cx="1462" cy="963"/>
          </a:xfrm>
        </p:grpSpPr>
        <p:sp>
          <p:nvSpPr>
            <p:cNvPr id="83976" name="Line 9"/>
            <p:cNvSpPr>
              <a:spLocks noChangeShapeType="1"/>
            </p:cNvSpPr>
            <p:nvPr/>
          </p:nvSpPr>
          <p:spPr bwMode="auto">
            <a:xfrm>
              <a:off x="3552" y="244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3977" name="Line 10"/>
            <p:cNvSpPr>
              <a:spLocks noChangeShapeType="1"/>
            </p:cNvSpPr>
            <p:nvPr/>
          </p:nvSpPr>
          <p:spPr bwMode="auto">
            <a:xfrm>
              <a:off x="3504" y="2640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3978" name="Rectangle 13"/>
            <p:cNvSpPr>
              <a:spLocks noChangeArrowheads="1"/>
            </p:cNvSpPr>
            <p:nvPr/>
          </p:nvSpPr>
          <p:spPr bwMode="auto">
            <a:xfrm>
              <a:off x="3456" y="2448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000"/>
            </a:p>
          </p:txBody>
        </p:sp>
        <p:sp>
          <p:nvSpPr>
            <p:cNvPr id="83979" name="Rectangle 14"/>
            <p:cNvSpPr>
              <a:spLocks noChangeArrowheads="1"/>
            </p:cNvSpPr>
            <p:nvPr/>
          </p:nvSpPr>
          <p:spPr bwMode="auto">
            <a:xfrm>
              <a:off x="3648" y="2448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000"/>
            </a:p>
          </p:txBody>
        </p:sp>
        <p:grpSp>
          <p:nvGrpSpPr>
            <p:cNvPr id="83980" name="Group 15"/>
            <p:cNvGrpSpPr>
              <a:grpSpLocks/>
            </p:cNvGrpSpPr>
            <p:nvPr/>
          </p:nvGrpSpPr>
          <p:grpSpPr bwMode="auto">
            <a:xfrm>
              <a:off x="4272" y="2448"/>
              <a:ext cx="576" cy="192"/>
              <a:chOff x="240" y="2640"/>
              <a:chExt cx="576" cy="192"/>
            </a:xfrm>
          </p:grpSpPr>
          <p:sp>
            <p:nvSpPr>
              <p:cNvPr id="83987" name="Rectangle 16"/>
              <p:cNvSpPr>
                <a:spLocks noChangeArrowheads="1"/>
              </p:cNvSpPr>
              <p:nvPr/>
            </p:nvSpPr>
            <p:spPr bwMode="auto">
              <a:xfrm>
                <a:off x="240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3988" name="Rectangle 17"/>
              <p:cNvSpPr>
                <a:spLocks noChangeArrowheads="1"/>
              </p:cNvSpPr>
              <p:nvPr/>
            </p:nvSpPr>
            <p:spPr bwMode="auto">
              <a:xfrm>
                <a:off x="432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  <p:sp>
            <p:nvSpPr>
              <p:cNvPr id="83989" name="Rectangle 18"/>
              <p:cNvSpPr>
                <a:spLocks noChangeArrowheads="1"/>
              </p:cNvSpPr>
              <p:nvPr/>
            </p:nvSpPr>
            <p:spPr bwMode="auto">
              <a:xfrm>
                <a:off x="624" y="2640"/>
                <a:ext cx="192" cy="19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q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5000"/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q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tr-TR" altLang="en-US" sz="2000"/>
              </a:p>
            </p:txBody>
          </p:sp>
        </p:grpSp>
        <p:sp>
          <p:nvSpPr>
            <p:cNvPr id="83981" name="Text Box 19"/>
            <p:cNvSpPr txBox="1">
              <a:spLocks noChangeArrowheads="1"/>
            </p:cNvSpPr>
            <p:nvPr/>
          </p:nvSpPr>
          <p:spPr bwMode="auto">
            <a:xfrm>
              <a:off x="3456" y="240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x</a:t>
              </a:r>
            </a:p>
          </p:txBody>
        </p:sp>
        <p:sp>
          <p:nvSpPr>
            <p:cNvPr id="83982" name="Line 21"/>
            <p:cNvSpPr>
              <a:spLocks noChangeShapeType="1"/>
            </p:cNvSpPr>
            <p:nvPr/>
          </p:nvSpPr>
          <p:spPr bwMode="auto">
            <a:xfrm>
              <a:off x="3888" y="254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3983" name="AutoShape 23"/>
            <p:cNvSpPr>
              <a:spLocks/>
            </p:cNvSpPr>
            <p:nvPr/>
          </p:nvSpPr>
          <p:spPr bwMode="auto">
            <a:xfrm rot="5400000">
              <a:off x="4176" y="1776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000"/>
            </a:p>
          </p:txBody>
        </p:sp>
        <p:sp>
          <p:nvSpPr>
            <p:cNvPr id="83984" name="Text Box 25"/>
            <p:cNvSpPr txBox="1">
              <a:spLocks noChangeArrowheads="1"/>
            </p:cNvSpPr>
            <p:nvPr/>
          </p:nvSpPr>
          <p:spPr bwMode="auto">
            <a:xfrm>
              <a:off x="4078" y="2064"/>
              <a:ext cx="3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cs typeface="Arial" panose="020B0604020202020204" pitchFamily="34" charset="0"/>
                </a:rPr>
                <a:t>x &lt;</a:t>
              </a:r>
            </a:p>
          </p:txBody>
        </p:sp>
        <p:sp>
          <p:nvSpPr>
            <p:cNvPr id="83985" name="Text Box 51"/>
            <p:cNvSpPr txBox="1">
              <a:spLocks noChangeArrowheads="1"/>
            </p:cNvSpPr>
            <p:nvPr/>
          </p:nvSpPr>
          <p:spPr bwMode="auto">
            <a:xfrm>
              <a:off x="3386" y="2815"/>
              <a:ext cx="3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cs typeface="Arial" panose="020B0604020202020204" pitchFamily="34" charset="0"/>
                </a:rPr>
                <a:t>mid</a:t>
              </a:r>
            </a:p>
          </p:txBody>
        </p:sp>
        <p:sp>
          <p:nvSpPr>
            <p:cNvPr id="83986" name="Line 53"/>
            <p:cNvSpPr>
              <a:spLocks noChangeShapeType="1"/>
            </p:cNvSpPr>
            <p:nvPr/>
          </p:nvSpPr>
          <p:spPr bwMode="auto">
            <a:xfrm flipV="1">
              <a:off x="3552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39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16E4D0-780A-4B76-843B-E408A9A1288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6019" name="Rectangle 3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600"/>
              <a:t>Randomized Select</a:t>
            </a:r>
          </a:p>
        </p:txBody>
      </p:sp>
      <p:sp>
        <p:nvSpPr>
          <p:cNvPr id="86020" name="Rectangle 39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2400"/>
              <a:t>Shuffle the elements of the input, the last element (which we use as pivot for partitioning) is a random element.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However, this is equivalent to picking a random element as the pivot.</a:t>
            </a:r>
          </a:p>
        </p:txBody>
      </p:sp>
      <p:grpSp>
        <p:nvGrpSpPr>
          <p:cNvPr id="86021" name="Group 43"/>
          <p:cNvGrpSpPr>
            <a:grpSpLocks/>
          </p:cNvGrpSpPr>
          <p:nvPr/>
        </p:nvGrpSpPr>
        <p:grpSpPr bwMode="auto">
          <a:xfrm>
            <a:off x="4419600" y="2894013"/>
            <a:ext cx="914400" cy="304800"/>
            <a:chOff x="240" y="2640"/>
            <a:chExt cx="576" cy="192"/>
          </a:xfrm>
        </p:grpSpPr>
        <p:sp>
          <p:nvSpPr>
            <p:cNvPr id="86047" name="Rectangle 44"/>
            <p:cNvSpPr>
              <a:spLocks noChangeArrowheads="1"/>
            </p:cNvSpPr>
            <p:nvPr/>
          </p:nvSpPr>
          <p:spPr bwMode="auto">
            <a:xfrm>
              <a:off x="240" y="2640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000"/>
            </a:p>
          </p:txBody>
        </p:sp>
        <p:sp>
          <p:nvSpPr>
            <p:cNvPr id="86048" name="Rectangle 45"/>
            <p:cNvSpPr>
              <a:spLocks noChangeArrowheads="1"/>
            </p:cNvSpPr>
            <p:nvPr/>
          </p:nvSpPr>
          <p:spPr bwMode="auto">
            <a:xfrm>
              <a:off x="432" y="2640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000"/>
            </a:p>
          </p:txBody>
        </p:sp>
        <p:sp>
          <p:nvSpPr>
            <p:cNvPr id="86049" name="Rectangle 46"/>
            <p:cNvSpPr>
              <a:spLocks noChangeArrowheads="1"/>
            </p:cNvSpPr>
            <p:nvPr/>
          </p:nvSpPr>
          <p:spPr bwMode="auto">
            <a:xfrm>
              <a:off x="624" y="2640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tr-TR" altLang="en-US" sz="2000"/>
            </a:p>
          </p:txBody>
        </p:sp>
      </p:grpSp>
      <p:sp>
        <p:nvSpPr>
          <p:cNvPr id="86022" name="Line 47"/>
          <p:cNvSpPr>
            <a:spLocks noChangeShapeType="1"/>
          </p:cNvSpPr>
          <p:nvPr/>
        </p:nvSpPr>
        <p:spPr bwMode="auto">
          <a:xfrm>
            <a:off x="5029200" y="28940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3" name="Line 48"/>
          <p:cNvSpPr>
            <a:spLocks noChangeShapeType="1"/>
          </p:cNvSpPr>
          <p:nvPr/>
        </p:nvSpPr>
        <p:spPr bwMode="auto">
          <a:xfrm>
            <a:off x="5029200" y="31988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24" name="Rectangle 49"/>
          <p:cNvSpPr>
            <a:spLocks noChangeArrowheads="1"/>
          </p:cNvSpPr>
          <p:nvPr/>
        </p:nvSpPr>
        <p:spPr bwMode="auto">
          <a:xfrm>
            <a:off x="5943600" y="2894013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86025" name="Rectangle 50"/>
          <p:cNvSpPr>
            <a:spLocks noChangeArrowheads="1"/>
          </p:cNvSpPr>
          <p:nvPr/>
        </p:nvSpPr>
        <p:spPr bwMode="auto">
          <a:xfrm>
            <a:off x="6248400" y="2894013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86026" name="Line 52"/>
          <p:cNvSpPr>
            <a:spLocks noChangeShapeType="1"/>
          </p:cNvSpPr>
          <p:nvPr/>
        </p:nvSpPr>
        <p:spPr bwMode="auto">
          <a:xfrm>
            <a:off x="5410200" y="30464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86027" name="AutoShape 87"/>
          <p:cNvCxnSpPr>
            <a:cxnSpLocks noChangeShapeType="1"/>
          </p:cNvCxnSpPr>
          <p:nvPr/>
        </p:nvCxnSpPr>
        <p:spPr bwMode="auto">
          <a:xfrm rot="5400000" flipV="1">
            <a:off x="4761706" y="2742407"/>
            <a:ext cx="1587" cy="3048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8" name="AutoShape 88"/>
          <p:cNvCxnSpPr>
            <a:cxnSpLocks noChangeShapeType="1"/>
          </p:cNvCxnSpPr>
          <p:nvPr/>
        </p:nvCxnSpPr>
        <p:spPr bwMode="auto">
          <a:xfrm rot="16200000" flipH="1">
            <a:off x="5371306" y="2742407"/>
            <a:ext cx="1587" cy="9144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29" name="AutoShape 89"/>
          <p:cNvCxnSpPr>
            <a:cxnSpLocks noChangeShapeType="1"/>
          </p:cNvCxnSpPr>
          <p:nvPr/>
        </p:nvCxnSpPr>
        <p:spPr bwMode="auto">
          <a:xfrm rot="-5400000" flipH="1" flipV="1">
            <a:off x="5676106" y="2437607"/>
            <a:ext cx="1587" cy="9144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0" name="AutoShape 90"/>
          <p:cNvCxnSpPr>
            <a:cxnSpLocks noChangeShapeType="1"/>
          </p:cNvCxnSpPr>
          <p:nvPr/>
        </p:nvCxnSpPr>
        <p:spPr bwMode="auto">
          <a:xfrm rot="5400000">
            <a:off x="4914106" y="2894807"/>
            <a:ext cx="1587" cy="6096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1" name="AutoShape 91"/>
          <p:cNvCxnSpPr>
            <a:cxnSpLocks noChangeShapeType="1"/>
          </p:cNvCxnSpPr>
          <p:nvPr/>
        </p:nvCxnSpPr>
        <p:spPr bwMode="auto">
          <a:xfrm rot="-5400000" flipH="1" flipV="1">
            <a:off x="5980906" y="2437607"/>
            <a:ext cx="1587" cy="914400"/>
          </a:xfrm>
          <a:prstGeom prst="curvedConnector3">
            <a:avLst>
              <a:gd name="adj1" fmla="val -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2" name="AutoShape 92"/>
          <p:cNvCxnSpPr>
            <a:cxnSpLocks noChangeShapeType="1"/>
          </p:cNvCxnSpPr>
          <p:nvPr/>
        </p:nvCxnSpPr>
        <p:spPr bwMode="auto">
          <a:xfrm rot="16200000" flipH="1">
            <a:off x="5828506" y="2894807"/>
            <a:ext cx="1587" cy="6096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33" name="AutoShape 93"/>
          <p:cNvCxnSpPr>
            <a:cxnSpLocks noChangeShapeType="1"/>
          </p:cNvCxnSpPr>
          <p:nvPr/>
        </p:nvCxnSpPr>
        <p:spPr bwMode="auto">
          <a:xfrm rot="16200000" flipH="1">
            <a:off x="6133306" y="2894807"/>
            <a:ext cx="1587" cy="6096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34" name="Text Box 94"/>
          <p:cNvSpPr txBox="1">
            <a:spLocks noChangeArrowheads="1"/>
          </p:cNvSpPr>
          <p:nvPr/>
        </p:nvSpPr>
        <p:spPr bwMode="auto">
          <a:xfrm>
            <a:off x="2330450" y="2832100"/>
            <a:ext cx="193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random shuffling:</a:t>
            </a:r>
          </a:p>
        </p:txBody>
      </p:sp>
      <p:sp>
        <p:nvSpPr>
          <p:cNvPr id="86035" name="Rectangle 96"/>
          <p:cNvSpPr>
            <a:spLocks noChangeArrowheads="1"/>
          </p:cNvSpPr>
          <p:nvPr/>
        </p:nvSpPr>
        <p:spPr bwMode="auto">
          <a:xfrm>
            <a:off x="4419600" y="4951413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86036" name="Rectangle 97"/>
          <p:cNvSpPr>
            <a:spLocks noChangeArrowheads="1"/>
          </p:cNvSpPr>
          <p:nvPr/>
        </p:nvSpPr>
        <p:spPr bwMode="auto">
          <a:xfrm>
            <a:off x="4724400" y="4951413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86037" name="Line 99"/>
          <p:cNvSpPr>
            <a:spLocks noChangeShapeType="1"/>
          </p:cNvSpPr>
          <p:nvPr/>
        </p:nvSpPr>
        <p:spPr bwMode="auto">
          <a:xfrm>
            <a:off x="5029200" y="49514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38" name="Line 100"/>
          <p:cNvSpPr>
            <a:spLocks noChangeShapeType="1"/>
          </p:cNvSpPr>
          <p:nvPr/>
        </p:nvSpPr>
        <p:spPr bwMode="auto">
          <a:xfrm>
            <a:off x="5029200" y="525621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39" name="Rectangle 101"/>
          <p:cNvSpPr>
            <a:spLocks noChangeArrowheads="1"/>
          </p:cNvSpPr>
          <p:nvPr/>
        </p:nvSpPr>
        <p:spPr bwMode="auto">
          <a:xfrm>
            <a:off x="6248400" y="4951413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86040" name="Rectangle 102"/>
          <p:cNvSpPr>
            <a:spLocks noChangeArrowheads="1"/>
          </p:cNvSpPr>
          <p:nvPr/>
        </p:nvSpPr>
        <p:spPr bwMode="auto">
          <a:xfrm>
            <a:off x="5486400" y="4951413"/>
            <a:ext cx="304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en-US" sz="2000"/>
          </a:p>
        </p:txBody>
      </p:sp>
      <p:sp>
        <p:nvSpPr>
          <p:cNvPr id="86041" name="Line 103"/>
          <p:cNvSpPr>
            <a:spLocks noChangeShapeType="1"/>
          </p:cNvSpPr>
          <p:nvPr/>
        </p:nvSpPr>
        <p:spPr bwMode="auto">
          <a:xfrm>
            <a:off x="5105400" y="5103813"/>
            <a:ext cx="304800" cy="15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042" name="Text Box 125"/>
          <p:cNvSpPr txBox="1">
            <a:spLocks noChangeArrowheads="1"/>
          </p:cNvSpPr>
          <p:nvPr/>
        </p:nvSpPr>
        <p:spPr bwMode="auto">
          <a:xfrm>
            <a:off x="4845050" y="5729288"/>
            <a:ext cx="175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 random index</a:t>
            </a:r>
          </a:p>
        </p:txBody>
      </p:sp>
      <p:sp>
        <p:nvSpPr>
          <p:cNvPr id="86043" name="Line 126"/>
          <p:cNvSpPr>
            <a:spLocks noChangeShapeType="1"/>
          </p:cNvSpPr>
          <p:nvPr/>
        </p:nvSpPr>
        <p:spPr bwMode="auto">
          <a:xfrm>
            <a:off x="5867400" y="5105400"/>
            <a:ext cx="304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86044" name="AutoShape 127"/>
          <p:cNvCxnSpPr>
            <a:cxnSpLocks noChangeShapeType="1"/>
          </p:cNvCxnSpPr>
          <p:nvPr/>
        </p:nvCxnSpPr>
        <p:spPr bwMode="auto">
          <a:xfrm rot="-5400000">
            <a:off x="6019006" y="4609307"/>
            <a:ext cx="77787" cy="762000"/>
          </a:xfrm>
          <a:prstGeom prst="curvedConnector3">
            <a:avLst>
              <a:gd name="adj1" fmla="val 39388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45" name="AutoShape 128"/>
          <p:cNvCxnSpPr>
            <a:cxnSpLocks noChangeShapeType="1"/>
          </p:cNvCxnSpPr>
          <p:nvPr/>
        </p:nvCxnSpPr>
        <p:spPr bwMode="auto">
          <a:xfrm rot="5400000">
            <a:off x="6020593" y="4837907"/>
            <a:ext cx="74613" cy="762000"/>
          </a:xfrm>
          <a:prstGeom prst="curvedConnector3">
            <a:avLst>
              <a:gd name="adj1" fmla="val 40638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046" name="AutoShape 130"/>
          <p:cNvCxnSpPr>
            <a:cxnSpLocks noChangeShapeType="1"/>
          </p:cNvCxnSpPr>
          <p:nvPr/>
        </p:nvCxnSpPr>
        <p:spPr bwMode="auto">
          <a:xfrm rot="5400000" flipH="1">
            <a:off x="5503069" y="5469731"/>
            <a:ext cx="319088" cy="200025"/>
          </a:xfrm>
          <a:prstGeom prst="bentConnector3">
            <a:avLst>
              <a:gd name="adj1" fmla="val 4975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8590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82B996-8CC2-4464-A22C-BCFB5941C0B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Pseudo code for Randomized Select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81000" y="990600"/>
            <a:ext cx="82296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</a:t>
            </a:r>
            <a:r>
              <a:rPr lang="en-US" altLang="en-US" sz="1800" b="1" dirty="0" err="1"/>
              <a:t>RandomizedSelect</a:t>
            </a:r>
            <a:r>
              <a:rPr lang="en-US" altLang="en-US" sz="1800" b="1" dirty="0"/>
              <a:t> (A, first, last,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 {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if (first == last) 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 return A[first]; </a:t>
            </a:r>
            <a:r>
              <a:rPr lang="en-US" altLang="en-US" sz="1800" b="1" dirty="0">
                <a:solidFill>
                  <a:srgbClr val="0066FF"/>
                </a:solidFill>
              </a:rPr>
              <a:t>// </a:t>
            </a:r>
            <a:r>
              <a:rPr lang="en-US" altLang="en-US" sz="1800" b="1" dirty="0" err="1">
                <a:solidFill>
                  <a:srgbClr val="0066FF"/>
                </a:solidFill>
              </a:rPr>
              <a:t>i</a:t>
            </a:r>
            <a:r>
              <a:rPr lang="en-US" altLang="en-US" sz="1800" b="1" dirty="0">
                <a:solidFill>
                  <a:srgbClr val="0066FF"/>
                </a:solidFill>
              </a:rPr>
              <a:t>=1 in this case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>
              <a:solidFill>
                <a:srgbClr val="0066FF"/>
              </a:solidFill>
            </a:endParaRP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/>
              <a:t>random_index</a:t>
            </a:r>
            <a:r>
              <a:rPr lang="en-US" altLang="en-US" sz="1800" b="1" dirty="0"/>
              <a:t> = random(first, last); </a:t>
            </a:r>
            <a:r>
              <a:rPr lang="en-US" altLang="en-US" sz="1800" b="1" dirty="0">
                <a:solidFill>
                  <a:srgbClr val="0066FF"/>
                </a:solidFill>
              </a:rPr>
              <a:t>// returns a number first </a:t>
            </a:r>
            <a:r>
              <a:rPr lang="en-US" altLang="en-US" sz="1800" b="1" dirty="0">
                <a:solidFill>
                  <a:srgbClr val="0066FF"/>
                </a:solidFill>
                <a:cs typeface="Arial" panose="020B0604020202020204" pitchFamily="34" charset="0"/>
              </a:rPr>
              <a:t>≤ … ≤ </a:t>
            </a:r>
            <a:r>
              <a:rPr lang="en-US" altLang="en-US" sz="1800" b="1" dirty="0">
                <a:solidFill>
                  <a:srgbClr val="0066FF"/>
                </a:solidFill>
              </a:rPr>
              <a:t>last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swap(A[</a:t>
            </a:r>
            <a:r>
              <a:rPr lang="en-US" altLang="en-US" sz="1800" b="1" dirty="0" err="1"/>
              <a:t>random_index</a:t>
            </a:r>
            <a:r>
              <a:rPr lang="en-US" altLang="en-US" sz="1800" b="1" dirty="0"/>
              <a:t>], A[last]);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mid = Partition(A, first, last 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 = mid – first + 1;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 ==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olidFill>
                  <a:srgbClr val="0066FF"/>
                </a:solidFill>
              </a:rPr>
              <a:t>// we may be lucky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return A[mid];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if (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 &lt; </a:t>
            </a:r>
            <a:r>
              <a:rPr lang="en-US" altLang="en-US" sz="1800" b="1" dirty="0" err="1"/>
              <a:t>mid_and_less</a:t>
            </a:r>
            <a:r>
              <a:rPr lang="en-US" altLang="en-US" sz="1800" b="1" dirty="0"/>
              <a:t>) </a:t>
            </a:r>
            <a:r>
              <a:rPr lang="en-US" altLang="en-US" sz="1800" b="1" dirty="0">
                <a:solidFill>
                  <a:srgbClr val="0066FF"/>
                </a:solidFill>
              </a:rPr>
              <a:t>// it is in the left subarray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   return (Select(A, first, mid-1,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));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endParaRPr lang="en-US" altLang="en-US" sz="800" b="1" dirty="0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return (Select(A, mid+1, last, </a:t>
            </a:r>
            <a:r>
              <a:rPr lang="en-US" altLang="en-US" sz="1800" b="1" dirty="0" err="1"/>
              <a:t>i-mid_and_less</a:t>
            </a:r>
            <a:r>
              <a:rPr lang="en-US" altLang="en-US" sz="1800" b="1" dirty="0"/>
              <a:t>));</a:t>
            </a:r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1800" b="1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4557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0DFF6F-EEEE-4CD9-989B-4B67FC3229E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Note that we can still be extremely unlucky, and partition around the largest or smallest element in the subarray.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Hence, there is no change in the worst case behavior. It is still </a:t>
            </a:r>
            <a:r>
              <a:rPr lang="en-US" altLang="en-US" sz="2400" i="1"/>
              <a:t>O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 baseline="30000"/>
              <a:t>2</a:t>
            </a:r>
            <a:r>
              <a:rPr lang="en-US" altLang="en-US" sz="2400"/>
              <a:t>)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However, let’s have a look at the expected running time.</a:t>
            </a:r>
          </a:p>
          <a:p>
            <a:pPr eaLnBrk="1" hangingPunct="1"/>
            <a:endParaRPr lang="en-US" altLang="en-US" sz="800"/>
          </a:p>
          <a:p>
            <a:pPr eaLnBrk="1" hangingPunct="1"/>
            <a:r>
              <a:rPr lang="en-US" altLang="en-US" sz="2400"/>
              <a:t>We have the following cases as the outcome of the partitioning step: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600"/>
              <a:t>Analysis of Randomized Select</a:t>
            </a:r>
          </a:p>
        </p:txBody>
      </p:sp>
      <p:graphicFrame>
        <p:nvGraphicFramePr>
          <p:cNvPr id="90117" name="Object 8"/>
          <p:cNvGraphicFramePr>
            <a:graphicFrameLocks noChangeAspect="1"/>
          </p:cNvGraphicFramePr>
          <p:nvPr/>
        </p:nvGraphicFramePr>
        <p:xfrm>
          <a:off x="1782763" y="4953000"/>
          <a:ext cx="5943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enklem" r:id="rId3" imgW="3289300" imgH="558800" progId="Equation.3">
                  <p:embed/>
                </p:oleObj>
              </mc:Choice>
              <mc:Fallback>
                <p:oleObj name="Denklem" r:id="rId3" imgW="3289300" imgH="558800" progId="Equation.3">
                  <p:embed/>
                  <p:pic>
                    <p:nvPicPr>
                      <p:cNvPr id="901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4953000"/>
                        <a:ext cx="5943600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9883642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11854</TotalTime>
  <Words>2941</Words>
  <Application>Microsoft Office PowerPoint</Application>
  <PresentationFormat>On-screen Show (4:3)</PresentationFormat>
  <Paragraphs>454</Paragraphs>
  <Slides>34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Garamond</vt:lpstr>
      <vt:lpstr>Wingdings</vt:lpstr>
      <vt:lpstr>Edge</vt:lpstr>
      <vt:lpstr>Equation</vt:lpstr>
      <vt:lpstr>Denklem</vt:lpstr>
      <vt:lpstr>CS301 - Algorithms</vt:lpstr>
      <vt:lpstr>PowerPoint Presentation</vt:lpstr>
      <vt:lpstr>Recall “The Selection Problem”</vt:lpstr>
      <vt:lpstr>Pseudo code for Partition</vt:lpstr>
      <vt:lpstr>Pseudo code for Selection algorithm</vt:lpstr>
      <vt:lpstr>Running time for the algorithm Select</vt:lpstr>
      <vt:lpstr>Randomized Select</vt:lpstr>
      <vt:lpstr>Pseudo code for Randomized Select</vt:lpstr>
      <vt:lpstr>Analysis of Randomized Select</vt:lpstr>
      <vt:lpstr>Analysis of Randomized Select</vt:lpstr>
      <vt:lpstr>Analysis of Randomized Select</vt:lpstr>
      <vt:lpstr>Analysis of Randomized Select</vt:lpstr>
      <vt:lpstr>Analysis of Randomized Select</vt:lpstr>
      <vt:lpstr>A “Randomized Algorithm” </vt:lpstr>
      <vt:lpstr>“Deterministic” vs. “Randomized” Algorithms</vt:lpstr>
      <vt:lpstr>“Correct” Randomized Algorithms</vt:lpstr>
      <vt:lpstr>“Incorrect” Randomized Algorithms</vt:lpstr>
      <vt:lpstr>“Incorrect” Randomized Algorithms</vt:lpstr>
      <vt:lpstr>Monte Carlo &amp; Las Vegas Algorithms</vt:lpstr>
      <vt:lpstr>Motivation for Randomized Algorithms</vt:lpstr>
      <vt:lpstr>Motivation for Randomized Algorithms</vt:lpstr>
      <vt:lpstr>Motivation for Randomized Algorithms</vt:lpstr>
      <vt:lpstr>Min Cut Problem</vt:lpstr>
      <vt:lpstr>Cuts</vt:lpstr>
      <vt:lpstr>Contracting an edge</vt:lpstr>
      <vt:lpstr>Contracting an edge</vt:lpstr>
      <vt:lpstr>Contracting an edge</vt:lpstr>
      <vt:lpstr>Contracting an edge</vt:lpstr>
      <vt:lpstr>Algorithm for min-cut</vt:lpstr>
      <vt:lpstr>An Example Run</vt:lpstr>
      <vt:lpstr>Algorithm for min-cut</vt:lpstr>
      <vt:lpstr>Algorithm for min-cut</vt:lpstr>
      <vt:lpstr>Amplification for min-cut</vt:lpstr>
      <vt:lpstr>Amplification for min-cut</vt:lpstr>
    </vt:vector>
  </TitlesOfParts>
  <Company>Sabanci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CS301 - Algorithms</dc:title>
  <dc:creator>Husnu Yenigun</dc:creator>
  <cp:lastModifiedBy>Yenigun,Husnu</cp:lastModifiedBy>
  <cp:revision>339</cp:revision>
  <dcterms:created xsi:type="dcterms:W3CDTF">2004-10-03T22:27:23Z</dcterms:created>
  <dcterms:modified xsi:type="dcterms:W3CDTF">2023-08-22T11:08:55Z</dcterms:modified>
</cp:coreProperties>
</file>