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60" r:id="rId3"/>
    <p:sldId id="292" r:id="rId4"/>
    <p:sldId id="274" r:id="rId5"/>
    <p:sldId id="294" r:id="rId6"/>
    <p:sldId id="297" r:id="rId7"/>
    <p:sldId id="298" r:id="rId8"/>
    <p:sldId id="293" r:id="rId9"/>
    <p:sldId id="299" r:id="rId10"/>
    <p:sldId id="277" r:id="rId11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3"/>
    </p:embeddedFont>
    <p:embeddedFont>
      <p:font typeface="Orbitron" panose="020B0604020202020204" charset="0"/>
      <p:regular r:id="rId14"/>
      <p:bold r:id="rId15"/>
    </p:embeddedFont>
    <p:embeddedFont>
      <p:font typeface="Palanquin Dark" panose="020B0604020202020204" charset="0"/>
      <p:regular r:id="rId16"/>
      <p:bold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0CC150-D8FC-4634-B404-436939F7F83A}">
  <a:tblStyle styleId="{600CC150-D8FC-4634-B404-436939F7F8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156" d="100"/>
          <a:sy n="156" d="100"/>
        </p:scale>
        <p:origin x="284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c6ac5e878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c6ac5e878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c6ac5e878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c6ac5e878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610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10facb75130_0_1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10facb75130_0_1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0facb75130_0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0facb75130_0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851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0facb75130_0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0facb75130_0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134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321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10facb75130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10facb75130_0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6113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10facb75130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10facb75130_0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01322" y="-611430"/>
            <a:ext cx="4544211" cy="4516379"/>
            <a:chOff x="-1901322" y="-611430"/>
            <a:chExt cx="4544211" cy="4516379"/>
          </a:xfrm>
        </p:grpSpPr>
        <p:sp>
          <p:nvSpPr>
            <p:cNvPr id="10" name="Google Shape;10;p2"/>
            <p:cNvSpPr/>
            <p:nvPr/>
          </p:nvSpPr>
          <p:spPr>
            <a:xfrm>
              <a:off x="-1901322" y="1923004"/>
              <a:ext cx="2552990" cy="1507257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929521" y="-366300"/>
              <a:ext cx="3031815" cy="2004573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1841214" y="348501"/>
              <a:ext cx="801675" cy="397824"/>
              <a:chOff x="1622300" y="2291700"/>
              <a:chExt cx="118800" cy="5895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-484614" y="-611430"/>
              <a:ext cx="3127481" cy="4516379"/>
              <a:chOff x="278245" y="-184325"/>
              <a:chExt cx="2358228" cy="3405504"/>
            </a:xfrm>
          </p:grpSpPr>
          <p:grpSp>
            <p:nvGrpSpPr>
              <p:cNvPr id="22" name="Google Shape;22;p2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" name="Google Shape;28;p2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634700" y="-1073869"/>
            <a:ext cx="7542166" cy="7636641"/>
            <a:chOff x="5482300" y="-1150069"/>
            <a:chExt cx="7542166" cy="7636641"/>
          </a:xfrm>
        </p:grpSpPr>
        <p:sp>
          <p:nvSpPr>
            <p:cNvPr id="30" name="Google Shape;30;p2"/>
            <p:cNvSpPr/>
            <p:nvPr/>
          </p:nvSpPr>
          <p:spPr>
            <a:xfrm rot="10800000" flipH="1">
              <a:off x="6369828" y="-1150069"/>
              <a:ext cx="6654639" cy="7636641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 rot="10800000" flipH="1">
              <a:off x="6016263" y="1621720"/>
              <a:ext cx="2553081" cy="3705670"/>
              <a:chOff x="6769513" y="299393"/>
              <a:chExt cx="1308620" cy="1899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38;p2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39;p2"/>
            <p:cNvGrpSpPr/>
            <p:nvPr/>
          </p:nvGrpSpPr>
          <p:grpSpPr>
            <a:xfrm flipH="1">
              <a:off x="5482300" y="4423789"/>
              <a:ext cx="827314" cy="410158"/>
              <a:chOff x="5989375" y="1843575"/>
              <a:chExt cx="136525" cy="67675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48;p2"/>
            <p:cNvSpPr/>
            <p:nvPr/>
          </p:nvSpPr>
          <p:spPr>
            <a:xfrm rot="10800000" flipH="1">
              <a:off x="7424539" y="4645063"/>
              <a:ext cx="727773" cy="727773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96138" y="3416400"/>
            <a:ext cx="6551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0864938-60FE-EC09-1548-F4242CF4CAAA}"/>
              </a:ext>
            </a:extLst>
          </p:cNvPr>
          <p:cNvSpPr txBox="1"/>
          <p:nvPr userDrawn="1"/>
        </p:nvSpPr>
        <p:spPr>
          <a:xfrm>
            <a:off x="5527190" y="20998"/>
            <a:ext cx="3679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Wirtschaftswissenschaftliche Fakultät der Universität Zürich</a:t>
            </a:r>
            <a:endParaRPr lang="de-CH" sz="1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7"/>
          <p:cNvGrpSpPr/>
          <p:nvPr/>
        </p:nvGrpSpPr>
        <p:grpSpPr>
          <a:xfrm>
            <a:off x="-1088076" y="-1000252"/>
            <a:ext cx="3803740" cy="4516379"/>
            <a:chOff x="-1060422" y="-1000252"/>
            <a:chExt cx="3803740" cy="4516379"/>
          </a:xfrm>
        </p:grpSpPr>
        <p:sp>
          <p:nvSpPr>
            <p:cNvPr id="165" name="Google Shape;165;p7"/>
            <p:cNvSpPr/>
            <p:nvPr/>
          </p:nvSpPr>
          <p:spPr>
            <a:xfrm>
              <a:off x="-1060422" y="-8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7"/>
            <p:cNvGrpSpPr/>
            <p:nvPr/>
          </p:nvGrpSpPr>
          <p:grpSpPr>
            <a:xfrm>
              <a:off x="945461" y="736374"/>
              <a:ext cx="219510" cy="219124"/>
              <a:chOff x="1466575" y="2391250"/>
              <a:chExt cx="59575" cy="59475"/>
            </a:xfrm>
          </p:grpSpPr>
          <p:sp>
            <p:nvSpPr>
              <p:cNvPr id="167" name="Google Shape;167;p7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77" h="2379" extrusionOk="0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377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7"/>
            <p:cNvGrpSpPr/>
            <p:nvPr/>
          </p:nvGrpSpPr>
          <p:grpSpPr>
            <a:xfrm>
              <a:off x="-384164" y="-1000252"/>
              <a:ext cx="3127481" cy="4516379"/>
              <a:chOff x="278245" y="-184325"/>
              <a:chExt cx="2358228" cy="3405504"/>
            </a:xfrm>
          </p:grpSpPr>
          <p:grpSp>
            <p:nvGrpSpPr>
              <p:cNvPr id="170" name="Google Shape;170;p7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171" name="Google Shape;171;p7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7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7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7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7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6" name="Google Shape;176;p7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7" name="Google Shape;177;p7"/>
          <p:cNvGrpSpPr/>
          <p:nvPr/>
        </p:nvGrpSpPr>
        <p:grpSpPr>
          <a:xfrm>
            <a:off x="265779" y="4373872"/>
            <a:ext cx="4306224" cy="2966902"/>
            <a:chOff x="293432" y="4373872"/>
            <a:chExt cx="4306224" cy="2966902"/>
          </a:xfrm>
        </p:grpSpPr>
        <p:grpSp>
          <p:nvGrpSpPr>
            <p:cNvPr id="178" name="Google Shape;178;p7"/>
            <p:cNvGrpSpPr/>
            <p:nvPr/>
          </p:nvGrpSpPr>
          <p:grpSpPr>
            <a:xfrm>
              <a:off x="3565695" y="4429961"/>
              <a:ext cx="801674" cy="397824"/>
              <a:chOff x="1622300" y="2291700"/>
              <a:chExt cx="118800" cy="58950"/>
            </a:xfrm>
          </p:grpSpPr>
          <p:sp>
            <p:nvSpPr>
              <p:cNvPr id="179" name="Google Shape;179;p7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7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7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7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" name="Google Shape;187;p7"/>
            <p:cNvGrpSpPr/>
            <p:nvPr/>
          </p:nvGrpSpPr>
          <p:grpSpPr>
            <a:xfrm rot="5400000" flipH="1">
              <a:off x="963093" y="3704212"/>
              <a:ext cx="2966902" cy="4306224"/>
              <a:chOff x="6769513" y="299393"/>
              <a:chExt cx="1308620" cy="1899525"/>
            </a:xfrm>
          </p:grpSpPr>
          <p:sp>
            <p:nvSpPr>
              <p:cNvPr id="188" name="Google Shape;188;p7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4" name="Google Shape;194;p7"/>
          <p:cNvSpPr txBox="1">
            <a:spLocks noGrp="1"/>
          </p:cNvSpPr>
          <p:nvPr>
            <p:ph type="title"/>
          </p:nvPr>
        </p:nvSpPr>
        <p:spPr>
          <a:xfrm>
            <a:off x="945441" y="1323878"/>
            <a:ext cx="3442500" cy="14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5" name="Google Shape;195;p7"/>
          <p:cNvSpPr txBox="1">
            <a:spLocks noGrp="1"/>
          </p:cNvSpPr>
          <p:nvPr>
            <p:ph type="subTitle" idx="1"/>
          </p:nvPr>
        </p:nvSpPr>
        <p:spPr>
          <a:xfrm>
            <a:off x="945450" y="2750728"/>
            <a:ext cx="3442500" cy="10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subTitle" idx="1"/>
          </p:nvPr>
        </p:nvSpPr>
        <p:spPr>
          <a:xfrm>
            <a:off x="713225" y="2347452"/>
            <a:ext cx="473250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title"/>
          </p:nvPr>
        </p:nvSpPr>
        <p:spPr>
          <a:xfrm>
            <a:off x="713370" y="1697025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>
            <a:off x="4590435" y="-1007875"/>
            <a:ext cx="6038600" cy="7441011"/>
            <a:chOff x="4590435" y="-1007875"/>
            <a:chExt cx="6038600" cy="7441011"/>
          </a:xfrm>
        </p:grpSpPr>
        <p:sp>
          <p:nvSpPr>
            <p:cNvPr id="254" name="Google Shape;254;p9"/>
            <p:cNvSpPr/>
            <p:nvPr/>
          </p:nvSpPr>
          <p:spPr>
            <a:xfrm>
              <a:off x="5025290" y="1403608"/>
              <a:ext cx="5603746" cy="5029527"/>
            </a:xfrm>
            <a:custGeom>
              <a:avLst/>
              <a:gdLst/>
              <a:ahLst/>
              <a:cxnLst/>
              <a:rect l="l" t="t" r="r" b="b"/>
              <a:pathLst>
                <a:path w="69259" h="62162" extrusionOk="0">
                  <a:moveTo>
                    <a:pt x="69093" y="1"/>
                  </a:moveTo>
                  <a:lnTo>
                    <a:pt x="42864" y="26229"/>
                  </a:lnTo>
                  <a:lnTo>
                    <a:pt x="36876" y="26229"/>
                  </a:lnTo>
                  <a:lnTo>
                    <a:pt x="31719" y="31386"/>
                  </a:lnTo>
                  <a:lnTo>
                    <a:pt x="29833" y="31386"/>
                  </a:lnTo>
                  <a:lnTo>
                    <a:pt x="26063" y="35101"/>
                  </a:lnTo>
                  <a:lnTo>
                    <a:pt x="26063" y="35933"/>
                  </a:lnTo>
                  <a:lnTo>
                    <a:pt x="1" y="61995"/>
                  </a:lnTo>
                  <a:lnTo>
                    <a:pt x="167" y="62162"/>
                  </a:lnTo>
                  <a:lnTo>
                    <a:pt x="22292" y="40037"/>
                  </a:lnTo>
                  <a:lnTo>
                    <a:pt x="28059" y="40037"/>
                  </a:lnTo>
                  <a:lnTo>
                    <a:pt x="34380" y="33771"/>
                  </a:lnTo>
                  <a:lnTo>
                    <a:pt x="37153" y="33771"/>
                  </a:lnTo>
                  <a:lnTo>
                    <a:pt x="40757" y="30166"/>
                  </a:lnTo>
                  <a:lnTo>
                    <a:pt x="40757" y="28669"/>
                  </a:lnTo>
                  <a:lnTo>
                    <a:pt x="69259" y="112"/>
                  </a:lnTo>
                  <a:lnTo>
                    <a:pt x="69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4590435" y="-831208"/>
              <a:ext cx="5930985" cy="6805915"/>
            </a:xfrm>
            <a:custGeom>
              <a:avLst/>
              <a:gdLst/>
              <a:ahLst/>
              <a:cxnLst/>
              <a:rect l="l" t="t" r="r" b="b"/>
              <a:pathLst>
                <a:path w="69537" h="79795" extrusionOk="0">
                  <a:moveTo>
                    <a:pt x="69370" y="0"/>
                  </a:moveTo>
                  <a:lnTo>
                    <a:pt x="44195" y="25175"/>
                  </a:lnTo>
                  <a:lnTo>
                    <a:pt x="35379" y="33992"/>
                  </a:lnTo>
                  <a:lnTo>
                    <a:pt x="27061" y="42309"/>
                  </a:lnTo>
                  <a:lnTo>
                    <a:pt x="27061" y="52568"/>
                  </a:lnTo>
                  <a:lnTo>
                    <a:pt x="1" y="79628"/>
                  </a:lnTo>
                  <a:lnTo>
                    <a:pt x="223" y="79794"/>
                  </a:lnTo>
                  <a:lnTo>
                    <a:pt x="27061" y="52956"/>
                  </a:lnTo>
                  <a:lnTo>
                    <a:pt x="31497" y="48575"/>
                  </a:lnTo>
                  <a:lnTo>
                    <a:pt x="31497" y="46801"/>
                  </a:lnTo>
                  <a:lnTo>
                    <a:pt x="35933" y="42309"/>
                  </a:lnTo>
                  <a:lnTo>
                    <a:pt x="49851" y="42309"/>
                  </a:lnTo>
                  <a:lnTo>
                    <a:pt x="52014" y="40147"/>
                  </a:lnTo>
                  <a:lnTo>
                    <a:pt x="45027" y="33382"/>
                  </a:lnTo>
                  <a:lnTo>
                    <a:pt x="45027" y="24731"/>
                  </a:lnTo>
                  <a:lnTo>
                    <a:pt x="69536" y="222"/>
                  </a:lnTo>
                  <a:lnTo>
                    <a:pt x="693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" name="Google Shape;256;p9"/>
            <p:cNvGrpSpPr/>
            <p:nvPr/>
          </p:nvGrpSpPr>
          <p:grpSpPr>
            <a:xfrm>
              <a:off x="6851241" y="3872805"/>
              <a:ext cx="740238" cy="365351"/>
              <a:chOff x="7070753" y="3796525"/>
              <a:chExt cx="690971" cy="341036"/>
            </a:xfrm>
          </p:grpSpPr>
          <p:sp>
            <p:nvSpPr>
              <p:cNvPr id="257" name="Google Shape;257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0"/>
                    </a:moveTo>
                    <a:lnTo>
                      <a:pt x="0" y="1109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6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0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0"/>
                    </a:moveTo>
                    <a:lnTo>
                      <a:pt x="0" y="1109"/>
                    </a:lnTo>
                    <a:lnTo>
                      <a:pt x="222" y="1276"/>
                    </a:lnTo>
                    <a:lnTo>
                      <a:pt x="1276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7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6" y="110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7070753" y="3796525"/>
                <a:ext cx="107772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76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222" y="1276"/>
                    </a:lnTo>
                    <a:lnTo>
                      <a:pt x="1331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7075203" y="3796525"/>
                <a:ext cx="103322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6" extrusionOk="0">
                    <a:moveTo>
                      <a:pt x="167" y="1"/>
                    </a:moveTo>
                    <a:lnTo>
                      <a:pt x="1" y="167"/>
                    </a:lnTo>
                    <a:lnTo>
                      <a:pt x="1110" y="1276"/>
                    </a:lnTo>
                    <a:lnTo>
                      <a:pt x="1276" y="1110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6" y="1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10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9"/>
            <p:cNvGrpSpPr/>
            <p:nvPr/>
          </p:nvGrpSpPr>
          <p:grpSpPr>
            <a:xfrm>
              <a:off x="5052941" y="-1007875"/>
              <a:ext cx="3372034" cy="3579622"/>
              <a:chOff x="6474042" y="-61911"/>
              <a:chExt cx="4446247" cy="4719966"/>
            </a:xfrm>
          </p:grpSpPr>
          <p:sp>
            <p:nvSpPr>
              <p:cNvPr id="266" name="Google Shape;266;p9"/>
              <p:cNvSpPr/>
              <p:nvPr/>
            </p:nvSpPr>
            <p:spPr>
              <a:xfrm>
                <a:off x="10722788" y="3477982"/>
                <a:ext cx="89810" cy="632716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7820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0" y="3938"/>
                    </a:lnTo>
                    <a:lnTo>
                      <a:pt x="0" y="6710"/>
                    </a:lnTo>
                    <a:lnTo>
                      <a:pt x="1109" y="7819"/>
                    </a:lnTo>
                    <a:lnTo>
                      <a:pt x="1109" y="3938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7286054" y="750183"/>
                <a:ext cx="444277" cy="444196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5490" extrusionOk="0">
                    <a:moveTo>
                      <a:pt x="1" y="0"/>
                    </a:moveTo>
                    <a:lnTo>
                      <a:pt x="2774" y="2773"/>
                    </a:lnTo>
                    <a:lnTo>
                      <a:pt x="5491" y="5490"/>
                    </a:lnTo>
                    <a:lnTo>
                      <a:pt x="5491" y="3937"/>
                    </a:lnTo>
                    <a:lnTo>
                      <a:pt x="3550" y="1941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6474042" y="-61911"/>
                <a:ext cx="183989" cy="184070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2275" extrusionOk="0">
                    <a:moveTo>
                      <a:pt x="1165" y="611"/>
                    </a:moveTo>
                    <a:cubicBezTo>
                      <a:pt x="1442" y="611"/>
                      <a:pt x="1664" y="832"/>
                      <a:pt x="1719" y="1165"/>
                    </a:cubicBezTo>
                    <a:cubicBezTo>
                      <a:pt x="1719" y="1442"/>
                      <a:pt x="1442" y="1664"/>
                      <a:pt x="1165" y="1664"/>
                    </a:cubicBezTo>
                    <a:cubicBezTo>
                      <a:pt x="832" y="1664"/>
                      <a:pt x="610" y="1442"/>
                      <a:pt x="610" y="1165"/>
                    </a:cubicBezTo>
                    <a:cubicBezTo>
                      <a:pt x="610" y="832"/>
                      <a:pt x="832" y="611"/>
                      <a:pt x="1165" y="611"/>
                    </a:cubicBezTo>
                    <a:close/>
                    <a:moveTo>
                      <a:pt x="1165" y="1"/>
                    </a:moveTo>
                    <a:cubicBezTo>
                      <a:pt x="499" y="1"/>
                      <a:pt x="0" y="500"/>
                      <a:pt x="0" y="1165"/>
                    </a:cubicBezTo>
                    <a:cubicBezTo>
                      <a:pt x="0" y="1775"/>
                      <a:pt x="499" y="2274"/>
                      <a:pt x="1165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0704825" y="4473337"/>
                <a:ext cx="215463" cy="184718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6590714" y="63742"/>
                <a:ext cx="4262258" cy="4432735"/>
              </a:xfrm>
              <a:custGeom>
                <a:avLst/>
                <a:gdLst/>
                <a:ahLst/>
                <a:cxnLst/>
                <a:rect l="l" t="t" r="r" b="b"/>
                <a:pathLst>
                  <a:path w="52679" h="54786" extrusionOk="0">
                    <a:moveTo>
                      <a:pt x="388" y="0"/>
                    </a:moveTo>
                    <a:lnTo>
                      <a:pt x="0" y="388"/>
                    </a:lnTo>
                    <a:lnTo>
                      <a:pt x="16857" y="17245"/>
                    </a:lnTo>
                    <a:lnTo>
                      <a:pt x="16913" y="17356"/>
                    </a:lnTo>
                    <a:lnTo>
                      <a:pt x="29445" y="17356"/>
                    </a:lnTo>
                    <a:lnTo>
                      <a:pt x="52069" y="39980"/>
                    </a:lnTo>
                    <a:lnTo>
                      <a:pt x="52069" y="54786"/>
                    </a:lnTo>
                    <a:lnTo>
                      <a:pt x="52678" y="54786"/>
                    </a:lnTo>
                    <a:lnTo>
                      <a:pt x="52678" y="39759"/>
                    </a:lnTo>
                    <a:lnTo>
                      <a:pt x="29777" y="16857"/>
                    </a:lnTo>
                    <a:lnTo>
                      <a:pt x="29666" y="16746"/>
                    </a:lnTo>
                    <a:lnTo>
                      <a:pt x="17190" y="16746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1" name="Google Shape;271;p9"/>
            <p:cNvSpPr/>
            <p:nvPr/>
          </p:nvSpPr>
          <p:spPr>
            <a:xfrm>
              <a:off x="7522237" y="-209327"/>
              <a:ext cx="1798786" cy="1791641"/>
            </a:xfrm>
            <a:custGeom>
              <a:avLst/>
              <a:gdLst/>
              <a:ahLst/>
              <a:cxnLst/>
              <a:rect l="l" t="t" r="r" b="b"/>
              <a:pathLst>
                <a:path w="14030" h="13974" extrusionOk="0">
                  <a:moveTo>
                    <a:pt x="1" y="0"/>
                  </a:moveTo>
                  <a:lnTo>
                    <a:pt x="1" y="278"/>
                  </a:lnTo>
                  <a:lnTo>
                    <a:pt x="6211" y="278"/>
                  </a:lnTo>
                  <a:lnTo>
                    <a:pt x="13753" y="7819"/>
                  </a:lnTo>
                  <a:lnTo>
                    <a:pt x="13753" y="13974"/>
                  </a:lnTo>
                  <a:lnTo>
                    <a:pt x="14030" y="13974"/>
                  </a:lnTo>
                  <a:lnTo>
                    <a:pt x="14030" y="7763"/>
                  </a:lnTo>
                  <a:lnTo>
                    <a:pt x="62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2" name="Google Shape;272;p9"/>
            <p:cNvGrpSpPr/>
            <p:nvPr/>
          </p:nvGrpSpPr>
          <p:grpSpPr>
            <a:xfrm>
              <a:off x="6066323" y="845916"/>
              <a:ext cx="3431384" cy="3617769"/>
              <a:chOff x="5563238" y="409147"/>
              <a:chExt cx="4473190" cy="4716163"/>
            </a:xfrm>
          </p:grpSpPr>
          <p:sp>
            <p:nvSpPr>
              <p:cNvPr id="273" name="Google Shape;273;p9"/>
              <p:cNvSpPr/>
              <p:nvPr/>
            </p:nvSpPr>
            <p:spPr>
              <a:xfrm>
                <a:off x="5670929" y="956503"/>
                <a:ext cx="89810" cy="632716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7820" extrusionOk="0">
                    <a:moveTo>
                      <a:pt x="1" y="1"/>
                    </a:moveTo>
                    <a:lnTo>
                      <a:pt x="1" y="3883"/>
                    </a:lnTo>
                    <a:lnTo>
                      <a:pt x="1" y="7820"/>
                    </a:lnTo>
                    <a:lnTo>
                      <a:pt x="1110" y="6711"/>
                    </a:lnTo>
                    <a:lnTo>
                      <a:pt x="1110" y="3883"/>
                    </a:lnTo>
                    <a:lnTo>
                      <a:pt x="1110" y="11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8748664" y="3872823"/>
                <a:ext cx="448808" cy="444196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5490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1997" y="3549"/>
                    </a:lnTo>
                    <a:lnTo>
                      <a:pt x="3938" y="5490"/>
                    </a:lnTo>
                    <a:lnTo>
                      <a:pt x="5546" y="5490"/>
                    </a:lnTo>
                    <a:lnTo>
                      <a:pt x="2774" y="27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9820965" y="4940593"/>
                <a:ext cx="215463" cy="184718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170" y="619"/>
                    </a:moveTo>
                    <a:cubicBezTo>
                      <a:pt x="1306" y="619"/>
                      <a:pt x="1445" y="668"/>
                      <a:pt x="1553" y="777"/>
                    </a:cubicBezTo>
                    <a:cubicBezTo>
                      <a:pt x="1886" y="1110"/>
                      <a:pt x="1609" y="1720"/>
                      <a:pt x="1165" y="1720"/>
                    </a:cubicBezTo>
                    <a:cubicBezTo>
                      <a:pt x="833" y="1664"/>
                      <a:pt x="611" y="1442"/>
                      <a:pt x="611" y="1165"/>
                    </a:cubicBezTo>
                    <a:cubicBezTo>
                      <a:pt x="611" y="829"/>
                      <a:pt x="887" y="619"/>
                      <a:pt x="1170" y="619"/>
                    </a:cubicBezTo>
                    <a:close/>
                    <a:moveTo>
                      <a:pt x="1165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837"/>
                      <a:pt x="553" y="2282"/>
                      <a:pt x="1134" y="2282"/>
                    </a:cubicBezTo>
                    <a:cubicBezTo>
                      <a:pt x="1417" y="2282"/>
                      <a:pt x="1706" y="2177"/>
                      <a:pt x="1942" y="1941"/>
                    </a:cubicBezTo>
                    <a:cubicBezTo>
                      <a:pt x="2662" y="1221"/>
                      <a:pt x="2163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5563238" y="409147"/>
                <a:ext cx="184070" cy="184070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275" extrusionOk="0">
                    <a:moveTo>
                      <a:pt x="1110" y="611"/>
                    </a:moveTo>
                    <a:cubicBezTo>
                      <a:pt x="1443" y="611"/>
                      <a:pt x="1664" y="833"/>
                      <a:pt x="1664" y="1165"/>
                    </a:cubicBezTo>
                    <a:cubicBezTo>
                      <a:pt x="1664" y="1443"/>
                      <a:pt x="1443" y="1664"/>
                      <a:pt x="1110" y="1664"/>
                    </a:cubicBezTo>
                    <a:cubicBezTo>
                      <a:pt x="833" y="1664"/>
                      <a:pt x="611" y="1443"/>
                      <a:pt x="611" y="1165"/>
                    </a:cubicBezTo>
                    <a:cubicBezTo>
                      <a:pt x="611" y="833"/>
                      <a:pt x="833" y="611"/>
                      <a:pt x="1110" y="611"/>
                    </a:cubicBezTo>
                    <a:close/>
                    <a:moveTo>
                      <a:pt x="1110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775"/>
                      <a:pt x="500" y="2274"/>
                      <a:pt x="1110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5630555" y="570724"/>
                <a:ext cx="4262258" cy="4432735"/>
              </a:xfrm>
              <a:custGeom>
                <a:avLst/>
                <a:gdLst/>
                <a:ahLst/>
                <a:cxnLst/>
                <a:rect l="l" t="t" r="r" b="b"/>
                <a:pathLst>
                  <a:path w="52679" h="54786" extrusionOk="0">
                    <a:moveTo>
                      <a:pt x="1" y="0"/>
                    </a:moveTo>
                    <a:lnTo>
                      <a:pt x="1" y="15027"/>
                    </a:lnTo>
                    <a:lnTo>
                      <a:pt x="22902" y="37929"/>
                    </a:lnTo>
                    <a:lnTo>
                      <a:pt x="22957" y="38040"/>
                    </a:lnTo>
                    <a:lnTo>
                      <a:pt x="35489" y="38040"/>
                    </a:lnTo>
                    <a:lnTo>
                      <a:pt x="52235" y="54786"/>
                    </a:lnTo>
                    <a:lnTo>
                      <a:pt x="52679" y="54398"/>
                    </a:lnTo>
                    <a:lnTo>
                      <a:pt x="35822" y="37541"/>
                    </a:lnTo>
                    <a:lnTo>
                      <a:pt x="35711" y="37430"/>
                    </a:lnTo>
                    <a:lnTo>
                      <a:pt x="23235" y="37430"/>
                    </a:lnTo>
                    <a:lnTo>
                      <a:pt x="611" y="14806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6043358" y="2181400"/>
                <a:ext cx="1135167" cy="1130636"/>
              </a:xfrm>
              <a:custGeom>
                <a:avLst/>
                <a:gdLst/>
                <a:ahLst/>
                <a:cxnLst/>
                <a:rect l="l" t="t" r="r" b="b"/>
                <a:pathLst>
                  <a:path w="14030" h="13974" extrusionOk="0">
                    <a:moveTo>
                      <a:pt x="0" y="0"/>
                    </a:moveTo>
                    <a:lnTo>
                      <a:pt x="0" y="6211"/>
                    </a:lnTo>
                    <a:lnTo>
                      <a:pt x="7708" y="13974"/>
                    </a:lnTo>
                    <a:lnTo>
                      <a:pt x="14029" y="13974"/>
                    </a:lnTo>
                    <a:lnTo>
                      <a:pt x="14029" y="13697"/>
                    </a:lnTo>
                    <a:lnTo>
                      <a:pt x="7819" y="13697"/>
                    </a:lnTo>
                    <a:lnTo>
                      <a:pt x="222" y="6155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" name="Google Shape;279;p9"/>
            <p:cNvGrpSpPr/>
            <p:nvPr/>
          </p:nvGrpSpPr>
          <p:grpSpPr>
            <a:xfrm>
              <a:off x="7031838" y="1257845"/>
              <a:ext cx="287456" cy="287456"/>
              <a:chOff x="9708823" y="3047299"/>
              <a:chExt cx="188520" cy="188520"/>
            </a:xfrm>
          </p:grpSpPr>
          <p:sp>
            <p:nvSpPr>
              <p:cNvPr id="280" name="Google Shape;280;p9"/>
              <p:cNvSpPr/>
              <p:nvPr/>
            </p:nvSpPr>
            <p:spPr>
              <a:xfrm>
                <a:off x="9789572" y="3047299"/>
                <a:ext cx="31474" cy="18852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330" extrusionOk="0">
                    <a:moveTo>
                      <a:pt x="1" y="0"/>
                    </a:moveTo>
                    <a:lnTo>
                      <a:pt x="1" y="2329"/>
                    </a:lnTo>
                    <a:lnTo>
                      <a:pt x="389" y="2329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9708823" y="3128047"/>
                <a:ext cx="188520" cy="27024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334" extrusionOk="0">
                    <a:moveTo>
                      <a:pt x="1" y="0"/>
                    </a:moveTo>
                    <a:lnTo>
                      <a:pt x="1" y="333"/>
                    </a:lnTo>
                    <a:lnTo>
                      <a:pt x="2329" y="333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9"/>
            <p:cNvGrpSpPr/>
            <p:nvPr/>
          </p:nvGrpSpPr>
          <p:grpSpPr>
            <a:xfrm>
              <a:off x="8049231" y="4543486"/>
              <a:ext cx="744777" cy="130184"/>
              <a:chOff x="8829494" y="3047299"/>
              <a:chExt cx="744777" cy="130184"/>
            </a:xfrm>
          </p:grpSpPr>
          <p:sp>
            <p:nvSpPr>
              <p:cNvPr id="283" name="Google Shape;283;p9"/>
              <p:cNvSpPr/>
              <p:nvPr/>
            </p:nvSpPr>
            <p:spPr>
              <a:xfrm>
                <a:off x="9390281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9246746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9107662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8968578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8829494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9"/>
            <p:cNvGrpSpPr/>
            <p:nvPr/>
          </p:nvGrpSpPr>
          <p:grpSpPr>
            <a:xfrm>
              <a:off x="5025311" y="4581842"/>
              <a:ext cx="653177" cy="53475"/>
              <a:chOff x="8407710" y="3361310"/>
              <a:chExt cx="713464" cy="58417"/>
            </a:xfrm>
          </p:grpSpPr>
          <p:sp>
            <p:nvSpPr>
              <p:cNvPr id="289" name="Google Shape;289;p9"/>
              <p:cNvSpPr/>
              <p:nvPr/>
            </p:nvSpPr>
            <p:spPr>
              <a:xfrm>
                <a:off x="8766626" y="3361310"/>
                <a:ext cx="354548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4382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4381" y="722"/>
                    </a:lnTo>
                    <a:lnTo>
                      <a:pt x="43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>
                <a:off x="8519851" y="3361310"/>
                <a:ext cx="175089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2164" y="722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>
                <a:off x="8407710" y="3361310"/>
                <a:ext cx="58417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722" y="722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" name="Google Shape;292;p9"/>
            <p:cNvGrpSpPr/>
            <p:nvPr/>
          </p:nvGrpSpPr>
          <p:grpSpPr>
            <a:xfrm>
              <a:off x="7515400" y="2572981"/>
              <a:ext cx="2523342" cy="810715"/>
              <a:chOff x="7683442" y="2402007"/>
              <a:chExt cx="2595230" cy="833811"/>
            </a:xfrm>
          </p:grpSpPr>
          <p:sp>
            <p:nvSpPr>
              <p:cNvPr id="293" name="Google Shape;293;p9"/>
              <p:cNvSpPr/>
              <p:nvPr/>
            </p:nvSpPr>
            <p:spPr>
              <a:xfrm>
                <a:off x="7810998" y="2504392"/>
                <a:ext cx="2467674" cy="731426"/>
              </a:xfrm>
              <a:custGeom>
                <a:avLst/>
                <a:gdLst/>
                <a:ahLst/>
                <a:cxnLst/>
                <a:rect l="l" t="t" r="r" b="b"/>
                <a:pathLst>
                  <a:path w="30499" h="9040" extrusionOk="0">
                    <a:moveTo>
                      <a:pt x="278" y="1"/>
                    </a:moveTo>
                    <a:lnTo>
                      <a:pt x="1" y="278"/>
                    </a:lnTo>
                    <a:lnTo>
                      <a:pt x="3383" y="3660"/>
                    </a:lnTo>
                    <a:lnTo>
                      <a:pt x="24898" y="3660"/>
                    </a:lnTo>
                    <a:lnTo>
                      <a:pt x="30222" y="9039"/>
                    </a:lnTo>
                    <a:lnTo>
                      <a:pt x="30499" y="8762"/>
                    </a:lnTo>
                    <a:lnTo>
                      <a:pt x="25065" y="3272"/>
                    </a:lnTo>
                    <a:lnTo>
                      <a:pt x="3550" y="3272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7683442" y="2402007"/>
                <a:ext cx="163408" cy="140091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8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4"/>
          <p:cNvSpPr txBox="1">
            <a:spLocks noGrp="1"/>
          </p:cNvSpPr>
          <p:nvPr>
            <p:ph type="title"/>
          </p:nvPr>
        </p:nvSpPr>
        <p:spPr>
          <a:xfrm>
            <a:off x="4587168" y="3394725"/>
            <a:ext cx="36210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  <p:sp>
        <p:nvSpPr>
          <p:cNvPr id="401" name="Google Shape;401;p14"/>
          <p:cNvSpPr txBox="1">
            <a:spLocks noGrp="1"/>
          </p:cNvSpPr>
          <p:nvPr>
            <p:ph type="subTitle" idx="1"/>
          </p:nvPr>
        </p:nvSpPr>
        <p:spPr>
          <a:xfrm>
            <a:off x="4587168" y="1310750"/>
            <a:ext cx="3621000" cy="19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402" name="Google Shape;402;p14"/>
          <p:cNvSpPr/>
          <p:nvPr/>
        </p:nvSpPr>
        <p:spPr>
          <a:xfrm rot="10800000" flipH="1">
            <a:off x="-2805872" y="-3374010"/>
            <a:ext cx="6654696" cy="7636707"/>
          </a:xfrm>
          <a:custGeom>
            <a:avLst/>
            <a:gdLst/>
            <a:ahLst/>
            <a:cxnLst/>
            <a:rect l="l" t="t" r="r" b="b"/>
            <a:pathLst>
              <a:path w="71832" h="82432" extrusionOk="0">
                <a:moveTo>
                  <a:pt x="205" y="1"/>
                </a:moveTo>
                <a:lnTo>
                  <a:pt x="1" y="205"/>
                </a:lnTo>
                <a:lnTo>
                  <a:pt x="27924" y="28129"/>
                </a:lnTo>
                <a:lnTo>
                  <a:pt x="27924" y="38728"/>
                </a:lnTo>
                <a:lnTo>
                  <a:pt x="36526" y="47330"/>
                </a:lnTo>
                <a:lnTo>
                  <a:pt x="45629" y="56433"/>
                </a:lnTo>
                <a:lnTo>
                  <a:pt x="71627" y="82431"/>
                </a:lnTo>
                <a:lnTo>
                  <a:pt x="71831" y="82227"/>
                </a:lnTo>
                <a:lnTo>
                  <a:pt x="46493" y="56889"/>
                </a:lnTo>
                <a:lnTo>
                  <a:pt x="46493" y="47935"/>
                </a:lnTo>
                <a:lnTo>
                  <a:pt x="53711" y="40954"/>
                </a:lnTo>
                <a:lnTo>
                  <a:pt x="51481" y="38724"/>
                </a:lnTo>
                <a:lnTo>
                  <a:pt x="37095" y="38724"/>
                </a:lnTo>
                <a:lnTo>
                  <a:pt x="32496" y="34125"/>
                </a:lnTo>
                <a:lnTo>
                  <a:pt x="32496" y="32288"/>
                </a:lnTo>
                <a:lnTo>
                  <a:pt x="27924" y="27712"/>
                </a:lnTo>
                <a:lnTo>
                  <a:pt x="27924" y="27720"/>
                </a:lnTo>
                <a:lnTo>
                  <a:pt x="2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3" name="Google Shape;403;p14"/>
          <p:cNvGrpSpPr/>
          <p:nvPr/>
        </p:nvGrpSpPr>
        <p:grpSpPr>
          <a:xfrm>
            <a:off x="6484849" y="3631196"/>
            <a:ext cx="3213277" cy="3529318"/>
            <a:chOff x="6484849" y="3631196"/>
            <a:chExt cx="3213277" cy="3529318"/>
          </a:xfrm>
        </p:grpSpPr>
        <p:sp>
          <p:nvSpPr>
            <p:cNvPr id="404" name="Google Shape;404;p14"/>
            <p:cNvSpPr/>
            <p:nvPr/>
          </p:nvSpPr>
          <p:spPr>
            <a:xfrm>
              <a:off x="7145128" y="3944492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5" name="Google Shape;405;p14"/>
            <p:cNvGrpSpPr/>
            <p:nvPr/>
          </p:nvGrpSpPr>
          <p:grpSpPr>
            <a:xfrm rot="10800000" flipH="1">
              <a:off x="6484849" y="3631196"/>
              <a:ext cx="2431677" cy="3529318"/>
              <a:chOff x="6769513" y="299393"/>
              <a:chExt cx="1308620" cy="1899525"/>
            </a:xfrm>
          </p:grpSpPr>
          <p:sp>
            <p:nvSpPr>
              <p:cNvPr id="406" name="Google Shape;406;p14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4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4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4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2" name="Google Shape;412;p14"/>
          <p:cNvGrpSpPr/>
          <p:nvPr/>
        </p:nvGrpSpPr>
        <p:grpSpPr>
          <a:xfrm>
            <a:off x="7545816" y="-192997"/>
            <a:ext cx="2586938" cy="1464987"/>
            <a:chOff x="7545816" y="-192997"/>
            <a:chExt cx="2586938" cy="1464987"/>
          </a:xfrm>
        </p:grpSpPr>
        <p:sp>
          <p:nvSpPr>
            <p:cNvPr id="413" name="Google Shape;413;p14"/>
            <p:cNvSpPr/>
            <p:nvPr/>
          </p:nvSpPr>
          <p:spPr>
            <a:xfrm rot="5400000" flipH="1">
              <a:off x="8106792" y="-753973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14"/>
            <p:cNvGrpSpPr/>
            <p:nvPr/>
          </p:nvGrpSpPr>
          <p:grpSpPr>
            <a:xfrm>
              <a:off x="7545825" y="435764"/>
              <a:ext cx="827314" cy="410158"/>
              <a:chOff x="5989375" y="1843575"/>
              <a:chExt cx="136525" cy="67675"/>
            </a:xfrm>
          </p:grpSpPr>
          <p:sp>
            <p:nvSpPr>
              <p:cNvPr id="415" name="Google Shape;415;p14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4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4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4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4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4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4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4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_1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15"/>
          <p:cNvGrpSpPr/>
          <p:nvPr/>
        </p:nvGrpSpPr>
        <p:grpSpPr>
          <a:xfrm>
            <a:off x="-655997" y="3837819"/>
            <a:ext cx="4859943" cy="2698431"/>
            <a:chOff x="-788304" y="3837819"/>
            <a:chExt cx="4859943" cy="2698431"/>
          </a:xfrm>
        </p:grpSpPr>
        <p:sp>
          <p:nvSpPr>
            <p:cNvPr id="425" name="Google Shape;425;p15"/>
            <p:cNvSpPr/>
            <p:nvPr/>
          </p:nvSpPr>
          <p:spPr>
            <a:xfrm flipH="1">
              <a:off x="-788304" y="4174967"/>
              <a:ext cx="2494083" cy="1471900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6" name="Google Shape;426;p15"/>
            <p:cNvGrpSpPr/>
            <p:nvPr/>
          </p:nvGrpSpPr>
          <p:grpSpPr>
            <a:xfrm flipH="1">
              <a:off x="1320304" y="4461358"/>
              <a:ext cx="647437" cy="321825"/>
              <a:chOff x="7990044" y="3252744"/>
              <a:chExt cx="516874" cy="256925"/>
            </a:xfrm>
          </p:grpSpPr>
          <p:sp>
            <p:nvSpPr>
              <p:cNvPr id="427" name="Google Shape;427;p15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5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5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5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5" name="Google Shape;435;p15"/>
            <p:cNvGrpSpPr/>
            <p:nvPr/>
          </p:nvGrpSpPr>
          <p:grpSpPr>
            <a:xfrm rot="5400000">
              <a:off x="813121" y="3277732"/>
              <a:ext cx="2698431" cy="3818605"/>
              <a:chOff x="7726148" y="777978"/>
              <a:chExt cx="2698431" cy="3818605"/>
            </a:xfrm>
          </p:grpSpPr>
          <p:sp>
            <p:nvSpPr>
              <p:cNvPr id="436" name="Google Shape;436;p15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523" extrusionOk="0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6189" extrusionOk="0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44485" extrusionOk="0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9" name="Google Shape;439;p15"/>
          <p:cNvGrpSpPr/>
          <p:nvPr/>
        </p:nvGrpSpPr>
        <p:grpSpPr>
          <a:xfrm flipH="1">
            <a:off x="5745066" y="-1801575"/>
            <a:ext cx="4054931" cy="3690696"/>
            <a:chOff x="-626842" y="-1801575"/>
            <a:chExt cx="4054931" cy="3690696"/>
          </a:xfrm>
        </p:grpSpPr>
        <p:sp>
          <p:nvSpPr>
            <p:cNvPr id="440" name="Google Shape;440;p15"/>
            <p:cNvSpPr/>
            <p:nvPr/>
          </p:nvSpPr>
          <p:spPr>
            <a:xfrm>
              <a:off x="-626842" y="-190870"/>
              <a:ext cx="2698418" cy="1592456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441;p15"/>
            <p:cNvGrpSpPr/>
            <p:nvPr/>
          </p:nvGrpSpPr>
          <p:grpSpPr>
            <a:xfrm rot="10800000">
              <a:off x="388735" y="-1801575"/>
              <a:ext cx="3039353" cy="3203144"/>
              <a:chOff x="7797455" y="1505164"/>
              <a:chExt cx="3773251" cy="3976591"/>
            </a:xfrm>
          </p:grpSpPr>
          <p:sp>
            <p:nvSpPr>
              <p:cNvPr id="442" name="Google Shape;442;p15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4476" extrusionOk="0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850" extrusionOk="0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1850" extrusionOk="0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avLst/>
                <a:gdLst/>
                <a:ahLst/>
                <a:cxnLst/>
                <a:rect l="l" t="t" r="r" b="b"/>
                <a:pathLst>
                  <a:path w="42795" h="44517" extrusionOk="0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6" name="Google Shape;446;p15"/>
            <p:cNvGrpSpPr/>
            <p:nvPr/>
          </p:nvGrpSpPr>
          <p:grpSpPr>
            <a:xfrm>
              <a:off x="331330" y="1630180"/>
              <a:ext cx="258605" cy="258941"/>
              <a:chOff x="8925357" y="2817675"/>
              <a:chExt cx="258605" cy="258941"/>
            </a:xfrm>
          </p:grpSpPr>
          <p:sp>
            <p:nvSpPr>
              <p:cNvPr id="447" name="Google Shape;447;p15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083" extrusionOk="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490" extrusionOk="0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9" name="Google Shape;449;p15"/>
          <p:cNvSpPr txBox="1">
            <a:spLocks noGrp="1"/>
          </p:cNvSpPr>
          <p:nvPr>
            <p:ph type="title" hasCustomPrompt="1"/>
          </p:nvPr>
        </p:nvSpPr>
        <p:spPr>
          <a:xfrm>
            <a:off x="1478734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0" name="Google Shape;450;p15"/>
          <p:cNvSpPr txBox="1">
            <a:spLocks noGrp="1"/>
          </p:cNvSpPr>
          <p:nvPr>
            <p:ph type="subTitle" idx="1"/>
          </p:nvPr>
        </p:nvSpPr>
        <p:spPr>
          <a:xfrm>
            <a:off x="777784" y="260157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51" name="Google Shape;451;p15"/>
          <p:cNvSpPr txBox="1">
            <a:spLocks noGrp="1"/>
          </p:cNvSpPr>
          <p:nvPr>
            <p:ph type="subTitle" idx="2"/>
          </p:nvPr>
        </p:nvSpPr>
        <p:spPr>
          <a:xfrm>
            <a:off x="777784" y="297297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15"/>
          <p:cNvSpPr txBox="1">
            <a:spLocks noGrp="1"/>
          </p:cNvSpPr>
          <p:nvPr>
            <p:ph type="title" idx="3" hasCustomPrompt="1"/>
          </p:nvPr>
        </p:nvSpPr>
        <p:spPr>
          <a:xfrm>
            <a:off x="4129048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15"/>
          <p:cNvSpPr txBox="1">
            <a:spLocks noGrp="1"/>
          </p:cNvSpPr>
          <p:nvPr>
            <p:ph type="subTitle" idx="4"/>
          </p:nvPr>
        </p:nvSpPr>
        <p:spPr>
          <a:xfrm>
            <a:off x="3428103" y="260157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54" name="Google Shape;454;p15"/>
          <p:cNvSpPr txBox="1">
            <a:spLocks noGrp="1"/>
          </p:cNvSpPr>
          <p:nvPr>
            <p:ph type="subTitle" idx="5"/>
          </p:nvPr>
        </p:nvSpPr>
        <p:spPr>
          <a:xfrm>
            <a:off x="3428103" y="297297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15"/>
          <p:cNvSpPr txBox="1">
            <a:spLocks noGrp="1"/>
          </p:cNvSpPr>
          <p:nvPr>
            <p:ph type="title" idx="6" hasCustomPrompt="1"/>
          </p:nvPr>
        </p:nvSpPr>
        <p:spPr>
          <a:xfrm>
            <a:off x="6779363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15"/>
          <p:cNvSpPr txBox="1">
            <a:spLocks noGrp="1"/>
          </p:cNvSpPr>
          <p:nvPr>
            <p:ph type="subTitle" idx="7"/>
          </p:nvPr>
        </p:nvSpPr>
        <p:spPr>
          <a:xfrm>
            <a:off x="6078416" y="260157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57" name="Google Shape;457;p15"/>
          <p:cNvSpPr txBox="1">
            <a:spLocks noGrp="1"/>
          </p:cNvSpPr>
          <p:nvPr>
            <p:ph type="subTitle" idx="8"/>
          </p:nvPr>
        </p:nvSpPr>
        <p:spPr>
          <a:xfrm>
            <a:off x="6078416" y="297297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5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7_1_1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19"/>
          <p:cNvGrpSpPr/>
          <p:nvPr/>
        </p:nvGrpSpPr>
        <p:grpSpPr>
          <a:xfrm>
            <a:off x="5604680" y="538591"/>
            <a:ext cx="6322114" cy="7255046"/>
            <a:chOff x="5604680" y="557027"/>
            <a:chExt cx="6322114" cy="7255046"/>
          </a:xfrm>
        </p:grpSpPr>
        <p:sp>
          <p:nvSpPr>
            <p:cNvPr id="590" name="Google Shape;590;p19"/>
            <p:cNvSpPr/>
            <p:nvPr/>
          </p:nvSpPr>
          <p:spPr>
            <a:xfrm flipH="1">
              <a:off x="5604680" y="557027"/>
              <a:ext cx="6322114" cy="7255046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1" name="Google Shape;591;p19"/>
            <p:cNvGrpSpPr/>
            <p:nvPr/>
          </p:nvGrpSpPr>
          <p:grpSpPr>
            <a:xfrm flipH="1">
              <a:off x="8026530" y="1401565"/>
              <a:ext cx="2381713" cy="3328977"/>
              <a:chOff x="7655072" y="-407632"/>
              <a:chExt cx="2008529" cy="2807368"/>
            </a:xfrm>
          </p:grpSpPr>
          <p:sp>
            <p:nvSpPr>
              <p:cNvPr id="592" name="Google Shape;592;p19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avLst/>
                <a:gdLst/>
                <a:ahLst/>
                <a:cxnLst/>
                <a:rect l="l" t="t" r="r" b="b"/>
                <a:pathLst>
                  <a:path w="32508" h="45293" extrusionOk="0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9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600" extrusionOk="0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9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9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1377" extrusionOk="0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9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4924" extrusionOk="0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7" name="Google Shape;597;p19"/>
            <p:cNvGrpSpPr/>
            <p:nvPr/>
          </p:nvGrpSpPr>
          <p:grpSpPr>
            <a:xfrm flipH="1">
              <a:off x="8235374" y="641977"/>
              <a:ext cx="1029648" cy="1806572"/>
              <a:chOff x="455034" y="-121633"/>
              <a:chExt cx="629947" cy="1105275"/>
            </a:xfrm>
          </p:grpSpPr>
          <p:sp>
            <p:nvSpPr>
              <p:cNvPr id="598" name="Google Shape;598;p19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9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" name="Google Shape;600;p19"/>
            <p:cNvGrpSpPr/>
            <p:nvPr/>
          </p:nvGrpSpPr>
          <p:grpSpPr>
            <a:xfrm flipH="1">
              <a:off x="6862715" y="4692498"/>
              <a:ext cx="471865" cy="38050"/>
              <a:chOff x="6298452" y="2390050"/>
              <a:chExt cx="140725" cy="11350"/>
            </a:xfrm>
          </p:grpSpPr>
          <p:sp>
            <p:nvSpPr>
              <p:cNvPr id="601" name="Google Shape;601;p19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9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19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4" name="Google Shape;604;p19"/>
          <p:cNvGrpSpPr/>
          <p:nvPr/>
        </p:nvGrpSpPr>
        <p:grpSpPr>
          <a:xfrm>
            <a:off x="-2438675" y="1770046"/>
            <a:ext cx="6322101" cy="5677064"/>
            <a:chOff x="-2438675" y="1770046"/>
            <a:chExt cx="6322101" cy="5677064"/>
          </a:xfrm>
        </p:grpSpPr>
        <p:sp>
          <p:nvSpPr>
            <p:cNvPr id="605" name="Google Shape;605;p19"/>
            <p:cNvSpPr/>
            <p:nvPr/>
          </p:nvSpPr>
          <p:spPr>
            <a:xfrm>
              <a:off x="-2438675" y="1770046"/>
              <a:ext cx="6322101" cy="5677064"/>
            </a:xfrm>
            <a:custGeom>
              <a:avLst/>
              <a:gdLst/>
              <a:ahLst/>
              <a:cxnLst/>
              <a:rect l="l" t="t" r="r" b="b"/>
              <a:pathLst>
                <a:path w="71519" h="64222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6" name="Google Shape;606;p19"/>
            <p:cNvGrpSpPr/>
            <p:nvPr/>
          </p:nvGrpSpPr>
          <p:grpSpPr>
            <a:xfrm rot="-5400000" flipH="1">
              <a:off x="358472" y="2658178"/>
              <a:ext cx="618213" cy="306426"/>
              <a:chOff x="5989375" y="1843575"/>
              <a:chExt cx="136525" cy="67675"/>
            </a:xfrm>
          </p:grpSpPr>
          <p:sp>
            <p:nvSpPr>
              <p:cNvPr id="607" name="Google Shape;607;p19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9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9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9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9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9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9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9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5" name="Google Shape;615;p19"/>
            <p:cNvGrpSpPr/>
            <p:nvPr/>
          </p:nvGrpSpPr>
          <p:grpSpPr>
            <a:xfrm flipH="1">
              <a:off x="-408088" y="3405850"/>
              <a:ext cx="1228886" cy="2188720"/>
              <a:chOff x="8389396" y="1055350"/>
              <a:chExt cx="1228886" cy="2188720"/>
            </a:xfrm>
          </p:grpSpPr>
          <p:sp>
            <p:nvSpPr>
              <p:cNvPr id="616" name="Google Shape;616;p19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9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8" name="Google Shape;618;p19"/>
          <p:cNvSpPr txBox="1">
            <a:spLocks noGrp="1"/>
          </p:cNvSpPr>
          <p:nvPr>
            <p:ph type="body" idx="1"/>
          </p:nvPr>
        </p:nvSpPr>
        <p:spPr>
          <a:xfrm>
            <a:off x="1370700" y="1401575"/>
            <a:ext cx="6402600" cy="26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619" name="Google Shape;619;p1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25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779" name="Google Shape;779;p25"/>
            <p:cNvSpPr/>
            <p:nvPr/>
          </p:nvSpPr>
          <p:spPr>
            <a:xfrm>
              <a:off x="-1296571" y="0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0" name="Google Shape;780;p25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781" name="Google Shape;781;p25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82" name="Google Shape;782;p25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25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25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25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25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87" name="Google Shape;787;p25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8" name="Google Shape;788;p25"/>
          <p:cNvGrpSpPr/>
          <p:nvPr/>
        </p:nvGrpSpPr>
        <p:grpSpPr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789" name="Google Shape;789;p25"/>
            <p:cNvSpPr/>
            <p:nvPr/>
          </p:nvSpPr>
          <p:spPr>
            <a:xfrm rot="10800000" flipH="1">
              <a:off x="5245253" y="1301790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0" name="Google Shape;790;p25"/>
            <p:cNvGrpSpPr/>
            <p:nvPr/>
          </p:nvGrpSpPr>
          <p:grpSpPr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791" name="Google Shape;791;p25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5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5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5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5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5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7" name="Google Shape;797;p25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5"/>
            <p:cNvSpPr/>
            <p:nvPr/>
          </p:nvSpPr>
          <p:spPr>
            <a:xfrm rot="10800000" flipH="1">
              <a:off x="8796218" y="3575323"/>
              <a:ext cx="727762" cy="727762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26"/>
          <p:cNvGrpSpPr/>
          <p:nvPr/>
        </p:nvGrpSpPr>
        <p:grpSpPr>
          <a:xfrm rot="10800000" flipH="1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801" name="Google Shape;801;p26"/>
            <p:cNvSpPr/>
            <p:nvPr/>
          </p:nvSpPr>
          <p:spPr>
            <a:xfrm>
              <a:off x="8051125" y="4157250"/>
              <a:ext cx="1311339" cy="1311189"/>
            </a:xfrm>
            <a:custGeom>
              <a:avLst/>
              <a:gdLst/>
              <a:ahLst/>
              <a:cxnLst/>
              <a:rect l="l" t="t" r="r" b="b"/>
              <a:pathLst>
                <a:path w="8763" h="8762" extrusionOk="0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2" name="Google Shape;802;p26"/>
            <p:cNvGrpSpPr/>
            <p:nvPr/>
          </p:nvGrpSpPr>
          <p:grpSpPr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803" name="Google Shape;803;p26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6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5" name="Google Shape;805;p26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806" name="Google Shape;806;p26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807" name="Google Shape;807;p26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avLst/>
                <a:gdLst/>
                <a:ahLst/>
                <a:cxnLst/>
                <a:rect l="l" t="t" r="r" b="b"/>
                <a:pathLst>
                  <a:path w="71832" h="82432" extrusionOk="0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9" name="Google Shape;809;p26"/>
            <p:cNvGrpSpPr/>
            <p:nvPr/>
          </p:nvGrpSpPr>
          <p:grpSpPr>
            <a:xfrm rot="-5400000" flipH="1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810" name="Google Shape;810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6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96696E9-B21B-318B-7792-7645F1E64376}"/>
              </a:ext>
            </a:extLst>
          </p:cNvPr>
          <p:cNvSpPr txBox="1"/>
          <p:nvPr userDrawn="1"/>
        </p:nvSpPr>
        <p:spPr>
          <a:xfrm>
            <a:off x="5527190" y="20998"/>
            <a:ext cx="3679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Wirtschaftswissenschaftliche Fakultät der Universität Zürich</a:t>
            </a:r>
            <a:endParaRPr lang="de-CH" sz="1000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60" r:id="rId5"/>
    <p:sldLayoutId id="2147483661" r:id="rId6"/>
    <p:sldLayoutId id="2147483665" r:id="rId7"/>
    <p:sldLayoutId id="2147483671" r:id="rId8"/>
    <p:sldLayoutId id="2147483672" r:id="rId9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0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0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0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0"/>
          <p:cNvSpPr txBox="1">
            <a:spLocks noGrp="1"/>
          </p:cNvSpPr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Real Estate Price Class </a:t>
            </a:r>
            <a:r>
              <a:rPr lang="de-CH" dirty="0" err="1"/>
              <a:t>Estimation</a:t>
            </a:r>
            <a:r>
              <a:rPr lang="de-CH" dirty="0"/>
              <a:t> </a:t>
            </a:r>
            <a:br>
              <a:rPr lang="de-CH" dirty="0"/>
            </a:br>
            <a:endParaRPr lang="de-CH" dirty="0"/>
          </a:p>
        </p:txBody>
      </p:sp>
      <p:sp>
        <p:nvSpPr>
          <p:cNvPr id="832" name="Google Shape;832;p30"/>
          <p:cNvSpPr txBox="1">
            <a:spLocks noGrp="1"/>
          </p:cNvSpPr>
          <p:nvPr>
            <p:ph type="subTitle" idx="1"/>
          </p:nvPr>
        </p:nvSpPr>
        <p:spPr>
          <a:xfrm>
            <a:off x="1296138" y="3416400"/>
            <a:ext cx="6551700" cy="7023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Machine</a:t>
            </a:r>
            <a:r>
              <a:rPr lang="de-C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Learning In Finance – Group 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de-CH" sz="1200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Alexander Beck |</a:t>
            </a:r>
            <a:r>
              <a:rPr lang="de-CH"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CH" sz="1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Joel Blank | Pascal </a:t>
            </a:r>
            <a:r>
              <a:rPr lang="de-CH" sz="1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Müntener</a:t>
            </a:r>
            <a:r>
              <a:rPr lang="de-CH" sz="1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| Arthur </a:t>
            </a:r>
            <a:r>
              <a:rPr lang="de-CH" sz="1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Pavlics</a:t>
            </a:r>
            <a:r>
              <a:rPr lang="de-CH" sz="1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| Kenan Öztürk</a:t>
            </a:r>
            <a:endParaRPr lang="de-CH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833" name="Google Shape;833;p30"/>
          <p:cNvGrpSpPr/>
          <p:nvPr/>
        </p:nvGrpSpPr>
        <p:grpSpPr>
          <a:xfrm>
            <a:off x="888012" y="1440674"/>
            <a:ext cx="300359" cy="299855"/>
            <a:chOff x="1466575" y="2391250"/>
            <a:chExt cx="59575" cy="59475"/>
          </a:xfrm>
        </p:grpSpPr>
        <p:sp>
          <p:nvSpPr>
            <p:cNvPr id="834" name="Google Shape;834;p30"/>
            <p:cNvSpPr/>
            <p:nvPr/>
          </p:nvSpPr>
          <p:spPr>
            <a:xfrm>
              <a:off x="1491600" y="2391250"/>
              <a:ext cx="9425" cy="59475"/>
            </a:xfrm>
            <a:custGeom>
              <a:avLst/>
              <a:gdLst/>
              <a:ahLst/>
              <a:cxnLst/>
              <a:rect l="l" t="t" r="r" b="b"/>
              <a:pathLst>
                <a:path w="377" h="2379" extrusionOk="0">
                  <a:moveTo>
                    <a:pt x="0" y="1"/>
                  </a:moveTo>
                  <a:lnTo>
                    <a:pt x="0" y="2379"/>
                  </a:lnTo>
                  <a:lnTo>
                    <a:pt x="377" y="237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1466575" y="2416275"/>
              <a:ext cx="59575" cy="9425"/>
            </a:xfrm>
            <a:custGeom>
              <a:avLst/>
              <a:gdLst/>
              <a:ahLst/>
              <a:cxnLst/>
              <a:rect l="l" t="t" r="r" b="b"/>
              <a:pathLst>
                <a:path w="2383" h="377" extrusionOk="0">
                  <a:moveTo>
                    <a:pt x="1" y="1"/>
                  </a:moveTo>
                  <a:lnTo>
                    <a:pt x="1" y="377"/>
                  </a:lnTo>
                  <a:lnTo>
                    <a:pt x="2382" y="377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6F283F34-D673-DCA3-9483-B9DC08138B3A}"/>
              </a:ext>
            </a:extLst>
          </p:cNvPr>
          <p:cNvSpPr txBox="1"/>
          <p:nvPr/>
        </p:nvSpPr>
        <p:spPr>
          <a:xfrm>
            <a:off x="-35461" y="4889584"/>
            <a:ext cx="1961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/>
              <a:t>16.04.2023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6D8528FB-6FBF-CD09-281A-A8368E8FA42D}"/>
              </a:ext>
            </a:extLst>
          </p:cNvPr>
          <p:cNvSpPr/>
          <p:nvPr/>
        </p:nvSpPr>
        <p:spPr>
          <a:xfrm>
            <a:off x="6705598" y="4455839"/>
            <a:ext cx="750905" cy="52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3" name="Google Shape;1213;p51"/>
          <p:cNvSpPr txBox="1">
            <a:spLocks noGrp="1"/>
          </p:cNvSpPr>
          <p:nvPr>
            <p:ph type="body" idx="1"/>
          </p:nvPr>
        </p:nvSpPr>
        <p:spPr>
          <a:xfrm>
            <a:off x="1370700" y="1602984"/>
            <a:ext cx="6402600" cy="26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3350" indent="0">
              <a:buSzPts val="1500"/>
              <a:buNone/>
            </a:pPr>
            <a:endParaRPr lang="de-CH" sz="1200" b="1" dirty="0">
              <a:solidFill>
                <a:schemeClr val="dk2"/>
              </a:solidFill>
              <a:latin typeface="Orbitron"/>
              <a:sym typeface="Orbitron"/>
            </a:endParaRPr>
          </a:p>
          <a:p>
            <a:pPr marL="0" indent="0">
              <a:spcBef>
                <a:spcPts val="1000"/>
              </a:spcBef>
              <a:buSzPts val="1500"/>
              <a:buNone/>
            </a:pPr>
            <a:r>
              <a:rPr lang="de-CH" sz="2200" b="1" dirty="0">
                <a:solidFill>
                  <a:schemeClr val="dk2"/>
                </a:solidFill>
                <a:latin typeface="Orbitron"/>
                <a:sym typeface="Orbitron"/>
              </a:rPr>
              <a:t>Images</a:t>
            </a:r>
            <a:endParaRPr lang="de-CH" sz="1200" dirty="0"/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lang="de-CH" sz="1200" dirty="0"/>
          </a:p>
          <a:p>
            <a:pPr marL="133350" indent="0">
              <a:buSzPts val="1500"/>
              <a:buNone/>
            </a:pPr>
            <a:r>
              <a:rPr lang="de-CH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Image 1,6,7,8,9,10: Beck, A., Blank, J., </a:t>
            </a:r>
            <a:r>
              <a:rPr lang="de-CH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Müntener</a:t>
            </a:r>
            <a:r>
              <a:rPr lang="de-CH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P., </a:t>
            </a:r>
            <a:r>
              <a:rPr lang="de-CH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Pavlics</a:t>
            </a:r>
            <a:r>
              <a:rPr lang="de-CH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A. &amp; Öztürk, K. (2023) </a:t>
            </a:r>
            <a:r>
              <a:rPr lang="de-CH" sz="1200" b="0" i="0" dirty="0" err="1">
                <a:solidFill>
                  <a:srgbClr val="32363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Jupyter</a:t>
            </a:r>
            <a:r>
              <a:rPr lang="de-CH" sz="1200" b="0" i="0" dirty="0">
                <a:solidFill>
                  <a:srgbClr val="32363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590550" lvl="1" indent="0">
              <a:spcBef>
                <a:spcPts val="0"/>
              </a:spcBef>
              <a:buSzPts val="1500"/>
              <a:buNone/>
            </a:pPr>
            <a:r>
              <a:rPr lang="de-CH" sz="1200" b="0" i="0" dirty="0">
                <a:solidFill>
                  <a:srgbClr val="32363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Notebooks – </a:t>
            </a:r>
            <a:r>
              <a:rPr lang="de-CH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ML GROUP PROJECT.</a:t>
            </a:r>
          </a:p>
          <a:p>
            <a:pPr marL="133350" indent="0">
              <a:buSzPts val="1500"/>
              <a:buNone/>
            </a:pPr>
            <a:r>
              <a:rPr lang="de-CH" sz="1200" b="0" i="0" dirty="0">
                <a:solidFill>
                  <a:srgbClr val="32363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Image 2: Zimmermann, </a:t>
            </a:r>
            <a:r>
              <a:rPr lang="de-CH" sz="1200" dirty="0">
                <a:solidFill>
                  <a:srgbClr val="32363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B. </a:t>
            </a:r>
            <a:r>
              <a:rPr lang="de-CH" sz="1200" b="0" i="0" dirty="0">
                <a:solidFill>
                  <a:srgbClr val="32363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(2023). </a:t>
            </a:r>
            <a:r>
              <a:rPr lang="de-CH" sz="1200" b="0" i="0" dirty="0" err="1">
                <a:solidFill>
                  <a:srgbClr val="32363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Jupyter</a:t>
            </a:r>
            <a:r>
              <a:rPr lang="de-CH" sz="1200" b="0" i="0" dirty="0">
                <a:solidFill>
                  <a:srgbClr val="32363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Notebooks – Group Project: Minimal Working </a:t>
            </a:r>
          </a:p>
          <a:p>
            <a:pPr marL="590550" lvl="1" indent="0">
              <a:spcBef>
                <a:spcPts val="0"/>
              </a:spcBef>
              <a:buSzPts val="1500"/>
              <a:buNone/>
            </a:pPr>
            <a:r>
              <a:rPr lang="de-CH" sz="1200" b="0" i="0" dirty="0" err="1">
                <a:solidFill>
                  <a:srgbClr val="32363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Expamle</a:t>
            </a:r>
            <a:r>
              <a:rPr lang="de-CH" sz="1200" b="0" i="0" dirty="0">
                <a:solidFill>
                  <a:srgbClr val="32363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127000" indent="0">
              <a:buNone/>
            </a:pPr>
            <a:r>
              <a:rPr lang="de-CH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Image 3: TIBCO Software. (o. J.). </a:t>
            </a:r>
            <a:r>
              <a:rPr lang="de-CH" sz="1200" i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</a:t>
            </a:r>
            <a:r>
              <a:rPr lang="de-CH" sz="120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CH" sz="1200" i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</a:t>
            </a:r>
            <a:r>
              <a:rPr lang="de-CH" sz="120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de-CH" sz="1200" i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Neural</a:t>
            </a:r>
            <a:r>
              <a:rPr lang="de-CH" sz="120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Network?</a:t>
            </a:r>
            <a:r>
              <a:rPr lang="de-CH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Abgerufen am 14. April 2023 </a:t>
            </a:r>
          </a:p>
          <a:p>
            <a:pPr marL="584200" lvl="1" indent="0">
              <a:spcBef>
                <a:spcPts val="0"/>
              </a:spcBef>
              <a:buNone/>
            </a:pPr>
            <a:r>
              <a:rPr lang="de-CH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von https://</a:t>
            </a:r>
            <a:r>
              <a:rPr lang="de-CH" sz="12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www.tibco.com</a:t>
            </a:r>
            <a:r>
              <a:rPr lang="de-CH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de-CH" sz="12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reference</a:t>
            </a:r>
            <a:r>
              <a:rPr lang="de-CH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-center/</a:t>
            </a:r>
            <a:r>
              <a:rPr lang="de-CH" sz="12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</a:t>
            </a:r>
            <a:r>
              <a:rPr lang="de-CH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  <a:r>
              <a:rPr lang="de-CH" sz="12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</a:t>
            </a:r>
            <a:r>
              <a:rPr lang="de-CH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-a-neural-network</a:t>
            </a:r>
            <a:endParaRPr lang="de-CH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0" indent="0">
              <a:buNone/>
            </a:pPr>
            <a:r>
              <a:rPr lang="de-CH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Image 4: </a:t>
            </a:r>
            <a:r>
              <a:rPr lang="de-CH" sz="12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ResearchGate</a:t>
            </a:r>
            <a:r>
              <a:rPr lang="de-CH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(o.J.). </a:t>
            </a:r>
            <a:r>
              <a:rPr lang="de-CH" sz="120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FIG. 1. </a:t>
            </a:r>
            <a:r>
              <a:rPr lang="de-CH" sz="1200" i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Comparison</a:t>
            </a:r>
            <a:r>
              <a:rPr lang="de-CH" sz="120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CH" sz="1200" i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between</a:t>
            </a:r>
            <a:r>
              <a:rPr lang="de-CH" sz="120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(a) </a:t>
            </a:r>
            <a:r>
              <a:rPr lang="de-CH" sz="1200" i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random</a:t>
            </a:r>
            <a:r>
              <a:rPr lang="de-CH" sz="120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CH" sz="1200" i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forest</a:t>
            </a:r>
            <a:r>
              <a:rPr lang="de-CH" sz="120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(b) </a:t>
            </a:r>
          </a:p>
          <a:p>
            <a:pPr marL="584200" lvl="1" indent="0">
              <a:spcBef>
                <a:spcPts val="0"/>
              </a:spcBef>
              <a:buNone/>
            </a:pPr>
            <a:r>
              <a:rPr lang="de-CH" sz="1200" i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gradient</a:t>
            </a:r>
            <a:r>
              <a:rPr lang="de-CH" sz="120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CH" sz="1200" i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boosting</a:t>
            </a:r>
            <a:r>
              <a:rPr lang="de-CH" sz="120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...</a:t>
            </a:r>
            <a:r>
              <a:rPr lang="de-CH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Abgerufen am 14. April 2023 von</a:t>
            </a:r>
            <a:endParaRPr lang="de-CH" sz="1200" b="0" i="0" dirty="0">
              <a:solidFill>
                <a:srgbClr val="32363A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33350" indent="0">
              <a:buSzPts val="1500"/>
              <a:buNone/>
            </a:pPr>
            <a:r>
              <a:rPr lang="de-CH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Image 5: </a:t>
            </a:r>
            <a:r>
              <a:rPr lang="de-CH" sz="12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StatQuest</a:t>
            </a:r>
            <a:r>
              <a:rPr lang="de-CH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CH" sz="12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with</a:t>
            </a:r>
            <a:r>
              <a:rPr lang="de-CH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Josh </a:t>
            </a:r>
            <a:r>
              <a:rPr lang="de-CH" sz="12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Starmer</a:t>
            </a:r>
            <a:r>
              <a:rPr lang="de-CH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(2019). </a:t>
            </a:r>
            <a:r>
              <a:rPr lang="de-CH" sz="1200" i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AdaBoost</a:t>
            </a:r>
            <a:r>
              <a:rPr lang="de-CH" sz="120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de-CH" sz="1200" i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Clearly</a:t>
            </a:r>
            <a:r>
              <a:rPr lang="de-CH" sz="120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CH" sz="1200" i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Explained</a:t>
            </a:r>
            <a:r>
              <a:rPr lang="de-CH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Abgerufen am </a:t>
            </a:r>
          </a:p>
          <a:p>
            <a:pPr marL="590550" lvl="1" indent="0">
              <a:spcBef>
                <a:spcPts val="0"/>
              </a:spcBef>
              <a:buSzPts val="1500"/>
              <a:buNone/>
            </a:pPr>
            <a:r>
              <a:rPr lang="de-CH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14. April 2023 von https://</a:t>
            </a:r>
            <a:r>
              <a:rPr lang="de-CH" sz="12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www.youtube.com</a:t>
            </a:r>
            <a:r>
              <a:rPr lang="de-CH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de-CH" sz="12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watch?v</a:t>
            </a:r>
            <a:r>
              <a:rPr lang="de-CH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=LsK-xG1cLYA</a:t>
            </a:r>
            <a:endParaRPr lang="de-CH" sz="1200" b="1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33350" indent="0">
              <a:buSzPts val="1500"/>
              <a:buNone/>
            </a:pPr>
            <a:r>
              <a:rPr lang="de-CH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Image 11: </a:t>
            </a:r>
            <a:r>
              <a:rPr lang="de-CH" sz="12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Clipartix</a:t>
            </a:r>
            <a:r>
              <a:rPr lang="de-CH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de-CH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(o. J.). </a:t>
            </a:r>
            <a:r>
              <a:rPr lang="de-CH" sz="120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Ballpoint </a:t>
            </a:r>
            <a:r>
              <a:rPr lang="de-CH" sz="1200" i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</a:t>
            </a:r>
            <a:r>
              <a:rPr lang="de-CH" sz="120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CH" sz="1200" i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clipart</a:t>
            </a:r>
            <a:r>
              <a:rPr lang="de-CH" sz="120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CH" sz="1200" i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free</a:t>
            </a:r>
            <a:r>
              <a:rPr lang="de-CH" sz="120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CH" sz="1200" i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clipart</a:t>
            </a:r>
            <a:r>
              <a:rPr lang="de-CH" sz="120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CH" sz="1200" i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images</a:t>
            </a:r>
            <a:r>
              <a:rPr lang="de-CH" sz="120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de-CH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Abgerufen am 14. April </a:t>
            </a:r>
          </a:p>
          <a:p>
            <a:pPr marL="590550" lvl="1" indent="0">
              <a:spcBef>
                <a:spcPts val="0"/>
              </a:spcBef>
              <a:buSzPts val="1500"/>
              <a:buNone/>
            </a:pPr>
            <a:r>
              <a:rPr lang="de-CH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2023 von https://clipartix.com/pen-clipart-image-22207/</a:t>
            </a:r>
          </a:p>
          <a:p>
            <a:pPr marL="590550" lvl="1" indent="0">
              <a:buSzPts val="1500"/>
              <a:buNone/>
            </a:pPr>
            <a:endParaRPr lang="de-CH" sz="12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0" indent="0">
              <a:buNone/>
            </a:pPr>
            <a:r>
              <a:rPr lang="de-CH" sz="1200" b="0" i="0" u="none" strike="noStrike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Slides</a:t>
            </a:r>
            <a:r>
              <a:rPr lang="de-CH" sz="1200" b="0" i="0" u="none" strike="noStrike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de-CH" sz="1200" b="0" i="0" u="none" strike="noStrike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Slidesgo</a:t>
            </a:r>
            <a:r>
              <a:rPr lang="de-CH" sz="1200" b="0" i="0" u="none" strike="noStrike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de-CH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(o. J.). </a:t>
            </a:r>
            <a:r>
              <a:rPr lang="de-CH" sz="1200" b="0" i="1" u="none" strike="noStrike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Evolution </a:t>
            </a:r>
            <a:r>
              <a:rPr lang="de-CH" sz="1200" b="0" i="1" u="none" strike="noStrike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</a:t>
            </a:r>
            <a:r>
              <a:rPr lang="de-CH" sz="1200" b="0" i="1" u="none" strike="noStrike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Invention in Canada Thesis. </a:t>
            </a:r>
            <a:r>
              <a:rPr lang="de-CH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Abgerufen am 14. </a:t>
            </a:r>
          </a:p>
          <a:p>
            <a:pPr marL="584200" lvl="1" indent="0">
              <a:spcBef>
                <a:spcPts val="0"/>
              </a:spcBef>
              <a:buNone/>
            </a:pPr>
            <a:r>
              <a:rPr lang="de-CH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April 2023 von https://</a:t>
            </a:r>
            <a:r>
              <a:rPr lang="de-CH" sz="12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slidesgo.com</a:t>
            </a:r>
            <a:r>
              <a:rPr lang="de-CH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de-CH" sz="12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theme</a:t>
            </a:r>
            <a:r>
              <a:rPr lang="de-CH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/the-evolution-of-invention-in-canada-thesis#search-tech&amp;position-34&amp;results-354&amp;rs=</a:t>
            </a:r>
            <a:r>
              <a:rPr lang="de-CH" sz="12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search</a:t>
            </a:r>
            <a:endParaRPr lang="de-CH" sz="12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0" indent="0">
              <a:buNone/>
            </a:pPr>
            <a:endParaRPr lang="de-CH" sz="1200" dirty="0">
              <a:effectLst/>
            </a:endParaRPr>
          </a:p>
          <a:p>
            <a:endParaRPr lang="de-CH" sz="1200" dirty="0">
              <a:effectLst/>
            </a:endParaRPr>
          </a:p>
          <a:p>
            <a:pPr marL="127000" indent="0">
              <a:buNone/>
            </a:pPr>
            <a:endParaRPr lang="de-CH" sz="1200" dirty="0">
              <a:effectLst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lang="de-CH" sz="12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sz="12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33B5E32-1EF7-CBBA-B1B1-92B292CC9CFA}"/>
              </a:ext>
            </a:extLst>
          </p:cNvPr>
          <p:cNvSpPr txBox="1"/>
          <p:nvPr/>
        </p:nvSpPr>
        <p:spPr>
          <a:xfrm>
            <a:off x="-35461" y="4889584"/>
            <a:ext cx="1961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/>
              <a:t>16.04.2023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4;p33">
            <a:extLst>
              <a:ext uri="{FF2B5EF4-FFF2-40B4-BE49-F238E27FC236}">
                <a16:creationId xmlns:a16="http://schemas.microsoft.com/office/drawing/2014/main" id="{69E4C8C4-A726-DB9C-EB7D-66646B448938}"/>
              </a:ext>
            </a:extLst>
          </p:cNvPr>
          <p:cNvSpPr txBox="1">
            <a:spLocks/>
          </p:cNvSpPr>
          <p:nvPr/>
        </p:nvSpPr>
        <p:spPr>
          <a:xfrm>
            <a:off x="713369" y="1017725"/>
            <a:ext cx="5011574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2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2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2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2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2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2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2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2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2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de-CH" sz="3600" dirty="0"/>
              <a:t>Handling </a:t>
            </a:r>
          </a:p>
          <a:p>
            <a:r>
              <a:rPr lang="de-CH" sz="3600" dirty="0"/>
              <a:t>The Data</a:t>
            </a:r>
          </a:p>
        </p:txBody>
      </p:sp>
      <p:sp>
        <p:nvSpPr>
          <p:cNvPr id="10" name="Google Shape;863;p33">
            <a:extLst>
              <a:ext uri="{FF2B5EF4-FFF2-40B4-BE49-F238E27FC236}">
                <a16:creationId xmlns:a16="http://schemas.microsoft.com/office/drawing/2014/main" id="{489E9DF4-706F-C03A-1BC2-32C31D17918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2233" y="2169225"/>
            <a:ext cx="4808556" cy="26404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800" b="1" dirty="0"/>
              <a:t>Features</a:t>
            </a:r>
          </a:p>
          <a:p>
            <a:pPr marL="285750" indent="-285750">
              <a:buFontTx/>
              <a:buChar char="-"/>
            </a:pPr>
            <a:r>
              <a:rPr lang="en" sz="1600" dirty="0"/>
              <a:t>Feature selection </a:t>
            </a:r>
          </a:p>
          <a:p>
            <a:pPr marL="285750" indent="-285750">
              <a:buFontTx/>
              <a:buChar char="-"/>
            </a:pPr>
            <a:r>
              <a:rPr lang="en" sz="1600" dirty="0"/>
              <a:t>Make composite features</a:t>
            </a:r>
          </a:p>
          <a:p>
            <a:pPr marL="285750" indent="-285750">
              <a:buFontTx/>
              <a:buChar char="-"/>
            </a:pPr>
            <a:r>
              <a:rPr lang="en" sz="1600" dirty="0"/>
              <a:t>Dummies categorical features</a:t>
            </a:r>
          </a:p>
          <a:p>
            <a:pPr marL="285750" indent="-285750">
              <a:buFontTx/>
              <a:buChar char="-"/>
            </a:pPr>
            <a:r>
              <a:rPr lang="de-CH" sz="1600" dirty="0" err="1"/>
              <a:t>Scale</a:t>
            </a:r>
            <a:r>
              <a:rPr lang="de-CH" sz="1600" dirty="0"/>
              <a:t> all </a:t>
            </a:r>
            <a:r>
              <a:rPr lang="de-CH" sz="1600" dirty="0" err="1"/>
              <a:t>numericals</a:t>
            </a:r>
            <a:endParaRPr lang="de-CH" sz="1600" dirty="0"/>
          </a:p>
          <a:p>
            <a:pPr marL="285750" indent="-285750">
              <a:buFontTx/>
              <a:buChar char="-"/>
            </a:pPr>
            <a:r>
              <a:rPr lang="de-CH" sz="1600" dirty="0" err="1"/>
              <a:t>Convert</a:t>
            </a:r>
            <a:r>
              <a:rPr lang="de-CH" sz="1600" dirty="0"/>
              <a:t> </a:t>
            </a:r>
            <a:r>
              <a:rPr lang="de-CH" sz="1600" dirty="0" err="1"/>
              <a:t>strings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numbers</a:t>
            </a:r>
            <a:endParaRPr lang="de-CH" sz="1600" dirty="0"/>
          </a:p>
          <a:p>
            <a:pPr marL="0" indent="0"/>
            <a:endParaRPr lang="de-CH" sz="1600" dirty="0"/>
          </a:p>
          <a:p>
            <a:pPr marL="0" indent="0"/>
            <a:r>
              <a:rPr lang="de-CH" sz="1800" b="1" dirty="0"/>
              <a:t>NAN Values</a:t>
            </a:r>
          </a:p>
          <a:p>
            <a:pPr marL="285750" indent="-285750">
              <a:buFontTx/>
              <a:buChar char="-"/>
            </a:pPr>
            <a:r>
              <a:rPr lang="de-CH" sz="1600" dirty="0" err="1"/>
              <a:t>No</a:t>
            </a:r>
            <a:r>
              <a:rPr lang="de-CH" sz="1600" dirty="0"/>
              <a:t> «real» </a:t>
            </a:r>
            <a:r>
              <a:rPr lang="de-CH" sz="1600" dirty="0" err="1"/>
              <a:t>NaN</a:t>
            </a:r>
            <a:r>
              <a:rPr lang="de-CH" sz="1600" dirty="0"/>
              <a:t> </a:t>
            </a:r>
            <a:r>
              <a:rPr lang="de-CH" sz="1600" dirty="0" err="1"/>
              <a:t>values</a:t>
            </a:r>
            <a:endParaRPr lang="de-CH" sz="1600" dirty="0"/>
          </a:p>
          <a:p>
            <a:pPr marL="0" indent="0"/>
            <a:endParaRPr lang="en" sz="1600" dirty="0"/>
          </a:p>
          <a:p>
            <a:pPr marL="285750" indent="-285750">
              <a:buFontTx/>
              <a:buChar char="-"/>
            </a:pPr>
            <a:endParaRPr lang="en" sz="16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B2B7B8F-7A2B-EAE9-7A01-913627363BAD}"/>
              </a:ext>
            </a:extLst>
          </p:cNvPr>
          <p:cNvSpPr txBox="1"/>
          <p:nvPr/>
        </p:nvSpPr>
        <p:spPr>
          <a:xfrm>
            <a:off x="4415269" y="4889584"/>
            <a:ext cx="7079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Image 1</a:t>
            </a:r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B914694B-9C15-C69C-0B1D-E13E4AE8A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028" y="0"/>
            <a:ext cx="4065971" cy="5158103"/>
          </a:xfrm>
          <a:prstGeom prst="rect">
            <a:avLst/>
          </a:prstGeom>
          <a:ln w="38100">
            <a:noFill/>
          </a:ln>
        </p:spPr>
      </p:pic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F4D75478-ACDB-5A2C-ED85-44EFF9911EE8}"/>
              </a:ext>
            </a:extLst>
          </p:cNvPr>
          <p:cNvCxnSpPr>
            <a:cxnSpLocks/>
          </p:cNvCxnSpPr>
          <p:nvPr/>
        </p:nvCxnSpPr>
        <p:spPr>
          <a:xfrm>
            <a:off x="5078028" y="-172278"/>
            <a:ext cx="0" cy="543339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9ECD98E3-24F4-FF8D-30A4-B977B831441E}"/>
              </a:ext>
            </a:extLst>
          </p:cNvPr>
          <p:cNvSpPr/>
          <p:nvPr/>
        </p:nvSpPr>
        <p:spPr>
          <a:xfrm>
            <a:off x="-331304" y="-172278"/>
            <a:ext cx="2968487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627A43-3151-08DD-B923-2269DF357D88}"/>
              </a:ext>
            </a:extLst>
          </p:cNvPr>
          <p:cNvSpPr/>
          <p:nvPr/>
        </p:nvSpPr>
        <p:spPr>
          <a:xfrm>
            <a:off x="-331305" y="600684"/>
            <a:ext cx="1067884" cy="16786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75C1B02-CEEE-43B5-01B4-759EEAB34DA4}"/>
              </a:ext>
            </a:extLst>
          </p:cNvPr>
          <p:cNvSpPr txBox="1"/>
          <p:nvPr/>
        </p:nvSpPr>
        <p:spPr>
          <a:xfrm>
            <a:off x="-35461" y="4889584"/>
            <a:ext cx="1961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/>
              <a:t>16.04.2023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34"/>
          <p:cNvSpPr/>
          <p:nvPr/>
        </p:nvSpPr>
        <p:spPr>
          <a:xfrm>
            <a:off x="4651965" y="2054324"/>
            <a:ext cx="3279347" cy="2166408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3" name="Google Shape;873;p34"/>
          <p:cNvGrpSpPr/>
          <p:nvPr/>
        </p:nvGrpSpPr>
        <p:grpSpPr>
          <a:xfrm>
            <a:off x="4570743" y="4341406"/>
            <a:ext cx="3293462" cy="92817"/>
            <a:chOff x="819025" y="3822075"/>
            <a:chExt cx="891450" cy="25125"/>
          </a:xfrm>
        </p:grpSpPr>
        <p:sp>
          <p:nvSpPr>
            <p:cNvPr id="874" name="Google Shape;874;p34"/>
            <p:cNvSpPr/>
            <p:nvPr/>
          </p:nvSpPr>
          <p:spPr>
            <a:xfrm>
              <a:off x="819025" y="3822375"/>
              <a:ext cx="891450" cy="24825"/>
            </a:xfrm>
            <a:custGeom>
              <a:avLst/>
              <a:gdLst/>
              <a:ahLst/>
              <a:cxnLst/>
              <a:rect l="l" t="t" r="r" b="b"/>
              <a:pathLst>
                <a:path w="35658" h="993" extrusionOk="0">
                  <a:moveTo>
                    <a:pt x="12093" y="0"/>
                  </a:moveTo>
                  <a:lnTo>
                    <a:pt x="11244" y="849"/>
                  </a:lnTo>
                  <a:lnTo>
                    <a:pt x="0" y="849"/>
                  </a:lnTo>
                  <a:lnTo>
                    <a:pt x="0" y="993"/>
                  </a:lnTo>
                  <a:lnTo>
                    <a:pt x="11304" y="993"/>
                  </a:lnTo>
                  <a:lnTo>
                    <a:pt x="12153" y="144"/>
                  </a:lnTo>
                  <a:lnTo>
                    <a:pt x="35658" y="144"/>
                  </a:lnTo>
                  <a:lnTo>
                    <a:pt x="35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1235525" y="3823575"/>
              <a:ext cx="134825" cy="14025"/>
            </a:xfrm>
            <a:custGeom>
              <a:avLst/>
              <a:gdLst/>
              <a:ahLst/>
              <a:cxnLst/>
              <a:rect l="l" t="t" r="r" b="b"/>
              <a:pathLst>
                <a:path w="5393" h="561" extrusionOk="0">
                  <a:moveTo>
                    <a:pt x="5348" y="0"/>
                  </a:moveTo>
                  <a:lnTo>
                    <a:pt x="4852" y="497"/>
                  </a:lnTo>
                  <a:lnTo>
                    <a:pt x="509" y="497"/>
                  </a:lnTo>
                  <a:lnTo>
                    <a:pt x="44" y="32"/>
                  </a:lnTo>
                  <a:lnTo>
                    <a:pt x="0" y="80"/>
                  </a:lnTo>
                  <a:lnTo>
                    <a:pt x="481" y="561"/>
                  </a:lnTo>
                  <a:lnTo>
                    <a:pt x="4876" y="561"/>
                  </a:lnTo>
                  <a:lnTo>
                    <a:pt x="5392" y="48"/>
                  </a:lnTo>
                  <a:lnTo>
                    <a:pt x="5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1027875" y="3822075"/>
              <a:ext cx="23125" cy="13525"/>
            </a:xfrm>
            <a:custGeom>
              <a:avLst/>
              <a:gdLst/>
              <a:ahLst/>
              <a:cxnLst/>
              <a:rect l="l" t="t" r="r" b="b"/>
              <a:pathLst>
                <a:path w="925" h="541" extrusionOk="0">
                  <a:moveTo>
                    <a:pt x="609" y="0"/>
                  </a:moveTo>
                  <a:lnTo>
                    <a:pt x="0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1042475" y="3822075"/>
              <a:ext cx="23150" cy="13525"/>
            </a:xfrm>
            <a:custGeom>
              <a:avLst/>
              <a:gdLst/>
              <a:ahLst/>
              <a:cxnLst/>
              <a:rect l="l" t="t" r="r" b="b"/>
              <a:pathLst>
                <a:path w="926" h="541" extrusionOk="0">
                  <a:moveTo>
                    <a:pt x="609" y="0"/>
                  </a:moveTo>
                  <a:lnTo>
                    <a:pt x="1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1057100" y="3822075"/>
              <a:ext cx="23125" cy="13525"/>
            </a:xfrm>
            <a:custGeom>
              <a:avLst/>
              <a:gdLst/>
              <a:ahLst/>
              <a:cxnLst/>
              <a:rect l="l" t="t" r="r" b="b"/>
              <a:pathLst>
                <a:path w="925" h="541" extrusionOk="0">
                  <a:moveTo>
                    <a:pt x="609" y="0"/>
                  </a:moveTo>
                  <a:lnTo>
                    <a:pt x="0" y="541"/>
                  </a:lnTo>
                  <a:lnTo>
                    <a:pt x="316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1071700" y="3822075"/>
              <a:ext cx="23150" cy="13525"/>
            </a:xfrm>
            <a:custGeom>
              <a:avLst/>
              <a:gdLst/>
              <a:ahLst/>
              <a:cxnLst/>
              <a:rect l="l" t="t" r="r" b="b"/>
              <a:pathLst>
                <a:path w="926" h="541" extrusionOk="0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1086300" y="3822075"/>
              <a:ext cx="23150" cy="13525"/>
            </a:xfrm>
            <a:custGeom>
              <a:avLst/>
              <a:gdLst/>
              <a:ahLst/>
              <a:cxnLst/>
              <a:rect l="l" t="t" r="r" b="b"/>
              <a:pathLst>
                <a:path w="926" h="541" extrusionOk="0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864;p33">
            <a:extLst>
              <a:ext uri="{FF2B5EF4-FFF2-40B4-BE49-F238E27FC236}">
                <a16:creationId xmlns:a16="http://schemas.microsoft.com/office/drawing/2014/main" id="{69E4C8C4-A726-DB9C-EB7D-66646B448938}"/>
              </a:ext>
            </a:extLst>
          </p:cNvPr>
          <p:cNvSpPr txBox="1">
            <a:spLocks/>
          </p:cNvSpPr>
          <p:nvPr/>
        </p:nvSpPr>
        <p:spPr>
          <a:xfrm>
            <a:off x="713369" y="1017725"/>
            <a:ext cx="562382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2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2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2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2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2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2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2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2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2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de-CH" sz="3600" dirty="0"/>
              <a:t>Data Imbalance</a:t>
            </a:r>
          </a:p>
        </p:txBody>
      </p:sp>
      <p:sp>
        <p:nvSpPr>
          <p:cNvPr id="10" name="Google Shape;863;p33">
            <a:extLst>
              <a:ext uri="{FF2B5EF4-FFF2-40B4-BE49-F238E27FC236}">
                <a16:creationId xmlns:a16="http://schemas.microsoft.com/office/drawing/2014/main" id="{489E9DF4-706F-C03A-1BC2-32C31D17918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2232" y="2169225"/>
            <a:ext cx="5313865" cy="26404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800" b="1" dirty="0"/>
              <a:t>Problem</a:t>
            </a:r>
          </a:p>
          <a:p>
            <a:pPr marL="285750" indent="-285750">
              <a:buFontTx/>
              <a:buChar char="-"/>
            </a:pPr>
            <a:r>
              <a:rPr lang="de-CH" sz="1600" dirty="0"/>
              <a:t>Big </a:t>
            </a:r>
            <a:r>
              <a:rPr lang="de-CH" sz="1600" dirty="0" err="1"/>
              <a:t>imbalance</a:t>
            </a:r>
            <a:endParaRPr lang="de-CH" sz="1600" dirty="0"/>
          </a:p>
          <a:p>
            <a:pPr marL="0" indent="0"/>
            <a:endParaRPr lang="de-CH" sz="1600" dirty="0"/>
          </a:p>
          <a:p>
            <a:pPr marL="0" indent="0"/>
            <a:r>
              <a:rPr lang="de-CH" sz="1800" b="1" dirty="0"/>
              <a:t>Solution</a:t>
            </a:r>
          </a:p>
          <a:p>
            <a:pPr marL="285750" indent="-285750">
              <a:buFontTx/>
              <a:buChar char="-"/>
            </a:pPr>
            <a:r>
              <a:rPr lang="de-CH" sz="1600" dirty="0" err="1"/>
              <a:t>Fuse</a:t>
            </a:r>
            <a:r>
              <a:rPr lang="de-CH" sz="1600" dirty="0"/>
              <a:t> </a:t>
            </a:r>
            <a:r>
              <a:rPr lang="de-CH" sz="1600" dirty="0" err="1"/>
              <a:t>class</a:t>
            </a:r>
            <a:r>
              <a:rPr lang="de-CH" sz="1600" dirty="0"/>
              <a:t> 4 and 5</a:t>
            </a:r>
          </a:p>
          <a:p>
            <a:pPr marL="285750" indent="-285750">
              <a:buFontTx/>
              <a:buChar char="-"/>
            </a:pPr>
            <a:r>
              <a:rPr lang="de-CH" sz="1600" dirty="0" err="1"/>
              <a:t>Upsampling</a:t>
            </a:r>
            <a:endParaRPr lang="de-CH" sz="1600" dirty="0"/>
          </a:p>
          <a:p>
            <a:pPr marL="285750" indent="-285750">
              <a:buFontTx/>
              <a:buChar char="-"/>
            </a:pPr>
            <a:r>
              <a:rPr lang="de-CH" sz="1600" dirty="0" err="1"/>
              <a:t>Downsampling</a:t>
            </a:r>
            <a:endParaRPr lang="de-CH" sz="1600" dirty="0"/>
          </a:p>
          <a:p>
            <a:pPr marL="285750" indent="-285750">
              <a:buFontTx/>
              <a:buChar char="-"/>
            </a:pPr>
            <a:r>
              <a:rPr lang="de-CH" sz="1600" dirty="0"/>
              <a:t>Tomek Links</a:t>
            </a:r>
          </a:p>
          <a:p>
            <a:pPr marL="0" indent="0"/>
            <a:endParaRPr lang="de-CH" sz="1600" dirty="0"/>
          </a:p>
          <a:p>
            <a:pPr marL="0" indent="0"/>
            <a:endParaRPr lang="de-CH" sz="1600" dirty="0"/>
          </a:p>
          <a:p>
            <a:pPr marL="0" indent="0"/>
            <a:endParaRPr lang="en" sz="1600" dirty="0"/>
          </a:p>
        </p:txBody>
      </p:sp>
      <p:pic>
        <p:nvPicPr>
          <p:cNvPr id="3" name="Grafik 2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1A222527-66FF-2EB0-826C-41E94B3C4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965" y="2054324"/>
            <a:ext cx="3279347" cy="21664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DA4D117-E8FC-7079-B50E-E9127465C592}"/>
              </a:ext>
            </a:extLst>
          </p:cNvPr>
          <p:cNvSpPr txBox="1"/>
          <p:nvPr/>
        </p:nvSpPr>
        <p:spPr>
          <a:xfrm>
            <a:off x="5527190" y="20998"/>
            <a:ext cx="3679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Wirtschaftswissenschaftliche Fakultät der Universität Zürich</a:t>
            </a:r>
            <a:endParaRPr lang="de-CH" sz="1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0922204-4CB2-79D5-EFF9-86E43D16ACA9}"/>
              </a:ext>
            </a:extLst>
          </p:cNvPr>
          <p:cNvSpPr txBox="1"/>
          <p:nvPr/>
        </p:nvSpPr>
        <p:spPr>
          <a:xfrm>
            <a:off x="7223398" y="4321194"/>
            <a:ext cx="7079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Image 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3F6B4F4-688A-80C2-2302-39003046D459}"/>
              </a:ext>
            </a:extLst>
          </p:cNvPr>
          <p:cNvSpPr txBox="1"/>
          <p:nvPr/>
        </p:nvSpPr>
        <p:spPr>
          <a:xfrm>
            <a:off x="-35461" y="4889584"/>
            <a:ext cx="1961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/>
              <a:t>16.04.2023</a:t>
            </a:r>
          </a:p>
        </p:txBody>
      </p:sp>
    </p:spTree>
    <p:extLst>
      <p:ext uri="{BB962C8B-B14F-4D97-AF65-F5344CB8AC3E}">
        <p14:creationId xmlns:p14="http://schemas.microsoft.com/office/powerpoint/2010/main" val="51404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48"/>
          <p:cNvSpPr txBox="1">
            <a:spLocks noGrp="1"/>
          </p:cNvSpPr>
          <p:nvPr>
            <p:ph type="title"/>
          </p:nvPr>
        </p:nvSpPr>
        <p:spPr>
          <a:xfrm>
            <a:off x="945441" y="1323878"/>
            <a:ext cx="3442500" cy="14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Neural Net</a:t>
            </a:r>
            <a:endParaRPr dirty="0"/>
          </a:p>
        </p:txBody>
      </p:sp>
      <p:sp>
        <p:nvSpPr>
          <p:cNvPr id="1139" name="Google Shape;1139;p48"/>
          <p:cNvSpPr txBox="1">
            <a:spLocks noGrp="1"/>
          </p:cNvSpPr>
          <p:nvPr>
            <p:ph type="subTitle" idx="1"/>
          </p:nvPr>
        </p:nvSpPr>
        <p:spPr>
          <a:xfrm>
            <a:off x="945441" y="2217128"/>
            <a:ext cx="3442500" cy="10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Powerful tool, but not enough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Accuracy: 78.2%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EF2403C-4B5D-EC9F-7E51-CB183B8EE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47213" y="1485741"/>
            <a:ext cx="5321074" cy="269082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090AE38-CE8B-D219-696D-7498A8DA4007}"/>
              </a:ext>
            </a:extLst>
          </p:cNvPr>
          <p:cNvSpPr txBox="1"/>
          <p:nvPr/>
        </p:nvSpPr>
        <p:spPr>
          <a:xfrm>
            <a:off x="8457070" y="4889584"/>
            <a:ext cx="8112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Image 3</a:t>
            </a:r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EF25A00F-0D10-DAFB-3C25-4AFC4740EE5E}"/>
              </a:ext>
            </a:extLst>
          </p:cNvPr>
          <p:cNvCxnSpPr>
            <a:cxnSpLocks/>
          </p:cNvCxnSpPr>
          <p:nvPr/>
        </p:nvCxnSpPr>
        <p:spPr>
          <a:xfrm>
            <a:off x="4027697" y="-144946"/>
            <a:ext cx="0" cy="543339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443E6922-A5B3-69BB-E3F4-EBE45E390C41}"/>
              </a:ext>
            </a:extLst>
          </p:cNvPr>
          <p:cNvSpPr/>
          <p:nvPr/>
        </p:nvSpPr>
        <p:spPr>
          <a:xfrm>
            <a:off x="786947" y="719573"/>
            <a:ext cx="1067854" cy="6142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CAE94E-12C5-F773-B063-5247E57189BD}"/>
              </a:ext>
            </a:extLst>
          </p:cNvPr>
          <p:cNvSpPr txBox="1"/>
          <p:nvPr/>
        </p:nvSpPr>
        <p:spPr>
          <a:xfrm>
            <a:off x="-35461" y="4889584"/>
            <a:ext cx="1961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/>
              <a:t>16.04.2023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38;p48">
            <a:extLst>
              <a:ext uri="{FF2B5EF4-FFF2-40B4-BE49-F238E27FC236}">
                <a16:creationId xmlns:a16="http://schemas.microsoft.com/office/drawing/2014/main" id="{62E12C60-F2B5-90BA-BCA2-75F1BBB095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5441" y="1323878"/>
            <a:ext cx="3442500" cy="14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Boosted Random Forest</a:t>
            </a:r>
            <a:endParaRPr dirty="0"/>
          </a:p>
        </p:txBody>
      </p:sp>
      <p:pic>
        <p:nvPicPr>
          <p:cNvPr id="8" name="Grafik 7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7404BA1F-BC7C-C146-72BA-1E5A2F25F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106" y="93449"/>
            <a:ext cx="5216893" cy="2693059"/>
          </a:xfrm>
          <a:prstGeom prst="rect">
            <a:avLst/>
          </a:prstGeom>
        </p:spPr>
      </p:pic>
      <p:pic>
        <p:nvPicPr>
          <p:cNvPr id="10" name="Grafik 9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CBF5F96D-2C05-F2E8-CC98-0B4F296353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637"/>
          <a:stretch/>
        </p:blipFill>
        <p:spPr>
          <a:xfrm>
            <a:off x="3927108" y="2893060"/>
            <a:ext cx="5216892" cy="2265505"/>
          </a:xfrm>
          <a:prstGeom prst="rect">
            <a:avLst/>
          </a:prstGeom>
        </p:spPr>
      </p:pic>
      <p:sp>
        <p:nvSpPr>
          <p:cNvPr id="3" name="Google Shape;1139;p48">
            <a:extLst>
              <a:ext uri="{FF2B5EF4-FFF2-40B4-BE49-F238E27FC236}">
                <a16:creationId xmlns:a16="http://schemas.microsoft.com/office/drawing/2014/main" id="{E9A36D38-8CF5-DBB8-20C1-F29435ACD6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45441" y="3002956"/>
            <a:ext cx="3442500" cy="10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 performing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 AdaBoost: 86%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 Gradient Boost: 88.7%</a:t>
            </a:r>
            <a:endParaRPr dirty="0"/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id="{5765A7E9-FE8D-DC10-C4B0-9E871B632A16}"/>
              </a:ext>
            </a:extLst>
          </p:cNvPr>
          <p:cNvCxnSpPr>
            <a:cxnSpLocks/>
          </p:cNvCxnSpPr>
          <p:nvPr/>
        </p:nvCxnSpPr>
        <p:spPr>
          <a:xfrm>
            <a:off x="3832104" y="-144946"/>
            <a:ext cx="0" cy="543339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7B4159AE-6600-8182-A034-A40A385C3F6F}"/>
              </a:ext>
            </a:extLst>
          </p:cNvPr>
          <p:cNvSpPr/>
          <p:nvPr/>
        </p:nvSpPr>
        <p:spPr>
          <a:xfrm>
            <a:off x="3934198" y="2721246"/>
            <a:ext cx="5216894" cy="2883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FE6C260-FC06-5DF1-AAF8-42ABD099A4B9}"/>
              </a:ext>
            </a:extLst>
          </p:cNvPr>
          <p:cNvSpPr/>
          <p:nvPr/>
        </p:nvSpPr>
        <p:spPr>
          <a:xfrm>
            <a:off x="6241983" y="244369"/>
            <a:ext cx="578948" cy="24822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14DA133-C53F-C021-2722-5BAAB590BEC8}"/>
              </a:ext>
            </a:extLst>
          </p:cNvPr>
          <p:cNvSpPr/>
          <p:nvPr/>
        </p:nvSpPr>
        <p:spPr>
          <a:xfrm>
            <a:off x="3941290" y="330937"/>
            <a:ext cx="5202709" cy="7992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D4B2567-D59D-724C-13ED-960FAC623116}"/>
              </a:ext>
            </a:extLst>
          </p:cNvPr>
          <p:cNvSpPr/>
          <p:nvPr/>
        </p:nvSpPr>
        <p:spPr>
          <a:xfrm>
            <a:off x="3856494" y="6093"/>
            <a:ext cx="169595" cy="51524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8A8493D-080A-F0C3-E7AB-A412F83B9806}"/>
              </a:ext>
            </a:extLst>
          </p:cNvPr>
          <p:cNvSpPr/>
          <p:nvPr/>
        </p:nvSpPr>
        <p:spPr>
          <a:xfrm>
            <a:off x="3855750" y="-13103"/>
            <a:ext cx="5288250" cy="1275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02494A9-6F79-3AE0-2A1D-043A14864C0C}"/>
              </a:ext>
            </a:extLst>
          </p:cNvPr>
          <p:cNvSpPr/>
          <p:nvPr/>
        </p:nvSpPr>
        <p:spPr>
          <a:xfrm>
            <a:off x="9036825" y="442187"/>
            <a:ext cx="114264" cy="24822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18A9EE1-AC27-3513-E7D8-815160DF73FC}"/>
              </a:ext>
            </a:extLst>
          </p:cNvPr>
          <p:cNvSpPr/>
          <p:nvPr/>
        </p:nvSpPr>
        <p:spPr>
          <a:xfrm>
            <a:off x="786947" y="719573"/>
            <a:ext cx="1067854" cy="6142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DF718FD-01EF-B5ED-0B98-C5A11DFC7240}"/>
              </a:ext>
            </a:extLst>
          </p:cNvPr>
          <p:cNvSpPr txBox="1"/>
          <p:nvPr/>
        </p:nvSpPr>
        <p:spPr>
          <a:xfrm>
            <a:off x="3016297" y="4889584"/>
            <a:ext cx="956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Image: 4, 5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1BC4B42-27ED-4724-0AE1-8940FB9E5181}"/>
              </a:ext>
            </a:extLst>
          </p:cNvPr>
          <p:cNvSpPr txBox="1"/>
          <p:nvPr/>
        </p:nvSpPr>
        <p:spPr>
          <a:xfrm>
            <a:off x="-35461" y="4889584"/>
            <a:ext cx="1961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/>
              <a:t>16.04.2023</a:t>
            </a:r>
          </a:p>
        </p:txBody>
      </p:sp>
    </p:spTree>
    <p:extLst>
      <p:ext uri="{BB962C8B-B14F-4D97-AF65-F5344CB8AC3E}">
        <p14:creationId xmlns:p14="http://schemas.microsoft.com/office/powerpoint/2010/main" val="300245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7"/>
          <p:cNvSpPr txBox="1">
            <a:spLocks noGrp="1"/>
          </p:cNvSpPr>
          <p:nvPr>
            <p:ph type="subTitle" idx="1"/>
          </p:nvPr>
        </p:nvSpPr>
        <p:spPr>
          <a:xfrm>
            <a:off x="262305" y="2200799"/>
            <a:ext cx="2720018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Gradient Boost</a:t>
            </a:r>
            <a:endParaRPr dirty="0"/>
          </a:p>
        </p:txBody>
      </p:sp>
      <p:sp>
        <p:nvSpPr>
          <p:cNvPr id="938" name="Google Shape;938;p37"/>
          <p:cNvSpPr txBox="1">
            <a:spLocks noGrp="1"/>
          </p:cNvSpPr>
          <p:nvPr>
            <p:ph type="subTitle" idx="2"/>
          </p:nvPr>
        </p:nvSpPr>
        <p:spPr>
          <a:xfrm>
            <a:off x="330488" y="2638853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Accuracy: 88.7%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F1 Score: 0.88</a:t>
            </a:r>
          </a:p>
        </p:txBody>
      </p:sp>
      <p:sp>
        <p:nvSpPr>
          <p:cNvPr id="940" name="Google Shape;940;p37"/>
          <p:cNvSpPr txBox="1">
            <a:spLocks noGrp="1"/>
          </p:cNvSpPr>
          <p:nvPr>
            <p:ph type="title"/>
          </p:nvPr>
        </p:nvSpPr>
        <p:spPr>
          <a:xfrm>
            <a:off x="1031438" y="1241898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45" name="Google Shape;945;p37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Comparison</a:t>
            </a:r>
            <a:endParaRPr dirty="0"/>
          </a:p>
        </p:txBody>
      </p:sp>
      <p:sp>
        <p:nvSpPr>
          <p:cNvPr id="16" name="Google Shape;936;p37">
            <a:extLst>
              <a:ext uri="{FF2B5EF4-FFF2-40B4-BE49-F238E27FC236}">
                <a16:creationId xmlns:a16="http://schemas.microsoft.com/office/drawing/2014/main" id="{764434AA-4DBA-6953-FE9D-DE0F71B8AC89}"/>
              </a:ext>
            </a:extLst>
          </p:cNvPr>
          <p:cNvSpPr txBox="1">
            <a:spLocks/>
          </p:cNvSpPr>
          <p:nvPr/>
        </p:nvSpPr>
        <p:spPr>
          <a:xfrm>
            <a:off x="3211991" y="2200350"/>
            <a:ext cx="2720018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marL="0" indent="0"/>
            <a:r>
              <a:rPr lang="de-CH" dirty="0"/>
              <a:t>Random Forest</a:t>
            </a:r>
          </a:p>
        </p:txBody>
      </p:sp>
      <p:sp>
        <p:nvSpPr>
          <p:cNvPr id="18" name="Google Shape;940;p37">
            <a:extLst>
              <a:ext uri="{FF2B5EF4-FFF2-40B4-BE49-F238E27FC236}">
                <a16:creationId xmlns:a16="http://schemas.microsoft.com/office/drawing/2014/main" id="{84BE27ED-0731-4D6B-8ED4-DFA480EC5044}"/>
              </a:ext>
            </a:extLst>
          </p:cNvPr>
          <p:cNvSpPr txBox="1">
            <a:spLocks/>
          </p:cNvSpPr>
          <p:nvPr/>
        </p:nvSpPr>
        <p:spPr>
          <a:xfrm>
            <a:off x="4129050" y="1241898"/>
            <a:ext cx="885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20" name="Google Shape;942;p37">
            <a:extLst>
              <a:ext uri="{FF2B5EF4-FFF2-40B4-BE49-F238E27FC236}">
                <a16:creationId xmlns:a16="http://schemas.microsoft.com/office/drawing/2014/main" id="{4444E5E4-2708-2A21-5588-99B1682BE4C7}"/>
              </a:ext>
            </a:extLst>
          </p:cNvPr>
          <p:cNvSpPr txBox="1">
            <a:spLocks/>
          </p:cNvSpPr>
          <p:nvPr/>
        </p:nvSpPr>
        <p:spPr>
          <a:xfrm>
            <a:off x="7221660" y="1241898"/>
            <a:ext cx="885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n" dirty="0"/>
              <a:t>03</a:t>
            </a:r>
          </a:p>
        </p:txBody>
      </p:sp>
      <p:pic>
        <p:nvPicPr>
          <p:cNvPr id="2" name="Grafik 1" descr="Ein Bild, das Text enthält.&#10;&#10;Automatisch generierte Beschreibung">
            <a:extLst>
              <a:ext uri="{FF2B5EF4-FFF2-40B4-BE49-F238E27FC236}">
                <a16:creationId xmlns:a16="http://schemas.microsoft.com/office/drawing/2014/main" id="{2BF2CC89-553B-7DE0-2C59-B1DB81A6C7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77" t="6877" r="59888" b="43488"/>
          <a:stretch/>
        </p:blipFill>
        <p:spPr>
          <a:xfrm>
            <a:off x="262305" y="3703891"/>
            <a:ext cx="2287800" cy="1269796"/>
          </a:xfrm>
          <a:prstGeom prst="rect">
            <a:avLst/>
          </a:prstGeom>
        </p:spPr>
      </p:pic>
      <p:sp>
        <p:nvSpPr>
          <p:cNvPr id="3" name="Google Shape;938;p37">
            <a:extLst>
              <a:ext uri="{FF2B5EF4-FFF2-40B4-BE49-F238E27FC236}">
                <a16:creationId xmlns:a16="http://schemas.microsoft.com/office/drawing/2014/main" id="{48AF3502-6A0C-8F0B-F506-3D207D293020}"/>
              </a:ext>
            </a:extLst>
          </p:cNvPr>
          <p:cNvSpPr txBox="1">
            <a:spLocks/>
          </p:cNvSpPr>
          <p:nvPr/>
        </p:nvSpPr>
        <p:spPr>
          <a:xfrm>
            <a:off x="3428100" y="2638853"/>
            <a:ext cx="22878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" dirty="0"/>
              <a:t>Accuracy: 88.1%</a:t>
            </a:r>
          </a:p>
          <a:p>
            <a:pPr marL="0" indent="0"/>
            <a:r>
              <a:rPr lang="en" dirty="0"/>
              <a:t>F1 Score: 0.88</a:t>
            </a:r>
          </a:p>
        </p:txBody>
      </p:sp>
      <p:sp>
        <p:nvSpPr>
          <p:cNvPr id="6" name="Google Shape;936;p37">
            <a:extLst>
              <a:ext uri="{FF2B5EF4-FFF2-40B4-BE49-F238E27FC236}">
                <a16:creationId xmlns:a16="http://schemas.microsoft.com/office/drawing/2014/main" id="{47A894CB-AA10-885D-D0F4-3875C9CD40F1}"/>
              </a:ext>
            </a:extLst>
          </p:cNvPr>
          <p:cNvSpPr txBox="1">
            <a:spLocks/>
          </p:cNvSpPr>
          <p:nvPr/>
        </p:nvSpPr>
        <p:spPr>
          <a:xfrm>
            <a:off x="6304601" y="2200350"/>
            <a:ext cx="2720018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marL="0" indent="0"/>
            <a:r>
              <a:rPr lang="de-CH" dirty="0" err="1"/>
              <a:t>AdaBoost</a:t>
            </a:r>
            <a:endParaRPr lang="de-CH" dirty="0"/>
          </a:p>
        </p:txBody>
      </p:sp>
      <p:sp>
        <p:nvSpPr>
          <p:cNvPr id="7" name="Google Shape;938;p37">
            <a:extLst>
              <a:ext uri="{FF2B5EF4-FFF2-40B4-BE49-F238E27FC236}">
                <a16:creationId xmlns:a16="http://schemas.microsoft.com/office/drawing/2014/main" id="{E7B65B1B-6422-EA8F-FDA8-5784831FCB0B}"/>
              </a:ext>
            </a:extLst>
          </p:cNvPr>
          <p:cNvSpPr txBox="1">
            <a:spLocks/>
          </p:cNvSpPr>
          <p:nvPr/>
        </p:nvSpPr>
        <p:spPr>
          <a:xfrm>
            <a:off x="6520710" y="2638853"/>
            <a:ext cx="22878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" dirty="0"/>
              <a:t>Accuracy: 86%</a:t>
            </a:r>
          </a:p>
          <a:p>
            <a:pPr marL="0" indent="0"/>
            <a:r>
              <a:rPr lang="en" dirty="0"/>
              <a:t>F1 Score: 0.85</a:t>
            </a:r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345EC4EB-D068-5164-D8C3-E5A60FA5A4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10" t="8190" r="62455" b="47716"/>
          <a:stretch/>
        </p:blipFill>
        <p:spPr>
          <a:xfrm>
            <a:off x="6520710" y="3730617"/>
            <a:ext cx="2287800" cy="1243070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64FDA01E-9532-DB98-56DB-31BE1FB8A4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26" t="10209" r="64715" b="41811"/>
          <a:stretch/>
        </p:blipFill>
        <p:spPr>
          <a:xfrm>
            <a:off x="3341673" y="3730617"/>
            <a:ext cx="2460653" cy="124307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9490F70-764D-F3CB-CB01-7943CA87D07E}"/>
              </a:ext>
            </a:extLst>
          </p:cNvPr>
          <p:cNvSpPr txBox="1"/>
          <p:nvPr/>
        </p:nvSpPr>
        <p:spPr>
          <a:xfrm>
            <a:off x="5527190" y="20998"/>
            <a:ext cx="3679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Wirtschaftswissenschaftliche Fakultät der Universität Zürich</a:t>
            </a:r>
            <a:endParaRPr lang="de-CH" sz="10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470B0AD-2AA0-4ACD-BD36-19515FE1A220}"/>
              </a:ext>
            </a:extLst>
          </p:cNvPr>
          <p:cNvSpPr/>
          <p:nvPr/>
        </p:nvSpPr>
        <p:spPr>
          <a:xfrm>
            <a:off x="8207021" y="1529290"/>
            <a:ext cx="750905" cy="6142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8601D42-428B-3294-2000-51EC0EF1F75F}"/>
              </a:ext>
            </a:extLst>
          </p:cNvPr>
          <p:cNvSpPr txBox="1"/>
          <p:nvPr/>
        </p:nvSpPr>
        <p:spPr>
          <a:xfrm>
            <a:off x="7852792" y="3538384"/>
            <a:ext cx="12912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Images 6,7,8</a:t>
            </a:r>
          </a:p>
        </p:txBody>
      </p:sp>
    </p:spTree>
    <p:extLst>
      <p:ext uri="{BB962C8B-B14F-4D97-AF65-F5344CB8AC3E}">
        <p14:creationId xmlns:p14="http://schemas.microsoft.com/office/powerpoint/2010/main" val="330350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7"/>
          <p:cNvSpPr txBox="1">
            <a:spLocks noGrp="1"/>
          </p:cNvSpPr>
          <p:nvPr>
            <p:ph type="subTitle" idx="1"/>
          </p:nvPr>
        </p:nvSpPr>
        <p:spPr>
          <a:xfrm>
            <a:off x="262305" y="2200799"/>
            <a:ext cx="2720018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Trees</a:t>
            </a:r>
            <a:endParaRPr dirty="0"/>
          </a:p>
        </p:txBody>
      </p:sp>
      <p:sp>
        <p:nvSpPr>
          <p:cNvPr id="938" name="Google Shape;938;p37"/>
          <p:cNvSpPr txBox="1">
            <a:spLocks noGrp="1"/>
          </p:cNvSpPr>
          <p:nvPr>
            <p:ph type="subTitle" idx="2"/>
          </p:nvPr>
        </p:nvSpPr>
        <p:spPr>
          <a:xfrm>
            <a:off x="330488" y="2638853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Accuracy: 81.6%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F1 Score: 0.82</a:t>
            </a:r>
          </a:p>
        </p:txBody>
      </p:sp>
      <p:sp>
        <p:nvSpPr>
          <p:cNvPr id="940" name="Google Shape;940;p37"/>
          <p:cNvSpPr txBox="1">
            <a:spLocks noGrp="1"/>
          </p:cNvSpPr>
          <p:nvPr>
            <p:ph type="title"/>
          </p:nvPr>
        </p:nvSpPr>
        <p:spPr>
          <a:xfrm>
            <a:off x="1031438" y="1241898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45" name="Google Shape;945;p37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Comparison</a:t>
            </a:r>
            <a:endParaRPr dirty="0"/>
          </a:p>
        </p:txBody>
      </p:sp>
      <p:sp>
        <p:nvSpPr>
          <p:cNvPr id="16" name="Google Shape;936;p37">
            <a:extLst>
              <a:ext uri="{FF2B5EF4-FFF2-40B4-BE49-F238E27FC236}">
                <a16:creationId xmlns:a16="http://schemas.microsoft.com/office/drawing/2014/main" id="{764434AA-4DBA-6953-FE9D-DE0F71B8AC89}"/>
              </a:ext>
            </a:extLst>
          </p:cNvPr>
          <p:cNvSpPr txBox="1">
            <a:spLocks/>
          </p:cNvSpPr>
          <p:nvPr/>
        </p:nvSpPr>
        <p:spPr>
          <a:xfrm>
            <a:off x="3211991" y="2200350"/>
            <a:ext cx="2720018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marL="0" indent="0"/>
            <a:r>
              <a:rPr lang="de-CH" dirty="0" err="1"/>
              <a:t>Neural</a:t>
            </a:r>
            <a:r>
              <a:rPr lang="de-CH" dirty="0"/>
              <a:t> Net</a:t>
            </a:r>
          </a:p>
        </p:txBody>
      </p:sp>
      <p:sp>
        <p:nvSpPr>
          <p:cNvPr id="18" name="Google Shape;940;p37">
            <a:extLst>
              <a:ext uri="{FF2B5EF4-FFF2-40B4-BE49-F238E27FC236}">
                <a16:creationId xmlns:a16="http://schemas.microsoft.com/office/drawing/2014/main" id="{84BE27ED-0731-4D6B-8ED4-DFA480EC5044}"/>
              </a:ext>
            </a:extLst>
          </p:cNvPr>
          <p:cNvSpPr txBox="1">
            <a:spLocks/>
          </p:cNvSpPr>
          <p:nvPr/>
        </p:nvSpPr>
        <p:spPr>
          <a:xfrm>
            <a:off x="4129050" y="1241898"/>
            <a:ext cx="885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20" name="Google Shape;942;p37">
            <a:extLst>
              <a:ext uri="{FF2B5EF4-FFF2-40B4-BE49-F238E27FC236}">
                <a16:creationId xmlns:a16="http://schemas.microsoft.com/office/drawing/2014/main" id="{4444E5E4-2708-2A21-5588-99B1682BE4C7}"/>
              </a:ext>
            </a:extLst>
          </p:cNvPr>
          <p:cNvSpPr txBox="1">
            <a:spLocks/>
          </p:cNvSpPr>
          <p:nvPr/>
        </p:nvSpPr>
        <p:spPr>
          <a:xfrm>
            <a:off x="7221660" y="1241898"/>
            <a:ext cx="885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3" name="Google Shape;938;p37">
            <a:extLst>
              <a:ext uri="{FF2B5EF4-FFF2-40B4-BE49-F238E27FC236}">
                <a16:creationId xmlns:a16="http://schemas.microsoft.com/office/drawing/2014/main" id="{48AF3502-6A0C-8F0B-F506-3D207D293020}"/>
              </a:ext>
            </a:extLst>
          </p:cNvPr>
          <p:cNvSpPr txBox="1">
            <a:spLocks/>
          </p:cNvSpPr>
          <p:nvPr/>
        </p:nvSpPr>
        <p:spPr>
          <a:xfrm>
            <a:off x="3428100" y="2643606"/>
            <a:ext cx="22878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" dirty="0"/>
              <a:t>Accuracy: 78.2%</a:t>
            </a:r>
          </a:p>
          <a:p>
            <a:pPr marL="0" indent="0"/>
            <a:r>
              <a:rPr lang="en" dirty="0"/>
              <a:t>F1 Score: 0.77</a:t>
            </a:r>
          </a:p>
        </p:txBody>
      </p:sp>
      <p:sp>
        <p:nvSpPr>
          <p:cNvPr id="6" name="Google Shape;936;p37">
            <a:extLst>
              <a:ext uri="{FF2B5EF4-FFF2-40B4-BE49-F238E27FC236}">
                <a16:creationId xmlns:a16="http://schemas.microsoft.com/office/drawing/2014/main" id="{47A894CB-AA10-885D-D0F4-3875C9CD40F1}"/>
              </a:ext>
            </a:extLst>
          </p:cNvPr>
          <p:cNvSpPr txBox="1">
            <a:spLocks/>
          </p:cNvSpPr>
          <p:nvPr/>
        </p:nvSpPr>
        <p:spPr>
          <a:xfrm>
            <a:off x="6304601" y="2200350"/>
            <a:ext cx="2720018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marL="0" indent="0"/>
            <a:r>
              <a:rPr lang="de-CH" dirty="0"/>
              <a:t>Minimal Working </a:t>
            </a:r>
            <a:r>
              <a:rPr lang="de-CH" dirty="0" err="1"/>
              <a:t>Example</a:t>
            </a:r>
            <a:endParaRPr lang="de-CH" dirty="0"/>
          </a:p>
        </p:txBody>
      </p:sp>
      <p:sp>
        <p:nvSpPr>
          <p:cNvPr id="7" name="Google Shape;938;p37">
            <a:extLst>
              <a:ext uri="{FF2B5EF4-FFF2-40B4-BE49-F238E27FC236}">
                <a16:creationId xmlns:a16="http://schemas.microsoft.com/office/drawing/2014/main" id="{E7B65B1B-6422-EA8F-FDA8-5784831FCB0B}"/>
              </a:ext>
            </a:extLst>
          </p:cNvPr>
          <p:cNvSpPr txBox="1">
            <a:spLocks/>
          </p:cNvSpPr>
          <p:nvPr/>
        </p:nvSpPr>
        <p:spPr>
          <a:xfrm>
            <a:off x="6525712" y="2638853"/>
            <a:ext cx="22878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" dirty="0"/>
              <a:t>Accuracy Rand. Forest</a:t>
            </a:r>
          </a:p>
          <a:p>
            <a:pPr marL="0" indent="0"/>
            <a:r>
              <a:rPr lang="en" dirty="0"/>
              <a:t>82%</a:t>
            </a:r>
          </a:p>
        </p:txBody>
      </p:sp>
      <p:pic>
        <p:nvPicPr>
          <p:cNvPr id="5" name="Grafik 4" descr="Ein Bild, das Kalender enthält.&#10;&#10;Automatisch generierte Beschreibung">
            <a:extLst>
              <a:ext uri="{FF2B5EF4-FFF2-40B4-BE49-F238E27FC236}">
                <a16:creationId xmlns:a16="http://schemas.microsoft.com/office/drawing/2014/main" id="{AE866AE2-4FCA-F56A-32B0-1D1E8768A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12" t="9855" r="29829" b="36074"/>
          <a:stretch/>
        </p:blipFill>
        <p:spPr>
          <a:xfrm>
            <a:off x="3211991" y="3531606"/>
            <a:ext cx="2720018" cy="1442081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08293F7-6413-0D32-2B5F-761E3F47A740}"/>
              </a:ext>
            </a:extLst>
          </p:cNvPr>
          <p:cNvSpPr txBox="1"/>
          <p:nvPr/>
        </p:nvSpPr>
        <p:spPr>
          <a:xfrm>
            <a:off x="5527190" y="20998"/>
            <a:ext cx="3679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Wirtschaftswissenschaftliche Fakultät der Universität Zürich</a:t>
            </a:r>
            <a:endParaRPr lang="de-CH" sz="1000" dirty="0"/>
          </a:p>
        </p:txBody>
      </p:sp>
      <p:pic>
        <p:nvPicPr>
          <p:cNvPr id="12" name="Grafik 11" descr="Ein Bild, das Text enthält.&#10;&#10;Automatisch generierte Beschreibung">
            <a:extLst>
              <a:ext uri="{FF2B5EF4-FFF2-40B4-BE49-F238E27FC236}">
                <a16:creationId xmlns:a16="http://schemas.microsoft.com/office/drawing/2014/main" id="{18FC2040-78E6-6CCF-6CDA-E850456E07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83" t="7695" r="61281" b="42085"/>
          <a:stretch/>
        </p:blipFill>
        <p:spPr>
          <a:xfrm>
            <a:off x="262305" y="3703891"/>
            <a:ext cx="2287800" cy="1269796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C62811D1-1C73-D519-9EEB-FB1D251F4195}"/>
              </a:ext>
            </a:extLst>
          </p:cNvPr>
          <p:cNvSpPr/>
          <p:nvPr/>
        </p:nvSpPr>
        <p:spPr>
          <a:xfrm>
            <a:off x="8207021" y="1529290"/>
            <a:ext cx="750905" cy="52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EAB1112-B5D5-ABD5-CDBF-6A8727A487BA}"/>
              </a:ext>
            </a:extLst>
          </p:cNvPr>
          <p:cNvSpPr txBox="1"/>
          <p:nvPr/>
        </p:nvSpPr>
        <p:spPr>
          <a:xfrm>
            <a:off x="8236091" y="4923535"/>
            <a:ext cx="12912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Images 9, 10</a:t>
            </a:r>
          </a:p>
        </p:txBody>
      </p:sp>
    </p:spTree>
    <p:extLst>
      <p:ext uri="{BB962C8B-B14F-4D97-AF65-F5344CB8AC3E}">
        <p14:creationId xmlns:p14="http://schemas.microsoft.com/office/powerpoint/2010/main" val="34099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718114" y="2347452"/>
            <a:ext cx="5313865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Baseline to beat: 62.33% (always guess most common class)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All models beat this comfortably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NNs may not be the best tool for this specific task </a:t>
            </a:r>
          </a:p>
          <a:p>
            <a:pPr marL="457200" lvl="1" indent="0"/>
            <a:r>
              <a:rPr lang="en" dirty="0"/>
              <a:t>-&gt; Hyperparameteroptimization</a:t>
            </a:r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713370" y="1697025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pic>
        <p:nvPicPr>
          <p:cNvPr id="1026" name="Picture 2" descr="Ballpoint pen clipart free clipart images">
            <a:extLst>
              <a:ext uri="{FF2B5EF4-FFF2-40B4-BE49-F238E27FC236}">
                <a16:creationId xmlns:a16="http://schemas.microsoft.com/office/drawing/2014/main" id="{86E5358C-1248-2E89-2BE6-12DEA2E89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356" y="3348634"/>
            <a:ext cx="1767270" cy="157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174635B-7AB4-03FD-8309-CB0FDAE6DFB2}"/>
              </a:ext>
            </a:extLst>
          </p:cNvPr>
          <p:cNvSpPr txBox="1"/>
          <p:nvPr/>
        </p:nvSpPr>
        <p:spPr>
          <a:xfrm>
            <a:off x="5527190" y="20998"/>
            <a:ext cx="3679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Wirtschaftswissenschaftliche Fakultät der Universität Zürich</a:t>
            </a:r>
            <a:endParaRPr lang="de-CH" sz="1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04D5D5F-B838-B0ED-8530-47D4996A6FD8}"/>
              </a:ext>
            </a:extLst>
          </p:cNvPr>
          <p:cNvSpPr txBox="1"/>
          <p:nvPr/>
        </p:nvSpPr>
        <p:spPr>
          <a:xfrm>
            <a:off x="8396796" y="4889584"/>
            <a:ext cx="12912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Image 11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F9A733B-FFC7-E74B-3618-9235FD77F430}"/>
              </a:ext>
            </a:extLst>
          </p:cNvPr>
          <p:cNvSpPr txBox="1"/>
          <p:nvPr/>
        </p:nvSpPr>
        <p:spPr>
          <a:xfrm>
            <a:off x="-35461" y="4889584"/>
            <a:ext cx="1961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/>
              <a:t>16.04.2023</a:t>
            </a:r>
          </a:p>
        </p:txBody>
      </p:sp>
    </p:spTree>
    <p:extLst>
      <p:ext uri="{BB962C8B-B14F-4D97-AF65-F5344CB8AC3E}">
        <p14:creationId xmlns:p14="http://schemas.microsoft.com/office/powerpoint/2010/main" val="6380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51"/>
          <p:cNvSpPr txBox="1">
            <a:spLocks noGrp="1"/>
          </p:cNvSpPr>
          <p:nvPr>
            <p:ph type="body" idx="1"/>
          </p:nvPr>
        </p:nvSpPr>
        <p:spPr>
          <a:xfrm>
            <a:off x="1370700" y="1401575"/>
            <a:ext cx="6402600" cy="26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Bef>
                <a:spcPts val="1000"/>
              </a:spcBef>
              <a:buSzPts val="1500"/>
              <a:buNone/>
            </a:pPr>
            <a:endParaRPr lang="de-CH" sz="2200" b="1" dirty="0">
              <a:solidFill>
                <a:schemeClr val="dk2"/>
              </a:solidFill>
              <a:latin typeface="Orbitron"/>
              <a:sym typeface="Orbitron"/>
            </a:endParaRPr>
          </a:p>
          <a:p>
            <a:pPr marL="0" indent="0">
              <a:spcBef>
                <a:spcPts val="1000"/>
              </a:spcBef>
              <a:buSzPts val="1500"/>
              <a:buNone/>
            </a:pPr>
            <a:r>
              <a:rPr lang="de-CH" sz="2200" b="1" dirty="0">
                <a:solidFill>
                  <a:schemeClr val="dk2"/>
                </a:solidFill>
                <a:latin typeface="Orbitron"/>
                <a:sym typeface="Orbitron"/>
              </a:rPr>
              <a:t>References</a:t>
            </a:r>
          </a:p>
          <a:p>
            <a:pPr indent="-323850">
              <a:buSzPts val="1500"/>
            </a:pPr>
            <a:endParaRPr lang="de-CH" dirty="0"/>
          </a:p>
          <a:p>
            <a:pPr marL="133350" indent="0">
              <a:buSzPts val="1500"/>
              <a:buNone/>
            </a:pPr>
            <a:r>
              <a:rPr lang="de-CH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Beck, A., Blank, J., </a:t>
            </a:r>
            <a:r>
              <a:rPr lang="de-CH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Müntener</a:t>
            </a:r>
            <a:r>
              <a:rPr lang="de-CH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P., </a:t>
            </a:r>
            <a:r>
              <a:rPr lang="de-CH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Pavlics</a:t>
            </a:r>
            <a:r>
              <a:rPr lang="de-CH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A. &amp; Öztürk, K. (2023) </a:t>
            </a:r>
          </a:p>
          <a:p>
            <a:pPr marL="590550" lvl="1" indent="0">
              <a:spcBef>
                <a:spcPts val="0"/>
              </a:spcBef>
              <a:buSzPts val="1500"/>
              <a:buNone/>
            </a:pPr>
            <a:r>
              <a:rPr lang="de-CH" b="0" i="0" dirty="0" err="1">
                <a:solidFill>
                  <a:srgbClr val="32363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Jupyter</a:t>
            </a:r>
            <a:r>
              <a:rPr lang="de-CH" b="0" i="0" dirty="0">
                <a:solidFill>
                  <a:srgbClr val="32363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Notebooks – </a:t>
            </a:r>
            <a:r>
              <a:rPr lang="de-C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ML GROUP PROJECT.</a:t>
            </a:r>
            <a:endParaRPr lang="de-CH" b="0" i="0" dirty="0">
              <a:solidFill>
                <a:srgbClr val="32363A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0" indent="0">
              <a:buNone/>
            </a:pPr>
            <a:r>
              <a:rPr lang="de-CH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Schmitt, T. (2019). </a:t>
            </a:r>
            <a:r>
              <a:rPr lang="de-CH" sz="16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house_prices</a:t>
            </a:r>
            <a:r>
              <a:rPr lang="de-CH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[Datensatz]. </a:t>
            </a:r>
            <a:r>
              <a:rPr lang="de-CH" sz="16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OpenML</a:t>
            </a:r>
            <a:r>
              <a:rPr lang="de-CH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</a:p>
          <a:p>
            <a:pPr marL="584200" lvl="1" indent="0">
              <a:spcBef>
                <a:spcPts val="0"/>
              </a:spcBef>
              <a:buNone/>
            </a:pPr>
            <a:r>
              <a:rPr lang="de-CH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https://www.openml.org/search?type=data&amp;sort=runs&amp;id=42165&amp;status=active</a:t>
            </a:r>
          </a:p>
          <a:p>
            <a:pPr marL="127000" indent="0">
              <a:buNone/>
            </a:pPr>
            <a:r>
              <a:rPr lang="de-CH" sz="1600" b="0" i="0" dirty="0">
                <a:solidFill>
                  <a:srgbClr val="32363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Zimmermann, </a:t>
            </a:r>
            <a:r>
              <a:rPr lang="de-CH" sz="1600" dirty="0">
                <a:solidFill>
                  <a:srgbClr val="32363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B. </a:t>
            </a:r>
            <a:r>
              <a:rPr lang="de-CH" sz="1600" b="0" i="0" dirty="0">
                <a:solidFill>
                  <a:srgbClr val="32363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(2023). </a:t>
            </a:r>
            <a:r>
              <a:rPr lang="de-CH" sz="1600" b="0" i="0" dirty="0" err="1">
                <a:solidFill>
                  <a:srgbClr val="32363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Jupyter</a:t>
            </a:r>
            <a:r>
              <a:rPr lang="de-CH" sz="1600" b="0" i="0" dirty="0">
                <a:solidFill>
                  <a:srgbClr val="32363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Notebooks – Group Project: </a:t>
            </a:r>
          </a:p>
          <a:p>
            <a:pPr marL="584200" lvl="1" indent="0">
              <a:spcBef>
                <a:spcPts val="0"/>
              </a:spcBef>
              <a:buNone/>
            </a:pPr>
            <a:r>
              <a:rPr lang="de-CH" sz="1700" b="0" i="0" dirty="0">
                <a:solidFill>
                  <a:srgbClr val="32363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Minimal Working </a:t>
            </a:r>
            <a:r>
              <a:rPr lang="de-CH" sz="1700" b="0" i="0" dirty="0" err="1">
                <a:solidFill>
                  <a:srgbClr val="32363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Expamle</a:t>
            </a:r>
            <a:r>
              <a:rPr lang="de-CH" sz="1700" b="0" i="0" dirty="0">
                <a:solidFill>
                  <a:srgbClr val="32363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de-CH" sz="17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33350" indent="0">
              <a:buSzPts val="1500"/>
              <a:buNone/>
            </a:pPr>
            <a:endParaRPr lang="de-CH" dirty="0"/>
          </a:p>
          <a:p>
            <a:pPr marL="133350" indent="0">
              <a:buSzPts val="1500"/>
              <a:buNone/>
            </a:pPr>
            <a:endParaRPr lang="de-CH" sz="2200" b="1" dirty="0">
              <a:solidFill>
                <a:schemeClr val="dk2"/>
              </a:solidFill>
              <a:latin typeface="Orbitron"/>
              <a:sym typeface="Orbitro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dirty="0"/>
          </a:p>
        </p:txBody>
      </p:sp>
      <p:sp>
        <p:nvSpPr>
          <p:cNvPr id="1214" name="Google Shape;1214;p5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BIBLIOGRAPHICAL REFERENCES</a:t>
            </a:r>
            <a:endParaRPr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DCB433D-2EA2-20CF-A00A-E05309AF9049}"/>
              </a:ext>
            </a:extLst>
          </p:cNvPr>
          <p:cNvSpPr txBox="1"/>
          <p:nvPr/>
        </p:nvSpPr>
        <p:spPr>
          <a:xfrm>
            <a:off x="-35461" y="4889584"/>
            <a:ext cx="1961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/>
              <a:t>16.04.2023</a:t>
            </a:r>
          </a:p>
        </p:txBody>
      </p:sp>
    </p:spTree>
    <p:extLst>
      <p:ext uri="{BB962C8B-B14F-4D97-AF65-F5344CB8AC3E}">
        <p14:creationId xmlns:p14="http://schemas.microsoft.com/office/powerpoint/2010/main" val="3731652462"/>
      </p:ext>
    </p:extLst>
  </p:cSld>
  <p:clrMapOvr>
    <a:masterClrMapping/>
  </p:clrMapOvr>
</p:sld>
</file>

<file path=ppt/theme/theme1.xml><?xml version="1.0" encoding="utf-8"?>
<a:theme xmlns:a="http://schemas.openxmlformats.org/drawingml/2006/main" name="The Evolution of Invention in Canada Thesis by Slidesgo">
  <a:themeElements>
    <a:clrScheme name="Simple Light">
      <a:dk1>
        <a:srgbClr val="E3EEED"/>
      </a:dk1>
      <a:lt1>
        <a:srgbClr val="383536"/>
      </a:lt1>
      <a:dk2>
        <a:srgbClr val="FC2E12"/>
      </a:dk2>
      <a:lt2>
        <a:srgbClr val="C1D6CE"/>
      </a:lt2>
      <a:accent1>
        <a:srgbClr val="64818C"/>
      </a:accent1>
      <a:accent2>
        <a:srgbClr val="DD4815"/>
      </a:accent2>
      <a:accent3>
        <a:srgbClr val="24A364"/>
      </a:accent3>
      <a:accent4>
        <a:srgbClr val="FFFFFF"/>
      </a:accent4>
      <a:accent5>
        <a:srgbClr val="FFFFFF"/>
      </a:accent5>
      <a:accent6>
        <a:srgbClr val="FFFFFF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</Words>
  <Application>Microsoft Office PowerPoint</Application>
  <PresentationFormat>On-screen Show (16:9)</PresentationFormat>
  <Paragraphs>116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Orbitron</vt:lpstr>
      <vt:lpstr>Fredoka One</vt:lpstr>
      <vt:lpstr>Arial</vt:lpstr>
      <vt:lpstr>Helvetica Neue</vt:lpstr>
      <vt:lpstr>Palanquin Dark</vt:lpstr>
      <vt:lpstr>Roboto</vt:lpstr>
      <vt:lpstr>The Evolution of Invention in Canada Thesis by Slidesgo</vt:lpstr>
      <vt:lpstr>Real Estate Price Class Estimation  </vt:lpstr>
      <vt:lpstr>PowerPoint Presentation</vt:lpstr>
      <vt:lpstr>PowerPoint Presentation</vt:lpstr>
      <vt:lpstr>Neural Net</vt:lpstr>
      <vt:lpstr>Boosted Random Forest</vt:lpstr>
      <vt:lpstr>01</vt:lpstr>
      <vt:lpstr>01</vt:lpstr>
      <vt:lpstr>Conclusion</vt:lpstr>
      <vt:lpstr>BIBLIOGRAPHICAL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Price Class Estimation  </dc:title>
  <cp:lastModifiedBy>Kenan Öztürk</cp:lastModifiedBy>
  <cp:revision>16</cp:revision>
  <dcterms:modified xsi:type="dcterms:W3CDTF">2023-04-15T12:55:17Z</dcterms:modified>
</cp:coreProperties>
</file>