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sldIdLst>
    <p:sldId id="274" r:id="rId2"/>
    <p:sldId id="311" r:id="rId3"/>
    <p:sldId id="310" r:id="rId4"/>
    <p:sldId id="294" r:id="rId5"/>
    <p:sldId id="263" r:id="rId6"/>
    <p:sldId id="260" r:id="rId7"/>
    <p:sldId id="312" r:id="rId8"/>
    <p:sldId id="313" r:id="rId9"/>
    <p:sldId id="261" r:id="rId10"/>
    <p:sldId id="316" r:id="rId11"/>
    <p:sldId id="317" r:id="rId12"/>
    <p:sldId id="318" r:id="rId13"/>
    <p:sldId id="302" r:id="rId14"/>
    <p:sldId id="293" r:id="rId15"/>
    <p:sldId id="295" r:id="rId16"/>
    <p:sldId id="303" r:id="rId17"/>
    <p:sldId id="296" r:id="rId18"/>
    <p:sldId id="314" r:id="rId19"/>
    <p:sldId id="315" r:id="rId20"/>
    <p:sldId id="304" r:id="rId21"/>
    <p:sldId id="305" r:id="rId22"/>
    <p:sldId id="306" r:id="rId23"/>
    <p:sldId id="307" r:id="rId24"/>
    <p:sldId id="308" r:id="rId25"/>
    <p:sldId id="309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39.9376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4-19T14:21:15.5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5A7587-5755-4D2F-8660-7E6708084202}" emma:medium="tactile" emma:mode="ink">
          <msink:context xmlns:msink="http://schemas.microsoft.com/ink/2010/main" type="writingRegion" rotatedBoundingBox="14166,6350 14876,6350 14876,6365 14166,6365"/>
        </emma:interpretation>
      </emma:emma>
    </inkml:annotationXML>
    <inkml:traceGroup>
      <inkml:annotationXML>
        <emma:emma xmlns:emma="http://www.w3.org/2003/04/emma" version="1.0">
          <emma:interpretation id="{82D007DE-F366-42B9-8FD7-1E4CD8C46DF6}" emma:medium="tactile" emma:mode="ink">
            <msink:context xmlns:msink="http://schemas.microsoft.com/ink/2010/main" type="paragraph" rotatedBoundingBox="14166,6350 14876,6350 14876,6365 14166,6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8E1EDE-BA7C-4082-B7C4-B03173608119}" emma:medium="tactile" emma:mode="ink">
              <msink:context xmlns:msink="http://schemas.microsoft.com/ink/2010/main" type="line" rotatedBoundingBox="14166,6350 14876,6350 14876,6365 14166,6365"/>
            </emma:interpretation>
          </emma:emma>
        </inkml:annotationXML>
        <inkml:traceGroup>
          <inkml:annotationXML>
            <emma:emma xmlns:emma="http://www.w3.org/2003/04/emma" version="1.0">
              <emma:interpretation id="{25E0B55F-1A63-4636-9122-6A006D86CBCB}" emma:medium="tactile" emma:mode="ink">
                <msink:context xmlns:msink="http://schemas.microsoft.com/ink/2010/main" type="inkWord" rotatedBoundingBox="14166,6350 14876,6350 14876,6365 14166,6365"/>
              </emma:interpretation>
            </emma:emma>
          </inkml:annotationXML>
          <inkml:trace contextRef="#ctx0" brushRef="#br0">0 0 0,'30'0'297,"-15"0"-141,0 0-125,0 0-15,1 0-16,14 0 78,-15 0-62,0 0-1,15 0 1,-15 0-1,31 0 157,-31 0-140,45 0-17,31 0 1,-61 0-1,-15 0 1,16 0 140,-16 0-140,0 0 0,0 0-16,0 0 15,0 0 16,31 0-31,-31 0 32,0 0-17,15 0 329,-15 0-328,0 0 515,0 0 78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39.9376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4-19T14:33:29.1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0,'30'0'297,"-15"0"-141,0 0-125,0 0-15,1 0-16,14 0 78,-15 0-62,0 0-1,15 0 1,-15 0-1,31 0 157,-31 0-140,45 0-17,31 0 1,-61 0-1,-15 0 1,16 0 140,-16 0-140,0 0 0,0 0-16,0 0 15,0 0 16,31 0-31,-31 0 32,0 0-17,15 0 329,-15 0-328,0 0 515,0 0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09DA9-E7E5-429D-8808-E14E8F02F9B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D4B3F-86CC-45C3-B055-A7EBC0ECC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86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4B3F-86CC-45C3-B055-A7EBC0ECC39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mirea.ru/books/1310" TargetMode="External"/><Relationship Id="rId3" Type="http://schemas.openxmlformats.org/officeDocument/2006/relationships/hyperlink" Target="https://library.mirea.ru/books/45651" TargetMode="External"/><Relationship Id="rId7" Type="http://schemas.openxmlformats.org/officeDocument/2006/relationships/hyperlink" Target="https://library.mirea.ru/mgupi/47936" TargetMode="External"/><Relationship Id="rId2" Type="http://schemas.openxmlformats.org/officeDocument/2006/relationships/hyperlink" Target="https://library.mirea.ru/books/4565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brary.mirea.ru/books/48304" TargetMode="External"/><Relationship Id="rId5" Type="http://schemas.openxmlformats.org/officeDocument/2006/relationships/hyperlink" Target="https://library.mirea.ru/mgupi/43853" TargetMode="External"/><Relationship Id="rId4" Type="http://schemas.openxmlformats.org/officeDocument/2006/relationships/hyperlink" Target="https://library.mirea.ru/books/45653" TargetMode="External"/><Relationship Id="rId9" Type="http://schemas.openxmlformats.org/officeDocument/2006/relationships/hyperlink" Target="https://library.mirea.ru/books/4842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85" y="1229753"/>
            <a:ext cx="7194608" cy="2321299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БАЗ </a:t>
            </a:r>
            <a:r>
              <a:rPr lang="ru-RU" dirty="0"/>
              <a:t>ДАННЫХ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817D972-92EF-4EF6-BF83-B1D3525361F6}"/>
              </a:ext>
            </a:extLst>
          </p:cNvPr>
          <p:cNvSpPr txBox="1">
            <a:spLocks/>
          </p:cNvSpPr>
          <p:nvPr/>
        </p:nvSpPr>
        <p:spPr>
          <a:xfrm>
            <a:off x="0" y="3551052"/>
            <a:ext cx="9143999" cy="232129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600" dirty="0" smtClean="0"/>
          </a:p>
          <a:p>
            <a:pPr algn="r"/>
            <a:r>
              <a:rPr lang="ru-RU" sz="3600" dirty="0" smtClean="0"/>
              <a:t>Преподаватель: Володина Анна Михайловна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475" y="950696"/>
            <a:ext cx="8229600" cy="1143000"/>
          </a:xfrm>
        </p:spPr>
        <p:txBody>
          <a:bodyPr/>
          <a:lstStyle/>
          <a:p>
            <a:pPr algn="ctr"/>
            <a:r>
              <a:rPr lang="ru-RU" dirty="0"/>
              <a:t>Уровни представления информации в концепции БД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5476" t="17297" r="36414" b="67094"/>
          <a:stretch/>
        </p:blipFill>
        <p:spPr bwMode="auto">
          <a:xfrm>
            <a:off x="1001377" y="2674937"/>
            <a:ext cx="6241904" cy="2328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066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3461465" cy="1143000"/>
          </a:xfrm>
        </p:spPr>
        <p:txBody>
          <a:bodyPr/>
          <a:lstStyle/>
          <a:p>
            <a:r>
              <a:rPr lang="ru-RU" sz="3200" dirty="0" smtClean="0"/>
              <a:t>Физическое представление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46566" y="1197276"/>
            <a:ext cx="346146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Концептуальное представление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5142" t="59733" r="36746" b="16927"/>
          <a:stretch/>
        </p:blipFill>
        <p:spPr bwMode="auto">
          <a:xfrm>
            <a:off x="0" y="2093697"/>
            <a:ext cx="4904246" cy="26529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35495" t="19626" r="36287" b="63237"/>
          <a:stretch/>
        </p:blipFill>
        <p:spPr bwMode="auto">
          <a:xfrm>
            <a:off x="4916007" y="2196439"/>
            <a:ext cx="4227993" cy="1510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20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Внешнее представление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34691" t="44223" r="35299" b="34596"/>
          <a:stretch/>
        </p:blipFill>
        <p:spPr bwMode="auto">
          <a:xfrm>
            <a:off x="1493128" y="3524036"/>
            <a:ext cx="5774085" cy="2547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4691" t="73392" r="35299" b="21336"/>
          <a:stretch/>
        </p:blipFill>
        <p:spPr bwMode="auto">
          <a:xfrm>
            <a:off x="1493128" y="2416216"/>
            <a:ext cx="5616588" cy="793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572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22050"/>
            <a:ext cx="8229600" cy="1210161"/>
          </a:xfrm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Базы </a:t>
            </a:r>
            <a:r>
              <a:rPr lang="ru-RU" dirty="0" smtClean="0">
                <a:solidFill>
                  <a:prstClr val="black"/>
                </a:solidFill>
              </a:rPr>
              <a:t>данных (БД): </a:t>
            </a:r>
            <a:r>
              <a:rPr lang="ru-RU" dirty="0">
                <a:solidFill>
                  <a:prstClr val="black"/>
                </a:solidFill>
              </a:rPr>
              <a:t>основные понятия и определения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3084908"/>
            <a:ext cx="8373036" cy="376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dirty="0"/>
              <a:t>сокращение избыточности хранимых данных благодаря однократному хранению каждого сообщения в базе данных;</a:t>
            </a:r>
          </a:p>
          <a:p>
            <a:pPr marL="285750" indent="-2857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dirty="0"/>
              <a:t>совместное использование хранимых данных всеми пользователями ИС;</a:t>
            </a:r>
          </a:p>
          <a:p>
            <a:pPr marL="285750" indent="-2857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dirty="0" smtClean="0"/>
              <a:t>стандартизация </a:t>
            </a:r>
            <a:r>
              <a:rPr lang="ru-RU" sz="2000" dirty="0"/>
              <a:t>представления данных, </a:t>
            </a:r>
            <a:r>
              <a:rPr lang="ru-RU" sz="2000" dirty="0" smtClean="0"/>
              <a:t>упрощающая </a:t>
            </a:r>
            <a:r>
              <a:rPr lang="ru-RU" sz="2000" dirty="0"/>
              <a:t>проблемы эксплуатации БД и обмена данными между ИС;</a:t>
            </a:r>
          </a:p>
          <a:p>
            <a:pPr marL="285750" indent="-2857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dirty="0"/>
              <a:t>обеспечение процедур проверки достоверности информации и процедур ограничения доступа к данным;</a:t>
            </a:r>
          </a:p>
          <a:p>
            <a:pPr marL="285750" indent="-2857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dirty="0"/>
              <a:t>совмещение требований к использованию БД со стороны различных пользователей ИС.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2278712"/>
            <a:ext cx="8328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Преимущества </a:t>
            </a:r>
            <a:r>
              <a:rPr lang="ru-RU" sz="2800" b="1" i="1" dirty="0" smtClean="0"/>
              <a:t>централизованного управления данными: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16581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59" y="981635"/>
            <a:ext cx="4312023" cy="838200"/>
          </a:xfrm>
        </p:spPr>
        <p:txBody>
          <a:bodyPr/>
          <a:lstStyle/>
          <a:p>
            <a:pPr algn="l"/>
            <a:r>
              <a:rPr lang="ru-RU" sz="4400" b="0" dirty="0">
                <a:solidFill>
                  <a:prstClr val="black"/>
                </a:solidFill>
              </a:rPr>
              <a:t>Виды баз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19835"/>
            <a:ext cx="81615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b="1" i="1" dirty="0"/>
              <a:t>По технологии обработки данных </a:t>
            </a:r>
            <a:r>
              <a:rPr lang="ru-RU" sz="2000" dirty="0"/>
              <a:t>базы данных подразделяются на: </a:t>
            </a:r>
          </a:p>
          <a:p>
            <a:pPr lvl="1">
              <a:lnSpc>
                <a:spcPct val="120000"/>
              </a:lnSpc>
              <a:tabLst>
                <a:tab pos="-1371600" algn="ctr"/>
              </a:tabLst>
            </a:pPr>
            <a:r>
              <a:rPr lang="ru-RU" sz="2000" dirty="0"/>
              <a:t>- централизованные;  </a:t>
            </a:r>
          </a:p>
          <a:p>
            <a:pPr lvl="1">
              <a:lnSpc>
                <a:spcPct val="120000"/>
              </a:lnSpc>
              <a:tabLst>
                <a:tab pos="-1371600" algn="ctr"/>
              </a:tabLst>
            </a:pPr>
            <a:r>
              <a:rPr lang="ru-RU" sz="2000" dirty="0"/>
              <a:t>- распределенные.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b="1" i="1" dirty="0"/>
              <a:t>По способу доступа к данным</a:t>
            </a:r>
            <a:r>
              <a:rPr lang="ru-RU" sz="2000" dirty="0"/>
              <a:t> базы данных разделяются на: </a:t>
            </a:r>
          </a:p>
          <a:p>
            <a:pPr lvl="1">
              <a:lnSpc>
                <a:spcPct val="120000"/>
              </a:lnSpc>
              <a:tabLst>
                <a:tab pos="-1371600" algn="ctr"/>
              </a:tabLst>
            </a:pPr>
            <a:r>
              <a:rPr lang="ru-RU" sz="2000" dirty="0"/>
              <a:t>- базы данных с локальным доступом;  </a:t>
            </a:r>
          </a:p>
          <a:p>
            <a:pPr lvl="1">
              <a:lnSpc>
                <a:spcPct val="120000"/>
              </a:lnSpc>
              <a:tabLst>
                <a:tab pos="-1371600" algn="ctr"/>
              </a:tabLst>
            </a:pPr>
            <a:r>
              <a:rPr lang="ru-RU" sz="2000" dirty="0"/>
              <a:t>- базы данных с удаленным (сетевым доступом).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b="1" i="1" dirty="0"/>
              <a:t>Системы централизованных баз данных с сетевым доступом предполагают архитектуры </a:t>
            </a:r>
            <a:r>
              <a:rPr lang="ru-RU" sz="2000" dirty="0"/>
              <a:t>систем:</a:t>
            </a:r>
          </a:p>
          <a:p>
            <a:pPr lvl="1">
              <a:lnSpc>
                <a:spcPct val="120000"/>
              </a:lnSpc>
              <a:tabLst>
                <a:tab pos="-1371600" algn="ctr"/>
              </a:tabLst>
            </a:pPr>
            <a:r>
              <a:rPr lang="ru-RU" sz="2000" dirty="0"/>
              <a:t>- файл-сервер;</a:t>
            </a:r>
          </a:p>
          <a:p>
            <a:pPr lvl="1">
              <a:lnSpc>
                <a:spcPct val="120000"/>
              </a:lnSpc>
              <a:tabLst>
                <a:tab pos="-1371600" algn="ctr"/>
              </a:tabLst>
            </a:pPr>
            <a:r>
              <a:rPr lang="ru-RU" sz="2000" dirty="0"/>
              <a:t>- клиент-сервер.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endParaRPr lang="ru-RU" sz="2000" kern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717" y="2017058"/>
            <a:ext cx="6315635" cy="865374"/>
          </a:xfrm>
        </p:spPr>
        <p:txBody>
          <a:bodyPr/>
          <a:lstStyle/>
          <a:p>
            <a:pPr defTabSz="457200"/>
            <a:r>
              <a:rPr lang="ru-RU" sz="2800" i="1" dirty="0">
                <a:latin typeface="+mn-lt"/>
                <a:ea typeface="+mn-ea"/>
                <a:cs typeface="+mn-cs"/>
              </a:rPr>
              <a:t>Схема обработки информации в БД по принципу файл-сервер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" y="1178878"/>
            <a:ext cx="4271682" cy="676816"/>
          </a:xfrm>
        </p:spPr>
        <p:txBody>
          <a:bodyPr/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Виды баз данных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06" y="2882432"/>
            <a:ext cx="3961905" cy="21714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22729" y="5252197"/>
            <a:ext cx="84716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 файл-сервере хранится совместно используемая централизованная БД.</a:t>
            </a:r>
          </a:p>
          <a:p>
            <a:r>
              <a:rPr lang="ru-RU" sz="2000" dirty="0"/>
              <a:t>На рабочих станциях производится обработка файлов БД. </a:t>
            </a:r>
          </a:p>
          <a:p>
            <a:r>
              <a:rPr lang="ru-RU" sz="2000" dirty="0"/>
              <a:t>Производительность информационной системы зависит от интенсивности доступа </a:t>
            </a:r>
            <a:r>
              <a:rPr lang="ru-RU" sz="2000" dirty="0" smtClean="0"/>
              <a:t>к данным</a:t>
            </a:r>
            <a:r>
              <a:rPr lang="ru-RU" sz="2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127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717" y="2017058"/>
            <a:ext cx="6315635" cy="865374"/>
          </a:xfrm>
        </p:spPr>
        <p:txBody>
          <a:bodyPr/>
          <a:lstStyle/>
          <a:p>
            <a:pPr defTabSz="457200"/>
            <a:r>
              <a:rPr lang="ru-RU" sz="2800" i="1" dirty="0">
                <a:latin typeface="+mn-lt"/>
                <a:ea typeface="+mn-ea"/>
                <a:cs typeface="+mn-cs"/>
              </a:rPr>
              <a:t>Схема обработки информации в БД по принципу клиент-сервер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" y="1178878"/>
            <a:ext cx="4271682" cy="676816"/>
          </a:xfrm>
        </p:spPr>
        <p:txBody>
          <a:bodyPr/>
          <a:lstStyle/>
          <a:p>
            <a:r>
              <a:rPr lang="ru-RU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Виды баз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2729" y="5252197"/>
            <a:ext cx="84716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 сервере базы данных хранится совместно используемая централизованная БД и выполняется основной объем обработки данных.  .</a:t>
            </a:r>
          </a:p>
          <a:p>
            <a:r>
              <a:rPr lang="ru-RU" sz="2000" dirty="0"/>
              <a:t>Производительность информационной системы зависит от характеристик сервера.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30" y="2962890"/>
            <a:ext cx="3472541" cy="19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3" y="1010202"/>
            <a:ext cx="8442663" cy="605534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Этапы проектирования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баз данных</a:t>
            </a:r>
            <a:endParaRPr lang="ru-RU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55375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685800" algn="l"/>
              </a:tabLst>
            </a:pPr>
            <a:r>
              <a:rPr lang="ru-RU" sz="2000" dirty="0"/>
              <a:t>Системный анализ и словесное описание информационных объектов пред­метной области.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685800" algn="l"/>
              </a:tabLst>
            </a:pPr>
            <a:r>
              <a:rPr lang="ru-RU" sz="2000" dirty="0"/>
              <a:t>Проектирование инфологической модели предметной области - частично фор­мализованное описание объектов предметной области в терминах некоторой ­семантической модели. 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685800" algn="l"/>
              </a:tabLst>
            </a:pPr>
            <a:r>
              <a:rPr lang="ru-RU" sz="2000" dirty="0" err="1" smtClean="0"/>
              <a:t>Даталогическое</a:t>
            </a:r>
            <a:r>
              <a:rPr lang="ru-RU" sz="2000" dirty="0" smtClean="0"/>
              <a:t> </a:t>
            </a:r>
            <a:r>
              <a:rPr lang="ru-RU" sz="2000" dirty="0"/>
              <a:t>/ логическое проектирование БД - описание БД в терминах принятой </a:t>
            </a:r>
            <a:r>
              <a:rPr lang="ru-RU" sz="2000" dirty="0" err="1"/>
              <a:t>даталогическoй</a:t>
            </a:r>
            <a:r>
              <a:rPr lang="ru-RU" sz="2000" dirty="0"/>
              <a:t> модели данных.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685800" algn="l"/>
              </a:tabLst>
            </a:pPr>
            <a:r>
              <a:rPr lang="ru-RU" sz="2000" dirty="0"/>
              <a:t>Физическое проектирование БД, то есть выбор эффективного размещении БД на внешних носителях для обеспечения наиболее эффективной работы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4095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59" y="981635"/>
            <a:ext cx="8137233" cy="838200"/>
          </a:xfrm>
        </p:spPr>
        <p:txBody>
          <a:bodyPr/>
          <a:lstStyle/>
          <a:p>
            <a:pPr algn="l"/>
            <a:r>
              <a:rPr lang="ru-RU" sz="4400" b="0" dirty="0" smtClean="0">
                <a:solidFill>
                  <a:prstClr val="black"/>
                </a:solidFill>
              </a:rPr>
              <a:t>Уровни представления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19835"/>
            <a:ext cx="81615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b="1" i="1" dirty="0" smtClean="0"/>
              <a:t>Концептуальный уровень</a:t>
            </a:r>
          </a:p>
          <a:p>
            <a:pPr>
              <a:lnSpc>
                <a:spcPct val="120000"/>
              </a:lnSpc>
              <a:tabLst>
                <a:tab pos="-1371600" algn="ctr"/>
              </a:tabLst>
            </a:pPr>
            <a:r>
              <a:rPr lang="ru-RU" sz="2000" b="1" i="1" dirty="0"/>
              <a:t>	</a:t>
            </a:r>
            <a:r>
              <a:rPr lang="ru-RU" sz="2000" i="1" dirty="0" smtClean="0"/>
              <a:t>	- сущности</a:t>
            </a:r>
          </a:p>
          <a:p>
            <a:pPr>
              <a:lnSpc>
                <a:spcPct val="120000"/>
              </a:lnSpc>
              <a:tabLst>
                <a:tab pos="-1371600" algn="ctr"/>
              </a:tabLst>
            </a:pPr>
            <a:r>
              <a:rPr lang="ru-RU" sz="2000" i="1" dirty="0"/>
              <a:t>	</a:t>
            </a:r>
            <a:r>
              <a:rPr lang="ru-RU" sz="2000" i="1" dirty="0" smtClean="0"/>
              <a:t>	- атрибуты</a:t>
            </a:r>
          </a:p>
          <a:p>
            <a:pPr>
              <a:lnSpc>
                <a:spcPct val="120000"/>
              </a:lnSpc>
              <a:tabLst>
                <a:tab pos="-1371600" algn="ctr"/>
              </a:tabLst>
            </a:pPr>
            <a:r>
              <a:rPr lang="ru-RU" sz="2000" i="1" dirty="0"/>
              <a:t>	</a:t>
            </a:r>
            <a:r>
              <a:rPr lang="ru-RU" sz="2000" i="1" dirty="0" smtClean="0"/>
              <a:t>	- связи</a:t>
            </a:r>
            <a:endParaRPr lang="ru-RU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b="1" i="1" dirty="0" smtClean="0"/>
              <a:t>Логический уровень</a:t>
            </a:r>
          </a:p>
          <a:p>
            <a:pPr>
              <a:lnSpc>
                <a:spcPct val="120000"/>
              </a:lnSpc>
              <a:tabLst>
                <a:tab pos="-1371600" algn="ctr"/>
              </a:tabLst>
            </a:pPr>
            <a:r>
              <a:rPr lang="ru-RU" sz="2000" b="1" i="1" dirty="0" smtClean="0"/>
              <a:t>		</a:t>
            </a:r>
            <a:r>
              <a:rPr lang="ru-RU" sz="2000" i="1" dirty="0" smtClean="0"/>
              <a:t>- записи</a:t>
            </a:r>
          </a:p>
          <a:p>
            <a:pPr>
              <a:lnSpc>
                <a:spcPct val="120000"/>
              </a:lnSpc>
              <a:tabLst>
                <a:tab pos="-1371600" algn="ctr"/>
              </a:tabLst>
            </a:pPr>
            <a:r>
              <a:rPr lang="ru-RU" sz="2000" i="1" dirty="0"/>
              <a:t>	</a:t>
            </a:r>
            <a:r>
              <a:rPr lang="ru-RU" sz="2000" i="1" dirty="0" smtClean="0"/>
              <a:t>	- элементы данных</a:t>
            </a:r>
          </a:p>
          <a:p>
            <a:pPr>
              <a:lnSpc>
                <a:spcPct val="120000"/>
              </a:lnSpc>
              <a:tabLst>
                <a:tab pos="-1371600" algn="ctr"/>
              </a:tabLst>
            </a:pPr>
            <a:r>
              <a:rPr lang="ru-RU" sz="2000" i="1" dirty="0"/>
              <a:t>	</a:t>
            </a:r>
            <a:r>
              <a:rPr lang="ru-RU" sz="2000" i="1" dirty="0" smtClean="0"/>
              <a:t>	- связи между записями</a:t>
            </a:r>
            <a:endParaRPr lang="ru-RU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b="1" i="1" dirty="0" smtClean="0"/>
              <a:t>Физический уровень</a:t>
            </a:r>
            <a:endParaRPr lang="ru-RU" sz="2000" dirty="0"/>
          </a:p>
          <a:p>
            <a:pPr lvl="1">
              <a:lnSpc>
                <a:spcPct val="120000"/>
              </a:lnSpc>
              <a:tabLst>
                <a:tab pos="-1371600" algn="ctr"/>
              </a:tabLst>
            </a:pPr>
            <a:r>
              <a:rPr lang="ru-RU" sz="2000" dirty="0"/>
              <a:t>- </a:t>
            </a:r>
            <a:r>
              <a:rPr lang="ru-RU" sz="2000" dirty="0" smtClean="0"/>
              <a:t>группирование данных</a:t>
            </a:r>
            <a:endParaRPr lang="ru-RU" sz="2000" dirty="0"/>
          </a:p>
          <a:p>
            <a:pPr marL="627063" lvl="1" indent="-169863">
              <a:lnSpc>
                <a:spcPct val="120000"/>
              </a:lnSpc>
              <a:buFontTx/>
              <a:buChar char="-"/>
              <a:tabLst>
                <a:tab pos="-1371600" algn="ctr"/>
              </a:tabLst>
            </a:pPr>
            <a:r>
              <a:rPr lang="ru-RU" sz="2000" dirty="0" smtClean="0"/>
              <a:t>индексы</a:t>
            </a:r>
          </a:p>
          <a:p>
            <a:pPr marL="627063" lvl="1" indent="-169863">
              <a:lnSpc>
                <a:spcPct val="120000"/>
              </a:lnSpc>
              <a:buFontTx/>
              <a:buChar char="-"/>
              <a:tabLst>
                <a:tab pos="-1371600" algn="ctr"/>
              </a:tabLst>
            </a:pPr>
            <a:r>
              <a:rPr lang="ru-RU" sz="2000" dirty="0" smtClean="0"/>
              <a:t>методы доступа</a:t>
            </a:r>
            <a:endParaRPr lang="ru-RU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endParaRPr lang="ru-RU" sz="2000" kern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59" y="981635"/>
            <a:ext cx="8137233" cy="838200"/>
          </a:xfrm>
        </p:spPr>
        <p:txBody>
          <a:bodyPr/>
          <a:lstStyle/>
          <a:p>
            <a:r>
              <a:rPr lang="ru-RU" sz="4400" b="0" dirty="0" smtClean="0">
                <a:solidFill>
                  <a:prstClr val="black"/>
                </a:solidFill>
              </a:rPr>
              <a:t>Концепция БД позволяет: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19835"/>
            <a:ext cx="81615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повысить надежность, целостность и сохранность данных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сократить затраты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обеспечить простоту и легкость использования данных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обеспечить независимость прикладных программ от данных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обеспечить достоверность данных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обеспечить скорость доступа к данным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стандартизировать данные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автоматизировать реорганизацию данных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обеспечить защиту данных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сократить дублирование информации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обеспечить обработку незапланированных запросов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000" i="1" dirty="0" smtClean="0"/>
              <a:t>создать предпосылки для создания распределенной обработки данных</a:t>
            </a:r>
            <a:endParaRPr lang="ru-RU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-1371600" algn="ctr"/>
              </a:tabLst>
            </a:pPr>
            <a:endParaRPr lang="ru-RU" sz="2000" kern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7" name="Заголовок 3"/>
          <p:cNvSpPr>
            <a:spLocks noGrp="1"/>
          </p:cNvSpPr>
          <p:nvPr/>
        </p:nvSpPr>
        <p:spPr>
          <a:xfrm>
            <a:off x="347241" y="1173384"/>
            <a:ext cx="8229600" cy="736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Условия обучения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9367" y="2280891"/>
            <a:ext cx="8443731" cy="1993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</a:rPr>
              <a:t>По итогам изучения дисциплины проводится </a:t>
            </a:r>
            <a:r>
              <a:rPr lang="ru-RU" sz="3200" dirty="0" smtClean="0">
                <a:solidFill>
                  <a:prstClr val="black"/>
                </a:solidFill>
              </a:rPr>
              <a:t>экзамен</a:t>
            </a:r>
            <a:endParaRPr lang="ru-RU" sz="3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</a:rPr>
              <a:t>В течение семестра необходимо выполнить все задания по календарному </a:t>
            </a:r>
            <a:r>
              <a:rPr lang="ru-RU" sz="3200" dirty="0" smtClean="0">
                <a:solidFill>
                  <a:prstClr val="black"/>
                </a:solidFill>
              </a:rPr>
              <a:t>плану</a:t>
            </a:r>
          </a:p>
        </p:txBody>
      </p:sp>
    </p:spTree>
    <p:extLst>
      <p:ext uri="{BB962C8B-B14F-4D97-AF65-F5344CB8AC3E}">
        <p14:creationId xmlns:p14="http://schemas.microsoft.com/office/powerpoint/2010/main" val="17790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3" y="972101"/>
            <a:ext cx="6090081" cy="676555"/>
          </a:xfrm>
        </p:spPr>
        <p:txBody>
          <a:bodyPr/>
          <a:lstStyle/>
          <a:p>
            <a:pPr lvl="0"/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Выбор </a:t>
            </a:r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хранимых </a:t>
            </a:r>
            <a:r>
              <a:rPr lang="ru-RU" sz="4400" dirty="0" smtClean="0">
                <a:solidFill>
                  <a:prstClr val="black"/>
                </a:solidFill>
                <a:latin typeface="Calibri Light" panose="020F0302020204030204"/>
              </a:rPr>
              <a:t>данных</a:t>
            </a:r>
            <a:endParaRPr lang="ru-RU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2397" y="1539690"/>
            <a:ext cx="8001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b="1" i="1" dirty="0" smtClean="0">
                <a:cs typeface="Times New Roman" panose="02020603050405020304" pitchFamily="18" charset="0"/>
              </a:rPr>
              <a:t>Информационные элементы</a:t>
            </a:r>
            <a:r>
              <a:rPr lang="ru-RU" dirty="0" smtClean="0">
                <a:cs typeface="Times New Roman" panose="02020603050405020304" pitchFamily="18" charset="0"/>
              </a:rPr>
              <a:t> - </a:t>
            </a:r>
            <a:r>
              <a:rPr lang="ru-RU" dirty="0">
                <a:cs typeface="Times New Roman" panose="02020603050405020304" pitchFamily="18" charset="0"/>
              </a:rPr>
              <a:t>различные типы входных, промежуточных и выходных данных, которые составляют наборы входных N1, промежуточных N2 и выходных N3 элементов данных</a:t>
            </a:r>
            <a:r>
              <a:rPr lang="ru-RU" dirty="0" smtClean="0">
                <a:cs typeface="Times New Roman" panose="02020603050405020304" pitchFamily="18" charset="0"/>
              </a:rPr>
              <a:t>.</a:t>
            </a:r>
          </a:p>
          <a:p>
            <a:pPr lvl="0" indent="457200" algn="just">
              <a:spcBef>
                <a:spcPts val="600"/>
              </a:spcBef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b="1" i="1" dirty="0" smtClean="0">
                <a:cs typeface="Times New Roman" panose="02020603050405020304" pitchFamily="18" charset="0"/>
              </a:rPr>
              <a:t>Матрица </a:t>
            </a:r>
            <a:r>
              <a:rPr lang="ru-RU" b="1" i="1" dirty="0">
                <a:cs typeface="Times New Roman" panose="02020603050405020304" pitchFamily="18" charset="0"/>
              </a:rPr>
              <a:t>смежности </a:t>
            </a:r>
            <a:r>
              <a:rPr lang="ru-RU" b="1" i="1" dirty="0" smtClean="0">
                <a:cs typeface="Times New Roman" panose="02020603050405020304" pitchFamily="18" charset="0"/>
              </a:rPr>
              <a:t>(В) </a:t>
            </a:r>
            <a:r>
              <a:rPr lang="ru-RU" dirty="0" smtClean="0">
                <a:cs typeface="Times New Roman" panose="02020603050405020304" pitchFamily="18" charset="0"/>
              </a:rPr>
              <a:t>- квадратная бинарная матрица, проиндексированная </a:t>
            </a:r>
            <a:r>
              <a:rPr lang="ru-RU" dirty="0">
                <a:cs typeface="Times New Roman" panose="02020603050405020304" pitchFamily="18" charset="0"/>
              </a:rPr>
              <a:t>по обеим осям множеством </a:t>
            </a:r>
            <a:r>
              <a:rPr lang="ru-RU" dirty="0" smtClean="0">
                <a:cs typeface="Times New Roman" panose="02020603050405020304" pitchFamily="18" charset="0"/>
              </a:rPr>
              <a:t>информационных </a:t>
            </a:r>
            <a:r>
              <a:rPr lang="ru-RU" dirty="0">
                <a:cs typeface="Times New Roman" panose="02020603050405020304" pitchFamily="18" charset="0"/>
              </a:rPr>
              <a:t>элементов D = {c} где s- число этих элементов</a:t>
            </a:r>
            <a:r>
              <a:rPr lang="ru-RU" dirty="0" smtClean="0">
                <a:cs typeface="Times New Roman" panose="02020603050405020304" pitchFamily="18" charset="0"/>
              </a:rPr>
              <a:t>: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134" r="27704"/>
          <a:stretch/>
        </p:blipFill>
        <p:spPr>
          <a:xfrm>
            <a:off x="1185887" y="3652157"/>
            <a:ext cx="4425699" cy="27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4" y="1010202"/>
            <a:ext cx="6223246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Выбор хранимых данных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3157" y="1855375"/>
            <a:ext cx="8746672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sz="2000" dirty="0">
                <a:cs typeface="Times New Roman" panose="02020603050405020304" pitchFamily="18" charset="0"/>
              </a:rPr>
              <a:t>Наличие </a:t>
            </a:r>
            <a:r>
              <a:rPr lang="ru-RU" sz="2000" dirty="0" smtClean="0">
                <a:cs typeface="Times New Roman" panose="02020603050405020304" pitchFamily="18" charset="0"/>
              </a:rPr>
              <a:t>отношения </a:t>
            </a:r>
            <a:r>
              <a:rPr lang="ru-RU" sz="2000" dirty="0">
                <a:cs typeface="Times New Roman" panose="02020603050405020304" pitchFamily="18" charset="0"/>
              </a:rPr>
              <a:t>между </a:t>
            </a:r>
            <a:r>
              <a:rPr lang="ru-RU" sz="2000" dirty="0" err="1">
                <a:cs typeface="Times New Roman" panose="02020603050405020304" pitchFamily="18" charset="0"/>
              </a:rPr>
              <a:t>di</a:t>
            </a:r>
            <a:r>
              <a:rPr lang="ru-RU" sz="2000" dirty="0">
                <a:cs typeface="Times New Roman" panose="02020603050405020304" pitchFamily="18" charset="0"/>
              </a:rPr>
              <a:t> и </a:t>
            </a:r>
            <a:r>
              <a:rPr lang="ru-RU" sz="2000" dirty="0" err="1" smtClean="0">
                <a:cs typeface="Times New Roman" panose="02020603050405020304" pitchFamily="18" charset="0"/>
              </a:rPr>
              <a:t>dj</a:t>
            </a:r>
            <a:r>
              <a:rPr lang="ru-RU" sz="2000" dirty="0" smtClean="0">
                <a:cs typeface="Times New Roman" panose="02020603050405020304" pitchFamily="18" charset="0"/>
              </a:rPr>
              <a:t>:              </a:t>
            </a:r>
            <a:r>
              <a:rPr lang="ru-RU" sz="2000" dirty="0" err="1" smtClean="0">
                <a:cs typeface="Times New Roman" panose="02020603050405020304" pitchFamily="18" charset="0"/>
              </a:rPr>
              <a:t>di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Ro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dj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i="1" dirty="0" smtClean="0">
                <a:cs typeface="Times New Roman" panose="02020603050405020304" pitchFamily="18" charset="0"/>
              </a:rPr>
              <a:t>где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cs typeface="Times New Roman" panose="02020603050405020304" pitchFamily="18" charset="0"/>
              </a:rPr>
              <a:t>qij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=</a:t>
            </a:r>
            <a:r>
              <a:rPr lang="ru-RU" sz="2000" dirty="0" smtClean="0">
                <a:cs typeface="Times New Roman" panose="02020603050405020304" pitchFamily="18" charset="0"/>
              </a:rPr>
              <a:t>1.</a:t>
            </a: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sz="2000" dirty="0" smtClean="0">
                <a:cs typeface="Times New Roman" panose="02020603050405020304" pitchFamily="18" charset="0"/>
              </a:rPr>
              <a:t>Отсутствие </a:t>
            </a:r>
            <a:r>
              <a:rPr lang="ru-RU" sz="2000" dirty="0">
                <a:cs typeface="Times New Roman" panose="02020603050405020304" pitchFamily="18" charset="0"/>
              </a:rPr>
              <a:t>отношения между </a:t>
            </a:r>
            <a:r>
              <a:rPr lang="ru-RU" sz="2000" dirty="0" err="1">
                <a:cs typeface="Times New Roman" panose="02020603050405020304" pitchFamily="18" charset="0"/>
              </a:rPr>
              <a:t>di</a:t>
            </a:r>
            <a:r>
              <a:rPr lang="ru-RU" sz="2000" dirty="0">
                <a:cs typeface="Times New Roman" panose="02020603050405020304" pitchFamily="18" charset="0"/>
              </a:rPr>
              <a:t> и </a:t>
            </a:r>
            <a:r>
              <a:rPr lang="ru-RU" sz="2000" dirty="0" err="1" smtClean="0">
                <a:cs typeface="Times New Roman" panose="02020603050405020304" pitchFamily="18" charset="0"/>
              </a:rPr>
              <a:t>dj</a:t>
            </a:r>
            <a:r>
              <a:rPr lang="ru-RU" sz="2000" dirty="0" smtClean="0">
                <a:cs typeface="Times New Roman" panose="02020603050405020304" pitchFamily="18" charset="0"/>
              </a:rPr>
              <a:t>:         </a:t>
            </a:r>
            <a:r>
              <a:rPr lang="ru-RU" sz="2000" dirty="0" err="1" smtClean="0">
                <a:cs typeface="Times New Roman" panose="02020603050405020304" pitchFamily="18" charset="0"/>
              </a:rPr>
              <a:t>di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Ro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dj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i="1" dirty="0" smtClean="0">
                <a:cs typeface="Times New Roman" panose="02020603050405020304" pitchFamily="18" charset="0"/>
              </a:rPr>
              <a:t>где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qij</a:t>
            </a:r>
            <a:r>
              <a:rPr lang="ru-RU" sz="2000" dirty="0">
                <a:cs typeface="Times New Roman" panose="02020603050405020304" pitchFamily="18" charset="0"/>
              </a:rPr>
              <a:t> = 0. </a:t>
            </a:r>
            <a:endParaRPr lang="ru-RU" sz="2000" dirty="0" smtClean="0"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sz="2000" dirty="0" smtClean="0">
                <a:cs typeface="Times New Roman" panose="02020603050405020304" pitchFamily="18" charset="0"/>
              </a:rPr>
              <a:t>Принимают - каждый элемент </a:t>
            </a:r>
            <a:r>
              <a:rPr lang="ru-RU" sz="2000" dirty="0">
                <a:cs typeface="Times New Roman" panose="02020603050405020304" pitchFamily="18" charset="0"/>
              </a:rPr>
              <a:t>недостижим из самого </a:t>
            </a:r>
            <a:r>
              <a:rPr lang="ru-RU" sz="2000" dirty="0" smtClean="0">
                <a:cs typeface="Times New Roman" panose="02020603050405020304" pitchFamily="18" charset="0"/>
              </a:rPr>
              <a:t>себя:        </a:t>
            </a:r>
            <a:r>
              <a:rPr lang="ru-RU" sz="2000" dirty="0" err="1" smtClean="0">
                <a:cs typeface="Times New Roman" panose="02020603050405020304" pitchFamily="18" charset="0"/>
              </a:rPr>
              <a:t>di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Ro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dj</a:t>
            </a:r>
            <a:r>
              <a:rPr lang="ru-RU" sz="2000" dirty="0">
                <a:cs typeface="Times New Roman" panose="02020603050405020304" pitchFamily="18" charset="0"/>
              </a:rPr>
              <a:t>; </a:t>
            </a:r>
            <a:r>
              <a:rPr lang="ru-RU" sz="2000" dirty="0" smtClean="0">
                <a:cs typeface="Times New Roman" panose="02020603050405020304" pitchFamily="18" charset="0"/>
              </a:rPr>
              <a:t>i=</a:t>
            </a:r>
            <a:r>
              <a:rPr lang="en-US" sz="2000" dirty="0" smtClean="0">
                <a:cs typeface="Times New Roman" panose="02020603050405020304" pitchFamily="18" charset="0"/>
              </a:rPr>
              <a:t>0</a:t>
            </a:r>
            <a:r>
              <a:rPr lang="ru-RU" sz="2000" dirty="0" smtClean="0">
                <a:cs typeface="Times New Roman" panose="02020603050405020304" pitchFamily="18" charset="0"/>
              </a:rPr>
              <a:t>, S.</a:t>
            </a: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endParaRPr lang="ru-RU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r>
              <a:rPr lang="ru-RU" sz="2000" dirty="0">
                <a:cs typeface="Times New Roman" panose="02020603050405020304" pitchFamily="18" charset="0"/>
              </a:rPr>
              <a:t>Матрице В ставится в соответствие информационный граф G - (D, </a:t>
            </a:r>
            <a:r>
              <a:rPr lang="ru-RU" sz="2000" dirty="0" err="1">
                <a:cs typeface="Times New Roman" panose="02020603050405020304" pitchFamily="18" charset="0"/>
              </a:rPr>
              <a:t>Ro</a:t>
            </a:r>
            <a:r>
              <a:rPr lang="ru-RU" sz="2000" dirty="0">
                <a:cs typeface="Times New Roman" panose="02020603050405020304" pitchFamily="18" charset="0"/>
              </a:rPr>
              <a:t>). </a:t>
            </a:r>
            <a:endParaRPr lang="ru-RU" sz="2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r>
              <a:rPr lang="ru-RU" sz="2000" dirty="0" smtClean="0">
                <a:cs typeface="Times New Roman" panose="02020603050405020304" pitchFamily="18" charset="0"/>
              </a:rPr>
              <a:t>Множество </a:t>
            </a:r>
            <a:r>
              <a:rPr lang="ru-RU" sz="2000" dirty="0">
                <a:cs typeface="Times New Roman" panose="02020603050405020304" pitchFamily="18" charset="0"/>
              </a:rPr>
              <a:t>вершин графа G = (D, </a:t>
            </a:r>
            <a:r>
              <a:rPr lang="ru-RU" sz="2000" dirty="0" err="1">
                <a:cs typeface="Times New Roman" panose="02020603050405020304" pitchFamily="18" charset="0"/>
              </a:rPr>
              <a:t>Ro</a:t>
            </a:r>
            <a:r>
              <a:rPr lang="ru-RU" sz="2000" dirty="0"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cs typeface="Times New Roman" panose="02020603050405020304" pitchFamily="18" charset="0"/>
              </a:rPr>
              <a:t>- </a:t>
            </a:r>
            <a:r>
              <a:rPr lang="ru-RU" sz="2000" dirty="0">
                <a:cs typeface="Times New Roman" panose="02020603050405020304" pitchFamily="18" charset="0"/>
              </a:rPr>
              <a:t>множество D информационных </a:t>
            </a:r>
            <a:r>
              <a:rPr lang="ru-RU" sz="2000" dirty="0" smtClean="0">
                <a:cs typeface="Times New Roman" panose="02020603050405020304" pitchFamily="18" charset="0"/>
              </a:rPr>
              <a:t>элементов. </a:t>
            </a:r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r>
              <a:rPr lang="ru-RU" sz="2000" dirty="0" smtClean="0">
                <a:cs typeface="Times New Roman" panose="02020603050405020304" pitchFamily="18" charset="0"/>
              </a:rPr>
              <a:t>Дуга </a:t>
            </a:r>
            <a:r>
              <a:rPr lang="ru-RU" sz="2000" dirty="0"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cs typeface="Times New Roman" panose="02020603050405020304" pitchFamily="18" charset="0"/>
              </a:rPr>
              <a:t>di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dj</a:t>
            </a:r>
            <a:r>
              <a:rPr lang="ru-RU" sz="2000" dirty="0">
                <a:cs typeface="Times New Roman" panose="02020603050405020304" pitchFamily="18" charset="0"/>
              </a:rPr>
              <a:t>) соответствует условию </a:t>
            </a:r>
            <a:r>
              <a:rPr lang="ru-RU" sz="2000" dirty="0" err="1">
                <a:cs typeface="Times New Roman" panose="02020603050405020304" pitchFamily="18" charset="0"/>
              </a:rPr>
              <a:t>di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cs typeface="Times New Roman" panose="02020603050405020304" pitchFamily="18" charset="0"/>
              </a:rPr>
              <a:t>Ro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cs typeface="Times New Roman" panose="02020603050405020304" pitchFamily="18" charset="0"/>
              </a:rPr>
              <a:t>dj</a:t>
            </a:r>
            <a:r>
              <a:rPr lang="ru-RU" sz="2000" dirty="0" smtClean="0">
                <a:cs typeface="Times New Roman" panose="02020603050405020304" pitchFamily="18" charset="0"/>
              </a:rPr>
              <a:t>  (записи </a:t>
            </a:r>
            <a:r>
              <a:rPr lang="ru-RU" sz="2000" dirty="0">
                <a:cs typeface="Times New Roman" panose="02020603050405020304" pitchFamily="18" charset="0"/>
              </a:rPr>
              <a:t>1 в позиции (i</a:t>
            </a:r>
            <a:r>
              <a:rPr lang="en-US" sz="2000" dirty="0">
                <a:cs typeface="Times New Roman" panose="02020603050405020304" pitchFamily="18" charset="0"/>
              </a:rPr>
              <a:t>j</a:t>
            </a:r>
            <a:r>
              <a:rPr lang="ru-RU" sz="2000" dirty="0">
                <a:cs typeface="Times New Roman" panose="02020603050405020304" pitchFamily="18" charset="0"/>
              </a:rPr>
              <a:t>) матрицы </a:t>
            </a:r>
            <a:r>
              <a:rPr lang="ru-RU" sz="2000" dirty="0" smtClean="0">
                <a:cs typeface="Times New Roman" panose="02020603050405020304" pitchFamily="18" charset="0"/>
              </a:rPr>
              <a:t>В).</a:t>
            </a:r>
            <a:endParaRPr lang="ru-RU" sz="2000" dirty="0"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Рукописный ввод 19"/>
              <p14:cNvContentPartPr/>
              <p14:nvPr/>
            </p14:nvContentPartPr>
            <p14:xfrm>
              <a:off x="5056483" y="2329569"/>
              <a:ext cx="255960" cy="360"/>
            </p14:xfrm>
          </p:contentPart>
        </mc:Choice>
        <mc:Fallback xmlns="">
          <p:pic>
            <p:nvPicPr>
              <p:cNvPr id="20" name="Рукописный ввод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4603" y="2317689"/>
                <a:ext cx="279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/>
              <p14:cNvContentPartPr/>
              <p14:nvPr/>
            </p14:nvContentPartPr>
            <p14:xfrm>
              <a:off x="7411058" y="2682994"/>
              <a:ext cx="255960" cy="360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9178" y="2671114"/>
                <a:ext cx="2797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8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3" y="1010202"/>
            <a:ext cx="8442663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Выбор хранимых данных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55375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dirty="0" smtClean="0"/>
              <a:t>Например: D </a:t>
            </a:r>
            <a:r>
              <a:rPr lang="ru-RU" dirty="0"/>
              <a:t>= {d1, d2, d3, d4</a:t>
            </a:r>
            <a:r>
              <a:rPr lang="ru-RU" dirty="0" smtClean="0"/>
              <a:t>}.</a:t>
            </a:r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r>
              <a:rPr lang="ru-RU" dirty="0"/>
              <a:t>Пусть матрица смежности </a:t>
            </a:r>
            <a:r>
              <a:rPr lang="ru-RU" b="1" dirty="0"/>
              <a:t>В</a:t>
            </a:r>
            <a:r>
              <a:rPr lang="ru-RU" dirty="0"/>
              <a:t> этих элементов имеет вид</a:t>
            </a:r>
            <a:r>
              <a:rPr lang="ru-RU" dirty="0" smtClean="0"/>
              <a:t>:</a:t>
            </a:r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endParaRPr lang="ru-RU" dirty="0"/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endParaRPr lang="ru-RU" dirty="0" smtClean="0"/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endParaRPr lang="ru-RU" dirty="0"/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endParaRPr lang="ru-RU" dirty="0" smtClean="0"/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r>
              <a:rPr lang="ru-RU" dirty="0"/>
              <a:t>Информационный граф в этом </a:t>
            </a:r>
            <a:r>
              <a:rPr lang="ru-RU" dirty="0" smtClean="0"/>
              <a:t>случае:</a:t>
            </a:r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endParaRPr lang="ru-RU" dirty="0" smtClean="0"/>
          </a:p>
          <a:p>
            <a:pPr algn="just">
              <a:lnSpc>
                <a:spcPct val="120000"/>
              </a:lnSpc>
              <a:buSzPts val="1400"/>
              <a:tabLst>
                <a:tab pos="685800" algn="l"/>
              </a:tabLst>
            </a:pPr>
            <a:endParaRPr lang="ru-RU" dirty="0"/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dirty="0" smtClean="0"/>
              <a:t> 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01" y="2621926"/>
            <a:ext cx="2286198" cy="13107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45" y="4353565"/>
            <a:ext cx="186553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3" y="1010202"/>
            <a:ext cx="8442663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Выбор хранимых данных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55375"/>
            <a:ext cx="8001000" cy="441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000" b="1" i="1" dirty="0" smtClean="0"/>
              <a:t>Матрица </a:t>
            </a:r>
            <a:r>
              <a:rPr lang="ru-RU" sz="2000" b="1" i="1" dirty="0"/>
              <a:t>достижимости </a:t>
            </a:r>
            <a:r>
              <a:rPr lang="ru-RU" sz="2000" b="1" i="1" dirty="0" smtClean="0"/>
              <a:t>(М) </a:t>
            </a:r>
            <a:r>
              <a:rPr lang="ru-RU" sz="2000" dirty="0" smtClean="0"/>
              <a:t>- квадратная бинарная матрица, проиндексированная </a:t>
            </a:r>
            <a:r>
              <a:rPr lang="ru-RU" sz="2000" dirty="0"/>
              <a:t>по обеим осям множеством информационных элементов </a:t>
            </a:r>
            <a:r>
              <a:rPr lang="ru-RU" sz="2000" dirty="0" smtClean="0"/>
              <a:t>D. </a:t>
            </a:r>
          </a:p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b="1" i="1" dirty="0"/>
              <a:t>Элемент d</a:t>
            </a:r>
            <a:r>
              <a:rPr lang="en-US" b="1" i="1" dirty="0" err="1"/>
              <a:t>i</a:t>
            </a:r>
            <a:r>
              <a:rPr lang="ru-RU" b="1" i="1" dirty="0"/>
              <a:t> достижим из элемента </a:t>
            </a:r>
            <a:r>
              <a:rPr lang="ru-RU" b="1" i="1" dirty="0" err="1"/>
              <a:t>dj</a:t>
            </a:r>
            <a:r>
              <a:rPr lang="ru-RU" dirty="0"/>
              <a:t>, </a:t>
            </a:r>
            <a:r>
              <a:rPr lang="ru-RU" dirty="0" smtClean="0"/>
              <a:t>если выполняется </a:t>
            </a:r>
            <a:r>
              <a:rPr lang="ru-RU" dirty="0"/>
              <a:t>условие </a:t>
            </a:r>
            <a:r>
              <a:rPr lang="ru-RU" b="1" dirty="0" smtClean="0"/>
              <a:t>d</a:t>
            </a:r>
            <a:r>
              <a:rPr lang="en-US" b="1" dirty="0" err="1" smtClean="0"/>
              <a:t>i</a:t>
            </a:r>
            <a:r>
              <a:rPr lang="ru-RU" b="1" dirty="0" smtClean="0"/>
              <a:t> </a:t>
            </a:r>
            <a:r>
              <a:rPr lang="ru-RU" b="1" dirty="0"/>
              <a:t>R</a:t>
            </a:r>
            <a:r>
              <a:rPr lang="ru-RU" b="1" baseline="-25000" dirty="0"/>
              <a:t>0</a:t>
            </a:r>
            <a:r>
              <a:rPr lang="ru-RU" b="1" dirty="0"/>
              <a:t> </a:t>
            </a:r>
            <a:r>
              <a:rPr lang="ru-RU" b="1" dirty="0" err="1" smtClean="0"/>
              <a:t>dj</a:t>
            </a:r>
            <a:r>
              <a:rPr lang="ru-RU" b="1" dirty="0" smtClean="0"/>
              <a:t> </a:t>
            </a:r>
            <a:r>
              <a:rPr lang="ru-RU" dirty="0" smtClean="0"/>
              <a:t>и на </a:t>
            </a:r>
            <a:r>
              <a:rPr lang="ru-RU" dirty="0"/>
              <a:t>графе G = (D,R</a:t>
            </a:r>
            <a:r>
              <a:rPr lang="ru-RU" baseline="-25000" dirty="0"/>
              <a:t>0</a:t>
            </a:r>
            <a:r>
              <a:rPr lang="ru-RU" dirty="0"/>
              <a:t>) существует направленный путь от вершины </a:t>
            </a:r>
            <a:r>
              <a:rPr lang="ru-RU" dirty="0" err="1"/>
              <a:t>di</a:t>
            </a:r>
            <a:r>
              <a:rPr lang="ru-RU" dirty="0"/>
              <a:t> к вершине </a:t>
            </a:r>
            <a:r>
              <a:rPr lang="ru-RU" dirty="0" err="1" smtClean="0"/>
              <a:t>dj</a:t>
            </a:r>
            <a:r>
              <a:rPr lang="ru-RU" dirty="0" smtClean="0"/>
              <a:t> - </a:t>
            </a:r>
            <a:r>
              <a:rPr lang="ru-RU" dirty="0"/>
              <a:t>в позиции (</a:t>
            </a:r>
            <a:r>
              <a:rPr lang="en-US" dirty="0" err="1"/>
              <a:t>ij</a:t>
            </a:r>
            <a:r>
              <a:rPr lang="ru-RU" dirty="0"/>
              <a:t>) матрицы М записывают </a:t>
            </a:r>
            <a:r>
              <a:rPr lang="ru-RU" dirty="0" smtClean="0"/>
              <a:t>1. </a:t>
            </a:r>
          </a:p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b="1" i="1" dirty="0" smtClean="0"/>
              <a:t>Отношение достижимости между элементами d</a:t>
            </a:r>
            <a:r>
              <a:rPr lang="en-US" b="1" i="1" dirty="0" err="1" smtClean="0"/>
              <a:t>i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dj</a:t>
            </a:r>
            <a:r>
              <a:rPr lang="ru-RU" b="1" i="1" dirty="0" smtClean="0"/>
              <a:t> отсутствует, </a:t>
            </a:r>
            <a:r>
              <a:rPr lang="ru-RU" dirty="0" smtClean="0"/>
              <a:t>если </a:t>
            </a:r>
            <a:r>
              <a:rPr lang="ru-RU" b="1" dirty="0"/>
              <a:t>d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ru-RU" b="1" dirty="0"/>
              <a:t>R</a:t>
            </a:r>
            <a:r>
              <a:rPr lang="ru-RU" b="1" baseline="-25000" dirty="0"/>
              <a:t>0 </a:t>
            </a:r>
            <a:r>
              <a:rPr lang="ru-RU" b="1" dirty="0" err="1"/>
              <a:t>dj</a:t>
            </a:r>
            <a:r>
              <a:rPr lang="ru-RU" dirty="0"/>
              <a:t>, то </a:t>
            </a:r>
            <a:r>
              <a:rPr lang="ru-RU" dirty="0" smtClean="0"/>
              <a:t>и </a:t>
            </a:r>
            <a:r>
              <a:rPr lang="ru-RU" dirty="0"/>
              <a:t>в позиции (</a:t>
            </a:r>
            <a:r>
              <a:rPr lang="en-US" dirty="0" err="1"/>
              <a:t>ij</a:t>
            </a:r>
            <a:r>
              <a:rPr lang="ru-RU" dirty="0"/>
              <a:t>) матрицы М записывают 0. </a:t>
            </a:r>
            <a:endParaRPr lang="ru-RU" dirty="0" smtClean="0"/>
          </a:p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b="1" i="1" dirty="0" smtClean="0"/>
              <a:t>Отношение </a:t>
            </a:r>
            <a:r>
              <a:rPr lang="ru-RU" b="1" i="1" dirty="0"/>
              <a:t>достижимости транзитивно</a:t>
            </a:r>
            <a:r>
              <a:rPr lang="ru-RU" dirty="0"/>
              <a:t>, т.е. если </a:t>
            </a:r>
            <a:r>
              <a:rPr lang="ru-RU" b="1" dirty="0"/>
              <a:t>d</a:t>
            </a:r>
            <a:r>
              <a:rPr lang="en-US" b="1" dirty="0" err="1"/>
              <a:t>i</a:t>
            </a:r>
            <a:r>
              <a:rPr lang="ru-RU" b="1" dirty="0" err="1"/>
              <a:t>Rod</a:t>
            </a:r>
            <a:r>
              <a:rPr lang="en-US" b="1" dirty="0"/>
              <a:t>k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 err="1"/>
              <a:t>dkRоdj</a:t>
            </a:r>
            <a:r>
              <a:rPr lang="ru-RU" dirty="0"/>
              <a:t>, то </a:t>
            </a:r>
            <a:r>
              <a:rPr lang="ru-RU" b="1" dirty="0"/>
              <a:t>d</a:t>
            </a:r>
            <a:r>
              <a:rPr lang="en-US" b="1" dirty="0" err="1"/>
              <a:t>i</a:t>
            </a:r>
            <a:r>
              <a:rPr lang="ru-RU" b="1" dirty="0"/>
              <a:t>R</a:t>
            </a:r>
            <a:r>
              <a:rPr lang="ru-RU" b="1" baseline="-25000" dirty="0"/>
              <a:t>0</a:t>
            </a:r>
            <a:r>
              <a:rPr lang="ru-RU" b="1" dirty="0"/>
              <a:t>d</a:t>
            </a:r>
            <a:r>
              <a:rPr lang="en-US" b="1" dirty="0"/>
              <a:t>j</a:t>
            </a:r>
            <a:r>
              <a:rPr lang="ru-RU" dirty="0"/>
              <a:t>; </a:t>
            </a:r>
            <a:r>
              <a:rPr lang="ru-RU" dirty="0" err="1"/>
              <a:t>i,j</a:t>
            </a:r>
            <a:r>
              <a:rPr lang="ru-RU" dirty="0"/>
              <a:t>,</a:t>
            </a:r>
            <a:r>
              <a:rPr lang="en-US" dirty="0"/>
              <a:t>k</a:t>
            </a:r>
            <a:r>
              <a:rPr lang="ru-RU" dirty="0"/>
              <a:t>=1,S.</a:t>
            </a:r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4" y="4626643"/>
            <a:ext cx="347502" cy="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3" y="1010202"/>
            <a:ext cx="8442663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Выбор хранимых данных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55375"/>
            <a:ext cx="80010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ru-RU" sz="2000" dirty="0"/>
              <a:t>Для полученного графа </a:t>
            </a:r>
            <a:r>
              <a:rPr lang="ru-RU" sz="2000" b="1" i="1" dirty="0" smtClean="0"/>
              <a:t>матрица </a:t>
            </a:r>
            <a:r>
              <a:rPr lang="ru-RU" sz="2000" b="1" i="1" dirty="0"/>
              <a:t>М</a:t>
            </a:r>
            <a:r>
              <a:rPr lang="ru-RU" sz="2000" dirty="0"/>
              <a:t> будет выглядеть следующим образом: </a:t>
            </a:r>
            <a:endParaRPr lang="ru-RU" sz="2000" dirty="0" smtClean="0"/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endParaRPr lang="ru-RU" sz="2000" dirty="0"/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endParaRPr lang="ru-RU" sz="2000" dirty="0" smtClean="0"/>
          </a:p>
          <a:p>
            <a:pPr lvl="0" algn="just">
              <a:lnSpc>
                <a:spcPct val="120000"/>
              </a:lnSpc>
              <a:spcAft>
                <a:spcPts val="0"/>
              </a:spcAft>
              <a:buSzPts val="1400"/>
              <a:tabLst>
                <a:tab pos="685800" algn="l"/>
              </a:tabLst>
            </a:pPr>
            <a:endParaRPr lang="ru-RU" sz="2000" dirty="0"/>
          </a:p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000" b="1" i="1" dirty="0" smtClean="0"/>
              <a:t>Выходные информационные элементы</a:t>
            </a:r>
            <a:r>
              <a:rPr lang="ru-RU" sz="2000" dirty="0" smtClean="0"/>
              <a:t> - элементы</a:t>
            </a:r>
            <a:r>
              <a:rPr lang="ru-RU" sz="2000" dirty="0"/>
              <a:t>, строки которых в матрице М не содержат единиц (нулевые строки</a:t>
            </a:r>
            <a:r>
              <a:rPr lang="ru-RU" sz="2000" dirty="0" smtClean="0"/>
              <a:t>). </a:t>
            </a:r>
          </a:p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000" b="1" i="1" dirty="0" smtClean="0"/>
              <a:t>Входные информационные элементы</a:t>
            </a:r>
            <a:r>
              <a:rPr lang="ru-RU" sz="2000" dirty="0" smtClean="0"/>
              <a:t> - </a:t>
            </a:r>
            <a:r>
              <a:rPr lang="ru-RU" sz="2000" dirty="0"/>
              <a:t>элементы, </a:t>
            </a:r>
            <a:r>
              <a:rPr lang="ru-RU" sz="2000" dirty="0" smtClean="0"/>
              <a:t>столбцы </a:t>
            </a:r>
            <a:r>
              <a:rPr lang="ru-RU" sz="2000" dirty="0"/>
              <a:t>которых в матрице М не содержат единиц (нулевые столбцы</a:t>
            </a:r>
            <a:r>
              <a:rPr lang="ru-RU" sz="2000" dirty="0" smtClean="0"/>
              <a:t>). </a:t>
            </a:r>
          </a:p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000" b="1" i="1" dirty="0" smtClean="0"/>
              <a:t>Промежуточные информационные элементы </a:t>
            </a:r>
            <a:r>
              <a:rPr lang="ru-RU" sz="2000" dirty="0" smtClean="0"/>
              <a:t>– элементы, не </a:t>
            </a:r>
            <a:r>
              <a:rPr lang="ru-RU" sz="2000" dirty="0"/>
              <a:t>имеющие нулевой строки или </a:t>
            </a:r>
            <a:r>
              <a:rPr lang="ru-RU" sz="2000" dirty="0" smtClean="0"/>
              <a:t>столбца.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953" r="32583"/>
          <a:stretch/>
        </p:blipFill>
        <p:spPr>
          <a:xfrm>
            <a:off x="3200399" y="2418647"/>
            <a:ext cx="1986643" cy="12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xmlns="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3" y="1010202"/>
            <a:ext cx="8442663" cy="605534"/>
          </a:xfrm>
        </p:spPr>
        <p:txBody>
          <a:bodyPr/>
          <a:lstStyle/>
          <a:p>
            <a:pPr lvl="0"/>
            <a:r>
              <a:rPr lang="ru-RU" sz="4400" dirty="0">
                <a:solidFill>
                  <a:prstClr val="black"/>
                </a:solidFill>
                <a:latin typeface="Calibri Light" panose="020F0302020204030204"/>
              </a:rPr>
              <a:t>Выбор хранимых данных</a:t>
            </a:r>
            <a:endParaRPr lang="ru-RU" sz="4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855375"/>
            <a:ext cx="8001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000" dirty="0"/>
              <a:t>На основе </a:t>
            </a:r>
            <a:r>
              <a:rPr lang="ru-RU" sz="2000" i="1" dirty="0"/>
              <a:t>матрицы М</a:t>
            </a:r>
            <a:r>
              <a:rPr lang="ru-RU" sz="2000" dirty="0"/>
              <a:t> строится </a:t>
            </a:r>
            <a:r>
              <a:rPr lang="ru-RU" sz="2000" b="1" i="1" dirty="0"/>
              <a:t>информационный граф </a:t>
            </a:r>
            <a:r>
              <a:rPr lang="ru-RU" sz="2000" b="1" i="1" dirty="0" err="1"/>
              <a:t>Gs</a:t>
            </a:r>
            <a:r>
              <a:rPr lang="ru-RU" sz="2000" b="1" i="1" dirty="0"/>
              <a:t> (D,R) </a:t>
            </a:r>
            <a:r>
              <a:rPr lang="ru-RU" sz="2000" dirty="0"/>
              <a:t>системы, структурированный по </a:t>
            </a:r>
            <a:r>
              <a:rPr lang="ru-RU" sz="2000" i="1" dirty="0"/>
              <a:t>входным (N1), промежуточным (N2) </a:t>
            </a:r>
            <a:r>
              <a:rPr lang="ru-RU" sz="2000" dirty="0"/>
              <a:t>и </a:t>
            </a:r>
            <a:r>
              <a:rPr lang="ru-RU" sz="2000" i="1" dirty="0"/>
              <a:t>выходным (N3) </a:t>
            </a:r>
            <a:r>
              <a:rPr lang="ru-RU" sz="2000" dirty="0"/>
              <a:t>наборам информационных элементов и полученный из анализа множества </a:t>
            </a:r>
            <a:r>
              <a:rPr lang="ru-RU" sz="2000" i="1" dirty="0"/>
              <a:t>элементов предшествования A(</a:t>
            </a:r>
            <a:r>
              <a:rPr lang="ru-RU" sz="2000" i="1" dirty="0" err="1"/>
              <a:t>di</a:t>
            </a:r>
            <a:r>
              <a:rPr lang="ru-RU" sz="2000" i="1" dirty="0"/>
              <a:t>) </a:t>
            </a:r>
            <a:r>
              <a:rPr lang="ru-RU" sz="2000" dirty="0"/>
              <a:t>и </a:t>
            </a:r>
            <a:r>
              <a:rPr lang="ru-RU" sz="2000" i="1" dirty="0"/>
              <a:t>достижимости R (</a:t>
            </a:r>
            <a:r>
              <a:rPr lang="ru-RU" sz="2000" i="1" dirty="0" err="1"/>
              <a:t>dj</a:t>
            </a:r>
            <a:r>
              <a:rPr lang="ru-RU" sz="2000" i="1" dirty="0" smtClean="0"/>
              <a:t>):</a:t>
            </a:r>
            <a:r>
              <a:rPr lang="ru-RU" sz="2000" dirty="0" smtClean="0"/>
              <a:t> </a:t>
            </a:r>
          </a:p>
          <a:p>
            <a:pPr lvl="0"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endParaRPr lang="ru-RU" sz="2000" dirty="0"/>
          </a:p>
          <a:p>
            <a:pPr lvl="0"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endParaRPr lang="ru-RU" sz="2000" dirty="0" smtClean="0"/>
          </a:p>
          <a:p>
            <a:pPr lvl="0"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r>
              <a:rPr lang="ru-RU" sz="2000" dirty="0"/>
              <a:t>Информационный граф системы </a:t>
            </a:r>
            <a:r>
              <a:rPr lang="ru-RU" sz="2000" dirty="0" err="1"/>
              <a:t>Gs</a:t>
            </a:r>
            <a:r>
              <a:rPr lang="ru-RU" sz="2000" dirty="0"/>
              <a:t> (D.R</a:t>
            </a:r>
            <a:r>
              <a:rPr lang="ru-RU" sz="2000" dirty="0" smtClean="0"/>
              <a:t>), получаемый </a:t>
            </a:r>
            <a:r>
              <a:rPr lang="ru-RU" sz="2000" dirty="0"/>
              <a:t>после структуризации по наборам информационных элементов и удаления избыточных элементов и связей, определяет </a:t>
            </a:r>
            <a:r>
              <a:rPr lang="ru-RU" sz="2000" i="1" dirty="0"/>
              <a:t>каноническую структуру информационной базы</a:t>
            </a:r>
            <a:r>
              <a:rPr lang="ru-RU" sz="2000" dirty="0"/>
              <a:t>.</a:t>
            </a:r>
          </a:p>
          <a:p>
            <a:pPr lvl="0"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00"/>
              <a:tabLst>
                <a:tab pos="685800" algn="l"/>
              </a:tabLst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96" y="3637374"/>
            <a:ext cx="1566808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3468437"/>
          </a:xfrm>
        </p:spPr>
        <p:txBody>
          <a:bodyPr/>
          <a:lstStyle/>
          <a:p>
            <a:pPr algn="r"/>
            <a:r>
              <a:rPr lang="ru-RU" dirty="0"/>
              <a:t>Спасибо за внимание</a:t>
            </a:r>
            <a:r>
              <a:rPr lang="ru-RU" dirty="0" smtClean="0"/>
              <a:t>!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volodina@mirea.ru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030146"/>
            <a:ext cx="8821270" cy="619246"/>
          </a:xfrm>
        </p:spPr>
        <p:txBody>
          <a:bodyPr/>
          <a:lstStyle/>
          <a:p>
            <a:pPr algn="ctr"/>
            <a:r>
              <a:rPr lang="ru-RU" sz="4800" dirty="0"/>
              <a:t>Список литературы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947" y="1753020"/>
            <a:ext cx="8333354" cy="4644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45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Агальцов</a:t>
            </a:r>
            <a:r>
              <a:rPr lang="ru-RU" sz="16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В. П. Базы данных : Учебник для вузов: [В 2 </a:t>
            </a:r>
            <a:r>
              <a:rPr lang="ru-RU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/. — М.: ФОРУМ, 2013. (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https://library.mirea.ru/books/45650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Агальцов</a:t>
            </a:r>
            <a:r>
              <a:rPr lang="ru-RU" sz="16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В. П. 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Базы данных: Учебник для вузов: [В 2 </a:t>
            </a:r>
            <a:r>
              <a:rPr lang="ru-RU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кн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 — М.: ФОРУМ, 2013. - (Высшее образование) Локальные базы данных. Кн.1. — 2013. — 349 с.</a:t>
            </a:r>
            <a:r>
              <a:rPr lang="ru-RU" sz="16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library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mirea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books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/45651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/>
          </a:p>
          <a:p>
            <a:pPr marL="342900" lvl="0" indent="-342900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Агальцов</a:t>
            </a:r>
            <a:r>
              <a:rPr lang="ru-RU" sz="16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В. П. 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Базы данных: Учебник для вузов: [В 2 </a:t>
            </a:r>
            <a:r>
              <a:rPr lang="ru-RU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кн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 — М.: ФОРУМ, 2013. - (Высшее образование) Распределенные и удаленные базы данных. Кн. 2. - 2013. - 270 с.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library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mirea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books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/45653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/>
          </a:p>
          <a:p>
            <a:pPr marL="342900" lvl="0" indent="-342900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Баженова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И.Ю. Основы проектирования приложений баз данных [Текст]: Учебное пособие - М.: Интернет-Университет Информационных Технологий: БИНОМ. Лаборатория знаний, 2011. - 324 с. (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https://library.mirea.ru/mgupi/43853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/>
          </a:p>
          <a:p>
            <a:pPr marL="342900" lvl="0" indent="-342900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Карпова И. П. Базы данных : Курс лекций и материалы для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практ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 занятий: Учеб. пособие для вузов - СПб.: Питер, 2013. — 240 с. (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https://library.mirea.ru/books/48304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/>
          </a:p>
          <a:p>
            <a:pPr marL="342900" lvl="0" indent="-342900"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Карпова И. П. Базы данных [Текст]: Учеб. пособие для вузов - СПб.: Питер, 2013. - 240 с. (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https://library.mirea.ru/mgupi/47936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/>
          </a:p>
          <a:p>
            <a:pPr marL="342900" lvl="0" indent="-342900" fontAlgn="base">
              <a:lnSpc>
                <a:spcPts val="1650"/>
              </a:lnSpc>
              <a:spcAft>
                <a:spcPts val="45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Левчук</a:t>
            </a:r>
            <a:r>
              <a:rPr lang="ru-RU" sz="16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Е. А. Технологии организации, хранения и обработки данных : Учеб. пособие для вузов - Мн.: </a:t>
            </a:r>
            <a:r>
              <a:rPr lang="ru-RU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шк</a:t>
            </a:r>
            <a:r>
              <a:rPr lang="ru-RU" sz="16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2005. - 240 с. (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library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mirea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books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/1310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Хомоненко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 Д., Цыганков В. М., Мальцев М. Г. Базы данных : - М.: Бином-Пресс, 2006. — 736 с. (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https://library.mirea.ru/books/48420</a:t>
            </a:r>
            <a:r>
              <a:rPr lang="ru-RU" sz="16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562583"/>
            <a:ext cx="8821270" cy="1657229"/>
          </a:xfrm>
        </p:spPr>
        <p:txBody>
          <a:bodyPr/>
          <a:lstStyle/>
          <a:p>
            <a:pPr algn="ctr"/>
            <a:r>
              <a:rPr lang="ru-RU" sz="4800" dirty="0"/>
              <a:t>Тема</a:t>
            </a:r>
            <a:br>
              <a:rPr lang="ru-RU" sz="4800" dirty="0"/>
            </a:br>
            <a:r>
              <a:rPr lang="ru-RU" sz="4800" dirty="0"/>
              <a:t>КОНЦЕПЦИЯ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280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Базы данных: основные понятия и </a:t>
            </a:r>
            <a:r>
              <a:rPr lang="ru-RU" dirty="0" smtClean="0"/>
              <a:t>определения</a:t>
            </a:r>
          </a:p>
          <a:p>
            <a:r>
              <a:rPr lang="ru-RU" dirty="0"/>
              <a:t>Виды баз </a:t>
            </a:r>
            <a:r>
              <a:rPr lang="ru-RU" dirty="0" smtClean="0"/>
              <a:t>данных</a:t>
            </a:r>
          </a:p>
          <a:p>
            <a:r>
              <a:rPr lang="ru-RU" dirty="0"/>
              <a:t>Этапы проектирования баз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Выбор </a:t>
            </a:r>
            <a:r>
              <a:rPr lang="ru-RU" dirty="0"/>
              <a:t>хранимых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892" y="1000051"/>
            <a:ext cx="8229600" cy="1223195"/>
          </a:xfrm>
        </p:spPr>
        <p:txBody>
          <a:bodyPr/>
          <a:lstStyle/>
          <a:p>
            <a:r>
              <a:rPr lang="ru-RU" dirty="0"/>
              <a:t>Базы </a:t>
            </a:r>
            <a:r>
              <a:rPr lang="ru-RU" dirty="0" smtClean="0"/>
              <a:t>данных (БД): </a:t>
            </a:r>
            <a:br>
              <a:rPr lang="ru-RU" dirty="0" smtClean="0"/>
            </a:br>
            <a:r>
              <a:rPr lang="ru-RU" dirty="0" smtClean="0"/>
              <a:t>основные </a:t>
            </a:r>
            <a:r>
              <a:rPr lang="ru-RU" dirty="0"/>
              <a:t>понятия и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167" y="2290361"/>
            <a:ext cx="8349049" cy="3814604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/>
              <a:t>База данных </a:t>
            </a:r>
            <a:r>
              <a:rPr lang="ru-RU" sz="2400" b="1" i="1" dirty="0" smtClean="0"/>
              <a:t>(БД)</a:t>
            </a:r>
            <a:r>
              <a:rPr lang="ru-RU" sz="2400" dirty="0" smtClean="0"/>
              <a:t>- </a:t>
            </a:r>
            <a:r>
              <a:rPr lang="ru-RU" sz="2400" dirty="0"/>
              <a:t>поименованная совокупность структурированных данных, относящихся к определенной предметной области, организованных по опре­деленным правилам, предусматривающим общие принци­пы описания, хранения и манипулирования данными, а также их опти­мальное использование для одного или нескольких приложений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i="1" kern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управления базами данных (СУБД)</a:t>
            </a:r>
            <a:r>
              <a:rPr lang="ru-RU" sz="2400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ru-RU" sz="2400" kern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комплекс </a:t>
            </a:r>
            <a:r>
              <a:rPr lang="ru-RU" sz="2400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программных и языковых средств, необходимых для создания баз данных, поддержания их в актуальном состоянии и организации поиска в них необходимой информации.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67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непосредственное управление данными во внешней памяти</a:t>
            </a:r>
          </a:p>
          <a:p>
            <a:r>
              <a:rPr lang="ru-RU" dirty="0" smtClean="0"/>
              <a:t>управление буферами оперативной памяти</a:t>
            </a:r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трензакциями</a:t>
            </a:r>
            <a:endParaRPr lang="ru-RU" dirty="0" smtClean="0"/>
          </a:p>
          <a:p>
            <a:r>
              <a:rPr lang="ru-RU" dirty="0" smtClean="0"/>
              <a:t>журнализация</a:t>
            </a:r>
          </a:p>
          <a:p>
            <a:r>
              <a:rPr lang="ru-RU" dirty="0" smtClean="0"/>
              <a:t>поддержка языков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39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свойства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291" y="2231435"/>
            <a:ext cx="8887146" cy="450841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 smtClean="0"/>
              <a:t>высокое </a:t>
            </a:r>
            <a:r>
              <a:rPr lang="ru-RU" sz="2400" dirty="0"/>
              <a:t>быстродействие (малое время отклика на запрос</a:t>
            </a:r>
            <a:r>
              <a:rPr lang="ru-RU" sz="2400" dirty="0" smtClean="0"/>
              <a:t>)</a:t>
            </a: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 smtClean="0"/>
              <a:t>простота </a:t>
            </a:r>
            <a:r>
              <a:rPr lang="ru-RU" sz="2400" dirty="0"/>
              <a:t>обновления </a:t>
            </a:r>
            <a:r>
              <a:rPr lang="ru-RU" sz="2400" dirty="0" smtClean="0"/>
              <a:t>данных</a:t>
            </a: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 smtClean="0"/>
              <a:t>независимость данных</a:t>
            </a: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 smtClean="0"/>
              <a:t>совместное </a:t>
            </a:r>
            <a:r>
              <a:rPr lang="ru-RU" sz="2400" dirty="0"/>
              <a:t>использование данных многими </a:t>
            </a:r>
            <a:r>
              <a:rPr lang="ru-RU" sz="2400" dirty="0" smtClean="0"/>
              <a:t>пользователями</a:t>
            </a: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 smtClean="0"/>
              <a:t>безопасность </a:t>
            </a:r>
            <a:r>
              <a:rPr lang="ru-RU" sz="2400" dirty="0"/>
              <a:t>данных - защита данных от преднамеренного или непреднамеренного нарушения секретности, искажения или </a:t>
            </a:r>
            <a:r>
              <a:rPr lang="ru-RU" sz="2400" dirty="0" smtClean="0"/>
              <a:t>разрушения</a:t>
            </a: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 smtClean="0"/>
              <a:t>стандартизация </a:t>
            </a:r>
            <a:r>
              <a:rPr lang="ru-RU" sz="2400" dirty="0"/>
              <a:t>построения и эксплуатации БД (фактически СУБД</a:t>
            </a:r>
            <a:r>
              <a:rPr lang="ru-RU" sz="2400" dirty="0" smtClean="0"/>
              <a:t>)</a:t>
            </a: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 smtClean="0"/>
              <a:t>адекватность </a:t>
            </a:r>
            <a:r>
              <a:rPr lang="ru-RU" sz="2400" dirty="0"/>
              <a:t>отображения данных соответствующей предметной </a:t>
            </a:r>
            <a:r>
              <a:rPr lang="ru-RU" sz="2400" dirty="0" smtClean="0"/>
              <a:t>области</a:t>
            </a:r>
            <a:endParaRPr lang="ru-RU" sz="2400" dirty="0"/>
          </a:p>
          <a:p>
            <a:pPr>
              <a:spcBef>
                <a:spcPts val="0"/>
              </a:spcBef>
            </a:pPr>
            <a:r>
              <a:rPr lang="ru-RU" sz="2400" dirty="0" smtClean="0"/>
              <a:t>дружелюбный </a:t>
            </a:r>
            <a:r>
              <a:rPr lang="ru-RU" sz="2400" dirty="0"/>
              <a:t>интерфейс пользователя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356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33776"/>
              </p:ext>
            </p:extLst>
          </p:nvPr>
        </p:nvGraphicFramePr>
        <p:xfrm>
          <a:off x="1084729" y="3221112"/>
          <a:ext cx="1986738" cy="2847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6738">
                  <a:extLst>
                    <a:ext uri="{9D8B030D-6E8A-4147-A177-3AD203B41FA5}">
                      <a16:colId xmlns:a16="http://schemas.microsoft.com/office/drawing/2014/main" xmlns="" val="3423453311"/>
                    </a:ext>
                  </a:extLst>
                </a:gridCol>
              </a:tblGrid>
              <a:tr h="952989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-1371600" algn="ctr"/>
                        </a:tabLst>
                      </a:pPr>
                      <a:r>
                        <a:rPr lang="ru-RU" sz="2000" kern="1600" dirty="0">
                          <a:effectLst/>
                        </a:rPr>
                        <a:t>Внешний уровень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50749229"/>
                  </a:ext>
                </a:extLst>
              </a:tr>
              <a:tr h="93948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-1371600" algn="ctr"/>
                        </a:tabLst>
                      </a:pPr>
                      <a:r>
                        <a:rPr lang="ru-RU" sz="2000" kern="1600" dirty="0">
                          <a:effectLst/>
                        </a:rPr>
                        <a:t>Логический уровень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11042461"/>
                  </a:ext>
                </a:extLst>
              </a:tr>
              <a:tr h="95552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-1371600" algn="ctr"/>
                        </a:tabLst>
                      </a:pPr>
                      <a:r>
                        <a:rPr lang="ru-RU" sz="2000" b="1" kern="16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Внутренний уровень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3749176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627279" y="3383196"/>
            <a:ext cx="3401050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-1371600" algn="ctr"/>
              </a:tabLst>
            </a:pPr>
            <a:r>
              <a:rPr lang="ru-RU" sz="2000" dirty="0"/>
              <a:t>Уровень пользователей 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-1371600" algn="ctr"/>
              </a:tabLst>
            </a:pPr>
            <a:r>
              <a:rPr lang="ru-RU" sz="2000" dirty="0"/>
              <a:t> 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-1371600" algn="ctr"/>
              </a:tabLst>
            </a:pPr>
            <a:r>
              <a:rPr lang="ru-RU" sz="2000" dirty="0"/>
              <a:t>Уровень прикладных программистов                                                 и администраторов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-1371600" algn="ctr"/>
              </a:tabLst>
            </a:pPr>
            <a:endParaRPr lang="ru-RU" sz="20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-1371600" algn="ctr"/>
              </a:tabLst>
            </a:pPr>
            <a:r>
              <a:rPr lang="ru-RU" sz="2000" dirty="0"/>
              <a:t>Уровень файловой системы                   и системных программистов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78098" y="2508415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i="1" dirty="0" smtClean="0"/>
              <a:t>Уровни </a:t>
            </a:r>
            <a:r>
              <a:rPr lang="ru-RU" sz="2800" b="1" i="1" dirty="0"/>
              <a:t>восприятия данных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22051"/>
            <a:ext cx="8229600" cy="1143000"/>
          </a:xfrm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Базы </a:t>
            </a:r>
            <a:r>
              <a:rPr lang="ru-RU" dirty="0" smtClean="0">
                <a:solidFill>
                  <a:prstClr val="black"/>
                </a:solidFill>
              </a:rPr>
              <a:t>данных (БД): </a:t>
            </a:r>
            <a:r>
              <a:rPr lang="ru-RU" dirty="0">
                <a:solidFill>
                  <a:prstClr val="black"/>
                </a:solidFill>
              </a:rPr>
              <a:t>основные понятия и определения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1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1042</Words>
  <Application>Microsoft Office PowerPoint</Application>
  <PresentationFormat>Экран (4:3)</PresentationFormat>
  <Paragraphs>158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ПРОЕКТИРОВАНИЕ БАЗ ДАННЫХ</vt:lpstr>
      <vt:lpstr>Презентация PowerPoint</vt:lpstr>
      <vt:lpstr>Список литературы</vt:lpstr>
      <vt:lpstr>Тема КОНЦЕПЦИЯ БАЗ ДАННЫХ</vt:lpstr>
      <vt:lpstr>План лекции</vt:lpstr>
      <vt:lpstr>Базы данных (БД):  основные понятия и определения</vt:lpstr>
      <vt:lpstr>Функции СУБД</vt:lpstr>
      <vt:lpstr>Основные свойства БД</vt:lpstr>
      <vt:lpstr>Базы данных (БД): основные понятия и определения</vt:lpstr>
      <vt:lpstr>Уровни представления информации в концепции БД   </vt:lpstr>
      <vt:lpstr>Физическое представление</vt:lpstr>
      <vt:lpstr>Внешнее представление</vt:lpstr>
      <vt:lpstr>Базы данных (БД): основные понятия и определения</vt:lpstr>
      <vt:lpstr>Виды баз данных</vt:lpstr>
      <vt:lpstr>Схема обработки информации в БД по принципу файл-сервер</vt:lpstr>
      <vt:lpstr>Схема обработки информации в БД по принципу клиент-сервер</vt:lpstr>
      <vt:lpstr>Презентация PowerPoint</vt:lpstr>
      <vt:lpstr>Уровни представления данных</vt:lpstr>
      <vt:lpstr>Концепция БД позволяет: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    volodina@mirea.ru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Владимир</cp:lastModifiedBy>
  <cp:revision>180</cp:revision>
  <dcterms:created xsi:type="dcterms:W3CDTF">2015-07-29T11:14:37Z</dcterms:created>
  <dcterms:modified xsi:type="dcterms:W3CDTF">2021-02-09T07:49:27Z</dcterms:modified>
</cp:coreProperties>
</file>