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8"/>
  </p:notesMasterIdLst>
  <p:sldIdLst>
    <p:sldId id="274" r:id="rId2"/>
    <p:sldId id="329" r:id="rId3"/>
    <p:sldId id="332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15" r:id="rId43"/>
    <p:sldId id="405" r:id="rId44"/>
    <p:sldId id="406" r:id="rId45"/>
    <p:sldId id="407" r:id="rId46"/>
    <p:sldId id="410" r:id="rId47"/>
    <p:sldId id="411" r:id="rId48"/>
    <p:sldId id="412" r:id="rId49"/>
    <p:sldId id="414" r:id="rId50"/>
    <p:sldId id="413" r:id="rId51"/>
    <p:sldId id="416" r:id="rId52"/>
    <p:sldId id="418" r:id="rId53"/>
    <p:sldId id="419" r:id="rId54"/>
    <p:sldId id="420" r:id="rId55"/>
    <p:sldId id="421" r:id="rId56"/>
    <p:sldId id="264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1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4882A-074C-4278-BE74-7EF331E8B5A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5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944" r="3588"/>
          <a:stretch/>
        </p:blipFill>
        <p:spPr>
          <a:xfrm>
            <a:off x="1045030" y="2710543"/>
            <a:ext cx="7239242" cy="32868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57408" y="1879507"/>
            <a:ext cx="645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i="1" dirty="0"/>
              <a:t>Диаграмма «сущность-связь» с атрибутами</a:t>
            </a:r>
          </a:p>
        </p:txBody>
      </p:sp>
    </p:spTree>
    <p:extLst>
      <p:ext uri="{BB962C8B-B14F-4D97-AF65-F5344CB8AC3E}">
        <p14:creationId xmlns:p14="http://schemas.microsoft.com/office/powerpoint/2010/main" val="4086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6571" y="1650670"/>
            <a:ext cx="849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/>
              <a:t>Супертипы</a:t>
            </a:r>
            <a:r>
              <a:rPr lang="ru-RU" sz="2400" b="1" i="1" dirty="0"/>
              <a:t> и подтипы: </a:t>
            </a:r>
            <a:r>
              <a:rPr lang="ru-RU" sz="2400" dirty="0"/>
              <a:t>одна сущность является обобщающим понятием для группы подобных сущностей</a:t>
            </a:r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60" y="2873829"/>
            <a:ext cx="2867196" cy="3049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33" y="3007216"/>
            <a:ext cx="6121619" cy="23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8822" y="1574470"/>
            <a:ext cx="8061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Взаимно исключающие связи: </a:t>
            </a:r>
            <a:r>
              <a:rPr lang="ru-RU" sz="2000" dirty="0"/>
              <a:t>каждый экземпляр сущности </a:t>
            </a:r>
            <a:r>
              <a:rPr lang="ru-RU" sz="2000" dirty="0" smtClean="0"/>
              <a:t>участвует </a:t>
            </a:r>
            <a:r>
              <a:rPr lang="ru-RU" sz="2000" dirty="0"/>
              <a:t>только в одной связи из группы взаимно исключающих связей</a:t>
            </a:r>
            <a:endParaRPr lang="ru-RU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210" t="8044" r="27239"/>
          <a:stretch/>
        </p:blipFill>
        <p:spPr>
          <a:xfrm>
            <a:off x="2585356" y="2340312"/>
            <a:ext cx="3842657" cy="12671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48822" y="3691804"/>
            <a:ext cx="841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Рекурсивная связь: </a:t>
            </a:r>
            <a:r>
              <a:rPr lang="ru-RU" sz="2000" dirty="0"/>
              <a:t>сущность может быть связана сама с собой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3240" t="5621" r="37863"/>
          <a:stretch/>
        </p:blipFill>
        <p:spPr>
          <a:xfrm>
            <a:off x="3303814" y="4166645"/>
            <a:ext cx="1768929" cy="8314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0203" y="4998116"/>
            <a:ext cx="81860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Неперемещаемые (</a:t>
            </a:r>
            <a:r>
              <a:rPr lang="ru-RU" sz="2000" b="1" i="1" dirty="0" err="1"/>
              <a:t>non-transferrable</a:t>
            </a:r>
            <a:r>
              <a:rPr lang="ru-RU" sz="2000" b="1" i="1" dirty="0"/>
              <a:t>) связи: </a:t>
            </a:r>
            <a:r>
              <a:rPr lang="ru-RU" dirty="0"/>
              <a:t>экземпляр сущности не может быть перенесен из одного экземпляра связи в другой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345" t="21272" r="21037" b="11610"/>
          <a:stretch/>
        </p:blipFill>
        <p:spPr>
          <a:xfrm>
            <a:off x="1869862" y="5680666"/>
            <a:ext cx="4999023" cy="5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541" y="1024742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129" y="1604799"/>
            <a:ext cx="8577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smtClean="0"/>
              <a:t>IDEF1</a:t>
            </a:r>
            <a:r>
              <a:rPr lang="en-US" dirty="0" smtClean="0"/>
              <a:t>X</a:t>
            </a:r>
            <a:r>
              <a:rPr lang="ru-RU" dirty="0" smtClean="0"/>
              <a:t> основан </a:t>
            </a:r>
            <a:r>
              <a:rPr lang="ru-RU" dirty="0"/>
              <a:t>на подходе </a:t>
            </a:r>
            <a:r>
              <a:rPr lang="ru-RU" dirty="0" err="1"/>
              <a:t>Чена</a:t>
            </a:r>
            <a:r>
              <a:rPr lang="ru-RU" dirty="0"/>
              <a:t>, позволяет </a:t>
            </a:r>
            <a:r>
              <a:rPr lang="ru-RU" dirty="0" smtClean="0"/>
              <a:t>построить </a:t>
            </a:r>
            <a:r>
              <a:rPr lang="ru-RU" dirty="0"/>
              <a:t>модель данных, эквивалентную реляционной модели в третьей нормальной форме.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1129" y="2392740"/>
            <a:ext cx="857794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Сущность </a:t>
            </a:r>
            <a:r>
              <a:rPr lang="ru-RU" i="1" dirty="0" smtClean="0"/>
              <a:t>является </a:t>
            </a:r>
            <a:r>
              <a:rPr lang="ru-RU" i="1" dirty="0"/>
              <a:t>не 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каждый экземпляр сущности </a:t>
            </a:r>
            <a:r>
              <a:rPr lang="ru-RU" dirty="0" smtClean="0"/>
              <a:t>может быть </a:t>
            </a:r>
            <a:r>
              <a:rPr lang="ru-RU" dirty="0"/>
              <a:t>однозначно идентифицирован без определения его </a:t>
            </a:r>
            <a:r>
              <a:rPr lang="ru-RU" dirty="0" smtClean="0"/>
              <a:t>отношений </a:t>
            </a:r>
            <a:r>
              <a:rPr lang="ru-RU" dirty="0"/>
              <a:t>с другими сущностями.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 является</a:t>
            </a:r>
            <a:r>
              <a:rPr lang="ru-RU" i="1" dirty="0" smtClean="0"/>
              <a:t> </a:t>
            </a:r>
            <a:r>
              <a:rPr lang="ru-RU" i="1" dirty="0"/>
              <a:t>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однозначная </a:t>
            </a:r>
            <a:r>
              <a:rPr lang="ru-RU" dirty="0" smtClean="0"/>
              <a:t>идентификация </a:t>
            </a:r>
            <a:r>
              <a:rPr lang="ru-RU" dirty="0"/>
              <a:t>экземпляра сущности зависит от его отношения к другой сущности.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566" t="4128" r="28351"/>
          <a:stretch/>
        </p:blipFill>
        <p:spPr>
          <a:xfrm>
            <a:off x="2612571" y="4549244"/>
            <a:ext cx="3722914" cy="2157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7573" y="4047956"/>
            <a:ext cx="7614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Независимые </a:t>
            </a:r>
            <a:r>
              <a:rPr lang="ru-RU" sz="2000" i="1" dirty="0"/>
              <a:t>(а)</a:t>
            </a:r>
            <a:r>
              <a:rPr lang="ru-RU" sz="2000" b="1" i="1" dirty="0"/>
              <a:t> и зависимые </a:t>
            </a:r>
            <a:r>
              <a:rPr lang="ru-RU" sz="2000" i="1" dirty="0"/>
              <a:t>(б)</a:t>
            </a:r>
            <a:r>
              <a:rPr lang="ru-RU" sz="2000" b="1" i="1" dirty="0"/>
              <a:t> от идентификатора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13831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3658" y="1859340"/>
            <a:ext cx="828947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Степень/мощность связи </a:t>
            </a:r>
            <a:r>
              <a:rPr lang="ru-RU" sz="2400" dirty="0"/>
              <a:t>- количество экземпляров </a:t>
            </a:r>
            <a:r>
              <a:rPr lang="ru-RU" sz="2400" dirty="0" smtClean="0"/>
              <a:t>сущности-потомка</a:t>
            </a:r>
            <a:r>
              <a:rPr lang="ru-RU" sz="2400" dirty="0"/>
              <a:t>, которое может существовать для каждого экземпляра </a:t>
            </a:r>
            <a:r>
              <a:rPr lang="ru-RU" sz="2400" dirty="0" smtClean="0"/>
              <a:t>сущности-родителя</a:t>
            </a:r>
            <a:r>
              <a:rPr lang="ru-RU" sz="2400" dirty="0"/>
              <a:t>. </a:t>
            </a:r>
          </a:p>
          <a:p>
            <a:endParaRPr lang="ru-RU" i="1" dirty="0" smtClean="0"/>
          </a:p>
          <a:p>
            <a:r>
              <a:rPr lang="ru-RU" sz="2400" i="1" dirty="0" smtClean="0"/>
              <a:t>Мощность </a:t>
            </a:r>
            <a:r>
              <a:rPr lang="ru-RU" sz="2400" i="1" dirty="0"/>
              <a:t>связи может принимать следующие значения: </a:t>
            </a:r>
          </a:p>
          <a:p>
            <a:r>
              <a:rPr lang="ru-RU" sz="2400" b="1" dirty="0" smtClean="0"/>
              <a:t>N</a:t>
            </a:r>
            <a:r>
              <a:rPr lang="ru-RU" sz="2400" dirty="0" smtClean="0"/>
              <a:t> - </a:t>
            </a:r>
            <a:r>
              <a:rPr lang="ru-RU" sz="2400" dirty="0"/>
              <a:t>ноль, один или более, </a:t>
            </a:r>
          </a:p>
          <a:p>
            <a:r>
              <a:rPr lang="ru-RU" sz="2400" b="1" dirty="0" smtClean="0"/>
              <a:t>Z</a:t>
            </a:r>
            <a:r>
              <a:rPr lang="ru-RU" sz="2400" dirty="0" smtClean="0"/>
              <a:t> - </a:t>
            </a:r>
            <a:r>
              <a:rPr lang="ru-RU" sz="2400" dirty="0"/>
              <a:t>ноль или один,</a:t>
            </a:r>
          </a:p>
          <a:p>
            <a:r>
              <a:rPr lang="ru-RU" sz="2400" b="1" dirty="0" smtClean="0"/>
              <a:t>Р</a:t>
            </a:r>
            <a:r>
              <a:rPr lang="ru-RU" sz="2400" dirty="0" smtClean="0"/>
              <a:t> - </a:t>
            </a:r>
            <a:r>
              <a:rPr lang="ru-RU" sz="2400" dirty="0"/>
              <a:t>один или </a:t>
            </a:r>
            <a:r>
              <a:rPr lang="ru-RU" sz="2400" dirty="0" smtClean="0"/>
              <a:t>более,</a:t>
            </a:r>
          </a:p>
          <a:p>
            <a:r>
              <a:rPr lang="ru-RU" sz="2400" dirty="0" smtClean="0"/>
              <a:t>фиксированное число.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По </a:t>
            </a:r>
            <a:r>
              <a:rPr lang="ru-RU" sz="2400" dirty="0"/>
              <a:t>умолчанию мощность связи </a:t>
            </a:r>
            <a:r>
              <a:rPr lang="ru-RU" sz="2400" dirty="0" smtClean="0"/>
              <a:t>принимается </a:t>
            </a:r>
            <a:r>
              <a:rPr lang="ru-RU" sz="2400" dirty="0"/>
              <a:t>равной </a:t>
            </a:r>
            <a:r>
              <a:rPr lang="ru-RU" sz="2400" dirty="0" smtClean="0"/>
              <a:t>N: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265" r="51778"/>
          <a:stretch/>
        </p:blipFill>
        <p:spPr>
          <a:xfrm>
            <a:off x="6128657" y="3766111"/>
            <a:ext cx="364672" cy="8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3786" y="1720840"/>
            <a:ext cx="84364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Идентифицирующая </a:t>
            </a:r>
            <a:r>
              <a:rPr lang="ru-RU" b="1" i="1" dirty="0"/>
              <a:t>связь</a:t>
            </a:r>
            <a:r>
              <a:rPr lang="ru-RU" dirty="0"/>
              <a:t> -  если экземпляр сущности-потомка однозначно определяется своей связью с </a:t>
            </a:r>
            <a:r>
              <a:rPr lang="ru-RU" dirty="0" smtClean="0"/>
              <a:t>сущностью-родителем.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i="1" dirty="0" smtClean="0"/>
              <a:t>Сущность-потомок </a:t>
            </a:r>
            <a:r>
              <a:rPr lang="ru-RU" i="1" dirty="0"/>
              <a:t>в идентифицирующей связи</a:t>
            </a:r>
            <a:r>
              <a:rPr lang="ru-RU" dirty="0"/>
              <a:t> является зависимой от </a:t>
            </a:r>
            <a:r>
              <a:rPr lang="ru-RU" dirty="0" smtClean="0"/>
              <a:t>идентификатора </a:t>
            </a:r>
            <a:r>
              <a:rPr lang="ru-RU" dirty="0"/>
              <a:t>сущностью.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Сущность-родитель в идентифицирующей </a:t>
            </a:r>
            <a:r>
              <a:rPr lang="ru-RU" i="1" dirty="0" smtClean="0"/>
              <a:t>связи </a:t>
            </a:r>
            <a:r>
              <a:rPr lang="ru-RU" dirty="0"/>
              <a:t>может быть, как независимой, так и зависимой от идентификатора </a:t>
            </a:r>
            <a:r>
              <a:rPr lang="ru-RU" dirty="0" smtClean="0"/>
              <a:t>сущностью.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21" t="6409" r="18347" b="7556"/>
          <a:stretch/>
        </p:blipFill>
        <p:spPr>
          <a:xfrm>
            <a:off x="1932214" y="4218213"/>
            <a:ext cx="4648200" cy="244928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47567" y="3766182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Идентифицирующая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602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1386" y="1654004"/>
            <a:ext cx="8463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  <a:r>
              <a:rPr lang="ru-RU" dirty="0"/>
              <a:t> -  если экземпляр сущности-потомка </a:t>
            </a:r>
            <a:r>
              <a:rPr lang="ru-RU" dirty="0" smtClean="0"/>
              <a:t>не определяется однозначно своей </a:t>
            </a:r>
            <a:r>
              <a:rPr lang="ru-RU" dirty="0"/>
              <a:t>связью с сущностью-родителем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86796" y="2547258"/>
            <a:ext cx="319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789" r="19058"/>
          <a:stretch/>
        </p:blipFill>
        <p:spPr>
          <a:xfrm>
            <a:off x="1534886" y="3345078"/>
            <a:ext cx="5368488" cy="25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9499" y="2321308"/>
            <a:ext cx="827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Вариант </a:t>
            </a:r>
            <a:r>
              <a:rPr lang="ru-RU" sz="2400" dirty="0"/>
              <a:t>нотации </a:t>
            </a:r>
            <a:r>
              <a:rPr lang="ru-RU" sz="2400" dirty="0" err="1" smtClean="0"/>
              <a:t>Чена</a:t>
            </a:r>
            <a:r>
              <a:rPr lang="ru-RU" sz="2400" dirty="0" smtClean="0"/>
              <a:t> используется </a:t>
            </a:r>
            <a:r>
              <a:rPr lang="ru-RU" sz="2400" dirty="0"/>
              <a:t>для концептуального моделирования данных </a:t>
            </a:r>
            <a:r>
              <a:rPr lang="ru-RU" sz="2400" dirty="0" smtClean="0"/>
              <a:t>на </a:t>
            </a:r>
            <a:r>
              <a:rPr lang="ru-RU" sz="2400" dirty="0"/>
              <a:t>стадии формирования требований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19050" y="254471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6141" y="3689048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ERD-</a:t>
            </a:r>
            <a:r>
              <a:rPr lang="ru-RU" sz="2400" b="1" i="1" dirty="0"/>
              <a:t>диаграмма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571" r="1241" b="8259"/>
          <a:stretch/>
        </p:blipFill>
        <p:spPr>
          <a:xfrm>
            <a:off x="459500" y="4500034"/>
            <a:ext cx="8291374" cy="8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8699" y="2429783"/>
            <a:ext cx="5717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Графическое представление </a:t>
            </a:r>
            <a:r>
              <a:rPr lang="ru-RU" sz="2400" b="1" i="1" dirty="0" smtClean="0"/>
              <a:t>сущности</a:t>
            </a:r>
            <a:endParaRPr lang="ru-RU" sz="24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347" b="6328"/>
          <a:stretch/>
        </p:blipFill>
        <p:spPr>
          <a:xfrm>
            <a:off x="1428257" y="3335278"/>
            <a:ext cx="7635830" cy="25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r>
              <a:rPr lang="ru-RU" dirty="0"/>
              <a:t>•	</a:t>
            </a:r>
            <a:r>
              <a:rPr lang="ru-RU" sz="2000" i="1" dirty="0"/>
              <a:t>первичный/альтернативный</a:t>
            </a:r>
            <a:r>
              <a:rPr lang="ru-RU" sz="2000" i="1" dirty="0" smtClean="0"/>
              <a:t>:</a:t>
            </a:r>
            <a:endParaRPr lang="ru-RU" sz="2000" dirty="0"/>
          </a:p>
          <a:p>
            <a:r>
              <a:rPr lang="ru-RU" sz="2000" dirty="0"/>
              <a:t>Первичный (основной) </a:t>
            </a:r>
            <a:r>
              <a:rPr lang="ru-RU" sz="2000" dirty="0" smtClean="0"/>
              <a:t>идентификатор </a:t>
            </a:r>
            <a:r>
              <a:rPr lang="ru-RU" sz="2000" dirty="0"/>
              <a:t>– один, на диаграмме подчеркивается. </a:t>
            </a:r>
          </a:p>
          <a:p>
            <a:r>
              <a:rPr lang="ru-RU" sz="2000" dirty="0"/>
              <a:t>Альтернативные </a:t>
            </a:r>
            <a:r>
              <a:rPr lang="ru-RU" sz="2000" dirty="0" smtClean="0"/>
              <a:t>идентификаторы </a:t>
            </a:r>
            <a:r>
              <a:rPr lang="ru-RU" sz="2000" dirty="0"/>
              <a:t>предваряются символами &lt;1&gt; для первого </a:t>
            </a:r>
            <a:r>
              <a:rPr lang="ru-RU" sz="2000" dirty="0" smtClean="0"/>
              <a:t>альтернативного </a:t>
            </a:r>
            <a:r>
              <a:rPr lang="ru-RU" sz="2000" dirty="0"/>
              <a:t>идентификатора, &lt;2&gt; для второго и т. д. </a:t>
            </a:r>
            <a:endParaRPr lang="ru-RU" sz="2000" dirty="0" smtClean="0"/>
          </a:p>
          <a:p>
            <a:r>
              <a:rPr lang="ru-RU" sz="2000" dirty="0"/>
              <a:t>•	</a:t>
            </a:r>
            <a:r>
              <a:rPr lang="ru-RU" sz="2000" i="1" dirty="0"/>
              <a:t>простой/составной:</a:t>
            </a:r>
            <a:r>
              <a:rPr lang="ru-RU" sz="2000" dirty="0"/>
              <a:t> идентификатор, состоящий из одного атрибута, является простым, из нескольких атрибутов - составным;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46677" y="4317928"/>
            <a:ext cx="528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Альтернативные идентификаторы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489" r="12364"/>
          <a:stretch/>
        </p:blipFill>
        <p:spPr>
          <a:xfrm>
            <a:off x="1497303" y="4780482"/>
            <a:ext cx="5829666" cy="19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МОДЕЛИРОВАНИЕ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pPr>
              <a:spcBef>
                <a:spcPts val="600"/>
              </a:spcBef>
            </a:pPr>
            <a:r>
              <a:rPr lang="ru-RU" dirty="0"/>
              <a:t>•	</a:t>
            </a:r>
            <a:r>
              <a:rPr lang="ru-RU" i="1" dirty="0"/>
              <a:t>абсолютный/относительный:</a:t>
            </a:r>
            <a:r>
              <a:rPr lang="ru-RU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абсолютный идентификатор - если все атрибуты, составляющие идентификатор, принадлежат сущности;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относительный идентификатор - если один или более атрибутов идентификатора принадлежат другой сущности.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0220" y="4087095"/>
            <a:ext cx="4898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Относительный </a:t>
            </a:r>
            <a:r>
              <a:rPr lang="ru-RU" sz="2400" b="1" i="1" dirty="0" smtClean="0"/>
              <a:t>идентификатор</a:t>
            </a:r>
            <a:endParaRPr lang="ru-RU" sz="24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7" y="4756371"/>
            <a:ext cx="6879546" cy="13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205268"/>
            <a:ext cx="881230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dirty="0"/>
              <a:t>Связь между сущностями в концептуальной модели данных является типом, который представляет множество экземпляров связи между экземплярами сущностей.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681007"/>
            <a:ext cx="333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Идентификатор связи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921" r="12071" b="29214"/>
          <a:stretch/>
        </p:blipFill>
        <p:spPr>
          <a:xfrm>
            <a:off x="805373" y="4443342"/>
            <a:ext cx="7429672" cy="21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0742" y="2102538"/>
            <a:ext cx="881230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i="1" dirty="0"/>
              <a:t>Связь "</a:t>
            </a:r>
            <a:r>
              <a:rPr lang="ru-RU" sz="2000" i="1" dirty="0" err="1"/>
              <a:t>супертип</a:t>
            </a:r>
            <a:r>
              <a:rPr lang="ru-RU" sz="2000" i="1" dirty="0"/>
              <a:t> - подтип" </a:t>
            </a:r>
            <a:r>
              <a:rPr lang="ru-RU" sz="2000" dirty="0"/>
              <a:t>- общие атрибуты типа определяются в сущности - </a:t>
            </a:r>
            <a:r>
              <a:rPr lang="ru-RU" sz="2000" dirty="0" err="1"/>
              <a:t>супертипе</a:t>
            </a:r>
            <a:r>
              <a:rPr lang="ru-RU" sz="2000" dirty="0"/>
              <a:t>, сущность-подтип наследует все </a:t>
            </a:r>
            <a:r>
              <a:rPr lang="ru-RU" sz="2000" dirty="0" smtClean="0"/>
              <a:t>атрибуты </a:t>
            </a:r>
            <a:r>
              <a:rPr lang="ru-RU" sz="2000" dirty="0" err="1"/>
              <a:t>супертипа</a:t>
            </a:r>
            <a:r>
              <a:rPr lang="ru-RU" sz="2000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3463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Связь "</a:t>
            </a:r>
            <a:r>
              <a:rPr lang="ru-RU" sz="2400" b="1" i="1" dirty="0" err="1"/>
              <a:t>супертип</a:t>
            </a:r>
            <a:r>
              <a:rPr lang="ru-RU" sz="2400" b="1" i="1" dirty="0"/>
              <a:t>-подтип"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055" t="1957" r="12656" b="3074"/>
          <a:stretch/>
        </p:blipFill>
        <p:spPr>
          <a:xfrm>
            <a:off x="1819267" y="3797619"/>
            <a:ext cx="5158476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1.</a:t>
            </a:r>
            <a:r>
              <a:rPr lang="ru-RU" sz="2000" dirty="0"/>
              <a:t> Каждая простая сущность превращается в таблицу. </a:t>
            </a:r>
            <a:r>
              <a:rPr lang="ru-RU" sz="2000" dirty="0" smtClean="0"/>
              <a:t>Имя </a:t>
            </a:r>
            <a:r>
              <a:rPr lang="ru-RU" sz="2000" dirty="0"/>
              <a:t>сущности становится именем таблицы.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2.</a:t>
            </a:r>
            <a:r>
              <a:rPr lang="ru-RU" sz="2000" dirty="0"/>
              <a:t> Каждый атрибут становится возможным столбцом с тем же </a:t>
            </a:r>
            <a:r>
              <a:rPr lang="ru-RU" sz="2000" dirty="0" smtClean="0"/>
              <a:t>именем. </a:t>
            </a:r>
            <a:r>
              <a:rPr lang="ru-RU" sz="2000" dirty="0"/>
              <a:t>Столбцы, соответствующие необязательным атрибутам, могут содержать неопределенные значения; столбцы, соответствующие обязательным атрибутам, - не могут.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b="1" i="1" dirty="0" smtClean="0"/>
              <a:t>Шаг </a:t>
            </a:r>
            <a:r>
              <a:rPr lang="ru-RU" sz="2000" b="1" i="1" dirty="0"/>
              <a:t>3.</a:t>
            </a:r>
            <a:r>
              <a:rPr lang="ru-RU" sz="2000" dirty="0"/>
              <a:t> Компоненты уникального идентификатора сущности превращаются в первичный ключ таблицы. </a:t>
            </a:r>
            <a:r>
              <a:rPr lang="ru-RU" sz="2000" dirty="0" smtClean="0"/>
              <a:t>Если </a:t>
            </a:r>
            <a:r>
              <a:rPr lang="ru-RU" sz="2000" dirty="0"/>
              <a:t>в состав уникального идентификатора входят связи, к числу столбцов первичного ключа добавляется копия уникального идентификатора сущности, находящейся на дальнем конце </a:t>
            </a:r>
            <a:r>
              <a:rPr lang="ru-RU" sz="2000" dirty="0" smtClean="0"/>
              <a:t>связи.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80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4. </a:t>
            </a:r>
            <a:r>
              <a:rPr lang="ru-RU" sz="2000" dirty="0"/>
              <a:t>Связи многие-к-одному </a:t>
            </a:r>
            <a:r>
              <a:rPr lang="ru-RU" sz="2000" dirty="0" smtClean="0"/>
              <a:t>и один-к-одному </a:t>
            </a:r>
            <a:r>
              <a:rPr lang="ru-RU" sz="2000" dirty="0"/>
              <a:t>становятся внешними ключами. </a:t>
            </a:r>
            <a:r>
              <a:rPr lang="ru-RU" sz="2000" dirty="0" smtClean="0"/>
              <a:t>Необязательные </a:t>
            </a:r>
            <a:r>
              <a:rPr lang="ru-RU" sz="2000" dirty="0"/>
              <a:t>связи соответствуют столбцам, допускающим неопределенные значения; обязательные связи - столбцам, не допускающим неопределенные значения.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5. </a:t>
            </a:r>
            <a:r>
              <a:rPr lang="ru-RU" sz="2000" dirty="0"/>
              <a:t>Индексы создаются для первичного ключа (уникальный индекс), внешних ключей и тех атрибутов, на которых предполагается </a:t>
            </a:r>
            <a:r>
              <a:rPr lang="ru-RU" sz="2000" dirty="0" smtClean="0"/>
              <a:t>базировать </a:t>
            </a:r>
            <a:r>
              <a:rPr lang="ru-RU" sz="2000" dirty="0"/>
              <a:t>запросы.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6. </a:t>
            </a:r>
            <a:r>
              <a:rPr lang="ru-RU" sz="2000" dirty="0"/>
              <a:t>Если в концептуальной схеме присутствовали подтипы, то возможны два способа: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•	все подтипы в одной таблице (а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•	для каждого подтипа - отдельная таблица (б)</a:t>
            </a:r>
            <a:r>
              <a:rPr lang="ru-RU" sz="2000" b="1" i="1" dirty="0"/>
              <a:t> 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0472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93672" y="3242341"/>
          <a:ext cx="7884514" cy="3119349"/>
        </p:xfrm>
        <a:graphic>
          <a:graphicData uri="http://schemas.openxmlformats.org/drawingml/2006/table">
            <a:tbl>
              <a:tblPr/>
              <a:tblGrid>
                <a:gridCol w="3942257">
                  <a:extLst>
                    <a:ext uri="{9D8B030D-6E8A-4147-A177-3AD203B41FA5}">
                      <a16:colId xmlns:a16="http://schemas.microsoft.com/office/drawing/2014/main" val="30473871"/>
                    </a:ext>
                  </a:extLst>
                </a:gridCol>
                <a:gridCol w="3942257">
                  <a:extLst>
                    <a:ext uri="{9D8B030D-6E8A-4147-A177-3AD203B41FA5}">
                      <a16:colId xmlns:a16="http://schemas.microsoft.com/office/drawing/2014/main" val="3521748339"/>
                    </a:ext>
                  </a:extLst>
                </a:gridCol>
              </a:tblGrid>
              <a:tr h="2296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в одной таблице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Таблица - на подтип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0229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0280"/>
                  </a:ext>
                </a:extLst>
              </a:tr>
              <a:tr h="620853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хранится вместе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Легкий доступ к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супертипу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подтипам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меньше таблиц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Более ясны правила подтипов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Программы работают только с нужными таблицами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1525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14656"/>
                  </a:ext>
                </a:extLst>
              </a:tr>
              <a:tr h="16928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общее решение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дополнительная логика работы с разными наборами столбцов и разными ограничениями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Потенциальное узкое место (в связи с блокировками)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Столбцы подтипов должны быть необязательными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некоторых СУБД для хранения неопределенных значений требуется дополнительная память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много таблиц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Смущающие столбцы в представлении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Потенциальная потеря производительности при работе через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Над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супертипом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невозможны модификации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860923"/>
            <a:ext cx="88123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7. </a:t>
            </a:r>
            <a:r>
              <a:rPr lang="ru-RU" sz="2000" dirty="0"/>
              <a:t>Имеется два способа работы при наличии исключающих связей: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общий домен (а)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явные внешние ключи (б)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Если остающиеся внешние ключи все в одном </a:t>
            </a:r>
            <a:r>
              <a:rPr lang="ru-RU" sz="2000" dirty="0" smtClean="0"/>
              <a:t>домене </a:t>
            </a:r>
            <a:r>
              <a:rPr lang="ru-RU" sz="2000" dirty="0"/>
              <a:t>(способ (а</a:t>
            </a:r>
            <a:r>
              <a:rPr lang="ru-RU" sz="2000" dirty="0" smtClean="0"/>
              <a:t>)) - </a:t>
            </a:r>
            <a:r>
              <a:rPr lang="ru-RU" sz="2000" dirty="0"/>
              <a:t>создаются два столбца: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идентификатор </a:t>
            </a:r>
            <a:r>
              <a:rPr lang="ru-RU" sz="2000" dirty="0"/>
              <a:t>связи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 </a:t>
            </a:r>
            <a:r>
              <a:rPr lang="ru-RU" sz="2000" dirty="0"/>
              <a:t>идентификатор сущности.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Если </a:t>
            </a:r>
            <a:r>
              <a:rPr lang="ru-RU" sz="2000" dirty="0"/>
              <a:t>результирующие внешние ключи не относятся к одному </a:t>
            </a:r>
            <a:r>
              <a:rPr lang="ru-RU" sz="2000" dirty="0" smtClean="0"/>
              <a:t>домену - для </a:t>
            </a:r>
            <a:r>
              <a:rPr lang="ru-RU" sz="2000" dirty="0"/>
              <a:t>каждой </a:t>
            </a:r>
            <a:r>
              <a:rPr lang="ru-RU" sz="2000" dirty="0" smtClean="0"/>
              <a:t>связи создаются </a:t>
            </a:r>
            <a:r>
              <a:rPr lang="ru-RU" sz="2000" dirty="0"/>
              <a:t>явные столбцы внешних </a:t>
            </a:r>
            <a:r>
              <a:rPr lang="ru-RU" sz="2000" dirty="0" smtClean="0"/>
              <a:t>ключей.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36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201272"/>
            <a:ext cx="8821270" cy="1478268"/>
          </a:xfrm>
        </p:spPr>
        <p:txBody>
          <a:bodyPr/>
          <a:lstStyle/>
          <a:p>
            <a:pPr algn="ctr"/>
            <a:r>
              <a:rPr lang="ru-RU" sz="4800" dirty="0" smtClean="0"/>
              <a:t>ФИЗИЧЕСКОЕ </a:t>
            </a:r>
            <a:r>
              <a:rPr lang="ru-RU" sz="4800" dirty="0"/>
              <a:t>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584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4769" y="3937296"/>
            <a:ext cx="8812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Проблемы проектирования базы </a:t>
            </a:r>
            <a:r>
              <a:rPr lang="ru-RU" sz="2000" b="1" i="1" dirty="0" smtClean="0"/>
              <a:t>данных </a:t>
            </a:r>
            <a:endParaRPr lang="ru-RU" sz="2000" b="1" i="1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логического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</a:t>
            </a:r>
            <a:r>
              <a:rPr lang="ru-RU" sz="2000" dirty="0" smtClean="0"/>
              <a:t>: Каким </a:t>
            </a:r>
            <a:r>
              <a:rPr lang="ru-RU" sz="2000" dirty="0"/>
              <a:t>образом отобразить объекты предметной области в абстрактные объекты модели </a:t>
            </a:r>
            <a:r>
              <a:rPr lang="ru-RU" sz="2000" dirty="0" smtClean="0"/>
              <a:t>данных?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физического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данных:</a:t>
            </a:r>
            <a:r>
              <a:rPr lang="ru-RU" sz="2000" dirty="0" smtClean="0"/>
              <a:t> Как </a:t>
            </a:r>
            <a:r>
              <a:rPr lang="ru-RU" sz="2000" dirty="0"/>
              <a:t>обеспечить эффективность выполнения запросов к базе </a:t>
            </a:r>
            <a:r>
              <a:rPr lang="ru-RU" sz="2000" dirty="0" smtClean="0"/>
              <a:t>данных?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60596"/>
            <a:ext cx="82187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Физический уровень </a:t>
            </a:r>
            <a:r>
              <a:rPr lang="ru-RU" dirty="0" smtClean="0"/>
              <a:t>–отображение </a:t>
            </a:r>
            <a:r>
              <a:rPr lang="ru-RU" dirty="0"/>
              <a:t>логической модели на модель данных конкретной СУБД.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6571" y="3111865"/>
            <a:ext cx="84200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Физическое проектирование </a:t>
            </a:r>
            <a:r>
              <a:rPr lang="ru-RU" dirty="0"/>
              <a:t>- преобразование логической схемы с учетом синтаксиса, семантики и возможностей выбранной целевой СУБД.</a:t>
            </a:r>
          </a:p>
        </p:txBody>
      </p:sp>
    </p:spTree>
    <p:extLst>
      <p:ext uri="{BB962C8B-B14F-4D97-AF65-F5344CB8AC3E}">
        <p14:creationId xmlns:p14="http://schemas.microsoft.com/office/powerpoint/2010/main" val="121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58596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Основные определения элементов физической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929274"/>
            <a:ext cx="873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i="1" dirty="0"/>
              <a:t>Физический тип данных </a:t>
            </a:r>
            <a:r>
              <a:rPr lang="ru-RU" sz="2000" dirty="0"/>
              <a:t>– тип данных, характеризующий столбец с данными.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Уникальный индекс первичного ключа</a:t>
            </a:r>
            <a:r>
              <a:rPr lang="ru-RU" sz="2000" dirty="0"/>
              <a:t> – индекс, передающий столбцу в таблице все свойства первичного ключа.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Хранимая процедура </a:t>
            </a:r>
            <a:r>
              <a:rPr lang="ru-RU" sz="2000" dirty="0"/>
              <a:t>- объект базы данных, представляющий собой набор SQL-инструкций, который компилируется один раз и хранится на сервере.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Триггер</a:t>
            </a:r>
            <a:r>
              <a:rPr lang="ru-RU" sz="2000" dirty="0"/>
              <a:t> – хранимая процедура, запускаемая СУБД автоматически, при наступлении определенного в коде хранимой процедуры события.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Внешний ключ </a:t>
            </a:r>
            <a:r>
              <a:rPr lang="ru-RU" sz="2000" dirty="0"/>
              <a:t>– подмножество столбцов некоторой переменной таблицы R2, значения которых должны совпадать со значениями некоторого первичного ключа некоторой переменной таблицы R1. </a:t>
            </a:r>
          </a:p>
        </p:txBody>
      </p:sp>
    </p:spTree>
    <p:extLst>
      <p:ext uri="{BB962C8B-B14F-4D97-AF65-F5344CB8AC3E}">
        <p14:creationId xmlns:p14="http://schemas.microsoft.com/office/powerpoint/2010/main" val="5235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4239463"/>
          </a:xfrm>
        </p:spPr>
        <p:txBody>
          <a:bodyPr/>
          <a:lstStyle/>
          <a:p>
            <a:r>
              <a:rPr lang="ru-RU" dirty="0" smtClean="0"/>
              <a:t>Логическое моделирование данных: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/>
              <a:t>метод </a:t>
            </a:r>
            <a:r>
              <a:rPr lang="ru-RU" dirty="0" err="1" smtClean="0"/>
              <a:t>Баркера</a:t>
            </a:r>
            <a:r>
              <a:rPr lang="ru-RU" dirty="0" smtClean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/>
              <a:t>метод </a:t>
            </a:r>
            <a:r>
              <a:rPr lang="en-US" dirty="0" smtClean="0"/>
              <a:t>IDEF1X</a:t>
            </a:r>
            <a:r>
              <a:rPr lang="ru-RU" dirty="0" smtClean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Подход, используемый в САSЕ-средстве </a:t>
            </a:r>
            <a:r>
              <a:rPr lang="ru-RU" dirty="0" err="1" smtClean="0"/>
              <a:t>Silverrun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Алгоритм </a:t>
            </a:r>
            <a:r>
              <a:rPr lang="ru-RU" dirty="0"/>
              <a:t>перехода </a:t>
            </a:r>
            <a:br>
              <a:rPr lang="ru-RU" dirty="0"/>
            </a:br>
            <a:r>
              <a:rPr lang="ru-RU" dirty="0"/>
              <a:t>от ER–модели к реляционной схеме </a:t>
            </a:r>
            <a:r>
              <a:rPr lang="ru-RU" dirty="0" smtClean="0"/>
              <a:t>данных.</a:t>
            </a:r>
          </a:p>
          <a:p>
            <a:r>
              <a:rPr lang="ru-RU" dirty="0" smtClean="0"/>
              <a:t>Физическое проектирование баз данных.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514" y="2358596"/>
            <a:ext cx="8060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Термины физической модели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791936" y="2807598"/>
          <a:ext cx="7532914" cy="371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4714">
                  <a:extLst>
                    <a:ext uri="{9D8B030D-6E8A-4147-A177-3AD203B41FA5}">
                      <a16:colId xmlns:a16="http://schemas.microsoft.com/office/drawing/2014/main" val="1368696113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406197774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Сущность </a:t>
                      </a:r>
                      <a:r>
                        <a:rPr lang="ru-RU" sz="1400" kern="1200" dirty="0" smtClean="0">
                          <a:effectLst/>
                        </a:rPr>
                        <a:t>(</a:t>
                      </a:r>
                      <a:r>
                        <a:rPr lang="ru-RU" sz="1400" kern="1200" dirty="0">
                          <a:effectLst/>
                        </a:rPr>
                        <a:t>концептуальная или логическая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Таблица (физическая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30609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часть первичного ключа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5037596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Независимая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неключевой атрибут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62891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Атрибут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Столбец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4022947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Логический тип данных (</a:t>
                      </a:r>
                      <a:r>
                        <a:rPr lang="en-US" sz="900" kern="1200" dirty="0">
                          <a:effectLst/>
                        </a:rPr>
                        <a:t>text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>
                          <a:effectLst/>
                        </a:rPr>
                        <a:t>number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 err="1">
                          <a:effectLst/>
                        </a:rPr>
                        <a:t>clob</a:t>
                      </a:r>
                      <a:r>
                        <a:rPr lang="ru-RU" sz="900" kern="1200" dirty="0">
                          <a:effectLst/>
                        </a:rPr>
                        <a:t>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Физический тип данных (зависит от СУБД)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017754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Домен (логический)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Домен (физический)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1691775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ключ, уникальный кластеризованный индекс первичного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101341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Внешний </a:t>
                      </a:r>
                      <a:r>
                        <a:rPr lang="ru-RU" sz="900" kern="1200" dirty="0" smtClean="0">
                          <a:effectLst/>
                        </a:rPr>
                        <a:t>ключ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Внешний ключ, уникальный некластеризованный индекс внешнего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79905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Альтернативный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Альтернативный ключ, уникальный некластеризованный индекс альтернативного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53020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Бизнес правило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Триггер или хранимая процедура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44872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Связь, поддерживаемая внешними ключами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452858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Идентифицирующая связь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частью первичного ключа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63724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err="1">
                          <a:effectLst/>
                        </a:rPr>
                        <a:t>Неидентифицирующая</a:t>
                      </a:r>
                      <a:r>
                        <a:rPr lang="ru-RU" sz="900" kern="1200" dirty="0">
                          <a:effectLst/>
                        </a:rPr>
                        <a:t> 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</a:t>
                      </a:r>
                      <a:r>
                        <a:rPr lang="ru-RU" sz="900" kern="1200" dirty="0" err="1">
                          <a:effectLst/>
                        </a:rPr>
                        <a:t>неключевым</a:t>
                      </a:r>
                      <a:r>
                        <a:rPr lang="ru-RU" sz="900" kern="1200" dirty="0">
                          <a:effectLst/>
                        </a:rPr>
                        <a:t> атрибутом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9619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47057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451124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Этапы физического проектирования баз данных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9357" y="2975537"/>
            <a:ext cx="84309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Проектирование </a:t>
            </a:r>
            <a:r>
              <a:rPr lang="ru-RU" sz="2000" dirty="0"/>
              <a:t>таблиц базы данных с учетом специфики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Реализация </a:t>
            </a:r>
            <a:r>
              <a:rPr lang="ru-RU" sz="2000" dirty="0"/>
              <a:t>бизнес-правил в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Дальнейшая </a:t>
            </a:r>
            <a:r>
              <a:rPr lang="ru-RU" sz="2000" dirty="0"/>
              <a:t>оптимизация физической модели базы данных</a:t>
            </a:r>
            <a:r>
              <a:rPr lang="ru-RU" sz="2000" dirty="0" smtClean="0"/>
              <a:t>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Разработка стратегии обеспечения безопасности информации.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Осуществление </a:t>
            </a:r>
            <a:r>
              <a:rPr lang="ru-RU" sz="2000" dirty="0"/>
              <a:t>постоянного мониторинга базы данных и СУБД. </a:t>
            </a:r>
          </a:p>
        </p:txBody>
      </p:sp>
    </p:spTree>
    <p:extLst>
      <p:ext uri="{BB962C8B-B14F-4D97-AF65-F5344CB8AC3E}">
        <p14:creationId xmlns:p14="http://schemas.microsoft.com/office/powerpoint/2010/main" val="36984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760133"/>
            <a:ext cx="8779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i="1" dirty="0" err="1" smtClean="0"/>
              <a:t>Денормализация</a:t>
            </a:r>
            <a:r>
              <a:rPr lang="ru-RU" i="1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снижение требований </a:t>
            </a:r>
            <a:r>
              <a:rPr lang="ru-RU" dirty="0"/>
              <a:t>к уровню нормализации отношений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3168363"/>
            <a:ext cx="856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Виды </a:t>
            </a:r>
            <a:r>
              <a:rPr lang="ru-RU" b="1" i="1" dirty="0" err="1"/>
              <a:t>денормализации</a:t>
            </a:r>
            <a:r>
              <a:rPr lang="ru-RU" b="1" i="1" dirty="0"/>
              <a:t>, </a:t>
            </a:r>
            <a:r>
              <a:rPr lang="ru-RU" b="1" i="1" dirty="0" smtClean="0"/>
              <a:t>повышающие </a:t>
            </a:r>
            <a:r>
              <a:rPr lang="ru-RU" b="1" i="1" dirty="0"/>
              <a:t>производительность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3644678"/>
            <a:ext cx="84200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Использование производных </a:t>
            </a:r>
            <a:r>
              <a:rPr lang="ru-RU" dirty="0" smtClean="0"/>
              <a:t>данных: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дополнительная </a:t>
            </a:r>
            <a:r>
              <a:rPr lang="ru-RU" dirty="0"/>
              <a:t>стоимость хранения производных данных и поддержки согласованности с текущими значениями </a:t>
            </a:r>
            <a:r>
              <a:rPr lang="ru-RU" dirty="0" smtClean="0"/>
              <a:t>исходных данных;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издержки </a:t>
            </a:r>
            <a:r>
              <a:rPr lang="ru-RU" dirty="0"/>
              <a:t>на выполнение вычислений значений производных атрибутов при каждом обращении к </a:t>
            </a:r>
            <a:r>
              <a:rPr lang="ru-RU" dirty="0" smtClean="0"/>
              <a:t>ним.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Дублирование </a:t>
            </a:r>
            <a:r>
              <a:rPr lang="ru-RU" dirty="0"/>
              <a:t>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6239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2704277"/>
            <a:ext cx="85616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 algn="ctr">
              <a:spcBef>
                <a:spcPts val="1200"/>
              </a:spcBef>
            </a:pPr>
            <a:r>
              <a:rPr lang="ru-RU" i="1" dirty="0" smtClean="0"/>
              <a:t>2.1. Объединение </a:t>
            </a:r>
            <a:r>
              <a:rPr lang="ru-RU" i="1" dirty="0"/>
              <a:t>отношений, связанных 1:1.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8473" y="3682387"/>
            <a:ext cx="268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Иерархия наследования</a:t>
            </a:r>
            <a:r>
              <a:rPr lang="ru-RU" dirty="0"/>
              <a:t> 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неполная категория</a:t>
            </a:r>
            <a:r>
              <a:rPr lang="ru-RU" dirty="0" smtClean="0"/>
              <a:t>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3" y="4466158"/>
            <a:ext cx="2982685" cy="217396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82851" y="3679960"/>
            <a:ext cx="2680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Иерархия наследования </a:t>
            </a:r>
            <a:endParaRPr lang="ru-RU" b="1" i="1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полная категория</a:t>
            </a:r>
            <a:r>
              <a:rPr lang="ru-RU" dirty="0"/>
              <a:t>)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14" y="4533724"/>
            <a:ext cx="4860472" cy="14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487" y="2704277"/>
            <a:ext cx="875755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>
              <a:spcBef>
                <a:spcPts val="1200"/>
              </a:spcBef>
            </a:pPr>
            <a:r>
              <a:rPr lang="ru-RU" i="1" dirty="0" smtClean="0"/>
              <a:t>2.2. Дублирование </a:t>
            </a:r>
            <a:r>
              <a:rPr lang="ru-RU" i="1" dirty="0"/>
              <a:t>атрибутов в связях типа </a:t>
            </a:r>
            <a:r>
              <a:rPr lang="ru-RU" i="1" dirty="0" smtClean="0"/>
              <a:t>1:M: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возможность </a:t>
            </a:r>
            <a:r>
              <a:rPr lang="ru-RU" dirty="0"/>
              <a:t>включения атрибута одной таблицы в другую таблицу</a:t>
            </a:r>
            <a:r>
              <a:rPr lang="ru-RU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2.3. Использование </a:t>
            </a:r>
            <a:r>
              <a:rPr lang="ru-RU" i="1" dirty="0"/>
              <a:t>служебных </a:t>
            </a:r>
            <a:r>
              <a:rPr lang="ru-RU" i="1" dirty="0" smtClean="0"/>
              <a:t>таблиц:</a:t>
            </a:r>
            <a:endParaRPr lang="ru-RU" i="1" dirty="0"/>
          </a:p>
          <a:p>
            <a:pPr lvl="1"/>
            <a:r>
              <a:rPr lang="ru-RU" i="1" dirty="0" smtClean="0"/>
              <a:t>- </a:t>
            </a:r>
            <a:r>
              <a:rPr lang="ru-RU" dirty="0"/>
              <a:t>значительно снижается вероятность ошибки при указании значений для </a:t>
            </a:r>
            <a:r>
              <a:rPr lang="ru-RU" dirty="0" smtClean="0"/>
              <a:t>   атрибутов;</a:t>
            </a:r>
            <a:endParaRPr lang="ru-RU" dirty="0"/>
          </a:p>
          <a:p>
            <a:pPr lvl="1"/>
            <a:r>
              <a:rPr lang="ru-RU" dirty="0"/>
              <a:t>- уменьшается размер исходной </a:t>
            </a:r>
            <a:r>
              <a:rPr lang="ru-RU" dirty="0" smtClean="0"/>
              <a:t>таблицы;</a:t>
            </a:r>
            <a:endParaRPr lang="ru-RU" dirty="0"/>
          </a:p>
          <a:p>
            <a:pPr lvl="1"/>
            <a:r>
              <a:rPr lang="ru-RU" dirty="0" smtClean="0"/>
              <a:t>- при изменении описания </a:t>
            </a:r>
            <a:r>
              <a:rPr lang="ru-RU" dirty="0"/>
              <a:t>параметра </a:t>
            </a:r>
            <a:r>
              <a:rPr lang="ru-RU" dirty="0" smtClean="0"/>
              <a:t>значительно </a:t>
            </a:r>
            <a:r>
              <a:rPr lang="ru-RU" dirty="0"/>
              <a:t>проще изменить одно значение в служебной таблице, чем корректировать множество записей в исходной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2.4. Введение </a:t>
            </a:r>
            <a:r>
              <a:rPr lang="ru-RU" i="1" dirty="0"/>
              <a:t>повторяющихся (многозначных) </a:t>
            </a:r>
            <a:r>
              <a:rPr lang="ru-RU" i="1" dirty="0" smtClean="0"/>
              <a:t>атрибутов.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2.5. Создание </a:t>
            </a:r>
            <a:r>
              <a:rPr lang="ru-RU" i="1" dirty="0"/>
              <a:t>сводных </a:t>
            </a:r>
            <a:r>
              <a:rPr lang="ru-RU" i="1" dirty="0" smtClean="0"/>
              <a:t>таблиц.</a:t>
            </a:r>
            <a:endParaRPr lang="ru-RU" i="1" dirty="0"/>
          </a:p>
          <a:p>
            <a:pPr>
              <a:spcBef>
                <a:spcPts val="1200"/>
              </a:spcBef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081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2798644"/>
            <a:ext cx="842009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Проектирование </a:t>
            </a:r>
            <a:r>
              <a:rPr lang="ru-RU" dirty="0"/>
              <a:t>таблиц и </a:t>
            </a:r>
            <a:r>
              <a:rPr lang="ru-RU" dirty="0" smtClean="0"/>
              <a:t>связей.</a:t>
            </a:r>
            <a:endParaRPr lang="ru-RU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Задание: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доменов</a:t>
            </a:r>
            <a:r>
              <a:rPr lang="ru-RU" dirty="0"/>
              <a:t>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первичных</a:t>
            </a:r>
            <a:r>
              <a:rPr lang="ru-RU" dirty="0"/>
              <a:t>, альтернативных и внешних ключей;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неопределенных </a:t>
            </a:r>
            <a:r>
              <a:rPr lang="ru-RU" dirty="0"/>
              <a:t>(NULL) и обязательных (NOT NULL) значений;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значений </a:t>
            </a:r>
            <a:r>
              <a:rPr lang="ru-RU" dirty="0"/>
              <a:t>по умолчанию (DEFAULT);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правил </a:t>
            </a:r>
            <a:r>
              <a:rPr lang="ru-RU" dirty="0"/>
              <a:t>контроля целостности</a:t>
            </a:r>
            <a:r>
              <a:rPr lang="ru-RU" dirty="0" smtClean="0"/>
              <a:t>;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хранимых </a:t>
            </a:r>
            <a:r>
              <a:rPr lang="ru-RU" dirty="0"/>
              <a:t>процедур и триггеров</a:t>
            </a:r>
            <a:r>
              <a:rPr lang="ru-RU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Модификация </a:t>
            </a:r>
            <a:r>
              <a:rPr lang="ru-RU" dirty="0"/>
              <a:t>логической схемы с учетом семантики и синтаксиса, принятой в целевой </a:t>
            </a:r>
            <a:r>
              <a:rPr lang="ru-RU" dirty="0" smtClean="0"/>
              <a:t>СУБД.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0563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/>
              <a:t>Правила ссылочной </a:t>
            </a:r>
            <a:r>
              <a:rPr lang="ru-RU" i="1" u="sng" dirty="0" smtClean="0"/>
              <a:t>целостности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Правило </a:t>
            </a:r>
            <a:r>
              <a:rPr lang="ru-RU" i="1" dirty="0"/>
              <a:t>целостности внешних </a:t>
            </a:r>
            <a:r>
              <a:rPr lang="ru-RU" i="1" dirty="0" smtClean="0"/>
              <a:t>ключей: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для </a:t>
            </a:r>
            <a:r>
              <a:rPr lang="ru-RU" dirty="0"/>
              <a:t>каждого значения внешнего ключа должно существовать соответствующее значение первичного ключа в родительском отношении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Ссылочная </a:t>
            </a:r>
            <a:r>
              <a:rPr lang="ru-RU" i="1" dirty="0"/>
              <a:t>целостность </a:t>
            </a:r>
            <a:r>
              <a:rPr lang="ru-RU" i="1" dirty="0" smtClean="0"/>
              <a:t>может </a:t>
            </a:r>
            <a:r>
              <a:rPr lang="ru-RU" i="1" dirty="0"/>
              <a:t>быть нарушена при выполнении </a:t>
            </a:r>
            <a:r>
              <a:rPr lang="ru-RU" i="1" dirty="0" smtClean="0"/>
              <a:t>операций</a:t>
            </a:r>
            <a:r>
              <a:rPr lang="ru-RU" i="1" dirty="0"/>
              <a:t>:  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1)	обновление кортежа в родительском отношении;  </a:t>
            </a:r>
          </a:p>
          <a:p>
            <a:pPr lvl="1"/>
            <a:r>
              <a:rPr lang="ru-RU" dirty="0"/>
              <a:t>2)	удаление кортежа в родительском отношении; </a:t>
            </a:r>
          </a:p>
          <a:p>
            <a:pPr lvl="1"/>
            <a:r>
              <a:rPr lang="ru-RU" dirty="0"/>
              <a:t>3)	вставка кортежа в дочернее отношение; </a:t>
            </a:r>
          </a:p>
          <a:p>
            <a:pPr lvl="1"/>
            <a:r>
              <a:rPr lang="ru-RU" dirty="0"/>
              <a:t>4</a:t>
            </a:r>
            <a:r>
              <a:rPr lang="ru-RU" dirty="0" smtClean="0"/>
              <a:t>)     </a:t>
            </a:r>
            <a:r>
              <a:rPr lang="ru-RU" dirty="0"/>
              <a:t>обновление кортежа в дочернем отношении. </a:t>
            </a:r>
          </a:p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8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126411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5058" y="2526521"/>
            <a:ext cx="865142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u="sng" dirty="0" smtClean="0"/>
              <a:t>Основные </a:t>
            </a:r>
            <a:r>
              <a:rPr lang="ru-RU" i="1" u="sng" dirty="0"/>
              <a:t>стратегии поддержания ссылочной целостности:</a:t>
            </a:r>
            <a:r>
              <a:rPr lang="ru-RU" u="sng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RESTRICT </a:t>
            </a:r>
            <a:r>
              <a:rPr lang="ru-RU" dirty="0"/>
              <a:t>– не разрешать выполнение операции, приводящей к нарушению ссылочной целостности.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CASCADE </a:t>
            </a:r>
            <a:r>
              <a:rPr lang="ru-RU" dirty="0"/>
              <a:t>– разрешить выполнение требуемой операции, но внести при этом необходимые поправки в других кортежах отношений так, чтобы не допустить нарушения ссылочной целостности и сохранить все имеющиеся связи. 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i="1" u="sng" dirty="0" smtClean="0"/>
              <a:t>Дополнительные </a:t>
            </a:r>
            <a:r>
              <a:rPr lang="ru-RU" i="1" u="sng" dirty="0"/>
              <a:t>стратегии поддержания ссылочной </a:t>
            </a:r>
            <a:r>
              <a:rPr lang="ru-RU" i="1" u="sng" dirty="0" smtClean="0"/>
              <a:t>целостности</a:t>
            </a:r>
            <a:r>
              <a:rPr lang="ru-RU" u="sng" dirty="0" smtClean="0"/>
              <a:t>: </a:t>
            </a:r>
            <a:endParaRPr lang="ru-RU" u="sng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NONE – </a:t>
            </a:r>
            <a:r>
              <a:rPr lang="ru-RU" dirty="0"/>
              <a:t>никаких операций по поддержке ссылочной целостности не выполняется.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NULL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заменять на неопределенные значения (</a:t>
            </a:r>
            <a:r>
              <a:rPr lang="ru-RU" dirty="0" err="1"/>
              <a:t>null</a:t>
            </a:r>
            <a:r>
              <a:rPr lang="ru-RU" dirty="0"/>
              <a:t>-значения).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DEFAULT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изменять на некоторое значение, принятое по умолчанию. </a:t>
            </a:r>
          </a:p>
        </p:txBody>
      </p:sp>
    </p:spTree>
    <p:extLst>
      <p:ext uri="{BB962C8B-B14F-4D97-AF65-F5344CB8AC3E}">
        <p14:creationId xmlns:p14="http://schemas.microsoft.com/office/powerpoint/2010/main" val="37819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Реализация бизнес-правил и анализ транзакций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реализации бизнес-правил необходимо проверить выполнимость и эффективность </a:t>
            </a:r>
            <a:r>
              <a:rPr lang="ru-RU" dirty="0" smtClean="0"/>
              <a:t>всех </a:t>
            </a:r>
            <a:r>
              <a:rPr lang="ru-RU" dirty="0"/>
              <a:t>транзакций.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472" y="3481283"/>
            <a:ext cx="4041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Разработка механизмов защиты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8472" y="3881393"/>
            <a:ext cx="8115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i="1" dirty="0"/>
              <a:t>Разработка пользовательских представлений</a:t>
            </a:r>
          </a:p>
          <a:p>
            <a:pPr>
              <a:spcBef>
                <a:spcPts val="600"/>
              </a:spcBef>
            </a:pPr>
            <a:r>
              <a:rPr lang="ru-RU" dirty="0"/>
              <a:t>Представление в БД – динамический результат одной или более операций, выполненных над таблицами БД с целью получения новой сводной таблицы. Представление является виртуальной таблицей, которая реально в БД не существует, но создается по запросу (SELECT) определенного пользователя в результате выполнения этого запроса. 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i="1" dirty="0" smtClean="0"/>
              <a:t>Определение </a:t>
            </a:r>
            <a:r>
              <a:rPr lang="ru-RU" i="1" dirty="0"/>
              <a:t>прав доступа</a:t>
            </a:r>
            <a:r>
              <a:rPr lang="ru-RU" dirty="0"/>
              <a:t>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Каждый </a:t>
            </a:r>
            <a:r>
              <a:rPr lang="ru-RU" dirty="0"/>
              <a:t>пользователь обладает строго определенным набором прав (привилегий) в отношении конкретной таблицы или представления.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1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95985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Цель моделирования данных </a:t>
            </a:r>
            <a:r>
              <a:rPr lang="ru-RU" sz="2400" dirty="0"/>
              <a:t>- </a:t>
            </a:r>
            <a:r>
              <a:rPr lang="ru-RU" sz="2400" dirty="0" smtClean="0"/>
              <a:t>обеспечение разработчика </a:t>
            </a:r>
            <a:r>
              <a:rPr lang="ru-RU" sz="2400" dirty="0"/>
              <a:t>ИС концептуальной схемой базы данных в форме одной </a:t>
            </a:r>
            <a:r>
              <a:rPr lang="ru-RU" sz="2400" dirty="0" smtClean="0"/>
              <a:t>или </a:t>
            </a:r>
            <a:r>
              <a:rPr lang="ru-RU" sz="2400" dirty="0"/>
              <a:t>нескольких локальных моделей, которые могут быть отображены в любую систему баз данных</a:t>
            </a:r>
            <a:r>
              <a:rPr lang="ru-RU" sz="2400" dirty="0" smtClean="0"/>
              <a:t>.</a:t>
            </a:r>
          </a:p>
          <a:p>
            <a:r>
              <a:rPr lang="ru-RU" sz="2400" b="1" i="1" dirty="0"/>
              <a:t>Средство моделирования данных </a:t>
            </a:r>
            <a:r>
              <a:rPr lang="ru-RU" sz="2400" dirty="0" smtClean="0"/>
              <a:t>- диаграммы </a:t>
            </a:r>
            <a:r>
              <a:rPr lang="ru-RU" sz="2400" dirty="0"/>
              <a:t>"</a:t>
            </a:r>
            <a:r>
              <a:rPr lang="ru-RU" sz="2400" dirty="0" smtClean="0"/>
              <a:t>сущность-связь". </a:t>
            </a:r>
          </a:p>
          <a:p>
            <a:r>
              <a:rPr lang="ru-RU" sz="2400" b="1" i="1" dirty="0" smtClean="0"/>
              <a:t>Базовые понятия</a:t>
            </a:r>
            <a:r>
              <a:rPr lang="ru-RU" sz="2400" dirty="0" smtClean="0"/>
              <a:t> </a:t>
            </a:r>
            <a:r>
              <a:rPr lang="ru-RU" sz="2400" dirty="0"/>
              <a:t>диаграммы </a:t>
            </a:r>
            <a:r>
              <a:rPr lang="ru-RU" sz="2400" dirty="0" smtClean="0"/>
              <a:t>«сущность-связь»  (ERD):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ru-RU" b="1" i="1" dirty="0"/>
              <a:t>Сущность (</a:t>
            </a:r>
            <a:r>
              <a:rPr lang="ru-RU" b="1" i="1" dirty="0" err="1"/>
              <a:t>Entiry</a:t>
            </a:r>
            <a:r>
              <a:rPr lang="ru-RU" b="1" i="1" dirty="0"/>
              <a:t>)</a:t>
            </a:r>
            <a:r>
              <a:rPr lang="ru-RU" b="1" dirty="0"/>
              <a:t> </a:t>
            </a:r>
            <a:r>
              <a:rPr lang="ru-RU" dirty="0"/>
              <a:t>- реальный либо воображаемый объект, </a:t>
            </a:r>
            <a:r>
              <a:rPr lang="ru-RU" dirty="0" smtClean="0"/>
              <a:t>имеющий </a:t>
            </a:r>
            <a:r>
              <a:rPr lang="ru-RU" dirty="0"/>
              <a:t>существенное значение для рассматриваемой предметной области.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Связь (</a:t>
            </a:r>
            <a:r>
              <a:rPr lang="ru-RU" b="1" i="1" dirty="0" err="1"/>
              <a:t>Relationship</a:t>
            </a:r>
            <a:r>
              <a:rPr lang="ru-RU" b="1" i="1" dirty="0"/>
              <a:t>) </a:t>
            </a:r>
            <a:r>
              <a:rPr lang="ru-RU" dirty="0"/>
              <a:t>- поименованная ассоциация между двумя сущностями,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области, при которой каждый экземпляр одной сущности ассоциирован с произвольным (в том числе нулевым) количеством экземпляров второй сущности, и наоборот. 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Атрибут (</a:t>
            </a:r>
            <a:r>
              <a:rPr lang="ru-RU" b="1" i="1" dirty="0" err="1"/>
              <a:t>Attriбute</a:t>
            </a:r>
            <a:r>
              <a:rPr lang="ru-RU" b="1" i="1" dirty="0"/>
              <a:t>) </a:t>
            </a:r>
            <a:r>
              <a:rPr lang="ru-RU" dirty="0"/>
              <a:t>- любая характеристика сущности,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 и предназначенная для </a:t>
            </a:r>
            <a:r>
              <a:rPr lang="ru-RU" dirty="0" smtClean="0"/>
              <a:t>квалификации</a:t>
            </a:r>
            <a:r>
              <a:rPr lang="ru-RU" dirty="0"/>
              <a:t>, идентификации, классификации, количественной </a:t>
            </a:r>
            <a:r>
              <a:rPr lang="ru-RU" dirty="0" smtClean="0"/>
              <a:t>характеристики </a:t>
            </a:r>
            <a:r>
              <a:rPr lang="ru-RU" dirty="0"/>
              <a:t>или выражения состояния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18525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Организация мониторинга и настройка функционирования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i="1" dirty="0" smtClean="0"/>
              <a:t>Мониторинг</a:t>
            </a:r>
            <a:r>
              <a:rPr lang="ru-RU" dirty="0" smtClean="0"/>
              <a:t> необходим </a:t>
            </a:r>
            <a:r>
              <a:rPr lang="ru-RU" dirty="0"/>
              <a:t>с целью устранения ошибочных проектных решений или изменения требований к системе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/>
              <a:t>На протяжении всего жизненного цикла системы необходимо постоянно вести наблюдение за уровнем ее производительности, что позволит своевременно реагировать на изменения, происходящие в окружающей среде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 smtClean="0"/>
              <a:t>Внесение </a:t>
            </a:r>
            <a:r>
              <a:rPr lang="ru-RU" dirty="0"/>
              <a:t>любых изменений в БД должно проводиться </a:t>
            </a:r>
            <a:r>
              <a:rPr lang="ru-RU" dirty="0" smtClean="0"/>
              <a:t>с </a:t>
            </a:r>
            <a:r>
              <a:rPr lang="ru-RU" dirty="0"/>
              <a:t>обязательным их тестированием.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159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</p:txBody>
      </p:sp>
      <p:pic>
        <p:nvPicPr>
          <p:cNvPr id="5" name="Picture 27945"/>
          <p:cNvPicPr/>
          <p:nvPr/>
        </p:nvPicPr>
        <p:blipFill>
          <a:blip r:embed="rId2"/>
          <a:stretch>
            <a:fillRect/>
          </a:stretch>
        </p:blipFill>
        <p:spPr>
          <a:xfrm>
            <a:off x="153454" y="2974380"/>
            <a:ext cx="3405824" cy="14084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4" y="3025088"/>
            <a:ext cx="4729656" cy="29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435650"/>
            <a:ext cx="573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/>
              <a:t>Выбор СУБД </a:t>
            </a:r>
            <a:r>
              <a:rPr lang="en-US" sz="2400" b="1" i="1" dirty="0"/>
              <a:t>Target </a:t>
            </a:r>
            <a:r>
              <a:rPr lang="en-US" sz="2400" b="1" i="1" dirty="0" smtClean="0"/>
              <a:t>Database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8" y="3327722"/>
            <a:ext cx="5380497" cy="2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Физическая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042" t="6109" r="5053" b="8440"/>
          <a:stretch/>
        </p:blipFill>
        <p:spPr>
          <a:xfrm>
            <a:off x="1736202" y="3212940"/>
            <a:ext cx="5717894" cy="34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636" y="2885563"/>
            <a:ext cx="519176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8086" y="3105835"/>
            <a:ext cx="818061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Создадим новую сущность «Клиент» со следующими атрибутами</a:t>
            </a:r>
            <a:r>
              <a:rPr lang="ru-RU" sz="2000" dirty="0" smtClean="0"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–	 Номер клиента (</a:t>
            </a:r>
            <a:r>
              <a:rPr lang="en-US" sz="2000" dirty="0"/>
              <a:t>Primary Key, Number);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Фамилия (</a:t>
            </a:r>
            <a:r>
              <a:rPr lang="en-US" sz="2000" dirty="0"/>
              <a:t>String);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Имя (</a:t>
            </a:r>
            <a:r>
              <a:rPr lang="en-US" sz="2000" dirty="0"/>
              <a:t>String);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Отчество (</a:t>
            </a:r>
            <a:r>
              <a:rPr lang="en-US" sz="2000" dirty="0"/>
              <a:t>String);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Телефон клиента (</a:t>
            </a:r>
            <a:r>
              <a:rPr lang="en-US" sz="2000" dirty="0"/>
              <a:t>String).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62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1" y="3394100"/>
            <a:ext cx="7655028" cy="24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8" y="2999156"/>
            <a:ext cx="7387988" cy="34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8086" y="3105835"/>
            <a:ext cx="818061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Установим </a:t>
            </a:r>
            <a:r>
              <a:rPr lang="ru-RU" sz="2000" dirty="0" smtClean="0">
                <a:ea typeface="Times New Roman" panose="02020603050405020304" pitchFamily="18" charset="0"/>
              </a:rPr>
              <a:t>связи </a:t>
            </a:r>
            <a:r>
              <a:rPr lang="ru-RU" sz="2000" dirty="0">
                <a:ea typeface="Times New Roman" panose="02020603050405020304" pitchFamily="18" charset="0"/>
              </a:rPr>
              <a:t>между сущностями: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классификация → автомобиль (идентифицирующая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автомобиль → продажа (идентифицирующая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отдел → менеджер (</a:t>
            </a:r>
            <a:r>
              <a:rPr lang="ru-RU" sz="2000" dirty="0" err="1">
                <a:ea typeface="Times New Roman" panose="02020603050405020304" pitchFamily="18" charset="0"/>
              </a:rPr>
              <a:t>неидентифицирующая</a:t>
            </a:r>
            <a:r>
              <a:rPr lang="ru-RU" sz="2000" dirty="0">
                <a:ea typeface="Times New Roman" panose="02020603050405020304" pitchFamily="18" charset="0"/>
              </a:rPr>
              <a:t>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менеджер → продажа (идентифицирующая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клиент → продажа (идентифицирующая связь).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80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650670"/>
            <a:ext cx="85833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Свойства сущности: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иметь </a:t>
            </a:r>
            <a:r>
              <a:rPr lang="ru-RU" sz="2400" dirty="0"/>
              <a:t>уникальное </a:t>
            </a:r>
            <a:r>
              <a:rPr lang="ru-RU" sz="2400" dirty="0" smtClean="0"/>
              <a:t>имя: </a:t>
            </a:r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к </a:t>
            </a:r>
            <a:r>
              <a:rPr lang="ru-RU" sz="2400" dirty="0"/>
              <a:t>одному и тому же имени должна всегда применяться одна и та же интерпретация; </a:t>
            </a:r>
            <a:endParaRPr lang="ru-RU" sz="2400" dirty="0" smtClean="0"/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одна </a:t>
            </a:r>
            <a:r>
              <a:rPr lang="ru-RU" sz="2400" dirty="0"/>
              <a:t>и та же интерпретация не может применяться к различным именам, если только они не являются псевдонимами;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либо принадлежат сущности, либо наследуются через связь;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однозначно идентифицируют каждый экземпляр сущности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26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3" y="898666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47" y="2912704"/>
            <a:ext cx="6663506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71" y="901521"/>
            <a:ext cx="8426087" cy="862883"/>
          </a:xfrm>
        </p:spPr>
        <p:txBody>
          <a:bodyPr/>
          <a:lstStyle/>
          <a:p>
            <a:r>
              <a:rPr lang="ru-RU" sz="2800" b="0" dirty="0" smtClean="0"/>
              <a:t>Пример: </a:t>
            </a:r>
            <a:r>
              <a:rPr lang="ru-RU" sz="2800" i="1" dirty="0"/>
              <a:t>логическая</a:t>
            </a:r>
            <a:r>
              <a:rPr lang="ru-RU" sz="2800" i="1" dirty="0" smtClean="0"/>
              <a:t> </a:t>
            </a:r>
            <a:r>
              <a:rPr lang="ru-RU" sz="2800" i="1" dirty="0"/>
              <a:t>модель данных системы </a:t>
            </a:r>
            <a:br>
              <a:rPr lang="ru-RU" sz="2800" i="1" dirty="0"/>
            </a:br>
            <a:r>
              <a:rPr lang="ru-RU" sz="2800" i="1" dirty="0"/>
              <a:t>«Обработка и контроль заявок аварийной службы»</a:t>
            </a:r>
            <a:endParaRPr lang="en-US" sz="2800" b="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7734" y="1860996"/>
            <a:ext cx="8671560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71" y="846859"/>
            <a:ext cx="8426087" cy="862883"/>
          </a:xfrm>
        </p:spPr>
        <p:txBody>
          <a:bodyPr/>
          <a:lstStyle/>
          <a:p>
            <a:r>
              <a:rPr lang="ru-RU" sz="2800" b="0" dirty="0" smtClean="0"/>
              <a:t>Пример: </a:t>
            </a:r>
            <a:r>
              <a:rPr lang="ru-RU" sz="2800" i="1" dirty="0" smtClean="0"/>
              <a:t>физическая </a:t>
            </a:r>
            <a:r>
              <a:rPr lang="ru-RU" sz="2800" i="1" dirty="0"/>
              <a:t>модель данных системы </a:t>
            </a:r>
            <a:br>
              <a:rPr lang="ru-RU" sz="2800" i="1" dirty="0"/>
            </a:br>
            <a:r>
              <a:rPr lang="ru-RU" sz="2800" i="1" dirty="0"/>
              <a:t>«Обработка и контроль заявок аварийной службы»</a:t>
            </a:r>
            <a:endParaRPr lang="en-US" sz="2800" b="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143" r="543"/>
          <a:stretch/>
        </p:blipFill>
        <p:spPr bwMode="auto">
          <a:xfrm>
            <a:off x="503634" y="1880315"/>
            <a:ext cx="8239760" cy="4850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7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71" y="846859"/>
            <a:ext cx="8426087" cy="862883"/>
          </a:xfrm>
        </p:spPr>
        <p:txBody>
          <a:bodyPr/>
          <a:lstStyle/>
          <a:p>
            <a:r>
              <a:rPr lang="ru-RU" sz="2800" b="0" dirty="0" smtClean="0"/>
              <a:t>Пример: </a:t>
            </a:r>
            <a:r>
              <a:rPr lang="ru-RU" sz="2800" i="1" dirty="0" smtClean="0"/>
              <a:t>физическая </a:t>
            </a:r>
            <a:r>
              <a:rPr lang="ru-RU" sz="2800" i="1" dirty="0"/>
              <a:t>модель данных системы </a:t>
            </a:r>
            <a:br>
              <a:rPr lang="ru-RU" sz="2800" i="1" dirty="0"/>
            </a:br>
            <a:r>
              <a:rPr lang="ru-RU" sz="2800" i="1" dirty="0" smtClean="0"/>
              <a:t>«Отслеживание </a:t>
            </a:r>
            <a:r>
              <a:rPr lang="ru-RU" sz="2800" i="1" dirty="0"/>
              <a:t>и </a:t>
            </a:r>
            <a:r>
              <a:rPr lang="ru-RU" sz="2800" i="1" dirty="0" smtClean="0"/>
              <a:t>выдача </a:t>
            </a:r>
            <a:r>
              <a:rPr lang="ru-RU" sz="2800" i="1" dirty="0"/>
              <a:t>лицензий на ПО»</a:t>
            </a:r>
            <a:endParaRPr lang="en-US" sz="2800" b="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81" y="2069493"/>
            <a:ext cx="6057900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71" y="846859"/>
            <a:ext cx="8426087" cy="862883"/>
          </a:xfrm>
        </p:spPr>
        <p:txBody>
          <a:bodyPr/>
          <a:lstStyle/>
          <a:p>
            <a:r>
              <a:rPr lang="ru-RU" sz="2800" b="0" dirty="0" smtClean="0"/>
              <a:t>Пример: </a:t>
            </a:r>
            <a:r>
              <a:rPr lang="ru-RU" sz="2800" i="1" dirty="0" smtClean="0"/>
              <a:t>физическая </a:t>
            </a:r>
            <a:r>
              <a:rPr lang="ru-RU" sz="2800" i="1" dirty="0"/>
              <a:t>модель данных системы </a:t>
            </a:r>
            <a:br>
              <a:rPr lang="ru-RU" sz="2800" i="1" dirty="0"/>
            </a:br>
            <a:r>
              <a:rPr lang="ru-RU" sz="2800" i="1" dirty="0" smtClean="0"/>
              <a:t>«Производство </a:t>
            </a:r>
            <a:r>
              <a:rPr lang="ru-RU" sz="2800" i="1" dirty="0"/>
              <a:t>комбинированного корма»</a:t>
            </a:r>
            <a:endParaRPr lang="en-US" sz="2800" b="0" dirty="0"/>
          </a:p>
        </p:txBody>
      </p:sp>
      <p:pic>
        <p:nvPicPr>
          <p:cNvPr id="4" name="Рисунок 3" descr="C:\Users\lilbopeep\Documents\диплом\12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98" y="1703302"/>
            <a:ext cx="5808980" cy="5154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5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71" y="846859"/>
            <a:ext cx="8426087" cy="862883"/>
          </a:xfrm>
        </p:spPr>
        <p:txBody>
          <a:bodyPr/>
          <a:lstStyle/>
          <a:p>
            <a:r>
              <a:rPr lang="ru-RU" sz="2800" b="0" dirty="0" smtClean="0"/>
              <a:t>Пример: </a:t>
            </a:r>
            <a:r>
              <a:rPr lang="ru-RU" sz="2800" i="1" dirty="0" smtClean="0"/>
              <a:t>физическая </a:t>
            </a:r>
            <a:r>
              <a:rPr lang="ru-RU" sz="2800" i="1" dirty="0"/>
              <a:t>модель данных системы </a:t>
            </a:r>
            <a:br>
              <a:rPr lang="ru-RU" sz="2800" i="1" dirty="0"/>
            </a:br>
            <a:r>
              <a:rPr lang="ru-RU" sz="2800" i="1" dirty="0" smtClean="0"/>
              <a:t>«Обработка </a:t>
            </a:r>
            <a:r>
              <a:rPr lang="ru-RU" sz="2800" i="1" dirty="0"/>
              <a:t>почтовых </a:t>
            </a:r>
            <a:r>
              <a:rPr lang="ru-RU" sz="2800" i="1" dirty="0" smtClean="0"/>
              <a:t>заказов»</a:t>
            </a:r>
            <a:endParaRPr lang="en-US" sz="2800" b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854" b="4553"/>
          <a:stretch/>
        </p:blipFill>
        <p:spPr>
          <a:xfrm>
            <a:off x="881298" y="1803042"/>
            <a:ext cx="7484432" cy="48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Первый шаг моделирования - </a:t>
            </a:r>
            <a:r>
              <a:rPr lang="ru-RU" sz="2400" dirty="0"/>
              <a:t>извлечение информации из интервью и выделение сущностей</a:t>
            </a:r>
            <a:r>
              <a:rPr lang="ru-RU" sz="2400" dirty="0" smtClean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2494" t="12073" r="39740" b="11418"/>
          <a:stretch/>
        </p:blipFill>
        <p:spPr>
          <a:xfrm>
            <a:off x="3178630" y="3159505"/>
            <a:ext cx="2685690" cy="9285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00394" y="2669563"/>
            <a:ext cx="440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Графическое изображение сущности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114509" y="4413392"/>
            <a:ext cx="277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Выделение сущностей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705" r="30884"/>
          <a:stretch/>
        </p:blipFill>
        <p:spPr>
          <a:xfrm>
            <a:off x="2367642" y="4903334"/>
            <a:ext cx="4136572" cy="1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Второй шаг моделирования - </a:t>
            </a:r>
            <a:r>
              <a:rPr lang="ru-RU" sz="2400" dirty="0"/>
              <a:t>идентификация связей.</a:t>
            </a:r>
            <a:endParaRPr lang="ru-RU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045030" y="2482762"/>
            <a:ext cx="7081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степени и обязательности связи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391" r="17058"/>
          <a:stretch/>
        </p:blipFill>
        <p:spPr>
          <a:xfrm>
            <a:off x="870857" y="3197411"/>
            <a:ext cx="7040176" cy="8321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82475" y="4345243"/>
            <a:ext cx="6806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- связь продавца с контрактом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609" t="18679" r="16213"/>
          <a:stretch/>
        </p:blipFill>
        <p:spPr>
          <a:xfrm>
            <a:off x="397508" y="5074211"/>
            <a:ext cx="8076838" cy="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6758" y="2086771"/>
            <a:ext cx="548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Диаграмма «сущность-связь» без атрибутов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591" r="4210"/>
          <a:stretch/>
        </p:blipFill>
        <p:spPr>
          <a:xfrm>
            <a:off x="728432" y="3194648"/>
            <a:ext cx="7490281" cy="22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Третий шаг моделирования - </a:t>
            </a:r>
            <a:r>
              <a:rPr lang="ru-RU" sz="2400" dirty="0"/>
              <a:t>идентификация атрибутов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4150" y="2131750"/>
            <a:ext cx="8675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Графическое изображение атрибутов: </a:t>
            </a:r>
            <a:endParaRPr lang="ru-RU" sz="2000" b="1" i="1" dirty="0" smtClean="0"/>
          </a:p>
          <a:p>
            <a:pPr algn="ctr"/>
            <a:r>
              <a:rPr lang="ru-RU" sz="2000" i="1" dirty="0" smtClean="0"/>
              <a:t>обязательный </a:t>
            </a:r>
            <a:r>
              <a:rPr lang="ru-RU" sz="2000" i="1" dirty="0"/>
              <a:t>(помечен звездочкой), необязательный (помечен кружком)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018" r="42531"/>
          <a:stretch/>
        </p:blipFill>
        <p:spPr>
          <a:xfrm>
            <a:off x="3380013" y="2839637"/>
            <a:ext cx="2030185" cy="11949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15784" y="4345715"/>
            <a:ext cx="4988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Виды идентификации: </a:t>
            </a:r>
          </a:p>
          <a:p>
            <a:r>
              <a:rPr lang="ru-RU" dirty="0" smtClean="0"/>
              <a:t>а </a:t>
            </a:r>
            <a:r>
              <a:rPr lang="ru-RU" dirty="0"/>
              <a:t>- полная идентификация;</a:t>
            </a:r>
          </a:p>
          <a:p>
            <a:r>
              <a:rPr lang="ru-RU" dirty="0" smtClean="0"/>
              <a:t>б- </a:t>
            </a:r>
            <a:r>
              <a:rPr lang="ru-RU" dirty="0"/>
              <a:t>идентификация посредством другой сущности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330" r="10090"/>
          <a:stretch/>
        </p:blipFill>
        <p:spPr>
          <a:xfrm>
            <a:off x="1812773" y="5370488"/>
            <a:ext cx="5943298" cy="1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1922</Words>
  <Application>Microsoft Office PowerPoint</Application>
  <PresentationFormat>Экран (4:3)</PresentationFormat>
  <Paragraphs>306</Paragraphs>
  <Slides>56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PT Sans</vt:lpstr>
      <vt:lpstr>Times New Roman</vt:lpstr>
      <vt:lpstr>Wingdings</vt:lpstr>
      <vt:lpstr>Специальное оформление</vt:lpstr>
      <vt:lpstr>РАЗРАБОТКА БАЗ ДАННЫХ</vt:lpstr>
      <vt:lpstr>ТЕМА      МОДЕЛИРОВАНИЕ ДАННЫХ</vt:lpstr>
      <vt:lpstr>План лекции</vt:lpstr>
      <vt:lpstr>Моделирование данных</vt:lpstr>
      <vt:lpstr>Моделирование данных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IDEF1X</vt:lpstr>
      <vt:lpstr>Метод IDEF1X</vt:lpstr>
      <vt:lpstr>Метод IDEF1X</vt:lpstr>
      <vt:lpstr>Метод IDEF1X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ФИЗИЧЕСКОЕ ПРОЕКТИРОВАНИЕ БАЗ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Пример: логическая модель данных системы  «Обработка и контроль заявок аварийной службы»</vt:lpstr>
      <vt:lpstr>Пример: физическая модель данных системы  «Обработка и контроль заявок аварийной службы»</vt:lpstr>
      <vt:lpstr>Пример: физическая модель данных системы  «Отслеживание и выдача лицензий на ПО»</vt:lpstr>
      <vt:lpstr>Пример: физическая модель данных системы  «Производство комбинированного корма»</vt:lpstr>
      <vt:lpstr>Пример: физическая модель данных системы  «Обработка почтовых заказов»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502</cp:revision>
  <dcterms:created xsi:type="dcterms:W3CDTF">2015-07-29T11:14:37Z</dcterms:created>
  <dcterms:modified xsi:type="dcterms:W3CDTF">2022-09-01T10:45:28Z</dcterms:modified>
</cp:coreProperties>
</file>