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sldIdLst>
    <p:sldId id="274" r:id="rId2"/>
    <p:sldId id="329" r:id="rId3"/>
    <p:sldId id="332" r:id="rId4"/>
    <p:sldId id="333" r:id="rId5"/>
    <p:sldId id="355" r:id="rId6"/>
    <p:sldId id="334" r:id="rId7"/>
    <p:sldId id="357" r:id="rId8"/>
    <p:sldId id="358" r:id="rId9"/>
    <p:sldId id="360" r:id="rId10"/>
    <p:sldId id="337" r:id="rId11"/>
    <p:sldId id="364" r:id="rId12"/>
    <p:sldId id="363" r:id="rId13"/>
    <p:sldId id="339" r:id="rId14"/>
    <p:sldId id="348" r:id="rId15"/>
    <p:sldId id="341" r:id="rId16"/>
    <p:sldId id="349" r:id="rId17"/>
    <p:sldId id="351" r:id="rId18"/>
    <p:sldId id="350" r:id="rId19"/>
    <p:sldId id="365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A5B"/>
    <a:srgbClr val="0C82C1"/>
    <a:srgbClr val="29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0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05.10.2022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3526" y="2341562"/>
            <a:ext cx="84473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/>
              <a:t>Функциональной зависимостью </a:t>
            </a:r>
            <a:r>
              <a:rPr lang="ru-RU" sz="2000" i="1" dirty="0"/>
              <a:t>набора атрибутов </a:t>
            </a:r>
            <a:r>
              <a:rPr lang="ru-RU" sz="2000" b="1" i="1" dirty="0"/>
              <a:t>В</a:t>
            </a:r>
            <a:r>
              <a:rPr lang="ru-RU" sz="2000" i="1" dirty="0"/>
              <a:t> отношения </a:t>
            </a:r>
            <a:r>
              <a:rPr lang="ru-RU" sz="2000" b="1" i="1" dirty="0"/>
              <a:t>R</a:t>
            </a:r>
            <a:r>
              <a:rPr lang="ru-RU" sz="2000" i="1" dirty="0"/>
              <a:t> от набора атрибутов </a:t>
            </a:r>
            <a:r>
              <a:rPr lang="ru-RU" sz="2000" b="1" i="1" dirty="0"/>
              <a:t>А</a:t>
            </a:r>
            <a:r>
              <a:rPr lang="ru-RU" sz="2000" i="1" dirty="0"/>
              <a:t> того же отношения, обозначаемой как </a:t>
            </a:r>
            <a:r>
              <a:rPr lang="ru-RU" sz="2000" b="1" i="1" dirty="0" smtClean="0"/>
              <a:t>R.A </a:t>
            </a:r>
            <a:r>
              <a:rPr lang="ru-RU" sz="2000" b="1" i="1" dirty="0"/>
              <a:t>-&gt; R.B</a:t>
            </a:r>
            <a:r>
              <a:rPr lang="ru-RU" sz="2000" i="1" dirty="0"/>
              <a:t> или  </a:t>
            </a:r>
            <a:r>
              <a:rPr lang="ru-RU" sz="2000" b="1" i="1" dirty="0"/>
              <a:t>А -&gt; В  </a:t>
            </a:r>
            <a:r>
              <a:rPr lang="ru-RU" sz="2000" i="1" dirty="0"/>
              <a:t>называется такое соотношение проекций </a:t>
            </a:r>
            <a:r>
              <a:rPr lang="ru-RU" sz="2000" b="1" i="1" dirty="0"/>
              <a:t>R[А]</a:t>
            </a:r>
            <a:r>
              <a:rPr lang="ru-RU" sz="2000" i="1" dirty="0"/>
              <a:t> и </a:t>
            </a:r>
            <a:r>
              <a:rPr lang="ru-RU" sz="2000" b="1" i="1" dirty="0"/>
              <a:t>R[В]</a:t>
            </a:r>
            <a:r>
              <a:rPr lang="ru-RU" sz="2000" i="1" dirty="0"/>
              <a:t>, при котором в каждый </a:t>
            </a:r>
            <a:r>
              <a:rPr lang="ru-RU" sz="2000" i="1" dirty="0" smtClean="0"/>
              <a:t>момент </a:t>
            </a:r>
            <a:r>
              <a:rPr lang="ru-RU" sz="2000" i="1" dirty="0"/>
              <a:t>времени любому элементу проекции </a:t>
            </a:r>
            <a:r>
              <a:rPr lang="ru-RU" sz="2000" b="1" i="1" dirty="0"/>
              <a:t>R[А]</a:t>
            </a:r>
            <a:r>
              <a:rPr lang="ru-RU" sz="2000" i="1" dirty="0"/>
              <a:t> соответствует только один </a:t>
            </a:r>
            <a:r>
              <a:rPr lang="ru-RU" sz="2000" i="1" dirty="0" smtClean="0"/>
              <a:t>элемент </a:t>
            </a:r>
            <a:r>
              <a:rPr lang="ru-RU" sz="2000" i="1" dirty="0"/>
              <a:t>проекции </a:t>
            </a:r>
            <a:r>
              <a:rPr lang="ru-RU" sz="2000" b="1" i="1" dirty="0"/>
              <a:t>R[В]</a:t>
            </a:r>
            <a:r>
              <a:rPr lang="ru-RU" sz="2000" i="1" dirty="0"/>
              <a:t> , входящий вместе с ним в какой-либо кортеж отношения </a:t>
            </a:r>
            <a:r>
              <a:rPr lang="ru-RU" sz="2000" b="1" i="1" dirty="0"/>
              <a:t>R</a:t>
            </a:r>
            <a:r>
              <a:rPr lang="ru-RU" sz="2000" i="1" dirty="0"/>
              <a:t>.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3526" y="4472197"/>
            <a:ext cx="85779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1" dirty="0" smtClean="0"/>
              <a:t>Полная функциональная </a:t>
            </a:r>
            <a:r>
              <a:rPr lang="ru-RU" sz="2000" b="1" i="1" dirty="0"/>
              <a:t>зависимость R.A -&gt; </a:t>
            </a:r>
            <a:r>
              <a:rPr lang="ru-RU" sz="2000" b="1" i="1" dirty="0" smtClean="0"/>
              <a:t>R.B </a:t>
            </a:r>
            <a:r>
              <a:rPr lang="ru-RU" sz="2000" dirty="0" smtClean="0"/>
              <a:t>- </a:t>
            </a:r>
            <a:r>
              <a:rPr lang="ru-RU" sz="2000" dirty="0"/>
              <a:t>если набор атрибутов </a:t>
            </a:r>
            <a:r>
              <a:rPr lang="ru-RU" sz="2000" b="1" i="1" dirty="0"/>
              <a:t>В</a:t>
            </a:r>
            <a:r>
              <a:rPr lang="ru-RU" sz="2000" dirty="0"/>
              <a:t> функционально зависит от </a:t>
            </a:r>
            <a:r>
              <a:rPr lang="ru-RU" sz="2000" b="1" i="1" dirty="0"/>
              <a:t>А</a:t>
            </a:r>
            <a:r>
              <a:rPr lang="ru-RU" sz="2000" dirty="0"/>
              <a:t> и не зависит </a:t>
            </a:r>
            <a:r>
              <a:rPr lang="ru-RU" sz="2000" dirty="0" smtClean="0"/>
              <a:t>от </a:t>
            </a:r>
            <a:r>
              <a:rPr lang="ru-RU" sz="2000" dirty="0"/>
              <a:t>любого подмножества </a:t>
            </a:r>
            <a:r>
              <a:rPr lang="ru-RU" sz="2000" b="1" i="1" dirty="0"/>
              <a:t>А</a:t>
            </a:r>
            <a:r>
              <a:rPr lang="ru-RU" sz="2000" dirty="0"/>
              <a:t>, т.е. для любого </a:t>
            </a:r>
            <a:r>
              <a:rPr lang="ru-RU" sz="2000" b="1" i="1" dirty="0"/>
              <a:t>А1</a:t>
            </a:r>
            <a:r>
              <a:rPr lang="ru-RU" sz="2000" dirty="0"/>
              <a:t>, являющегося подмножеством </a:t>
            </a:r>
            <a:r>
              <a:rPr lang="ru-RU" sz="2000" b="1" i="1" dirty="0"/>
              <a:t>А</a:t>
            </a:r>
            <a:r>
              <a:rPr lang="ru-RU" sz="2000" dirty="0"/>
              <a:t>, </a:t>
            </a:r>
            <a:r>
              <a:rPr lang="ru-RU" sz="2000" b="1" i="1" dirty="0"/>
              <a:t>R.В</a:t>
            </a:r>
            <a:r>
              <a:rPr lang="ru-RU" sz="2000" dirty="0"/>
              <a:t> функционально не </a:t>
            </a:r>
            <a:r>
              <a:rPr lang="ru-RU" sz="2000" dirty="0" smtClean="0"/>
              <a:t>зависит </a:t>
            </a:r>
            <a:r>
              <a:rPr lang="ru-RU" sz="2000" dirty="0"/>
              <a:t>от </a:t>
            </a:r>
            <a:r>
              <a:rPr lang="ru-RU" sz="2000" b="1" i="1" dirty="0" smtClean="0"/>
              <a:t>R.A1</a:t>
            </a:r>
            <a:r>
              <a:rPr lang="ru-RU" sz="2000" dirty="0" smtClean="0"/>
              <a:t>, </a:t>
            </a:r>
            <a:r>
              <a:rPr lang="ru-RU" sz="2000" dirty="0"/>
              <a:t>в противном случае зависимость </a:t>
            </a:r>
            <a:r>
              <a:rPr lang="ru-RU" sz="2000" b="1" i="1" dirty="0"/>
              <a:t>R.A -&gt; R.B </a:t>
            </a:r>
            <a:r>
              <a:rPr lang="ru-RU" sz="2000" dirty="0"/>
              <a:t>называется неполной.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22702" y="1666655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2 (Приведение к 2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570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24513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5814" y="2731550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Транзитивной </a:t>
            </a:r>
            <a:r>
              <a:rPr lang="ru-RU" i="1" dirty="0"/>
              <a:t>называется функциональная зависимость </a:t>
            </a:r>
            <a:r>
              <a:rPr lang="ru-RU" i="1" dirty="0" smtClean="0"/>
              <a:t> </a:t>
            </a:r>
            <a:r>
              <a:rPr lang="ru-RU" b="1" i="1" dirty="0" smtClean="0"/>
              <a:t>R.A </a:t>
            </a:r>
            <a:r>
              <a:rPr lang="ru-RU" b="1" i="1" dirty="0"/>
              <a:t>-&gt; R.B</a:t>
            </a:r>
            <a:r>
              <a:rPr lang="ru-RU" i="1" dirty="0"/>
              <a:t>, если существует набор атрибутов </a:t>
            </a:r>
            <a:r>
              <a:rPr lang="ru-RU" b="1" i="1" dirty="0"/>
              <a:t>С </a:t>
            </a:r>
            <a:r>
              <a:rPr lang="ru-RU" i="1" dirty="0"/>
              <a:t>такой, что:</a:t>
            </a:r>
          </a:p>
          <a:p>
            <a:r>
              <a:rPr lang="ru-RU" i="1" dirty="0"/>
              <a:t>1.</a:t>
            </a:r>
            <a:r>
              <a:rPr lang="ru-RU" b="1" i="1" dirty="0"/>
              <a:t>	С </a:t>
            </a:r>
            <a:r>
              <a:rPr lang="ru-RU" i="1" dirty="0"/>
              <a:t>не является подмножеством </a:t>
            </a:r>
            <a:r>
              <a:rPr lang="ru-RU" b="1" i="1" dirty="0"/>
              <a:t>А.</a:t>
            </a:r>
          </a:p>
          <a:p>
            <a:r>
              <a:rPr lang="ru-RU" i="1" dirty="0"/>
              <a:t>2.</a:t>
            </a:r>
            <a:r>
              <a:rPr lang="ru-RU" b="1" i="1" dirty="0"/>
              <a:t>	С </a:t>
            </a:r>
            <a:r>
              <a:rPr lang="ru-RU" i="1" dirty="0"/>
              <a:t>не включает в себя </a:t>
            </a:r>
            <a:r>
              <a:rPr lang="ru-RU" b="1" i="1" dirty="0"/>
              <a:t>В.</a:t>
            </a:r>
          </a:p>
          <a:p>
            <a:r>
              <a:rPr lang="ru-RU" i="1" dirty="0"/>
              <a:t>3.	Существует функциональная зависимость</a:t>
            </a:r>
            <a:r>
              <a:rPr lang="ru-RU" b="1" i="1" dirty="0"/>
              <a:t> R.A -&gt; R.C.</a:t>
            </a:r>
          </a:p>
          <a:p>
            <a:r>
              <a:rPr lang="ru-RU" i="1" dirty="0"/>
              <a:t>4.	Не существует функциональной зависимо</a:t>
            </a:r>
            <a:r>
              <a:rPr lang="ru-RU" b="1" i="1" dirty="0"/>
              <a:t>сти R.C -&gt; R.A. </a:t>
            </a:r>
          </a:p>
          <a:p>
            <a:r>
              <a:rPr lang="ru-RU" i="1" dirty="0"/>
              <a:t>5.	Существует функциональная зависимость </a:t>
            </a:r>
            <a:r>
              <a:rPr lang="ru-RU" b="1" i="1" dirty="0"/>
              <a:t>R.C -&gt; R.B.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397" y="4762875"/>
            <a:ext cx="8958942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b="1" i="1" dirty="0"/>
              <a:t>Детерминант отношения </a:t>
            </a:r>
            <a:r>
              <a:rPr lang="ru-RU" sz="1600" dirty="0"/>
              <a:t>- атрибут или набор атрибутов, от которых зависит другой атрибут, если в отношении существует несколько функциональных зависимостей.</a:t>
            </a:r>
          </a:p>
          <a:p>
            <a:pPr>
              <a:spcBef>
                <a:spcPts val="600"/>
              </a:spcBef>
            </a:pPr>
            <a:r>
              <a:rPr lang="ru-RU" sz="1600" b="1" i="1" dirty="0" smtClean="0"/>
              <a:t>Первичный </a:t>
            </a:r>
            <a:r>
              <a:rPr lang="ru-RU" sz="1600" b="1" i="1" dirty="0"/>
              <a:t>ключ отношения </a:t>
            </a:r>
            <a:r>
              <a:rPr lang="ru-RU" sz="1600" dirty="0"/>
              <a:t>- среди всех возможных ключей отношения обычно выбирают один, который считается главным.</a:t>
            </a:r>
          </a:p>
          <a:p>
            <a:pPr>
              <a:spcBef>
                <a:spcPts val="600"/>
              </a:spcBef>
            </a:pPr>
            <a:r>
              <a:rPr lang="ru-RU" sz="1600" b="1" i="1" dirty="0" err="1" smtClean="0"/>
              <a:t>Неключевой</a:t>
            </a:r>
            <a:r>
              <a:rPr lang="ru-RU" sz="1600" b="1" i="1" dirty="0" smtClean="0"/>
              <a:t> атрибут </a:t>
            </a:r>
            <a:r>
              <a:rPr lang="ru-RU" sz="1600" dirty="0" smtClean="0"/>
              <a:t>- </a:t>
            </a:r>
            <a:r>
              <a:rPr lang="ru-RU" sz="1600" dirty="0"/>
              <a:t>любой атрибут отношения, не входящий в состав ни одного возможного ключа </a:t>
            </a:r>
            <a:r>
              <a:rPr lang="ru-RU" sz="1600" dirty="0" smtClean="0"/>
              <a:t>отношения</a:t>
            </a:r>
            <a:r>
              <a:rPr lang="ru-RU" sz="1600" dirty="0"/>
              <a:t>.</a:t>
            </a:r>
          </a:p>
          <a:p>
            <a:pPr>
              <a:spcBef>
                <a:spcPts val="600"/>
              </a:spcBef>
            </a:pPr>
            <a:r>
              <a:rPr lang="ru-RU" sz="1600" b="1" i="1" dirty="0"/>
              <a:t>Взаимно-независимые атрибуты </a:t>
            </a:r>
            <a:r>
              <a:rPr lang="ru-RU" sz="1600" dirty="0" smtClean="0"/>
              <a:t>- не </a:t>
            </a:r>
            <a:r>
              <a:rPr lang="ru-RU" sz="1600" dirty="0"/>
              <a:t>зависят </a:t>
            </a:r>
            <a:r>
              <a:rPr lang="ru-RU" sz="1600" dirty="0" smtClean="0"/>
              <a:t>функционально </a:t>
            </a:r>
            <a:r>
              <a:rPr lang="ru-RU" sz="1600" dirty="0"/>
              <a:t>один от другого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318" y="1931676"/>
            <a:ext cx="8894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ru-RU" i="1" dirty="0">
                <a:solidFill>
                  <a:prstClr val="black"/>
                </a:solidFill>
              </a:rPr>
              <a:t>Отношение находится </a:t>
            </a:r>
            <a:r>
              <a:rPr lang="ru-RU" b="1" i="1" dirty="0">
                <a:solidFill>
                  <a:prstClr val="black"/>
                </a:solidFill>
              </a:rPr>
              <a:t>в </a:t>
            </a:r>
            <a:r>
              <a:rPr lang="en-US" b="1" i="1" dirty="0" smtClean="0">
                <a:solidFill>
                  <a:prstClr val="black"/>
                </a:solidFill>
              </a:rPr>
              <a:t>3NF</a:t>
            </a:r>
            <a:r>
              <a:rPr lang="ru-RU" b="1" i="1" dirty="0" smtClean="0">
                <a:solidFill>
                  <a:prstClr val="black"/>
                </a:solidFill>
              </a:rPr>
              <a:t> </a:t>
            </a:r>
            <a:r>
              <a:rPr lang="ru-RU" i="1" dirty="0" smtClean="0">
                <a:solidFill>
                  <a:prstClr val="black"/>
                </a:solidFill>
              </a:rPr>
              <a:t>тогда </a:t>
            </a:r>
            <a:r>
              <a:rPr lang="ru-RU" i="1" dirty="0">
                <a:solidFill>
                  <a:prstClr val="black"/>
                </a:solidFill>
              </a:rPr>
              <a:t>и только тогда, когда оно находится во второй нормальной форме и не содержит транзитивных зависимостей.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420" y="1456204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3 (Приведение к 3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16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72029" y="6013484"/>
            <a:ext cx="39260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Приведение исходного отношения </a:t>
            </a:r>
            <a:r>
              <a:rPr lang="ru-RU" sz="1600" b="1" i="1" dirty="0" smtClean="0"/>
              <a:t>к 3</a:t>
            </a:r>
            <a:r>
              <a:rPr lang="en-US" sz="1600" b="1" i="1" dirty="0" smtClean="0"/>
              <a:t>NF</a:t>
            </a:r>
            <a:endParaRPr lang="ru-RU" sz="16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40773" y="4176920"/>
            <a:ext cx="3332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Структура исходного отношения</a:t>
            </a:r>
            <a:endParaRPr lang="ru-RU" sz="1600" b="1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752354" y="4849878"/>
            <a:ext cx="1357979" cy="154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2899583" y="4849878"/>
            <a:ext cx="402375" cy="1549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5111291" y="4849878"/>
            <a:ext cx="247787" cy="1545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3328856" y="5120893"/>
            <a:ext cx="3486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ФИО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Группа 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Факультет 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Специальность</a:t>
            </a:r>
          </a:p>
          <a:p>
            <a:r>
              <a:rPr lang="ru-RU" sz="1200" dirty="0"/>
              <a:t>Номер </a:t>
            </a:r>
            <a:r>
              <a:rPr lang="ru-RU" sz="1200" dirty="0" err="1"/>
              <a:t>зач.кн</a:t>
            </a:r>
            <a:r>
              <a:rPr lang="ru-RU" sz="1200" dirty="0"/>
              <a:t>. -&gt; Выпускающая кафедра 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324772" y="5204236"/>
            <a:ext cx="2990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Группа -&gt; Факультет </a:t>
            </a:r>
          </a:p>
          <a:p>
            <a:r>
              <a:rPr lang="ru-RU" sz="1200" dirty="0"/>
              <a:t>Группа -&gt; Специальность </a:t>
            </a:r>
          </a:p>
          <a:p>
            <a:r>
              <a:rPr lang="ru-RU" sz="1200" dirty="0"/>
              <a:t>Группа -&gt; Выпускавшая кафедра </a:t>
            </a:r>
          </a:p>
          <a:p>
            <a:r>
              <a:rPr lang="ru-RU" sz="1200" dirty="0"/>
              <a:t>Выпускавшая кафедра -&gt; Факультет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24772" y="4849878"/>
            <a:ext cx="840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есть следующие функциональные зависимости, </a:t>
            </a:r>
            <a:r>
              <a:rPr lang="ru-RU" sz="1600" dirty="0" smtClean="0"/>
              <a:t>образующие </a:t>
            </a:r>
            <a:r>
              <a:rPr lang="ru-RU" sz="1600" dirty="0"/>
              <a:t>транзитивные группы: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89929" y="1510853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3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3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9" y="6399270"/>
            <a:ext cx="2080261" cy="310361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722" y="6395429"/>
            <a:ext cx="1329926" cy="37171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905" y="6375920"/>
            <a:ext cx="1320373" cy="37785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340" y="4527980"/>
            <a:ext cx="4604059" cy="368653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289929" y="2074602"/>
            <a:ext cx="887810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Исходное отношение: </a:t>
            </a:r>
            <a:r>
              <a:rPr lang="ru-RU" sz="1600" dirty="0" smtClean="0"/>
              <a:t>                                , Ключ </a:t>
            </a:r>
            <a:r>
              <a:rPr lang="ru-RU" sz="1600" dirty="0"/>
              <a:t>- </a:t>
            </a:r>
            <a:endParaRPr lang="ru-RU" sz="1600" dirty="0" smtClean="0"/>
          </a:p>
          <a:p>
            <a:r>
              <a:rPr lang="ru-RU" sz="1600" dirty="0" smtClean="0"/>
              <a:t>Функциональные зависимости:  </a:t>
            </a:r>
          </a:p>
          <a:p>
            <a:r>
              <a:rPr lang="ru-RU" sz="1600" dirty="0" smtClean="0"/>
              <a:t>                                  - </a:t>
            </a:r>
            <a:r>
              <a:rPr lang="ru-RU" sz="1600" dirty="0"/>
              <a:t>зависимость всех атрибутов от ключа отношения.</a:t>
            </a:r>
          </a:p>
          <a:p>
            <a:r>
              <a:rPr lang="ru-RU" sz="1600" dirty="0" smtClean="0"/>
              <a:t>                                  </a:t>
            </a:r>
            <a:r>
              <a:rPr lang="ru-RU" sz="1600" dirty="0"/>
              <a:t>- зависимость одних </a:t>
            </a:r>
            <a:r>
              <a:rPr lang="ru-RU" sz="1600" dirty="0" err="1"/>
              <a:t>неключевых</a:t>
            </a:r>
            <a:r>
              <a:rPr lang="ru-RU" sz="1600" dirty="0"/>
              <a:t> атрибутов от других </a:t>
            </a:r>
            <a:r>
              <a:rPr lang="ru-RU" sz="1600" dirty="0" err="1"/>
              <a:t>неключевых</a:t>
            </a:r>
            <a:r>
              <a:rPr lang="ru-RU" sz="1600" dirty="0"/>
              <a:t> атрибутов.</a:t>
            </a:r>
          </a:p>
          <a:p>
            <a:r>
              <a:rPr lang="ru-RU" sz="1600" dirty="0"/>
              <a:t>Декомпозированные отношения: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- </a:t>
            </a:r>
            <a:r>
              <a:rPr lang="ru-RU" sz="1600" dirty="0"/>
              <a:t>остаток от исходного отношения. Ключ -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    - </a:t>
            </a:r>
            <a:r>
              <a:rPr lang="ru-RU" sz="1600" dirty="0"/>
              <a:t>атрибуты, вынесенные из исходного отношения вместе </a:t>
            </a:r>
            <a:r>
              <a:rPr lang="ru-RU" sz="1600" dirty="0" smtClean="0"/>
              <a:t>с </a:t>
            </a:r>
            <a:r>
              <a:rPr lang="ru-RU" sz="1600" b="1" i="1" dirty="0" smtClean="0"/>
              <a:t>Детерминантом</a:t>
            </a:r>
            <a:r>
              <a:rPr lang="ru-RU" sz="1600" dirty="0" smtClean="0"/>
              <a:t>                                                                       функциональной </a:t>
            </a:r>
            <a:r>
              <a:rPr lang="ru-RU" sz="1600" dirty="0"/>
              <a:t>зависимости. Ключ - 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3310" y="2160721"/>
            <a:ext cx="1475360" cy="213378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570" y="2188155"/>
            <a:ext cx="182896" cy="15851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721" y="2664232"/>
            <a:ext cx="1554615" cy="21337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721" y="2888565"/>
            <a:ext cx="1475360" cy="213378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208" y="3377782"/>
            <a:ext cx="938865" cy="213378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6609" y="3405216"/>
            <a:ext cx="182896" cy="158510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208" y="3622308"/>
            <a:ext cx="1365622" cy="213378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2646" y="3864895"/>
            <a:ext cx="640135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4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49729" y="1750997"/>
            <a:ext cx="80118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Основные аксиомы </a:t>
            </a:r>
            <a:r>
              <a:rPr lang="ru-RU" sz="2400" b="1" i="1" dirty="0" err="1"/>
              <a:t>Армстронга</a:t>
            </a:r>
            <a:r>
              <a:rPr lang="ru-RU" sz="2400" b="1" i="1" dirty="0"/>
              <a:t>: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Рефлективность</a:t>
            </a:r>
            <a:r>
              <a:rPr lang="ru-RU" sz="2400" i="1" dirty="0"/>
              <a:t>: </a:t>
            </a:r>
            <a:r>
              <a:rPr lang="ru-RU" sz="2400" dirty="0"/>
              <a:t>если В является подмножеством А, то А-&gt;В.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Дополнение</a:t>
            </a:r>
            <a:r>
              <a:rPr lang="ru-RU" sz="2400" i="1" dirty="0"/>
              <a:t>: </a:t>
            </a:r>
            <a:r>
              <a:rPr lang="ru-RU" sz="2400" dirty="0"/>
              <a:t>если А-&gt;В, то АС-&gt;ВС.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ru-RU" sz="2400" i="1" dirty="0" smtClean="0"/>
              <a:t>Транзитивность</a:t>
            </a:r>
            <a:r>
              <a:rPr lang="ru-RU" sz="2400" i="1" dirty="0"/>
              <a:t>: </a:t>
            </a:r>
            <a:r>
              <a:rPr lang="ru-RU" sz="2400" dirty="0"/>
              <a:t>если А-&gt;В и В-&gt;С, то А-&gt;С.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73527" y="4472197"/>
            <a:ext cx="82023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Замыканием </a:t>
            </a:r>
            <a:r>
              <a:rPr lang="ru-RU" sz="2400" dirty="0"/>
              <a:t>называется множество всех возможных функциональных зависимостей, выводимое из заданного набора исходных функциональных зависимостей.</a:t>
            </a:r>
          </a:p>
        </p:txBody>
      </p:sp>
    </p:spTree>
    <p:extLst>
      <p:ext uri="{BB962C8B-B14F-4D97-AF65-F5344CB8AC3E}">
        <p14:creationId xmlns:p14="http://schemas.microsoft.com/office/powerpoint/2010/main" val="10506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897252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1605" y="2012927"/>
            <a:ext cx="8743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Отношение находится </a:t>
            </a:r>
            <a:r>
              <a:rPr lang="ru-RU" sz="2000" b="1" i="1" dirty="0"/>
              <a:t>в нормальной форме </a:t>
            </a:r>
            <a:r>
              <a:rPr lang="ru-RU" sz="2000" b="1" i="1" dirty="0" err="1"/>
              <a:t>Бойса</a:t>
            </a:r>
            <a:r>
              <a:rPr lang="ru-RU" sz="2000" b="1" i="1" dirty="0"/>
              <a:t>-Кодда</a:t>
            </a:r>
            <a:r>
              <a:rPr lang="ru-RU" sz="2000" i="1" dirty="0"/>
              <a:t>, если оно находится в третьей нормальной форме и каждый детерминант отношения является возможным ключом отношения.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3303"/>
              </p:ext>
            </p:extLst>
          </p:nvPr>
        </p:nvGraphicFramePr>
        <p:xfrm>
          <a:off x="425452" y="5474949"/>
          <a:ext cx="4148972" cy="361950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809009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01320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987425" y="5054849"/>
            <a:ext cx="718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/>
              <a:t>Приведение исходного отношения к форме </a:t>
            </a:r>
            <a:r>
              <a:rPr lang="ru-RU" b="1" i="1" dirty="0" err="1"/>
              <a:t>Бойса</a:t>
            </a:r>
            <a:r>
              <a:rPr lang="ru-RU" b="1" i="1" dirty="0"/>
              <a:t>-Кодда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558224" y="3049395"/>
            <a:ext cx="372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/>
              <a:t>Структура исходного отношения</a:t>
            </a:r>
            <a:endParaRPr lang="ru-RU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52348"/>
              </p:ext>
            </p:extLst>
          </p:nvPr>
        </p:nvGraphicFramePr>
        <p:xfrm>
          <a:off x="5539241" y="5523487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580345" y="3833002"/>
            <a:ext cx="45123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Имеются функциональные зависимости: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Дисциплина. Дата -&gt; Оценка; </a:t>
            </a:r>
          </a:p>
          <a:p>
            <a:r>
              <a:rPr lang="ru-RU" sz="1400" dirty="0" smtClean="0"/>
              <a:t>Идентификатор студента. </a:t>
            </a:r>
            <a:r>
              <a:rPr lang="ru-RU" sz="1400" dirty="0"/>
              <a:t>Дисциплина. Дата -&gt; Оценка; </a:t>
            </a:r>
          </a:p>
          <a:p>
            <a:r>
              <a:rPr lang="ru-RU" sz="1400" dirty="0" smtClean="0"/>
              <a:t>Номер зач. кн</a:t>
            </a:r>
            <a:r>
              <a:rPr lang="ru-RU" sz="1400" dirty="0"/>
              <a:t>. -&gt; Идентификатор студента; </a:t>
            </a:r>
          </a:p>
          <a:p>
            <a:r>
              <a:rPr lang="ru-RU" sz="1400" dirty="0" smtClean="0"/>
              <a:t>Идентификатор студента </a:t>
            </a:r>
            <a:r>
              <a:rPr lang="ru-RU" sz="1400" dirty="0"/>
              <a:t>-&gt; </a:t>
            </a:r>
            <a:r>
              <a:rPr lang="ru-RU" sz="1400" dirty="0" smtClean="0"/>
              <a:t>Номер </a:t>
            </a:r>
            <a:r>
              <a:rPr lang="ru-RU" sz="1400" dirty="0" err="1" smtClean="0"/>
              <a:t>зач.кн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58774"/>
              </p:ext>
            </p:extLst>
          </p:nvPr>
        </p:nvGraphicFramePr>
        <p:xfrm>
          <a:off x="1642837" y="3431348"/>
          <a:ext cx="5633355" cy="402717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415081837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53606241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56175853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76161930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173858686"/>
                    </a:ext>
                  </a:extLst>
                </a:gridCol>
              </a:tblGrid>
              <a:tr h="402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 </a:t>
                      </a:r>
                      <a:endParaRPr lang="ru-RU" sz="105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Идентификатор студента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 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  <a:endParaRPr lang="ru-RU" sz="1100" b="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213361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4752521" y="5827576"/>
            <a:ext cx="5089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i="1" dirty="0" smtClean="0"/>
              <a:t>или</a:t>
            </a:r>
            <a:endParaRPr lang="ru-RU" sz="1400" b="1" i="1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265047"/>
              </p:ext>
            </p:extLst>
          </p:nvPr>
        </p:nvGraphicFramePr>
        <p:xfrm>
          <a:off x="432553" y="6179144"/>
          <a:ext cx="4148972" cy="438912"/>
        </p:xfrm>
        <a:graphic>
          <a:graphicData uri="http://schemas.openxmlformats.org/drawingml/2006/table">
            <a:tbl>
              <a:tblPr/>
              <a:tblGrid>
                <a:gridCol w="1766316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801908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08421">
                  <a:extLst>
                    <a:ext uri="{9D8B030D-6E8A-4147-A177-3AD203B41FA5}">
                      <a16:colId xmlns:a16="http://schemas.microsoft.com/office/drawing/2014/main" val="4035848887"/>
                    </a:ext>
                  </a:extLst>
                </a:gridCol>
                <a:gridCol w="672327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зач. кн.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Дисциплина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Дата</a:t>
                      </a:r>
                      <a:endParaRPr lang="ru-RU" sz="11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Оценка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752343"/>
              </p:ext>
            </p:extLst>
          </p:nvPr>
        </p:nvGraphicFramePr>
        <p:xfrm>
          <a:off x="5539241" y="6180949"/>
          <a:ext cx="1941286" cy="402336"/>
        </p:xfrm>
        <a:graphic>
          <a:graphicData uri="http://schemas.openxmlformats.org/drawingml/2006/table">
            <a:tbl>
              <a:tblPr/>
              <a:tblGrid>
                <a:gridCol w="970643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970643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750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Номер зач. кн.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Идентификатор студента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11605" y="1475183"/>
            <a:ext cx="3820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4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ВС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 smtClean="0">
                <a:solidFill>
                  <a:prstClr val="black"/>
                </a:solidFill>
              </a:rPr>
              <a:t>)</a:t>
            </a:r>
            <a:endParaRPr lang="ru-RU" sz="2400" b="1" i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46409" y="2201460"/>
            <a:ext cx="8011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 smtClean="0"/>
              <a:t>Нормальные</a:t>
            </a:r>
            <a:r>
              <a:rPr lang="ru-RU" sz="2400" b="1" i="1" dirty="0" smtClean="0"/>
              <a:t> </a:t>
            </a:r>
            <a:r>
              <a:rPr lang="ru-RU" sz="2000" b="1" i="1" dirty="0"/>
              <a:t>формы высших </a:t>
            </a:r>
            <a:r>
              <a:rPr lang="ru-RU" sz="2000" b="1" i="1" dirty="0" smtClean="0"/>
              <a:t>порядков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04347" y="2566194"/>
            <a:ext cx="85026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В отношении R(А, В, С) существует многозначная зависимость (</a:t>
            </a:r>
            <a:r>
              <a:rPr lang="ru-RU" i="1" dirty="0" err="1" smtClean="0"/>
              <a:t>тиlti</a:t>
            </a:r>
            <a:r>
              <a:rPr lang="ru-RU" i="1" dirty="0" smtClean="0"/>
              <a:t> </a:t>
            </a:r>
            <a:r>
              <a:rPr lang="ru-RU" i="1" dirty="0" err="1" smtClean="0"/>
              <a:t>valid</a:t>
            </a:r>
            <a:r>
              <a:rPr lang="ru-RU" i="1" dirty="0" smtClean="0"/>
              <a:t> </a:t>
            </a:r>
            <a:r>
              <a:rPr lang="ru-RU" i="1" dirty="0" err="1" smtClean="0"/>
              <a:t>dерendence</a:t>
            </a:r>
            <a:r>
              <a:rPr lang="ru-RU" i="1" dirty="0" smtClean="0"/>
              <a:t>, MVD) R.A -» R.В в том и только и том случае, если, множество значений В, соответствующее паре значений А и С,  зависит только от А и не зависит от С.</a:t>
            </a:r>
            <a:endParaRPr lang="ru-RU" i="1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9687"/>
              </p:ext>
            </p:extLst>
          </p:nvPr>
        </p:nvGraphicFramePr>
        <p:xfrm>
          <a:off x="3109744" y="4033528"/>
          <a:ext cx="3147672" cy="269622"/>
        </p:xfrm>
        <a:graphic>
          <a:graphicData uri="http://schemas.openxmlformats.org/drawingml/2006/table">
            <a:tbl>
              <a:tblPr/>
              <a:tblGrid>
                <a:gridCol w="1049224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049224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кн.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2322029" y="3566468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b="1" i="1" dirty="0"/>
              <a:t>Структура исходного </a:t>
            </a:r>
            <a:r>
              <a:rPr lang="ru-RU" sz="2000" b="1" i="1" dirty="0" smtClean="0"/>
              <a:t>отношения с </a:t>
            </a:r>
            <a:r>
              <a:rPr lang="en-US" sz="2000" b="1" i="1" dirty="0" smtClean="0"/>
              <a:t>MVD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46409" y="4293432"/>
            <a:ext cx="32286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Существуют две </a:t>
            </a:r>
            <a:r>
              <a:rPr lang="ru-RU" dirty="0"/>
              <a:t>многозначные зависимости:</a:t>
            </a:r>
          </a:p>
          <a:p>
            <a:r>
              <a:rPr lang="ru-RU" sz="1400" dirty="0"/>
              <a:t>Группа -» Дисциплина </a:t>
            </a:r>
          </a:p>
          <a:p>
            <a:r>
              <a:rPr lang="ru-RU" sz="1400" dirty="0"/>
              <a:t>Группа -» </a:t>
            </a:r>
            <a:r>
              <a:rPr lang="ru-RU" sz="1400" dirty="0" err="1"/>
              <a:t>Номер_зач.кн</a:t>
            </a:r>
            <a:r>
              <a:rPr lang="ru-RU" sz="1400" dirty="0"/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1782" y="5504551"/>
            <a:ext cx="88074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Теорема </a:t>
            </a:r>
            <a:r>
              <a:rPr lang="ru-RU" b="1" i="1" dirty="0" err="1"/>
              <a:t>Фейджина</a:t>
            </a:r>
            <a:endParaRPr lang="ru-RU" b="1" i="1" dirty="0"/>
          </a:p>
          <a:p>
            <a:r>
              <a:rPr lang="ru-RU" dirty="0"/>
              <a:t>Отношение R(А, В, С) можно спроецировать без потерь в отношения R1 (А, В) и R2 (А, С) в том и только в том случае, когда существует МVD А-» В / </a:t>
            </a:r>
            <a:r>
              <a:rPr lang="ru-RU" dirty="0" smtClean="0"/>
              <a:t>С ( </a:t>
            </a:r>
            <a:r>
              <a:rPr lang="ru-RU" dirty="0"/>
              <a:t>что равнозначно </a:t>
            </a:r>
            <a:r>
              <a:rPr lang="ru-RU" dirty="0" smtClean="0"/>
              <a:t>наличию </a:t>
            </a:r>
            <a:r>
              <a:rPr lang="ru-RU" dirty="0"/>
              <a:t>двух зависимостей  А-» В  и А-» С).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46409" y="1674551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5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4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29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74270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1075" y="2476678"/>
            <a:ext cx="8743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 smtClean="0"/>
              <a:t>Отношение </a:t>
            </a:r>
            <a:r>
              <a:rPr lang="ru-RU" sz="2000" i="1" dirty="0"/>
              <a:t>R находится </a:t>
            </a:r>
            <a:r>
              <a:rPr lang="ru-RU" sz="2000" b="1" i="1" dirty="0"/>
              <a:t>в </a:t>
            </a:r>
            <a:r>
              <a:rPr lang="en-US" sz="2000" b="1" i="1" dirty="0" smtClean="0"/>
              <a:t>4NF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в </a:t>
            </a:r>
            <a:r>
              <a:rPr lang="ru-RU" sz="2000" i="1" dirty="0"/>
              <a:t>том и только в том </a:t>
            </a:r>
            <a:r>
              <a:rPr lang="ru-RU" sz="2000" i="1" dirty="0" smtClean="0"/>
              <a:t>случае</a:t>
            </a:r>
            <a:r>
              <a:rPr lang="ru-RU" sz="2000" i="1" dirty="0"/>
              <a:t>, если в случае существования многозначной зависимости </a:t>
            </a:r>
            <a:r>
              <a:rPr lang="ru-RU" sz="2000" i="1" dirty="0" smtClean="0"/>
              <a:t>А-</a:t>
            </a:r>
            <a:r>
              <a:rPr lang="ru-RU" sz="2000" i="1" dirty="0"/>
              <a:t>» В все остальные атрибуты R функционально зависят от А.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62706"/>
              </p:ext>
            </p:extLst>
          </p:nvPr>
        </p:nvGraphicFramePr>
        <p:xfrm>
          <a:off x="1952633" y="5773864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79" y="4744071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отношения </a:t>
            </a:r>
            <a:r>
              <a:rPr lang="ru-RU" sz="2000" b="1" i="1" dirty="0" smtClean="0"/>
              <a:t>к 4</a:t>
            </a:r>
            <a:r>
              <a:rPr lang="en-US" sz="2000" b="1" i="1" dirty="0" smtClean="0"/>
              <a:t>NF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306882" y="3415396"/>
            <a:ext cx="4919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отношения с </a:t>
            </a:r>
            <a:r>
              <a:rPr lang="en-US" sz="2000" b="1" i="1" dirty="0"/>
              <a:t>MVD 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899738"/>
              </p:ext>
            </p:extLst>
          </p:nvPr>
        </p:nvGraphicFramePr>
        <p:xfrm>
          <a:off x="4973413" y="576287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306871" y="5144181"/>
            <a:ext cx="4753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Разбиение </a:t>
            </a:r>
            <a:r>
              <a:rPr lang="ru-RU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>
            <a:endCxn id="4" idx="0"/>
          </p:cNvCxnSpPr>
          <p:nvPr/>
        </p:nvCxnSpPr>
        <p:spPr>
          <a:xfrm flipH="1">
            <a:off x="2562681" y="5432648"/>
            <a:ext cx="3730169" cy="341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492750" y="5432648"/>
            <a:ext cx="800100" cy="33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12721"/>
              </p:ext>
            </p:extLst>
          </p:nvPr>
        </p:nvGraphicFramePr>
        <p:xfrm>
          <a:off x="3117286" y="3984783"/>
          <a:ext cx="2991528" cy="269622"/>
        </p:xfrm>
        <a:graphic>
          <a:graphicData uri="http://schemas.openxmlformats.org/drawingml/2006/table">
            <a:tbl>
              <a:tblPr/>
              <a:tblGrid>
                <a:gridCol w="997176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997176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</a:t>
                      </a:r>
                      <a:r>
                        <a:rPr lang="ru-RU" sz="1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зач.кн</a:t>
                      </a: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Группа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20144" y="1691848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5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4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535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0190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2157" y="2477575"/>
            <a:ext cx="87439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Отношение R находится </a:t>
            </a:r>
            <a:r>
              <a:rPr lang="ru-RU" sz="2000" b="1" i="1" dirty="0"/>
              <a:t>в пятой нормальной форме </a:t>
            </a:r>
            <a:r>
              <a:rPr lang="ru-RU" sz="2000" i="1" dirty="0"/>
              <a:t>(нормальной форме проекции соединения - PJ/NF) в том и только в том случае, когда любая зависимость соединения в R следует из существования некоторого возможного ключа в R.</a:t>
            </a:r>
            <a:endParaRPr lang="ru-RU" sz="20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27542" y="4203265"/>
            <a:ext cx="8573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Отношение R(Х,У, .., Z) удовлетворяет зависимости соединения (Х, У,..., Z) в том и только в том случае, когда R восстанавливается без потерь путем соединения своих проекций на Х, У, ..., Z. 3десь Х, У, ..., Z - наборы атрибутов отношения  R.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7542" y="1773802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6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5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727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174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85411"/>
              </p:ext>
            </p:extLst>
          </p:nvPr>
        </p:nvGraphicFramePr>
        <p:xfrm>
          <a:off x="3556909" y="5958750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1089480" y="5307859"/>
            <a:ext cx="718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i="1" dirty="0"/>
              <a:t>Приведение исходного </a:t>
            </a:r>
            <a:r>
              <a:rPr lang="ru-RU" sz="2000" b="1" i="1" dirty="0" smtClean="0"/>
              <a:t>отношения</a:t>
            </a:r>
            <a:r>
              <a:rPr lang="en-US" sz="2000" b="1" i="1" dirty="0" smtClean="0"/>
              <a:t> R1</a:t>
            </a:r>
            <a:r>
              <a:rPr lang="ru-RU" sz="2000" b="1" i="1" dirty="0" smtClean="0"/>
              <a:t>  к 5</a:t>
            </a:r>
            <a:r>
              <a:rPr lang="en-US" sz="2000" b="1" i="1" dirty="0" smtClean="0"/>
              <a:t>NF</a:t>
            </a:r>
            <a:r>
              <a:rPr lang="ru-RU" sz="2000" b="1" i="1" dirty="0" smtClean="0"/>
              <a:t> = форме </a:t>
            </a:r>
            <a:r>
              <a:rPr lang="en-US" sz="2000" b="1" i="1" dirty="0"/>
              <a:t>PJ/NF</a:t>
            </a:r>
            <a:r>
              <a:rPr lang="ru-RU" sz="2000" b="1" i="1" dirty="0" smtClean="0"/>
              <a:t> </a:t>
            </a:r>
            <a:endParaRPr lang="ru-RU" sz="20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62681" y="2134281"/>
            <a:ext cx="4402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/>
              <a:t>Структура </a:t>
            </a:r>
            <a:r>
              <a:rPr lang="ru-RU" sz="2000" b="1" i="1" dirty="0"/>
              <a:t>исходного </a:t>
            </a:r>
            <a:r>
              <a:rPr lang="ru-RU" sz="2000" b="1" i="1" dirty="0" smtClean="0"/>
              <a:t>отношения </a:t>
            </a:r>
            <a:r>
              <a:rPr lang="en-US" sz="2000" b="1" i="1" dirty="0"/>
              <a:t>R1</a:t>
            </a:r>
            <a:endParaRPr lang="ru-RU" sz="2000" b="1" i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28273"/>
              </p:ext>
            </p:extLst>
          </p:nvPr>
        </p:nvGraphicFramePr>
        <p:xfrm>
          <a:off x="6560913" y="5968168"/>
          <a:ext cx="2253342" cy="391986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487705629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</a:tblGrid>
              <a:tr h="39198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837815"/>
              </p:ext>
            </p:extLst>
          </p:nvPr>
        </p:nvGraphicFramePr>
        <p:xfrm>
          <a:off x="2926982" y="2594535"/>
          <a:ext cx="3365613" cy="269622"/>
        </p:xfrm>
        <a:graphic>
          <a:graphicData uri="http://schemas.openxmlformats.org/drawingml/2006/table">
            <a:tbl>
              <a:tblPr/>
              <a:tblGrid>
                <a:gridCol w="11218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  <a:gridCol w="1121871">
                  <a:extLst>
                    <a:ext uri="{9D8B030D-6E8A-4147-A177-3AD203B41FA5}">
                      <a16:colId xmlns:a16="http://schemas.microsoft.com/office/drawing/2014/main" val="483508527"/>
                    </a:ext>
                  </a:extLst>
                </a:gridCol>
              </a:tblGrid>
              <a:tr h="269622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</a:t>
                      </a: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22641" y="2956114"/>
            <a:ext cx="3561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Обозначим наборы </a:t>
            </a:r>
            <a:r>
              <a:rPr lang="ru-RU" i="1" dirty="0"/>
              <a:t>атрибутов:</a:t>
            </a:r>
          </a:p>
          <a:p>
            <a:r>
              <a:rPr lang="ru-RU" dirty="0"/>
              <a:t>ПК (</a:t>
            </a:r>
            <a:r>
              <a:rPr lang="ru-RU" dirty="0" smtClean="0"/>
              <a:t>Преподаватель</a:t>
            </a:r>
            <a:r>
              <a:rPr lang="ru-RU" dirty="0"/>
              <a:t>.</a:t>
            </a:r>
            <a:r>
              <a:rPr lang="ru-RU" dirty="0" smtClean="0"/>
              <a:t> </a:t>
            </a:r>
            <a:r>
              <a:rPr lang="ru-RU" dirty="0"/>
              <a:t>Кафедра)</a:t>
            </a:r>
          </a:p>
          <a:p>
            <a:r>
              <a:rPr lang="ru-RU" dirty="0"/>
              <a:t>ПД (Преподаватель. </a:t>
            </a:r>
            <a:r>
              <a:rPr lang="ru-RU" dirty="0" smtClean="0"/>
              <a:t>Дисциплина</a:t>
            </a:r>
            <a:r>
              <a:rPr lang="ru-RU" dirty="0"/>
              <a:t>) </a:t>
            </a:r>
          </a:p>
          <a:p>
            <a:r>
              <a:rPr lang="ru-RU" dirty="0"/>
              <a:t>КД (Кафедра. Дисциплина)</a:t>
            </a: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09703"/>
              </p:ext>
            </p:extLst>
          </p:nvPr>
        </p:nvGraphicFramePr>
        <p:xfrm>
          <a:off x="309339" y="5968168"/>
          <a:ext cx="2253342" cy="395414"/>
        </p:xfrm>
        <a:graphic>
          <a:graphicData uri="http://schemas.openxmlformats.org/drawingml/2006/table">
            <a:tbl>
              <a:tblPr/>
              <a:tblGrid>
                <a:gridCol w="1126671">
                  <a:extLst>
                    <a:ext uri="{9D8B030D-6E8A-4147-A177-3AD203B41FA5}">
                      <a16:colId xmlns:a16="http://schemas.microsoft.com/office/drawing/2014/main" val="2596274338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2698884536"/>
                    </a:ext>
                  </a:extLst>
                </a:gridCol>
              </a:tblGrid>
              <a:tr h="395414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Преподаватель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Кафедра </a:t>
                      </a:r>
                      <a:endParaRPr lang="ru-RU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530237"/>
                  </a:ext>
                </a:extLst>
              </a:tr>
            </a:tbl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41075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2</a:t>
            </a:r>
            <a:endParaRPr lang="ru-RU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560913" y="5630319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4</a:t>
            </a:r>
            <a:endParaRPr lang="ru-RU" b="1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3441836" y="5619825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</a:t>
            </a:r>
            <a:r>
              <a:rPr lang="ru-RU" b="1" dirty="0" smtClean="0"/>
              <a:t>3</a:t>
            </a:r>
            <a:endParaRPr lang="ru-RU" b="1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93611" y="4246735"/>
            <a:ext cx="7112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Допустим</a:t>
            </a:r>
            <a:r>
              <a:rPr lang="ru-RU" dirty="0" smtClean="0"/>
              <a:t>, </a:t>
            </a:r>
            <a:r>
              <a:rPr lang="en-US" dirty="0" smtClean="0"/>
              <a:t>R1</a:t>
            </a:r>
            <a:r>
              <a:rPr lang="ru-RU" dirty="0"/>
              <a:t> удовлетворяет проекции соединения (ПК, ПД, КД</a:t>
            </a:r>
            <a:r>
              <a:rPr lang="ru-RU" dirty="0" smtClean="0"/>
              <a:t>).</a:t>
            </a:r>
          </a:p>
          <a:p>
            <a:r>
              <a:rPr lang="ru-RU" dirty="0"/>
              <a:t>Тогда отношение R1 не находится в NF/PJ, </a:t>
            </a:r>
            <a:r>
              <a:rPr lang="ru-RU" dirty="0" smtClean="0"/>
              <a:t>т. к. его единственный ключ - </a:t>
            </a:r>
            <a:r>
              <a:rPr lang="ru-RU" dirty="0"/>
              <a:t>полный набор атрибутов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01878" y="1554428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</a:t>
            </a:r>
            <a:r>
              <a:rPr lang="ru-RU" sz="2400" b="1" i="1" dirty="0" smtClean="0">
                <a:solidFill>
                  <a:prstClr val="black"/>
                </a:solidFill>
              </a:rPr>
              <a:t>6 </a:t>
            </a:r>
            <a:r>
              <a:rPr lang="ru-RU" sz="2400" b="1" i="1" dirty="0">
                <a:solidFill>
                  <a:prstClr val="black"/>
                </a:solidFill>
              </a:rPr>
              <a:t>(Приведение к </a:t>
            </a:r>
            <a:r>
              <a:rPr lang="ru-RU" sz="2400" b="1" i="1" dirty="0" smtClean="0">
                <a:solidFill>
                  <a:prstClr val="black"/>
                </a:solidFill>
              </a:rPr>
              <a:t>5</a:t>
            </a:r>
            <a:r>
              <a:rPr lang="en-US" sz="2400" b="1" i="1" dirty="0" smtClean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14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80" y="1019014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5706" y="1751597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Сравнение нормализованных и ненормализованных моделей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DEDEDE"/>
              </a:clrFrom>
              <a:clrTo>
                <a:srgbClr val="DEDED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071" t="2326" r="1825" b="2162"/>
          <a:stretch/>
        </p:blipFill>
        <p:spPr>
          <a:xfrm>
            <a:off x="1244278" y="2471195"/>
            <a:ext cx="650497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1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МОДЕЛИРОВАНИЕ ДАННЫХ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811828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2262330"/>
            <a:ext cx="8349049" cy="2187321"/>
          </a:xfrm>
        </p:spPr>
        <p:txBody>
          <a:bodyPr/>
          <a:lstStyle/>
          <a:p>
            <a:r>
              <a:rPr lang="ru-RU" dirty="0" smtClean="0"/>
              <a:t>Функциональные зависимости</a:t>
            </a:r>
          </a:p>
          <a:p>
            <a:r>
              <a:rPr lang="ru-RU" dirty="0"/>
              <a:t>Основные аксиомы </a:t>
            </a:r>
            <a:r>
              <a:rPr lang="ru-RU" dirty="0" err="1" smtClean="0"/>
              <a:t>Армстронга</a:t>
            </a:r>
            <a:endParaRPr lang="ru-RU" dirty="0" smtClean="0"/>
          </a:p>
          <a:p>
            <a:r>
              <a:rPr lang="ru-RU" dirty="0"/>
              <a:t>Алгоритм процесса последовательной нормализации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056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3156" y="3747062"/>
            <a:ext cx="89698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/>
              <a:t>Критерии </a:t>
            </a:r>
            <a:r>
              <a:rPr lang="ru-RU" sz="2400" b="1" i="1" dirty="0" smtClean="0"/>
              <a:t>логической модели </a:t>
            </a:r>
            <a:r>
              <a:rPr lang="ru-RU" sz="2400" b="1" i="1" dirty="0"/>
              <a:t>данных</a:t>
            </a:r>
            <a:r>
              <a:rPr lang="ru-RU" sz="2400" b="1" i="1" dirty="0" smtClean="0"/>
              <a:t>:</a:t>
            </a:r>
            <a:endParaRPr lang="ru-RU" sz="2400" b="1" i="1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адекватность </a:t>
            </a:r>
            <a:r>
              <a:rPr lang="ru-RU" sz="2400" dirty="0"/>
              <a:t>БД предметной области;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легкость </a:t>
            </a:r>
            <a:r>
              <a:rPr lang="ru-RU" sz="2400" dirty="0"/>
              <a:t>разработки и сопровождения БД;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скорость </a:t>
            </a:r>
            <a:r>
              <a:rPr lang="ru-RU" sz="2400" dirty="0"/>
              <a:t>выполнения операций </a:t>
            </a:r>
            <a:r>
              <a:rPr lang="ru-RU" sz="2400" dirty="0" smtClean="0"/>
              <a:t>модификации </a:t>
            </a:r>
            <a:r>
              <a:rPr lang="ru-RU" sz="2400" dirty="0"/>
              <a:t>данных (вставка, обновление, удаление);</a:t>
            </a:r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скорость </a:t>
            </a:r>
            <a:r>
              <a:rPr lang="ru-RU" sz="2400" dirty="0"/>
              <a:t>выполнения операций выборки данных.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23156" y="1631255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/>
              <a:t>Уровни </a:t>
            </a:r>
            <a:r>
              <a:rPr lang="ru-RU" sz="2400" b="1" i="1" dirty="0" smtClean="0"/>
              <a:t>моделирования:</a:t>
            </a:r>
            <a:endParaRPr lang="ru-RU" sz="2400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модель </a:t>
            </a:r>
            <a:r>
              <a:rPr lang="ru-RU" sz="2400" dirty="0"/>
              <a:t>предметной области;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логическая </a:t>
            </a:r>
            <a:r>
              <a:rPr lang="ru-RU" sz="2400" dirty="0"/>
              <a:t>модель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физическая </a:t>
            </a:r>
            <a:r>
              <a:rPr lang="ru-RU" sz="2400" dirty="0"/>
              <a:t>модель данных;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база </a:t>
            </a:r>
            <a:r>
              <a:rPr lang="ru-RU" sz="2400" dirty="0"/>
              <a:t>данных 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13345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4172" y="1571021"/>
            <a:ext cx="896982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Уровень </a:t>
            </a:r>
            <a:r>
              <a:rPr lang="ru-RU" sz="2400" b="1" i="1" dirty="0"/>
              <a:t>логического </a:t>
            </a:r>
            <a:r>
              <a:rPr lang="ru-RU" sz="2400" b="1" i="1" dirty="0" smtClean="0"/>
              <a:t>моделирования включает:</a:t>
            </a:r>
            <a:endParaRPr lang="ru-RU" sz="2400" b="1" i="1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концептуальной схемы БД в терминах </a:t>
            </a:r>
            <a:r>
              <a:rPr lang="ru-RU" sz="2400" dirty="0" smtClean="0"/>
              <a:t>выбранно</a:t>
            </a:r>
            <a:r>
              <a:rPr lang="ru-RU" sz="2400" dirty="0"/>
              <a:t>й</a:t>
            </a:r>
            <a:r>
              <a:rPr lang="ru-RU" sz="2400" dirty="0" smtClean="0"/>
              <a:t> СУБД;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внешних моделей в терминах </a:t>
            </a:r>
            <a:r>
              <a:rPr lang="ru-RU" sz="2400" dirty="0" smtClean="0"/>
              <a:t>выбранной СУБД;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описание </a:t>
            </a:r>
            <a:r>
              <a:rPr lang="ru-RU" sz="2400" dirty="0"/>
              <a:t>декларативных правил поддержки целостности базы </a:t>
            </a:r>
            <a:r>
              <a:rPr lang="ru-RU" sz="2400" dirty="0" smtClean="0"/>
              <a:t>данных;</a:t>
            </a:r>
            <a:endParaRPr lang="ru-RU" sz="2400" dirty="0"/>
          </a:p>
          <a:p>
            <a:pPr marL="216000" indent="-2160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-1371600" algn="ctr"/>
              </a:tabLst>
            </a:pPr>
            <a:r>
              <a:rPr lang="ru-RU" sz="2400" dirty="0" smtClean="0"/>
              <a:t>разработку </a:t>
            </a:r>
            <a:r>
              <a:rPr lang="ru-RU" sz="2400" dirty="0"/>
              <a:t>процедур поддержки семантической целостности БД</a:t>
            </a:r>
            <a:r>
              <a:rPr lang="ru-RU" sz="2400" dirty="0" smtClean="0"/>
              <a:t>.</a:t>
            </a:r>
            <a:endParaRPr lang="ru-RU" sz="2000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215784" y="4843229"/>
            <a:ext cx="8763000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smtClean="0"/>
              <a:t>Создание </a:t>
            </a:r>
            <a:r>
              <a:rPr lang="ru-RU" sz="2400" b="1" i="1" dirty="0"/>
              <a:t>логической модели </a:t>
            </a:r>
            <a:r>
              <a:rPr lang="ru-RU" sz="2400" dirty="0" smtClean="0"/>
              <a:t>- </a:t>
            </a:r>
            <a:r>
              <a:rPr lang="ru-RU" sz="2400" dirty="0"/>
              <a:t>процесс разработки корректной схемы реляционной БД.</a:t>
            </a:r>
          </a:p>
          <a:p>
            <a:pPr>
              <a:spcBef>
                <a:spcPts val="600"/>
              </a:spcBef>
            </a:pPr>
            <a:r>
              <a:rPr lang="ru-RU" sz="2400" b="1" i="1" dirty="0" smtClean="0"/>
              <a:t>Корректная схема БД -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smtClean="0"/>
              <a:t>которой </a:t>
            </a:r>
            <a:r>
              <a:rPr lang="ru-RU" sz="2400" dirty="0"/>
              <a:t>отсутствуют нежелательные зависимости </a:t>
            </a:r>
            <a:r>
              <a:rPr lang="ru-RU" sz="2400" dirty="0" smtClean="0"/>
              <a:t>между </a:t>
            </a:r>
            <a:r>
              <a:rPr lang="ru-RU" sz="2400" dirty="0"/>
              <a:t>атрибутами отношений.</a:t>
            </a:r>
          </a:p>
        </p:txBody>
      </p:sp>
    </p:spTree>
    <p:extLst>
      <p:ext uri="{BB962C8B-B14F-4D97-AF65-F5344CB8AC3E}">
        <p14:creationId xmlns:p14="http://schemas.microsoft.com/office/powerpoint/2010/main" val="15839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74270"/>
            <a:ext cx="7941127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7457" y="1616719"/>
            <a:ext cx="857249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/>
              <a:t>Разработка </a:t>
            </a:r>
            <a:r>
              <a:rPr lang="ru-RU" sz="2400" i="1" dirty="0"/>
              <a:t>корректной схемы реляционной БД может быть </a:t>
            </a:r>
            <a:r>
              <a:rPr lang="ru-RU" sz="2400" i="1" dirty="0" smtClean="0"/>
              <a:t>выполнена:</a:t>
            </a:r>
            <a:endParaRPr lang="ru-RU" sz="2400" i="1" dirty="0"/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путём </a:t>
            </a:r>
            <a:r>
              <a:rPr lang="ru-RU" sz="2400" b="1" i="1" dirty="0"/>
              <a:t>декомпозиции </a:t>
            </a:r>
            <a:r>
              <a:rPr lang="ru-RU" sz="2400" dirty="0"/>
              <a:t>(разбиения), когда исходное множество отношений, входящих в схему БД заменяется другим множеством </a:t>
            </a:r>
            <a:r>
              <a:rPr lang="ru-RU" sz="2400" dirty="0" smtClean="0"/>
              <a:t>отношений, </a:t>
            </a:r>
            <a:r>
              <a:rPr lang="ru-RU" sz="2400" dirty="0"/>
              <a:t>являющихся проекциями исходных отношений;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путем </a:t>
            </a:r>
            <a:r>
              <a:rPr lang="ru-RU" sz="2400" b="1" i="1" dirty="0"/>
              <a:t>синтеза</a:t>
            </a:r>
            <a:r>
              <a:rPr lang="ru-RU" sz="2400" dirty="0"/>
              <a:t>, т.е. путем компоновки из заданных исходных элементарных зависимостей между объектами предметной области схемы БД.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3068" y="5544640"/>
            <a:ext cx="8762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Декомпозиция должна сохранять </a:t>
            </a:r>
            <a:r>
              <a:rPr lang="ru-RU" b="1" dirty="0"/>
              <a:t>эквивалентность</a:t>
            </a:r>
            <a:r>
              <a:rPr lang="ru-RU" dirty="0"/>
              <a:t> схем </a:t>
            </a:r>
            <a:r>
              <a:rPr lang="ru-RU" dirty="0" smtClean="0"/>
              <a:t>БД.</a:t>
            </a:r>
            <a:endParaRPr lang="ru-RU" dirty="0"/>
          </a:p>
          <a:p>
            <a:r>
              <a:rPr lang="ru-RU" b="1" dirty="0"/>
              <a:t>Схемы БД называются эквивалентными</a:t>
            </a:r>
            <a:r>
              <a:rPr lang="ru-RU" dirty="0"/>
              <a:t>, если содержание исходной БД может быть получено путем естественного соединения отношений, входящих в результирующую схему, и при этом не появляется новых кортежей в исходной БД.</a:t>
            </a:r>
          </a:p>
        </p:txBody>
      </p:sp>
    </p:spTree>
    <p:extLst>
      <p:ext uri="{BB962C8B-B14F-4D97-AF65-F5344CB8AC3E}">
        <p14:creationId xmlns:p14="http://schemas.microsoft.com/office/powerpoint/2010/main" val="1549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14036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1386" y="1819566"/>
            <a:ext cx="8969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/>
              <a:t>При создании логической модели </a:t>
            </a:r>
            <a:r>
              <a:rPr lang="ru-RU" sz="2400" dirty="0" smtClean="0"/>
              <a:t>(с </a:t>
            </a:r>
            <a:r>
              <a:rPr lang="ru-RU" sz="2400" dirty="0"/>
              <a:t>использованием </a:t>
            </a:r>
            <a:r>
              <a:rPr lang="ru-RU" sz="2400" dirty="0" smtClean="0"/>
              <a:t>декомпозиции) </a:t>
            </a:r>
            <a:r>
              <a:rPr lang="ru-RU" sz="2400" b="1" i="1" dirty="0" smtClean="0"/>
              <a:t>требуется </a:t>
            </a:r>
            <a:r>
              <a:rPr lang="ru-RU" sz="2400" b="1" i="1" dirty="0"/>
              <a:t>реализовать алгоритм </a:t>
            </a:r>
            <a:r>
              <a:rPr lang="ru-RU" sz="2400" b="1" i="1" dirty="0" smtClean="0"/>
              <a:t>процесса </a:t>
            </a:r>
            <a:r>
              <a:rPr lang="ru-RU" sz="2400" b="1" i="1" dirty="0"/>
              <a:t>последовательной нормализации схем </a:t>
            </a:r>
            <a:r>
              <a:rPr lang="ru-RU" sz="2400" b="1" i="1" dirty="0" smtClean="0"/>
              <a:t>отношений</a:t>
            </a:r>
            <a:r>
              <a:rPr lang="ru-RU" sz="2400" b="1" i="1" dirty="0"/>
              <a:t>.</a:t>
            </a:r>
            <a:endParaRPr lang="ru-RU" sz="2400" b="1" i="1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201387" y="3268441"/>
            <a:ext cx="88132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000" i="1" dirty="0"/>
              <a:t>В теории реляционных БД выделяется </a:t>
            </a:r>
            <a:r>
              <a:rPr lang="ru-RU" sz="2000" i="1" dirty="0" smtClean="0"/>
              <a:t>последовательность шагов:</a:t>
            </a:r>
            <a:endParaRPr lang="ru-RU" sz="2000" i="1" dirty="0"/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 первой нормальной форме </a:t>
            </a:r>
            <a:r>
              <a:rPr lang="ru-RU" sz="2000" dirty="0"/>
              <a:t>(</a:t>
            </a:r>
            <a:r>
              <a:rPr lang="ru-RU" sz="2000" b="1" dirty="0"/>
              <a:t>1NF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ко второй нормальной </a:t>
            </a:r>
            <a:r>
              <a:rPr lang="ru-RU" sz="2000" dirty="0"/>
              <a:t>форме (</a:t>
            </a:r>
            <a:r>
              <a:rPr lang="ru-RU" sz="2000" b="1" dirty="0"/>
              <a:t>2NF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третьей нормальной форме (3NF);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</a:t>
            </a:r>
            <a:r>
              <a:rPr lang="ru-RU" sz="2000" dirty="0" smtClean="0"/>
              <a:t>нормальной </a:t>
            </a:r>
            <a:r>
              <a:rPr lang="ru-RU" sz="2000" dirty="0"/>
              <a:t>форме </a:t>
            </a:r>
            <a:r>
              <a:rPr lang="ru-RU" sz="2000" dirty="0" err="1"/>
              <a:t>Бойса</a:t>
            </a:r>
            <a:r>
              <a:rPr lang="ru-RU" sz="2000" dirty="0"/>
              <a:t>-Кодда (</a:t>
            </a:r>
            <a:r>
              <a:rPr lang="ru-RU" sz="2000" b="1" dirty="0"/>
              <a:t>ВСNF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к четвертой </a:t>
            </a:r>
            <a:r>
              <a:rPr lang="ru-RU" sz="2000" dirty="0"/>
              <a:t>нормальной форме (</a:t>
            </a:r>
            <a:r>
              <a:rPr lang="ru-RU" sz="2000" b="1" dirty="0"/>
              <a:t>4NF</a:t>
            </a:r>
            <a:r>
              <a:rPr lang="ru-RU" sz="2000" dirty="0"/>
              <a:t>);</a:t>
            </a:r>
          </a:p>
          <a:p>
            <a:pPr>
              <a:tabLst>
                <a:tab pos="-1371600" algn="ctr"/>
              </a:tabLst>
            </a:pPr>
            <a:r>
              <a:rPr lang="ru-RU" sz="2000" dirty="0" smtClean="0"/>
              <a:t>- приведение </a:t>
            </a:r>
            <a:r>
              <a:rPr lang="ru-RU" sz="2000" dirty="0"/>
              <a:t>к </a:t>
            </a:r>
            <a:r>
              <a:rPr lang="ru-RU" sz="2000" dirty="0" smtClean="0"/>
              <a:t>пятой </a:t>
            </a:r>
            <a:r>
              <a:rPr lang="ru-RU" sz="2000" dirty="0"/>
              <a:t>нормальной форме </a:t>
            </a:r>
            <a:r>
              <a:rPr lang="ru-RU" sz="2000" dirty="0" smtClean="0"/>
              <a:t>/ </a:t>
            </a:r>
            <a:r>
              <a:rPr lang="ru-RU" sz="2000" dirty="0"/>
              <a:t>форме проекции-соединения (</a:t>
            </a:r>
            <a:r>
              <a:rPr lang="ru-RU" sz="2000" b="1" dirty="0"/>
              <a:t>5NF</a:t>
            </a:r>
            <a:r>
              <a:rPr lang="ru-RU" sz="2000" dirty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3526" y="5652704"/>
            <a:ext cx="87655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 </a:t>
            </a:r>
            <a:r>
              <a:rPr lang="ru-RU" sz="2000" dirty="0"/>
              <a:t>этом каждая последующая итерация соответствует нормальной форме более высокого уровня и обладает лучшими свойствами по сравнению с предыдущей.</a:t>
            </a:r>
          </a:p>
        </p:txBody>
      </p:sp>
    </p:spTree>
    <p:extLst>
      <p:ext uri="{BB962C8B-B14F-4D97-AF65-F5344CB8AC3E}">
        <p14:creationId xmlns:p14="http://schemas.microsoft.com/office/powerpoint/2010/main" val="149712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443" y="914036"/>
            <a:ext cx="7941127" cy="656985"/>
          </a:xfrm>
        </p:spPr>
        <p:txBody>
          <a:bodyPr/>
          <a:lstStyle/>
          <a:p>
            <a:r>
              <a:rPr lang="ru-RU" sz="4400" b="0" dirty="0" smtClean="0"/>
              <a:t>Нормализация</a:t>
            </a:r>
            <a:endParaRPr lang="ru-RU" sz="4400" b="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3526" y="1501923"/>
            <a:ext cx="85163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 smtClean="0"/>
              <a:t>Шаг </a:t>
            </a:r>
            <a:r>
              <a:rPr lang="ru-RU" sz="2400" b="1" i="1" dirty="0"/>
              <a:t>1 (Приведение к </a:t>
            </a:r>
            <a:r>
              <a:rPr lang="en-US" sz="2400" b="1" i="1" dirty="0" smtClean="0"/>
              <a:t>1NF</a:t>
            </a:r>
            <a:r>
              <a:rPr lang="ru-RU" sz="2400" b="1" i="1" dirty="0" smtClean="0"/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5747" y="1963588"/>
            <a:ext cx="889889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 smtClean="0"/>
              <a:t> задается </a:t>
            </a:r>
            <a:r>
              <a:rPr lang="ru-RU" dirty="0"/>
              <a:t>одно </a:t>
            </a:r>
            <a:r>
              <a:rPr lang="ru-RU" dirty="0" smtClean="0"/>
              <a:t>/ </a:t>
            </a:r>
            <a:r>
              <a:rPr lang="ru-RU" dirty="0"/>
              <a:t>несколько отношений, отображающих понятия предметной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по модели предметной </a:t>
            </a:r>
            <a:r>
              <a:rPr lang="ru-RU" dirty="0" smtClean="0"/>
              <a:t>области выписываются </a:t>
            </a:r>
            <a:r>
              <a:rPr lang="ru-RU" dirty="0"/>
              <a:t>обнаруженные </a:t>
            </a:r>
            <a:r>
              <a:rPr lang="ru-RU" b="1" i="1" dirty="0" smtClean="0"/>
              <a:t>функциональные зависимости </a:t>
            </a:r>
            <a:r>
              <a:rPr lang="ru-RU" b="1" i="1" dirty="0" smtClean="0"/>
              <a:t>(ФЗ)</a:t>
            </a:r>
            <a:r>
              <a:rPr lang="ru-RU" dirty="0" smtClean="0"/>
              <a:t>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все отношения автоматически находятся в </a:t>
            </a:r>
            <a:r>
              <a:rPr lang="en-US" dirty="0"/>
              <a:t>1NF</a:t>
            </a:r>
            <a:r>
              <a:rPr lang="ru-RU" dirty="0" smtClean="0"/>
              <a:t>.</a:t>
            </a:r>
            <a:endParaRPr lang="ru-RU" dirty="0"/>
          </a:p>
          <a:p>
            <a:pPr>
              <a:tabLst>
                <a:tab pos="-1371600" algn="ctr"/>
              </a:tabLst>
            </a:pP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5747" y="3245170"/>
            <a:ext cx="87655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1" dirty="0"/>
              <a:t>Отношение в </a:t>
            </a:r>
            <a:r>
              <a:rPr lang="ru-RU" sz="2000" i="1" dirty="0" smtClean="0"/>
              <a:t>1</a:t>
            </a:r>
            <a:r>
              <a:rPr lang="en-US" sz="2000" i="1" dirty="0"/>
              <a:t>NF</a:t>
            </a:r>
            <a:r>
              <a:rPr lang="ru-RU" sz="2000" i="1" dirty="0" smtClean="0"/>
              <a:t> </a:t>
            </a:r>
            <a:r>
              <a:rPr lang="ru-RU" sz="2000" i="1" dirty="0"/>
              <a:t>обладает следующими свойствами: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 </a:t>
            </a:r>
            <a:r>
              <a:rPr lang="ru-RU" sz="2000" dirty="0"/>
              <a:t>отношении нет одинаковых кортежей;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кортежи </a:t>
            </a:r>
            <a:r>
              <a:rPr lang="ru-RU" sz="2000" dirty="0"/>
              <a:t>не упорядочены;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атрибуты </a:t>
            </a:r>
            <a:r>
              <a:rPr lang="ru-RU" sz="2000" dirty="0"/>
              <a:t>не упорядочены;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все значения атрибутов </a:t>
            </a:r>
            <a:r>
              <a:rPr lang="ru-RU" sz="2000" dirty="0" err="1" smtClean="0"/>
              <a:t>атомарны</a:t>
            </a:r>
            <a:r>
              <a:rPr lang="ru-RU" sz="2000" dirty="0"/>
              <a:t> </a:t>
            </a:r>
            <a:r>
              <a:rPr lang="ru-RU" sz="2000" dirty="0" smtClean="0"/>
              <a:t>(на </a:t>
            </a:r>
            <a:r>
              <a:rPr lang="ru-RU" sz="2000" dirty="0"/>
              <a:t>пересечении каждого столбца и каждой строки находятся только элементарные значения </a:t>
            </a:r>
            <a:r>
              <a:rPr lang="ru-RU" sz="2000" dirty="0" smtClean="0"/>
              <a:t>атрибутов).</a:t>
            </a:r>
            <a:endParaRPr lang="ru-RU" sz="20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86443" y="5283769"/>
            <a:ext cx="31790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Ненормализованное </a:t>
            </a:r>
            <a:r>
              <a:rPr lang="ru-RU" sz="1600" b="1" i="1" dirty="0"/>
              <a:t>отношение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6" y="5721931"/>
            <a:ext cx="4230147" cy="7494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973499" y="5283769"/>
            <a:ext cx="18197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Отношение в 1</a:t>
            </a:r>
            <a:r>
              <a:rPr lang="en-US" sz="1600" b="1" i="1" dirty="0"/>
              <a:t>NF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35" y="5721931"/>
            <a:ext cx="4230147" cy="74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4C6D146A-8A1D-466F-95B0-D4B5B952F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030" y="914646"/>
            <a:ext cx="7277100" cy="656985"/>
          </a:xfrm>
        </p:spPr>
        <p:txBody>
          <a:bodyPr/>
          <a:lstStyle/>
          <a:p>
            <a:r>
              <a:rPr lang="ru-RU" sz="4400" b="0" dirty="0"/>
              <a:t>Нормализация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73050" y="2050398"/>
            <a:ext cx="8743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Отношение </a:t>
            </a:r>
            <a:r>
              <a:rPr lang="ru-RU" i="1" dirty="0" smtClean="0"/>
              <a:t>находится в </a:t>
            </a:r>
            <a:r>
              <a:rPr lang="en-US" b="1" i="1" dirty="0"/>
              <a:t>2NF</a:t>
            </a:r>
            <a:r>
              <a:rPr lang="ru-RU" b="1" i="1" dirty="0" smtClean="0"/>
              <a:t> </a:t>
            </a:r>
            <a:r>
              <a:rPr lang="ru-RU" i="1" dirty="0"/>
              <a:t>тогда и только тогда, когда оно </a:t>
            </a:r>
            <a:r>
              <a:rPr lang="ru-RU" i="1" dirty="0" smtClean="0"/>
              <a:t>находится </a:t>
            </a:r>
            <a:r>
              <a:rPr lang="ru-RU" i="1" dirty="0"/>
              <a:t>в первой нормальной форме и не содержит неполных функциональных зависимостей непервичных атрибутов от атрибутов первичного ключа.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85508" y="5451226"/>
            <a:ext cx="40302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i="1" dirty="0"/>
              <a:t>Приведение</a:t>
            </a:r>
            <a:r>
              <a:rPr lang="ru-RU" sz="2000" b="1" i="1" dirty="0"/>
              <a:t> </a:t>
            </a:r>
            <a:r>
              <a:rPr lang="ru-RU" sz="1600" b="1" i="1" dirty="0"/>
              <a:t>исходного отношения </a:t>
            </a:r>
            <a:r>
              <a:rPr lang="ru-RU" sz="1600" b="1" i="1" dirty="0" smtClean="0"/>
              <a:t>к 2</a:t>
            </a:r>
            <a:r>
              <a:rPr lang="en-US" sz="1600" b="1" i="1" dirty="0" smtClean="0"/>
              <a:t>NF</a:t>
            </a:r>
            <a:endParaRPr lang="ru-RU" sz="1600" b="1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73050" y="5734951"/>
            <a:ext cx="3332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Структура исходного отношения</a:t>
            </a:r>
            <a:endParaRPr lang="ru-RU" sz="1600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8438" y="5739875"/>
            <a:ext cx="4395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 smtClean="0"/>
              <a:t>Разбиение </a:t>
            </a:r>
            <a:r>
              <a:rPr lang="ru-RU" sz="1600" b="1" i="1" dirty="0"/>
              <a:t>исходного отношения на проекции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5348264" y="5980198"/>
            <a:ext cx="1295604" cy="168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endCxn id="9" idx="0"/>
          </p:cNvCxnSpPr>
          <p:nvPr/>
        </p:nvCxnSpPr>
        <p:spPr>
          <a:xfrm>
            <a:off x="6643868" y="5967217"/>
            <a:ext cx="1215503" cy="181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42" y="6149118"/>
            <a:ext cx="2315258" cy="28164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4" y="6149118"/>
            <a:ext cx="3520531" cy="265271"/>
          </a:xfrm>
          <a:prstGeom prst="rect">
            <a:avLst/>
          </a:prstGeom>
        </p:spPr>
      </p:pic>
      <p:sp>
        <p:nvSpPr>
          <p:cNvPr id="21" name="Прямоугольник 20"/>
          <p:cNvSpPr/>
          <p:nvPr/>
        </p:nvSpPr>
        <p:spPr>
          <a:xfrm>
            <a:off x="273050" y="1528779"/>
            <a:ext cx="3642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600"/>
              </a:spcBef>
              <a:tabLst>
                <a:tab pos="-1371600" algn="ctr"/>
              </a:tabLst>
            </a:pPr>
            <a:r>
              <a:rPr lang="ru-RU" sz="2400" b="1" i="1" dirty="0">
                <a:solidFill>
                  <a:prstClr val="black"/>
                </a:solidFill>
              </a:rPr>
              <a:t>Шаг 2 (Приведение к 2</a:t>
            </a:r>
            <a:r>
              <a:rPr lang="en-US" sz="2400" b="1" i="1" dirty="0">
                <a:solidFill>
                  <a:prstClr val="black"/>
                </a:solidFill>
              </a:rPr>
              <a:t>NF</a:t>
            </a:r>
            <a:r>
              <a:rPr lang="ru-RU" sz="2400" b="1" i="1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1056" name="Прямоугольник 1055"/>
          <p:cNvSpPr/>
          <p:nvPr/>
        </p:nvSpPr>
        <p:spPr>
          <a:xfrm>
            <a:off x="336641" y="3131618"/>
            <a:ext cx="8623461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Исходное отношение: 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</a:t>
            </a:r>
            <a:r>
              <a:rPr lang="ru-RU" sz="1600" dirty="0"/>
              <a:t>- сложный (составной) ключ.</a:t>
            </a:r>
          </a:p>
          <a:p>
            <a:pPr>
              <a:spcBef>
                <a:spcPts val="600"/>
              </a:spcBef>
            </a:pPr>
            <a:r>
              <a:rPr lang="ru-RU" sz="1600" dirty="0"/>
              <a:t>Функциональные зависимости: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              - - зависимость </a:t>
            </a:r>
            <a:r>
              <a:rPr lang="ru-RU" sz="1600" dirty="0"/>
              <a:t>всех атрибутов от ключа отношения.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   - </a:t>
            </a:r>
            <a:r>
              <a:rPr lang="ru-RU" sz="1600" dirty="0"/>
              <a:t>зависимость некоторых атрибутов от части сложного ключа.</a:t>
            </a:r>
          </a:p>
          <a:p>
            <a:r>
              <a:rPr lang="ru-RU" sz="1600" dirty="0"/>
              <a:t>Декомпозированные отношения:</a:t>
            </a:r>
          </a:p>
          <a:p>
            <a:r>
              <a:rPr lang="ru-RU" sz="1600" dirty="0" smtClean="0"/>
              <a:t>                              - </a:t>
            </a:r>
            <a:r>
              <a:rPr lang="ru-RU" sz="1600" dirty="0"/>
              <a:t>остаток от исходного отношения. Ключ - </a:t>
            </a:r>
          </a:p>
          <a:p>
            <a:r>
              <a:rPr lang="ru-RU" sz="1600" dirty="0"/>
              <a:t> </a:t>
            </a:r>
            <a:r>
              <a:rPr lang="ru-RU" sz="1600" dirty="0" smtClean="0"/>
              <a:t>                       - </a:t>
            </a:r>
            <a:r>
              <a:rPr lang="ru-RU" sz="1600" dirty="0"/>
              <a:t>атрибуты, вынесенные из исходного отношения вместе с частью сложного ключа. Ключ - </a:t>
            </a:r>
          </a:p>
        </p:txBody>
      </p:sp>
      <p:pic>
        <p:nvPicPr>
          <p:cNvPr id="1065" name="Рисунок 10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249" y="3216569"/>
            <a:ext cx="1971522" cy="237124"/>
          </a:xfrm>
          <a:prstGeom prst="rect">
            <a:avLst/>
          </a:prstGeom>
        </p:spPr>
      </p:pic>
      <p:pic>
        <p:nvPicPr>
          <p:cNvPr id="1066" name="Рисунок 10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9" y="3452495"/>
            <a:ext cx="560881" cy="201185"/>
          </a:xfrm>
          <a:prstGeom prst="rect">
            <a:avLst/>
          </a:prstGeom>
        </p:spPr>
      </p:pic>
      <p:pic>
        <p:nvPicPr>
          <p:cNvPr id="1067" name="Рисунок 10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49" y="4020096"/>
            <a:ext cx="1932599" cy="213378"/>
          </a:xfrm>
          <a:prstGeom prst="rect">
            <a:avLst/>
          </a:prstGeom>
        </p:spPr>
      </p:pic>
      <p:pic>
        <p:nvPicPr>
          <p:cNvPr id="1068" name="Рисунок 106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49" y="4247650"/>
            <a:ext cx="1127858" cy="213378"/>
          </a:xfrm>
          <a:prstGeom prst="rect">
            <a:avLst/>
          </a:prstGeom>
        </p:spPr>
      </p:pic>
      <p:pic>
        <p:nvPicPr>
          <p:cNvPr id="1069" name="Рисунок 10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149" y="4771767"/>
            <a:ext cx="1286367" cy="213378"/>
          </a:xfrm>
          <a:prstGeom prst="rect">
            <a:avLst/>
          </a:prstGeom>
        </p:spPr>
      </p:pic>
      <p:pic>
        <p:nvPicPr>
          <p:cNvPr id="1070" name="Рисунок 106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185" y="4770076"/>
            <a:ext cx="560881" cy="201185"/>
          </a:xfrm>
          <a:prstGeom prst="rect">
            <a:avLst/>
          </a:prstGeom>
        </p:spPr>
      </p:pic>
      <p:pic>
        <p:nvPicPr>
          <p:cNvPr id="1071" name="Рисунок 10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49" y="4994240"/>
            <a:ext cx="1018120" cy="213378"/>
          </a:xfrm>
          <a:prstGeom prst="rect">
            <a:avLst/>
          </a:prstGeom>
        </p:spPr>
      </p:pic>
      <p:pic>
        <p:nvPicPr>
          <p:cNvPr id="1072" name="Рисунок 107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380" y="5249598"/>
            <a:ext cx="213378" cy="201185"/>
          </a:xfrm>
          <a:prstGeom prst="rect">
            <a:avLst/>
          </a:prstGeom>
        </p:spPr>
      </p:pic>
      <p:pic>
        <p:nvPicPr>
          <p:cNvPr id="1075" name="Рисунок 10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00638" y="6164815"/>
            <a:ext cx="2182313" cy="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7072</TotalTime>
  <Words>1502</Words>
  <Application>Microsoft Office PowerPoint</Application>
  <PresentationFormat>Экран (4:3)</PresentationFormat>
  <Paragraphs>199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PT Sans</vt:lpstr>
      <vt:lpstr>Times New Roman</vt:lpstr>
      <vt:lpstr>Специальное оформление</vt:lpstr>
      <vt:lpstr>РАЗРАБОТКА БАЗ ДАННЫХ</vt:lpstr>
      <vt:lpstr>ТЕМА      МОДЕЛИРОВАНИЕ ДАННЫХ</vt:lpstr>
      <vt:lpstr>План лекции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Нормализация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488</cp:revision>
  <dcterms:created xsi:type="dcterms:W3CDTF">2015-07-29T11:14:37Z</dcterms:created>
  <dcterms:modified xsi:type="dcterms:W3CDTF">2022-10-05T19:06:46Z</dcterms:modified>
</cp:coreProperties>
</file>