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18"/>
  </p:notesMasterIdLst>
  <p:sldIdLst>
    <p:sldId id="274" r:id="rId2"/>
    <p:sldId id="329" r:id="rId3"/>
    <p:sldId id="428" r:id="rId4"/>
    <p:sldId id="426" r:id="rId5"/>
    <p:sldId id="427" r:id="rId6"/>
    <p:sldId id="421" r:id="rId7"/>
    <p:sldId id="435" r:id="rId8"/>
    <p:sldId id="429" r:id="rId9"/>
    <p:sldId id="433" r:id="rId10"/>
    <p:sldId id="434" r:id="rId11"/>
    <p:sldId id="422" r:id="rId12"/>
    <p:sldId id="430" r:id="rId13"/>
    <p:sldId id="423" r:id="rId14"/>
    <p:sldId id="431" r:id="rId15"/>
    <p:sldId id="432" r:id="rId16"/>
    <p:sldId id="264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0A5B"/>
    <a:srgbClr val="0C82C1"/>
    <a:srgbClr val="295C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56" autoAdjust="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224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DC8226-1A4E-4610-99ED-FBD2B871A86A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4882A-074C-4278-BE74-7EF331E8B5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5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Название дисциплины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ФИО преподавателя</a:t>
            </a:r>
          </a:p>
          <a:p>
            <a:pPr lvl="0"/>
            <a:r>
              <a:rPr lang="ru-RU" dirty="0"/>
              <a:t>Электронная почта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012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2790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2606039"/>
            <a:ext cx="7886700" cy="357092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67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1152143"/>
            <a:ext cx="1971675" cy="5024820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1152143"/>
            <a:ext cx="5762625" cy="502481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332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892" y="1197276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04E3D8-9551-C44F-AA1F-D38C85BA4D52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D262070-2A5E-5642-84A2-C705DC4050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7751" y="2693773"/>
            <a:ext cx="8349049" cy="343239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4915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143000" y="2057399"/>
            <a:ext cx="6858000" cy="1452563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ru-RU" dirty="0"/>
              <a:t>Название темы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143000" y="1178878"/>
            <a:ext cx="6858000" cy="4670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Номер темы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662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36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2523743"/>
            <a:ext cx="7886700" cy="36532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36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33272"/>
            <a:ext cx="7886700" cy="1218691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2414015"/>
            <a:ext cx="3867150" cy="376294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2414015"/>
            <a:ext cx="3867150" cy="37629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02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8808" y="1033272"/>
            <a:ext cx="7886700" cy="10245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18808" y="2099469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3006725"/>
            <a:ext cx="3868737" cy="3182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2099469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3006725"/>
            <a:ext cx="3887788" cy="3182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0551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160653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44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02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987424"/>
            <a:ext cx="2949575" cy="1528699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552700"/>
            <a:ext cx="2949575" cy="3316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04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987424"/>
            <a:ext cx="2949575" cy="1546987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552700"/>
            <a:ext cx="2949575" cy="3316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90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head.png"/>
          <p:cNvPicPr>
            <a:picLocks noChangeAspect="1"/>
          </p:cNvPicPr>
          <p:nvPr userDrawn="1"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330"/>
            <a:ext cx="9144000" cy="995423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5545389" y="-44722"/>
            <a:ext cx="35986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1600" b="1" dirty="0">
                <a:solidFill>
                  <a:srgbClr val="00B0F0"/>
                </a:solidFill>
                <a:latin typeface="PT Sans"/>
              </a:rPr>
              <a:t>Центр дистанционного обучения 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523999" y="6419000"/>
            <a:ext cx="1476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F0"/>
                </a:solidFill>
                <a:latin typeface="PT Sans"/>
              </a:rPr>
              <a:t>online.mirea.ru</a:t>
            </a:r>
            <a:endParaRPr lang="ru-RU" sz="1400" b="1" dirty="0">
              <a:solidFill>
                <a:srgbClr val="00B0F0"/>
              </a:solidFill>
              <a:latin typeface="PT San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BFFC79E-3831-4D3C-8F5D-FC802BF1F03F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1502307" cy="96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40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  <p:sldLayoutId id="2147483663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092771" y="6083371"/>
            <a:ext cx="1907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PT Sans"/>
              </a:rPr>
              <a:t>Online</a:t>
            </a:r>
            <a:r>
              <a:rPr lang="ru-RU" sz="1400" b="1" dirty="0">
                <a:solidFill>
                  <a:schemeClr val="bg1"/>
                </a:solidFill>
                <a:latin typeface="PT Sans"/>
              </a:rPr>
              <a:t>-</a:t>
            </a:r>
            <a:r>
              <a:rPr lang="en-US" sz="1400" b="1" dirty="0">
                <a:solidFill>
                  <a:schemeClr val="bg1"/>
                </a:solidFill>
                <a:latin typeface="PT Sans"/>
              </a:rPr>
              <a:t>edu.mirea.ru</a:t>
            </a:r>
            <a:endParaRPr lang="ru-RU" sz="1400" b="1" dirty="0">
              <a:solidFill>
                <a:schemeClr val="bg1"/>
              </a:solidFill>
              <a:latin typeface="PT San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7D972-92EF-4EF6-BF83-B1D352536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942" y="1617504"/>
            <a:ext cx="8641444" cy="1062035"/>
          </a:xfrm>
        </p:spPr>
        <p:txBody>
          <a:bodyPr/>
          <a:lstStyle/>
          <a:p>
            <a:pPr algn="ctr"/>
            <a:r>
              <a:rPr lang="ru-RU" dirty="0" smtClean="0"/>
              <a:t>РАЗРАБОТКА БАЗ ДАННЫХ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05CABD-092D-4CC1-B799-8089F630EC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ФИО преподавателя</a:t>
            </a:r>
            <a:r>
              <a:rPr lang="en-US" dirty="0"/>
              <a:t>: </a:t>
            </a:r>
            <a:r>
              <a:rPr lang="ru-RU" dirty="0"/>
              <a:t>Богомольная Г.В.</a:t>
            </a:r>
          </a:p>
          <a:p>
            <a:endParaRPr lang="ru-RU" dirty="0"/>
          </a:p>
          <a:p>
            <a:r>
              <a:rPr lang="en-US" dirty="0"/>
              <a:t>e-mail: bogomolnaya@mirea.ru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837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83848"/>
            <a:ext cx="8900931" cy="1214377"/>
          </a:xfrm>
        </p:spPr>
        <p:txBody>
          <a:bodyPr/>
          <a:lstStyle/>
          <a:p>
            <a:r>
              <a:rPr lang="en-US" sz="4400" b="0" dirty="0" smtClean="0"/>
              <a:t>C</a:t>
            </a:r>
            <a:r>
              <a:rPr lang="ru-RU" sz="4400" b="0" dirty="0" err="1" smtClean="0"/>
              <a:t>тратегии</a:t>
            </a:r>
            <a:r>
              <a:rPr lang="ru-RU" sz="4400" b="0" dirty="0" smtClean="0"/>
              <a:t> </a:t>
            </a:r>
            <a:r>
              <a:rPr lang="ru-RU" sz="4400" b="0" dirty="0"/>
              <a:t>поддержания </a:t>
            </a:r>
            <a:r>
              <a:rPr lang="ru-RU" sz="4400" b="0" dirty="0" smtClean="0"/>
              <a:t>ссылочной</a:t>
            </a:r>
            <a:r>
              <a:rPr lang="en-US" sz="4400" b="0" dirty="0" smtClean="0"/>
              <a:t> </a:t>
            </a:r>
            <a:r>
              <a:rPr lang="ru-RU" sz="4400" b="0" dirty="0" smtClean="0"/>
              <a:t>целостности </a:t>
            </a:r>
            <a:endParaRPr lang="ru-RU" sz="4400" b="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07382" y="2266090"/>
            <a:ext cx="8651422" cy="4201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i="1" u="sng" dirty="0" smtClean="0"/>
              <a:t>Основные </a:t>
            </a:r>
            <a:r>
              <a:rPr lang="ru-RU" i="1" u="sng" dirty="0"/>
              <a:t>стратегии поддержания ссылочной целостности:</a:t>
            </a:r>
            <a:r>
              <a:rPr lang="ru-RU" u="sng" dirty="0"/>
              <a:t>  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RESTRICT </a:t>
            </a:r>
            <a:r>
              <a:rPr lang="ru-RU" dirty="0"/>
              <a:t>– не разрешать выполнение операции, приводящей к нарушению ссылочной целостности. 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CASCADE </a:t>
            </a:r>
            <a:r>
              <a:rPr lang="ru-RU" dirty="0"/>
              <a:t>– разрешить выполнение требуемой операции, но внести при этом необходимые поправки в других кортежах отношений так, чтобы не допустить нарушения ссылочной целостности и сохранить все имеющиеся связи. </a:t>
            </a:r>
            <a:endParaRPr lang="ru-RU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i="1" u="sng" dirty="0" smtClean="0"/>
              <a:t>Дополнительные </a:t>
            </a:r>
            <a:r>
              <a:rPr lang="ru-RU" i="1" u="sng" dirty="0"/>
              <a:t>стратегии поддержания ссылочной </a:t>
            </a:r>
            <a:r>
              <a:rPr lang="ru-RU" i="1" u="sng" dirty="0" smtClean="0"/>
              <a:t>целостности</a:t>
            </a:r>
            <a:r>
              <a:rPr lang="ru-RU" u="sng" dirty="0" smtClean="0"/>
              <a:t>: </a:t>
            </a:r>
            <a:endParaRPr lang="ru-RU" u="sng" dirty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NONE – </a:t>
            </a:r>
            <a:r>
              <a:rPr lang="ru-RU" dirty="0"/>
              <a:t>никаких операций по поддержке ссылочной целостности не выполняется. 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SET NULL </a:t>
            </a:r>
            <a:r>
              <a:rPr lang="ru-RU" dirty="0"/>
              <a:t>– разрешить выполнение требуемой операции, но все возникающие некорректные значения внешних ключей заменять на неопределенные значения (</a:t>
            </a:r>
            <a:r>
              <a:rPr lang="ru-RU" dirty="0" err="1"/>
              <a:t>null</a:t>
            </a:r>
            <a:r>
              <a:rPr lang="ru-RU" dirty="0"/>
              <a:t>-значения). 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SET DEFAULT </a:t>
            </a:r>
            <a:r>
              <a:rPr lang="ru-RU" dirty="0"/>
              <a:t>– разрешить выполнение требуемой операции, но все возникающие некорректные значения внешних ключей изменять на некоторое значение, принятое по умолчанию. </a:t>
            </a:r>
          </a:p>
        </p:txBody>
      </p:sp>
    </p:spTree>
    <p:extLst>
      <p:ext uri="{BB962C8B-B14F-4D97-AF65-F5344CB8AC3E}">
        <p14:creationId xmlns:p14="http://schemas.microsoft.com/office/powerpoint/2010/main" val="40187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4997" y="985231"/>
            <a:ext cx="8086122" cy="656985"/>
          </a:xfrm>
        </p:spPr>
        <p:txBody>
          <a:bodyPr/>
          <a:lstStyle/>
          <a:p>
            <a:r>
              <a:rPr lang="ru-RU" sz="4400" b="0" dirty="0"/>
              <a:t>Операторы определения данных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8187" y="1630824"/>
            <a:ext cx="536807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i="1" dirty="0"/>
              <a:t>Обновление </a:t>
            </a:r>
            <a:r>
              <a:rPr lang="ru-RU" sz="2400" b="1" i="1" dirty="0" smtClean="0"/>
              <a:t>таблиц </a:t>
            </a:r>
          </a:p>
          <a:p>
            <a:r>
              <a:rPr lang="ru-RU" sz="2000" i="1" dirty="0"/>
              <a:t>Обобщенный формат оператора </a:t>
            </a:r>
            <a:r>
              <a:rPr lang="en-US" sz="2000" b="1" i="1" dirty="0"/>
              <a:t>ALTER TABLE</a:t>
            </a:r>
            <a:endParaRPr lang="ru-RU" sz="2000" b="1" i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48857" y="2517707"/>
            <a:ext cx="8895143" cy="382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 TABLE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имя_таблицы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[COLUMN]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имя столбца тип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данных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 NULL] [UNIQUE]</a:t>
            </a: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[DEFAULT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значение по умолчанию] [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 (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условие проверки на допустимость)]]</a:t>
            </a: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[COLUMN] ]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имя_столбца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RISTRICT | CASCADE]]</a:t>
            </a: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[ADD [CONSTRAINT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(имя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ограничения)] ограничение]</a:t>
            </a: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CONSTRAINT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имя ограничения [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RISTRICT I CASCADE]]</a:t>
            </a: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[ALTER [COLUMN] SET DEFAULT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значение по умолчанию]</a:t>
            </a: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 (COLUMN] DROP DEFAULT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ru-RU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ru-RU" i="1" dirty="0">
                <a:solidFill>
                  <a:srgbClr val="0070C0"/>
                </a:solidFill>
              </a:rPr>
              <a:t>Пример оператора </a:t>
            </a:r>
            <a:r>
              <a:rPr lang="ru-RU" i="1" dirty="0" smtClean="0">
                <a:solidFill>
                  <a:srgbClr val="0070C0"/>
                </a:solidFill>
              </a:rPr>
              <a:t>обновления </a:t>
            </a:r>
            <a:r>
              <a:rPr lang="ru-RU" i="1" dirty="0">
                <a:solidFill>
                  <a:srgbClr val="0070C0"/>
                </a:solidFill>
              </a:rPr>
              <a:t>таблицы:</a:t>
            </a: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dirty="0">
                <a:solidFill>
                  <a:srgbClr val="0070C0"/>
                </a:solidFill>
              </a:rPr>
              <a:t>ALTER TABLE s1</a:t>
            </a: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dirty="0">
                <a:solidFill>
                  <a:srgbClr val="0070C0"/>
                </a:solidFill>
              </a:rPr>
              <a:t>ADD </a:t>
            </a:r>
            <a:r>
              <a:rPr lang="en-US" dirty="0" err="1">
                <a:solidFill>
                  <a:srgbClr val="0070C0"/>
                </a:solidFill>
              </a:rPr>
              <a:t>Группа</a:t>
            </a:r>
            <a:r>
              <a:rPr lang="en-US" dirty="0">
                <a:solidFill>
                  <a:srgbClr val="0070C0"/>
                </a:solidFill>
              </a:rPr>
              <a:t> varchar (7) NOT NULL;</a:t>
            </a:r>
          </a:p>
        </p:txBody>
      </p:sp>
    </p:spTree>
    <p:extLst>
      <p:ext uri="{BB962C8B-B14F-4D97-AF65-F5344CB8AC3E}">
        <p14:creationId xmlns:p14="http://schemas.microsoft.com/office/powerpoint/2010/main" val="424065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4997" y="904339"/>
            <a:ext cx="8086122" cy="656985"/>
          </a:xfrm>
        </p:spPr>
        <p:txBody>
          <a:bodyPr/>
          <a:lstStyle/>
          <a:p>
            <a:r>
              <a:rPr lang="ru-RU" sz="4400" b="0" dirty="0"/>
              <a:t>Операторы определения данных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8187" y="1524650"/>
            <a:ext cx="30255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i="1" dirty="0"/>
              <a:t>Обновление </a:t>
            </a:r>
            <a:r>
              <a:rPr lang="ru-RU" sz="2400" b="1" i="1" dirty="0" smtClean="0"/>
              <a:t>таблиц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58187" y="2431609"/>
            <a:ext cx="8372262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 TABLE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имя_таблицы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{[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[COLUMN]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имя_столбца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тип_данных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NOT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NULL]]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| [DROP [COLUMN]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имя_столбца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]}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47239" y="2032392"/>
            <a:ext cx="83684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Модификация структуры таблицы</a:t>
            </a:r>
            <a:endParaRPr lang="ru-RU" sz="2000" i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47240" y="3623979"/>
            <a:ext cx="83684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Модификация </a:t>
            </a:r>
            <a:r>
              <a:rPr lang="ru-RU" sz="20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таблицы</a:t>
            </a:r>
            <a:endParaRPr lang="ru-RU" sz="2000" i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88358" y="3966432"/>
            <a:ext cx="8293260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 TABLE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имя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таблицы</a:t>
            </a:r>
          </a:p>
          <a:p>
            <a:pPr algn="just">
              <a:lnSpc>
                <a:spcPct val="120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{[ALTER COLUMN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имя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столбца</a:t>
            </a:r>
          </a:p>
          <a:p>
            <a:pPr algn="just">
              <a:lnSpc>
                <a:spcPct val="120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новый_тип_данных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[(точность[,масштаб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])] [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 | NOT NULL ]}]</a:t>
            </a:r>
          </a:p>
          <a:p>
            <a:pPr algn="just">
              <a:lnSpc>
                <a:spcPct val="120000"/>
              </a:lnSpc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| ADD { [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имя_столбца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тип_данных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algn="just">
              <a:lnSpc>
                <a:spcPct val="120000"/>
              </a:lnSpc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|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имя_столбца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выражение } [,...n]</a:t>
            </a:r>
          </a:p>
          <a:p>
            <a:pPr algn="just">
              <a:lnSpc>
                <a:spcPct val="120000"/>
              </a:lnSpc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| DROP {COLUMN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имя_столбца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}[,...n]</a:t>
            </a:r>
          </a:p>
          <a:p>
            <a:pPr algn="just">
              <a:lnSpc>
                <a:spcPct val="120000"/>
              </a:lnSpc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36187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123" y="897619"/>
            <a:ext cx="8086122" cy="656985"/>
          </a:xfrm>
        </p:spPr>
        <p:txBody>
          <a:bodyPr/>
          <a:lstStyle/>
          <a:p>
            <a:r>
              <a:rPr lang="ru-RU" sz="4400" b="0" dirty="0"/>
              <a:t>Операторы определения данных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8187" y="1496501"/>
            <a:ext cx="25887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i="1" dirty="0"/>
              <a:t>Удаление таблиц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48857" y="1913130"/>
            <a:ext cx="8895143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TABLE </a:t>
            </a:r>
            <a:r>
              <a:rPr lang="ru-RU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имя_таблицы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RISTRICT I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CASCADE]</a:t>
            </a: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ru-RU" i="1" dirty="0" smtClean="0">
                <a:solidFill>
                  <a:srgbClr val="0070C0"/>
                </a:solidFill>
              </a:rPr>
              <a:t>Пример </a:t>
            </a:r>
            <a:r>
              <a:rPr lang="ru-RU" i="1" dirty="0">
                <a:solidFill>
                  <a:srgbClr val="0070C0"/>
                </a:solidFill>
              </a:rPr>
              <a:t>оператора </a:t>
            </a:r>
            <a:r>
              <a:rPr lang="ru-RU" i="1" dirty="0" smtClean="0">
                <a:solidFill>
                  <a:srgbClr val="0070C0"/>
                </a:solidFill>
              </a:rPr>
              <a:t>удаления </a:t>
            </a:r>
            <a:r>
              <a:rPr lang="ru-RU" i="1" dirty="0">
                <a:solidFill>
                  <a:srgbClr val="0070C0"/>
                </a:solidFill>
              </a:rPr>
              <a:t>таблицы:</a:t>
            </a: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dirty="0">
                <a:solidFill>
                  <a:srgbClr val="0070C0"/>
                </a:solidFill>
              </a:rPr>
              <a:t>DROP TABLE s1;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48857" y="2957622"/>
            <a:ext cx="59863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i="1" dirty="0"/>
              <a:t>Операторы создания и удаления индексов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33036" y="3419287"/>
            <a:ext cx="547482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/>
              <a:t>Создать индекс</a:t>
            </a:r>
            <a:r>
              <a:rPr lang="ru-RU" i="1" dirty="0" smtClean="0"/>
              <a:t>:</a:t>
            </a:r>
          </a:p>
          <a:p>
            <a:pPr>
              <a:spcBef>
                <a:spcPts val="600"/>
              </a:spcBef>
            </a:pPr>
            <a:r>
              <a:rPr lang="en-US" dirty="0"/>
              <a:t>CREATE [UNIQUE] INDEX </a:t>
            </a:r>
            <a:r>
              <a:rPr lang="ru-RU" dirty="0" err="1"/>
              <a:t>имя_индекса</a:t>
            </a:r>
            <a:endParaRPr lang="ru-RU" dirty="0"/>
          </a:p>
          <a:p>
            <a:pPr>
              <a:spcAft>
                <a:spcPts val="600"/>
              </a:spcAft>
            </a:pPr>
            <a:r>
              <a:rPr lang="en-US" dirty="0" smtClean="0"/>
              <a:t>ON </a:t>
            </a:r>
            <a:r>
              <a:rPr lang="ru-RU" dirty="0" err="1"/>
              <a:t>имя_таблицы</a:t>
            </a:r>
            <a:r>
              <a:rPr lang="ru-RU" dirty="0"/>
              <a:t> (столбец [</a:t>
            </a:r>
            <a:r>
              <a:rPr lang="en-US" dirty="0"/>
              <a:t>ASC| DESC] [,_.])</a:t>
            </a:r>
          </a:p>
          <a:p>
            <a:pPr>
              <a:spcBef>
                <a:spcPts val="600"/>
              </a:spcBef>
            </a:pPr>
            <a:r>
              <a:rPr lang="ru-RU" i="1" dirty="0" smtClean="0"/>
              <a:t>Удалить </a:t>
            </a:r>
            <a:r>
              <a:rPr lang="ru-RU" i="1" dirty="0"/>
              <a:t>индекс:</a:t>
            </a:r>
          </a:p>
          <a:p>
            <a:pPr>
              <a:spcBef>
                <a:spcPts val="600"/>
              </a:spcBef>
            </a:pPr>
            <a:r>
              <a:rPr lang="en-US" dirty="0"/>
              <a:t>DROP INDEX </a:t>
            </a:r>
            <a:r>
              <a:rPr lang="ru-RU" dirty="0" err="1" smtClean="0"/>
              <a:t>имя_индекса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913557" y="5144115"/>
            <a:ext cx="34604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Способы </a:t>
            </a:r>
            <a:r>
              <a:rPr lang="ru-RU" sz="20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определения индекса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90130" y="5469669"/>
            <a:ext cx="86601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Times New Roman" panose="02020603050405020304" pitchFamily="18" charset="0"/>
              <a:buChar char="⁻"/>
            </a:pP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автоматическое создание индекса при создании первичного ключа;</a:t>
            </a:r>
            <a:endParaRPr lang="ru-RU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Times New Roman" panose="02020603050405020304" pitchFamily="18" charset="0"/>
              <a:buChar char="⁻"/>
            </a:pP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автоматическое создание индекса при определении ограничения целостности UNIQUE ;</a:t>
            </a:r>
            <a:endParaRPr lang="ru-RU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Times New Roman" panose="02020603050405020304" pitchFamily="18" charset="0"/>
              <a:buChar char="⁻"/>
            </a:pP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создание индекса с помощью команды CREATE INDEX.</a:t>
            </a:r>
            <a:endParaRPr lang="ru-RU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61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49" y="921249"/>
            <a:ext cx="7304313" cy="656985"/>
          </a:xfrm>
        </p:spPr>
        <p:txBody>
          <a:bodyPr/>
          <a:lstStyle/>
          <a:p>
            <a:r>
              <a:rPr lang="ru-RU" sz="4400" b="0" dirty="0"/>
              <a:t>Индексы и методы доступа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86443" y="1778289"/>
            <a:ext cx="84464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-1371600" algn="ctr"/>
              </a:tabLst>
            </a:pPr>
            <a:r>
              <a:rPr lang="ru-RU" sz="2000" b="1" i="1" dirty="0" smtClean="0"/>
              <a:t>Индексы</a:t>
            </a:r>
            <a:r>
              <a:rPr lang="ru-RU" sz="2000" dirty="0" smtClean="0"/>
              <a:t> </a:t>
            </a:r>
            <a:r>
              <a:rPr lang="ru-RU" sz="2000" dirty="0"/>
              <a:t>– это механизмы быстрого доступа к данным в таблицах БД</a:t>
            </a:r>
            <a:r>
              <a:rPr lang="ru-RU" sz="2000" dirty="0" smtClean="0"/>
              <a:t>.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682758"/>
              </p:ext>
            </p:extLst>
          </p:nvPr>
        </p:nvGraphicFramePr>
        <p:xfrm>
          <a:off x="1660069" y="2881752"/>
          <a:ext cx="5698672" cy="1376611"/>
        </p:xfrm>
        <a:graphic>
          <a:graphicData uri="http://schemas.openxmlformats.org/drawingml/2006/table">
            <a:tbl>
              <a:tblPr/>
              <a:tblGrid>
                <a:gridCol w="1653349">
                  <a:extLst>
                    <a:ext uri="{9D8B030D-6E8A-4147-A177-3AD203B41FA5}">
                      <a16:colId xmlns:a16="http://schemas.microsoft.com/office/drawing/2014/main" val="3141861356"/>
                    </a:ext>
                  </a:extLst>
                </a:gridCol>
                <a:gridCol w="1692481">
                  <a:extLst>
                    <a:ext uri="{9D8B030D-6E8A-4147-A177-3AD203B41FA5}">
                      <a16:colId xmlns:a16="http://schemas.microsoft.com/office/drawing/2014/main" val="3497776128"/>
                    </a:ext>
                  </a:extLst>
                </a:gridCol>
                <a:gridCol w="1545734">
                  <a:extLst>
                    <a:ext uri="{9D8B030D-6E8A-4147-A177-3AD203B41FA5}">
                      <a16:colId xmlns:a16="http://schemas.microsoft.com/office/drawing/2014/main" val="1838003741"/>
                    </a:ext>
                  </a:extLst>
                </a:gridCol>
                <a:gridCol w="807108">
                  <a:extLst>
                    <a:ext uri="{9D8B030D-6E8A-4147-A177-3AD203B41FA5}">
                      <a16:colId xmlns:a16="http://schemas.microsoft.com/office/drawing/2014/main" val="2628741724"/>
                    </a:ext>
                  </a:extLst>
                </a:gridCol>
              </a:tblGrid>
              <a:tr h="3002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Порядковый № </a:t>
                      </a:r>
                      <a:r>
                        <a:rPr lang="ru-RU" sz="1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записи</a:t>
                      </a:r>
                      <a:endParaRPr lang="ru-RU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Дата прихода </a:t>
                      </a:r>
                      <a:r>
                        <a:rPr lang="ru-RU" sz="1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товара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товара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1042383"/>
                  </a:ext>
                </a:extLst>
              </a:tr>
              <a:tr h="1501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10.01.2020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Сахар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6202429"/>
                  </a:ext>
                </a:extLst>
              </a:tr>
              <a:tr h="1501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12.01.2020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Картофель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648617"/>
                  </a:ext>
                </a:extLst>
              </a:tr>
              <a:tr h="1501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12.01.2020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Свекла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3669899"/>
                  </a:ext>
                </a:extLst>
              </a:tr>
              <a:tr h="1501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14.01.2020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Сахар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361314"/>
                  </a:ext>
                </a:extLst>
              </a:tr>
              <a:tr h="1501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14.01.2020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Свекла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2318104"/>
                  </a:ext>
                </a:extLst>
              </a:tr>
              <a:tr h="1501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16.01.2020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Сливы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8579445"/>
                  </a:ext>
                </a:extLst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/>
          </p:nvPr>
        </p:nvGraphicFramePr>
        <p:xfrm>
          <a:off x="1660070" y="4966335"/>
          <a:ext cx="5753100" cy="1565656"/>
        </p:xfrm>
        <a:graphic>
          <a:graphicData uri="http://schemas.openxmlformats.org/drawingml/2006/table">
            <a:tbl>
              <a:tblPr/>
              <a:tblGrid>
                <a:gridCol w="955863">
                  <a:extLst>
                    <a:ext uri="{9D8B030D-6E8A-4147-A177-3AD203B41FA5}">
                      <a16:colId xmlns:a16="http://schemas.microsoft.com/office/drawing/2014/main" val="1966246959"/>
                    </a:ext>
                  </a:extLst>
                </a:gridCol>
                <a:gridCol w="1020832">
                  <a:extLst>
                    <a:ext uri="{9D8B030D-6E8A-4147-A177-3AD203B41FA5}">
                      <a16:colId xmlns:a16="http://schemas.microsoft.com/office/drawing/2014/main" val="435207343"/>
                    </a:ext>
                  </a:extLst>
                </a:gridCol>
                <a:gridCol w="973038">
                  <a:extLst>
                    <a:ext uri="{9D8B030D-6E8A-4147-A177-3AD203B41FA5}">
                      <a16:colId xmlns:a16="http://schemas.microsoft.com/office/drawing/2014/main" val="879751502"/>
                    </a:ext>
                  </a:extLst>
                </a:gridCol>
                <a:gridCol w="873719">
                  <a:extLst>
                    <a:ext uri="{9D8B030D-6E8A-4147-A177-3AD203B41FA5}">
                      <a16:colId xmlns:a16="http://schemas.microsoft.com/office/drawing/2014/main" val="4036942793"/>
                    </a:ext>
                  </a:extLst>
                </a:gridCol>
                <a:gridCol w="1046222">
                  <a:extLst>
                    <a:ext uri="{9D8B030D-6E8A-4147-A177-3AD203B41FA5}">
                      <a16:colId xmlns:a16="http://schemas.microsoft.com/office/drawing/2014/main" val="2331600714"/>
                    </a:ext>
                  </a:extLst>
                </a:gridCol>
                <a:gridCol w="883426">
                  <a:extLst>
                    <a:ext uri="{9D8B030D-6E8A-4147-A177-3AD203B41FA5}">
                      <a16:colId xmlns:a16="http://schemas.microsoft.com/office/drawing/2014/main" val="341031965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 дате прихода </a:t>
                      </a:r>
                      <a:r>
                        <a:rPr lang="ru-RU" sz="12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товар</a:t>
                      </a:r>
                      <a:r>
                        <a:rPr lang="en-US" sz="12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 </a:t>
                      </a:r>
                      <a:r>
                        <a:rPr lang="ru-RU" sz="12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наименованию товара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 количеству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8999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Дата прихода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№ записи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Товар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cap="small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№ </a:t>
                      </a: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записи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№ записи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7322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10.01.2020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Картофель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2911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12.01.2020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Сахар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5090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12.01.2020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Сахар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8115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14.01.2020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Свекла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37976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14.01.2020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Свекла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134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16,01.2020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Сливы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388807"/>
                  </a:ext>
                </a:extLst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2588201" y="4558910"/>
            <a:ext cx="38968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tabLst>
                <a:tab pos="-1371600" algn="ctr"/>
              </a:tabLst>
            </a:pPr>
            <a:r>
              <a:rPr lang="ru-RU" sz="2000" b="1" i="1" dirty="0"/>
              <a:t>Логическая структура индексов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462014" y="2417096"/>
            <a:ext cx="40230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tabLst>
                <a:tab pos="-1371600" algn="ctr"/>
              </a:tabLst>
            </a:pPr>
            <a:r>
              <a:rPr lang="ru-RU" sz="2000" b="1" i="1" dirty="0"/>
              <a:t>Физическая структура таблицы </a:t>
            </a:r>
          </a:p>
        </p:txBody>
      </p:sp>
    </p:spTree>
    <p:extLst>
      <p:ext uri="{BB962C8B-B14F-4D97-AF65-F5344CB8AC3E}">
        <p14:creationId xmlns:p14="http://schemas.microsoft.com/office/powerpoint/2010/main" val="149243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1476" y="974270"/>
            <a:ext cx="7304313" cy="656985"/>
          </a:xfrm>
        </p:spPr>
        <p:txBody>
          <a:bodyPr/>
          <a:lstStyle/>
          <a:p>
            <a:r>
              <a:rPr lang="ru-RU" sz="4400" b="0" dirty="0"/>
              <a:t>Индексы и методы доступа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52196" y="1803940"/>
            <a:ext cx="8822871" cy="4632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tabLst>
                <a:tab pos="-1371600" algn="ctr"/>
              </a:tabLst>
            </a:pPr>
            <a:r>
              <a:rPr lang="ru-RU" sz="2400" b="1" i="1" dirty="0" smtClean="0"/>
              <a:t>Последовательный </a:t>
            </a:r>
            <a:r>
              <a:rPr lang="ru-RU" sz="2400" b="1" i="1" dirty="0"/>
              <a:t>метод доступа к данным в таблицах БД: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-1371600" algn="ctr"/>
              </a:tabLst>
            </a:pPr>
            <a:r>
              <a:rPr lang="ru-RU" sz="2400" dirty="0"/>
              <a:t>просматриваются все записи таблицы, от первой к последней. </a:t>
            </a:r>
          </a:p>
          <a:p>
            <a:pPr>
              <a:spcBef>
                <a:spcPts val="600"/>
              </a:spcBef>
              <a:tabLst>
                <a:tab pos="-1371600" algn="ctr"/>
              </a:tabLst>
            </a:pPr>
            <a:r>
              <a:rPr lang="ru-RU" sz="2400" b="1" i="1" dirty="0" smtClean="0"/>
              <a:t>Индексно-последовательный </a:t>
            </a:r>
            <a:r>
              <a:rPr lang="ru-RU" sz="2400" b="1" i="1" dirty="0"/>
              <a:t>метод </a:t>
            </a:r>
            <a:r>
              <a:rPr lang="ru-RU" sz="2400" dirty="0"/>
              <a:t>доступа к данным в таблицах </a:t>
            </a:r>
            <a:r>
              <a:rPr lang="ru-RU" sz="2400" dirty="0" smtClean="0"/>
              <a:t>БД: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-1371600" algn="ctr"/>
              </a:tabLst>
            </a:pPr>
            <a:r>
              <a:rPr lang="ru-RU" sz="2400" dirty="0"/>
              <a:t> поиск ведется по индексу, а не по самой таблице;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-1371600" algn="ctr"/>
              </a:tabLst>
            </a:pPr>
            <a:r>
              <a:rPr lang="ru-RU" sz="2400" dirty="0"/>
              <a:t>поиск в индексе начинается только с первой строки, удовлетворяющей, условию запроса или его части </a:t>
            </a:r>
            <a:r>
              <a:rPr lang="ru-RU" sz="2400" dirty="0" smtClean="0"/>
              <a:t>(«прямой доступ»);</a:t>
            </a:r>
            <a:endParaRPr lang="ru-RU" sz="2400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-1371600" algn="ctr"/>
              </a:tabLst>
            </a:pPr>
            <a:r>
              <a:rPr lang="ru-RU" sz="2400" dirty="0"/>
              <a:t>строки в индексе, начиная с такой записи, просматриваются последовательно.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-1371600" algn="ctr"/>
              </a:tabLst>
            </a:pPr>
            <a:endParaRPr lang="ru-RU" sz="20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369996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BE26A0-0BD0-4F5C-8BB0-203795747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159761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092771" y="6083371"/>
            <a:ext cx="1907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PT Sans"/>
              </a:rPr>
              <a:t>Online</a:t>
            </a:r>
            <a:r>
              <a:rPr lang="ru-RU" sz="1400" b="1" dirty="0">
                <a:solidFill>
                  <a:schemeClr val="bg1"/>
                </a:solidFill>
                <a:latin typeface="PT Sans"/>
              </a:rPr>
              <a:t>-</a:t>
            </a:r>
            <a:r>
              <a:rPr lang="en-US" sz="1400" b="1" dirty="0">
                <a:solidFill>
                  <a:schemeClr val="bg1"/>
                </a:solidFill>
                <a:latin typeface="PT Sans"/>
              </a:rPr>
              <a:t>edu.mirea.ru</a:t>
            </a:r>
            <a:endParaRPr lang="ru-RU" sz="1400" b="1" dirty="0">
              <a:solidFill>
                <a:schemeClr val="bg1"/>
              </a:solidFill>
              <a:latin typeface="PT San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7D972-92EF-4EF6-BF83-B1D352536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89" y="1487347"/>
            <a:ext cx="8821270" cy="1469985"/>
          </a:xfrm>
        </p:spPr>
        <p:txBody>
          <a:bodyPr/>
          <a:lstStyle/>
          <a:p>
            <a:pPr algn="ctr"/>
            <a:r>
              <a:rPr lang="ru-RU" sz="4800" dirty="0"/>
              <a:t>ТЕМА </a:t>
            </a:r>
            <a:r>
              <a:rPr lang="ru-RU" sz="4800" dirty="0" smtClean="0"/>
              <a:t>    </a:t>
            </a:r>
            <a:br>
              <a:rPr lang="ru-RU" sz="4800" dirty="0" smtClean="0"/>
            </a:br>
            <a:r>
              <a:rPr lang="ru-RU" sz="4800" dirty="0" smtClean="0"/>
              <a:t>СТРУКТУРА </a:t>
            </a:r>
            <a:r>
              <a:rPr lang="en-US" sz="4800" dirty="0"/>
              <a:t>SQL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76252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11892" y="994719"/>
            <a:ext cx="8229600" cy="689397"/>
          </a:xfrm>
        </p:spPr>
        <p:txBody>
          <a:bodyPr/>
          <a:lstStyle/>
          <a:p>
            <a:pPr algn="ctr"/>
            <a:r>
              <a:rPr lang="ru-RU" dirty="0"/>
              <a:t>План лекции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11892" y="1895118"/>
            <a:ext cx="8349049" cy="4239463"/>
          </a:xfrm>
        </p:spPr>
        <p:txBody>
          <a:bodyPr/>
          <a:lstStyle/>
          <a:p>
            <a:r>
              <a:rPr lang="ru-RU" dirty="0"/>
              <a:t>Основные объекты структуры базы данных </a:t>
            </a:r>
            <a:r>
              <a:rPr lang="ru-RU" dirty="0" smtClean="0"/>
              <a:t>SQL-сервера.</a:t>
            </a:r>
            <a:endParaRPr lang="ru-RU" dirty="0"/>
          </a:p>
          <a:p>
            <a:r>
              <a:rPr lang="ru-RU" dirty="0" smtClean="0"/>
              <a:t>Синтаксис </a:t>
            </a:r>
            <a:r>
              <a:rPr lang="ru-RU" dirty="0"/>
              <a:t>оператора создания </a:t>
            </a:r>
            <a:r>
              <a:rPr lang="ru-RU" dirty="0" smtClean="0"/>
              <a:t>таблиц.</a:t>
            </a:r>
          </a:p>
          <a:p>
            <a:r>
              <a:rPr lang="ru-RU" dirty="0" smtClean="0"/>
              <a:t>Синтаксис операторов обновления и удаления</a:t>
            </a:r>
            <a:r>
              <a:rPr lang="ru-RU" b="1" i="1" dirty="0" smtClean="0"/>
              <a:t> </a:t>
            </a:r>
            <a:r>
              <a:rPr lang="ru-RU" dirty="0" smtClean="0"/>
              <a:t>таблиц.</a:t>
            </a:r>
          </a:p>
          <a:p>
            <a:r>
              <a:rPr lang="ru-RU" dirty="0"/>
              <a:t>Создание </a:t>
            </a:r>
            <a:r>
              <a:rPr lang="ru-RU" dirty="0" smtClean="0"/>
              <a:t>индекса.</a:t>
            </a:r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515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030" y="893248"/>
            <a:ext cx="7277100" cy="656985"/>
          </a:xfrm>
        </p:spPr>
        <p:txBody>
          <a:bodyPr/>
          <a:lstStyle/>
          <a:p>
            <a:r>
              <a:rPr lang="ru-RU" sz="4400" b="0" dirty="0"/>
              <a:t>Структура </a:t>
            </a:r>
            <a:r>
              <a:rPr lang="en-US" sz="4400" b="0" dirty="0"/>
              <a:t>SQL</a:t>
            </a:r>
            <a:endParaRPr lang="ru-RU" sz="4400" b="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77586" y="1482837"/>
            <a:ext cx="85833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i="1" dirty="0"/>
              <a:t>Основные объекты структуры базы данных SQL-сервера</a:t>
            </a:r>
            <a:endParaRPr lang="ru-RU" sz="2400" b="1" i="1" dirty="0" smtClean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814308"/>
              </p:ext>
            </p:extLst>
          </p:nvPr>
        </p:nvGraphicFramePr>
        <p:xfrm>
          <a:off x="277586" y="2155982"/>
          <a:ext cx="8583385" cy="43261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0893">
                  <a:extLst>
                    <a:ext uri="{9D8B030D-6E8A-4147-A177-3AD203B41FA5}">
                      <a16:colId xmlns:a16="http://schemas.microsoft.com/office/drawing/2014/main" val="3715476443"/>
                    </a:ext>
                  </a:extLst>
                </a:gridCol>
                <a:gridCol w="6422492">
                  <a:extLst>
                    <a:ext uri="{9D8B030D-6E8A-4147-A177-3AD203B41FA5}">
                      <a16:colId xmlns:a16="http://schemas.microsoft.com/office/drawing/2014/main" val="2475313270"/>
                    </a:ext>
                  </a:extLst>
                </a:gridCol>
              </a:tblGrid>
              <a:tr h="170705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+mn-lt"/>
                        </a:rPr>
                        <a:t>Объекты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+mn-lt"/>
                        </a:rPr>
                        <a:t>Смысл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90274221"/>
                  </a:ext>
                </a:extLst>
              </a:tr>
              <a:tr h="314792">
                <a:tc>
                  <a:txBody>
                    <a:bodyPr/>
                    <a:lstStyle/>
                    <a:p>
                      <a:pPr marL="0" marR="0" lvl="0" indent="45021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Tables</a:t>
                      </a:r>
                      <a:endParaRPr kumimoji="0" lang="ru-RU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noProof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Таблицы</a:t>
                      </a:r>
                      <a:r>
                        <a:rPr kumimoji="0" lang="ru-RU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200" kern="1200" noProof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базы данных, в которых хранятся собственно данные</a:t>
                      </a:r>
                      <a:endParaRPr lang="ru-RU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37728214"/>
                  </a:ext>
                </a:extLst>
              </a:tr>
              <a:tr h="314792">
                <a:tc>
                  <a:txBody>
                    <a:bodyPr/>
                    <a:lstStyle/>
                    <a:p>
                      <a:pPr indent="450215" algn="l">
                        <a:spcAft>
                          <a:spcPts val="600"/>
                        </a:spcAft>
                      </a:pPr>
                      <a:r>
                        <a:rPr lang="ru-RU" sz="1200" dirty="0" err="1">
                          <a:effectLst/>
                          <a:latin typeface="+mn-lt"/>
                        </a:rPr>
                        <a:t>Views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ru-RU" sz="1200" dirty="0" smtClean="0">
                          <a:effectLst/>
                          <a:latin typeface="+mn-lt"/>
                        </a:rPr>
                        <a:t>Представления </a:t>
                      </a:r>
                      <a:r>
                        <a:rPr lang="ru-RU" sz="1200" dirty="0">
                          <a:effectLst/>
                          <a:latin typeface="+mn-lt"/>
                        </a:rPr>
                        <a:t>(виртуальные таблицы) для отображения данных из таблиц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69892050"/>
                  </a:ext>
                </a:extLst>
              </a:tr>
              <a:tr h="314792">
                <a:tc>
                  <a:txBody>
                    <a:bodyPr/>
                    <a:lstStyle/>
                    <a:p>
                      <a:pPr indent="450215" algn="l">
                        <a:spcAft>
                          <a:spcPts val="600"/>
                        </a:spcAft>
                      </a:pPr>
                      <a:r>
                        <a:rPr lang="ru-RU" sz="1200" dirty="0" err="1">
                          <a:effectLst/>
                          <a:latin typeface="+mn-lt"/>
                        </a:rPr>
                        <a:t>Stored</a:t>
                      </a:r>
                      <a:r>
                        <a:rPr lang="ru-RU" sz="1200" dirty="0">
                          <a:effectLst/>
                          <a:latin typeface="+mn-lt"/>
                        </a:rPr>
                        <a:t> </a:t>
                      </a:r>
                      <a:r>
                        <a:rPr lang="ru-RU" sz="1200" dirty="0" err="1">
                          <a:effectLst/>
                          <a:latin typeface="+mn-lt"/>
                        </a:rPr>
                        <a:t>Procedures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ru-RU" sz="1200" dirty="0">
                          <a:effectLst/>
                          <a:latin typeface="+mn-lt"/>
                        </a:rPr>
                        <a:t>Хранимые процедуры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82404940"/>
                  </a:ext>
                </a:extLst>
              </a:tr>
              <a:tr h="314792">
                <a:tc>
                  <a:txBody>
                    <a:bodyPr/>
                    <a:lstStyle/>
                    <a:p>
                      <a:pPr indent="450215" algn="l">
                        <a:spcAft>
                          <a:spcPts val="600"/>
                        </a:spcAft>
                      </a:pPr>
                      <a:r>
                        <a:rPr lang="ru-RU" sz="1200" dirty="0" err="1">
                          <a:effectLst/>
                          <a:latin typeface="+mn-lt"/>
                        </a:rPr>
                        <a:t>Triggers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ru-RU" sz="1200" dirty="0">
                          <a:effectLst/>
                          <a:latin typeface="+mn-lt"/>
                        </a:rPr>
                        <a:t>Триггеры – специальные хранимые процедуры, вызываемые при изменении данных в таблице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21019714"/>
                  </a:ext>
                </a:extLst>
              </a:tr>
              <a:tr h="314792">
                <a:tc>
                  <a:txBody>
                    <a:bodyPr/>
                    <a:lstStyle/>
                    <a:p>
                      <a:pPr indent="450215" algn="l">
                        <a:spcAft>
                          <a:spcPts val="600"/>
                        </a:spcAft>
                      </a:pPr>
                      <a:r>
                        <a:rPr lang="ru-RU" sz="1200" dirty="0" err="1">
                          <a:effectLst/>
                          <a:latin typeface="+mn-lt"/>
                        </a:rPr>
                        <a:t>User</a:t>
                      </a:r>
                      <a:r>
                        <a:rPr lang="ru-RU" sz="1200" dirty="0">
                          <a:effectLst/>
                          <a:latin typeface="+mn-lt"/>
                        </a:rPr>
                        <a:t> </a:t>
                      </a:r>
                      <a:r>
                        <a:rPr lang="ru-RU" sz="1200" dirty="0" err="1">
                          <a:effectLst/>
                          <a:latin typeface="+mn-lt"/>
                        </a:rPr>
                        <a:t>Defined</a:t>
                      </a:r>
                      <a:r>
                        <a:rPr lang="ru-RU" sz="1200" dirty="0">
                          <a:effectLst/>
                          <a:latin typeface="+mn-lt"/>
                        </a:rPr>
                        <a:t> </a:t>
                      </a:r>
                      <a:r>
                        <a:rPr lang="ru-RU" sz="1200" dirty="0" err="1">
                          <a:effectLst/>
                          <a:latin typeface="+mn-lt"/>
                        </a:rPr>
                        <a:t>function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ru-RU" sz="1200" dirty="0">
                          <a:effectLst/>
                          <a:latin typeface="+mn-lt"/>
                        </a:rPr>
                        <a:t>Создаваемые пользователем функции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11257685"/>
                  </a:ext>
                </a:extLst>
              </a:tr>
              <a:tr h="341411">
                <a:tc>
                  <a:txBody>
                    <a:bodyPr/>
                    <a:lstStyle/>
                    <a:p>
                      <a:pPr indent="450215" algn="l">
                        <a:spcAft>
                          <a:spcPts val="600"/>
                        </a:spcAft>
                      </a:pPr>
                      <a:r>
                        <a:rPr lang="ru-RU" sz="1200" dirty="0" err="1">
                          <a:effectLst/>
                          <a:latin typeface="+mn-lt"/>
                        </a:rPr>
                        <a:t>Indexes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ru-RU" sz="1200" dirty="0">
                          <a:effectLst/>
                          <a:latin typeface="+mn-lt"/>
                        </a:rPr>
                        <a:t>Индексы – дополнительные структуры, призванные повысить производительность работы с данными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73453366"/>
                  </a:ext>
                </a:extLst>
              </a:tr>
              <a:tr h="314792">
                <a:tc>
                  <a:txBody>
                    <a:bodyPr/>
                    <a:lstStyle/>
                    <a:p>
                      <a:pPr indent="450215" algn="l">
                        <a:spcAft>
                          <a:spcPts val="600"/>
                        </a:spcAft>
                      </a:pPr>
                      <a:r>
                        <a:rPr lang="ru-RU" sz="1200" dirty="0" err="1">
                          <a:effectLst/>
                          <a:latin typeface="+mn-lt"/>
                        </a:rPr>
                        <a:t>User</a:t>
                      </a:r>
                      <a:r>
                        <a:rPr lang="ru-RU" sz="1200" dirty="0">
                          <a:effectLst/>
                          <a:latin typeface="+mn-lt"/>
                        </a:rPr>
                        <a:t> </a:t>
                      </a:r>
                      <a:r>
                        <a:rPr lang="ru-RU" sz="1200" dirty="0" err="1">
                          <a:effectLst/>
                          <a:latin typeface="+mn-lt"/>
                        </a:rPr>
                        <a:t>Defined</a:t>
                      </a:r>
                      <a:r>
                        <a:rPr lang="ru-RU" sz="1200" dirty="0">
                          <a:effectLst/>
                          <a:latin typeface="+mn-lt"/>
                        </a:rPr>
                        <a:t> </a:t>
                      </a:r>
                      <a:r>
                        <a:rPr lang="ru-RU" sz="1200" dirty="0" err="1">
                          <a:effectLst/>
                          <a:latin typeface="+mn-lt"/>
                        </a:rPr>
                        <a:t>Data</a:t>
                      </a:r>
                      <a:r>
                        <a:rPr lang="ru-RU" sz="1200" dirty="0">
                          <a:effectLst/>
                          <a:latin typeface="+mn-lt"/>
                        </a:rPr>
                        <a:t> </a:t>
                      </a:r>
                      <a:r>
                        <a:rPr lang="ru-RU" sz="1200" dirty="0" err="1">
                          <a:effectLst/>
                          <a:latin typeface="+mn-lt"/>
                        </a:rPr>
                        <a:t>Types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ru-RU" sz="1200" dirty="0">
                          <a:effectLst/>
                          <a:latin typeface="+mn-lt"/>
                        </a:rPr>
                        <a:t>Определяемые пользователем типы данных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21035049"/>
                  </a:ext>
                </a:extLst>
              </a:tr>
              <a:tr h="314792">
                <a:tc>
                  <a:txBody>
                    <a:bodyPr/>
                    <a:lstStyle/>
                    <a:p>
                      <a:pPr indent="450215" algn="l">
                        <a:spcAft>
                          <a:spcPts val="600"/>
                        </a:spcAft>
                      </a:pPr>
                      <a:r>
                        <a:rPr lang="ru-RU" sz="1200" dirty="0" err="1">
                          <a:effectLst/>
                          <a:latin typeface="+mn-lt"/>
                        </a:rPr>
                        <a:t>Keys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ru-RU" sz="1200" dirty="0">
                          <a:effectLst/>
                          <a:latin typeface="+mn-lt"/>
                        </a:rPr>
                        <a:t>Ключи – один из видов ограничений целостности данных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09494715"/>
                  </a:ext>
                </a:extLst>
              </a:tr>
              <a:tr h="314792">
                <a:tc>
                  <a:txBody>
                    <a:bodyPr/>
                    <a:lstStyle/>
                    <a:p>
                      <a:pPr indent="450215" algn="l">
                        <a:spcAft>
                          <a:spcPts val="600"/>
                        </a:spcAft>
                      </a:pPr>
                      <a:r>
                        <a:rPr lang="ru-RU" sz="1200" dirty="0" err="1">
                          <a:effectLst/>
                          <a:latin typeface="+mn-lt"/>
                        </a:rPr>
                        <a:t>Constraints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ru-RU" sz="1200" dirty="0">
                          <a:effectLst/>
                          <a:latin typeface="+mn-lt"/>
                        </a:rPr>
                        <a:t>Ограничение целостности – объекты для обеспечения логической целостности данных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38313680"/>
                  </a:ext>
                </a:extLst>
              </a:tr>
              <a:tr h="314792">
                <a:tc>
                  <a:txBody>
                    <a:bodyPr/>
                    <a:lstStyle/>
                    <a:p>
                      <a:pPr indent="450215" algn="l">
                        <a:spcAft>
                          <a:spcPts val="600"/>
                        </a:spcAft>
                      </a:pPr>
                      <a:r>
                        <a:rPr lang="ru-RU" sz="1200" dirty="0" err="1">
                          <a:effectLst/>
                          <a:latin typeface="+mn-lt"/>
                        </a:rPr>
                        <a:t>Users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ru-RU" sz="1200" dirty="0">
                          <a:effectLst/>
                          <a:latin typeface="+mn-lt"/>
                        </a:rPr>
                        <a:t>Пользователи, обладающие доступом к базе данных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27960711"/>
                  </a:ext>
                </a:extLst>
              </a:tr>
              <a:tr h="314792">
                <a:tc>
                  <a:txBody>
                    <a:bodyPr/>
                    <a:lstStyle/>
                    <a:p>
                      <a:pPr indent="450215" algn="l">
                        <a:spcAft>
                          <a:spcPts val="600"/>
                        </a:spcAft>
                      </a:pPr>
                      <a:r>
                        <a:rPr lang="ru-RU" sz="1200" dirty="0" err="1">
                          <a:effectLst/>
                          <a:latin typeface="+mn-lt"/>
                        </a:rPr>
                        <a:t>Roles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ru-RU" sz="1200" dirty="0">
                          <a:effectLst/>
                          <a:latin typeface="+mn-lt"/>
                        </a:rPr>
                        <a:t>Роли, позволяющие объединять пользователей в группы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55847840"/>
                  </a:ext>
                </a:extLst>
              </a:tr>
              <a:tr h="314792">
                <a:tc>
                  <a:txBody>
                    <a:bodyPr/>
                    <a:lstStyle/>
                    <a:p>
                      <a:pPr indent="450215" algn="l">
                        <a:spcAft>
                          <a:spcPts val="600"/>
                        </a:spcAft>
                      </a:pPr>
                      <a:r>
                        <a:rPr lang="ru-RU" sz="1200" dirty="0" err="1">
                          <a:effectLst/>
                          <a:latin typeface="+mn-lt"/>
                        </a:rPr>
                        <a:t>Rules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ru-RU" sz="1200" dirty="0">
                          <a:effectLst/>
                          <a:latin typeface="+mn-lt"/>
                        </a:rPr>
                        <a:t>Правила базы данных, позволяющие контролировать логическую целостность данных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69962913"/>
                  </a:ext>
                </a:extLst>
              </a:tr>
              <a:tr h="314792">
                <a:tc>
                  <a:txBody>
                    <a:bodyPr/>
                    <a:lstStyle/>
                    <a:p>
                      <a:pPr indent="450215" algn="l">
                        <a:spcAft>
                          <a:spcPts val="600"/>
                        </a:spcAft>
                      </a:pPr>
                      <a:r>
                        <a:rPr lang="ru-RU" sz="1200" dirty="0" err="1">
                          <a:effectLst/>
                          <a:latin typeface="+mn-lt"/>
                        </a:rPr>
                        <a:t>Defaults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ru-RU" sz="1200" dirty="0">
                          <a:effectLst/>
                          <a:latin typeface="+mn-lt"/>
                        </a:rPr>
                        <a:t>Умолчания или стандартные установки базы данных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63736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403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030" y="974270"/>
            <a:ext cx="7277100" cy="656985"/>
          </a:xfrm>
        </p:spPr>
        <p:txBody>
          <a:bodyPr/>
          <a:lstStyle/>
          <a:p>
            <a:r>
              <a:rPr lang="ru-RU" sz="4400" b="0" dirty="0"/>
              <a:t>Структура </a:t>
            </a:r>
            <a:r>
              <a:rPr lang="en-US" sz="4400" b="0" dirty="0"/>
              <a:t>SQL</a:t>
            </a:r>
            <a:endParaRPr lang="ru-RU" sz="4400" b="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77586" y="1650670"/>
            <a:ext cx="85833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i="1" dirty="0"/>
              <a:t>Операторы определения данных </a:t>
            </a:r>
            <a:endParaRPr lang="ru-RU" sz="2400" b="1" i="1" dirty="0" smtClean="0"/>
          </a:p>
          <a:p>
            <a:pPr algn="ctr"/>
            <a:r>
              <a:rPr lang="en-US" sz="2400" b="1" i="1" dirty="0" smtClean="0"/>
              <a:t>DDL</a:t>
            </a:r>
            <a:r>
              <a:rPr lang="ru-RU" sz="2400" b="1" i="1" dirty="0" smtClean="0"/>
              <a:t> (</a:t>
            </a:r>
            <a:r>
              <a:rPr lang="en-US" sz="2400" b="1" i="1" dirty="0"/>
              <a:t>Data Definition Language </a:t>
            </a:r>
            <a:r>
              <a:rPr lang="ru-RU" sz="2400" b="1" i="1" dirty="0" smtClean="0"/>
              <a:t>)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490856"/>
              </p:ext>
            </p:extLst>
          </p:nvPr>
        </p:nvGraphicFramePr>
        <p:xfrm>
          <a:off x="376499" y="2708432"/>
          <a:ext cx="8484472" cy="35126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0159">
                  <a:extLst>
                    <a:ext uri="{9D8B030D-6E8A-4147-A177-3AD203B41FA5}">
                      <a16:colId xmlns:a16="http://schemas.microsoft.com/office/drawing/2014/main" val="3270092205"/>
                    </a:ext>
                  </a:extLst>
                </a:gridCol>
                <a:gridCol w="2257337">
                  <a:extLst>
                    <a:ext uri="{9D8B030D-6E8A-4147-A177-3AD203B41FA5}">
                      <a16:colId xmlns:a16="http://schemas.microsoft.com/office/drawing/2014/main" val="1452075712"/>
                    </a:ext>
                  </a:extLst>
                </a:gridCol>
                <a:gridCol w="4136976">
                  <a:extLst>
                    <a:ext uri="{9D8B030D-6E8A-4147-A177-3AD203B41FA5}">
                      <a16:colId xmlns:a16="http://schemas.microsoft.com/office/drawing/2014/main" val="338097735"/>
                    </a:ext>
                  </a:extLst>
                </a:gridCol>
              </a:tblGrid>
              <a:tr h="207207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Оператор</a:t>
                      </a:r>
                      <a:endParaRPr lang="ru-RU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Смысл</a:t>
                      </a:r>
                      <a:endParaRPr lang="ru-RU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Действие</a:t>
                      </a:r>
                      <a:endParaRPr lang="ru-RU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extLst>
                  <a:ext uri="{0D108BD9-81ED-4DB2-BD59-A6C34878D82A}">
                    <a16:rowId xmlns:a16="http://schemas.microsoft.com/office/drawing/2014/main" val="9997671"/>
                  </a:ext>
                </a:extLst>
              </a:tr>
              <a:tr h="290183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CREATE TABLE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Создать таблицу 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Создает новую таблицу в БД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extLst>
                  <a:ext uri="{0D108BD9-81ED-4DB2-BD59-A6C34878D82A}">
                    <a16:rowId xmlns:a16="http://schemas.microsoft.com/office/drawing/2014/main" val="2345840822"/>
                  </a:ext>
                </a:extLst>
              </a:tr>
              <a:tr h="289368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DROP TABLE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Удалить таблицу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Удаляет таблицу из БД 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extLst>
                  <a:ext uri="{0D108BD9-81ED-4DB2-BD59-A6C34878D82A}">
                    <a16:rowId xmlns:a16="http://schemas.microsoft.com/office/drawing/2014/main" val="1665027830"/>
                  </a:ext>
                </a:extLst>
              </a:tr>
              <a:tr h="665544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ALTER TABLE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Изменить таблицу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Изменяет структуру существующей таблицы или ограничения целостности, задаваемые для данной таблицы 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extLst>
                  <a:ext uri="{0D108BD9-81ED-4DB2-BD59-A6C34878D82A}">
                    <a16:rowId xmlns:a16="http://schemas.microsoft.com/office/drawing/2014/main" val="1598946353"/>
                  </a:ext>
                </a:extLst>
              </a:tr>
              <a:tr h="491924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CREATE VIEW 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Создать представление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Создает виртуальную таблицу, соответствующую некоторому SQL-запросу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extLst>
                  <a:ext uri="{0D108BD9-81ED-4DB2-BD59-A6C34878D82A}">
                    <a16:rowId xmlns:a16="http://schemas.microsoft.com/office/drawing/2014/main" val="981084591"/>
                  </a:ext>
                </a:extLst>
              </a:tr>
              <a:tr h="306729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ALTER VIEW 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Изменить представление 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Изменяет ранее созданное представление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extLst>
                  <a:ext uri="{0D108BD9-81ED-4DB2-BD59-A6C34878D82A}">
                    <a16:rowId xmlns:a16="http://schemas.microsoft.com/office/drawing/2014/main" val="1942924030"/>
                  </a:ext>
                </a:extLst>
              </a:tr>
              <a:tr h="414413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DROP VIEW</a:t>
                      </a:r>
                      <a:r>
                        <a:rPr lang="ru-RU" sz="1100">
                          <a:effectLst/>
                        </a:rPr>
                        <a:t> 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Удалить представление 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Удаляет ранее созданное представление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extLst>
                  <a:ext uri="{0D108BD9-81ED-4DB2-BD59-A6C34878D82A}">
                    <a16:rowId xmlns:a16="http://schemas.microsoft.com/office/drawing/2014/main" val="572708872"/>
                  </a:ext>
                </a:extLst>
              </a:tr>
              <a:tr h="314792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CREATE INDEX</a:t>
                      </a:r>
                      <a:r>
                        <a:rPr lang="ru-RU" sz="1100">
                          <a:effectLst/>
                        </a:rPr>
                        <a:t> 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Создать индекс 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Создает индекс для таблицы для обеспечения быстрого доступа по атрибутам, входящим в индекс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extLst>
                  <a:ext uri="{0D108BD9-81ED-4DB2-BD59-A6C34878D82A}">
                    <a16:rowId xmlns:a16="http://schemas.microsoft.com/office/drawing/2014/main" val="3628728510"/>
                  </a:ext>
                </a:extLst>
              </a:tr>
              <a:tr h="414413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DROP INDEX</a:t>
                      </a:r>
                      <a:r>
                        <a:rPr lang="ru-RU" sz="1100">
                          <a:effectLst/>
                        </a:rPr>
                        <a:t> 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Удалить индекс 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Удаляет ранее созданный индекс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extLst>
                  <a:ext uri="{0D108BD9-81ED-4DB2-BD59-A6C34878D82A}">
                    <a16:rowId xmlns:a16="http://schemas.microsoft.com/office/drawing/2014/main" val="3655488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411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207" y="1071404"/>
            <a:ext cx="8050906" cy="656985"/>
          </a:xfrm>
        </p:spPr>
        <p:txBody>
          <a:bodyPr/>
          <a:lstStyle/>
          <a:p>
            <a:r>
              <a:rPr lang="ru-RU" sz="4400" b="0" dirty="0"/>
              <a:t>Операторы определения данных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86029" y="1809702"/>
            <a:ext cx="82932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/>
              <a:t>Создание базы данных в среде MS SQL </a:t>
            </a:r>
            <a:r>
              <a:rPr lang="ru-RU" sz="2400" b="1" i="1" dirty="0" err="1"/>
              <a:t>Server</a:t>
            </a:r>
            <a:endParaRPr lang="ru-RU" sz="2400" b="1" i="1" dirty="0" smtClean="0"/>
          </a:p>
        </p:txBody>
      </p:sp>
      <p:sp>
        <p:nvSpPr>
          <p:cNvPr id="2" name="Прямоугольник 1"/>
          <p:cNvSpPr/>
          <p:nvPr/>
        </p:nvSpPr>
        <p:spPr>
          <a:xfrm>
            <a:off x="486136" y="2759879"/>
            <a:ext cx="726611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&lt;</a:t>
            </a:r>
            <a:r>
              <a:rPr lang="ru-RU" sz="2000" dirty="0" err="1"/>
              <a:t>определение_базы_данных</a:t>
            </a:r>
            <a:r>
              <a:rPr lang="ru-RU" sz="2000" dirty="0"/>
              <a:t>&gt; ::= </a:t>
            </a:r>
          </a:p>
          <a:p>
            <a:r>
              <a:rPr lang="ru-RU" sz="2000" dirty="0"/>
              <a:t>   </a:t>
            </a:r>
            <a:r>
              <a:rPr lang="en-US" sz="2000" dirty="0"/>
              <a:t>CREATE DATABASE </a:t>
            </a:r>
            <a:r>
              <a:rPr lang="ru-RU" sz="2000" dirty="0" err="1"/>
              <a:t>имя_базы_данных</a:t>
            </a:r>
            <a:endParaRPr lang="ru-RU" sz="2000" dirty="0"/>
          </a:p>
          <a:p>
            <a:r>
              <a:rPr lang="ru-RU" sz="2000" dirty="0"/>
              <a:t>   [</a:t>
            </a:r>
            <a:r>
              <a:rPr lang="en-US" sz="2000" dirty="0"/>
              <a:t>ON [PRIMARY]</a:t>
            </a:r>
          </a:p>
          <a:p>
            <a:r>
              <a:rPr lang="en-US" sz="2000" dirty="0"/>
              <a:t>   [ &lt;</a:t>
            </a:r>
            <a:r>
              <a:rPr lang="ru-RU" sz="2000" dirty="0" err="1"/>
              <a:t>определение_файла</a:t>
            </a:r>
            <a:r>
              <a:rPr lang="ru-RU" sz="2000" dirty="0"/>
              <a:t>&gt;  [,...</a:t>
            </a:r>
            <a:r>
              <a:rPr lang="en-US" sz="2000" dirty="0"/>
              <a:t>n] ]</a:t>
            </a:r>
          </a:p>
          <a:p>
            <a:r>
              <a:rPr lang="en-US" sz="2000" dirty="0"/>
              <a:t>   [,&lt;</a:t>
            </a:r>
            <a:r>
              <a:rPr lang="ru-RU" sz="2000" dirty="0" err="1"/>
              <a:t>определение_группы</a:t>
            </a:r>
            <a:r>
              <a:rPr lang="ru-RU" sz="2000" dirty="0"/>
              <a:t>&gt; [,...</a:t>
            </a:r>
            <a:r>
              <a:rPr lang="en-US" sz="2000" dirty="0"/>
              <a:t>n] ] ]</a:t>
            </a:r>
          </a:p>
          <a:p>
            <a:r>
              <a:rPr lang="en-US" sz="2000" dirty="0"/>
              <a:t>   [ LOG ON {&lt;</a:t>
            </a:r>
            <a:r>
              <a:rPr lang="ru-RU" sz="2000" dirty="0" err="1"/>
              <a:t>определение_файла</a:t>
            </a:r>
            <a:r>
              <a:rPr lang="ru-RU" sz="2000" dirty="0"/>
              <a:t>&gt;[,...</a:t>
            </a:r>
            <a:r>
              <a:rPr lang="en-US" sz="2000" dirty="0"/>
              <a:t>n] } ]</a:t>
            </a:r>
          </a:p>
          <a:p>
            <a:r>
              <a:rPr lang="en-US" sz="2000" dirty="0"/>
              <a:t>   [ FOR LOAD | FOR ATTACH ]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49397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207" y="995132"/>
            <a:ext cx="8050906" cy="656985"/>
          </a:xfrm>
        </p:spPr>
        <p:txBody>
          <a:bodyPr/>
          <a:lstStyle/>
          <a:p>
            <a:r>
              <a:rPr lang="ru-RU" sz="4400" b="0" dirty="0"/>
              <a:t>Операторы определения данных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86136" y="1722892"/>
            <a:ext cx="82932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/>
              <a:t>Создание </a:t>
            </a:r>
            <a:r>
              <a:rPr lang="ru-RU" sz="2400" b="1" i="1" dirty="0" smtClean="0"/>
              <a:t>таблиц </a:t>
            </a:r>
          </a:p>
          <a:p>
            <a:r>
              <a:rPr lang="ru-RU" sz="2400" i="1" dirty="0" smtClean="0"/>
              <a:t>Базовый </a:t>
            </a:r>
            <a:r>
              <a:rPr lang="ru-RU" sz="2400" i="1" dirty="0"/>
              <a:t>упрощенный синтаксис оператора создания </a:t>
            </a:r>
            <a:r>
              <a:rPr lang="ru-RU" sz="2400" i="1" dirty="0" smtClean="0"/>
              <a:t>таблицы </a:t>
            </a:r>
            <a:r>
              <a:rPr lang="en-US" sz="2400" b="1" i="1" dirty="0" smtClean="0"/>
              <a:t>CREATE TABLE</a:t>
            </a:r>
            <a:endParaRPr lang="ru-RU" sz="2400" b="1" i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86136" y="3078182"/>
            <a:ext cx="7266115" cy="324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&lt;</a:t>
            </a:r>
            <a:r>
              <a:rPr lang="ru-RU" sz="2000" dirty="0" err="1"/>
              <a:t>определение_таблицы</a:t>
            </a:r>
            <a:r>
              <a:rPr lang="ru-RU" sz="2000" dirty="0"/>
              <a:t>&gt; ::=</a:t>
            </a:r>
          </a:p>
          <a:p>
            <a:r>
              <a:rPr lang="ru-RU" sz="2000" dirty="0"/>
              <a:t>   </a:t>
            </a:r>
            <a:r>
              <a:rPr lang="en-US" sz="2000" dirty="0"/>
              <a:t>CREATE TABLE </a:t>
            </a:r>
            <a:r>
              <a:rPr lang="ru-RU" sz="2000" dirty="0" err="1"/>
              <a:t>имя_таблицы</a:t>
            </a:r>
            <a:endParaRPr lang="ru-RU" sz="2000" dirty="0"/>
          </a:p>
          <a:p>
            <a:r>
              <a:rPr lang="ru-RU" sz="2000" dirty="0"/>
              <a:t>   (</a:t>
            </a:r>
            <a:r>
              <a:rPr lang="ru-RU" sz="2000" dirty="0" err="1"/>
              <a:t>имя_столбца</a:t>
            </a:r>
            <a:r>
              <a:rPr lang="ru-RU" sz="2000" dirty="0"/>
              <a:t> </a:t>
            </a:r>
            <a:r>
              <a:rPr lang="ru-RU" sz="2000" dirty="0" err="1"/>
              <a:t>тип_данных</a:t>
            </a:r>
            <a:r>
              <a:rPr lang="ru-RU" sz="2000" dirty="0"/>
              <a:t> </a:t>
            </a:r>
          </a:p>
          <a:p>
            <a:r>
              <a:rPr lang="ru-RU" sz="2000" dirty="0"/>
              <a:t>     [</a:t>
            </a:r>
            <a:r>
              <a:rPr lang="en-US" sz="2000" dirty="0"/>
              <a:t>NULL | NOT NULL ] [,...n])</a:t>
            </a:r>
          </a:p>
          <a:p>
            <a:endParaRPr lang="ru-RU" sz="2000" dirty="0"/>
          </a:p>
          <a:p>
            <a:pPr>
              <a:spcBef>
                <a:spcPts val="600"/>
              </a:spcBef>
            </a:pPr>
            <a:r>
              <a:rPr lang="ru-RU" sz="2000" i="1" dirty="0" smtClean="0">
                <a:solidFill>
                  <a:srgbClr val="0070C0"/>
                </a:solidFill>
              </a:rPr>
              <a:t>Пример оператора </a:t>
            </a:r>
            <a:r>
              <a:rPr lang="ru-RU" sz="2000" i="1" dirty="0">
                <a:solidFill>
                  <a:srgbClr val="0070C0"/>
                </a:solidFill>
              </a:rPr>
              <a:t>создания </a:t>
            </a:r>
            <a:r>
              <a:rPr lang="ru-RU" sz="2000" i="1" dirty="0" smtClean="0">
                <a:solidFill>
                  <a:srgbClr val="0070C0"/>
                </a:solidFill>
              </a:rPr>
              <a:t>таблицы:</a:t>
            </a:r>
            <a:endParaRPr lang="ru-RU" sz="2000" i="1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CREATE TABLE s1 </a:t>
            </a:r>
            <a:endParaRPr lang="ru-RU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(</a:t>
            </a:r>
            <a:r>
              <a:rPr lang="ru-RU" sz="2000" dirty="0">
                <a:solidFill>
                  <a:srgbClr val="0070C0"/>
                </a:solidFill>
              </a:rPr>
              <a:t>ФИО </a:t>
            </a:r>
            <a:r>
              <a:rPr lang="en-US" sz="2000" dirty="0">
                <a:solidFill>
                  <a:srgbClr val="0070C0"/>
                </a:solidFill>
              </a:rPr>
              <a:t>VARCHAR (20) NOT NULL, </a:t>
            </a:r>
            <a:endParaRPr lang="ru-RU" sz="2000" dirty="0" smtClean="0">
              <a:solidFill>
                <a:srgbClr val="0070C0"/>
              </a:solidFill>
            </a:endParaRPr>
          </a:p>
          <a:p>
            <a:r>
              <a:rPr lang="ru-RU" sz="2000" dirty="0" smtClean="0">
                <a:solidFill>
                  <a:srgbClr val="0070C0"/>
                </a:solidFill>
              </a:rPr>
              <a:t>Дисциплина </a:t>
            </a:r>
            <a:r>
              <a:rPr lang="en-US" sz="2000" dirty="0">
                <a:solidFill>
                  <a:srgbClr val="0070C0"/>
                </a:solidFill>
              </a:rPr>
              <a:t>VARCHAR (20) NOT NULL, </a:t>
            </a:r>
            <a:endParaRPr lang="ru-RU" sz="2000" dirty="0" smtClean="0">
              <a:solidFill>
                <a:srgbClr val="0070C0"/>
              </a:solidFill>
            </a:endParaRPr>
          </a:p>
          <a:p>
            <a:r>
              <a:rPr lang="ru-RU" sz="2000" dirty="0" smtClean="0">
                <a:solidFill>
                  <a:srgbClr val="0070C0"/>
                </a:solidFill>
              </a:rPr>
              <a:t>Оценка </a:t>
            </a:r>
            <a:r>
              <a:rPr lang="en-US" sz="2000" dirty="0">
                <a:solidFill>
                  <a:srgbClr val="0070C0"/>
                </a:solidFill>
              </a:rPr>
              <a:t>SMALLINT NOT NULL);</a:t>
            </a:r>
          </a:p>
        </p:txBody>
      </p:sp>
    </p:spTree>
    <p:extLst>
      <p:ext uri="{BB962C8B-B14F-4D97-AF65-F5344CB8AC3E}">
        <p14:creationId xmlns:p14="http://schemas.microsoft.com/office/powerpoint/2010/main" val="385222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207" y="868805"/>
            <a:ext cx="8050906" cy="656985"/>
          </a:xfrm>
        </p:spPr>
        <p:txBody>
          <a:bodyPr/>
          <a:lstStyle/>
          <a:p>
            <a:r>
              <a:rPr lang="ru-RU" sz="4400" b="0" dirty="0"/>
              <a:t>Операторы определения данных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99557" y="1437802"/>
            <a:ext cx="638412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i="1" dirty="0"/>
              <a:t>Создание </a:t>
            </a:r>
            <a:r>
              <a:rPr lang="ru-RU" sz="2400" b="1" i="1" dirty="0" smtClean="0"/>
              <a:t>таблиц </a:t>
            </a:r>
          </a:p>
          <a:p>
            <a:r>
              <a:rPr lang="ru-RU" sz="2000" i="1" dirty="0" smtClean="0"/>
              <a:t>Базовое полное определение оператора </a:t>
            </a:r>
            <a:r>
              <a:rPr lang="en-US" sz="2000" b="1" i="1" dirty="0"/>
              <a:t>CREATE TABLE</a:t>
            </a:r>
            <a:r>
              <a:rPr lang="ru-RU" sz="2000" b="1" i="1" dirty="0" smtClean="0"/>
              <a:t> </a:t>
            </a:r>
            <a:endParaRPr lang="ru-RU" sz="2000" b="1" i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33816" y="2207243"/>
            <a:ext cx="8866207" cy="460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CREATE TABLE </a:t>
            </a:r>
            <a:r>
              <a:rPr lang="ru-RU" sz="1600" dirty="0" err="1"/>
              <a:t>имя_таблицы</a:t>
            </a:r>
            <a:endParaRPr lang="ru-RU" sz="1600" dirty="0"/>
          </a:p>
          <a:p>
            <a:r>
              <a:rPr lang="ru-RU" sz="1600" dirty="0"/>
              <a:t>({ </a:t>
            </a:r>
            <a:r>
              <a:rPr lang="ru-RU" sz="1600" dirty="0" err="1"/>
              <a:t>имя_столбца</a:t>
            </a:r>
            <a:r>
              <a:rPr lang="ru-RU" sz="1600" dirty="0"/>
              <a:t> </a:t>
            </a:r>
            <a:r>
              <a:rPr lang="ru-RU" sz="1600" dirty="0" err="1"/>
              <a:t>тип_даных</a:t>
            </a:r>
            <a:r>
              <a:rPr lang="ru-RU" sz="1600" dirty="0"/>
              <a:t> [</a:t>
            </a:r>
            <a:r>
              <a:rPr lang="en-US" sz="1600" dirty="0"/>
              <a:t>NOT NULL] [UNIQUE]</a:t>
            </a:r>
          </a:p>
          <a:p>
            <a:r>
              <a:rPr lang="en-US" sz="1600" dirty="0"/>
              <a:t>[DEFAULT </a:t>
            </a:r>
            <a:r>
              <a:rPr lang="ru-RU" sz="1600" dirty="0"/>
              <a:t>значение по умолчанию]</a:t>
            </a:r>
          </a:p>
          <a:p>
            <a:r>
              <a:rPr lang="ru-RU" sz="1600" dirty="0"/>
              <a:t>[</a:t>
            </a:r>
            <a:r>
              <a:rPr lang="en-US" sz="1600" dirty="0"/>
              <a:t>CHECK (</a:t>
            </a:r>
            <a:r>
              <a:rPr lang="ru-RU" sz="1600" dirty="0"/>
              <a:t>условие проверки на допустимость) [,...]}</a:t>
            </a:r>
          </a:p>
          <a:p>
            <a:r>
              <a:rPr lang="ru-RU" sz="1600" dirty="0"/>
              <a:t>[</a:t>
            </a:r>
            <a:r>
              <a:rPr lang="en-US" sz="1600" dirty="0"/>
              <a:t>PRIMARY KEY (</a:t>
            </a:r>
            <a:r>
              <a:rPr lang="ru-RU" sz="1600" dirty="0"/>
              <a:t>список столбцов),]</a:t>
            </a:r>
          </a:p>
          <a:p>
            <a:r>
              <a:rPr lang="ru-RU" sz="1600" dirty="0"/>
              <a:t>{[</a:t>
            </a:r>
            <a:r>
              <a:rPr lang="en-US" sz="1600" dirty="0"/>
              <a:t>UNIQUE (</a:t>
            </a:r>
            <a:r>
              <a:rPr lang="ru-RU" sz="1600" dirty="0"/>
              <a:t>список столбцов),] [,...]}</a:t>
            </a:r>
          </a:p>
          <a:p>
            <a:r>
              <a:rPr lang="ru-RU" sz="1600" dirty="0"/>
              <a:t>{[</a:t>
            </a:r>
            <a:r>
              <a:rPr lang="en-US" sz="1600" dirty="0" smtClean="0"/>
              <a:t>FOREIGN </a:t>
            </a:r>
            <a:r>
              <a:rPr lang="en-US" sz="1600" dirty="0"/>
              <a:t>KEY {</a:t>
            </a:r>
            <a:r>
              <a:rPr lang="ru-RU" sz="1600" dirty="0"/>
              <a:t>список столбцов внешних ключей)</a:t>
            </a:r>
          </a:p>
          <a:p>
            <a:r>
              <a:rPr lang="en-US" sz="1600" dirty="0"/>
              <a:t>REFERENCES </a:t>
            </a:r>
            <a:r>
              <a:rPr lang="ru-RU" sz="1600" dirty="0"/>
              <a:t>имя родительской таблицы [(список столбцов ключей-кандидатов</a:t>
            </a:r>
            <a:r>
              <a:rPr lang="ru-RU" sz="1600" dirty="0" smtClean="0"/>
              <a:t>)]</a:t>
            </a:r>
            <a:r>
              <a:rPr lang="en-US" sz="1600" dirty="0" smtClean="0"/>
              <a:t>}</a:t>
            </a:r>
            <a:endParaRPr lang="en-US" sz="1600" dirty="0"/>
          </a:p>
          <a:p>
            <a:r>
              <a:rPr lang="en-US" sz="1600" dirty="0"/>
              <a:t>[ON UPDATE </a:t>
            </a:r>
            <a:r>
              <a:rPr lang="ru-RU" sz="1600" dirty="0"/>
              <a:t>правило ссылочной целостности]</a:t>
            </a:r>
          </a:p>
          <a:p>
            <a:r>
              <a:rPr lang="ru-RU" sz="1600" dirty="0"/>
              <a:t>[</a:t>
            </a:r>
            <a:r>
              <a:rPr lang="en-US" sz="1600" dirty="0"/>
              <a:t>ON DELETE </a:t>
            </a:r>
            <a:r>
              <a:rPr lang="ru-RU" sz="1600" dirty="0"/>
              <a:t>правило ссылочной целостности]] [,...]}</a:t>
            </a:r>
          </a:p>
          <a:p>
            <a:r>
              <a:rPr lang="ru-RU" sz="1600" dirty="0"/>
              <a:t>{[</a:t>
            </a:r>
            <a:r>
              <a:rPr lang="en-US" sz="1600" dirty="0"/>
              <a:t>CHECK (</a:t>
            </a:r>
            <a:r>
              <a:rPr lang="ru-RU" sz="1600" dirty="0"/>
              <a:t>условие проверки на допустимость)] [,...]})</a:t>
            </a:r>
          </a:p>
          <a:p>
            <a:pPr>
              <a:spcBef>
                <a:spcPts val="600"/>
              </a:spcBef>
            </a:pPr>
            <a:r>
              <a:rPr lang="ru-RU" sz="1600" i="1" dirty="0" smtClean="0">
                <a:solidFill>
                  <a:srgbClr val="0070C0"/>
                </a:solidFill>
              </a:rPr>
              <a:t>Пример оператора </a:t>
            </a:r>
            <a:r>
              <a:rPr lang="ru-RU" sz="1600" i="1" dirty="0">
                <a:solidFill>
                  <a:srgbClr val="0070C0"/>
                </a:solidFill>
              </a:rPr>
              <a:t>создания </a:t>
            </a:r>
            <a:r>
              <a:rPr lang="ru-RU" sz="1600" i="1" dirty="0" smtClean="0">
                <a:solidFill>
                  <a:srgbClr val="0070C0"/>
                </a:solidFill>
              </a:rPr>
              <a:t>таблицы:</a:t>
            </a:r>
            <a:endParaRPr lang="ru-RU" sz="1600" i="1" dirty="0">
              <a:solidFill>
                <a:srgbClr val="0070C0"/>
              </a:solidFill>
            </a:endParaRPr>
          </a:p>
          <a:p>
            <a:r>
              <a:rPr lang="en-US" sz="1600" dirty="0">
                <a:solidFill>
                  <a:srgbClr val="0070C0"/>
                </a:solidFill>
              </a:rPr>
              <a:t>CREATE TABLE </a:t>
            </a:r>
            <a:r>
              <a:rPr lang="en-US" sz="1600" dirty="0" smtClean="0">
                <a:solidFill>
                  <a:srgbClr val="0070C0"/>
                </a:solidFill>
              </a:rPr>
              <a:t>s1 </a:t>
            </a:r>
            <a:r>
              <a:rPr lang="en-US" sz="1600" dirty="0">
                <a:solidFill>
                  <a:srgbClr val="0070C0"/>
                </a:solidFill>
              </a:rPr>
              <a:t>(</a:t>
            </a:r>
            <a:r>
              <a:rPr lang="ru-RU" sz="1600" dirty="0">
                <a:solidFill>
                  <a:srgbClr val="0070C0"/>
                </a:solidFill>
              </a:rPr>
              <a:t>ФИО </a:t>
            </a:r>
            <a:r>
              <a:rPr lang="en-US" sz="1600" dirty="0" smtClean="0">
                <a:solidFill>
                  <a:srgbClr val="0070C0"/>
                </a:solidFill>
              </a:rPr>
              <a:t>VARCHAR </a:t>
            </a:r>
            <a:r>
              <a:rPr lang="en-US" sz="1600" dirty="0">
                <a:solidFill>
                  <a:srgbClr val="0070C0"/>
                </a:solidFill>
              </a:rPr>
              <a:t>(20) NOT NULL, </a:t>
            </a:r>
            <a:r>
              <a:rPr lang="ru-RU" sz="1600" dirty="0">
                <a:solidFill>
                  <a:srgbClr val="0070C0"/>
                </a:solidFill>
              </a:rPr>
              <a:t>Дисциплина </a:t>
            </a:r>
            <a:r>
              <a:rPr lang="en-US" sz="1600" dirty="0" smtClean="0">
                <a:solidFill>
                  <a:srgbClr val="0070C0"/>
                </a:solidFill>
              </a:rPr>
              <a:t>VA</a:t>
            </a:r>
            <a:r>
              <a:rPr lang="en-US" sz="1600" dirty="0">
                <a:solidFill>
                  <a:srgbClr val="0070C0"/>
                </a:solidFill>
              </a:rPr>
              <a:t>R</a:t>
            </a:r>
            <a:r>
              <a:rPr lang="en-US" sz="1600" dirty="0" smtClean="0">
                <a:solidFill>
                  <a:srgbClr val="0070C0"/>
                </a:solidFill>
              </a:rPr>
              <a:t>CHAR </a:t>
            </a:r>
            <a:r>
              <a:rPr lang="en-US" sz="1600" dirty="0">
                <a:solidFill>
                  <a:srgbClr val="0070C0"/>
                </a:solidFill>
              </a:rPr>
              <a:t>(20) NOT NULL, </a:t>
            </a:r>
            <a:r>
              <a:rPr lang="ru-RU" sz="1600" dirty="0">
                <a:solidFill>
                  <a:srgbClr val="0070C0"/>
                </a:solidFill>
              </a:rPr>
              <a:t>Оценка </a:t>
            </a:r>
            <a:r>
              <a:rPr lang="en-US" sz="1600" dirty="0">
                <a:solidFill>
                  <a:srgbClr val="0070C0"/>
                </a:solidFill>
              </a:rPr>
              <a:t>SMALLINT NOT NULL);</a:t>
            </a:r>
          </a:p>
          <a:p>
            <a:r>
              <a:rPr lang="en-US" sz="1600" dirty="0">
                <a:solidFill>
                  <a:srgbClr val="0070C0"/>
                </a:solidFill>
              </a:rPr>
              <a:t>PRIMARY KEY (</a:t>
            </a:r>
            <a:r>
              <a:rPr lang="ru-RU" sz="1600" dirty="0">
                <a:solidFill>
                  <a:srgbClr val="0070C0"/>
                </a:solidFill>
              </a:rPr>
              <a:t>ФИО, Дисциплина), </a:t>
            </a:r>
          </a:p>
          <a:p>
            <a:r>
              <a:rPr lang="en-US" sz="1600" dirty="0" smtClean="0">
                <a:solidFill>
                  <a:srgbClr val="0070C0"/>
                </a:solidFill>
              </a:rPr>
              <a:t>FOREIGN </a:t>
            </a:r>
            <a:r>
              <a:rPr lang="en-US" sz="1600" dirty="0">
                <a:solidFill>
                  <a:srgbClr val="0070C0"/>
                </a:solidFill>
              </a:rPr>
              <a:t>KEY </a:t>
            </a:r>
            <a:r>
              <a:rPr lang="ru-RU" sz="1600" dirty="0">
                <a:solidFill>
                  <a:srgbClr val="0070C0"/>
                </a:solidFill>
              </a:rPr>
              <a:t>ФИО </a:t>
            </a:r>
            <a:r>
              <a:rPr lang="en-US" sz="1600" dirty="0">
                <a:solidFill>
                  <a:srgbClr val="0070C0"/>
                </a:solidFill>
              </a:rPr>
              <a:t>REFERENCES S2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ON UPDATE CASCADE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ON DELETE CASCADE);</a:t>
            </a:r>
          </a:p>
        </p:txBody>
      </p:sp>
    </p:spTree>
    <p:extLst>
      <p:ext uri="{BB962C8B-B14F-4D97-AF65-F5344CB8AC3E}">
        <p14:creationId xmlns:p14="http://schemas.microsoft.com/office/powerpoint/2010/main" val="130133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73" y="1012784"/>
            <a:ext cx="8900931" cy="705091"/>
          </a:xfrm>
        </p:spPr>
        <p:txBody>
          <a:bodyPr/>
          <a:lstStyle/>
          <a:p>
            <a:r>
              <a:rPr lang="ru-RU" sz="4400" b="0" dirty="0" smtClean="0"/>
              <a:t>Правила ссылочной</a:t>
            </a:r>
            <a:r>
              <a:rPr lang="en-US" sz="4400" b="0" dirty="0" smtClean="0"/>
              <a:t> </a:t>
            </a:r>
            <a:r>
              <a:rPr lang="ru-RU" sz="4400" b="0" dirty="0" smtClean="0"/>
              <a:t>целостности </a:t>
            </a:r>
            <a:endParaRPr lang="ru-RU" sz="4400" b="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60914" y="1844557"/>
            <a:ext cx="8599714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ru-RU" i="1" dirty="0" smtClean="0"/>
              <a:t>Правило </a:t>
            </a:r>
            <a:r>
              <a:rPr lang="ru-RU" i="1" dirty="0"/>
              <a:t>целостности внешних </a:t>
            </a:r>
            <a:r>
              <a:rPr lang="ru-RU" i="1" dirty="0" smtClean="0"/>
              <a:t>ключей: </a:t>
            </a:r>
          </a:p>
          <a:p>
            <a:pPr marL="742950" lvl="1" indent="-285750">
              <a:spcBef>
                <a:spcPts val="1200"/>
              </a:spcBef>
              <a:buFontTx/>
              <a:buChar char="-"/>
            </a:pPr>
            <a:r>
              <a:rPr lang="ru-RU" dirty="0" smtClean="0"/>
              <a:t>для </a:t>
            </a:r>
            <a:r>
              <a:rPr lang="ru-RU" dirty="0"/>
              <a:t>каждого значения внешнего ключа должно существовать соответствующее значение первичного ключа в родительском отношении</a:t>
            </a:r>
            <a:r>
              <a:rPr lang="ru-RU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ru-RU" i="1" dirty="0" smtClean="0"/>
              <a:t>Ссылочная </a:t>
            </a:r>
            <a:r>
              <a:rPr lang="ru-RU" i="1" dirty="0"/>
              <a:t>целостность </a:t>
            </a:r>
            <a:r>
              <a:rPr lang="ru-RU" i="1" dirty="0" smtClean="0"/>
              <a:t>может </a:t>
            </a:r>
            <a:r>
              <a:rPr lang="ru-RU" i="1" dirty="0"/>
              <a:t>быть нарушена при выполнении </a:t>
            </a:r>
            <a:r>
              <a:rPr lang="ru-RU" i="1" dirty="0" smtClean="0"/>
              <a:t>операций</a:t>
            </a:r>
            <a:r>
              <a:rPr lang="ru-RU" i="1" dirty="0"/>
              <a:t>:  </a:t>
            </a:r>
          </a:p>
          <a:p>
            <a:pPr lvl="1">
              <a:spcBef>
                <a:spcPts val="1200"/>
              </a:spcBef>
            </a:pPr>
            <a:r>
              <a:rPr lang="ru-RU" dirty="0"/>
              <a:t>1)	обновление кортежа в родительском отношении;  </a:t>
            </a:r>
          </a:p>
          <a:p>
            <a:pPr lvl="1"/>
            <a:r>
              <a:rPr lang="ru-RU" dirty="0"/>
              <a:t>2)	удаление кортежа в родительском отношении; </a:t>
            </a:r>
          </a:p>
          <a:p>
            <a:pPr lvl="1"/>
            <a:r>
              <a:rPr lang="ru-RU" dirty="0"/>
              <a:t>3)	вставка кортежа в дочернее отношение; </a:t>
            </a:r>
          </a:p>
          <a:p>
            <a:pPr lvl="1"/>
            <a:r>
              <a:rPr lang="ru-RU" dirty="0"/>
              <a:t>4</a:t>
            </a:r>
            <a:r>
              <a:rPr lang="ru-RU" dirty="0" smtClean="0"/>
              <a:t>)     </a:t>
            </a:r>
            <a:r>
              <a:rPr lang="ru-RU" dirty="0"/>
              <a:t>обновление кортежа в дочернем отношении. </a:t>
            </a:r>
          </a:p>
          <a:p>
            <a:endParaRPr lang="ru-RU" dirty="0" smtClean="0"/>
          </a:p>
          <a:p>
            <a:r>
              <a:rPr lang="ru-RU" i="1" u="sng" dirty="0" smtClean="0"/>
              <a:t>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644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9290</TotalTime>
  <Words>1134</Words>
  <Application>Microsoft Office PowerPoint</Application>
  <PresentationFormat>Экран (4:3)</PresentationFormat>
  <Paragraphs>262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PT Sans</vt:lpstr>
      <vt:lpstr>Times New Roman</vt:lpstr>
      <vt:lpstr>Специальное оформление</vt:lpstr>
      <vt:lpstr>РАЗРАБОТКА БАЗ ДАННЫХ</vt:lpstr>
      <vt:lpstr>ТЕМА      СТРУКТУРА SQL</vt:lpstr>
      <vt:lpstr>План лекции</vt:lpstr>
      <vt:lpstr>Структура SQL</vt:lpstr>
      <vt:lpstr>Структура SQL</vt:lpstr>
      <vt:lpstr>Операторы определения данных</vt:lpstr>
      <vt:lpstr>Операторы определения данных</vt:lpstr>
      <vt:lpstr>Операторы определения данных</vt:lpstr>
      <vt:lpstr>Правила ссылочной целостности </vt:lpstr>
      <vt:lpstr>Cтратегии поддержания ссылочной целостности </vt:lpstr>
      <vt:lpstr>Операторы определения данных</vt:lpstr>
      <vt:lpstr>Операторы определения данных</vt:lpstr>
      <vt:lpstr>Операторы определения данных</vt:lpstr>
      <vt:lpstr>Индексы и методы доступа</vt:lpstr>
      <vt:lpstr>Индексы и методы доступа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Я</dc:creator>
  <cp:lastModifiedBy>Галина</cp:lastModifiedBy>
  <cp:revision>568</cp:revision>
  <dcterms:created xsi:type="dcterms:W3CDTF">2015-07-29T11:14:37Z</dcterms:created>
  <dcterms:modified xsi:type="dcterms:W3CDTF">2021-10-13T19:30:51Z</dcterms:modified>
</cp:coreProperties>
</file>