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5"/>
  </p:notesMasterIdLst>
  <p:sldIdLst>
    <p:sldId id="274" r:id="rId2"/>
    <p:sldId id="329" r:id="rId3"/>
    <p:sldId id="428" r:id="rId4"/>
    <p:sldId id="423" r:id="rId5"/>
    <p:sldId id="431" r:id="rId6"/>
    <p:sldId id="432" r:id="rId7"/>
    <p:sldId id="433" r:id="rId8"/>
    <p:sldId id="434" r:id="rId9"/>
    <p:sldId id="435" r:id="rId10"/>
    <p:sldId id="437" r:id="rId11"/>
    <p:sldId id="438" r:id="rId12"/>
    <p:sldId id="43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CA8"/>
    <a:srgbClr val="C60A5B"/>
    <a:srgbClr val="0C8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22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8226-1A4E-4610-99ED-FBD2B871A86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882A-074C-4278-BE74-7EF331E8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617504"/>
            <a:ext cx="8641444" cy="1062035"/>
          </a:xfrm>
        </p:spPr>
        <p:txBody>
          <a:bodyPr/>
          <a:lstStyle/>
          <a:p>
            <a:pPr algn="ctr"/>
            <a:r>
              <a:rPr lang="ru-RU" dirty="0" smtClean="0"/>
              <a:t>РАЗРАБОТКА БАЗ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5114" y="1540951"/>
            <a:ext cx="692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Примеры запросов </a:t>
            </a:r>
            <a:r>
              <a:rPr lang="ru-RU" b="1" i="1" u="sng" dirty="0">
                <a:solidFill>
                  <a:prstClr val="black"/>
                </a:solidFill>
              </a:rPr>
              <a:t>с предикатом</a:t>
            </a:r>
            <a:r>
              <a:rPr lang="en-US" b="1" i="1" u="sng" dirty="0">
                <a:solidFill>
                  <a:prstClr val="black"/>
                </a:solidFill>
              </a:rPr>
              <a:t> </a:t>
            </a:r>
            <a:r>
              <a:rPr lang="ru-RU" b="1" i="1" u="sng" dirty="0">
                <a:solidFill>
                  <a:prstClr val="black"/>
                </a:solidFill>
              </a:rPr>
              <a:t>принадлежности множеству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3069" y="2164248"/>
            <a:ext cx="372393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Фамилия, 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FROM Клиент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("Москва", "Самара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165676" y="3411279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>
                <a:solidFill>
                  <a:prstClr val="black"/>
                </a:solidFill>
              </a:rPr>
              <a:t>Соответствие</a:t>
            </a:r>
            <a:r>
              <a:rPr lang="ru-RU" sz="1600" b="1" i="1" u="sng" dirty="0">
                <a:solidFill>
                  <a:prstClr val="black"/>
                </a:solidFill>
              </a:rPr>
              <a:t> </a:t>
            </a:r>
            <a:r>
              <a:rPr lang="ru-RU" b="1" i="1" u="sng" dirty="0">
                <a:solidFill>
                  <a:prstClr val="black"/>
                </a:solidFill>
              </a:rPr>
              <a:t>шаблону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92762" y="2205162"/>
            <a:ext cx="659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i="1" u="sng" dirty="0" smtClean="0">
                <a:solidFill>
                  <a:prstClr val="black"/>
                </a:solidFill>
              </a:rPr>
              <a:t>ИЛИ</a:t>
            </a:r>
            <a:endParaRPr lang="ru-RU" sz="1600" b="1" i="1" u="sng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78280" y="2178585"/>
            <a:ext cx="40921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Фамилия, Город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FROM Клиент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 </a:t>
            </a:r>
            <a:r>
              <a:rPr lang="en-US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u-RU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("Москва", "Самара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</a:rPr>
              <a:t>NOT</a:t>
            </a:r>
            <a:r>
              <a:rPr kumimoji="0" lang="ru-RU" altLang="ru-RU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5114" y="3872233"/>
            <a:ext cx="8409008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 smtClean="0">
                <a:solidFill>
                  <a:srgbClr val="295CA8"/>
                </a:solidFill>
              </a:rPr>
              <a:t>%</a:t>
            </a:r>
            <a:r>
              <a:rPr lang="ru-RU" dirty="0" smtClean="0"/>
              <a:t>  – </a:t>
            </a:r>
            <a:r>
              <a:rPr lang="ru-RU" dirty="0"/>
              <a:t>вместо этого символа может быть подставлено любое количество </a:t>
            </a:r>
            <a:r>
              <a:rPr lang="ru-RU" dirty="0" smtClean="0"/>
              <a:t>         произвольных </a:t>
            </a:r>
            <a:r>
              <a:rPr lang="ru-RU" dirty="0"/>
              <a:t>символов.</a:t>
            </a:r>
          </a:p>
          <a:p>
            <a:pPr>
              <a:spcBef>
                <a:spcPts val="600"/>
              </a:spcBef>
            </a:pPr>
            <a:r>
              <a:rPr lang="ru-RU" b="1" dirty="0" smtClean="0">
                <a:solidFill>
                  <a:srgbClr val="295CA8"/>
                </a:solidFill>
              </a:rPr>
              <a:t>_</a:t>
            </a:r>
            <a:r>
              <a:rPr lang="ru-RU" dirty="0" smtClean="0"/>
              <a:t>  –  заменяет </a:t>
            </a:r>
            <a:r>
              <a:rPr lang="ru-RU" dirty="0"/>
              <a:t>один символ строки.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295CA8"/>
                </a:solidFill>
              </a:rPr>
              <a:t>[]</a:t>
            </a:r>
            <a:r>
              <a:rPr lang="ru-RU" dirty="0"/>
              <a:t> </a:t>
            </a:r>
            <a:r>
              <a:rPr lang="ru-RU" dirty="0" smtClean="0"/>
              <a:t> – </a:t>
            </a:r>
            <a:r>
              <a:rPr lang="ru-RU" dirty="0"/>
              <a:t>вместо символа строки будет подставлен один из возможных символов, </a:t>
            </a:r>
            <a:r>
              <a:rPr lang="ru-RU" dirty="0" smtClean="0"/>
              <a:t>   указанный </a:t>
            </a:r>
            <a:r>
              <a:rPr lang="ru-RU" dirty="0"/>
              <a:t>в этих ограничителях.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295CA8"/>
                </a:solidFill>
              </a:rPr>
              <a:t>[^]</a:t>
            </a:r>
            <a:r>
              <a:rPr lang="ru-RU" dirty="0"/>
              <a:t> </a:t>
            </a:r>
            <a:r>
              <a:rPr lang="ru-RU" dirty="0" smtClean="0"/>
              <a:t> – </a:t>
            </a:r>
            <a:r>
              <a:rPr lang="ru-RU" dirty="0"/>
              <a:t>вместо соответствующего символа строки будут подставлены все символы, кроме указанных в ограничителях.</a:t>
            </a:r>
          </a:p>
        </p:txBody>
      </p:sp>
    </p:spTree>
    <p:extLst>
      <p:ext uri="{BB962C8B-B14F-4D97-AF65-F5344CB8AC3E}">
        <p14:creationId xmlns:p14="http://schemas.microsoft.com/office/powerpoint/2010/main" val="1698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766" y="913252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13727" y="1460102"/>
            <a:ext cx="6199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Примеры запросов </a:t>
            </a:r>
            <a:r>
              <a:rPr lang="ru-RU" b="1" i="1" u="sng" dirty="0">
                <a:solidFill>
                  <a:prstClr val="black"/>
                </a:solidFill>
              </a:rPr>
              <a:t>с предикатом</a:t>
            </a:r>
            <a:r>
              <a:rPr lang="en-US" b="1" i="1" u="sng" dirty="0">
                <a:solidFill>
                  <a:prstClr val="black"/>
                </a:solidFill>
              </a:rPr>
              <a:t> </a:t>
            </a:r>
            <a:r>
              <a:rPr lang="ru-RU" b="1" i="1" u="sng" dirty="0" smtClean="0">
                <a:solidFill>
                  <a:prstClr val="black"/>
                </a:solidFill>
              </a:rPr>
              <a:t>соответствия </a:t>
            </a:r>
            <a:r>
              <a:rPr lang="ru-RU" b="1" i="1" u="sng" dirty="0">
                <a:solidFill>
                  <a:prstClr val="black"/>
                </a:solidFill>
              </a:rPr>
              <a:t>шаблону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7240" y="1931799"/>
            <a:ext cx="380807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'_4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%‘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20496" y="2876439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или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7240" y="3139248"/>
            <a:ext cx="385358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'_[2,4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]%‘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51343" y="3139248"/>
            <a:ext cx="38833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"%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%«;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51343" y="1923651"/>
            <a:ext cx="37841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'_[2-4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]%‘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47081" y="2876439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или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77387" y="4531363"/>
            <a:ext cx="646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Примеры запросов </a:t>
            </a:r>
            <a:r>
              <a:rPr lang="ru-RU" b="1" i="1" u="sng" dirty="0">
                <a:solidFill>
                  <a:prstClr val="black"/>
                </a:solidFill>
              </a:rPr>
              <a:t>с предикатом</a:t>
            </a:r>
            <a:r>
              <a:rPr lang="en-US" b="1" i="1" u="sng" dirty="0">
                <a:solidFill>
                  <a:prstClr val="black"/>
                </a:solidFill>
              </a:rPr>
              <a:t> </a:t>
            </a:r>
            <a:r>
              <a:rPr lang="ru-RU" b="1" i="1" u="sng" dirty="0">
                <a:solidFill>
                  <a:prstClr val="black"/>
                </a:solidFill>
              </a:rPr>
              <a:t>неопределенного значения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47240" y="5003464"/>
            <a:ext cx="254064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Фамилия, Телефон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FROM Клиент 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WHERE Телефон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NULL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145980" y="4990183"/>
            <a:ext cx="378492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Not Null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9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2752" y="209023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 запроса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2752" y="2571424"/>
            <a:ext cx="2470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Name_kaf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ASC;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121041" y="3649103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78264"/>
            <a:ext cx="223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Фраза ORDER BY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94750" y="4143203"/>
            <a:ext cx="59320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Kod_kaf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Name_kaf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Nom_telef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Nom_Auditoria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Col_sotr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Zav_kaf</a:t>
            </a:r>
            <a:endParaRPr lang="ru-RU" sz="11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001        Графики           23-33              385                   18          Орлов В.М.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003        Истории           78-72   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465               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Серов О.И.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008        Математики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65-43          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003    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Иванов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И.И                         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004        Физики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99-77 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085     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Петров И.C.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487347"/>
            <a:ext cx="8821270" cy="1469985"/>
          </a:xfrm>
        </p:spPr>
        <p:txBody>
          <a:bodyPr/>
          <a:lstStyle/>
          <a:p>
            <a:pPr algn="ctr"/>
            <a:r>
              <a:rPr lang="ru-RU" sz="4800" dirty="0"/>
              <a:t>ТЕМА </a:t>
            </a:r>
            <a:r>
              <a:rPr lang="ru-RU" sz="4800" dirty="0" smtClean="0"/>
              <a:t>    </a:t>
            </a:r>
            <a:br>
              <a:rPr lang="ru-RU" sz="4800" dirty="0" smtClean="0"/>
            </a:br>
            <a:r>
              <a:rPr lang="ru-RU" sz="4800" dirty="0" smtClean="0"/>
              <a:t>СТРУКТУРА </a:t>
            </a:r>
            <a:r>
              <a:rPr lang="en-US" sz="4800" dirty="0"/>
              <a:t>SQL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25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1892" y="994719"/>
            <a:ext cx="8229600" cy="689397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11892" y="1895118"/>
            <a:ext cx="8349049" cy="4239463"/>
          </a:xfrm>
        </p:spPr>
        <p:txBody>
          <a:bodyPr/>
          <a:lstStyle/>
          <a:p>
            <a:r>
              <a:rPr lang="ru-RU" dirty="0" smtClean="0"/>
              <a:t>Создание индекса.</a:t>
            </a:r>
          </a:p>
          <a:p>
            <a:r>
              <a:rPr lang="ru-RU" dirty="0"/>
              <a:t>Язык запросов </a:t>
            </a:r>
            <a:r>
              <a:rPr lang="en-US" dirty="0" smtClean="0"/>
              <a:t>DQL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1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123" y="897619"/>
            <a:ext cx="8086122" cy="656985"/>
          </a:xfrm>
        </p:spPr>
        <p:txBody>
          <a:bodyPr/>
          <a:lstStyle/>
          <a:p>
            <a:r>
              <a:rPr lang="ru-RU" sz="4400" b="0" dirty="0"/>
              <a:t>Операторы определения данных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6730" y="1783163"/>
            <a:ext cx="5986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Операторы создания и удаления индексов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6730" y="2526735"/>
            <a:ext cx="5474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Создать индекс</a:t>
            </a:r>
            <a:r>
              <a:rPr lang="ru-RU" sz="2000" i="1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CREATE [UNIQUE] INDEX </a:t>
            </a:r>
            <a:r>
              <a:rPr lang="ru-RU" sz="2000" dirty="0" err="1"/>
              <a:t>имя_индекса</a:t>
            </a:r>
            <a:endParaRPr lang="ru-RU" sz="2000" dirty="0"/>
          </a:p>
          <a:p>
            <a:pPr>
              <a:spcAft>
                <a:spcPts val="600"/>
              </a:spcAft>
            </a:pPr>
            <a:r>
              <a:rPr lang="en-US" sz="2000" dirty="0" smtClean="0"/>
              <a:t>ON </a:t>
            </a:r>
            <a:r>
              <a:rPr lang="ru-RU" sz="2000" dirty="0" err="1"/>
              <a:t>имя_таблицы</a:t>
            </a:r>
            <a:r>
              <a:rPr lang="ru-RU" sz="2000" dirty="0"/>
              <a:t> (столбец [</a:t>
            </a:r>
            <a:r>
              <a:rPr lang="en-US" sz="2000" dirty="0"/>
              <a:t>ASC| DESC] [,_.])</a:t>
            </a:r>
          </a:p>
          <a:p>
            <a:pPr>
              <a:spcBef>
                <a:spcPts val="600"/>
              </a:spcBef>
            </a:pPr>
            <a:r>
              <a:rPr lang="ru-RU" sz="2000" i="1" dirty="0" smtClean="0"/>
              <a:t>Удалить </a:t>
            </a:r>
            <a:r>
              <a:rPr lang="ru-RU" sz="2000" i="1" dirty="0"/>
              <a:t>индекс: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DROP INDEX </a:t>
            </a:r>
            <a:r>
              <a:rPr lang="ru-RU" sz="2000" dirty="0" err="1" smtClean="0"/>
              <a:t>имя_индекса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32613" y="4379335"/>
            <a:ext cx="3460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определения индекса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32808" y="4914084"/>
            <a:ext cx="86601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Char char="⁻"/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индекса при создании первичного ключа;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Char char="⁻"/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индекса при определении ограничения целостности UNIQUE 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Char char="⁻"/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индекса с помощью команды CREATE INDEX.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49" y="921249"/>
            <a:ext cx="7304313" cy="656985"/>
          </a:xfrm>
        </p:spPr>
        <p:txBody>
          <a:bodyPr/>
          <a:lstStyle/>
          <a:p>
            <a:r>
              <a:rPr lang="ru-RU" sz="4400" b="0" dirty="0"/>
              <a:t>Индексы и методы доступа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6443" y="1778289"/>
            <a:ext cx="8446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-1371600" algn="ctr"/>
              </a:tabLst>
            </a:pPr>
            <a:r>
              <a:rPr lang="ru-RU" sz="2000" b="1" i="1" dirty="0" smtClean="0"/>
              <a:t>Индексы</a:t>
            </a:r>
            <a:r>
              <a:rPr lang="ru-RU" sz="2000" dirty="0" smtClean="0"/>
              <a:t> </a:t>
            </a:r>
            <a:r>
              <a:rPr lang="ru-RU" sz="2000" dirty="0"/>
              <a:t>– это механизмы быстрого доступа к данным в таблицах БД</a:t>
            </a:r>
            <a:r>
              <a:rPr lang="ru-RU" sz="2000" dirty="0" smtClean="0"/>
              <a:t>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82758"/>
              </p:ext>
            </p:extLst>
          </p:nvPr>
        </p:nvGraphicFramePr>
        <p:xfrm>
          <a:off x="1660069" y="2881752"/>
          <a:ext cx="5698672" cy="1376611"/>
        </p:xfrm>
        <a:graphic>
          <a:graphicData uri="http://schemas.openxmlformats.org/drawingml/2006/table">
            <a:tbl>
              <a:tblPr/>
              <a:tblGrid>
                <a:gridCol w="1653349">
                  <a:extLst>
                    <a:ext uri="{9D8B030D-6E8A-4147-A177-3AD203B41FA5}">
                      <a16:colId xmlns:a16="http://schemas.microsoft.com/office/drawing/2014/main" val="3141861356"/>
                    </a:ext>
                  </a:extLst>
                </a:gridCol>
                <a:gridCol w="1692481">
                  <a:extLst>
                    <a:ext uri="{9D8B030D-6E8A-4147-A177-3AD203B41FA5}">
                      <a16:colId xmlns:a16="http://schemas.microsoft.com/office/drawing/2014/main" val="3497776128"/>
                    </a:ext>
                  </a:extLst>
                </a:gridCol>
                <a:gridCol w="1545734">
                  <a:extLst>
                    <a:ext uri="{9D8B030D-6E8A-4147-A177-3AD203B41FA5}">
                      <a16:colId xmlns:a16="http://schemas.microsoft.com/office/drawing/2014/main" val="1838003741"/>
                    </a:ext>
                  </a:extLst>
                </a:gridCol>
                <a:gridCol w="807108">
                  <a:extLst>
                    <a:ext uri="{9D8B030D-6E8A-4147-A177-3AD203B41FA5}">
                      <a16:colId xmlns:a16="http://schemas.microsoft.com/office/drawing/2014/main" val="2628741724"/>
                    </a:ext>
                  </a:extLst>
                </a:gridCol>
              </a:tblGrid>
              <a:tr h="300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Порядковый № </a:t>
                      </a: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записи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прихода </a:t>
                      </a: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товара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042383"/>
                  </a:ext>
                </a:extLst>
              </a:tr>
              <a:tr h="15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10.01.2020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Сахар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202429"/>
                  </a:ext>
                </a:extLst>
              </a:tr>
              <a:tr h="15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Картофель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648617"/>
                  </a:ext>
                </a:extLst>
              </a:tr>
              <a:tr h="15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Свекла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669899"/>
                  </a:ext>
                </a:extLst>
              </a:tr>
              <a:tr h="15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Сахар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361314"/>
                  </a:ext>
                </a:extLst>
              </a:tr>
              <a:tr h="15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Свекла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18104"/>
                  </a:ext>
                </a:extLst>
              </a:tr>
              <a:tr h="15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Сливы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79445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660070" y="4966335"/>
          <a:ext cx="5753100" cy="1565656"/>
        </p:xfrm>
        <a:graphic>
          <a:graphicData uri="http://schemas.openxmlformats.org/drawingml/2006/table">
            <a:tbl>
              <a:tblPr/>
              <a:tblGrid>
                <a:gridCol w="955863">
                  <a:extLst>
                    <a:ext uri="{9D8B030D-6E8A-4147-A177-3AD203B41FA5}">
                      <a16:colId xmlns:a16="http://schemas.microsoft.com/office/drawing/2014/main" val="1966246959"/>
                    </a:ext>
                  </a:extLst>
                </a:gridCol>
                <a:gridCol w="1020832">
                  <a:extLst>
                    <a:ext uri="{9D8B030D-6E8A-4147-A177-3AD203B41FA5}">
                      <a16:colId xmlns:a16="http://schemas.microsoft.com/office/drawing/2014/main" val="435207343"/>
                    </a:ext>
                  </a:extLst>
                </a:gridCol>
                <a:gridCol w="973038">
                  <a:extLst>
                    <a:ext uri="{9D8B030D-6E8A-4147-A177-3AD203B41FA5}">
                      <a16:colId xmlns:a16="http://schemas.microsoft.com/office/drawing/2014/main" val="879751502"/>
                    </a:ext>
                  </a:extLst>
                </a:gridCol>
                <a:gridCol w="873719">
                  <a:extLst>
                    <a:ext uri="{9D8B030D-6E8A-4147-A177-3AD203B41FA5}">
                      <a16:colId xmlns:a16="http://schemas.microsoft.com/office/drawing/2014/main" val="4036942793"/>
                    </a:ext>
                  </a:extLst>
                </a:gridCol>
                <a:gridCol w="1046222">
                  <a:extLst>
                    <a:ext uri="{9D8B030D-6E8A-4147-A177-3AD203B41FA5}">
                      <a16:colId xmlns:a16="http://schemas.microsoft.com/office/drawing/2014/main" val="2331600714"/>
                    </a:ext>
                  </a:extLst>
                </a:gridCol>
                <a:gridCol w="883426">
                  <a:extLst>
                    <a:ext uri="{9D8B030D-6E8A-4147-A177-3AD203B41FA5}">
                      <a16:colId xmlns:a16="http://schemas.microsoft.com/office/drawing/2014/main" val="341031965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 дате прихода </a:t>
                      </a:r>
                      <a:r>
                        <a:rPr lang="ru-RU" sz="12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</a:t>
                      </a: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2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наименованию товара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количеству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99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прихода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записи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cap="small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записи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32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Картофель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91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Сахар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9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Сахар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1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Свекла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79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Свекла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4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16,01.2020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Сливы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88807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588201" y="4558910"/>
            <a:ext cx="3896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-1371600" algn="ctr"/>
              </a:tabLst>
            </a:pPr>
            <a:r>
              <a:rPr lang="ru-RU" sz="2000" b="1" i="1" dirty="0"/>
              <a:t>Логическая структура индексов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462014" y="2372037"/>
            <a:ext cx="4023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-1371600" algn="ctr"/>
              </a:tabLst>
            </a:pPr>
            <a:r>
              <a:rPr lang="ru-RU" sz="2000" b="1" i="1" dirty="0"/>
              <a:t>Физическая структура таблицы </a:t>
            </a:r>
          </a:p>
        </p:txBody>
      </p:sp>
    </p:spTree>
    <p:extLst>
      <p:ext uri="{BB962C8B-B14F-4D97-AF65-F5344CB8AC3E}">
        <p14:creationId xmlns:p14="http://schemas.microsoft.com/office/powerpoint/2010/main" val="14924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476" y="974270"/>
            <a:ext cx="7304313" cy="656985"/>
          </a:xfrm>
        </p:spPr>
        <p:txBody>
          <a:bodyPr/>
          <a:lstStyle/>
          <a:p>
            <a:r>
              <a:rPr lang="ru-RU" sz="4400" b="0" dirty="0"/>
              <a:t>Индексы и методы доступа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2196" y="1803940"/>
            <a:ext cx="8822871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 smtClean="0"/>
              <a:t>Последовательный </a:t>
            </a:r>
            <a:r>
              <a:rPr lang="ru-RU" sz="2400" b="1" i="1" dirty="0"/>
              <a:t>метод доступа к данным в таблицах БД: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/>
              <a:t>просматриваются все записи таблицы, от первой к последней. </a:t>
            </a:r>
          </a:p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 smtClean="0"/>
              <a:t>Индексно-последовательный </a:t>
            </a:r>
            <a:r>
              <a:rPr lang="ru-RU" sz="2400" b="1" i="1" dirty="0"/>
              <a:t>метод </a:t>
            </a:r>
            <a:r>
              <a:rPr lang="ru-RU" sz="2400" dirty="0"/>
              <a:t>доступа к данным в таблицах </a:t>
            </a:r>
            <a:r>
              <a:rPr lang="ru-RU" sz="2400" dirty="0" smtClean="0"/>
              <a:t>БД: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/>
              <a:t> поиск ведется по индексу, а не по самой таблице;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/>
              <a:t>поиск в индексе начинается только с первой строки, удовлетворяющей, условию запроса или его части </a:t>
            </a:r>
            <a:r>
              <a:rPr lang="ru-RU" sz="2400" dirty="0" smtClean="0"/>
              <a:t>(«прямой доступ»);</a:t>
            </a:r>
            <a:endParaRPr lang="ru-RU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/>
              <a:t>строки в индексе, начиная с такой записи, просматриваются последовательно.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endParaRPr lang="ru-RU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6999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78181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9621" y="1445725"/>
            <a:ext cx="3854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Синтаксис оператора SELECT: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9621" y="1859108"/>
            <a:ext cx="8449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[ALL | DISTINCT ] {*|[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]} [,...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n]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FROM  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[,...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n]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[WHERE  &lt;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условие_поиска_предикат-условие_выборки_или_соединения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GROUP BY  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[,...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n]]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[HAVING &lt;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критерии выбора групп&gt;]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[,...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n]]</a:t>
            </a:r>
            <a:endParaRPr lang="ru-R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8826" y="4945128"/>
            <a:ext cx="318882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Name_kaf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Nom_telef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85230"/>
              </p:ext>
            </p:extLst>
          </p:nvPr>
        </p:nvGraphicFramePr>
        <p:xfrm>
          <a:off x="5544273" y="4807538"/>
          <a:ext cx="2500132" cy="1448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833">
                  <a:extLst>
                    <a:ext uri="{9D8B030D-6E8A-4147-A177-3AD203B41FA5}">
                      <a16:colId xmlns:a16="http://schemas.microsoft.com/office/drawing/2014/main" val="4246688735"/>
                    </a:ext>
                  </a:extLst>
                </a:gridCol>
                <a:gridCol w="1140299">
                  <a:extLst>
                    <a:ext uri="{9D8B030D-6E8A-4147-A177-3AD203B41FA5}">
                      <a16:colId xmlns:a16="http://schemas.microsoft.com/office/drawing/2014/main" val="1276983618"/>
                    </a:ext>
                  </a:extLst>
                </a:gridCol>
              </a:tblGrid>
              <a:tr h="41944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Name_kaf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Nom_telef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9262570"/>
                  </a:ext>
                </a:extLst>
              </a:tr>
              <a:tr h="343044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Физики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99-77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7995594"/>
                  </a:ext>
                </a:extLst>
              </a:tr>
              <a:tr h="686087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Прикладной математики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23-43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925469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341367" y="4302820"/>
            <a:ext cx="296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Результирующая таблица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30715" y="4306436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простого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12936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78181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5367" y="2143580"/>
            <a:ext cx="8171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типы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условий поиска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(предикатов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7790" y="2717682"/>
            <a:ext cx="859394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сравнения " =, &lt;&gt;,&gt;, &lt;,&gt; =, &lt;=" - для сравнения результатов вычисления двух выражений; более сложные выражения строятся с помощью логических операторов AND, OR, NOT;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А AND В - предикат истинен, когда вычисленное значение выражения попадает в заданный диапазон;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- предикат истинен тогда, когда сравниваемое значение входит в множество заданных значений;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и NOT LIKE - предикаты, смысл которых противоположен, требуют задания шаблона, с которым сравнивается заданное значение;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NULL - предикат, применяющийся для выявления равенства значения некоторого атрибута неопределенному значению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5429" y="1661811"/>
            <a:ext cx="171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Фраза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ru-RU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5114" y="1540951"/>
            <a:ext cx="444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 запроса с предикатом</a:t>
            </a:r>
            <a:r>
              <a:rPr lang="en-US" b="1" i="1" u="sng" dirty="0" smtClean="0">
                <a:solidFill>
                  <a:prstClr val="black"/>
                </a:solidFill>
              </a:rPr>
              <a:t> </a:t>
            </a:r>
            <a:r>
              <a:rPr lang="ru-RU" b="1" i="1" u="sng" dirty="0" smtClean="0">
                <a:solidFill>
                  <a:prstClr val="black"/>
                </a:solidFill>
              </a:rPr>
              <a:t>сравнения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5114" y="1879505"/>
            <a:ext cx="3171463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endParaRPr lang="ru-RU" sz="1600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endParaRPr lang="ru-RU" sz="1600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WHERE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</a:rPr>
              <a:t>Name_kaf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 '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Физики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';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39345" y="2831049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Результат </a:t>
            </a:r>
            <a:r>
              <a:rPr lang="ru-RU" b="1" i="1" u="sng" dirty="0">
                <a:solidFill>
                  <a:prstClr val="black"/>
                </a:solidFill>
              </a:rPr>
              <a:t>запроса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74003" y="3213353"/>
            <a:ext cx="6682805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Kod_kaf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Name_kaf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Nom_telef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Nom_Auditoria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Col_sotr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Zav_kaf</a:t>
            </a:r>
            <a:endParaRPr lang="ru-RU" sz="16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004            Физики        99-77               385                       18        Петров И.C.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4604" y="3986376"/>
            <a:ext cx="447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 запроса </a:t>
            </a:r>
            <a:r>
              <a:rPr lang="ru-RU" b="1" i="1" u="sng" dirty="0">
                <a:solidFill>
                  <a:prstClr val="black"/>
                </a:solidFill>
              </a:rPr>
              <a:t>с предикатом </a:t>
            </a:r>
            <a:r>
              <a:rPr lang="ru-RU" b="1" i="1" u="sng" dirty="0" smtClean="0">
                <a:solidFill>
                  <a:prstClr val="black"/>
                </a:solidFill>
              </a:rPr>
              <a:t>диапазона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82752" y="4338502"/>
            <a:ext cx="50928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Nom_Auditoria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99;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4604" y="5765445"/>
            <a:ext cx="6597568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Kod_kaf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Name_kaf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Nom_telef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Nom_Auditoria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Col_sotr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Zav_kaf</a:t>
            </a:r>
            <a:endParaRPr lang="ru-RU" sz="16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008      Математики    65-43               003                     15        Иванов И.И.  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004      Физики            99-77               085                     18        Петров И.C.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439345" y="5363452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4244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9967</TotalTime>
  <Words>833</Words>
  <Application>Microsoft Office PowerPoint</Application>
  <PresentationFormat>Экран (4:3)</PresentationFormat>
  <Paragraphs>200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PT Sans</vt:lpstr>
      <vt:lpstr>Times New Roman</vt:lpstr>
      <vt:lpstr>Специальное оформление</vt:lpstr>
      <vt:lpstr>РАЗРАБОТКА БАЗ ДАННЫХ</vt:lpstr>
      <vt:lpstr>ТЕМА      СТРУКТУРА SQL</vt:lpstr>
      <vt:lpstr>План лекции</vt:lpstr>
      <vt:lpstr>Операторы определения данных</vt:lpstr>
      <vt:lpstr>Индексы и методы доступа</vt:lpstr>
      <vt:lpstr>Индексы и методы доступа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611</cp:revision>
  <dcterms:created xsi:type="dcterms:W3CDTF">2015-07-29T11:14:37Z</dcterms:created>
  <dcterms:modified xsi:type="dcterms:W3CDTF">2021-10-28T07:35:37Z</dcterms:modified>
</cp:coreProperties>
</file>