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2">
  <p:sldMasterIdLst>
    <p:sldMasterId id="2147483661" r:id="rId1"/>
  </p:sldMasterIdLst>
  <p:notesMasterIdLst>
    <p:notesMasterId r:id="rId31"/>
  </p:notesMasterIdLst>
  <p:sldIdLst>
    <p:sldId id="274" r:id="rId2"/>
    <p:sldId id="329" r:id="rId3"/>
    <p:sldId id="428" r:id="rId4"/>
    <p:sldId id="433" r:id="rId5"/>
    <p:sldId id="434" r:id="rId6"/>
    <p:sldId id="435" r:id="rId7"/>
    <p:sldId id="437" r:id="rId8"/>
    <p:sldId id="438" r:id="rId9"/>
    <p:sldId id="439" r:id="rId10"/>
    <p:sldId id="440" r:id="rId11"/>
    <p:sldId id="441" r:id="rId12"/>
    <p:sldId id="444" r:id="rId13"/>
    <p:sldId id="445" r:id="rId14"/>
    <p:sldId id="442" r:id="rId15"/>
    <p:sldId id="446" r:id="rId16"/>
    <p:sldId id="447" r:id="rId17"/>
    <p:sldId id="443" r:id="rId18"/>
    <p:sldId id="448" r:id="rId19"/>
    <p:sldId id="449" r:id="rId20"/>
    <p:sldId id="451" r:id="rId21"/>
    <p:sldId id="452" r:id="rId22"/>
    <p:sldId id="453" r:id="rId23"/>
    <p:sldId id="454" r:id="rId24"/>
    <p:sldId id="455" r:id="rId25"/>
    <p:sldId id="450" r:id="rId26"/>
    <p:sldId id="457" r:id="rId27"/>
    <p:sldId id="458" r:id="rId28"/>
    <p:sldId id="459" r:id="rId29"/>
    <p:sldId id="264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5CA8"/>
    <a:srgbClr val="C60A5B"/>
    <a:srgbClr val="0C82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Светлый стиль 2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56" autoAdjust="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156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DC8226-1A4E-4610-99ED-FBD2B871A86A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84882A-074C-4278-BE74-7EF331E8B5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5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Название дисциплины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ФИО преподавателя</a:t>
            </a:r>
          </a:p>
          <a:p>
            <a:pPr lvl="0"/>
            <a:r>
              <a:rPr lang="ru-RU" dirty="0"/>
              <a:t>Электронная почта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5012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2790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2606039"/>
            <a:ext cx="7886700" cy="35709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1671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543675" y="1152143"/>
            <a:ext cx="1971675" cy="5024820"/>
          </a:xfrm>
          <a:prstGeom prst="rect">
            <a:avLst/>
          </a:prstGeo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28650" y="1152143"/>
            <a:ext cx="5762625" cy="502481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33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1892" y="1197276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D04E3D8-9551-C44F-AA1F-D38C85BA4D52}" type="datetimeFigureOut">
              <a:rPr lang="en-US" smtClean="0"/>
              <a:pPr/>
              <a:t>11/23/2022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D262070-2A5E-5642-84A2-C705DC4050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7751" y="2693773"/>
            <a:ext cx="8349049" cy="343239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1491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1143000" y="2057399"/>
            <a:ext cx="6858000" cy="1452563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ru-RU" dirty="0"/>
              <a:t>Название темы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1143000" y="1178878"/>
            <a:ext cx="6858000" cy="46704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Номер темы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66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6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28650" y="2523743"/>
            <a:ext cx="7886700" cy="365321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9360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033272"/>
            <a:ext cx="7886700" cy="1218691"/>
          </a:xfrm>
          <a:prstGeom prst="rect">
            <a:avLst/>
          </a:prstGeo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28650" y="2414015"/>
            <a:ext cx="3867150" cy="376294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2414015"/>
            <a:ext cx="3867150" cy="376294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02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18808" y="1033272"/>
            <a:ext cx="7886700" cy="1024525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18808" y="2099469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3006725"/>
            <a:ext cx="3868737" cy="3182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2099469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3006725"/>
            <a:ext cx="3887788" cy="318293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055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1160653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443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02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28699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043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987424"/>
            <a:ext cx="2949575" cy="1546987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552700"/>
            <a:ext cx="2949575" cy="33162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33C66FD2-B223-40ED-A70A-6F8087E69D5E}" type="datetimeFigureOut">
              <a:rPr lang="ru-RU" smtClean="0"/>
              <a:t>23.11.2022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52259990-D040-4A93-9573-D880525759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9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 descr="head.png"/>
          <p:cNvPicPr>
            <a:picLocks noChangeAspect="1"/>
          </p:cNvPicPr>
          <p:nvPr userDrawn="1"/>
        </p:nvPicPr>
        <p:blipFill>
          <a:blip r:embed="rId1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3330"/>
            <a:ext cx="9144000" cy="995423"/>
          </a:xfrm>
          <a:prstGeom prst="rect">
            <a:avLst/>
          </a:prstGeom>
        </p:spPr>
      </p:pic>
      <p:sp>
        <p:nvSpPr>
          <p:cNvPr id="9" name="Прямоугольник 8"/>
          <p:cNvSpPr/>
          <p:nvPr userDrawn="1"/>
        </p:nvSpPr>
        <p:spPr>
          <a:xfrm>
            <a:off x="5545389" y="-44722"/>
            <a:ext cx="359861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ru-RU" sz="1600" b="1" dirty="0">
                <a:solidFill>
                  <a:srgbClr val="00B0F0"/>
                </a:solidFill>
                <a:latin typeface="PT Sans"/>
              </a:rPr>
              <a:t>Центр дистанционного обучения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523999" y="6419000"/>
            <a:ext cx="1476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F0"/>
                </a:solidFill>
                <a:latin typeface="PT Sans"/>
              </a:rPr>
              <a:t>online.mirea.ru</a:t>
            </a:r>
            <a:endParaRPr lang="ru-RU" sz="1400" b="1" dirty="0">
              <a:solidFill>
                <a:srgbClr val="00B0F0"/>
              </a:solidFill>
              <a:latin typeface="PT Sans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BFFC79E-3831-4D3C-8F5D-FC802BF1F03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502307" cy="96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84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942" y="1617504"/>
            <a:ext cx="8641444" cy="1062035"/>
          </a:xfrm>
        </p:spPr>
        <p:txBody>
          <a:bodyPr/>
          <a:lstStyle/>
          <a:p>
            <a:pPr algn="ctr"/>
            <a:r>
              <a:rPr lang="ru-RU" dirty="0" smtClean="0"/>
              <a:t>РАЗРАБОТКА БАЗ ДАННЫХ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705CABD-092D-4CC1-B799-8089F630EC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ФИО преподавателя</a:t>
            </a:r>
            <a:r>
              <a:rPr lang="en-US" dirty="0"/>
              <a:t>: </a:t>
            </a:r>
            <a:r>
              <a:rPr lang="ru-RU" dirty="0"/>
              <a:t>Богомольная Г.В.</a:t>
            </a:r>
          </a:p>
          <a:p>
            <a:endParaRPr lang="ru-RU" dirty="0"/>
          </a:p>
          <a:p>
            <a:r>
              <a:rPr lang="en-US" dirty="0"/>
              <a:t>e-mail: bogomolnaya@mirea.ru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88374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78264"/>
            <a:ext cx="33795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Агрегатные функции языка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480319"/>
              </p:ext>
            </p:extLst>
          </p:nvPr>
        </p:nvGraphicFramePr>
        <p:xfrm>
          <a:off x="306730" y="2150457"/>
          <a:ext cx="8571052" cy="19711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1169">
                  <a:extLst>
                    <a:ext uri="{9D8B030D-6E8A-4147-A177-3AD203B41FA5}">
                      <a16:colId xmlns:a16="http://schemas.microsoft.com/office/drawing/2014/main" val="2941694124"/>
                    </a:ext>
                  </a:extLst>
                </a:gridCol>
                <a:gridCol w="7459883">
                  <a:extLst>
                    <a:ext uri="{9D8B030D-6E8A-4147-A177-3AD203B41FA5}">
                      <a16:colId xmlns:a16="http://schemas.microsoft.com/office/drawing/2014/main" val="2482983282"/>
                    </a:ext>
                  </a:extLst>
                </a:gridCol>
              </a:tblGrid>
              <a:tr h="328517">
                <a:tc>
                  <a:txBody>
                    <a:bodyPr/>
                    <a:lstStyle/>
                    <a:p>
                      <a:pPr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800" b="1" dirty="0">
                          <a:effectLst/>
                        </a:rPr>
                        <a:t>Функция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spcBef>
                          <a:spcPts val="500"/>
                        </a:spcBef>
                        <a:spcAft>
                          <a:spcPts val="500"/>
                        </a:spcAft>
                      </a:pPr>
                      <a:r>
                        <a:rPr lang="ru-RU" sz="1800" b="1" dirty="0">
                          <a:effectLst/>
                        </a:rPr>
                        <a:t>Результат</a:t>
                      </a:r>
                      <a:endParaRPr lang="ru-RU" sz="18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10144063"/>
                  </a:ext>
                </a:extLst>
              </a:tr>
              <a:tr h="32851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COUNT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Количество строк или непустых значений полей, которые выбрал запрос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429895"/>
                  </a:ext>
                </a:extLst>
              </a:tr>
              <a:tr h="32851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SUM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Сумма всех выбранных значений данного поля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3950684"/>
                  </a:ext>
                </a:extLst>
              </a:tr>
              <a:tr h="32851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AVG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Среднеарифметическое значение всех выбранных значений данного поля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58189124"/>
                  </a:ext>
                </a:extLst>
              </a:tr>
              <a:tr h="32851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M1N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Наименьшее из всех выбранных значений данного поля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1977665"/>
                  </a:ext>
                </a:extLst>
              </a:tr>
              <a:tr h="328517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MAX</a:t>
                      </a:r>
                      <a:endParaRPr lang="ru-RU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Наибольшее из всех выбранных значений данного поля </a:t>
                      </a:r>
                      <a:endParaRPr lang="ru-RU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3170592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1439973" y="4240518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>
                <a:solidFill>
                  <a:prstClr val="black"/>
                </a:solidFill>
              </a:rPr>
              <a:t>Пример запроса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1161936" y="4695899"/>
            <a:ext cx="252328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(*) AS count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320069" y="5437231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1909823" y="5920274"/>
            <a:ext cx="72341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400" b="1" dirty="0">
                <a:latin typeface="TimesNewRomanPS-BoldMT"/>
                <a:ea typeface="Calibri" panose="020F0502020204030204" pitchFamily="34" charset="0"/>
                <a:cs typeface="TimesNewRomanPS-BoldMT"/>
              </a:rPr>
              <a:t>count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200" dirty="0">
                <a:latin typeface="TimesNewRomanPSMT"/>
                <a:ea typeface="Calibri" panose="020F0502020204030204" pitchFamily="34" charset="0"/>
                <a:cs typeface="TimesNewRomanPSMT"/>
              </a:rPr>
              <a:t>    </a:t>
            </a:r>
            <a:r>
              <a:rPr lang="ru-RU" sz="1400" dirty="0" smtClean="0">
                <a:latin typeface="TimesNewRomanPSMT"/>
                <a:ea typeface="Calibri" panose="020F0502020204030204" pitchFamily="34" charset="0"/>
                <a:cs typeface="TimesNewRomanPSMT"/>
              </a:rPr>
              <a:t>4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115953" y="4695899"/>
            <a:ext cx="263324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sotr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996167" y="5920274"/>
            <a:ext cx="52557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sz="1400" b="1" dirty="0" err="1">
                <a:latin typeface="TimesNewRomanPS-BoldMT"/>
                <a:ea typeface="Calibri" panose="020F0502020204030204" pitchFamily="34" charset="0"/>
                <a:cs typeface="TimesNewRomanPS-BoldMT"/>
              </a:rPr>
              <a:t>avg</a:t>
            </a:r>
            <a:endParaRPr lang="ru-RU" sz="1400" b="1" dirty="0">
              <a:latin typeface="TimesNewRomanPS-BoldMT"/>
              <a:ea typeface="Calibri" panose="020F0502020204030204" pitchFamily="34" charset="0"/>
              <a:cs typeface="TimesNewRomanPS-BoldMT"/>
            </a:endParaRPr>
          </a:p>
          <a:p>
            <a:pPr algn="just">
              <a:lnSpc>
                <a:spcPct val="120000"/>
              </a:lnSpc>
            </a:pPr>
            <a:r>
              <a:rPr lang="ru-RU" sz="1400" b="1" dirty="0" smtClean="0">
                <a:latin typeface="TimesNewRomanPS-BoldMT"/>
                <a:ea typeface="Calibri" panose="020F0502020204030204" pitchFamily="34" charset="0"/>
                <a:cs typeface="TimesNewRomanPS-BoldMT"/>
              </a:rPr>
              <a:t> </a:t>
            </a:r>
            <a:r>
              <a:rPr lang="ru-RU" sz="1400" dirty="0" smtClean="0">
                <a:latin typeface="TimesNewRomanPS-BoldMT"/>
                <a:ea typeface="Calibri" panose="020F0502020204030204" pitchFamily="34" charset="0"/>
                <a:cs typeface="TimesNewRomanPS-BoldMT"/>
              </a:rPr>
              <a:t>17</a:t>
            </a:r>
            <a:endParaRPr lang="ru-RU" sz="1400" dirty="0">
              <a:latin typeface="TimesNewRomanPS-BoldMT"/>
              <a:ea typeface="Calibri" panose="020F0502020204030204" pitchFamily="34" charset="0"/>
              <a:cs typeface="TimesNewRomanPS-BoldMT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5517099" y="4232766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>
                <a:solidFill>
                  <a:prstClr val="black"/>
                </a:solidFill>
              </a:rPr>
              <a:t>Пример запроса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5329066" y="5465052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1716064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82738" y="3463731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prstClr val="black"/>
                </a:solidFill>
              </a:rPr>
              <a:t> </a:t>
            </a:r>
            <a:r>
              <a:rPr lang="en-US" b="1" i="1" dirty="0" smtClean="0">
                <a:solidFill>
                  <a:prstClr val="black"/>
                </a:solidFill>
              </a:rPr>
              <a:t>r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78264"/>
            <a:ext cx="341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Группирование результатов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945332"/>
              </p:ext>
            </p:extLst>
          </p:nvPr>
        </p:nvGraphicFramePr>
        <p:xfrm>
          <a:off x="589776" y="3873880"/>
          <a:ext cx="3273671" cy="2633472"/>
        </p:xfrm>
        <a:graphic>
          <a:graphicData uri="http://schemas.openxmlformats.org/drawingml/2006/table">
            <a:tbl>
              <a:tblPr firstRow="1" firstCol="1" bandRow="1"/>
              <a:tblGrid>
                <a:gridCol w="3273671">
                  <a:extLst>
                    <a:ext uri="{9D8B030D-6E8A-4147-A177-3AD203B41FA5}">
                      <a16:colId xmlns:a16="http://schemas.microsoft.com/office/drawing/2014/main" val="3668630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ФИО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Начисления (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04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    Этап 1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1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1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    Этап 2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2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2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3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3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  Этап 3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  Этап 4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     Этап 4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468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482738" y="2140414"/>
            <a:ext cx="6319776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AS count,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SUM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sum FROM r </a:t>
            </a:r>
            <a:endParaRPr lang="en-US" sz="1600" dirty="0" smtClean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 ФИО;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395678" y="3638001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982944"/>
              </p:ext>
            </p:extLst>
          </p:nvPr>
        </p:nvGraphicFramePr>
        <p:xfrm>
          <a:off x="5240615" y="4169373"/>
          <a:ext cx="2517140" cy="1365949"/>
        </p:xfrm>
        <a:graphic>
          <a:graphicData uri="http://schemas.openxmlformats.org/drawingml/2006/table">
            <a:tbl>
              <a:tblPr firstRow="1" firstCol="1" bandRow="1"/>
              <a:tblGrid>
                <a:gridCol w="2517140">
                  <a:extLst>
                    <a:ext uri="{9D8B030D-6E8A-4147-A177-3AD203B41FA5}">
                      <a16:colId xmlns:a16="http://schemas.microsoft.com/office/drawing/2014/main" val="2942132745"/>
                    </a:ext>
                  </a:extLst>
                </a:gridCol>
              </a:tblGrid>
              <a:tr h="216833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        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3550470"/>
                  </a:ext>
                </a:extLst>
              </a:tr>
              <a:tr h="1146493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3            2500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3            3500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Семенова Т.Т.    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  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1500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2            4000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   1            3000</a:t>
                      </a: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359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5680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28265" y="2016915"/>
            <a:ext cx="276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prstClr val="black"/>
                </a:solidFill>
              </a:rPr>
              <a:t>s</a:t>
            </a:r>
            <a:endParaRPr lang="ru-RU" b="1" i="1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78264"/>
            <a:ext cx="341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Группирование результатов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901880" y="2201581"/>
            <a:ext cx="3767558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 (*)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count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s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5395678" y="3638001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05483"/>
              </p:ext>
            </p:extLst>
          </p:nvPr>
        </p:nvGraphicFramePr>
        <p:xfrm>
          <a:off x="501630" y="2386246"/>
          <a:ext cx="3327400" cy="4302339"/>
        </p:xfrm>
        <a:graphic>
          <a:graphicData uri="http://schemas.openxmlformats.org/drawingml/2006/table">
            <a:tbl>
              <a:tblPr firstRow="1" firstCol="1" bandRow="1"/>
              <a:tblGrid>
                <a:gridCol w="3327400">
                  <a:extLst>
                    <a:ext uri="{9D8B030D-6E8A-4147-A177-3AD203B41FA5}">
                      <a16:colId xmlns:a16="http://schemas.microsoft.com/office/drawing/2014/main" val="3210399966"/>
                    </a:ext>
                  </a:extLst>
                </a:gridCol>
              </a:tblGrid>
              <a:tr h="191174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ФИО              Дисциплина         Оценка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366443"/>
                  </a:ext>
                </a:extLst>
              </a:tr>
              <a:tr h="4101171">
                <a:tc>
                  <a:txBody>
                    <a:bodyPr/>
                    <a:lstStyle/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Муров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 Физика        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Физика               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Физика                     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Г.Р.             Физика        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Муров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 История       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История              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История                    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Математика              5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Математика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Г.Р.             Математика       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Петрова С.О.        Электротехника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Электротехника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Электротехника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Крисс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Р.О.            Электротехника      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</a:t>
                      </a: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язык     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</a:t>
                      </a: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язык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Экономика 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Экономика              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Крисс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Р.О.            Экономика              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450215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Фирсова Л.Р.        Экономика              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8576431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155643"/>
              </p:ext>
            </p:extLst>
          </p:nvPr>
        </p:nvGraphicFramePr>
        <p:xfrm>
          <a:off x="5600660" y="4284643"/>
          <a:ext cx="1797050" cy="1631523"/>
        </p:xfrm>
        <a:graphic>
          <a:graphicData uri="http://schemas.openxmlformats.org/drawingml/2006/table">
            <a:tbl>
              <a:tblPr firstRow="1" firstCol="1" bandRow="1"/>
              <a:tblGrid>
                <a:gridCol w="1797050">
                  <a:extLst>
                    <a:ext uri="{9D8B030D-6E8A-4147-A177-3AD203B41FA5}">
                      <a16:colId xmlns:a16="http://schemas.microsoft.com/office/drawing/2014/main" val="2299040495"/>
                    </a:ext>
                  </a:extLst>
                </a:gridCol>
              </a:tblGrid>
              <a:tr h="217953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Дисциплина      </a:t>
                      </a:r>
                      <a:r>
                        <a:rPr lang="ru-RU" sz="1200" b="1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endParaRPr lang="ru-RU" sz="1200" b="1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8870898"/>
                  </a:ext>
                </a:extLst>
              </a:tr>
              <a:tr h="1412067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язык     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История             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Математика       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Физика              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Экономика        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Электротехника   </a:t>
                      </a:r>
                      <a:r>
                        <a:rPr lang="en-US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2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200" kern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9947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48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0957" y="3613673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prstClr val="black"/>
                </a:solidFill>
              </a:rPr>
              <a:t> </a:t>
            </a:r>
            <a:r>
              <a:rPr lang="en-US" b="1" i="1" dirty="0" smtClean="0">
                <a:solidFill>
                  <a:prstClr val="black"/>
                </a:solidFill>
              </a:rPr>
              <a:t>r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436764"/>
            <a:ext cx="34159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Группирование результатов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10783"/>
              </p:ext>
            </p:extLst>
          </p:nvPr>
        </p:nvGraphicFramePr>
        <p:xfrm>
          <a:off x="290616" y="4003694"/>
          <a:ext cx="3378559" cy="2633472"/>
        </p:xfrm>
        <a:graphic>
          <a:graphicData uri="http://schemas.openxmlformats.org/drawingml/2006/table">
            <a:tbl>
              <a:tblPr firstRow="1" firstCol="1" bandRow="1"/>
              <a:tblGrid>
                <a:gridCol w="3378559">
                  <a:extLst>
                    <a:ext uri="{9D8B030D-6E8A-4147-A177-3AD203B41FA5}">
                      <a16:colId xmlns:a16="http://schemas.microsoft.com/office/drawing/2014/main" val="36686300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ФИО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Этап</a:t>
                      </a:r>
                      <a:r>
                        <a:rPr lang="en-US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</a:t>
                      </a:r>
                      <a:r>
                        <a:rPr lang="ru-RU" sz="12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Начисления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04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    Этап 1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1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1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    Этап 2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2                   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2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Этап 3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  Этап 3                 1000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  Этап 3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  Этап 4                 2000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     Этап 4</a:t>
                      </a: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3000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25468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342454" y="3610847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450275" y="2289833"/>
            <a:ext cx="709919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COUNT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AS count, SUM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AS sum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HAVING COUNT (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&gt; 1</a:t>
            </a:r>
            <a:endParaRPr lang="ru-RU" sz="1600" dirty="0">
              <a:solidFill>
                <a:srgbClr val="00B0F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ФИО;</a:t>
            </a:r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67479"/>
              </p:ext>
            </p:extLst>
          </p:nvPr>
        </p:nvGraphicFramePr>
        <p:xfrm>
          <a:off x="5232158" y="4268582"/>
          <a:ext cx="2427605" cy="1261641"/>
        </p:xfrm>
        <a:graphic>
          <a:graphicData uri="http://schemas.openxmlformats.org/drawingml/2006/table">
            <a:tbl>
              <a:tblPr firstRow="1" firstCol="1" bandRow="1"/>
              <a:tblGrid>
                <a:gridCol w="2427605">
                  <a:extLst>
                    <a:ext uri="{9D8B030D-6E8A-4147-A177-3AD203B41FA5}">
                      <a16:colId xmlns:a16="http://schemas.microsoft.com/office/drawing/2014/main" val="1867205133"/>
                    </a:ext>
                  </a:extLst>
                </a:gridCol>
              </a:tblGrid>
              <a:tr h="241282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               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count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</a:t>
                      </a: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sum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9395162"/>
                  </a:ext>
                </a:extLst>
              </a:tr>
              <a:tr h="1020359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  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 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</a:t>
                      </a:r>
                      <a:r>
                        <a:rPr lang="ru-RU" sz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            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   2            1500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  2            4000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041637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2771209" y="1947027"/>
            <a:ext cx="33932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запроса с предикатом</a:t>
            </a:r>
            <a:r>
              <a:rPr lang="en-US" b="1" i="1" u="sng" dirty="0">
                <a:solidFill>
                  <a:prstClr val="black"/>
                </a:solidFill>
              </a:rPr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1038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3417" y="2780986"/>
            <a:ext cx="512888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ФИО, Этап, Начисления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Начисления&gt; (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AVG(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Начисления)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023330" y="4018435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78264"/>
            <a:ext cx="25232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Вложенные запросы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504129"/>
              </p:ext>
            </p:extLst>
          </p:nvPr>
        </p:nvGraphicFramePr>
        <p:xfrm>
          <a:off x="2584209" y="4557139"/>
          <a:ext cx="2942703" cy="1536192"/>
        </p:xfrm>
        <a:graphic>
          <a:graphicData uri="http://schemas.openxmlformats.org/drawingml/2006/table">
            <a:tbl>
              <a:tblPr firstRow="1" firstCol="1" bandRow="1"/>
              <a:tblGrid>
                <a:gridCol w="2942703">
                  <a:extLst>
                    <a:ext uri="{9D8B030D-6E8A-4147-A177-3AD203B41FA5}">
                      <a16:colId xmlns:a16="http://schemas.microsoft.com/office/drawing/2014/main" val="549042797"/>
                    </a:ext>
                  </a:extLst>
                </a:gridCol>
              </a:tblGrid>
              <a:tr h="234966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</a:t>
                      </a:r>
                      <a:r>
                        <a:rPr lang="ru-RU" sz="1400" kern="12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     Начисления (</a:t>
                      </a: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руб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6575560"/>
                  </a:ext>
                </a:extLst>
              </a:tr>
              <a:tr h="939864">
                <a:tc>
                  <a:txBody>
                    <a:bodyPr/>
                    <a:lstStyle/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 М.     Этап 1           2000</a:t>
                      </a: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Этап 3           2000</a:t>
                      </a: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 Этап 4           2000</a:t>
                      </a:r>
                    </a:p>
                    <a:p>
                      <a:pPr marL="0" indent="0" algn="just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  Этап 4           3200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811990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364604" y="2160791"/>
            <a:ext cx="18838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запроса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2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4604" y="2133240"/>
            <a:ext cx="120444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r2;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6229517" y="5057688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57497" y="1406181"/>
            <a:ext cx="318067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Многотабличные запросы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64604" y="1834525"/>
            <a:ext cx="3256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Примеры простых запросов 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126606" y="2149768"/>
            <a:ext cx="154522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rl.A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r2.B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rl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r2;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447462"/>
              </p:ext>
            </p:extLst>
          </p:nvPr>
        </p:nvGraphicFramePr>
        <p:xfrm>
          <a:off x="428228" y="3954794"/>
          <a:ext cx="1331124" cy="1207008"/>
        </p:xfrm>
        <a:graphic>
          <a:graphicData uri="http://schemas.openxmlformats.org/drawingml/2006/table">
            <a:tbl>
              <a:tblPr firstRow="1" firstCol="1" bandRow="1"/>
              <a:tblGrid>
                <a:gridCol w="1331124">
                  <a:extLst>
                    <a:ext uri="{9D8B030D-6E8A-4147-A177-3AD203B41FA5}">
                      <a16:colId xmlns:a16="http://schemas.microsoft.com/office/drawing/2014/main" val="22675528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  <a:latin typeface="Times New Roman" panose="02020603050405020304" pitchFamily="18" charset="0"/>
                          <a:ea typeface="TimesNewRomanPS-BoldMT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1100" b="1" dirty="0">
                          <a:effectLst/>
                          <a:latin typeface="Times New Roman" panose="02020603050405020304" pitchFamily="18" charset="0"/>
                          <a:ea typeface="TimesNewRomanPS-BoldMT"/>
                          <a:cs typeface="Times New Roman" panose="02020603050405020304" pitchFamily="18" charset="0"/>
                        </a:rPr>
                        <a:t>ФИО           Отдел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1536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03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03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03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04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04 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344208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2780494"/>
              </p:ext>
            </p:extLst>
          </p:nvPr>
        </p:nvGraphicFramePr>
        <p:xfrm>
          <a:off x="2050947" y="3953755"/>
          <a:ext cx="1061906" cy="1207008"/>
        </p:xfrm>
        <a:graphic>
          <a:graphicData uri="http://schemas.openxmlformats.org/drawingml/2006/table">
            <a:tbl>
              <a:tblPr firstRow="1" firstCol="1" bandRow="1"/>
              <a:tblGrid>
                <a:gridCol w="1061906">
                  <a:extLst>
                    <a:ext uri="{9D8B030D-6E8A-4147-A177-3AD203B41FA5}">
                      <a16:colId xmlns:a16="http://schemas.microsoft.com/office/drawing/2014/main" val="2849837293"/>
                    </a:ext>
                  </a:extLst>
                </a:gridCol>
              </a:tblGrid>
              <a:tr h="199168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Отдел  Этап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04741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03     Этап 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03     Этап 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03     Этап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04     Этап 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04     Этап 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463988"/>
                  </a:ext>
                </a:extLst>
              </a:tr>
            </a:tbl>
          </a:graphicData>
        </a:graphic>
      </p:graphicFrame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9278962"/>
              </p:ext>
            </p:extLst>
          </p:nvPr>
        </p:nvGraphicFramePr>
        <p:xfrm>
          <a:off x="3404448" y="3948007"/>
          <a:ext cx="2321320" cy="2414016"/>
        </p:xfrm>
        <a:graphic>
          <a:graphicData uri="http://schemas.openxmlformats.org/drawingml/2006/table">
            <a:tbl>
              <a:tblPr firstRow="1" firstCol="1" bandRow="1"/>
              <a:tblGrid>
                <a:gridCol w="2321320">
                  <a:extLst>
                    <a:ext uri="{9D8B030D-6E8A-4147-A177-3AD203B41FA5}">
                      <a16:colId xmlns:a16="http://schemas.microsoft.com/office/drawing/2014/main" val="2707877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ru-RU" sz="1100" b="1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          </a:t>
                      </a:r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Этап     Начисления 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988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Этап 1           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Этап 1           2000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Этап 1             500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Семенов Т.Т.    Этап 2             500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Этап 2             500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Этап 2          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Этап 3          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  Этап 3          1000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Этап 3          2000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Чемцов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Я.Ю.    Этап 4          2000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Яров И.М.         Этап 4          3000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987273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6183187" y="3488028"/>
            <a:ext cx="26002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3.ФИО,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3.Этап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r1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Отдел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'03' AND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r1.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r3.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.Этап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 'Этап_3';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868533"/>
              </p:ext>
            </p:extLst>
          </p:nvPr>
        </p:nvGraphicFramePr>
        <p:xfrm>
          <a:off x="6535965" y="5604056"/>
          <a:ext cx="1513095" cy="603504"/>
        </p:xfrm>
        <a:graphic>
          <a:graphicData uri="http://schemas.openxmlformats.org/drawingml/2006/table">
            <a:tbl>
              <a:tblPr firstRow="1" firstCol="1" bandRow="1"/>
              <a:tblGrid>
                <a:gridCol w="1513095">
                  <a:extLst>
                    <a:ext uri="{9D8B030D-6E8A-4147-A177-3AD203B41FA5}">
                      <a16:colId xmlns:a16="http://schemas.microsoft.com/office/drawing/2014/main" val="2826872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ru-RU" sz="11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             Этап</a:t>
                      </a:r>
                      <a:endParaRPr lang="ru-RU" sz="11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6337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ПросовС.М</a:t>
                      </a: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   Этап_3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Мехова И.И.   Этап_3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3671730"/>
                  </a:ext>
                </a:extLst>
              </a:tr>
            </a:tbl>
          </a:graphicData>
        </a:graphic>
      </p:graphicFrame>
      <p:sp>
        <p:nvSpPr>
          <p:cNvPr id="13" name="Прямоугольник 12"/>
          <p:cNvSpPr/>
          <p:nvPr/>
        </p:nvSpPr>
        <p:spPr>
          <a:xfrm>
            <a:off x="324862" y="3613666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r1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1976101" y="3585462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3290141" y="3613666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r3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364604" y="3121994"/>
            <a:ext cx="5276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</a:t>
            </a:r>
            <a:r>
              <a:rPr lang="ru-RU" b="1" i="1" u="sng" dirty="0" smtClean="0">
                <a:solidFill>
                  <a:prstClr val="black"/>
                </a:solidFill>
              </a:rPr>
              <a:t>многотабличного запроса </a:t>
            </a:r>
            <a:r>
              <a:rPr lang="ru-RU" b="1" i="1" u="sng" dirty="0">
                <a:solidFill>
                  <a:prstClr val="black"/>
                </a:solidFill>
              </a:rPr>
              <a:t>с </a:t>
            </a:r>
            <a:r>
              <a:rPr lang="ru-RU" b="1" i="1" u="sng" dirty="0" smtClean="0">
                <a:solidFill>
                  <a:prstClr val="black"/>
                </a:solidFill>
              </a:rPr>
              <a:t>предикатом</a:t>
            </a:r>
            <a:endParaRPr lang="ru-RU" b="1" i="1" u="sng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62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7118027" y="2860140"/>
            <a:ext cx="19849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235110" y="3126125"/>
            <a:ext cx="335404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s2.Группа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s1, s2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s1.ФИО = s2.ФИО AND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s1.Оценка = 5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BY s2.Группа, s1.Дисциплина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HAVING count (*)&gt; 1;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169518" y="1114209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s1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550436" y="1152125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s2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539900" y="1123842"/>
            <a:ext cx="391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s3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108101" y="870021"/>
            <a:ext cx="5319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</a:t>
            </a:r>
            <a:r>
              <a:rPr lang="ru-RU" b="1" i="1" u="sng" dirty="0" smtClean="0">
                <a:solidFill>
                  <a:prstClr val="black"/>
                </a:solidFill>
              </a:rPr>
              <a:t>многотабличных запросов </a:t>
            </a:r>
            <a:r>
              <a:rPr lang="ru-RU" b="1" i="1" u="sng" dirty="0">
                <a:solidFill>
                  <a:prstClr val="black"/>
                </a:solidFill>
              </a:rPr>
              <a:t>с </a:t>
            </a:r>
            <a:r>
              <a:rPr lang="ru-RU" b="1" i="1" u="sng" dirty="0" smtClean="0">
                <a:solidFill>
                  <a:prstClr val="black"/>
                </a:solidFill>
              </a:rPr>
              <a:t>предикатом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13448"/>
              </p:ext>
            </p:extLst>
          </p:nvPr>
        </p:nvGraphicFramePr>
        <p:xfrm>
          <a:off x="202598" y="1483541"/>
          <a:ext cx="2249067" cy="3456432"/>
        </p:xfrm>
        <a:graphic>
          <a:graphicData uri="http://schemas.openxmlformats.org/drawingml/2006/table">
            <a:tbl>
              <a:tblPr firstRow="1" firstCol="1" bandRow="1"/>
              <a:tblGrid>
                <a:gridCol w="2249067">
                  <a:extLst>
                    <a:ext uri="{9D8B030D-6E8A-4147-A177-3AD203B41FA5}">
                      <a16:colId xmlns:a16="http://schemas.microsoft.com/office/drawing/2014/main" val="182972806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      ФИО              Дисциплина         Оценка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14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Муров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 Физика        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Физика               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Физика                      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Г.Р.             Физика        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Муров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 История       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История              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История                     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  Математика              5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  Математика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Г.Р.             Математика       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Петрова С.О.        Электротехника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Электротехника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Электротехника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Крисс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Р.О.            Электротехника       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</a:t>
                      </a: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язык     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</a:t>
                      </a: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язык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Часов И.И.            Экономика 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  Экономика               4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Крисс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Р.О.            Экономика               5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Фирсова Л.Р.        Экономика               3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5625269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7521017"/>
              </p:ext>
            </p:extLst>
          </p:nvPr>
        </p:nvGraphicFramePr>
        <p:xfrm>
          <a:off x="2594653" y="1480541"/>
          <a:ext cx="1754453" cy="1645920"/>
        </p:xfrm>
        <a:graphic>
          <a:graphicData uri="http://schemas.openxmlformats.org/drawingml/2006/table">
            <a:tbl>
              <a:tblPr firstRow="1" firstCol="1" bandRow="1"/>
              <a:tblGrid>
                <a:gridCol w="1754453">
                  <a:extLst>
                    <a:ext uri="{9D8B030D-6E8A-4147-A177-3AD203B41FA5}">
                      <a16:colId xmlns:a16="http://schemas.microsoft.com/office/drawing/2014/main" val="36266696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ea typeface="TimesNewRomanPS-BoldMT"/>
                          <a:cs typeface="Times New Roman" panose="02020603050405020304" pitchFamily="18" charset="0"/>
                        </a:rPr>
                        <a:t>ФИО           Группа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484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Мур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С.М.            02-КТ-21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Цуканов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Т.Т.      02-КТ-21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Думская М.Т.     02-КТ-21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Г.Р.           02-КТ-21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Петров С.О.        02-КТ-12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Часв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И.И.            02-КТ-12 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Иванова Я.С.      02-КТ-12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Крисс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Р.О.          02-КТ-12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Фирсова Л.Р.      02-КТ-12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8634260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3149403"/>
              </p:ext>
            </p:extLst>
          </p:nvPr>
        </p:nvGraphicFramePr>
        <p:xfrm>
          <a:off x="4479284" y="1480420"/>
          <a:ext cx="1878268" cy="1203771"/>
        </p:xfrm>
        <a:graphic>
          <a:graphicData uri="http://schemas.openxmlformats.org/drawingml/2006/table">
            <a:tbl>
              <a:tblPr firstRow="1" firstCol="1" bandRow="1"/>
              <a:tblGrid>
                <a:gridCol w="1878268">
                  <a:extLst>
                    <a:ext uri="{9D8B030D-6E8A-4147-A177-3AD203B41FA5}">
                      <a16:colId xmlns:a16="http://schemas.microsoft.com/office/drawing/2014/main" val="2446588182"/>
                    </a:ext>
                  </a:extLst>
                </a:gridCol>
              </a:tblGrid>
              <a:tr h="139804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effectLst/>
                          <a:latin typeface="Times New Roman" panose="02020603050405020304" pitchFamily="18" charset="0"/>
                          <a:ea typeface="TimesNewRomanPS-BoldMT"/>
                          <a:cs typeface="Times New Roman" panose="02020603050405020304" pitchFamily="18" charset="0"/>
                        </a:rPr>
                        <a:t>Группа          Дисциплина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47711"/>
                  </a:ext>
                </a:extLst>
              </a:tr>
              <a:tr h="1039179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02-КТ-21     Физика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02-КТ-21     История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02-КТ-21     Математика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02-КТ-12     Экономика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02-КТ-12     Электротехника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02-КТ-12     </a:t>
                      </a:r>
                      <a:r>
                        <a:rPr lang="ru-RU" sz="900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Иностр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ru-RU" sz="9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язык</a:t>
                      </a:r>
                      <a:r>
                        <a:rPr lang="ru-RU" sz="9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ru-RU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4091211"/>
                  </a:ext>
                </a:extLst>
              </a:tr>
            </a:tbl>
          </a:graphicData>
        </a:graphic>
      </p:graphicFrame>
      <p:graphicFrame>
        <p:nvGraphicFramePr>
          <p:cNvPr id="20" name="Таблица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61452"/>
              </p:ext>
            </p:extLst>
          </p:nvPr>
        </p:nvGraphicFramePr>
        <p:xfrm>
          <a:off x="7726490" y="3349647"/>
          <a:ext cx="897255" cy="574325"/>
        </p:xfrm>
        <a:graphic>
          <a:graphicData uri="http://schemas.openxmlformats.org/drawingml/2006/table">
            <a:tbl>
              <a:tblPr firstRow="1" firstCol="1" bandRow="1"/>
              <a:tblGrid>
                <a:gridCol w="897255">
                  <a:extLst>
                    <a:ext uri="{9D8B030D-6E8A-4147-A177-3AD203B41FA5}">
                      <a16:colId xmlns:a16="http://schemas.microsoft.com/office/drawing/2014/main" val="833500386"/>
                    </a:ext>
                  </a:extLst>
                </a:gridCol>
              </a:tblGrid>
              <a:tr h="147251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effectLst/>
                          <a:latin typeface="Times New Roman" panose="02020603050405020304" pitchFamily="18" charset="0"/>
                          <a:ea typeface="TimesNewRomanPS-BoldMT"/>
                          <a:cs typeface="Times New Roman" panose="02020603050405020304" pitchFamily="18" charset="0"/>
                        </a:rPr>
                        <a:t>Группа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1632062"/>
                  </a:ext>
                </a:extLst>
              </a:tr>
              <a:tr h="391445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02-КТ-21     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02-КТ-12 </a:t>
                      </a: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66569"/>
                  </a:ext>
                </a:extLst>
              </a:tr>
            </a:tbl>
          </a:graphicData>
        </a:graphic>
      </p:graphicFrame>
      <p:sp>
        <p:nvSpPr>
          <p:cNvPr id="21" name="Прямоугольник 20"/>
          <p:cNvSpPr/>
          <p:nvPr/>
        </p:nvSpPr>
        <p:spPr>
          <a:xfrm>
            <a:off x="169518" y="4939973"/>
            <a:ext cx="496354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s2,s3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s2.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py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пп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a=s3.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Группа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'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История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' AND NO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EXISTS (SELECT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s1.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ФИО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Дисциплина = 'История');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5133060" y="5337961"/>
            <a:ext cx="19849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388414"/>
              </p:ext>
            </p:extLst>
          </p:nvPr>
        </p:nvGraphicFramePr>
        <p:xfrm>
          <a:off x="5418418" y="5847297"/>
          <a:ext cx="987425" cy="335280"/>
        </p:xfrm>
        <a:graphic>
          <a:graphicData uri="http://schemas.openxmlformats.org/drawingml/2006/table">
            <a:tbl>
              <a:tblPr firstRow="1" firstCol="1" bandRow="1"/>
              <a:tblGrid>
                <a:gridCol w="987425">
                  <a:extLst>
                    <a:ext uri="{9D8B030D-6E8A-4147-A177-3AD203B41FA5}">
                      <a16:colId xmlns:a16="http://schemas.microsoft.com/office/drawing/2014/main" val="36401085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ФИО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550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Дрозд Г. Р.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0575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12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10903" y="1988393"/>
            <a:ext cx="365181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TABLE R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(a1 CHAR(1), a2 INT, PRIMARY KEY(a1,a2))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48152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Таблица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10760"/>
              </p:ext>
            </p:extLst>
          </p:nvPr>
        </p:nvGraphicFramePr>
        <p:xfrm>
          <a:off x="5462652" y="2770041"/>
          <a:ext cx="1848334" cy="982471"/>
        </p:xfrm>
        <a:graphic>
          <a:graphicData uri="http://schemas.openxmlformats.org/drawingml/2006/table">
            <a:tbl>
              <a:tblPr firstRow="1" firstCol="1" bandRow="1"/>
              <a:tblGrid>
                <a:gridCol w="924167">
                  <a:extLst>
                    <a:ext uri="{9D8B030D-6E8A-4147-A177-3AD203B41FA5}">
                      <a16:colId xmlns:a16="http://schemas.microsoft.com/office/drawing/2014/main" val="1886565792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3326448085"/>
                    </a:ext>
                  </a:extLst>
                </a:gridCol>
              </a:tblGrid>
              <a:tr h="250951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0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5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6780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813659"/>
              </p:ext>
            </p:extLst>
          </p:nvPr>
        </p:nvGraphicFramePr>
        <p:xfrm>
          <a:off x="475284" y="2671657"/>
          <a:ext cx="1761524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880762">
                  <a:extLst>
                    <a:ext uri="{9D8B030D-6E8A-4147-A177-3AD203B41FA5}">
                      <a16:colId xmlns:a16="http://schemas.microsoft.com/office/drawing/2014/main" val="1567453579"/>
                    </a:ext>
                  </a:extLst>
                </a:gridCol>
                <a:gridCol w="880762">
                  <a:extLst>
                    <a:ext uri="{9D8B030D-6E8A-4147-A177-3AD203B41FA5}">
                      <a16:colId xmlns:a16="http://schemas.microsoft.com/office/drawing/2014/main" val="27017384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3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8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7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6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3567"/>
                  </a:ext>
                </a:extLst>
              </a:tr>
            </a:tbl>
          </a:graphicData>
        </a:graphic>
      </p:graphicFrame>
      <p:sp>
        <p:nvSpPr>
          <p:cNvPr id="18" name="Прямоугольник 17"/>
          <p:cNvSpPr/>
          <p:nvPr/>
        </p:nvSpPr>
        <p:spPr>
          <a:xfrm>
            <a:off x="5384035" y="1988393"/>
            <a:ext cx="3030760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TABLE S</a:t>
            </a:r>
          </a:p>
          <a:p>
            <a:pPr algn="just">
              <a:lnSpc>
                <a:spcPct val="120000"/>
              </a:lnSpc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(b1 INT PRIMARY KEY, b2 CHAR(1))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604" y="4360762"/>
            <a:ext cx="21194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выборки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4604" y="4779710"/>
            <a:ext cx="133108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a1, a2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a2=1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343703" y="4358397"/>
            <a:ext cx="2204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проекции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375594" y="4836250"/>
            <a:ext cx="1960335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DISTINCT 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S</a:t>
            </a:r>
          </a:p>
        </p:txBody>
      </p:sp>
    </p:spTree>
    <p:extLst>
      <p:ext uri="{BB962C8B-B14F-4D97-AF65-F5344CB8AC3E}">
        <p14:creationId xmlns:p14="http://schemas.microsoft.com/office/powerpoint/2010/main" val="43711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43435" y="3394276"/>
            <a:ext cx="28145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Декартово произведение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4603" y="3883694"/>
            <a:ext cx="3848581" cy="1274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BR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RxS={(a, 1, 1, h), (a, 2, 1, h), </a:t>
            </a:r>
            <a:r>
              <a:rPr lang="pt-BR" sz="16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1600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b, 1, 1, h), ... </a:t>
            </a:r>
            <a:r>
              <a:rPr lang="pt-BR" sz="1600" b="1" dirty="0" smtClean="0"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ru-RU" sz="1600" b="1" dirty="0" smtClean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endParaRPr lang="pt-BR" sz="16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R.a2, S.b1, S.b2</a:t>
            </a:r>
          </a:p>
          <a:p>
            <a:pPr algn="just">
              <a:lnSpc>
                <a:spcPct val="120000"/>
              </a:lnSpc>
            </a:pPr>
            <a:r>
              <a:rPr lang="pt-BR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R, S</a:t>
            </a:r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584348"/>
              </p:ext>
            </p:extLst>
          </p:nvPr>
        </p:nvGraphicFramePr>
        <p:xfrm>
          <a:off x="4953964" y="3763608"/>
          <a:ext cx="1872000" cy="29288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336280025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277560937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14783602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628880928"/>
                    </a:ext>
                  </a:extLst>
                </a:gridCol>
              </a:tblGrid>
              <a:tr h="196735">
                <a:tc gridSpan="4"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R x 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388038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R.a2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S.b1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S.b2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0748708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873485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721158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83272649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8729178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57423274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1344319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2701740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0502133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31016490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02492369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29779068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24053875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0493565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4926543"/>
                  </a:ext>
                </a:extLst>
              </a:tr>
              <a:tr h="169954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1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7650388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4803493" y="2908099"/>
            <a:ext cx="34029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декартова произведения двух отношений </a:t>
            </a:r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49936"/>
              </p:ext>
            </p:extLst>
          </p:nvPr>
        </p:nvGraphicFramePr>
        <p:xfrm>
          <a:off x="434052" y="1833225"/>
          <a:ext cx="1761524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880762">
                  <a:extLst>
                    <a:ext uri="{9D8B030D-6E8A-4147-A177-3AD203B41FA5}">
                      <a16:colId xmlns:a16="http://schemas.microsoft.com/office/drawing/2014/main" val="1567453579"/>
                    </a:ext>
                  </a:extLst>
                </a:gridCol>
                <a:gridCol w="880762">
                  <a:extLst>
                    <a:ext uri="{9D8B030D-6E8A-4147-A177-3AD203B41FA5}">
                      <a16:colId xmlns:a16="http://schemas.microsoft.com/office/drawing/2014/main" val="27017384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3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8619"/>
                  </a:ext>
                </a:extLst>
              </a:tr>
              <a:tr h="16877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7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6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3567"/>
                  </a:ext>
                </a:extLst>
              </a:tr>
            </a:tbl>
          </a:graphicData>
        </a:graphic>
      </p:graphicFrame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263517"/>
              </p:ext>
            </p:extLst>
          </p:nvPr>
        </p:nvGraphicFramePr>
        <p:xfrm>
          <a:off x="2603705" y="1787928"/>
          <a:ext cx="1848334" cy="982471"/>
        </p:xfrm>
        <a:graphic>
          <a:graphicData uri="http://schemas.openxmlformats.org/drawingml/2006/table">
            <a:tbl>
              <a:tblPr firstRow="1" firstCol="1" bandRow="1"/>
              <a:tblGrid>
                <a:gridCol w="924167">
                  <a:extLst>
                    <a:ext uri="{9D8B030D-6E8A-4147-A177-3AD203B41FA5}">
                      <a16:colId xmlns:a16="http://schemas.microsoft.com/office/drawing/2014/main" val="1886565792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3326448085"/>
                    </a:ext>
                  </a:extLst>
                </a:gridCol>
              </a:tblGrid>
              <a:tr h="250951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0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5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2980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604" y="1884688"/>
            <a:ext cx="4708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соединения по двум отношениям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434052" y="2377532"/>
            <a:ext cx="41958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ru-RU" b="1" i="1" dirty="0">
                <a:ea typeface="Times New Roman" panose="02020603050405020304" pitchFamily="18" charset="0"/>
                <a:cs typeface="Times New Roman" panose="02020603050405020304" pitchFamily="18" charset="0"/>
              </a:rPr>
              <a:t>Формат операции</a:t>
            </a:r>
            <a:endParaRPr lang="pt-BR" i="1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pt-BR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имя_таблицы_1 {</a:t>
            </a:r>
            <a:r>
              <a:rPr lang="pt-BR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| LEFT | RIGHT} </a:t>
            </a:r>
          </a:p>
          <a:p>
            <a:pPr algn="just">
              <a:lnSpc>
                <a:spcPct val="120000"/>
              </a:lnSpc>
            </a:pPr>
            <a:r>
              <a:rPr lang="pt-BR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JOIN </a:t>
            </a:r>
            <a:r>
              <a:rPr lang="ru-RU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имя_таблицы_2 </a:t>
            </a:r>
          </a:p>
          <a:p>
            <a:pPr algn="just">
              <a:lnSpc>
                <a:spcPct val="120000"/>
              </a:lnSpc>
            </a:pPr>
            <a:r>
              <a:rPr lang="pt-BR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условие_соединения</a:t>
            </a:r>
            <a:endParaRPr lang="ru-RU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434052" y="4343251"/>
            <a:ext cx="34029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 smtClean="0">
                <a:solidFill>
                  <a:prstClr val="black"/>
                </a:solidFill>
              </a:rPr>
              <a:t>Типы </a:t>
            </a:r>
            <a:r>
              <a:rPr lang="ru-RU" b="1" i="1" dirty="0">
                <a:solidFill>
                  <a:prstClr val="black"/>
                </a:solidFill>
              </a:rPr>
              <a:t>операций соединения: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434052" y="4833514"/>
            <a:ext cx="380445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тета</a:t>
            </a:r>
            <a:r>
              <a:rPr lang="ru-RU" dirty="0" smtClean="0"/>
              <a:t>-соединение</a:t>
            </a:r>
            <a:r>
              <a:rPr lang="en-US" dirty="0" smtClean="0"/>
              <a:t>;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соединение </a:t>
            </a:r>
            <a:r>
              <a:rPr lang="ru-RU" dirty="0"/>
              <a:t>по эквивалентности </a:t>
            </a:r>
            <a:r>
              <a:rPr lang="en-US" dirty="0" smtClean="0"/>
              <a:t>;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естественное соединение</a:t>
            </a:r>
            <a:r>
              <a:rPr lang="en-US" dirty="0" smtClean="0"/>
              <a:t>;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внешнее соединение</a:t>
            </a:r>
            <a:r>
              <a:rPr lang="en-US" dirty="0" smtClean="0"/>
              <a:t>;                            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 smtClean="0"/>
              <a:t>полусоединение</a:t>
            </a:r>
            <a:r>
              <a:rPr lang="en-US" dirty="0" smtClean="0"/>
              <a:t>.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3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7092771" y="6083371"/>
            <a:ext cx="1907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PT Sans"/>
              </a:rPr>
              <a:t>Online</a:t>
            </a:r>
            <a:r>
              <a:rPr lang="ru-RU" sz="1400" b="1" dirty="0">
                <a:solidFill>
                  <a:schemeClr val="bg1"/>
                </a:solidFill>
                <a:latin typeface="PT Sans"/>
              </a:rPr>
              <a:t>-</a:t>
            </a:r>
            <a:r>
              <a:rPr lang="en-US" sz="1400" b="1" dirty="0">
                <a:solidFill>
                  <a:schemeClr val="bg1"/>
                </a:solidFill>
                <a:latin typeface="PT Sans"/>
              </a:rPr>
              <a:t>edu.mirea.ru</a:t>
            </a:r>
            <a:endParaRPr lang="ru-RU" sz="1400" b="1" dirty="0">
              <a:solidFill>
                <a:schemeClr val="bg1"/>
              </a:solidFill>
              <a:latin typeface="PT San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17D972-92EF-4EF6-BF83-B1D35253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89" y="1487347"/>
            <a:ext cx="8821270" cy="1469985"/>
          </a:xfrm>
        </p:spPr>
        <p:txBody>
          <a:bodyPr/>
          <a:lstStyle/>
          <a:p>
            <a:pPr algn="ctr"/>
            <a:r>
              <a:rPr lang="ru-RU" sz="4800" dirty="0"/>
              <a:t>ТЕМА </a:t>
            </a:r>
            <a:r>
              <a:rPr lang="ru-RU" sz="4800" dirty="0" smtClean="0"/>
              <a:t>    </a:t>
            </a:r>
            <a:br>
              <a:rPr lang="ru-RU" sz="4800" dirty="0" smtClean="0"/>
            </a:br>
            <a:r>
              <a:rPr lang="ru-RU" sz="4800" dirty="0" smtClean="0"/>
              <a:t>СТРУКТУРА </a:t>
            </a:r>
            <a:r>
              <a:rPr lang="en-US" sz="4800" dirty="0"/>
              <a:t>SQL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76252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4604" y="1853603"/>
            <a:ext cx="3215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</a:t>
            </a:r>
            <a:r>
              <a:rPr lang="ru-RU" b="1" i="1" u="sng" dirty="0" err="1" smtClean="0">
                <a:solidFill>
                  <a:prstClr val="black"/>
                </a:solidFill>
              </a:rPr>
              <a:t>тета</a:t>
            </a:r>
            <a:r>
              <a:rPr lang="ru-RU" b="1" i="1" u="sng" dirty="0" smtClean="0">
                <a:solidFill>
                  <a:prstClr val="black"/>
                </a:solidFill>
              </a:rPr>
              <a:t>-соединения -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82235"/>
              </p:ext>
            </p:extLst>
          </p:nvPr>
        </p:nvGraphicFramePr>
        <p:xfrm>
          <a:off x="4784325" y="4739394"/>
          <a:ext cx="2621664" cy="15430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55416">
                  <a:extLst>
                    <a:ext uri="{9D8B030D-6E8A-4147-A177-3AD203B41FA5}">
                      <a16:colId xmlns:a16="http://schemas.microsoft.com/office/drawing/2014/main" val="1848674416"/>
                    </a:ext>
                  </a:extLst>
                </a:gridCol>
                <a:gridCol w="655416">
                  <a:extLst>
                    <a:ext uri="{9D8B030D-6E8A-4147-A177-3AD203B41FA5}">
                      <a16:colId xmlns:a16="http://schemas.microsoft.com/office/drawing/2014/main" val="2905611497"/>
                    </a:ext>
                  </a:extLst>
                </a:gridCol>
                <a:gridCol w="655416">
                  <a:extLst>
                    <a:ext uri="{9D8B030D-6E8A-4147-A177-3AD203B41FA5}">
                      <a16:colId xmlns:a16="http://schemas.microsoft.com/office/drawing/2014/main" val="3699892890"/>
                    </a:ext>
                  </a:extLst>
                </a:gridCol>
                <a:gridCol w="655416">
                  <a:extLst>
                    <a:ext uri="{9D8B030D-6E8A-4147-A177-3AD203B41FA5}">
                      <a16:colId xmlns:a16="http://schemas.microsoft.com/office/drawing/2014/main" val="2822559855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marL="457200" indent="4572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102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R.a2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S.b1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S.b2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895628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h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65471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13798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28687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4738140"/>
                  </a:ext>
                </a:extLst>
              </a:tr>
            </a:tbl>
          </a:graphicData>
        </a:graphic>
      </p:graphicFrame>
      <p:pic>
        <p:nvPicPr>
          <p:cNvPr id="1054" name="Рисунок 12" descr="R \triangleright \triangleleft _{F} S, F=(R.a2=S.b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07" y="4870950"/>
            <a:ext cx="255270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364604" y="2219902"/>
            <a:ext cx="8495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определяет </a:t>
            </a:r>
            <a:r>
              <a:rPr lang="ru-RU" dirty="0"/>
              <a:t>отношение, которое содержит кортежи из декартова произведения отношений R и S, удовлетворяющие предикату F. 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18306" y="2798872"/>
            <a:ext cx="71705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F </a:t>
            </a:r>
            <a:r>
              <a:rPr lang="en-US" b="1" dirty="0" smtClean="0"/>
              <a:t>{</a:t>
            </a:r>
            <a:r>
              <a:rPr lang="ru-RU" b="1" dirty="0" smtClean="0"/>
              <a:t>R.ai</a:t>
            </a:r>
            <a:r>
              <a:rPr lang="en-US" b="1" dirty="0" smtClean="0"/>
              <a:t>Ɵ</a:t>
            </a:r>
            <a:r>
              <a:rPr lang="ru-RU" b="1" dirty="0" smtClean="0"/>
              <a:t>S.bj</a:t>
            </a:r>
            <a:r>
              <a:rPr lang="en-US" b="1" dirty="0" smtClean="0"/>
              <a:t>}</a:t>
            </a:r>
            <a:r>
              <a:rPr lang="ru-RU" dirty="0" smtClean="0"/>
              <a:t>, </a:t>
            </a:r>
            <a:r>
              <a:rPr lang="ru-RU" dirty="0"/>
              <a:t>где </a:t>
            </a:r>
            <a:r>
              <a:rPr lang="en-US" b="1" dirty="0"/>
              <a:t>Ɵ</a:t>
            </a:r>
            <a:r>
              <a:rPr lang="ru-RU" dirty="0" smtClean="0"/>
              <a:t> - один </a:t>
            </a:r>
            <a:r>
              <a:rPr lang="ru-RU" dirty="0"/>
              <a:t>из операторов сравнения (&gt;, &gt;=, &lt;, &lt;=, =, &lt;&gt; ).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08196" y="3623581"/>
            <a:ext cx="256379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R.a2, S.b1,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R, S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R.a2=S.b1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6796" y="4686284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или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408196" y="5118600"/>
            <a:ext cx="3280384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R.a2, S.b1,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 INNER JOIN S ON  R.a2=S.b1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903591"/>
              </p:ext>
            </p:extLst>
          </p:nvPr>
        </p:nvGraphicFramePr>
        <p:xfrm>
          <a:off x="4221388" y="3350739"/>
          <a:ext cx="1761524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880762">
                  <a:extLst>
                    <a:ext uri="{9D8B030D-6E8A-4147-A177-3AD203B41FA5}">
                      <a16:colId xmlns:a16="http://schemas.microsoft.com/office/drawing/2014/main" val="1567453579"/>
                    </a:ext>
                  </a:extLst>
                </a:gridCol>
                <a:gridCol w="880762">
                  <a:extLst>
                    <a:ext uri="{9D8B030D-6E8A-4147-A177-3AD203B41FA5}">
                      <a16:colId xmlns:a16="http://schemas.microsoft.com/office/drawing/2014/main" val="27017384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3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8619"/>
                  </a:ext>
                </a:extLst>
              </a:tr>
              <a:tr h="16877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7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6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3567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56579"/>
              </p:ext>
            </p:extLst>
          </p:nvPr>
        </p:nvGraphicFramePr>
        <p:xfrm>
          <a:off x="6411776" y="3266410"/>
          <a:ext cx="1848334" cy="982471"/>
        </p:xfrm>
        <a:graphic>
          <a:graphicData uri="http://schemas.openxmlformats.org/drawingml/2006/table">
            <a:tbl>
              <a:tblPr firstRow="1" firstCol="1" bandRow="1"/>
              <a:tblGrid>
                <a:gridCol w="924167">
                  <a:extLst>
                    <a:ext uri="{9D8B030D-6E8A-4147-A177-3AD203B41FA5}">
                      <a16:colId xmlns:a16="http://schemas.microsoft.com/office/drawing/2014/main" val="1886565792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3326448085"/>
                    </a:ext>
                  </a:extLst>
                </a:gridCol>
              </a:tblGrid>
              <a:tr h="250951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0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5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6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426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4604" y="1853603"/>
            <a:ext cx="4091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Операция естественное соединение -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4604" y="2219902"/>
            <a:ext cx="8495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соединение по эквивалентности двух отношений R и S, выполненное по всем общим атрибутам, из результатов которого исключается по одному экземпляру каждого общего атрибута.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46796" y="4094321"/>
            <a:ext cx="60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или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/>
          </p:nvPr>
        </p:nvGraphicFramePr>
        <p:xfrm>
          <a:off x="4221388" y="3350739"/>
          <a:ext cx="1761524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880762">
                  <a:extLst>
                    <a:ext uri="{9D8B030D-6E8A-4147-A177-3AD203B41FA5}">
                      <a16:colId xmlns:a16="http://schemas.microsoft.com/office/drawing/2014/main" val="1567453579"/>
                    </a:ext>
                  </a:extLst>
                </a:gridCol>
                <a:gridCol w="880762">
                  <a:extLst>
                    <a:ext uri="{9D8B030D-6E8A-4147-A177-3AD203B41FA5}">
                      <a16:colId xmlns:a16="http://schemas.microsoft.com/office/drawing/2014/main" val="27017384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3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8619"/>
                  </a:ext>
                </a:extLst>
              </a:tr>
              <a:tr h="16877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7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6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3567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/>
          </p:nvPr>
        </p:nvGraphicFramePr>
        <p:xfrm>
          <a:off x="6411776" y="3266410"/>
          <a:ext cx="1848334" cy="982471"/>
        </p:xfrm>
        <a:graphic>
          <a:graphicData uri="http://schemas.openxmlformats.org/drawingml/2006/table">
            <a:tbl>
              <a:tblPr firstRow="1" firstCol="1" bandRow="1"/>
              <a:tblGrid>
                <a:gridCol w="924167">
                  <a:extLst>
                    <a:ext uri="{9D8B030D-6E8A-4147-A177-3AD203B41FA5}">
                      <a16:colId xmlns:a16="http://schemas.microsoft.com/office/drawing/2014/main" val="1886565792"/>
                    </a:ext>
                  </a:extLst>
                </a:gridCol>
                <a:gridCol w="924167">
                  <a:extLst>
                    <a:ext uri="{9D8B030D-6E8A-4147-A177-3AD203B41FA5}">
                      <a16:colId xmlns:a16="http://schemas.microsoft.com/office/drawing/2014/main" val="3326448085"/>
                    </a:ext>
                  </a:extLst>
                </a:gridCol>
              </a:tblGrid>
              <a:tr h="250951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0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5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6780"/>
                  </a:ext>
                </a:extLst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145718"/>
              </p:ext>
            </p:extLst>
          </p:nvPr>
        </p:nvGraphicFramePr>
        <p:xfrm>
          <a:off x="4766601" y="4834361"/>
          <a:ext cx="3059928" cy="13716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9976">
                  <a:extLst>
                    <a:ext uri="{9D8B030D-6E8A-4147-A177-3AD203B41FA5}">
                      <a16:colId xmlns:a16="http://schemas.microsoft.com/office/drawing/2014/main" val="4108168968"/>
                    </a:ext>
                  </a:extLst>
                </a:gridCol>
                <a:gridCol w="1019976">
                  <a:extLst>
                    <a:ext uri="{9D8B030D-6E8A-4147-A177-3AD203B41FA5}">
                      <a16:colId xmlns:a16="http://schemas.microsoft.com/office/drawing/2014/main" val="3328220071"/>
                    </a:ext>
                  </a:extLst>
                </a:gridCol>
                <a:gridCol w="1019976">
                  <a:extLst>
                    <a:ext uri="{9D8B030D-6E8A-4147-A177-3AD203B41FA5}">
                      <a16:colId xmlns:a16="http://schemas.microsoft.com/office/drawing/2014/main" val="1554047151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pPr indent="450215" algn="ctr">
                        <a:spcAft>
                          <a:spcPts val="0"/>
                        </a:spcAft>
                      </a:pPr>
                      <a:r>
                        <a:rPr lang="ru-RU" sz="900">
                          <a:effectLst/>
                        </a:rPr>
                        <a:t/>
                      </a:r>
                      <a:br>
                        <a:rPr lang="ru-RU" sz="900">
                          <a:effectLst/>
                        </a:rPr>
                      </a:b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714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R.a1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R.a2 или S.b1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S.b2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41217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240599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6628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57784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ru-RU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20738237"/>
                  </a:ext>
                </a:extLst>
              </a:tr>
            </a:tbl>
          </a:graphicData>
        </a:graphic>
      </p:graphicFrame>
      <p:pic>
        <p:nvPicPr>
          <p:cNvPr id="2049" name="Рисунок 13" descr="R \triangleright \triangleleft S, F=(R.a2=S.b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03" y="4855540"/>
            <a:ext cx="24193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Прямоугольник 8"/>
          <p:cNvSpPr/>
          <p:nvPr/>
        </p:nvSpPr>
        <p:spPr>
          <a:xfrm>
            <a:off x="408196" y="3193284"/>
            <a:ext cx="2480601" cy="9959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R.a1, R.a2,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R, S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R.a2=S.b1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408196" y="4479047"/>
            <a:ext cx="327834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S.b1,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 INNER JOIN S ON  R.a2=S.b1</a:t>
            </a:r>
          </a:p>
        </p:txBody>
      </p:sp>
    </p:spTree>
    <p:extLst>
      <p:ext uri="{BB962C8B-B14F-4D97-AF65-F5344CB8AC3E}">
        <p14:creationId xmlns:p14="http://schemas.microsoft.com/office/powerpoint/2010/main" val="3584050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4604" y="1853603"/>
            <a:ext cx="5056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Примеры операций естественного соединения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906887" y="2633783"/>
            <a:ext cx="1314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 </a:t>
            </a:r>
            <a:r>
              <a:rPr lang="ru-RU" sz="1400" b="1" dirty="0" smtClean="0"/>
              <a:t>эквивалентно</a:t>
            </a:r>
            <a:endParaRPr lang="ru-RU" sz="1400" b="1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121536" y="2383442"/>
            <a:ext cx="399018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Сделка, Товар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Товар.КодТовара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221671" y="2388575"/>
            <a:ext cx="409666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 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Сделка.КодТовара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21536" y="4124847"/>
            <a:ext cx="4381016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Товар.Название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Сделка.Количество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Сделка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Дата,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Клиент.Фирма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Клиент.КодКлиента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Сделка.КодКлиента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1036085" y="3705243"/>
            <a:ext cx="25519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 smtClean="0"/>
              <a:t>Вложенные соединения</a:t>
            </a:r>
            <a:endParaRPr lang="ru-RU" i="1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4913453" y="3709554"/>
            <a:ext cx="3928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i="1" dirty="0"/>
              <a:t>Использование  псевдонимов таблиц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359078" y="4130241"/>
            <a:ext cx="4137950" cy="2140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Т.Название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С.Количество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С.Дата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К.Фирма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INNER JOIN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К.КодКлиента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С.КодКлиента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3391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4604" y="1845824"/>
            <a:ext cx="4116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</a:t>
            </a:r>
            <a:r>
              <a:rPr lang="ru-RU" b="1" i="1" u="sng" dirty="0" smtClean="0">
                <a:solidFill>
                  <a:prstClr val="black"/>
                </a:solidFill>
              </a:rPr>
              <a:t>левое внешнее соединение -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4604" y="2283593"/>
            <a:ext cx="849581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соединение, при котором кортежи отношения R, не имеющие совпадающих значений в общих столбцах отношения S, также включаются в результирующее отношение.</a:t>
            </a:r>
          </a:p>
        </p:txBody>
      </p:sp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65725"/>
              </p:ext>
            </p:extLst>
          </p:nvPr>
        </p:nvGraphicFramePr>
        <p:xfrm>
          <a:off x="3117107" y="3134003"/>
          <a:ext cx="1003474" cy="1280160"/>
        </p:xfrm>
        <a:graphic>
          <a:graphicData uri="http://schemas.openxmlformats.org/drawingml/2006/table">
            <a:tbl>
              <a:tblPr firstRow="1" firstCol="1" bandRow="1"/>
              <a:tblGrid>
                <a:gridCol w="501737">
                  <a:extLst>
                    <a:ext uri="{9D8B030D-6E8A-4147-A177-3AD203B41FA5}">
                      <a16:colId xmlns:a16="http://schemas.microsoft.com/office/drawing/2014/main" val="1567453579"/>
                    </a:ext>
                  </a:extLst>
                </a:gridCol>
                <a:gridCol w="501737">
                  <a:extLst>
                    <a:ext uri="{9D8B030D-6E8A-4147-A177-3AD203B41FA5}">
                      <a16:colId xmlns:a16="http://schemas.microsoft.com/office/drawing/2014/main" val="2701738412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indent="0" algn="l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r>
                        <a:rPr lang="ru-RU" sz="1200" b="1" dirty="0">
                          <a:effectLst/>
                          <a:latin typeface="Courier New" panose="020703090202050204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38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b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R.a2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7808619"/>
                  </a:ext>
                </a:extLst>
              </a:tr>
              <a:tr h="16877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874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6607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99034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9725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4463567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56853"/>
              </p:ext>
            </p:extLst>
          </p:nvPr>
        </p:nvGraphicFramePr>
        <p:xfrm>
          <a:off x="4437062" y="3053489"/>
          <a:ext cx="845550" cy="982471"/>
        </p:xfrm>
        <a:graphic>
          <a:graphicData uri="http://schemas.openxmlformats.org/drawingml/2006/table">
            <a:tbl>
              <a:tblPr firstRow="1" firstCol="1" bandRow="1"/>
              <a:tblGrid>
                <a:gridCol w="422775">
                  <a:extLst>
                    <a:ext uri="{9D8B030D-6E8A-4147-A177-3AD203B41FA5}">
                      <a16:colId xmlns:a16="http://schemas.microsoft.com/office/drawing/2014/main" val="1886565792"/>
                    </a:ext>
                  </a:extLst>
                </a:gridCol>
                <a:gridCol w="422775">
                  <a:extLst>
                    <a:ext uri="{9D8B030D-6E8A-4147-A177-3AD203B41FA5}">
                      <a16:colId xmlns:a16="http://schemas.microsoft.com/office/drawing/2014/main" val="3326448085"/>
                    </a:ext>
                  </a:extLst>
                </a:gridCol>
              </a:tblGrid>
              <a:tr h="250951">
                <a:tc gridSpan="2">
                  <a:txBody>
                    <a:bodyPr/>
                    <a:lstStyle/>
                    <a:p>
                      <a:pPr marL="0" indent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87678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b1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b2</a:t>
                      </a:r>
                      <a:endParaRPr lang="ru-RU" sz="1200" kern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0602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49571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g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0310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79678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364603" y="3320144"/>
            <a:ext cx="2480601" cy="1254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 R.a2, S.b1,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 LEFT JOIN S ON R.a2=S.b1</a:t>
            </a:r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667108"/>
              </p:ext>
            </p:extLst>
          </p:nvPr>
        </p:nvGraphicFramePr>
        <p:xfrm>
          <a:off x="5660353" y="3270668"/>
          <a:ext cx="3004228" cy="1370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1057">
                  <a:extLst>
                    <a:ext uri="{9D8B030D-6E8A-4147-A177-3AD203B41FA5}">
                      <a16:colId xmlns:a16="http://schemas.microsoft.com/office/drawing/2014/main" val="77645964"/>
                    </a:ext>
                  </a:extLst>
                </a:gridCol>
                <a:gridCol w="751057">
                  <a:extLst>
                    <a:ext uri="{9D8B030D-6E8A-4147-A177-3AD203B41FA5}">
                      <a16:colId xmlns:a16="http://schemas.microsoft.com/office/drawing/2014/main" val="470433979"/>
                    </a:ext>
                  </a:extLst>
                </a:gridCol>
                <a:gridCol w="751057">
                  <a:extLst>
                    <a:ext uri="{9D8B030D-6E8A-4147-A177-3AD203B41FA5}">
                      <a16:colId xmlns:a16="http://schemas.microsoft.com/office/drawing/2014/main" val="1132554606"/>
                    </a:ext>
                  </a:extLst>
                </a:gridCol>
                <a:gridCol w="751057">
                  <a:extLst>
                    <a:ext uri="{9D8B030D-6E8A-4147-A177-3AD203B41FA5}">
                      <a16:colId xmlns:a16="http://schemas.microsoft.com/office/drawing/2014/main" val="3050951635"/>
                    </a:ext>
                  </a:extLst>
                </a:gridCol>
              </a:tblGrid>
              <a:tr h="273404">
                <a:tc gridSpan="4">
                  <a:txBody>
                    <a:bodyPr/>
                    <a:lstStyle/>
                    <a:p>
                      <a:pPr marL="457200" indent="4572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endParaRPr lang="ru-RU" sz="1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0928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R.a1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R.a2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S.b1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S.b2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00511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79178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409049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12504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05952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nul</a:t>
                      </a:r>
                      <a:endParaRPr lang="ru-RU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8839075"/>
                  </a:ext>
                </a:extLst>
              </a:tr>
            </a:tbl>
          </a:graphicData>
        </a:graphic>
      </p:graphicFrame>
      <p:pic>
        <p:nvPicPr>
          <p:cNvPr id="4097" name="Рисунок 15" descr="R \supset \triangleleft 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048" y="3315751"/>
            <a:ext cx="749300" cy="18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/>
          <p:cNvSpPr/>
          <p:nvPr/>
        </p:nvSpPr>
        <p:spPr>
          <a:xfrm>
            <a:off x="364604" y="4694594"/>
            <a:ext cx="54119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правое внешнее соединение </a:t>
            </a:r>
            <a:r>
              <a:rPr lang="ru-RU" b="1" i="1" u="sng" dirty="0" smtClean="0">
                <a:solidFill>
                  <a:prstClr val="black"/>
                </a:solidFill>
              </a:rPr>
              <a:t>                  -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64603" y="5117168"/>
            <a:ext cx="78186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результирующем отношении содержатся все кортежи правого отношения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24091" y="5534367"/>
            <a:ext cx="4572000" cy="66351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 R.a2, S.b1, S.b2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 RIGHT JOIN S ON  R.a2=S.b1</a:t>
            </a:r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154" y="4792679"/>
            <a:ext cx="749873" cy="17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77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387818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364604" y="1853603"/>
            <a:ext cx="3010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</a:t>
            </a:r>
            <a:r>
              <a:rPr lang="ru-RU" b="1" i="1" u="sng" dirty="0" err="1" smtClean="0">
                <a:solidFill>
                  <a:prstClr val="black"/>
                </a:solidFill>
              </a:rPr>
              <a:t>полусоединение</a:t>
            </a:r>
            <a:r>
              <a:rPr lang="ru-RU" b="1" i="1" u="sng" dirty="0" smtClean="0">
                <a:solidFill>
                  <a:prstClr val="black"/>
                </a:solidFill>
              </a:rPr>
              <a:t> -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4604" y="2219902"/>
            <a:ext cx="8495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определяет отношение, содержащее те кортежи отношения R, которые входят в соединение отношений R и S.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4604" y="2932667"/>
            <a:ext cx="177671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SELECT R.a1, R.a2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R, S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R.a2=S.b1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364604" y="3961134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364604" y="4386455"/>
            <a:ext cx="3194611" cy="68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  R.a2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 INNER JOIN S ON R.a2=S.b1</a:t>
            </a:r>
          </a:p>
        </p:txBody>
      </p:sp>
      <p:graphicFrame>
        <p:nvGraphicFramePr>
          <p:cNvPr id="11" name="Таблица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64746"/>
              </p:ext>
            </p:extLst>
          </p:nvPr>
        </p:nvGraphicFramePr>
        <p:xfrm>
          <a:off x="4761897" y="3017268"/>
          <a:ext cx="2502302" cy="17110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51151">
                  <a:extLst>
                    <a:ext uri="{9D8B030D-6E8A-4147-A177-3AD203B41FA5}">
                      <a16:colId xmlns:a16="http://schemas.microsoft.com/office/drawing/2014/main" val="3719011110"/>
                    </a:ext>
                  </a:extLst>
                </a:gridCol>
                <a:gridCol w="1251151">
                  <a:extLst>
                    <a:ext uri="{9D8B030D-6E8A-4147-A177-3AD203B41FA5}">
                      <a16:colId xmlns:a16="http://schemas.microsoft.com/office/drawing/2014/main" val="249454281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457200" indent="457200" algn="just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/>
                      </a:r>
                      <a:br>
                        <a:rPr lang="ru-RU" sz="1400" dirty="0">
                          <a:effectLst/>
                        </a:rPr>
                      </a:b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7339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R.a1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R.a2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7134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8591365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A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6156623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981255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</a:rPr>
                        <a:t>B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06208835"/>
                  </a:ext>
                </a:extLst>
              </a:tr>
            </a:tbl>
          </a:graphicData>
        </a:graphic>
      </p:graphicFrame>
      <p:pic>
        <p:nvPicPr>
          <p:cNvPr id="6145" name="Рисунок 16" descr="R \triangleleft _F S, F=(R.a2=S.b1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1824" y="3174382"/>
            <a:ext cx="2444750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332173" y="5147157"/>
            <a:ext cx="4280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операции внешнего соединения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64604" y="5593927"/>
            <a:ext cx="4572000" cy="95898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Товар.*, Сделка.*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LEFT JOIN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 </a:t>
            </a:r>
          </a:p>
          <a:p>
            <a:pPr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Товар.КодТовара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Сделка.КодТовара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002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253901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603" y="1632943"/>
            <a:ext cx="2568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объединения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4604" y="2564697"/>
            <a:ext cx="177092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R.a1, R.a2 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S.b2, S.b1 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S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86496" y="1992343"/>
            <a:ext cx="8536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Объединением двух таблиц R и S является таблица, содержащая все строки, которые имеются в первой таблице R, во второй таблице S или в обеих таблицах сразу.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22545" y="3744938"/>
            <a:ext cx="2484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пересечения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86496" y="4072580"/>
            <a:ext cx="83482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Пересечением двух таблиц R и S является таблица, содержащая все строки, присутствующие в обеих исходных таблицах одновременно.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22545" y="5263918"/>
            <a:ext cx="3460830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R,S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R.a1=S.b1 AND R.a2=S.b2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4942391" y="4547428"/>
            <a:ext cx="2907527" cy="21433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R.a1 IN    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(SELECT S.b1 FROM S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WHERE S.b1=R.a1) AND R.a2 IN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(SELECT S.b2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FROM S</a:t>
            </a:r>
          </a:p>
          <a:p>
            <a:pPr algn="just">
              <a:lnSpc>
                <a:spcPct val="120000"/>
              </a:lnSpc>
            </a:pP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WHERE S.b2=R.a2)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3674352" y="5317562"/>
            <a:ext cx="5517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или</a:t>
            </a:r>
          </a:p>
        </p:txBody>
      </p:sp>
    </p:spTree>
    <p:extLst>
      <p:ext uri="{BB962C8B-B14F-4D97-AF65-F5344CB8AC3E}">
        <p14:creationId xmlns:p14="http://schemas.microsoft.com/office/powerpoint/2010/main" val="372070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79893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3" y="1496529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4604" y="2107505"/>
            <a:ext cx="22284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</a:t>
            </a:r>
            <a:r>
              <a:rPr lang="ru-RU" b="1" i="1" u="sng" dirty="0" smtClean="0">
                <a:solidFill>
                  <a:prstClr val="black"/>
                </a:solidFill>
              </a:rPr>
              <a:t>разности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64603" y="3331758"/>
            <a:ext cx="24885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R.a1, R.a2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NOT EXISTS 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(SELECT S.b1,S.b2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FROM S</a:t>
            </a:r>
          </a:p>
          <a:p>
            <a:pPr algn="just"/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WHERE S.b1=R.a2 AND S.b2=R.a1)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64603" y="2577118"/>
            <a:ext cx="853632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Разностью двух таблиц R и S является таблица, содержащая все строки, которые присутствуют в таблице R, но отсутствуют в таблице S.</a:t>
            </a:r>
          </a:p>
        </p:txBody>
      </p:sp>
    </p:spTree>
    <p:extLst>
      <p:ext uri="{BB962C8B-B14F-4D97-AF65-F5344CB8AC3E}">
        <p14:creationId xmlns:p14="http://schemas.microsoft.com/office/powerpoint/2010/main" val="483209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253901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496" y="1632943"/>
            <a:ext cx="33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деления отношений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4549" y="1934037"/>
            <a:ext cx="862022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r>
              <a:rPr lang="ru-RU" sz="1600" dirty="0"/>
              <a:t>Результат деления R:S - набор кортежей отношения R, определенных на множестве атрибутов C, соответствующих комбинации всех кортежей отношения S </a:t>
            </a:r>
            <a:r>
              <a:rPr lang="ru-RU" sz="1600" dirty="0" smtClean="0"/>
              <a:t>. </a:t>
            </a:r>
          </a:p>
          <a:p>
            <a:pPr indent="457200"/>
            <a:r>
              <a:rPr lang="ru-RU" sz="1600" dirty="0"/>
              <a:t>Отношение R определено на множестве атрибутов A, а отношение S - на множестве атрибутов B, причем A&gt;=B и C=A - B</a:t>
            </a:r>
            <a:r>
              <a:rPr lang="ru-RU" sz="1600" dirty="0" smtClean="0"/>
              <a:t>.</a:t>
            </a:r>
            <a:endParaRPr lang="ru-RU" sz="16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703282" y="2966610"/>
            <a:ext cx="20371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T1=</a:t>
            </a:r>
            <a:r>
              <a:rPr lang="ru-RU" sz="1600" dirty="0"/>
              <a:t>П</a:t>
            </a:r>
            <a:r>
              <a:rPr lang="en-US" sz="1600" dirty="0"/>
              <a:t>C( R );</a:t>
            </a:r>
          </a:p>
          <a:p>
            <a:r>
              <a:rPr lang="en-US" sz="1600" dirty="0"/>
              <a:t>T2=</a:t>
            </a:r>
            <a:r>
              <a:rPr lang="ru-RU" sz="1600" dirty="0"/>
              <a:t>П</a:t>
            </a:r>
            <a:r>
              <a:rPr lang="en-US" sz="1600" dirty="0"/>
              <a:t>C( (S X T1) -R );</a:t>
            </a:r>
          </a:p>
          <a:p>
            <a:r>
              <a:rPr lang="en-US" sz="1600" dirty="0"/>
              <a:t>T=T1 - T2.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244549" y="3752961"/>
            <a:ext cx="8883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b="1" i="1" dirty="0"/>
              <a:t>Пример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02556" y="4020235"/>
            <a:ext cx="711843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A = {имя, пол, рост, возраст, вес}; B = {имя, пол, возраст}; C = {рост, вес}</a:t>
            </a:r>
          </a:p>
        </p:txBody>
      </p:sp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520127"/>
              </p:ext>
            </p:extLst>
          </p:nvPr>
        </p:nvGraphicFramePr>
        <p:xfrm>
          <a:off x="204792" y="4638054"/>
          <a:ext cx="277400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7985">
                  <a:extLst>
                    <a:ext uri="{9D8B030D-6E8A-4147-A177-3AD203B41FA5}">
                      <a16:colId xmlns:a16="http://schemas.microsoft.com/office/drawing/2014/main" val="851330081"/>
                    </a:ext>
                  </a:extLst>
                </a:gridCol>
                <a:gridCol w="662065">
                  <a:extLst>
                    <a:ext uri="{9D8B030D-6E8A-4147-A177-3AD203B41FA5}">
                      <a16:colId xmlns:a16="http://schemas.microsoft.com/office/drawing/2014/main" val="2823928469"/>
                    </a:ext>
                  </a:extLst>
                </a:gridCol>
                <a:gridCol w="527985">
                  <a:extLst>
                    <a:ext uri="{9D8B030D-6E8A-4147-A177-3AD203B41FA5}">
                      <a16:colId xmlns:a16="http://schemas.microsoft.com/office/drawing/2014/main" val="861420802"/>
                    </a:ext>
                  </a:extLst>
                </a:gridCol>
                <a:gridCol w="527985">
                  <a:extLst>
                    <a:ext uri="{9D8B030D-6E8A-4147-A177-3AD203B41FA5}">
                      <a16:colId xmlns:a16="http://schemas.microsoft.com/office/drawing/2014/main" val="4147850621"/>
                    </a:ext>
                  </a:extLst>
                </a:gridCol>
                <a:gridCol w="527985">
                  <a:extLst>
                    <a:ext uri="{9D8B030D-6E8A-4147-A177-3AD203B41FA5}">
                      <a16:colId xmlns:a16="http://schemas.microsoft.com/office/drawing/2014/main" val="5536026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возраст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78330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03462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м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8264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4307852"/>
                  </a:ext>
                </a:extLst>
              </a:tr>
            </a:tbl>
          </a:graphicData>
        </a:graphic>
      </p:graphicFrame>
      <p:graphicFrame>
        <p:nvGraphicFramePr>
          <p:cNvPr id="13" name="Таблица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200050"/>
              </p:ext>
            </p:extLst>
          </p:nvPr>
        </p:nvGraphicFramePr>
        <p:xfrm>
          <a:off x="3553897" y="4645778"/>
          <a:ext cx="1445895" cy="411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40690">
                  <a:extLst>
                    <a:ext uri="{9D8B030D-6E8A-4147-A177-3AD203B41FA5}">
                      <a16:colId xmlns:a16="http://schemas.microsoft.com/office/drawing/2014/main" val="2500764122"/>
                    </a:ext>
                  </a:extLst>
                </a:gridCol>
                <a:gridCol w="353695">
                  <a:extLst>
                    <a:ext uri="{9D8B030D-6E8A-4147-A177-3AD203B41FA5}">
                      <a16:colId xmlns:a16="http://schemas.microsoft.com/office/drawing/2014/main" val="4259695451"/>
                    </a:ext>
                  </a:extLst>
                </a:gridCol>
                <a:gridCol w="651510">
                  <a:extLst>
                    <a:ext uri="{9D8B030D-6E8A-4147-A177-3AD203B41FA5}">
                      <a16:colId xmlns:a16="http://schemas.microsoft.com/office/drawing/2014/main" val="2162936567"/>
                    </a:ext>
                  </a:extLst>
                </a:gridCol>
              </a:tblGrid>
              <a:tr h="180865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возраст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82402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92754365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162948" y="4361055"/>
            <a:ext cx="271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R</a:t>
            </a:r>
            <a:endParaRPr lang="ru-RU" sz="1200" b="1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3501767" y="4362379"/>
            <a:ext cx="256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/>
              <a:t>S</a:t>
            </a:r>
            <a:endParaRPr lang="ru-RU" sz="1200" b="1" dirty="0"/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6961231"/>
              </p:ext>
            </p:extLst>
          </p:nvPr>
        </p:nvGraphicFramePr>
        <p:xfrm>
          <a:off x="209950" y="5744646"/>
          <a:ext cx="919059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1562">
                  <a:extLst>
                    <a:ext uri="{9D8B030D-6E8A-4147-A177-3AD203B41FA5}">
                      <a16:colId xmlns:a16="http://schemas.microsoft.com/office/drawing/2014/main" val="1719873096"/>
                    </a:ext>
                  </a:extLst>
                </a:gridCol>
                <a:gridCol w="517497">
                  <a:extLst>
                    <a:ext uri="{9D8B030D-6E8A-4147-A177-3AD203B41FA5}">
                      <a16:colId xmlns:a16="http://schemas.microsoft.com/office/drawing/2014/main" val="228944421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T1=ПC(R)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859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16101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668330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6960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1008898"/>
                  </a:ext>
                </a:extLst>
              </a:tr>
            </a:tbl>
          </a:graphicData>
        </a:graphic>
      </p:graphicFrame>
      <p:graphicFrame>
        <p:nvGraphicFramePr>
          <p:cNvPr id="17" name="Таблица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76407"/>
              </p:ext>
            </p:extLst>
          </p:nvPr>
        </p:nvGraphicFramePr>
        <p:xfrm>
          <a:off x="1503626" y="5738455"/>
          <a:ext cx="2630095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6019">
                  <a:extLst>
                    <a:ext uri="{9D8B030D-6E8A-4147-A177-3AD203B41FA5}">
                      <a16:colId xmlns:a16="http://schemas.microsoft.com/office/drawing/2014/main" val="3756565176"/>
                    </a:ext>
                  </a:extLst>
                </a:gridCol>
                <a:gridCol w="526019">
                  <a:extLst>
                    <a:ext uri="{9D8B030D-6E8A-4147-A177-3AD203B41FA5}">
                      <a16:colId xmlns:a16="http://schemas.microsoft.com/office/drawing/2014/main" val="102253033"/>
                    </a:ext>
                  </a:extLst>
                </a:gridCol>
                <a:gridCol w="526019">
                  <a:extLst>
                    <a:ext uri="{9D8B030D-6E8A-4147-A177-3AD203B41FA5}">
                      <a16:colId xmlns:a16="http://schemas.microsoft.com/office/drawing/2014/main" val="3893898573"/>
                    </a:ext>
                  </a:extLst>
                </a:gridCol>
                <a:gridCol w="526019">
                  <a:extLst>
                    <a:ext uri="{9D8B030D-6E8A-4147-A177-3AD203B41FA5}">
                      <a16:colId xmlns:a16="http://schemas.microsoft.com/office/drawing/2014/main" val="696089693"/>
                    </a:ext>
                  </a:extLst>
                </a:gridCol>
                <a:gridCol w="526019">
                  <a:extLst>
                    <a:ext uri="{9D8B030D-6E8A-4147-A177-3AD203B41FA5}">
                      <a16:colId xmlns:a16="http://schemas.microsoft.com/office/drawing/2014/main" val="2598221095"/>
                    </a:ext>
                  </a:extLst>
                </a:gridCol>
              </a:tblGrid>
              <a:tr h="194347">
                <a:tc gridSpan="5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TT=(S X T1)-R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666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имя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пол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возраст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1208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29950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ж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38535547"/>
                  </a:ext>
                </a:extLst>
              </a:tr>
            </a:tbl>
          </a:graphicData>
        </a:graphic>
      </p:graphicFrame>
      <p:graphicFrame>
        <p:nvGraphicFramePr>
          <p:cNvPr id="18" name="Таблица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470311"/>
              </p:ext>
            </p:extLst>
          </p:nvPr>
        </p:nvGraphicFramePr>
        <p:xfrm>
          <a:off x="4508338" y="5742343"/>
          <a:ext cx="1327472" cy="914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63736">
                  <a:extLst>
                    <a:ext uri="{9D8B030D-6E8A-4147-A177-3AD203B41FA5}">
                      <a16:colId xmlns:a16="http://schemas.microsoft.com/office/drawing/2014/main" val="2460342445"/>
                    </a:ext>
                  </a:extLst>
                </a:gridCol>
                <a:gridCol w="663736">
                  <a:extLst>
                    <a:ext uri="{9D8B030D-6E8A-4147-A177-3AD203B41FA5}">
                      <a16:colId xmlns:a16="http://schemas.microsoft.com/office/drawing/2014/main" val="218569623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T2=ПC((S X T1)-R)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1192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вес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85836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70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02176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>
                          <a:effectLst/>
                        </a:rPr>
                        <a:t>40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58286156"/>
                  </a:ext>
                </a:extLst>
              </a:tr>
            </a:tbl>
          </a:graphicData>
        </a:graphic>
      </p:graphicFrame>
      <p:graphicFrame>
        <p:nvGraphicFramePr>
          <p:cNvPr id="19" name="Таблица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439391"/>
              </p:ext>
            </p:extLst>
          </p:nvPr>
        </p:nvGraphicFramePr>
        <p:xfrm>
          <a:off x="6167180" y="5761889"/>
          <a:ext cx="1090192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5096">
                  <a:extLst>
                    <a:ext uri="{9D8B030D-6E8A-4147-A177-3AD203B41FA5}">
                      <a16:colId xmlns:a16="http://schemas.microsoft.com/office/drawing/2014/main" val="2545202327"/>
                    </a:ext>
                  </a:extLst>
                </a:gridCol>
                <a:gridCol w="545096">
                  <a:extLst>
                    <a:ext uri="{9D8B030D-6E8A-4147-A177-3AD203B41FA5}">
                      <a16:colId xmlns:a16="http://schemas.microsoft.com/office/drawing/2014/main" val="1652174092"/>
                    </a:ext>
                  </a:extLst>
                </a:gridCol>
              </a:tblGrid>
              <a:tr h="177779">
                <a:tc gridSpan="2"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T=T1-T2</a:t>
                      </a: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3837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рост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вес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0429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160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25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398818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96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0563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253901"/>
            <a:ext cx="83801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Теоретико-множественные и специальные операции над отношениями</a:t>
            </a:r>
            <a:endParaRPr lang="ru-RU" sz="20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6496" y="1632943"/>
            <a:ext cx="3343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Операция деления отношений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2682" y="2044158"/>
            <a:ext cx="71472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TABLE R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primary key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имя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varchar(3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пол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varchar(3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рост  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возраст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вес   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08482" y="2605967"/>
            <a:ext cx="59261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TABLE S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primary key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имя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varchar(3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пол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varchar(3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возраст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364604" y="4539245"/>
            <a:ext cx="367483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VIEW TT AS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S.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имя,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пол,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возраст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 </a:t>
            </a:r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ru-RU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</a:p>
          <a:p>
            <a:pPr algn="just"/>
            <a:r>
              <a:rPr lang="en-US" sz="14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S, T1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5557353" y="3477085"/>
            <a:ext cx="3408745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VIEW T2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TT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NOT EXISTS 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(SELECT 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</a:p>
          <a:p>
            <a:pPr algn="just"/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WHERE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пол=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пол</a:t>
            </a:r>
          </a:p>
          <a:p>
            <a:pPr algn="just"/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возраст=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возраст </a:t>
            </a:r>
          </a:p>
          <a:p>
            <a:pPr algn="just"/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 </a:t>
            </a:r>
          </a:p>
          <a:p>
            <a:pPr algn="just"/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TT.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вес)</a:t>
            </a:r>
          </a:p>
        </p:txBody>
      </p:sp>
      <p:sp>
        <p:nvSpPr>
          <p:cNvPr id="21" name="Прямоугольник 20"/>
          <p:cNvSpPr/>
          <p:nvPr/>
        </p:nvSpPr>
        <p:spPr>
          <a:xfrm>
            <a:off x="395512" y="3397797"/>
            <a:ext cx="195033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CREATE VIEW T1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sz="14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рост,вес</a:t>
            </a:r>
            <a:endParaRPr lang="en-US" sz="14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R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364604" y="5434599"/>
            <a:ext cx="385724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T1.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T1.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T1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NOT EXISTS 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(SELECT T2.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рост,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</a:t>
            </a:r>
          </a:p>
          <a:p>
            <a:pPr algn="just"/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T2</a:t>
            </a:r>
          </a:p>
          <a:p>
            <a:pPr algn="just"/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 WHERE T1.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рост 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 T1.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вес=</a:t>
            </a:r>
            <a:r>
              <a:rPr lang="en-US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T2.</a:t>
            </a:r>
            <a:r>
              <a:rPr lang="ru-RU" sz="14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вес)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186769" y="5221982"/>
            <a:ext cx="2451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i="1" dirty="0" smtClean="0"/>
              <a:t>4. Создание </a:t>
            </a:r>
            <a:r>
              <a:rPr lang="ru-RU" sz="1600" i="1" dirty="0"/>
              <a:t>отношения </a:t>
            </a:r>
            <a:r>
              <a:rPr lang="en-US" sz="1600" i="1" dirty="0"/>
              <a:t>T</a:t>
            </a:r>
            <a:endParaRPr lang="ru-RU" sz="1600" i="1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86769" y="3138531"/>
            <a:ext cx="2555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i="1" dirty="0" smtClean="0"/>
              <a:t>1. Создание </a:t>
            </a:r>
            <a:r>
              <a:rPr lang="ru-RU" sz="1600" i="1" dirty="0"/>
              <a:t>отношения </a:t>
            </a:r>
            <a:r>
              <a:rPr lang="en-US" sz="1600" i="1" dirty="0"/>
              <a:t>T1</a:t>
            </a:r>
            <a:endParaRPr lang="ru-RU" sz="1600" i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02682" y="4264895"/>
            <a:ext cx="2550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i="1" dirty="0" smtClean="0"/>
              <a:t>2. Создание </a:t>
            </a:r>
            <a:r>
              <a:rPr lang="ru-RU" sz="1600" i="1" dirty="0"/>
              <a:t>отношения </a:t>
            </a:r>
            <a:r>
              <a:rPr lang="en-US" sz="1600" i="1" dirty="0"/>
              <a:t>T</a:t>
            </a:r>
            <a:r>
              <a:rPr lang="ru-RU" sz="1600" i="1" dirty="0"/>
              <a:t>Т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5339351" y="3123343"/>
            <a:ext cx="255550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i="1" dirty="0" smtClean="0"/>
              <a:t>3. Создание </a:t>
            </a:r>
            <a:r>
              <a:rPr lang="ru-RU" sz="1600" i="1" dirty="0"/>
              <a:t>отношения </a:t>
            </a:r>
            <a:r>
              <a:rPr lang="en-US" sz="1600" i="1" dirty="0" smtClean="0"/>
              <a:t>T</a:t>
            </a:r>
            <a:r>
              <a:rPr lang="ru-RU" sz="1600" i="1" dirty="0" smtClean="0"/>
              <a:t>2</a:t>
            </a:r>
            <a:endParaRPr lang="ru-RU" sz="1600" i="1" dirty="0"/>
          </a:p>
        </p:txBody>
      </p:sp>
    </p:spTree>
    <p:extLst>
      <p:ext uri="{BB962C8B-B14F-4D97-AF65-F5344CB8AC3E}">
        <p14:creationId xmlns:p14="http://schemas.microsoft.com/office/powerpoint/2010/main" val="966078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BE26A0-0BD0-4F5C-8BB0-203795747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159761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11892" y="994719"/>
            <a:ext cx="8229600" cy="689397"/>
          </a:xfrm>
        </p:spPr>
        <p:txBody>
          <a:bodyPr/>
          <a:lstStyle/>
          <a:p>
            <a:pPr algn="ctr"/>
            <a:r>
              <a:rPr lang="ru-RU" dirty="0"/>
              <a:t>План лекции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>
          <a:xfrm>
            <a:off x="411892" y="1895118"/>
            <a:ext cx="8349049" cy="4239463"/>
          </a:xfrm>
        </p:spPr>
        <p:txBody>
          <a:bodyPr/>
          <a:lstStyle/>
          <a:p>
            <a:r>
              <a:rPr lang="ru-RU" dirty="0" smtClean="0"/>
              <a:t>Язык </a:t>
            </a:r>
            <a:r>
              <a:rPr lang="ru-RU" dirty="0"/>
              <a:t>запросов </a:t>
            </a:r>
            <a:r>
              <a:rPr lang="en-US" dirty="0" smtClean="0"/>
              <a:t>DQL</a:t>
            </a:r>
            <a:r>
              <a:rPr lang="ru-RU" dirty="0" smtClean="0"/>
              <a:t>.</a:t>
            </a:r>
          </a:p>
          <a:p>
            <a:r>
              <a:rPr lang="ru-RU" dirty="0"/>
              <a:t>Теоретико-множественные и специальные операции над </a:t>
            </a:r>
            <a:r>
              <a:rPr lang="ru-RU" dirty="0" smtClean="0"/>
              <a:t>отношениями.</a:t>
            </a:r>
            <a:endParaRPr lang="ru-RU" dirty="0"/>
          </a:p>
          <a:p>
            <a:endParaRPr lang="ru-RU" dirty="0" smtClean="0"/>
          </a:p>
          <a:p>
            <a:endParaRPr lang="ru-RU" dirty="0" smtClean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5156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78181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89621" y="1445725"/>
            <a:ext cx="385411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Синтаксис оператора SELECT: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289621" y="1859108"/>
            <a:ext cx="84492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[ALL | DISTINCT ] {*|[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]}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FROM  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имя_таблицы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[WHERE  &lt;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условие_поиска_предикат-условие_выборки_или_соединения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&gt;]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GROUP BY  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n]]</a:t>
            </a:r>
          </a:p>
          <a:p>
            <a:pPr algn="just">
              <a:lnSpc>
                <a:spcPct val="120000"/>
              </a:lnSpc>
            </a:pP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[HAVING &lt;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критерии выбора групп&gt;]</a:t>
            </a:r>
          </a:p>
          <a:p>
            <a:pPr algn="just">
              <a:lnSpc>
                <a:spcPct val="120000"/>
              </a:lnSpc>
            </a:pP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[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ru-RU" sz="2000" dirty="0" err="1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имя_столбца</a:t>
            </a:r>
            <a:r>
              <a:rPr lang="ru-RU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[,...</a:t>
            </a:r>
            <a:r>
              <a:rPr lang="en-US" sz="2000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n]]</a:t>
            </a:r>
            <a:endParaRPr lang="ru-RU" sz="2000" dirty="0">
              <a:solidFill>
                <a:srgbClr val="00000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598826" y="4945128"/>
            <a:ext cx="3188827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Name_kaf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Nom_telef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2085230"/>
              </p:ext>
            </p:extLst>
          </p:nvPr>
        </p:nvGraphicFramePr>
        <p:xfrm>
          <a:off x="5544273" y="4807538"/>
          <a:ext cx="2500132" cy="14485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833">
                  <a:extLst>
                    <a:ext uri="{9D8B030D-6E8A-4147-A177-3AD203B41FA5}">
                      <a16:colId xmlns:a16="http://schemas.microsoft.com/office/drawing/2014/main" val="4246688735"/>
                    </a:ext>
                  </a:extLst>
                </a:gridCol>
                <a:gridCol w="1140299">
                  <a:extLst>
                    <a:ext uri="{9D8B030D-6E8A-4147-A177-3AD203B41FA5}">
                      <a16:colId xmlns:a16="http://schemas.microsoft.com/office/drawing/2014/main" val="1276983618"/>
                    </a:ext>
                  </a:extLst>
                </a:gridCol>
              </a:tblGrid>
              <a:tr h="419446"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err="1">
                          <a:effectLst/>
                        </a:rPr>
                        <a:t>Name_kaf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Nom_telef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9262570"/>
                  </a:ext>
                </a:extLst>
              </a:tr>
              <a:tr h="343044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Физики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99-77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7995594"/>
                  </a:ext>
                </a:extLst>
              </a:tr>
              <a:tr h="686087">
                <a:tc>
                  <a:txBody>
                    <a:bodyPr/>
                    <a:lstStyle/>
                    <a:p>
                      <a:pPr indent="0" algn="just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Прикладной математики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23-43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7925469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5341367" y="4302820"/>
            <a:ext cx="29666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Результирующая таблица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30715" y="4306436"/>
            <a:ext cx="287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Пример простого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1293637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78181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05367" y="2143580"/>
            <a:ext cx="81714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Основные типы 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условий поиска </a:t>
            </a:r>
            <a:r>
              <a:rPr lang="ru-RU" sz="2000" b="1" i="1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(предикатов</a:t>
            </a:r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7790" y="2717682"/>
            <a:ext cx="8593949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сравнения " =, &lt;&gt;,&gt;, &lt;,&gt; =, &lt;=" - для сравнения результатов вычисления двух выражений; более сложные выражения строятся с помощью логических операторов AND, OR, NOT;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BETWEEN А AND В - предикат истинен, когда вычисленное значение выражения попадает в заданный диапазон;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- предикат истинен тогда, когда сравниваемое значение входит в множество заданных значений;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LIKE и NOT LIKE - предикаты, смысл которых противоположен, требуют задания шаблона, с которым сравнивается заданное значение;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Bef>
                <a:spcPts val="600"/>
              </a:spcBef>
              <a:spcAft>
                <a:spcPts val="600"/>
              </a:spcAft>
              <a:buSzPts val="1200"/>
              <a:buFont typeface="Times New Roman" panose="02020603050405020304" pitchFamily="18" charset="0"/>
              <a:buChar char="-"/>
            </a:pP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NULL - предикат, применяющийся для выявления равенства значения некоторого атрибута неопределенному значению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5429" y="1661811"/>
            <a:ext cx="1716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Фраза </a:t>
            </a:r>
            <a:r>
              <a:rPr lang="en-US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ru-RU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4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5114" y="1540951"/>
            <a:ext cx="4446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 запроса с предикатом</a:t>
            </a:r>
            <a:r>
              <a:rPr lang="en-US" b="1" i="1" u="sng" dirty="0" smtClean="0">
                <a:solidFill>
                  <a:prstClr val="black"/>
                </a:solidFill>
              </a:rPr>
              <a:t> </a:t>
            </a:r>
            <a:r>
              <a:rPr lang="ru-RU" b="1" i="1" u="sng" dirty="0" smtClean="0">
                <a:solidFill>
                  <a:prstClr val="black"/>
                </a:solidFill>
              </a:rPr>
              <a:t>сравнения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05114" y="1879505"/>
            <a:ext cx="3171463" cy="9294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endParaRPr lang="ru-RU" sz="1600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endParaRPr lang="ru-RU" sz="1600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WHERE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</a:rPr>
              <a:t>Name_kaf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 '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Физики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</a:rPr>
              <a:t>';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439345" y="2831049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Результат </a:t>
            </a:r>
            <a:r>
              <a:rPr lang="ru-RU" b="1" i="1" u="sng" dirty="0">
                <a:solidFill>
                  <a:prstClr val="black"/>
                </a:solidFill>
              </a:rPr>
              <a:t>запроса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1274003" y="3213353"/>
            <a:ext cx="6682805" cy="664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0"/>
              </a:spcAft>
            </a:pP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Kod_kaf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Name_kaf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Nom_telef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Nom_Auditoria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Col_sotr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Zav_kaf</a:t>
            </a:r>
            <a:endParaRPr lang="ru-RU" sz="16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004            Физики        99-77               385                       18        Петров И.C.</a:t>
            </a:r>
            <a:endParaRPr lang="ru-RU" sz="1600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364604" y="3986376"/>
            <a:ext cx="44720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 запроса </a:t>
            </a:r>
            <a:r>
              <a:rPr lang="ru-RU" b="1" i="1" u="sng" dirty="0">
                <a:solidFill>
                  <a:prstClr val="black"/>
                </a:solidFill>
              </a:rPr>
              <a:t>с предикатом </a:t>
            </a:r>
            <a:r>
              <a:rPr lang="ru-RU" b="1" i="1" u="sng" dirty="0" smtClean="0">
                <a:solidFill>
                  <a:prstClr val="black"/>
                </a:solidFill>
              </a:rPr>
              <a:t>диапазона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82752" y="4338502"/>
            <a:ext cx="509286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Nom_Auditoria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BETWEEN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99;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364604" y="5765445"/>
            <a:ext cx="6597568" cy="91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Kod_kaf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Name_kaf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Nom_telef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Nom_Auditoria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Col_sotr</a:t>
            </a:r>
            <a:r>
              <a:rPr lang="en-US" sz="16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en-US" sz="16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Zav_kaf</a:t>
            </a:r>
            <a:endParaRPr lang="ru-RU" sz="1600" b="1" i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008      Математики    65-43               003                     15        Иванов И.И.  </a:t>
            </a: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   004      Физики            99-77               085                     18        Петров И.C.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439345" y="5363452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</p:spTree>
    <p:extLst>
      <p:ext uri="{BB962C8B-B14F-4D97-AF65-F5344CB8AC3E}">
        <p14:creationId xmlns:p14="http://schemas.microsoft.com/office/powerpoint/2010/main" val="424454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05114" y="1540951"/>
            <a:ext cx="69246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Примеры запросов </a:t>
            </a:r>
            <a:r>
              <a:rPr lang="ru-RU" b="1" i="1" u="sng" dirty="0">
                <a:solidFill>
                  <a:prstClr val="black"/>
                </a:solidFill>
              </a:rPr>
              <a:t>с предикатом</a:t>
            </a:r>
            <a:r>
              <a:rPr lang="en-US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>
                <a:solidFill>
                  <a:prstClr val="black"/>
                </a:solidFill>
              </a:rPr>
              <a:t>принадлежности множеству 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43069" y="2164248"/>
            <a:ext cx="372393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Фамилия, 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FROM Клиент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("Москва", "Самара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3165676" y="3411279"/>
            <a:ext cx="2729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>
                <a:solidFill>
                  <a:prstClr val="black"/>
                </a:solidFill>
              </a:rPr>
              <a:t>Соответствие</a:t>
            </a:r>
            <a:r>
              <a:rPr lang="ru-RU" sz="1600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>
                <a:solidFill>
                  <a:prstClr val="black"/>
                </a:solidFill>
              </a:rPr>
              <a:t>шаблону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092762" y="2205162"/>
            <a:ext cx="6597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600" b="1" i="1" u="sng" dirty="0" smtClean="0">
                <a:solidFill>
                  <a:prstClr val="black"/>
                </a:solidFill>
              </a:rPr>
              <a:t>ИЛИ</a:t>
            </a:r>
            <a:endParaRPr lang="ru-RU" sz="1600" b="1" i="1" u="sng" dirty="0">
              <a:solidFill>
                <a:prstClr val="black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878280" y="2178585"/>
            <a:ext cx="4092100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Фамилия, Город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FROM 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WHERE 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Город </a:t>
            </a:r>
            <a:r>
              <a:rPr lang="en-US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ru-RU" sz="1600" dirty="0" smtClean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("Москва", "Самара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");</a:t>
            </a:r>
            <a:endParaRPr lang="ru-RU" sz="1600" dirty="0">
              <a:solidFill>
                <a:srgbClr val="0070C0"/>
              </a:solidFill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900" b="0" i="0" u="none" strike="noStrike" cap="none" normalizeH="0" baseline="0" smtClean="0">
                <a:ln>
                  <a:noFill/>
                </a:ln>
                <a:solidFill>
                  <a:srgbClr val="8B0000"/>
                </a:solidFill>
                <a:effectLst/>
                <a:latin typeface="Arial Unicode MS"/>
              </a:rPr>
              <a:t>NOT</a:t>
            </a:r>
            <a:r>
              <a:rPr kumimoji="0" lang="ru-RU" altLang="ru-RU" sz="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05114" y="3872233"/>
            <a:ext cx="8409008" cy="22621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b="1" dirty="0" smtClean="0">
                <a:solidFill>
                  <a:srgbClr val="295CA8"/>
                </a:solidFill>
              </a:rPr>
              <a:t>%</a:t>
            </a:r>
            <a:r>
              <a:rPr lang="ru-RU" dirty="0" smtClean="0"/>
              <a:t>  – </a:t>
            </a:r>
            <a:r>
              <a:rPr lang="ru-RU" dirty="0"/>
              <a:t>вместо этого символа может быть подставлено любое количество </a:t>
            </a:r>
            <a:r>
              <a:rPr lang="ru-RU" dirty="0" smtClean="0"/>
              <a:t>         произвольных </a:t>
            </a:r>
            <a:r>
              <a:rPr lang="ru-RU" dirty="0"/>
              <a:t>символов.</a:t>
            </a:r>
          </a:p>
          <a:p>
            <a:pPr>
              <a:spcBef>
                <a:spcPts val="600"/>
              </a:spcBef>
            </a:pPr>
            <a:r>
              <a:rPr lang="ru-RU" b="1" dirty="0" smtClean="0">
                <a:solidFill>
                  <a:srgbClr val="295CA8"/>
                </a:solidFill>
              </a:rPr>
              <a:t>_</a:t>
            </a:r>
            <a:r>
              <a:rPr lang="ru-RU" dirty="0" smtClean="0"/>
              <a:t>  –  заменяет </a:t>
            </a:r>
            <a:r>
              <a:rPr lang="ru-RU" dirty="0"/>
              <a:t>один символ строки.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295CA8"/>
                </a:solidFill>
              </a:rPr>
              <a:t>[]</a:t>
            </a:r>
            <a:r>
              <a:rPr lang="ru-RU" dirty="0"/>
              <a:t> </a:t>
            </a:r>
            <a:r>
              <a:rPr lang="ru-RU" dirty="0" smtClean="0"/>
              <a:t> – </a:t>
            </a:r>
            <a:r>
              <a:rPr lang="ru-RU" dirty="0"/>
              <a:t>вместо символа строки будет подставлен один из возможных символов, </a:t>
            </a:r>
            <a:r>
              <a:rPr lang="ru-RU" dirty="0" smtClean="0"/>
              <a:t>   указанный </a:t>
            </a:r>
            <a:r>
              <a:rPr lang="ru-RU" dirty="0"/>
              <a:t>в этих ограничителях.</a:t>
            </a:r>
          </a:p>
          <a:p>
            <a:pPr>
              <a:spcBef>
                <a:spcPts val="600"/>
              </a:spcBef>
            </a:pPr>
            <a:r>
              <a:rPr lang="ru-RU" b="1" dirty="0">
                <a:solidFill>
                  <a:srgbClr val="295CA8"/>
                </a:solidFill>
              </a:rPr>
              <a:t>[^]</a:t>
            </a:r>
            <a:r>
              <a:rPr lang="ru-RU" dirty="0"/>
              <a:t> </a:t>
            </a:r>
            <a:r>
              <a:rPr lang="ru-RU" dirty="0" smtClean="0"/>
              <a:t> – </a:t>
            </a:r>
            <a:r>
              <a:rPr lang="ru-RU" dirty="0"/>
              <a:t>вместо соответствующего символа строки будут подставлены все символы, кроме указанных в ограничителях.</a:t>
            </a:r>
          </a:p>
        </p:txBody>
      </p:sp>
    </p:spTree>
    <p:extLst>
      <p:ext uri="{BB962C8B-B14F-4D97-AF65-F5344CB8AC3E}">
        <p14:creationId xmlns:p14="http://schemas.microsoft.com/office/powerpoint/2010/main" val="16988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3766" y="913252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13727" y="1460102"/>
            <a:ext cx="6199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Примеры запросов </a:t>
            </a:r>
            <a:r>
              <a:rPr lang="ru-RU" b="1" i="1" u="sng" dirty="0">
                <a:solidFill>
                  <a:prstClr val="black"/>
                </a:solidFill>
              </a:rPr>
              <a:t>с предикатом</a:t>
            </a:r>
            <a:r>
              <a:rPr lang="en-US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 smtClean="0">
                <a:solidFill>
                  <a:prstClr val="black"/>
                </a:solidFill>
              </a:rPr>
              <a:t>соответствия </a:t>
            </a:r>
            <a:r>
              <a:rPr lang="ru-RU" b="1" i="1" u="sng" dirty="0">
                <a:solidFill>
                  <a:prstClr val="black"/>
                </a:solidFill>
              </a:rPr>
              <a:t>шаблону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347240" y="1931799"/>
            <a:ext cx="3808071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'_4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%‘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620496" y="2876439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 smtClean="0">
                <a:solidFill>
                  <a:prstClr val="black"/>
                </a:solidFill>
              </a:rPr>
              <a:t>или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47240" y="3139248"/>
            <a:ext cx="385358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'_[2,4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]%‘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51343" y="3139248"/>
            <a:ext cx="38833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“%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ро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%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151343" y="1923651"/>
            <a:ext cx="37841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'_[2-4</a:t>
            </a:r>
            <a:r>
              <a:rPr lang="en-US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]%‘</a:t>
            </a:r>
            <a:r>
              <a:rPr lang="ru-RU" sz="1600" dirty="0" smtClean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47081" y="2876439"/>
            <a:ext cx="5501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или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1377387" y="4531363"/>
            <a:ext cx="64602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Примеры запросов </a:t>
            </a:r>
            <a:r>
              <a:rPr lang="ru-RU" b="1" i="1" u="sng" dirty="0">
                <a:solidFill>
                  <a:prstClr val="black"/>
                </a:solidFill>
              </a:rPr>
              <a:t>с предикатом</a:t>
            </a:r>
            <a:r>
              <a:rPr lang="en-US" b="1" i="1" u="sng" dirty="0">
                <a:solidFill>
                  <a:prstClr val="black"/>
                </a:solidFill>
              </a:rPr>
              <a:t> </a:t>
            </a:r>
            <a:r>
              <a:rPr lang="ru-RU" b="1" i="1" u="sng" dirty="0">
                <a:solidFill>
                  <a:prstClr val="black"/>
                </a:solidFill>
              </a:rPr>
              <a:t>неопределенного значения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347240" y="5003464"/>
            <a:ext cx="2540644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Фамилия, Телефон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FROM Клиент 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WHERE Телефон </a:t>
            </a:r>
            <a:r>
              <a:rPr lang="ru-RU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NULL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5145980" y="4990183"/>
            <a:ext cx="3784922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20000"/>
              </a:lnSpc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Клиент.Фамилия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endParaRPr lang="ru-RU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</a:t>
            </a:r>
          </a:p>
          <a:p>
            <a:pPr lvl="0" algn="just">
              <a:lnSpc>
                <a:spcPct val="120000"/>
              </a:lnSpc>
            </a:pP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ru-RU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Клиент.Телефон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Is Not Null</a:t>
            </a:r>
            <a:r>
              <a:rPr lang="ru-RU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98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61936" y="969297"/>
            <a:ext cx="6785658" cy="436884"/>
          </a:xfrm>
        </p:spPr>
        <p:txBody>
          <a:bodyPr/>
          <a:lstStyle/>
          <a:p>
            <a:pPr lvl="0" defTabSz="457200">
              <a:lnSpc>
                <a:spcPct val="100000"/>
              </a:lnSpc>
              <a:spcBef>
                <a:spcPts val="0"/>
              </a:spcBef>
            </a:pPr>
            <a:r>
              <a:rPr lang="ru-RU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Язык 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запросов </a:t>
            </a:r>
            <a:r>
              <a:rPr lang="en-US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DQL</a:t>
            </a:r>
            <a:r>
              <a:rPr lang="ru-RU" sz="2400" i="1" dirty="0" smtClean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  <a:ea typeface="+mn-ea"/>
                <a:cs typeface="+mn-cs"/>
              </a:rPr>
              <a:t>(Data Query Language )</a:t>
            </a:r>
            <a:endParaRPr lang="ru-RU" sz="2400" i="1" dirty="0">
              <a:solidFill>
                <a:prstClr val="black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2752" y="2090233"/>
            <a:ext cx="18309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ru-RU" b="1" i="1" u="sng" dirty="0" smtClean="0">
                <a:solidFill>
                  <a:prstClr val="black"/>
                </a:solidFill>
              </a:rPr>
              <a:t>Пример запроса</a:t>
            </a:r>
            <a:endParaRPr lang="ru-RU" b="1" i="1" u="sng" dirty="0">
              <a:solidFill>
                <a:prstClr val="black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82752" y="2571424"/>
            <a:ext cx="2470407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kafedra</a:t>
            </a:r>
            <a:endParaRPr lang="en-US" sz="1600" dirty="0">
              <a:solidFill>
                <a:srgbClr val="0070C0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dirty="0" err="1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Name_kaf</a:t>
            </a:r>
            <a:r>
              <a:rPr lang="en-US" sz="1600" dirty="0">
                <a:solidFill>
                  <a:srgbClr val="0070C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ASC;</a:t>
            </a:r>
          </a:p>
        </p:txBody>
      </p:sp>
      <p:sp>
        <p:nvSpPr>
          <p:cNvPr id="14" name="Прямоугольник 13"/>
          <p:cNvSpPr/>
          <p:nvPr/>
        </p:nvSpPr>
        <p:spPr>
          <a:xfrm>
            <a:off x="3121041" y="3649103"/>
            <a:ext cx="22070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 i="1" u="sng" dirty="0">
                <a:solidFill>
                  <a:prstClr val="black"/>
                </a:solidFill>
              </a:rPr>
              <a:t>Результат запроса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4604" y="1578264"/>
            <a:ext cx="22300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Фраза ORDER BY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394750" y="4143203"/>
            <a:ext cx="59320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Kod_kaf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Name_kaf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Nom_telef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Nom_Auditoria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Col_sotr</a:t>
            </a:r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i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Zav_kaf</a:t>
            </a:r>
            <a:endParaRPr lang="ru-RU" sz="1100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001        Графики           23-33              385                   18          Орлов В.М.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003        Истории           78-72  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465               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Серов О.И.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008        Математики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65-43          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003   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Иванов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И.И                          </a:t>
            </a:r>
            <a:endParaRPr lang="ru-RU" sz="1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Aft>
                <a:spcPts val="0"/>
              </a:spcAft>
            </a:pP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004        Физики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99-77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085          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      </a:t>
            </a:r>
            <a:r>
              <a:rPr lang="ru-RU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ru-RU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Петров И.C.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44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пециальное оформление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11324</TotalTime>
  <Words>3027</Words>
  <Application>Microsoft Office PowerPoint</Application>
  <PresentationFormat>Экран (4:3)</PresentationFormat>
  <Paragraphs>831</Paragraphs>
  <Slides>29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9" baseType="lpstr">
      <vt:lpstr>Arial</vt:lpstr>
      <vt:lpstr>Arial Unicode MS</vt:lpstr>
      <vt:lpstr>Calibri</vt:lpstr>
      <vt:lpstr>Calibri Light</vt:lpstr>
      <vt:lpstr>Courier New</vt:lpstr>
      <vt:lpstr>PT Sans</vt:lpstr>
      <vt:lpstr>Times New Roman</vt:lpstr>
      <vt:lpstr>TimesNewRomanPS-BoldMT</vt:lpstr>
      <vt:lpstr>TimesNewRomanPSMT</vt:lpstr>
      <vt:lpstr>Специальное оформление</vt:lpstr>
      <vt:lpstr>РАЗРАБОТКА БАЗ ДАННЫХ</vt:lpstr>
      <vt:lpstr>ТЕМА      СТРУКТУРА SQL</vt:lpstr>
      <vt:lpstr>План лекции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Презентация PowerPoint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Язык запросов DQL (Data Query Language )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Я</dc:creator>
  <cp:lastModifiedBy>Галина</cp:lastModifiedBy>
  <cp:revision>696</cp:revision>
  <dcterms:created xsi:type="dcterms:W3CDTF">2015-07-29T11:14:37Z</dcterms:created>
  <dcterms:modified xsi:type="dcterms:W3CDTF">2022-11-23T17:52:51Z</dcterms:modified>
</cp:coreProperties>
</file>