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61" r:id="rId1"/>
  </p:sldMasterIdLst>
  <p:notesMasterIdLst>
    <p:notesMasterId r:id="rId32"/>
  </p:notesMasterIdLst>
  <p:sldIdLst>
    <p:sldId id="274" r:id="rId2"/>
    <p:sldId id="329" r:id="rId3"/>
    <p:sldId id="428" r:id="rId4"/>
    <p:sldId id="443" r:id="rId5"/>
    <p:sldId id="448" r:id="rId6"/>
    <p:sldId id="449" r:id="rId7"/>
    <p:sldId id="451" r:id="rId8"/>
    <p:sldId id="452" r:id="rId9"/>
    <p:sldId id="453" r:id="rId10"/>
    <p:sldId id="454" r:id="rId11"/>
    <p:sldId id="455" r:id="rId12"/>
    <p:sldId id="450" r:id="rId13"/>
    <p:sldId id="457" r:id="rId14"/>
    <p:sldId id="458" r:id="rId15"/>
    <p:sldId id="459" r:id="rId16"/>
    <p:sldId id="460" r:id="rId17"/>
    <p:sldId id="461" r:id="rId18"/>
    <p:sldId id="462" r:id="rId19"/>
    <p:sldId id="463" r:id="rId20"/>
    <p:sldId id="464" r:id="rId21"/>
    <p:sldId id="465" r:id="rId22"/>
    <p:sldId id="466" r:id="rId23"/>
    <p:sldId id="467" r:id="rId24"/>
    <p:sldId id="468" r:id="rId25"/>
    <p:sldId id="469" r:id="rId26"/>
    <p:sldId id="470" r:id="rId27"/>
    <p:sldId id="471" r:id="rId28"/>
    <p:sldId id="472" r:id="rId29"/>
    <p:sldId id="473" r:id="rId30"/>
    <p:sldId id="264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5CA8"/>
    <a:srgbClr val="C60A5B"/>
    <a:srgbClr val="0C8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56" autoAdjust="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224" y="1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C8226-1A4E-4610-99ED-FBD2B871A86A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4882A-074C-4278-BE74-7EF331E8B5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5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Название дисциплины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ФИО преподавателя</a:t>
            </a:r>
          </a:p>
          <a:p>
            <a:pPr lvl="0"/>
            <a:r>
              <a:rPr lang="ru-RU" dirty="0"/>
              <a:t>Электронная почта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012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2790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606039"/>
            <a:ext cx="7886700" cy="35709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67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1152143"/>
            <a:ext cx="1971675" cy="5024820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1152143"/>
            <a:ext cx="5762625" cy="50248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332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92" y="119727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04E3D8-9551-C44F-AA1F-D38C85BA4D52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D262070-2A5E-5642-84A2-C705DC4050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7751" y="2693773"/>
            <a:ext cx="8349049" cy="34323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491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43000" y="2057399"/>
            <a:ext cx="6858000" cy="1452563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ru-RU" dirty="0"/>
              <a:t>Название темы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43000" y="1178878"/>
            <a:ext cx="6858000" cy="4670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Номер темы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66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6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523743"/>
            <a:ext cx="7886700" cy="36532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36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3272"/>
            <a:ext cx="7886700" cy="1218691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2414015"/>
            <a:ext cx="3867150" cy="37629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414015"/>
            <a:ext cx="3867150" cy="37629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02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808" y="1033272"/>
            <a:ext cx="7886700" cy="10245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8808" y="2099469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3006725"/>
            <a:ext cx="3868737" cy="3182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2099469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3006725"/>
            <a:ext cx="3887788" cy="3182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55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160653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44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02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2869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04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4698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90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head.png"/>
          <p:cNvPicPr>
            <a:picLocks noChangeAspect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330"/>
            <a:ext cx="9144000" cy="995423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5545389" y="-44722"/>
            <a:ext cx="35986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1600" b="1" dirty="0">
                <a:solidFill>
                  <a:srgbClr val="00B0F0"/>
                </a:solidFill>
                <a:latin typeface="PT Sans"/>
              </a:rPr>
              <a:t>Центр дистанционного обучения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523999" y="6419000"/>
            <a:ext cx="147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  <a:latin typeface="PT Sans"/>
              </a:rPr>
              <a:t>online.mirea.ru</a:t>
            </a:r>
            <a:endParaRPr lang="ru-RU" sz="1400" b="1" dirty="0">
              <a:solidFill>
                <a:srgbClr val="00B0F0"/>
              </a:solidFill>
              <a:latin typeface="PT San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FFC79E-3831-4D3C-8F5D-FC802BF1F03F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502307" cy="96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4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92771" y="6083371"/>
            <a:ext cx="1907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PT Sans"/>
              </a:rPr>
              <a:t>Online</a:t>
            </a:r>
            <a:r>
              <a:rPr lang="ru-RU" sz="1400" b="1" dirty="0">
                <a:solidFill>
                  <a:schemeClr val="bg1"/>
                </a:solidFill>
                <a:latin typeface="PT Sans"/>
              </a:rPr>
              <a:t>-</a:t>
            </a:r>
            <a:r>
              <a:rPr lang="en-US" sz="1400" b="1" dirty="0">
                <a:solidFill>
                  <a:schemeClr val="bg1"/>
                </a:solidFill>
                <a:latin typeface="PT Sans"/>
              </a:rPr>
              <a:t>edu.mirea.ru</a:t>
            </a:r>
            <a:endParaRPr lang="ru-RU" sz="1400" b="1" dirty="0">
              <a:solidFill>
                <a:schemeClr val="bg1"/>
              </a:solidFill>
              <a:latin typeface="PT San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7D972-92EF-4EF6-BF83-B1D35253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2" y="1617504"/>
            <a:ext cx="8641444" cy="1062035"/>
          </a:xfrm>
        </p:spPr>
        <p:txBody>
          <a:bodyPr/>
          <a:lstStyle/>
          <a:p>
            <a:pPr algn="ctr"/>
            <a:r>
              <a:rPr lang="ru-RU" dirty="0" smtClean="0"/>
              <a:t>РАЗРАБОТКА БАЗ ДАННЫХ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05CABD-092D-4CC1-B799-8089F630EC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ФИО преподавателя</a:t>
            </a:r>
            <a:r>
              <a:rPr lang="en-US" dirty="0"/>
              <a:t>: </a:t>
            </a:r>
            <a:r>
              <a:rPr lang="ru-RU" dirty="0"/>
              <a:t>Богомольная Г.В.</a:t>
            </a:r>
          </a:p>
          <a:p>
            <a:endParaRPr lang="ru-RU" dirty="0"/>
          </a:p>
          <a:p>
            <a:r>
              <a:rPr lang="en-US" dirty="0"/>
              <a:t>e-mail: bogomolnaya@mirea.ru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83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05637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4604" y="1387818"/>
            <a:ext cx="83801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Теоретико-множественные и специальные операции над отношениями</a:t>
            </a:r>
            <a:endParaRPr lang="ru-RU" sz="2000" b="1" i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364604" y="1845824"/>
            <a:ext cx="4116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Операция </a:t>
            </a:r>
            <a:r>
              <a:rPr lang="ru-RU" b="1" i="1" u="sng" dirty="0" smtClean="0">
                <a:solidFill>
                  <a:prstClr val="black"/>
                </a:solidFill>
              </a:rPr>
              <a:t>левое внешнее соединение -</a:t>
            </a:r>
            <a:endParaRPr lang="ru-RU" b="1" i="1" u="sng" dirty="0">
              <a:solidFill>
                <a:prstClr val="black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64604" y="2283593"/>
            <a:ext cx="84958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соединение, при котором кортежи отношения R, не имеющие совпадающих значений в общих столбцах отношения S, также включаются в результирующее отношение.</a:t>
            </a: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65725"/>
              </p:ext>
            </p:extLst>
          </p:nvPr>
        </p:nvGraphicFramePr>
        <p:xfrm>
          <a:off x="3117107" y="3134003"/>
          <a:ext cx="1003474" cy="1280160"/>
        </p:xfrm>
        <a:graphic>
          <a:graphicData uri="http://schemas.openxmlformats.org/drawingml/2006/table">
            <a:tbl>
              <a:tblPr firstRow="1" firstCol="1" bandRow="1"/>
              <a:tblGrid>
                <a:gridCol w="501737">
                  <a:extLst>
                    <a:ext uri="{9D8B030D-6E8A-4147-A177-3AD203B41FA5}">
                      <a16:colId xmlns:a16="http://schemas.microsoft.com/office/drawing/2014/main" val="1567453579"/>
                    </a:ext>
                  </a:extLst>
                </a:gridCol>
                <a:gridCol w="501737">
                  <a:extLst>
                    <a:ext uri="{9D8B030D-6E8A-4147-A177-3AD203B41FA5}">
                      <a16:colId xmlns:a16="http://schemas.microsoft.com/office/drawing/2014/main" val="270173841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2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038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R.a1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R.a2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808619"/>
                  </a:ext>
                </a:extLst>
              </a:tr>
              <a:tr h="16877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874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660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903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72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463567"/>
                  </a:ext>
                </a:extLst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156853"/>
              </p:ext>
            </p:extLst>
          </p:nvPr>
        </p:nvGraphicFramePr>
        <p:xfrm>
          <a:off x="4437062" y="3053489"/>
          <a:ext cx="845550" cy="982471"/>
        </p:xfrm>
        <a:graphic>
          <a:graphicData uri="http://schemas.openxmlformats.org/drawingml/2006/table">
            <a:tbl>
              <a:tblPr firstRow="1" firstCol="1" bandRow="1"/>
              <a:tblGrid>
                <a:gridCol w="422775">
                  <a:extLst>
                    <a:ext uri="{9D8B030D-6E8A-4147-A177-3AD203B41FA5}">
                      <a16:colId xmlns:a16="http://schemas.microsoft.com/office/drawing/2014/main" val="1886565792"/>
                    </a:ext>
                  </a:extLst>
                </a:gridCol>
                <a:gridCol w="422775">
                  <a:extLst>
                    <a:ext uri="{9D8B030D-6E8A-4147-A177-3AD203B41FA5}">
                      <a16:colId xmlns:a16="http://schemas.microsoft.com/office/drawing/2014/main" val="3326448085"/>
                    </a:ext>
                  </a:extLst>
                </a:gridCol>
              </a:tblGrid>
              <a:tr h="250951">
                <a:tc gridSpan="2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767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b1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b2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602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957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310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796780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364603" y="3320144"/>
            <a:ext cx="2480601" cy="1254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R.a1,  R.a2, S.b1, S.b2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R LEFT JOIN S ON R.a2=S.b1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667108"/>
              </p:ext>
            </p:extLst>
          </p:nvPr>
        </p:nvGraphicFramePr>
        <p:xfrm>
          <a:off x="5660353" y="3270668"/>
          <a:ext cx="3004228" cy="13706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1057">
                  <a:extLst>
                    <a:ext uri="{9D8B030D-6E8A-4147-A177-3AD203B41FA5}">
                      <a16:colId xmlns:a16="http://schemas.microsoft.com/office/drawing/2014/main" val="77645964"/>
                    </a:ext>
                  </a:extLst>
                </a:gridCol>
                <a:gridCol w="751057">
                  <a:extLst>
                    <a:ext uri="{9D8B030D-6E8A-4147-A177-3AD203B41FA5}">
                      <a16:colId xmlns:a16="http://schemas.microsoft.com/office/drawing/2014/main" val="470433979"/>
                    </a:ext>
                  </a:extLst>
                </a:gridCol>
                <a:gridCol w="751057">
                  <a:extLst>
                    <a:ext uri="{9D8B030D-6E8A-4147-A177-3AD203B41FA5}">
                      <a16:colId xmlns:a16="http://schemas.microsoft.com/office/drawing/2014/main" val="1132554606"/>
                    </a:ext>
                  </a:extLst>
                </a:gridCol>
                <a:gridCol w="751057">
                  <a:extLst>
                    <a:ext uri="{9D8B030D-6E8A-4147-A177-3AD203B41FA5}">
                      <a16:colId xmlns:a16="http://schemas.microsoft.com/office/drawing/2014/main" val="3050951635"/>
                    </a:ext>
                  </a:extLst>
                </a:gridCol>
              </a:tblGrid>
              <a:tr h="273404">
                <a:tc gridSpan="4">
                  <a:txBody>
                    <a:bodyPr/>
                    <a:lstStyle/>
                    <a:p>
                      <a:pPr marL="457200" indent="4572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092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R.a1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R.a2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S.b1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S.b2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00511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ru-RU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97917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ru-RU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40904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ru-RU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91250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ru-RU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05952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ru-RU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ru-RU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</a:t>
                      </a:r>
                      <a:endParaRPr lang="ru-RU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58839075"/>
                  </a:ext>
                </a:extLst>
              </a:tr>
            </a:tbl>
          </a:graphicData>
        </a:graphic>
      </p:graphicFrame>
      <p:pic>
        <p:nvPicPr>
          <p:cNvPr id="4097" name="Рисунок 15" descr="R \supset \triangleleft 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048" y="3315751"/>
            <a:ext cx="749300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64604" y="4694594"/>
            <a:ext cx="54119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Операция правое внешнее соединение </a:t>
            </a:r>
            <a:r>
              <a:rPr lang="ru-RU" b="1" i="1" u="sng" dirty="0" smtClean="0">
                <a:solidFill>
                  <a:prstClr val="black"/>
                </a:solidFill>
              </a:rPr>
              <a:t>                  -</a:t>
            </a:r>
            <a:endParaRPr lang="ru-RU" b="1" i="1" u="sng" dirty="0">
              <a:solidFill>
                <a:prstClr val="black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64603" y="5117168"/>
            <a:ext cx="78186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результирующем отношении содержатся все кортежи правого отношения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24091" y="5534367"/>
            <a:ext cx="4572000" cy="6635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R.a1,  R.a2, S.b1, S.b2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R RIGHT JOIN S ON  R.a2=S.b1</a:t>
            </a: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154" y="4792679"/>
            <a:ext cx="749873" cy="1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7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05637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4604" y="1387818"/>
            <a:ext cx="83801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Теоретико-множественные и специальные операции над отношениями</a:t>
            </a:r>
            <a:endParaRPr lang="ru-RU" sz="2000" b="1" i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364604" y="1853603"/>
            <a:ext cx="3010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Операция </a:t>
            </a:r>
            <a:r>
              <a:rPr lang="ru-RU" b="1" i="1" u="sng" dirty="0" err="1" smtClean="0">
                <a:solidFill>
                  <a:prstClr val="black"/>
                </a:solidFill>
              </a:rPr>
              <a:t>полусоединение</a:t>
            </a:r>
            <a:r>
              <a:rPr lang="ru-RU" b="1" i="1" u="sng" dirty="0" smtClean="0">
                <a:solidFill>
                  <a:prstClr val="black"/>
                </a:solidFill>
              </a:rPr>
              <a:t> -</a:t>
            </a:r>
            <a:endParaRPr lang="ru-RU" b="1" i="1" u="sng" dirty="0">
              <a:solidFill>
                <a:prstClr val="black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64604" y="2219902"/>
            <a:ext cx="8495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определяет отношение, содержащее те кортежи отношения R, которые входят в соединение отношений R и S.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64604" y="2932667"/>
            <a:ext cx="1776712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SELECT R.a1, R.a2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R, S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WHERE R.a2=S.b1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64604" y="3961134"/>
            <a:ext cx="551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или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64604" y="4386455"/>
            <a:ext cx="3194611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R.a1,   R.a2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R INNER JOIN S ON R.a2=S.b1</a:t>
            </a: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564746"/>
              </p:ext>
            </p:extLst>
          </p:nvPr>
        </p:nvGraphicFramePr>
        <p:xfrm>
          <a:off x="4761897" y="3017268"/>
          <a:ext cx="2502302" cy="17110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1151">
                  <a:extLst>
                    <a:ext uri="{9D8B030D-6E8A-4147-A177-3AD203B41FA5}">
                      <a16:colId xmlns:a16="http://schemas.microsoft.com/office/drawing/2014/main" val="3719011110"/>
                    </a:ext>
                  </a:extLst>
                </a:gridCol>
                <a:gridCol w="1251151">
                  <a:extLst>
                    <a:ext uri="{9D8B030D-6E8A-4147-A177-3AD203B41FA5}">
                      <a16:colId xmlns:a16="http://schemas.microsoft.com/office/drawing/2014/main" val="24945428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457200" indent="4572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/>
                      </a:r>
                      <a:br>
                        <a:rPr lang="ru-RU" sz="1400" dirty="0">
                          <a:effectLst/>
                        </a:rPr>
                      </a:b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339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R.a1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R.a2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27134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A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59136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A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15662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B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98125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B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06208835"/>
                  </a:ext>
                </a:extLst>
              </a:tr>
            </a:tbl>
          </a:graphicData>
        </a:graphic>
      </p:graphicFrame>
      <p:pic>
        <p:nvPicPr>
          <p:cNvPr id="6145" name="Рисунок 16" descr="R \triangleleft _F S, F=(R.a2=S.b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824" y="3174382"/>
            <a:ext cx="24447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332173" y="5147157"/>
            <a:ext cx="4280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Пример операции внешнего соединения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64604" y="5593927"/>
            <a:ext cx="4572000" cy="9589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Товар.*, Сделка.*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Товар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LEFT JOIN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Сделка 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Товар.КодТовара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Сделка.КодТовара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0027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05637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4604" y="1253901"/>
            <a:ext cx="83801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Теоретико-множественные и специальные операции над отношениями</a:t>
            </a:r>
            <a:endParaRPr lang="ru-RU" sz="2000" b="1" i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64603" y="1632943"/>
            <a:ext cx="2568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Операция объединения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64604" y="2564697"/>
            <a:ext cx="177092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R.a1, R.a2 </a:t>
            </a:r>
          </a:p>
          <a:p>
            <a:pPr algn="just"/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R</a:t>
            </a:r>
          </a:p>
          <a:p>
            <a:pPr algn="just"/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</a:p>
          <a:p>
            <a:pPr algn="just"/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S.b2, S.b1 </a:t>
            </a:r>
          </a:p>
          <a:p>
            <a:pPr algn="just"/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S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86496" y="1992343"/>
            <a:ext cx="85363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Объединением двух таблиц R и S является таблица, содержащая все строки, которые имеются в первой таблице R, во второй таблице S или в обеих таблицах сразу.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22545" y="3744938"/>
            <a:ext cx="2484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Операция пересечения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86496" y="4072580"/>
            <a:ext cx="83482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Пересечением двух таблиц R и S является таблица, содержащая все строки, присутствующие в обеих исходных таблицах одновременно.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22545" y="5263918"/>
            <a:ext cx="3460830" cy="850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R.a1, R.a2</a:t>
            </a: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R,S</a:t>
            </a: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WHERE R.a1=S.b1 AND R.a2=S.b2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942391" y="4547428"/>
            <a:ext cx="2907527" cy="2143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R.a1, R.a2</a:t>
            </a: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R</a:t>
            </a: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WHERE R.a1 IN    </a:t>
            </a: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(SELECT S.b1 FROM S</a:t>
            </a: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WHERE S.b1=R.a1) AND R.a2 IN</a:t>
            </a: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(SELECT S.b2</a:t>
            </a: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FROM S</a:t>
            </a: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WHERE S.b2=R.a2)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3674352" y="5317562"/>
            <a:ext cx="551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или</a:t>
            </a:r>
          </a:p>
        </p:txBody>
      </p:sp>
    </p:spTree>
    <p:extLst>
      <p:ext uri="{BB962C8B-B14F-4D97-AF65-F5344CB8AC3E}">
        <p14:creationId xmlns:p14="http://schemas.microsoft.com/office/powerpoint/2010/main" val="372070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79893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4603" y="1496529"/>
            <a:ext cx="83801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Теоретико-множественные и специальные операции над отношениями</a:t>
            </a:r>
            <a:endParaRPr lang="ru-RU" sz="2000" b="1" i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64604" y="2107505"/>
            <a:ext cx="2228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Операция </a:t>
            </a:r>
            <a:r>
              <a:rPr lang="ru-RU" b="1" i="1" u="sng" dirty="0" smtClean="0">
                <a:solidFill>
                  <a:prstClr val="black"/>
                </a:solidFill>
              </a:rPr>
              <a:t>разности</a:t>
            </a:r>
            <a:endParaRPr lang="ru-RU" b="1" i="1" u="sng" dirty="0">
              <a:solidFill>
                <a:prstClr val="black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64603" y="3331758"/>
            <a:ext cx="248855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R.a1, R.a2</a:t>
            </a:r>
          </a:p>
          <a:p>
            <a:pPr algn="just"/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R</a:t>
            </a:r>
          </a:p>
          <a:p>
            <a:pPr algn="just"/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WHERE NOT EXISTS </a:t>
            </a:r>
          </a:p>
          <a:p>
            <a:pPr algn="just"/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(SELECT S.b1,S.b2</a:t>
            </a:r>
          </a:p>
          <a:p>
            <a:pPr algn="just"/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FROM S</a:t>
            </a:r>
          </a:p>
          <a:p>
            <a:pPr algn="just"/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WHERE S.b1=R.a2 AND S.b2=R.a1)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64603" y="2577118"/>
            <a:ext cx="85363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Разностью двух таблиц R и S является таблица, содержащая все строки, которые присутствуют в таблице R, но отсутствуют в таблице S.</a:t>
            </a:r>
          </a:p>
        </p:txBody>
      </p:sp>
    </p:spTree>
    <p:extLst>
      <p:ext uri="{BB962C8B-B14F-4D97-AF65-F5344CB8AC3E}">
        <p14:creationId xmlns:p14="http://schemas.microsoft.com/office/powerpoint/2010/main" val="48320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05637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4604" y="1253901"/>
            <a:ext cx="83801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Теоретико-множественные и специальные операции над отношениями</a:t>
            </a:r>
            <a:endParaRPr lang="ru-RU" sz="2000" b="1" i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6496" y="1632943"/>
            <a:ext cx="3343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Операция деления отношений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44549" y="1934037"/>
            <a:ext cx="862022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1600" dirty="0"/>
              <a:t>Результат деления R:S - набор кортежей отношения R, определенных на множестве атрибутов C, соответствующих комбинации всех кортежей отношения S </a:t>
            </a:r>
            <a:r>
              <a:rPr lang="ru-RU" sz="1600" dirty="0" smtClean="0"/>
              <a:t>. </a:t>
            </a:r>
          </a:p>
          <a:p>
            <a:pPr indent="457200"/>
            <a:r>
              <a:rPr lang="ru-RU" sz="1600" dirty="0"/>
              <a:t>Отношение R определено на множестве атрибутов A, а отношение S - на множестве атрибутов B, причем A&gt;=B и C=A - B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03282" y="2966610"/>
            <a:ext cx="20371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T1=</a:t>
            </a:r>
            <a:r>
              <a:rPr lang="ru-RU" sz="1600" dirty="0"/>
              <a:t>П</a:t>
            </a:r>
            <a:r>
              <a:rPr lang="en-US" sz="1600" dirty="0"/>
              <a:t>C( R );</a:t>
            </a:r>
          </a:p>
          <a:p>
            <a:r>
              <a:rPr lang="en-US" sz="1600" dirty="0"/>
              <a:t>T2=</a:t>
            </a:r>
            <a:r>
              <a:rPr lang="ru-RU" sz="1600" dirty="0"/>
              <a:t>П</a:t>
            </a:r>
            <a:r>
              <a:rPr lang="en-US" sz="1600" dirty="0"/>
              <a:t>C( (S X T1) -R );</a:t>
            </a:r>
          </a:p>
          <a:p>
            <a:r>
              <a:rPr lang="en-US" sz="1600" dirty="0"/>
              <a:t>T=T1 - T2.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44549" y="3752961"/>
            <a:ext cx="888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i="1" dirty="0"/>
              <a:t>Пример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02556" y="4020235"/>
            <a:ext cx="71184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A = {имя, пол, рост, возраст, вес}; B = {имя, пол, возраст}; C = {рост, вес}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520127"/>
              </p:ext>
            </p:extLst>
          </p:nvPr>
        </p:nvGraphicFramePr>
        <p:xfrm>
          <a:off x="204792" y="4638054"/>
          <a:ext cx="2774005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7985">
                  <a:extLst>
                    <a:ext uri="{9D8B030D-6E8A-4147-A177-3AD203B41FA5}">
                      <a16:colId xmlns:a16="http://schemas.microsoft.com/office/drawing/2014/main" val="851330081"/>
                    </a:ext>
                  </a:extLst>
                </a:gridCol>
                <a:gridCol w="662065">
                  <a:extLst>
                    <a:ext uri="{9D8B030D-6E8A-4147-A177-3AD203B41FA5}">
                      <a16:colId xmlns:a16="http://schemas.microsoft.com/office/drawing/2014/main" val="2823928469"/>
                    </a:ext>
                  </a:extLst>
                </a:gridCol>
                <a:gridCol w="527985">
                  <a:extLst>
                    <a:ext uri="{9D8B030D-6E8A-4147-A177-3AD203B41FA5}">
                      <a16:colId xmlns:a16="http://schemas.microsoft.com/office/drawing/2014/main" val="861420802"/>
                    </a:ext>
                  </a:extLst>
                </a:gridCol>
                <a:gridCol w="527985">
                  <a:extLst>
                    <a:ext uri="{9D8B030D-6E8A-4147-A177-3AD203B41FA5}">
                      <a16:colId xmlns:a16="http://schemas.microsoft.com/office/drawing/2014/main" val="4147850621"/>
                    </a:ext>
                  </a:extLst>
                </a:gridCol>
                <a:gridCol w="527985">
                  <a:extLst>
                    <a:ext uri="{9D8B030D-6E8A-4147-A177-3AD203B41FA5}">
                      <a16:colId xmlns:a16="http://schemas.microsoft.com/office/drawing/2014/main" val="5536026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имя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рост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возраст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вес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67833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03462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38264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14307852"/>
                  </a:ext>
                </a:extLst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200050"/>
              </p:ext>
            </p:extLst>
          </p:nvPr>
        </p:nvGraphicFramePr>
        <p:xfrm>
          <a:off x="3553897" y="4645778"/>
          <a:ext cx="1445895" cy="411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0690">
                  <a:extLst>
                    <a:ext uri="{9D8B030D-6E8A-4147-A177-3AD203B41FA5}">
                      <a16:colId xmlns:a16="http://schemas.microsoft.com/office/drawing/2014/main" val="2500764122"/>
                    </a:ext>
                  </a:extLst>
                </a:gridCol>
                <a:gridCol w="353695">
                  <a:extLst>
                    <a:ext uri="{9D8B030D-6E8A-4147-A177-3AD203B41FA5}">
                      <a16:colId xmlns:a16="http://schemas.microsoft.com/office/drawing/2014/main" val="4259695451"/>
                    </a:ext>
                  </a:extLst>
                </a:gridCol>
                <a:gridCol w="651510">
                  <a:extLst>
                    <a:ext uri="{9D8B030D-6E8A-4147-A177-3AD203B41FA5}">
                      <a16:colId xmlns:a16="http://schemas.microsoft.com/office/drawing/2014/main" val="2162936567"/>
                    </a:ext>
                  </a:extLst>
                </a:gridCol>
              </a:tblGrid>
              <a:tr h="180865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имя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возраст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82402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92754365"/>
                  </a:ext>
                </a:extLst>
              </a:tr>
            </a:tbl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162948" y="4361055"/>
            <a:ext cx="271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R</a:t>
            </a:r>
            <a:endParaRPr lang="ru-RU" sz="1200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501767" y="4362379"/>
            <a:ext cx="2568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S</a:t>
            </a:r>
            <a:endParaRPr lang="ru-RU" sz="1200" b="1" dirty="0"/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961231"/>
              </p:ext>
            </p:extLst>
          </p:nvPr>
        </p:nvGraphicFramePr>
        <p:xfrm>
          <a:off x="209950" y="5744646"/>
          <a:ext cx="919059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1562">
                  <a:extLst>
                    <a:ext uri="{9D8B030D-6E8A-4147-A177-3AD203B41FA5}">
                      <a16:colId xmlns:a16="http://schemas.microsoft.com/office/drawing/2014/main" val="1719873096"/>
                    </a:ext>
                  </a:extLst>
                </a:gridCol>
                <a:gridCol w="517497">
                  <a:extLst>
                    <a:ext uri="{9D8B030D-6E8A-4147-A177-3AD203B41FA5}">
                      <a16:colId xmlns:a16="http://schemas.microsoft.com/office/drawing/2014/main" val="228944421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T1=ПC(R)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85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рост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вес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16101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66833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26960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1008898"/>
                  </a:ext>
                </a:extLst>
              </a:tr>
            </a:tbl>
          </a:graphicData>
        </a:graphic>
      </p:graphicFrame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476407"/>
              </p:ext>
            </p:extLst>
          </p:nvPr>
        </p:nvGraphicFramePr>
        <p:xfrm>
          <a:off x="1503626" y="5738455"/>
          <a:ext cx="2630095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6019">
                  <a:extLst>
                    <a:ext uri="{9D8B030D-6E8A-4147-A177-3AD203B41FA5}">
                      <a16:colId xmlns:a16="http://schemas.microsoft.com/office/drawing/2014/main" val="3756565176"/>
                    </a:ext>
                  </a:extLst>
                </a:gridCol>
                <a:gridCol w="526019">
                  <a:extLst>
                    <a:ext uri="{9D8B030D-6E8A-4147-A177-3AD203B41FA5}">
                      <a16:colId xmlns:a16="http://schemas.microsoft.com/office/drawing/2014/main" val="102253033"/>
                    </a:ext>
                  </a:extLst>
                </a:gridCol>
                <a:gridCol w="526019">
                  <a:extLst>
                    <a:ext uri="{9D8B030D-6E8A-4147-A177-3AD203B41FA5}">
                      <a16:colId xmlns:a16="http://schemas.microsoft.com/office/drawing/2014/main" val="3893898573"/>
                    </a:ext>
                  </a:extLst>
                </a:gridCol>
                <a:gridCol w="526019">
                  <a:extLst>
                    <a:ext uri="{9D8B030D-6E8A-4147-A177-3AD203B41FA5}">
                      <a16:colId xmlns:a16="http://schemas.microsoft.com/office/drawing/2014/main" val="696089693"/>
                    </a:ext>
                  </a:extLst>
                </a:gridCol>
                <a:gridCol w="526019">
                  <a:extLst>
                    <a:ext uri="{9D8B030D-6E8A-4147-A177-3AD203B41FA5}">
                      <a16:colId xmlns:a16="http://schemas.microsoft.com/office/drawing/2014/main" val="2598221095"/>
                    </a:ext>
                  </a:extLst>
                </a:gridCol>
              </a:tblGrid>
              <a:tr h="194347">
                <a:tc gridSpan="5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TT=(S X T1)-R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66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имя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возраст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рост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вес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41208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29950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38535547"/>
                  </a:ext>
                </a:extLst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470311"/>
              </p:ext>
            </p:extLst>
          </p:nvPr>
        </p:nvGraphicFramePr>
        <p:xfrm>
          <a:off x="4508338" y="5742343"/>
          <a:ext cx="1327472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3736">
                  <a:extLst>
                    <a:ext uri="{9D8B030D-6E8A-4147-A177-3AD203B41FA5}">
                      <a16:colId xmlns:a16="http://schemas.microsoft.com/office/drawing/2014/main" val="2460342445"/>
                    </a:ext>
                  </a:extLst>
                </a:gridCol>
                <a:gridCol w="663736">
                  <a:extLst>
                    <a:ext uri="{9D8B030D-6E8A-4147-A177-3AD203B41FA5}">
                      <a16:colId xmlns:a16="http://schemas.microsoft.com/office/drawing/2014/main" val="218569623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T2=ПC((S X T1)-R)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192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рост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вес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85836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70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02176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40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58286156"/>
                  </a:ext>
                </a:extLst>
              </a:tr>
            </a:tbl>
          </a:graphicData>
        </a:graphic>
      </p:graphicFrame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439391"/>
              </p:ext>
            </p:extLst>
          </p:nvPr>
        </p:nvGraphicFramePr>
        <p:xfrm>
          <a:off x="6167180" y="5761889"/>
          <a:ext cx="1090192" cy="685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5096">
                  <a:extLst>
                    <a:ext uri="{9D8B030D-6E8A-4147-A177-3AD203B41FA5}">
                      <a16:colId xmlns:a16="http://schemas.microsoft.com/office/drawing/2014/main" val="2545202327"/>
                    </a:ext>
                  </a:extLst>
                </a:gridCol>
                <a:gridCol w="545096">
                  <a:extLst>
                    <a:ext uri="{9D8B030D-6E8A-4147-A177-3AD203B41FA5}">
                      <a16:colId xmlns:a16="http://schemas.microsoft.com/office/drawing/2014/main" val="1652174092"/>
                    </a:ext>
                  </a:extLst>
                </a:gridCol>
              </a:tblGrid>
              <a:tr h="177779">
                <a:tc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T=T1-T2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37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рост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вес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00429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98818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96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05637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4604" y="1253901"/>
            <a:ext cx="83801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Теоретико-множественные и специальные операции над отношениями</a:t>
            </a:r>
            <a:endParaRPr lang="ru-RU" sz="2000" b="1" i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6496" y="1632943"/>
            <a:ext cx="3343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Операция деления отношений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2682" y="2044158"/>
            <a:ext cx="71472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CREATE TABLE R</a:t>
            </a:r>
          </a:p>
          <a:p>
            <a:pPr algn="just"/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primary key</a:t>
            </a:r>
            <a:r>
              <a:rPr lang="en-US" sz="14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4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имя    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varchar(3</a:t>
            </a:r>
            <a:r>
              <a:rPr lang="en-US" sz="14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ru-RU" sz="14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пол    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varchar(3</a:t>
            </a:r>
            <a:r>
              <a:rPr lang="en-US" sz="14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ru-RU" sz="14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рост   </a:t>
            </a:r>
            <a:r>
              <a:rPr lang="en-US" sz="14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4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возраст </a:t>
            </a:r>
            <a:r>
              <a:rPr lang="en-US" sz="14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4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вес    </a:t>
            </a:r>
            <a:r>
              <a:rPr lang="en-US" sz="14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08482" y="2605967"/>
            <a:ext cx="5926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CREATE TABLE S</a:t>
            </a:r>
          </a:p>
          <a:p>
            <a:pPr algn="just"/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primary key</a:t>
            </a:r>
            <a:r>
              <a:rPr lang="en-US" sz="14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4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имя    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varchar(3</a:t>
            </a:r>
            <a:r>
              <a:rPr lang="en-US" sz="14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ru-RU" sz="14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пол    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varchar(3</a:t>
            </a:r>
            <a:r>
              <a:rPr lang="en-US" sz="14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ru-RU" sz="14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возраст </a:t>
            </a:r>
            <a:r>
              <a:rPr lang="en-US" sz="14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64604" y="4539245"/>
            <a:ext cx="367483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CREATE VIEW TT AS</a:t>
            </a:r>
          </a:p>
          <a:p>
            <a:pPr algn="just"/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S.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имя, 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S.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пол, 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S.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возраст</a:t>
            </a:r>
            <a:r>
              <a:rPr lang="ru-RU" sz="14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T1.</a:t>
            </a:r>
            <a:r>
              <a:rPr lang="ru-RU" sz="14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рост, </a:t>
            </a:r>
            <a:r>
              <a:rPr lang="en-US" sz="14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T1.</a:t>
            </a:r>
            <a:r>
              <a:rPr lang="ru-RU" sz="14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вес</a:t>
            </a:r>
          </a:p>
          <a:p>
            <a:pPr algn="just"/>
            <a:r>
              <a:rPr lang="en-US" sz="14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S, T1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5557353" y="3477085"/>
            <a:ext cx="340874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CREATE VIEW T2</a:t>
            </a:r>
          </a:p>
          <a:p>
            <a:pPr algn="just"/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algn="just"/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TT.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рост, 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TT.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вес</a:t>
            </a:r>
          </a:p>
          <a:p>
            <a:pPr algn="just"/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TT</a:t>
            </a:r>
          </a:p>
          <a:p>
            <a:pPr algn="just"/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WHERE NOT EXISTS </a:t>
            </a:r>
          </a:p>
          <a:p>
            <a:pPr algn="just"/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(SELECT R.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рост, 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R.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вес</a:t>
            </a:r>
          </a:p>
          <a:p>
            <a:pPr algn="just"/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R</a:t>
            </a:r>
          </a:p>
          <a:p>
            <a:pPr algn="just"/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WHERE TT.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имя=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R.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имя 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AND TT.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пол=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R.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пол</a:t>
            </a:r>
          </a:p>
          <a:p>
            <a:pPr algn="just"/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AND TT.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возраст=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R.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возраст </a:t>
            </a:r>
          </a:p>
          <a:p>
            <a:pPr algn="just"/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AND TT.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рост=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R.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рост </a:t>
            </a:r>
          </a:p>
          <a:p>
            <a:pPr algn="just"/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		   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AND TT.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вес=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R.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вес)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395512" y="3397797"/>
            <a:ext cx="19503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CREATE VIEW T1</a:t>
            </a:r>
          </a:p>
          <a:p>
            <a:pPr algn="just"/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</a:p>
          <a:p>
            <a:pPr algn="just"/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4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рост,вес</a:t>
            </a:r>
            <a:endParaRPr lang="en-US" sz="14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R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364604" y="5434599"/>
            <a:ext cx="38572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T1.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рост, 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T1.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вес</a:t>
            </a:r>
          </a:p>
          <a:p>
            <a:pPr algn="just"/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T1</a:t>
            </a:r>
          </a:p>
          <a:p>
            <a:pPr algn="just"/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WHERE NOT EXISTS </a:t>
            </a:r>
          </a:p>
          <a:p>
            <a:pPr algn="just"/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(SELECT T2.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рост,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T2.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вес</a:t>
            </a:r>
          </a:p>
          <a:p>
            <a:pPr algn="just"/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T2</a:t>
            </a:r>
          </a:p>
          <a:p>
            <a:pPr algn="just"/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WHERE T1.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рост=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T2.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рост 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AND T1.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вес=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T2.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вес)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186769" y="5221982"/>
            <a:ext cx="24513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i="1" dirty="0" smtClean="0"/>
              <a:t>4. Создание </a:t>
            </a:r>
            <a:r>
              <a:rPr lang="ru-RU" sz="1600" i="1" dirty="0"/>
              <a:t>отношения </a:t>
            </a:r>
            <a:r>
              <a:rPr lang="en-US" sz="1600" i="1" dirty="0"/>
              <a:t>T</a:t>
            </a:r>
            <a:endParaRPr lang="ru-RU" sz="1600" i="1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186769" y="3138531"/>
            <a:ext cx="25555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i="1" dirty="0" smtClean="0"/>
              <a:t>1. Создание </a:t>
            </a:r>
            <a:r>
              <a:rPr lang="ru-RU" sz="1600" i="1" dirty="0"/>
              <a:t>отношения </a:t>
            </a:r>
            <a:r>
              <a:rPr lang="en-US" sz="1600" i="1" dirty="0"/>
              <a:t>T1</a:t>
            </a:r>
            <a:endParaRPr lang="ru-RU" sz="1600" i="1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202682" y="4264895"/>
            <a:ext cx="25506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i="1" dirty="0" smtClean="0"/>
              <a:t>2. Создание </a:t>
            </a:r>
            <a:r>
              <a:rPr lang="ru-RU" sz="1600" i="1" dirty="0"/>
              <a:t>отношения </a:t>
            </a:r>
            <a:r>
              <a:rPr lang="en-US" sz="1600" i="1" dirty="0"/>
              <a:t>T</a:t>
            </a:r>
            <a:r>
              <a:rPr lang="ru-RU" sz="1600" i="1" dirty="0"/>
              <a:t>Т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5339351" y="3123343"/>
            <a:ext cx="25555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i="1" dirty="0" smtClean="0"/>
              <a:t>3. Создание </a:t>
            </a:r>
            <a:r>
              <a:rPr lang="ru-RU" sz="1600" i="1" dirty="0"/>
              <a:t>отношения </a:t>
            </a:r>
            <a:r>
              <a:rPr lang="en-US" sz="1600" i="1" dirty="0" smtClean="0"/>
              <a:t>T</a:t>
            </a:r>
            <a:r>
              <a:rPr lang="ru-RU" sz="1600" i="1" dirty="0" smtClean="0"/>
              <a:t>2</a:t>
            </a:r>
            <a:endParaRPr lang="ru-RU" sz="1600" i="1" dirty="0"/>
          </a:p>
        </p:txBody>
      </p:sp>
    </p:spTree>
    <p:extLst>
      <p:ext uri="{BB962C8B-B14F-4D97-AF65-F5344CB8AC3E}">
        <p14:creationId xmlns:p14="http://schemas.microsoft.com/office/powerpoint/2010/main" val="96607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05637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4604" y="1253901"/>
            <a:ext cx="20265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Представления</a:t>
            </a:r>
            <a:endParaRPr lang="ru-RU" sz="2000" b="1" i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12518" y="1707639"/>
            <a:ext cx="87025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i="1" u="sng" dirty="0"/>
              <a:t>Представление</a:t>
            </a:r>
            <a:r>
              <a:rPr lang="ru-RU" dirty="0"/>
              <a:t> - </a:t>
            </a:r>
            <a:r>
              <a:rPr lang="ru-RU" dirty="0" smtClean="0"/>
              <a:t>предопределенный </a:t>
            </a:r>
            <a:r>
              <a:rPr lang="ru-RU" dirty="0"/>
              <a:t>запрос, хранящийся в базе данных, который выглядит </a:t>
            </a:r>
            <a:r>
              <a:rPr lang="ru-RU" dirty="0" smtClean="0"/>
              <a:t>как обычная таблица </a:t>
            </a:r>
            <a:r>
              <a:rPr lang="ru-RU" dirty="0"/>
              <a:t>и не требует для своего хранения дисковой памяти. Для хранения представления используется только оперативная память.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62987" y="2731145"/>
            <a:ext cx="50755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&lt;</a:t>
            </a:r>
            <a:r>
              <a:rPr lang="ru-RU" dirty="0" err="1"/>
              <a:t>определение_представления</a:t>
            </a:r>
            <a:r>
              <a:rPr lang="ru-RU" dirty="0"/>
              <a:t>&gt; ::=</a:t>
            </a:r>
          </a:p>
          <a:p>
            <a:pPr lvl="1"/>
            <a:r>
              <a:rPr lang="ru-RU" dirty="0">
                <a:solidFill>
                  <a:srgbClr val="00B0F0"/>
                </a:solidFill>
              </a:rPr>
              <a:t>    { </a:t>
            </a:r>
            <a:r>
              <a:rPr lang="en-US" dirty="0">
                <a:solidFill>
                  <a:srgbClr val="00B0F0"/>
                </a:solidFill>
              </a:rPr>
              <a:t>CREATE| ALTER} VIEW </a:t>
            </a:r>
            <a:r>
              <a:rPr lang="ru-RU" dirty="0" err="1">
                <a:solidFill>
                  <a:srgbClr val="00B0F0"/>
                </a:solidFill>
              </a:rPr>
              <a:t>имя_представления</a:t>
            </a:r>
            <a:endParaRPr lang="ru-RU" dirty="0">
              <a:solidFill>
                <a:srgbClr val="00B0F0"/>
              </a:solidFill>
            </a:endParaRPr>
          </a:p>
          <a:p>
            <a:pPr lvl="1"/>
            <a:r>
              <a:rPr lang="ru-RU" dirty="0">
                <a:solidFill>
                  <a:srgbClr val="00B0F0"/>
                </a:solidFill>
              </a:rPr>
              <a:t>    [(</a:t>
            </a:r>
            <a:r>
              <a:rPr lang="ru-RU" dirty="0" err="1">
                <a:solidFill>
                  <a:srgbClr val="00B0F0"/>
                </a:solidFill>
              </a:rPr>
              <a:t>имя_столбца</a:t>
            </a:r>
            <a:r>
              <a:rPr lang="ru-RU" dirty="0">
                <a:solidFill>
                  <a:srgbClr val="00B0F0"/>
                </a:solidFill>
              </a:rPr>
              <a:t> [,...</a:t>
            </a:r>
            <a:r>
              <a:rPr lang="en-US" dirty="0">
                <a:solidFill>
                  <a:srgbClr val="00B0F0"/>
                </a:solidFill>
              </a:rPr>
              <a:t>n])]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    [WITH ENCRYPTION</a:t>
            </a:r>
            <a:r>
              <a:rPr lang="en-US" dirty="0" smtClean="0">
                <a:solidFill>
                  <a:srgbClr val="00B0F0"/>
                </a:solidFill>
              </a:rPr>
              <a:t>]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 AS SELECT_</a:t>
            </a:r>
            <a:r>
              <a:rPr lang="ru-RU" dirty="0" smtClean="0">
                <a:solidFill>
                  <a:srgbClr val="00B0F0"/>
                </a:solidFill>
              </a:rPr>
              <a:t>оператор</a:t>
            </a:r>
          </a:p>
          <a:p>
            <a:r>
              <a:rPr lang="ru-RU" dirty="0" smtClean="0">
                <a:solidFill>
                  <a:srgbClr val="00B0F0"/>
                </a:solidFill>
              </a:rPr>
              <a:t>             </a:t>
            </a:r>
            <a:r>
              <a:rPr lang="ru-RU" dirty="0">
                <a:solidFill>
                  <a:srgbClr val="00B0F0"/>
                </a:solidFill>
              </a:rPr>
              <a:t>[</a:t>
            </a:r>
            <a:r>
              <a:rPr lang="en-US" dirty="0">
                <a:solidFill>
                  <a:srgbClr val="00B0F0"/>
                </a:solidFill>
              </a:rPr>
              <a:t>WITH CHECK OPTION]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64604" y="4608018"/>
            <a:ext cx="85710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Параметр </a:t>
            </a:r>
            <a:r>
              <a:rPr lang="ru-RU" dirty="0">
                <a:solidFill>
                  <a:srgbClr val="00B0F0"/>
                </a:solidFill>
              </a:rPr>
              <a:t>WITH ENCRYPTION </a:t>
            </a:r>
            <a:r>
              <a:rPr lang="ru-RU" dirty="0"/>
              <a:t>предписывает серверу шифровать SQL-код </a:t>
            </a:r>
            <a:r>
              <a:rPr lang="ru-RU" dirty="0" smtClean="0"/>
              <a:t>запроса для гарантии его защиты от несанкционированного </a:t>
            </a:r>
            <a:r>
              <a:rPr lang="ru-RU" dirty="0"/>
              <a:t>просмотра и использования.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64603" y="5406288"/>
            <a:ext cx="85710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Параметр </a:t>
            </a:r>
            <a:r>
              <a:rPr lang="ru-RU" dirty="0">
                <a:solidFill>
                  <a:srgbClr val="00B0F0"/>
                </a:solidFill>
              </a:rPr>
              <a:t>WITH CHECK OPTION </a:t>
            </a:r>
            <a:r>
              <a:rPr lang="ru-RU" dirty="0"/>
              <a:t>предписывает серверу исполнять проверку изменений, производимых через представление, на соответствие критериям, определенным в операторе SELECT. </a:t>
            </a:r>
          </a:p>
        </p:txBody>
      </p:sp>
    </p:spTree>
    <p:extLst>
      <p:ext uri="{BB962C8B-B14F-4D97-AF65-F5344CB8AC3E}">
        <p14:creationId xmlns:p14="http://schemas.microsoft.com/office/powerpoint/2010/main" val="137959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05637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4604" y="1253901"/>
            <a:ext cx="20265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Представления</a:t>
            </a:r>
            <a:endParaRPr lang="ru-RU" sz="2000" b="1" i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2987" y="1832998"/>
            <a:ext cx="33357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i="1" dirty="0" smtClean="0">
                <a:solidFill>
                  <a:prstClr val="black"/>
                </a:solidFill>
              </a:rPr>
              <a:t>Пример создания </a:t>
            </a:r>
            <a:r>
              <a:rPr lang="ru-RU" sz="1600" b="1" i="1" dirty="0">
                <a:solidFill>
                  <a:prstClr val="black"/>
                </a:solidFill>
              </a:rPr>
              <a:t>представления 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2988" y="2265597"/>
            <a:ext cx="357079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14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CREATE VIEW view1 AS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14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ru-RU" sz="1400" dirty="0" err="1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КодКлиента</a:t>
            </a:r>
            <a:r>
              <a:rPr lang="ru-RU" sz="14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Фамилия, </a:t>
            </a:r>
            <a:r>
              <a:rPr lang="ru-RU" sz="1400" dirty="0" err="1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ГородКлиента</a:t>
            </a:r>
            <a:endParaRPr lang="ru-RU" sz="1400" dirty="0" smtClean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14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Клиент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14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ru-RU" sz="1400" dirty="0" err="1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ГородКлиента</a:t>
            </a:r>
            <a:r>
              <a:rPr lang="ru-RU" sz="14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='Москва'</a:t>
            </a:r>
            <a:endParaRPr lang="ru-RU" sz="14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702014" y="1832998"/>
            <a:ext cx="426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1600" b="1" i="1" dirty="0">
                <a:solidFill>
                  <a:prstClr val="black"/>
                </a:solidFill>
              </a:rPr>
              <a:t>Пример </a:t>
            </a:r>
            <a:r>
              <a:rPr lang="ru-RU" sz="1600" b="1" i="1" dirty="0" smtClean="0"/>
              <a:t>выборки данных из  представления  </a:t>
            </a:r>
            <a:endParaRPr lang="ru-RU" sz="1600" b="1" i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702014" y="2265597"/>
            <a:ext cx="1793440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* FROM view1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702014" y="3119566"/>
            <a:ext cx="3877519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INSERT INTO view1 VALUES (12,'Петров', 'Самара')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462988" y="3559539"/>
            <a:ext cx="64502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1600" b="1" i="1" dirty="0">
                <a:solidFill>
                  <a:prstClr val="black"/>
                </a:solidFill>
              </a:rPr>
              <a:t>Пример создания </a:t>
            </a:r>
            <a:r>
              <a:rPr lang="ru-RU" sz="1600" b="1" i="1" dirty="0" smtClean="0">
                <a:solidFill>
                  <a:prstClr val="black"/>
                </a:solidFill>
              </a:rPr>
              <a:t>представления с </a:t>
            </a:r>
            <a:r>
              <a:rPr lang="ru-RU" sz="1600" b="1" i="1" dirty="0">
                <a:solidFill>
                  <a:prstClr val="black"/>
                </a:solidFill>
              </a:rPr>
              <a:t>проверкой команд модификации  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62988" y="3990640"/>
            <a:ext cx="37907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ALTER VIEW view1 AS</a:t>
            </a: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ru-RU" sz="14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КодКлиента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Фамилия, </a:t>
            </a:r>
            <a:r>
              <a:rPr lang="ru-RU" sz="14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ГородКлиента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</a:t>
            </a: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ru-RU" sz="14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ГородКлиента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='Москва'</a:t>
            </a: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WITH CHECK OPTION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702014" y="2691904"/>
            <a:ext cx="40411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1600" b="1" i="1" dirty="0">
                <a:solidFill>
                  <a:prstClr val="black"/>
                </a:solidFill>
              </a:rPr>
              <a:t>Пример </a:t>
            </a:r>
            <a:r>
              <a:rPr lang="ru-RU" sz="1600" b="1" i="1" dirty="0" smtClean="0">
                <a:solidFill>
                  <a:prstClr val="black"/>
                </a:solidFill>
              </a:rPr>
              <a:t>ввода </a:t>
            </a:r>
            <a:r>
              <a:rPr lang="ru-RU" sz="1600" b="1" i="1" dirty="0">
                <a:solidFill>
                  <a:prstClr val="black"/>
                </a:solidFill>
              </a:rPr>
              <a:t>данных </a:t>
            </a:r>
            <a:r>
              <a:rPr lang="ru-RU" sz="1600" b="1" i="1" dirty="0" smtClean="0">
                <a:solidFill>
                  <a:prstClr val="black"/>
                </a:solidFill>
              </a:rPr>
              <a:t>в  </a:t>
            </a:r>
            <a:r>
              <a:rPr lang="ru-RU" sz="1600" b="1" i="1" dirty="0">
                <a:solidFill>
                  <a:prstClr val="black"/>
                </a:solidFill>
              </a:rPr>
              <a:t>представления  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462988" y="5664417"/>
            <a:ext cx="25887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1600" b="1" i="1" dirty="0" smtClean="0">
                <a:solidFill>
                  <a:prstClr val="black"/>
                </a:solidFill>
              </a:rPr>
              <a:t>Удаление представления  </a:t>
            </a:r>
            <a:endParaRPr lang="ru-RU" sz="1600" b="1" i="1" dirty="0">
              <a:solidFill>
                <a:prstClr val="black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62988" y="5931727"/>
            <a:ext cx="3571491" cy="366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VIEW </a:t>
            </a:r>
            <a:r>
              <a:rPr lang="ru-RU" sz="1600" dirty="0" err="1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имя_представления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[,...n]</a:t>
            </a:r>
            <a:endParaRPr lang="ru-RU" sz="16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31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05637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4604" y="1253901"/>
            <a:ext cx="20265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Представления</a:t>
            </a:r>
            <a:endParaRPr lang="ru-RU" sz="2000" b="1" i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64603" y="1711337"/>
            <a:ext cx="4155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solidFill>
                  <a:prstClr val="black"/>
                </a:solidFill>
              </a:rPr>
              <a:t>Обновление данных в представлениях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64603" y="2329556"/>
            <a:ext cx="857105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Модифицируемое представление определяется критериями:</a:t>
            </a:r>
          </a:p>
          <a:p>
            <a:r>
              <a:rPr lang="ru-RU" dirty="0"/>
              <a:t>- основывается только на одной базовой таблице;</a:t>
            </a:r>
          </a:p>
          <a:p>
            <a:r>
              <a:rPr lang="ru-RU" dirty="0"/>
              <a:t>- содержит первичный ключ этой таблицы;</a:t>
            </a:r>
          </a:p>
          <a:p>
            <a:r>
              <a:rPr lang="ru-RU" dirty="0"/>
              <a:t>- не содержит DISTINCT в своем определении;</a:t>
            </a:r>
          </a:p>
          <a:p>
            <a:r>
              <a:rPr lang="ru-RU" dirty="0"/>
              <a:t>- не использует GROUP BY или HAVING в своем определении;</a:t>
            </a:r>
          </a:p>
          <a:p>
            <a:r>
              <a:rPr lang="ru-RU" dirty="0"/>
              <a:t>- по возможности не применяет в своем определении подзапросы;</a:t>
            </a:r>
          </a:p>
          <a:p>
            <a:r>
              <a:rPr lang="ru-RU" dirty="0"/>
              <a:t>- не использует константы или выражения значений среди выбранных полей вывода;</a:t>
            </a:r>
          </a:p>
          <a:p>
            <a:r>
              <a:rPr lang="ru-RU" dirty="0"/>
              <a:t>- в просмотр включается каждый столбец таблицы, имеющий атрибут NOT NULL;</a:t>
            </a:r>
          </a:p>
          <a:p>
            <a:r>
              <a:rPr lang="ru-RU" dirty="0"/>
              <a:t>- оператор SELECT просмотра не использует агрегирующие (итоговые) функции, соединения таблиц, хранимые процедуры и функции, определенные пользователем;</a:t>
            </a:r>
          </a:p>
          <a:p>
            <a:r>
              <a:rPr lang="ru-RU" dirty="0"/>
              <a:t>- основывается на одиночном запросе, поэтому объединение UNION не разрешено.</a:t>
            </a:r>
          </a:p>
        </p:txBody>
      </p:sp>
    </p:spTree>
    <p:extLst>
      <p:ext uri="{BB962C8B-B14F-4D97-AF65-F5344CB8AC3E}">
        <p14:creationId xmlns:p14="http://schemas.microsoft.com/office/powerpoint/2010/main" val="156658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05637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4604" y="1253901"/>
            <a:ext cx="20265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Представления</a:t>
            </a:r>
            <a:endParaRPr lang="ru-RU" sz="2000" b="1" i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64603" y="1711337"/>
            <a:ext cx="4155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 smtClean="0">
                <a:solidFill>
                  <a:prstClr val="black"/>
                </a:solidFill>
              </a:rPr>
              <a:t>Обновление данных в представлениях</a:t>
            </a:r>
            <a:endParaRPr lang="ru-RU" b="1" i="1" dirty="0">
              <a:solidFill>
                <a:prstClr val="black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64603" y="2214584"/>
            <a:ext cx="3593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i="1" dirty="0">
                <a:solidFill>
                  <a:prstClr val="black"/>
                </a:solidFill>
              </a:rPr>
              <a:t>Пример </a:t>
            </a:r>
            <a:r>
              <a:rPr lang="ru-RU" sz="1600" b="1" i="1" dirty="0" err="1">
                <a:solidFill>
                  <a:prstClr val="black"/>
                </a:solidFill>
              </a:rPr>
              <a:t>немодифицируемого</a:t>
            </a:r>
            <a:r>
              <a:rPr lang="ru-RU" sz="1600" b="1" i="1" dirty="0">
                <a:solidFill>
                  <a:prstClr val="black"/>
                </a:solidFill>
              </a:rPr>
              <a:t> представления с данными из разных таблиц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64604" y="3140110"/>
            <a:ext cx="37675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CREATE VIEW view2 AS</a:t>
            </a: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ru-RU" sz="14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Клиент.Фамилия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Клиент.Фирма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just">
              <a:lnSpc>
                <a:spcPct val="120000"/>
              </a:lnSpc>
            </a:pP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ru-RU" sz="14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Сделка.Количество</a:t>
            </a:r>
            <a:endParaRPr lang="ru-RU" sz="14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 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INNER JOIN 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Сделка </a:t>
            </a: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ru-RU" sz="14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Клиент.КодКлиента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14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Сделка.КодКлиента</a:t>
            </a:r>
            <a:endParaRPr lang="ru-RU" sz="14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335930" y="2214584"/>
            <a:ext cx="32640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i="1" dirty="0">
                <a:solidFill>
                  <a:prstClr val="black"/>
                </a:solidFill>
              </a:rPr>
              <a:t>Пример </a:t>
            </a:r>
            <a:r>
              <a:rPr lang="ru-RU" sz="1600" b="1" i="1" dirty="0" err="1">
                <a:solidFill>
                  <a:prstClr val="black"/>
                </a:solidFill>
              </a:rPr>
              <a:t>немодифицируемого</a:t>
            </a:r>
            <a:r>
              <a:rPr lang="ru-RU" sz="1600" b="1" i="1" dirty="0">
                <a:solidFill>
                  <a:prstClr val="black"/>
                </a:solidFill>
              </a:rPr>
              <a:t> представления с группировкой и итоговыми функциями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411165" y="3219201"/>
            <a:ext cx="3304572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CREATE VIEW view3(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Тип, </a:t>
            </a:r>
            <a:r>
              <a:rPr lang="ru-RU" sz="14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Общ_остаток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Тип, 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Sum(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Остаток)</a:t>
            </a: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Товар</a:t>
            </a: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Тип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64604" y="5568334"/>
            <a:ext cx="4572000" cy="8506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CREATE VIEW view4(Код, Название, Тип, Цена, Налог) AS </a:t>
            </a:r>
          </a:p>
          <a:p>
            <a:pPr algn="just">
              <a:lnSpc>
                <a:spcPct val="120000"/>
              </a:lnSpc>
            </a:pP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ru-RU" sz="14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КодТовара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Название, Тип, Цена, Цена*0.05 </a:t>
            </a:r>
          </a:p>
          <a:p>
            <a:pPr algn="just">
              <a:lnSpc>
                <a:spcPct val="120000"/>
              </a:lnSpc>
            </a:pP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Товар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10901" y="4849288"/>
            <a:ext cx="41093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i="1" dirty="0">
                <a:solidFill>
                  <a:prstClr val="black"/>
                </a:solidFill>
              </a:rPr>
              <a:t>Пример </a:t>
            </a:r>
            <a:r>
              <a:rPr lang="ru-RU" sz="1600" b="1" i="1" dirty="0" smtClean="0">
                <a:solidFill>
                  <a:prstClr val="black"/>
                </a:solidFill>
              </a:rPr>
              <a:t>модифицируемого </a:t>
            </a:r>
            <a:r>
              <a:rPr lang="ru-RU" sz="1600" b="1" i="1" dirty="0">
                <a:solidFill>
                  <a:prstClr val="black"/>
                </a:solidFill>
              </a:rPr>
              <a:t>представления </a:t>
            </a:r>
            <a:r>
              <a:rPr lang="ru-RU" sz="1600" b="1" i="1" dirty="0" smtClean="0">
                <a:solidFill>
                  <a:prstClr val="black"/>
                </a:solidFill>
              </a:rPr>
              <a:t>с </a:t>
            </a:r>
            <a:r>
              <a:rPr lang="ru-RU" sz="1600" b="1" i="1" dirty="0">
                <a:solidFill>
                  <a:prstClr val="black"/>
                </a:solidFill>
              </a:rPr>
              <a:t>вычислениями</a:t>
            </a:r>
          </a:p>
        </p:txBody>
      </p:sp>
    </p:spTree>
    <p:extLst>
      <p:ext uri="{BB962C8B-B14F-4D97-AF65-F5344CB8AC3E}">
        <p14:creationId xmlns:p14="http://schemas.microsoft.com/office/powerpoint/2010/main" val="196340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92771" y="6083371"/>
            <a:ext cx="1907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PT Sans"/>
              </a:rPr>
              <a:t>Online</a:t>
            </a:r>
            <a:r>
              <a:rPr lang="ru-RU" sz="1400" b="1" dirty="0">
                <a:solidFill>
                  <a:schemeClr val="bg1"/>
                </a:solidFill>
                <a:latin typeface="PT Sans"/>
              </a:rPr>
              <a:t>-</a:t>
            </a:r>
            <a:r>
              <a:rPr lang="en-US" sz="1400" b="1" dirty="0">
                <a:solidFill>
                  <a:schemeClr val="bg1"/>
                </a:solidFill>
                <a:latin typeface="PT Sans"/>
              </a:rPr>
              <a:t>edu.mirea.ru</a:t>
            </a:r>
            <a:endParaRPr lang="ru-RU" sz="1400" b="1" dirty="0">
              <a:solidFill>
                <a:schemeClr val="bg1"/>
              </a:solidFill>
              <a:latin typeface="PT San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7D972-92EF-4EF6-BF83-B1D35253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9" y="1487347"/>
            <a:ext cx="8821270" cy="1469985"/>
          </a:xfrm>
        </p:spPr>
        <p:txBody>
          <a:bodyPr/>
          <a:lstStyle/>
          <a:p>
            <a:pPr algn="ctr"/>
            <a:r>
              <a:rPr lang="ru-RU" sz="4800" dirty="0"/>
              <a:t>ТЕМА </a:t>
            </a:r>
            <a:r>
              <a:rPr lang="ru-RU" sz="4800" dirty="0" smtClean="0"/>
              <a:t>    </a:t>
            </a:r>
            <a:br>
              <a:rPr lang="ru-RU" sz="4800" dirty="0" smtClean="0"/>
            </a:br>
            <a:r>
              <a:rPr lang="ru-RU" sz="4800" dirty="0" smtClean="0"/>
              <a:t>СТРУКТУРА </a:t>
            </a:r>
            <a:r>
              <a:rPr lang="en-US" sz="4800" dirty="0"/>
              <a:t>SQL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6252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05637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4604" y="1253901"/>
            <a:ext cx="20265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Представления</a:t>
            </a:r>
            <a:endParaRPr lang="ru-RU" sz="2000" b="1" i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64603" y="1833400"/>
            <a:ext cx="4796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 smtClean="0">
                <a:solidFill>
                  <a:prstClr val="black"/>
                </a:solidFill>
              </a:rPr>
              <a:t>Преимущества применения представлений:</a:t>
            </a:r>
            <a:endParaRPr lang="ru-RU" b="1" i="1" dirty="0">
              <a:solidFill>
                <a:prstClr val="black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64603" y="2329556"/>
            <a:ext cx="857105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независимость от данных;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актуальность;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повышение защищенности данных;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снижение стоимости;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дополнительные удобства;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возможность настройки;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обеспечение целостности данных.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64475" y="4534911"/>
            <a:ext cx="4796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solidFill>
                  <a:prstClr val="black"/>
                </a:solidFill>
              </a:rPr>
              <a:t>Недостатки использования </a:t>
            </a:r>
            <a:r>
              <a:rPr lang="ru-RU" b="1" i="1" dirty="0" smtClean="0">
                <a:solidFill>
                  <a:prstClr val="black"/>
                </a:solidFill>
              </a:rPr>
              <a:t>представлений:</a:t>
            </a:r>
            <a:endParaRPr lang="ru-RU" b="1" i="1" dirty="0">
              <a:solidFill>
                <a:prstClr val="black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4604" y="499290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ограниченные возможности обновления;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структурные ограничения;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снижение производительности.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45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05637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8241" y="1253901"/>
            <a:ext cx="26192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Хранимые процедуры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2045" y="2704964"/>
            <a:ext cx="6804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solidFill>
                  <a:prstClr val="black"/>
                </a:solidFill>
              </a:rPr>
              <a:t>Преимущества </a:t>
            </a:r>
            <a:r>
              <a:rPr lang="ru-RU" b="1" i="1" dirty="0" smtClean="0">
                <a:solidFill>
                  <a:prstClr val="black"/>
                </a:solidFill>
              </a:rPr>
              <a:t>выполнения в базе данных хранимых процедур :</a:t>
            </a:r>
            <a:endParaRPr lang="ru-RU" b="1" i="1" dirty="0">
              <a:solidFill>
                <a:prstClr val="black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2045" y="3109549"/>
            <a:ext cx="877361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необходимые </a:t>
            </a:r>
            <a:r>
              <a:rPr lang="ru-RU" dirty="0"/>
              <a:t>операторы уже содержатся в базе данных;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операторы прошли </a:t>
            </a:r>
            <a:r>
              <a:rPr lang="ru-RU" dirty="0"/>
              <a:t>этап синтаксического анализа и находятся в исполняемом формате; перед выполнением хранимой процедуры SQL </a:t>
            </a:r>
            <a:r>
              <a:rPr lang="ru-RU" dirty="0" err="1"/>
              <a:t>Server</a:t>
            </a:r>
            <a:r>
              <a:rPr lang="ru-RU" dirty="0"/>
              <a:t> генерирует для нее план исполнения, выполняет ее оптимизацию и компиляцию;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поддерживают </a:t>
            </a:r>
            <a:r>
              <a:rPr lang="ru-RU" dirty="0"/>
              <a:t>модульное программирование, так как позволяют разбивать большие задачи на самостоятельные, более мелкие и удобные в управлении части;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могут </a:t>
            </a:r>
            <a:r>
              <a:rPr lang="ru-RU" dirty="0"/>
              <a:t>вызывать другие хранимые процедуры и функции;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могут </a:t>
            </a:r>
            <a:r>
              <a:rPr lang="ru-RU" dirty="0"/>
              <a:t>быть вызваны из прикладных программ других типов;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выполняются </a:t>
            </a:r>
            <a:r>
              <a:rPr lang="ru-RU" dirty="0"/>
              <a:t>быстрее, чем последовательность </a:t>
            </a:r>
            <a:r>
              <a:rPr lang="ru-RU" dirty="0" smtClean="0"/>
              <a:t>операторов</a:t>
            </a:r>
            <a:r>
              <a:rPr lang="ru-RU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проще </a:t>
            </a:r>
            <a:r>
              <a:rPr lang="ru-RU" dirty="0"/>
              <a:t>использовать: они могут состоять из десятков и сотен команд, но для их запуска достаточно указать всего лишь имя нужной хранимой </a:t>
            </a:r>
            <a:r>
              <a:rPr lang="ru-RU" dirty="0" smtClean="0"/>
              <a:t>процедуры-позволяет </a:t>
            </a:r>
            <a:r>
              <a:rPr lang="ru-RU" dirty="0"/>
              <a:t>уменьшить размер </a:t>
            </a:r>
            <a:r>
              <a:rPr lang="ru-RU" dirty="0" smtClean="0"/>
              <a:t>запроса от </a:t>
            </a:r>
            <a:r>
              <a:rPr lang="ru-RU" dirty="0"/>
              <a:t>клиента на сервер, а значит, и нагрузку на сеть.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62045" y="1792910"/>
            <a:ext cx="8866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u="sng" dirty="0"/>
              <a:t>Хранимые процедуры </a:t>
            </a:r>
            <a:r>
              <a:rPr lang="ru-RU" dirty="0" smtClean="0"/>
              <a:t>- набор </a:t>
            </a:r>
            <a:r>
              <a:rPr lang="ru-RU" dirty="0"/>
              <a:t>команд, состоящий из одного или нескольких операторов SQL или функций и сохраняемый в базе данных в откомпилированном виде. </a:t>
            </a:r>
          </a:p>
        </p:txBody>
      </p:sp>
    </p:spTree>
    <p:extLst>
      <p:ext uri="{BB962C8B-B14F-4D97-AF65-F5344CB8AC3E}">
        <p14:creationId xmlns:p14="http://schemas.microsoft.com/office/powerpoint/2010/main" val="338154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05637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8241" y="1253901"/>
            <a:ext cx="26192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Хранимые процедуры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8241" y="1817609"/>
            <a:ext cx="2816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Типы хранимых процедур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8241" y="2276172"/>
            <a:ext cx="877361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Системные хранимые процедуры предназначены для выполнения различных административных действий.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Пользовательские хранимые процедуры реализуют те или иные действия.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Временные </a:t>
            </a:r>
            <a:r>
              <a:rPr lang="ru-RU" dirty="0"/>
              <a:t>хранимые процедуры существуют </a:t>
            </a:r>
            <a:r>
              <a:rPr lang="ru-RU" dirty="0" smtClean="0"/>
              <a:t>некоторое </a:t>
            </a:r>
            <a:r>
              <a:rPr lang="ru-RU" dirty="0"/>
              <a:t>время, после чего автоматически уничтожаются сервером. Они делятся на: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 smtClean="0"/>
              <a:t>Локальные </a:t>
            </a:r>
            <a:r>
              <a:rPr lang="ru-RU" dirty="0"/>
              <a:t>временные хранимые процедуры могут быть вызваны только из того соединения, в котором созданы. При создании такой процедуры ей необходимо дать имя, начинающееся с одного символа #. </a:t>
            </a:r>
            <a:r>
              <a:rPr lang="ru-RU" dirty="0" smtClean="0"/>
              <a:t>Автоматически </a:t>
            </a:r>
            <a:r>
              <a:rPr lang="ru-RU" dirty="0"/>
              <a:t>удаляются при отключении пользователя, перезапуске или остановке сервера.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 smtClean="0"/>
              <a:t>Глобальные </a:t>
            </a:r>
            <a:r>
              <a:rPr lang="ru-RU" dirty="0"/>
              <a:t>временные хранимые процедуры доступны для любых соединений сервера, на котором имеется такая же процедура. Для ее определения достаточно дать ей имя, начинающееся с символов ##. Удаляются </a:t>
            </a:r>
            <a:r>
              <a:rPr lang="ru-RU" dirty="0" smtClean="0"/>
              <a:t>при </a:t>
            </a:r>
            <a:r>
              <a:rPr lang="ru-RU" dirty="0"/>
              <a:t>перезапуске или остановке </a:t>
            </a:r>
            <a:r>
              <a:rPr lang="ru-RU" dirty="0" smtClean="0"/>
              <a:t>сервера.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16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05637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8241" y="1253901"/>
            <a:ext cx="26192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Хранимые процедуры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71739" y="1741728"/>
            <a:ext cx="59448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&lt;</a:t>
            </a:r>
            <a:r>
              <a:rPr lang="ru-RU" dirty="0" err="1"/>
              <a:t>определение_процедуры</a:t>
            </a:r>
            <a:r>
              <a:rPr lang="ru-RU" dirty="0"/>
              <a:t>&gt;::=</a:t>
            </a:r>
          </a:p>
          <a:p>
            <a:r>
              <a:rPr lang="ru-RU" dirty="0">
                <a:solidFill>
                  <a:srgbClr val="00B0F0"/>
                </a:solidFill>
              </a:rPr>
              <a:t>{</a:t>
            </a:r>
            <a:r>
              <a:rPr lang="en-US" dirty="0">
                <a:solidFill>
                  <a:srgbClr val="00B0F0"/>
                </a:solidFill>
              </a:rPr>
              <a:t>CREATE | ALTER } [PROCEDURE] </a:t>
            </a:r>
            <a:r>
              <a:rPr lang="ru-RU" dirty="0" err="1">
                <a:solidFill>
                  <a:srgbClr val="00B0F0"/>
                </a:solidFill>
              </a:rPr>
              <a:t>имя_процедуры</a:t>
            </a:r>
            <a:endParaRPr lang="ru-RU" dirty="0">
              <a:solidFill>
                <a:srgbClr val="00B0F0"/>
              </a:solidFill>
            </a:endParaRPr>
          </a:p>
          <a:p>
            <a:r>
              <a:rPr lang="ru-RU" dirty="0">
                <a:solidFill>
                  <a:srgbClr val="00B0F0"/>
                </a:solidFill>
              </a:rPr>
              <a:t>    [;номер]</a:t>
            </a:r>
          </a:p>
          <a:p>
            <a:r>
              <a:rPr lang="ru-RU" dirty="0">
                <a:solidFill>
                  <a:srgbClr val="00B0F0"/>
                </a:solidFill>
              </a:rPr>
              <a:t>[{@</a:t>
            </a:r>
            <a:r>
              <a:rPr lang="ru-RU" dirty="0" err="1">
                <a:solidFill>
                  <a:srgbClr val="00B0F0"/>
                </a:solidFill>
              </a:rPr>
              <a:t>имя_параметра</a:t>
            </a:r>
            <a:r>
              <a:rPr lang="ru-RU" dirty="0">
                <a:solidFill>
                  <a:srgbClr val="00B0F0"/>
                </a:solidFill>
              </a:rPr>
              <a:t> </a:t>
            </a:r>
            <a:r>
              <a:rPr lang="ru-RU" dirty="0" err="1">
                <a:solidFill>
                  <a:srgbClr val="00B0F0"/>
                </a:solidFill>
              </a:rPr>
              <a:t>тип_данных</a:t>
            </a:r>
            <a:r>
              <a:rPr lang="ru-RU" dirty="0">
                <a:solidFill>
                  <a:srgbClr val="00B0F0"/>
                </a:solidFill>
              </a:rPr>
              <a:t> } [</a:t>
            </a:r>
            <a:r>
              <a:rPr lang="en-US" dirty="0">
                <a:solidFill>
                  <a:srgbClr val="00B0F0"/>
                </a:solidFill>
              </a:rPr>
              <a:t>VARYING ]</a:t>
            </a:r>
          </a:p>
          <a:p>
            <a:r>
              <a:rPr lang="en-US" dirty="0">
                <a:solidFill>
                  <a:srgbClr val="00B0F0"/>
                </a:solidFill>
              </a:rPr>
              <a:t>	[=default][OUTPUT] ][,...n]</a:t>
            </a:r>
          </a:p>
          <a:p>
            <a:r>
              <a:rPr lang="en-US" dirty="0">
                <a:solidFill>
                  <a:srgbClr val="00B0F0"/>
                </a:solidFill>
              </a:rPr>
              <a:t>[WITH { RECOMPILE | ENCRYPTION | RECOMPILE,</a:t>
            </a:r>
          </a:p>
          <a:p>
            <a:r>
              <a:rPr lang="en-US" dirty="0">
                <a:solidFill>
                  <a:srgbClr val="00B0F0"/>
                </a:solidFill>
              </a:rPr>
              <a:t>	ENCRYPTION }]</a:t>
            </a:r>
          </a:p>
          <a:p>
            <a:r>
              <a:rPr lang="en-US" dirty="0">
                <a:solidFill>
                  <a:srgbClr val="00B0F0"/>
                </a:solidFill>
              </a:rPr>
              <a:t>[FOR REPLICATION]</a:t>
            </a:r>
          </a:p>
          <a:p>
            <a:r>
              <a:rPr lang="en-US" dirty="0">
                <a:solidFill>
                  <a:srgbClr val="00B0F0"/>
                </a:solidFill>
              </a:rPr>
              <a:t>AS</a:t>
            </a:r>
          </a:p>
          <a:p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 err="1">
                <a:solidFill>
                  <a:srgbClr val="00B0F0"/>
                </a:solidFill>
              </a:rPr>
              <a:t>sql</a:t>
            </a:r>
            <a:r>
              <a:rPr lang="en-US" dirty="0">
                <a:solidFill>
                  <a:srgbClr val="00B0F0"/>
                </a:solidFill>
              </a:rPr>
              <a:t>_</a:t>
            </a:r>
            <a:r>
              <a:rPr lang="ru-RU" dirty="0">
                <a:solidFill>
                  <a:srgbClr val="00B0F0"/>
                </a:solidFill>
              </a:rPr>
              <a:t>оператор [...</a:t>
            </a:r>
            <a:r>
              <a:rPr lang="en-US" dirty="0">
                <a:solidFill>
                  <a:srgbClr val="00B0F0"/>
                </a:solidFill>
              </a:rPr>
              <a:t>n]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71739" y="4782482"/>
            <a:ext cx="3614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Выполнение хранимой процедуры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71739" y="533024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[[ EXECUTE] имя_процедуры [;номер]</a:t>
            </a:r>
          </a:p>
          <a:p>
            <a:r>
              <a:rPr lang="pt-BR" dirty="0">
                <a:solidFill>
                  <a:srgbClr val="00B0F0"/>
                </a:solidFill>
              </a:rPr>
              <a:t>[[@имя_параметра=]{значение | @имя_переменной}</a:t>
            </a:r>
          </a:p>
          <a:p>
            <a:r>
              <a:rPr lang="pt-BR" dirty="0">
                <a:solidFill>
                  <a:srgbClr val="00B0F0"/>
                </a:solidFill>
              </a:rPr>
              <a:t>	[OUTPUT ]|[DEFAULT ]][,...n]</a:t>
            </a:r>
          </a:p>
        </p:txBody>
      </p:sp>
    </p:spTree>
    <p:extLst>
      <p:ext uri="{BB962C8B-B14F-4D97-AF65-F5344CB8AC3E}">
        <p14:creationId xmlns:p14="http://schemas.microsoft.com/office/powerpoint/2010/main" val="204613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05637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8241" y="1253901"/>
            <a:ext cx="26192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Хранимые процедуры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20231" y="2131017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CREATE PROC my_proc1</a:t>
            </a:r>
          </a:p>
          <a:p>
            <a:r>
              <a:rPr lang="pt-BR" dirty="0">
                <a:solidFill>
                  <a:srgbClr val="0070C0"/>
                </a:solidFill>
              </a:rPr>
              <a:t>AS</a:t>
            </a:r>
          </a:p>
          <a:p>
            <a:r>
              <a:rPr lang="pt-BR" dirty="0">
                <a:solidFill>
                  <a:srgbClr val="0070C0"/>
                </a:solidFill>
              </a:rPr>
              <a:t>SELECT </a:t>
            </a:r>
            <a:r>
              <a:rPr lang="ru-RU" dirty="0" err="1">
                <a:solidFill>
                  <a:srgbClr val="0070C0"/>
                </a:solidFill>
              </a:rPr>
              <a:t>Товар.Название</a:t>
            </a:r>
            <a:r>
              <a:rPr lang="ru-RU" dirty="0">
                <a:solidFill>
                  <a:srgbClr val="0070C0"/>
                </a:solidFill>
              </a:rPr>
              <a:t>, </a:t>
            </a:r>
          </a:p>
          <a:p>
            <a:r>
              <a:rPr lang="ru-RU" dirty="0">
                <a:solidFill>
                  <a:srgbClr val="0070C0"/>
                </a:solidFill>
              </a:rPr>
              <a:t>       </a:t>
            </a:r>
            <a:r>
              <a:rPr lang="ru-RU" dirty="0" err="1">
                <a:solidFill>
                  <a:srgbClr val="0070C0"/>
                </a:solidFill>
              </a:rPr>
              <a:t>Товар.Цена</a:t>
            </a:r>
            <a:r>
              <a:rPr lang="ru-RU" dirty="0">
                <a:solidFill>
                  <a:srgbClr val="0070C0"/>
                </a:solidFill>
              </a:rPr>
              <a:t>*</a:t>
            </a:r>
            <a:r>
              <a:rPr lang="ru-RU" dirty="0" err="1">
                <a:solidFill>
                  <a:srgbClr val="0070C0"/>
                </a:solidFill>
              </a:rPr>
              <a:t>Сделка.Количество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ru-RU" dirty="0">
                <a:solidFill>
                  <a:srgbClr val="0070C0"/>
                </a:solidFill>
              </a:rPr>
              <a:t>	</a:t>
            </a:r>
            <a:r>
              <a:rPr lang="pt-BR" dirty="0">
                <a:solidFill>
                  <a:srgbClr val="0070C0"/>
                </a:solidFill>
              </a:rPr>
              <a:t>AS </a:t>
            </a:r>
            <a:r>
              <a:rPr lang="ru-RU" dirty="0">
                <a:solidFill>
                  <a:srgbClr val="0070C0"/>
                </a:solidFill>
              </a:rPr>
              <a:t>Стоимость, </a:t>
            </a:r>
            <a:r>
              <a:rPr lang="ru-RU" dirty="0" err="1">
                <a:solidFill>
                  <a:srgbClr val="0070C0"/>
                </a:solidFill>
              </a:rPr>
              <a:t>Клиент.Фамилия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ru-RU" dirty="0">
                <a:solidFill>
                  <a:srgbClr val="0070C0"/>
                </a:solidFill>
              </a:rPr>
              <a:t>  </a:t>
            </a:r>
            <a:r>
              <a:rPr lang="pt-BR" dirty="0">
                <a:solidFill>
                  <a:srgbClr val="0070C0"/>
                </a:solidFill>
              </a:rPr>
              <a:t>FROM </a:t>
            </a:r>
            <a:r>
              <a:rPr lang="ru-RU" dirty="0">
                <a:solidFill>
                  <a:srgbClr val="0070C0"/>
                </a:solidFill>
              </a:rPr>
              <a:t>Клиент </a:t>
            </a:r>
            <a:r>
              <a:rPr lang="pt-BR" dirty="0">
                <a:solidFill>
                  <a:srgbClr val="0070C0"/>
                </a:solidFill>
              </a:rPr>
              <a:t>INNER JOIN </a:t>
            </a:r>
          </a:p>
          <a:p>
            <a:r>
              <a:rPr lang="pt-BR" dirty="0">
                <a:solidFill>
                  <a:srgbClr val="0070C0"/>
                </a:solidFill>
              </a:rPr>
              <a:t>  (</a:t>
            </a:r>
            <a:r>
              <a:rPr lang="ru-RU" dirty="0">
                <a:solidFill>
                  <a:srgbClr val="0070C0"/>
                </a:solidFill>
              </a:rPr>
              <a:t>Товар </a:t>
            </a:r>
            <a:r>
              <a:rPr lang="pt-BR" dirty="0">
                <a:solidFill>
                  <a:srgbClr val="0070C0"/>
                </a:solidFill>
              </a:rPr>
              <a:t>INNER JOIN </a:t>
            </a:r>
            <a:r>
              <a:rPr lang="ru-RU" dirty="0">
                <a:solidFill>
                  <a:srgbClr val="0070C0"/>
                </a:solidFill>
              </a:rPr>
              <a:t>Сделка</a:t>
            </a:r>
          </a:p>
          <a:p>
            <a:r>
              <a:rPr lang="ru-RU" dirty="0">
                <a:solidFill>
                  <a:srgbClr val="0070C0"/>
                </a:solidFill>
              </a:rPr>
              <a:t>  </a:t>
            </a:r>
            <a:r>
              <a:rPr lang="pt-BR" dirty="0">
                <a:solidFill>
                  <a:srgbClr val="0070C0"/>
                </a:solidFill>
              </a:rPr>
              <a:t>ON </a:t>
            </a:r>
            <a:r>
              <a:rPr lang="ru-RU" dirty="0" err="1">
                <a:solidFill>
                  <a:srgbClr val="0070C0"/>
                </a:solidFill>
              </a:rPr>
              <a:t>Товар.КодТовара</a:t>
            </a:r>
            <a:r>
              <a:rPr lang="ru-RU" dirty="0">
                <a:solidFill>
                  <a:srgbClr val="0070C0"/>
                </a:solidFill>
              </a:rPr>
              <a:t>=</a:t>
            </a:r>
            <a:r>
              <a:rPr lang="ru-RU" dirty="0" err="1">
                <a:solidFill>
                  <a:srgbClr val="0070C0"/>
                </a:solidFill>
              </a:rPr>
              <a:t>Сделка.КодТовара</a:t>
            </a:r>
            <a:r>
              <a:rPr lang="ru-RU" dirty="0">
                <a:solidFill>
                  <a:srgbClr val="0070C0"/>
                </a:solidFill>
              </a:rPr>
              <a:t>)</a:t>
            </a:r>
          </a:p>
          <a:p>
            <a:r>
              <a:rPr lang="ru-RU" dirty="0">
                <a:solidFill>
                  <a:srgbClr val="0070C0"/>
                </a:solidFill>
              </a:rPr>
              <a:t>  </a:t>
            </a:r>
            <a:r>
              <a:rPr lang="pt-BR" dirty="0">
                <a:solidFill>
                  <a:srgbClr val="0070C0"/>
                </a:solidFill>
              </a:rPr>
              <a:t>ON </a:t>
            </a:r>
            <a:r>
              <a:rPr lang="ru-RU" dirty="0" err="1">
                <a:solidFill>
                  <a:srgbClr val="0070C0"/>
                </a:solidFill>
              </a:rPr>
              <a:t>Клиент.КодКлиента</a:t>
            </a:r>
            <a:r>
              <a:rPr lang="ru-RU" dirty="0">
                <a:solidFill>
                  <a:srgbClr val="0070C0"/>
                </a:solidFill>
              </a:rPr>
              <a:t>=</a:t>
            </a:r>
            <a:r>
              <a:rPr lang="ru-RU" dirty="0" err="1">
                <a:solidFill>
                  <a:srgbClr val="0070C0"/>
                </a:solidFill>
              </a:rPr>
              <a:t>Сделка.КодКлиента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ru-RU" dirty="0">
                <a:solidFill>
                  <a:srgbClr val="0070C0"/>
                </a:solidFill>
              </a:rPr>
              <a:t>  </a:t>
            </a:r>
            <a:r>
              <a:rPr lang="pt-BR" dirty="0">
                <a:solidFill>
                  <a:srgbClr val="0070C0"/>
                </a:solidFill>
              </a:rPr>
              <a:t>WHERE </a:t>
            </a:r>
            <a:r>
              <a:rPr lang="ru-RU" dirty="0" err="1">
                <a:solidFill>
                  <a:srgbClr val="0070C0"/>
                </a:solidFill>
              </a:rPr>
              <a:t>Клиент.Фамилия</a:t>
            </a:r>
            <a:r>
              <a:rPr lang="ru-RU" dirty="0">
                <a:solidFill>
                  <a:srgbClr val="0070C0"/>
                </a:solidFill>
              </a:rPr>
              <a:t>=’Иванов’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20231" y="1737653"/>
            <a:ext cx="34793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1600" b="1" i="1" u="sng" dirty="0">
                <a:solidFill>
                  <a:prstClr val="black"/>
                </a:solidFill>
              </a:rPr>
              <a:t>Пример </a:t>
            </a:r>
            <a:r>
              <a:rPr lang="ru-RU" sz="1600" b="1" i="1" u="sng" dirty="0" smtClean="0">
                <a:solidFill>
                  <a:prstClr val="black"/>
                </a:solidFill>
              </a:rPr>
              <a:t>процедуры без параметров</a:t>
            </a:r>
            <a:endParaRPr lang="ru-RU" u="sng" dirty="0">
              <a:solidFill>
                <a:prstClr val="black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41801" y="5215061"/>
            <a:ext cx="27410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/>
              <a:t>Для обращения к процедуре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37333" y="5597169"/>
            <a:ext cx="3044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EXEC my_proc1 </a:t>
            </a:r>
            <a:r>
              <a:rPr lang="ru-RU" dirty="0">
                <a:solidFill>
                  <a:srgbClr val="0070C0"/>
                </a:solidFill>
              </a:rPr>
              <a:t>или </a:t>
            </a:r>
            <a:r>
              <a:rPr lang="en-US" dirty="0">
                <a:solidFill>
                  <a:srgbClr val="0070C0"/>
                </a:solidFill>
              </a:rPr>
              <a:t>my_proc1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0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05637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6154" y="1267324"/>
            <a:ext cx="12153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Триггеры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77792" y="2329961"/>
            <a:ext cx="4602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solidFill>
                  <a:prstClr val="black"/>
                </a:solidFill>
              </a:rPr>
              <a:t>С помощью триггеров достигаются </a:t>
            </a:r>
            <a:r>
              <a:rPr lang="ru-RU" b="1" i="1" dirty="0" smtClean="0">
                <a:solidFill>
                  <a:prstClr val="black"/>
                </a:solidFill>
              </a:rPr>
              <a:t>цели</a:t>
            </a:r>
            <a:r>
              <a:rPr lang="ru-RU" b="1" i="1" dirty="0">
                <a:solidFill>
                  <a:prstClr val="black"/>
                </a:solidFill>
              </a:rPr>
              <a:t>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26154" y="2678470"/>
            <a:ext cx="87736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проверка </a:t>
            </a:r>
            <a:r>
              <a:rPr lang="ru-RU" dirty="0"/>
              <a:t>корректности введенных данных и выполнение сложных ограничений целостности данных, которые трудно, если вообще возможно, поддерживать с помощью ограничений целостности, установленных для таблицы;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выдача </a:t>
            </a:r>
            <a:r>
              <a:rPr lang="ru-RU" dirty="0"/>
              <a:t>предупреждений, напоминающих о необходимости выполнения некоторых действий при обновлении таблицы, реализованном определенным образом;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накопление </a:t>
            </a:r>
            <a:r>
              <a:rPr lang="ru-RU" dirty="0"/>
              <a:t>аудиторской информации посредством фиксации сведений о внесенных изменениях и тех лицах, которые их выполнили;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поддержка </a:t>
            </a:r>
            <a:r>
              <a:rPr lang="ru-RU" dirty="0"/>
              <a:t>репликации.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77792" y="1683630"/>
            <a:ext cx="8275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u="sng" dirty="0"/>
              <a:t>Триггер</a:t>
            </a:r>
            <a:r>
              <a:rPr lang="ru-RU" i="1" dirty="0"/>
              <a:t> </a:t>
            </a:r>
            <a:r>
              <a:rPr lang="ru-RU" i="1" dirty="0" smtClean="0"/>
              <a:t>– откомпилированная </a:t>
            </a:r>
            <a:r>
              <a:rPr lang="ru-RU" i="1" dirty="0"/>
              <a:t>SQL-процедура, исполнение которой обусловлено наступлением определенных событий внутри реляционной базы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636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05637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6154" y="1267324"/>
            <a:ext cx="12153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Триггеры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26154" y="1762801"/>
            <a:ext cx="4805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solidFill>
                  <a:prstClr val="black"/>
                </a:solidFill>
              </a:rPr>
              <a:t>Основной формат команды CREATE TRIGGER: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26154" y="2087087"/>
            <a:ext cx="877361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&lt;</a:t>
            </a:r>
            <a:r>
              <a:rPr lang="ru-RU" dirty="0" err="1"/>
              <a:t>Определение_триггера</a:t>
            </a:r>
            <a:r>
              <a:rPr lang="ru-RU" dirty="0"/>
              <a:t>&gt;::=</a:t>
            </a:r>
          </a:p>
          <a:p>
            <a:r>
              <a:rPr lang="ru-RU" dirty="0">
                <a:solidFill>
                  <a:srgbClr val="00B0F0"/>
                </a:solidFill>
              </a:rPr>
              <a:t>  </a:t>
            </a:r>
            <a:r>
              <a:rPr lang="en-US" dirty="0">
                <a:solidFill>
                  <a:srgbClr val="00B0F0"/>
                </a:solidFill>
              </a:rPr>
              <a:t>CREATE TRIGGER </a:t>
            </a:r>
            <a:r>
              <a:rPr lang="ru-RU" dirty="0" err="1">
                <a:solidFill>
                  <a:srgbClr val="00B0F0"/>
                </a:solidFill>
              </a:rPr>
              <a:t>имя_триггера</a:t>
            </a:r>
            <a:endParaRPr lang="ru-RU" dirty="0">
              <a:solidFill>
                <a:srgbClr val="00B0F0"/>
              </a:solidFill>
            </a:endParaRPr>
          </a:p>
          <a:p>
            <a:r>
              <a:rPr lang="ru-RU" dirty="0">
                <a:solidFill>
                  <a:srgbClr val="00B0F0"/>
                </a:solidFill>
              </a:rPr>
              <a:t>  </a:t>
            </a:r>
            <a:r>
              <a:rPr lang="en-US" dirty="0">
                <a:solidFill>
                  <a:srgbClr val="00B0F0"/>
                </a:solidFill>
              </a:rPr>
              <a:t>BEFORE | AFTER &lt;</a:t>
            </a:r>
            <a:r>
              <a:rPr lang="ru-RU" dirty="0" err="1">
                <a:solidFill>
                  <a:srgbClr val="00B0F0"/>
                </a:solidFill>
              </a:rPr>
              <a:t>триггерное_событие</a:t>
            </a:r>
            <a:r>
              <a:rPr lang="ru-RU" dirty="0">
                <a:solidFill>
                  <a:srgbClr val="00B0F0"/>
                </a:solidFill>
              </a:rPr>
              <a:t>&gt;</a:t>
            </a:r>
          </a:p>
          <a:p>
            <a:r>
              <a:rPr lang="ru-RU" dirty="0">
                <a:solidFill>
                  <a:srgbClr val="00B0F0"/>
                </a:solidFill>
              </a:rPr>
              <a:t>  </a:t>
            </a:r>
            <a:r>
              <a:rPr lang="en-US" dirty="0">
                <a:solidFill>
                  <a:srgbClr val="00B0F0"/>
                </a:solidFill>
              </a:rPr>
              <a:t>ON &lt;</a:t>
            </a:r>
            <a:r>
              <a:rPr lang="ru-RU" dirty="0" err="1">
                <a:solidFill>
                  <a:srgbClr val="00B0F0"/>
                </a:solidFill>
              </a:rPr>
              <a:t>имя_таблицы</a:t>
            </a:r>
            <a:r>
              <a:rPr lang="ru-RU" dirty="0">
                <a:solidFill>
                  <a:srgbClr val="00B0F0"/>
                </a:solidFill>
              </a:rPr>
              <a:t>&gt;</a:t>
            </a:r>
          </a:p>
          <a:p>
            <a:r>
              <a:rPr lang="ru-RU" dirty="0">
                <a:solidFill>
                  <a:srgbClr val="00B0F0"/>
                </a:solidFill>
              </a:rPr>
              <a:t>  [</a:t>
            </a:r>
            <a:r>
              <a:rPr lang="en-US" dirty="0">
                <a:solidFill>
                  <a:srgbClr val="00B0F0"/>
                </a:solidFill>
              </a:rPr>
              <a:t>REFERENCING </a:t>
            </a:r>
          </a:p>
          <a:p>
            <a:r>
              <a:rPr lang="en-US" dirty="0">
                <a:solidFill>
                  <a:srgbClr val="00B0F0"/>
                </a:solidFill>
              </a:rPr>
              <a:t>    &lt;</a:t>
            </a:r>
            <a:r>
              <a:rPr lang="ru-RU" dirty="0" err="1">
                <a:solidFill>
                  <a:srgbClr val="00B0F0"/>
                </a:solidFill>
              </a:rPr>
              <a:t>список_старых_или_новых_псевдонимов</a:t>
            </a:r>
            <a:r>
              <a:rPr lang="ru-RU" dirty="0">
                <a:solidFill>
                  <a:srgbClr val="00B0F0"/>
                </a:solidFill>
              </a:rPr>
              <a:t>&gt;]</a:t>
            </a:r>
          </a:p>
          <a:p>
            <a:r>
              <a:rPr lang="ru-RU" dirty="0">
                <a:solidFill>
                  <a:srgbClr val="00B0F0"/>
                </a:solidFill>
              </a:rPr>
              <a:t>  [</a:t>
            </a:r>
            <a:r>
              <a:rPr lang="en-US" dirty="0">
                <a:solidFill>
                  <a:srgbClr val="00B0F0"/>
                </a:solidFill>
              </a:rPr>
              <a:t>FOR EACH { ROW | STATEMENT}]</a:t>
            </a:r>
          </a:p>
          <a:p>
            <a:r>
              <a:rPr lang="en-US" dirty="0">
                <a:solidFill>
                  <a:srgbClr val="00B0F0"/>
                </a:solidFill>
              </a:rPr>
              <a:t>  [WHEN(</a:t>
            </a:r>
            <a:r>
              <a:rPr lang="ru-RU" dirty="0" err="1">
                <a:solidFill>
                  <a:srgbClr val="00B0F0"/>
                </a:solidFill>
              </a:rPr>
              <a:t>условие_триггера</a:t>
            </a:r>
            <a:r>
              <a:rPr lang="ru-RU" dirty="0">
                <a:solidFill>
                  <a:srgbClr val="00B0F0"/>
                </a:solidFill>
              </a:rPr>
              <a:t>)]</a:t>
            </a:r>
          </a:p>
          <a:p>
            <a:r>
              <a:rPr lang="ru-RU" dirty="0">
                <a:solidFill>
                  <a:srgbClr val="00B0F0"/>
                </a:solidFill>
              </a:rPr>
              <a:t>  &lt;</a:t>
            </a:r>
            <a:r>
              <a:rPr lang="ru-RU" dirty="0" err="1">
                <a:solidFill>
                  <a:srgbClr val="00B0F0"/>
                </a:solidFill>
              </a:rPr>
              <a:t>тело_триггера</a:t>
            </a:r>
            <a:r>
              <a:rPr lang="ru-RU" dirty="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16687" y="4685559"/>
            <a:ext cx="799232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BEFORE</a:t>
            </a:r>
            <a:r>
              <a:rPr lang="ru-RU" sz="1600" dirty="0"/>
              <a:t> </a:t>
            </a:r>
            <a:r>
              <a:rPr lang="ru-RU" sz="1600" dirty="0" smtClean="0"/>
              <a:t>- триггер </a:t>
            </a:r>
            <a:r>
              <a:rPr lang="ru-RU" sz="1600" dirty="0"/>
              <a:t>запускается до выполнения связанных с ним </a:t>
            </a:r>
            <a:r>
              <a:rPr lang="ru-RU" sz="1600" dirty="0" smtClean="0"/>
              <a:t>событий.</a:t>
            </a:r>
          </a:p>
          <a:p>
            <a:r>
              <a:rPr lang="ru-RU" sz="1600" b="1" dirty="0"/>
              <a:t>AFTER</a:t>
            </a:r>
            <a:r>
              <a:rPr lang="ru-RU" sz="1600" dirty="0"/>
              <a:t> </a:t>
            </a:r>
            <a:r>
              <a:rPr lang="ru-RU" sz="1600" dirty="0"/>
              <a:t>- триггер запускается </a:t>
            </a:r>
            <a:r>
              <a:rPr lang="ru-RU" sz="1600" dirty="0" smtClean="0"/>
              <a:t>после </a:t>
            </a:r>
            <a:r>
              <a:rPr lang="ru-RU" sz="1600" dirty="0"/>
              <a:t>выполнения связанных с ним </a:t>
            </a:r>
            <a:r>
              <a:rPr lang="ru-RU" sz="1600" dirty="0" smtClean="0"/>
              <a:t>событий.</a:t>
            </a:r>
          </a:p>
          <a:p>
            <a:r>
              <a:rPr lang="ru-RU" sz="1600" b="1" dirty="0" smtClean="0"/>
              <a:t>&lt;</a:t>
            </a:r>
            <a:r>
              <a:rPr lang="ru-RU" sz="1600" b="1" dirty="0" err="1"/>
              <a:t>список_старых_или_новых_псевдонимов</a:t>
            </a:r>
            <a:r>
              <a:rPr lang="ru-RU" sz="1600" b="1" dirty="0"/>
              <a:t>&gt;</a:t>
            </a:r>
            <a:r>
              <a:rPr lang="ru-RU" sz="1600" b="1" dirty="0"/>
              <a:t>  </a:t>
            </a:r>
            <a:r>
              <a:rPr lang="ru-RU" sz="1600" dirty="0"/>
              <a:t>- старая /</a:t>
            </a:r>
            <a:r>
              <a:rPr lang="ru-RU" sz="1600" dirty="0" smtClean="0"/>
              <a:t> </a:t>
            </a:r>
            <a:r>
              <a:rPr lang="ru-RU" sz="1600" dirty="0"/>
              <a:t>новая строка ( OLD / NEW ) либо старая </a:t>
            </a:r>
            <a:r>
              <a:rPr lang="ru-RU" sz="1600" dirty="0" smtClean="0"/>
              <a:t>/ </a:t>
            </a:r>
            <a:r>
              <a:rPr lang="ru-RU" sz="1600" dirty="0"/>
              <a:t>новая таблица ( OLD TABLE / NEW TABLE ).</a:t>
            </a:r>
            <a:endParaRPr lang="ru-RU" sz="1600" dirty="0"/>
          </a:p>
          <a:p>
            <a:r>
              <a:rPr lang="ru-RU" sz="1600" b="1" dirty="0"/>
              <a:t>FOR EACH ROW </a:t>
            </a:r>
            <a:r>
              <a:rPr lang="ru-RU" sz="1600" dirty="0"/>
              <a:t>- выполняемые триггером действия задаются для каждой строки.</a:t>
            </a:r>
          </a:p>
          <a:p>
            <a:r>
              <a:rPr lang="en-US" sz="1600" b="1" dirty="0"/>
              <a:t>FOR EACH STATEMENT</a:t>
            </a:r>
            <a:r>
              <a:rPr lang="ru-RU" sz="1600" b="1" dirty="0"/>
              <a:t> </a:t>
            </a:r>
            <a:r>
              <a:rPr lang="ru-RU" sz="1600" dirty="0"/>
              <a:t>- действия задаются только один раз для каждого события.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542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44970" y="951906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26154" y="1342521"/>
            <a:ext cx="4862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 smtClean="0">
                <a:solidFill>
                  <a:prstClr val="black"/>
                </a:solidFill>
              </a:rPr>
              <a:t>Оператор создания или изменения триггера:</a:t>
            </a:r>
            <a:endParaRPr lang="ru-RU" b="1" i="1" dirty="0">
              <a:solidFill>
                <a:prstClr val="black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26154" y="1658084"/>
            <a:ext cx="3767113" cy="4736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&lt;</a:t>
            </a:r>
            <a:r>
              <a:rPr lang="ru-RU" sz="1200" dirty="0" err="1"/>
              <a:t>Определение_триггера</a:t>
            </a:r>
            <a:r>
              <a:rPr lang="ru-RU" sz="1200" dirty="0"/>
              <a:t>&gt;::=</a:t>
            </a:r>
          </a:p>
          <a:p>
            <a:r>
              <a:rPr lang="ru-RU" sz="1200" dirty="0">
                <a:solidFill>
                  <a:srgbClr val="00B0F0"/>
                </a:solidFill>
              </a:rPr>
              <a:t>{</a:t>
            </a:r>
            <a:r>
              <a:rPr lang="en-US" sz="1200" dirty="0">
                <a:solidFill>
                  <a:srgbClr val="00B0F0"/>
                </a:solidFill>
              </a:rPr>
              <a:t>CREATE | ALTER} TRIGGER </a:t>
            </a:r>
            <a:r>
              <a:rPr lang="ru-RU" sz="1200" dirty="0" err="1">
                <a:solidFill>
                  <a:srgbClr val="00B0F0"/>
                </a:solidFill>
              </a:rPr>
              <a:t>имя_триггера</a:t>
            </a:r>
            <a:endParaRPr lang="ru-RU" sz="1200" dirty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</a:rPr>
              <a:t>ON {</a:t>
            </a:r>
            <a:r>
              <a:rPr lang="ru-RU" sz="1200" dirty="0" err="1">
                <a:solidFill>
                  <a:srgbClr val="00B0F0"/>
                </a:solidFill>
              </a:rPr>
              <a:t>имя_таблицы</a:t>
            </a:r>
            <a:r>
              <a:rPr lang="ru-RU" sz="1200" dirty="0">
                <a:solidFill>
                  <a:srgbClr val="00B0F0"/>
                </a:solidFill>
              </a:rPr>
              <a:t> | </a:t>
            </a:r>
            <a:r>
              <a:rPr lang="ru-RU" sz="1200" dirty="0" err="1">
                <a:solidFill>
                  <a:srgbClr val="00B0F0"/>
                </a:solidFill>
              </a:rPr>
              <a:t>имя_представления</a:t>
            </a:r>
            <a:r>
              <a:rPr lang="ru-RU" sz="1200" dirty="0">
                <a:solidFill>
                  <a:srgbClr val="00B0F0"/>
                </a:solidFill>
              </a:rPr>
              <a:t> }</a:t>
            </a:r>
          </a:p>
          <a:p>
            <a:r>
              <a:rPr lang="ru-RU" sz="1200" dirty="0">
                <a:solidFill>
                  <a:srgbClr val="00B0F0"/>
                </a:solidFill>
              </a:rPr>
              <a:t>[</a:t>
            </a:r>
            <a:r>
              <a:rPr lang="en-US" sz="1200" dirty="0">
                <a:solidFill>
                  <a:srgbClr val="00B0F0"/>
                </a:solidFill>
              </a:rPr>
              <a:t>WITH ENCRYPTION ]</a:t>
            </a:r>
          </a:p>
          <a:p>
            <a:r>
              <a:rPr lang="en-US" sz="1200" dirty="0">
                <a:solidFill>
                  <a:srgbClr val="00B0F0"/>
                </a:solidFill>
              </a:rPr>
              <a:t>{</a:t>
            </a:r>
          </a:p>
          <a:p>
            <a:r>
              <a:rPr lang="en-US" sz="1200" dirty="0">
                <a:solidFill>
                  <a:srgbClr val="00B0F0"/>
                </a:solidFill>
              </a:rPr>
              <a:t>{ { FOR | AFTER | INSTEAD OF 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{ [ DELETE] [,] [ INSERT] [,] [ UPDATE] 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[ WITH APPEND ]</a:t>
            </a:r>
          </a:p>
          <a:p>
            <a:r>
              <a:rPr lang="en-US" sz="1200" dirty="0">
                <a:solidFill>
                  <a:srgbClr val="00B0F0"/>
                </a:solidFill>
              </a:rPr>
              <a:t>[ NOT FOR REPLICATION ]</a:t>
            </a:r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</a:rPr>
              <a:t>AS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</a:t>
            </a:r>
            <a:r>
              <a:rPr lang="en-US" sz="1200" dirty="0" err="1">
                <a:solidFill>
                  <a:srgbClr val="00B0F0"/>
                </a:solidFill>
              </a:rPr>
              <a:t>sql</a:t>
            </a:r>
            <a:r>
              <a:rPr lang="en-US" sz="1200" dirty="0">
                <a:solidFill>
                  <a:srgbClr val="00B0F0"/>
                </a:solidFill>
              </a:rPr>
              <a:t>_</a:t>
            </a:r>
            <a:r>
              <a:rPr lang="ru-RU" sz="1200" dirty="0">
                <a:solidFill>
                  <a:srgbClr val="00B0F0"/>
                </a:solidFill>
              </a:rPr>
              <a:t>оператор[...</a:t>
            </a:r>
            <a:r>
              <a:rPr lang="en-US" sz="1200" dirty="0">
                <a:solidFill>
                  <a:srgbClr val="00B0F0"/>
                </a:solidFill>
              </a:rPr>
              <a:t>n]</a:t>
            </a:r>
          </a:p>
          <a:p>
            <a:r>
              <a:rPr lang="en-US" sz="1200" dirty="0">
                <a:solidFill>
                  <a:srgbClr val="00B0F0"/>
                </a:solidFill>
              </a:rPr>
              <a:t>} |</a:t>
            </a:r>
          </a:p>
          <a:p>
            <a:r>
              <a:rPr lang="en-US" sz="1200" dirty="0">
                <a:solidFill>
                  <a:srgbClr val="00B0F0"/>
                </a:solidFill>
              </a:rPr>
              <a:t>{ {FOR | AFTER | INSTEAD OF } { [INSERT] </a:t>
            </a:r>
            <a:r>
              <a:rPr lang="en-US" sz="1200" dirty="0" smtClean="0">
                <a:solidFill>
                  <a:srgbClr val="00B0F0"/>
                </a:solidFill>
              </a:rPr>
              <a:t>[,]</a:t>
            </a:r>
            <a:r>
              <a:rPr lang="ru-RU" sz="1200" dirty="0" smtClean="0">
                <a:solidFill>
                  <a:srgbClr val="00B0F0"/>
                </a:solidFill>
              </a:rPr>
              <a:t> </a:t>
            </a:r>
            <a:r>
              <a:rPr lang="en-US" sz="1200" dirty="0" smtClean="0">
                <a:solidFill>
                  <a:srgbClr val="00B0F0"/>
                </a:solidFill>
              </a:rPr>
              <a:t>  </a:t>
            </a:r>
            <a:r>
              <a:rPr lang="en-US" sz="1200" dirty="0">
                <a:solidFill>
                  <a:srgbClr val="00B0F0"/>
                </a:solidFill>
              </a:rPr>
              <a:t>[UPDATE] 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[ WITH APPEND]</a:t>
            </a:r>
          </a:p>
          <a:p>
            <a:r>
              <a:rPr lang="en-US" sz="1200" dirty="0">
                <a:solidFill>
                  <a:srgbClr val="00B0F0"/>
                </a:solidFill>
              </a:rPr>
              <a:t>[ NOT FOR REPLICATION]</a:t>
            </a:r>
          </a:p>
          <a:p>
            <a:r>
              <a:rPr lang="en-US" sz="1200" dirty="0">
                <a:solidFill>
                  <a:srgbClr val="00B0F0"/>
                </a:solidFill>
              </a:rPr>
              <a:t>AS</a:t>
            </a:r>
          </a:p>
          <a:p>
            <a:r>
              <a:rPr lang="en-US" sz="1200" dirty="0">
                <a:solidFill>
                  <a:srgbClr val="00B0F0"/>
                </a:solidFill>
              </a:rPr>
              <a:t>{ IF UPDATE(</a:t>
            </a:r>
            <a:r>
              <a:rPr lang="ru-RU" sz="1200" dirty="0" err="1">
                <a:solidFill>
                  <a:srgbClr val="00B0F0"/>
                </a:solidFill>
              </a:rPr>
              <a:t>имя_столбца</a:t>
            </a:r>
            <a:r>
              <a:rPr lang="ru-RU" sz="1200" dirty="0">
                <a:solidFill>
                  <a:srgbClr val="00B0F0"/>
                </a:solidFill>
              </a:rPr>
              <a:t>)</a:t>
            </a:r>
          </a:p>
          <a:p>
            <a:r>
              <a:rPr lang="ru-RU" sz="1200" dirty="0">
                <a:solidFill>
                  <a:srgbClr val="00B0F0"/>
                </a:solidFill>
              </a:rPr>
              <a:t>[ {</a:t>
            </a:r>
            <a:r>
              <a:rPr lang="en-US" sz="1200" dirty="0">
                <a:solidFill>
                  <a:srgbClr val="00B0F0"/>
                </a:solidFill>
              </a:rPr>
              <a:t>AND | OR} UPDATE(</a:t>
            </a:r>
            <a:r>
              <a:rPr lang="ru-RU" sz="1200" dirty="0" err="1">
                <a:solidFill>
                  <a:srgbClr val="00B0F0"/>
                </a:solidFill>
              </a:rPr>
              <a:t>имя_столбца</a:t>
            </a:r>
            <a:r>
              <a:rPr lang="ru-RU" sz="1200" dirty="0">
                <a:solidFill>
                  <a:srgbClr val="00B0F0"/>
                </a:solidFill>
              </a:rPr>
              <a:t>)] [...</a:t>
            </a:r>
            <a:r>
              <a:rPr lang="en-US" sz="1200" dirty="0">
                <a:solidFill>
                  <a:srgbClr val="00B0F0"/>
                </a:solidFill>
              </a:rPr>
              <a:t>n]</a:t>
            </a:r>
          </a:p>
          <a:p>
            <a:r>
              <a:rPr lang="en-US" sz="1200" dirty="0">
                <a:solidFill>
                  <a:srgbClr val="00B0F0"/>
                </a:solidFill>
              </a:rPr>
              <a:t>|</a:t>
            </a:r>
          </a:p>
          <a:p>
            <a:r>
              <a:rPr lang="en-US" sz="1200" dirty="0">
                <a:solidFill>
                  <a:srgbClr val="00B0F0"/>
                </a:solidFill>
              </a:rPr>
              <a:t>IF (COLUMNS_UPDATES(){</a:t>
            </a:r>
            <a:r>
              <a:rPr lang="ru-RU" sz="1200" dirty="0" err="1">
                <a:solidFill>
                  <a:srgbClr val="00B0F0"/>
                </a:solidFill>
              </a:rPr>
              <a:t>оператор_бит_обработки</a:t>
            </a:r>
            <a:r>
              <a:rPr lang="ru-RU" sz="1200" dirty="0">
                <a:solidFill>
                  <a:srgbClr val="00B0F0"/>
                </a:solidFill>
              </a:rPr>
              <a:t>}</a:t>
            </a:r>
          </a:p>
          <a:p>
            <a:r>
              <a:rPr lang="ru-RU" sz="1200" dirty="0">
                <a:solidFill>
                  <a:srgbClr val="00B0F0"/>
                </a:solidFill>
              </a:rPr>
              <a:t>  </a:t>
            </a:r>
            <a:r>
              <a:rPr lang="ru-RU" sz="1200" dirty="0" err="1">
                <a:solidFill>
                  <a:srgbClr val="00B0F0"/>
                </a:solidFill>
              </a:rPr>
              <a:t>бит_маска_изменения</a:t>
            </a:r>
            <a:r>
              <a:rPr lang="ru-RU" sz="1200" dirty="0">
                <a:solidFill>
                  <a:srgbClr val="00B0F0"/>
                </a:solidFill>
              </a:rPr>
              <a:t>)</a:t>
            </a:r>
          </a:p>
          <a:p>
            <a:r>
              <a:rPr lang="ru-RU" sz="1200" dirty="0">
                <a:solidFill>
                  <a:srgbClr val="00B0F0"/>
                </a:solidFill>
              </a:rPr>
              <a:t>{</a:t>
            </a:r>
            <a:r>
              <a:rPr lang="ru-RU" sz="1200" dirty="0" err="1">
                <a:solidFill>
                  <a:srgbClr val="00B0F0"/>
                </a:solidFill>
              </a:rPr>
              <a:t>оператор_бит_сравнения</a:t>
            </a:r>
            <a:r>
              <a:rPr lang="ru-RU" sz="1200" dirty="0">
                <a:solidFill>
                  <a:srgbClr val="00B0F0"/>
                </a:solidFill>
              </a:rPr>
              <a:t> }</a:t>
            </a:r>
            <a:r>
              <a:rPr lang="ru-RU" sz="1200" dirty="0" err="1">
                <a:solidFill>
                  <a:srgbClr val="00B0F0"/>
                </a:solidFill>
              </a:rPr>
              <a:t>бит_маска</a:t>
            </a:r>
            <a:r>
              <a:rPr lang="ru-RU" sz="1200" dirty="0">
                <a:solidFill>
                  <a:srgbClr val="00B0F0"/>
                </a:solidFill>
              </a:rPr>
              <a:t> [...</a:t>
            </a:r>
            <a:r>
              <a:rPr lang="en-US" sz="1200" dirty="0">
                <a:solidFill>
                  <a:srgbClr val="00B0F0"/>
                </a:solidFill>
              </a:rPr>
              <a:t>n]}</a:t>
            </a:r>
          </a:p>
          <a:p>
            <a:r>
              <a:rPr lang="en-US" sz="1200" dirty="0" err="1">
                <a:solidFill>
                  <a:srgbClr val="00B0F0"/>
                </a:solidFill>
              </a:rPr>
              <a:t>sql</a:t>
            </a:r>
            <a:r>
              <a:rPr lang="en-US" sz="1200" dirty="0">
                <a:solidFill>
                  <a:srgbClr val="00B0F0"/>
                </a:solidFill>
              </a:rPr>
              <a:t>_</a:t>
            </a:r>
            <a:r>
              <a:rPr lang="ru-RU" sz="1200" dirty="0">
                <a:solidFill>
                  <a:srgbClr val="00B0F0"/>
                </a:solidFill>
              </a:rPr>
              <a:t>оператор [...</a:t>
            </a:r>
            <a:r>
              <a:rPr lang="en-US" sz="1200" dirty="0">
                <a:solidFill>
                  <a:srgbClr val="00B0F0"/>
                </a:solidFill>
              </a:rPr>
              <a:t>n]</a:t>
            </a:r>
          </a:p>
          <a:p>
            <a:r>
              <a:rPr lang="en-US" sz="1200" dirty="0">
                <a:solidFill>
                  <a:srgbClr val="00B0F0"/>
                </a:solidFill>
              </a:rPr>
              <a:t>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}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26154" y="6200234"/>
            <a:ext cx="33335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i="1" dirty="0">
                <a:solidFill>
                  <a:prstClr val="black"/>
                </a:solidFill>
              </a:rPr>
              <a:t>Оператор </a:t>
            </a:r>
            <a:r>
              <a:rPr lang="ru-RU" sz="1600" b="1" i="1" dirty="0" smtClean="0">
                <a:solidFill>
                  <a:prstClr val="black"/>
                </a:solidFill>
              </a:rPr>
              <a:t>удаления </a:t>
            </a:r>
            <a:r>
              <a:rPr lang="ru-RU" sz="1600" b="1" i="1" dirty="0">
                <a:solidFill>
                  <a:prstClr val="black"/>
                </a:solidFill>
              </a:rPr>
              <a:t>триггера:</a:t>
            </a:r>
            <a:endParaRPr lang="ru-RU" sz="1600" b="1" i="1" dirty="0">
              <a:solidFill>
                <a:prstClr val="black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78240" y="6433577"/>
            <a:ext cx="25203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DROP TRIGGER {</a:t>
            </a:r>
            <a:r>
              <a:rPr lang="ru-RU" sz="1200" dirty="0" err="1">
                <a:solidFill>
                  <a:srgbClr val="00B0F0"/>
                </a:solidFill>
              </a:rPr>
              <a:t>имя_триггера</a:t>
            </a:r>
            <a:r>
              <a:rPr lang="ru-RU" sz="1200" dirty="0">
                <a:solidFill>
                  <a:srgbClr val="00B0F0"/>
                </a:solidFill>
              </a:rPr>
              <a:t>} [,...</a:t>
            </a:r>
            <a:r>
              <a:rPr lang="en-US" sz="1200" dirty="0">
                <a:solidFill>
                  <a:srgbClr val="00B0F0"/>
                </a:solidFill>
              </a:rPr>
              <a:t>n]</a:t>
            </a:r>
            <a:endParaRPr lang="ru-RU" sz="1200" dirty="0">
              <a:solidFill>
                <a:srgbClr val="00B0F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270253" y="1368619"/>
            <a:ext cx="35997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i="1" u="sng" dirty="0" smtClean="0">
                <a:solidFill>
                  <a:prstClr val="black"/>
                </a:solidFill>
              </a:rPr>
              <a:t>Пример триггера </a:t>
            </a:r>
            <a:r>
              <a:rPr lang="ru-RU" sz="1600" b="1" i="1" u="sng" dirty="0">
                <a:solidFill>
                  <a:prstClr val="black"/>
                </a:solidFill>
              </a:rPr>
              <a:t>для реализации ограничений на </a:t>
            </a:r>
            <a:r>
              <a:rPr lang="ru-RU" sz="1600" b="1" i="1" u="sng" dirty="0" smtClean="0">
                <a:solidFill>
                  <a:prstClr val="black"/>
                </a:solidFill>
              </a:rPr>
              <a:t>значение</a:t>
            </a:r>
            <a:endParaRPr lang="ru-RU" u="sng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232207" y="2016365"/>
            <a:ext cx="34610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/>
              <a:t>Команда вставки записи в таблицу Сделка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532698" y="2277029"/>
            <a:ext cx="24611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INSERT INTO </a:t>
            </a:r>
            <a:r>
              <a:rPr lang="en-US" sz="1200" dirty="0" err="1">
                <a:solidFill>
                  <a:srgbClr val="0070C0"/>
                </a:solidFill>
              </a:rPr>
              <a:t>Сделка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VALUES (3</a:t>
            </a:r>
            <a:r>
              <a:rPr lang="en-US" sz="1200" dirty="0" smtClean="0">
                <a:solidFill>
                  <a:srgbClr val="0070C0"/>
                </a:solidFill>
              </a:rPr>
              <a:t>,-</a:t>
            </a:r>
            <a:r>
              <a:rPr lang="en-US" sz="1200" dirty="0">
                <a:solidFill>
                  <a:srgbClr val="0070C0"/>
                </a:solidFill>
              </a:rPr>
              <a:t>299,'01/08/2002')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5232207" y="2845469"/>
            <a:ext cx="38196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CREATE TRIGGER </a:t>
            </a:r>
            <a:r>
              <a:rPr lang="ru-RU" sz="1400" dirty="0">
                <a:solidFill>
                  <a:srgbClr val="0070C0"/>
                </a:solidFill>
              </a:rPr>
              <a:t>Триггер_</a:t>
            </a:r>
            <a:r>
              <a:rPr lang="en-US" sz="1400" dirty="0">
                <a:solidFill>
                  <a:srgbClr val="0070C0"/>
                </a:solidFill>
              </a:rPr>
              <a:t>ins</a:t>
            </a:r>
          </a:p>
          <a:p>
            <a:r>
              <a:rPr lang="en-US" sz="1400" dirty="0">
                <a:solidFill>
                  <a:srgbClr val="0070C0"/>
                </a:solidFill>
              </a:rPr>
              <a:t>ON </a:t>
            </a:r>
            <a:r>
              <a:rPr lang="ru-RU" sz="1400" dirty="0">
                <a:solidFill>
                  <a:srgbClr val="0070C0"/>
                </a:solidFill>
              </a:rPr>
              <a:t>Сделка </a:t>
            </a:r>
            <a:r>
              <a:rPr lang="en-US" sz="1400" dirty="0">
                <a:solidFill>
                  <a:srgbClr val="0070C0"/>
                </a:solidFill>
              </a:rPr>
              <a:t>FOR INSERT</a:t>
            </a:r>
          </a:p>
          <a:p>
            <a:r>
              <a:rPr lang="en-US" sz="1400" dirty="0">
                <a:solidFill>
                  <a:srgbClr val="0070C0"/>
                </a:solidFill>
              </a:rPr>
              <a:t>AS</a:t>
            </a:r>
          </a:p>
          <a:p>
            <a:r>
              <a:rPr lang="en-US" sz="1400" dirty="0">
                <a:solidFill>
                  <a:srgbClr val="0070C0"/>
                </a:solidFill>
              </a:rPr>
              <a:t>IF @@ROWCOUNT=1</a:t>
            </a:r>
          </a:p>
          <a:p>
            <a:r>
              <a:rPr lang="en-US" sz="1400" dirty="0">
                <a:solidFill>
                  <a:srgbClr val="0070C0"/>
                </a:solidFill>
              </a:rPr>
              <a:t>BEGIN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IF NOT EXISTS(SELECT *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FROM inserted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WHERE -inserted.</a:t>
            </a:r>
            <a:r>
              <a:rPr lang="ru-RU" sz="1400" dirty="0">
                <a:solidFill>
                  <a:srgbClr val="0070C0"/>
                </a:solidFill>
              </a:rPr>
              <a:t>количество&lt;=</a:t>
            </a:r>
            <a:r>
              <a:rPr lang="en-US" sz="1400" dirty="0">
                <a:solidFill>
                  <a:srgbClr val="0070C0"/>
                </a:solidFill>
              </a:rPr>
              <a:t>ALL(SELECT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</a:t>
            </a:r>
            <a:r>
              <a:rPr lang="ru-RU" sz="1400" dirty="0" err="1">
                <a:solidFill>
                  <a:srgbClr val="0070C0"/>
                </a:solidFill>
              </a:rPr>
              <a:t>Склад.Остаток</a:t>
            </a:r>
            <a:endParaRPr lang="ru-RU" sz="1400" dirty="0">
              <a:solidFill>
                <a:srgbClr val="0070C0"/>
              </a:solidFill>
            </a:endParaRPr>
          </a:p>
          <a:p>
            <a:r>
              <a:rPr lang="ru-RU" sz="1400" dirty="0">
                <a:solidFill>
                  <a:srgbClr val="0070C0"/>
                </a:solidFill>
              </a:rPr>
              <a:t>    </a:t>
            </a:r>
            <a:r>
              <a:rPr lang="en-US" sz="1400" dirty="0">
                <a:solidFill>
                  <a:srgbClr val="0070C0"/>
                </a:solidFill>
              </a:rPr>
              <a:t>FROM </a:t>
            </a:r>
            <a:r>
              <a:rPr lang="ru-RU" sz="1400" dirty="0" err="1">
                <a:solidFill>
                  <a:srgbClr val="0070C0"/>
                </a:solidFill>
              </a:rPr>
              <a:t>Склад,Сделка</a:t>
            </a:r>
            <a:endParaRPr lang="ru-RU" sz="1400" dirty="0">
              <a:solidFill>
                <a:srgbClr val="0070C0"/>
              </a:solidFill>
            </a:endParaRPr>
          </a:p>
          <a:p>
            <a:r>
              <a:rPr lang="ru-RU" sz="1400" dirty="0">
                <a:solidFill>
                  <a:srgbClr val="0070C0"/>
                </a:solidFill>
              </a:rPr>
              <a:t>    </a:t>
            </a:r>
            <a:r>
              <a:rPr lang="en-US" sz="1400" dirty="0">
                <a:solidFill>
                  <a:srgbClr val="0070C0"/>
                </a:solidFill>
              </a:rPr>
              <a:t>WHERE </a:t>
            </a:r>
            <a:r>
              <a:rPr lang="ru-RU" sz="1400" dirty="0" err="1">
                <a:solidFill>
                  <a:srgbClr val="0070C0"/>
                </a:solidFill>
              </a:rPr>
              <a:t>Склад.КодТовара</a:t>
            </a:r>
            <a:r>
              <a:rPr lang="ru-RU" sz="1400" dirty="0">
                <a:solidFill>
                  <a:srgbClr val="0070C0"/>
                </a:solidFill>
              </a:rPr>
              <a:t>=</a:t>
            </a:r>
          </a:p>
          <a:p>
            <a:r>
              <a:rPr lang="ru-RU" sz="1400" dirty="0">
                <a:solidFill>
                  <a:srgbClr val="0070C0"/>
                </a:solidFill>
              </a:rPr>
              <a:t>      </a:t>
            </a:r>
            <a:r>
              <a:rPr lang="ru-RU" sz="1400" dirty="0" err="1">
                <a:solidFill>
                  <a:srgbClr val="0070C0"/>
                </a:solidFill>
              </a:rPr>
              <a:t>Сделка.КодТовара</a:t>
            </a:r>
            <a:r>
              <a:rPr lang="ru-RU" sz="1400" dirty="0">
                <a:solidFill>
                  <a:srgbClr val="0070C0"/>
                </a:solidFill>
              </a:rPr>
              <a:t>))</a:t>
            </a:r>
          </a:p>
          <a:p>
            <a:r>
              <a:rPr lang="ru-RU" sz="1400" dirty="0">
                <a:solidFill>
                  <a:srgbClr val="0070C0"/>
                </a:solidFill>
              </a:rPr>
              <a:t>    </a:t>
            </a:r>
            <a:r>
              <a:rPr lang="en-US" sz="1400" dirty="0">
                <a:solidFill>
                  <a:srgbClr val="0070C0"/>
                </a:solidFill>
              </a:rPr>
              <a:t>BEGIN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ROLLBACK TRAN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PRINT </a:t>
            </a:r>
          </a:p>
          <a:p>
            <a:r>
              <a:rPr lang="en-US" sz="1400" dirty="0">
                <a:solidFill>
                  <a:srgbClr val="0070C0"/>
                </a:solidFill>
              </a:rPr>
              <a:t>	  '</a:t>
            </a:r>
            <a:r>
              <a:rPr lang="ru-RU" sz="1400" dirty="0">
                <a:solidFill>
                  <a:srgbClr val="0070C0"/>
                </a:solidFill>
              </a:rPr>
              <a:t>Отмена поставки: товара на складе нет'</a:t>
            </a:r>
          </a:p>
          <a:p>
            <a:r>
              <a:rPr lang="ru-RU" sz="1400" dirty="0">
                <a:solidFill>
                  <a:srgbClr val="0070C0"/>
                </a:solidFill>
              </a:rPr>
              <a:t>    </a:t>
            </a:r>
            <a:r>
              <a:rPr lang="en-US" sz="1400" dirty="0">
                <a:solidFill>
                  <a:srgbClr val="0070C0"/>
                </a:solidFill>
              </a:rPr>
              <a:t>END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11491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05637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77792" y="1310830"/>
            <a:ext cx="20059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Типы триггеров</a:t>
            </a:r>
            <a:endParaRPr lang="ru-RU" sz="2000" b="1" i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18303" y="1716708"/>
            <a:ext cx="3110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 smtClean="0">
                <a:solidFill>
                  <a:prstClr val="black"/>
                </a:solidFill>
              </a:rPr>
              <a:t>По параметрам поведения :</a:t>
            </a:r>
            <a:endParaRPr lang="ru-RU" b="1" i="1" dirty="0">
              <a:solidFill>
                <a:prstClr val="black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2046" y="2022443"/>
            <a:ext cx="883771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i="1" u="sng" dirty="0" smtClean="0"/>
              <a:t>AFTER-триггер</a:t>
            </a:r>
            <a:r>
              <a:rPr lang="ru-RU" sz="1600" dirty="0" smtClean="0"/>
              <a:t> </a:t>
            </a:r>
            <a:r>
              <a:rPr lang="ru-RU" sz="1600" dirty="0"/>
              <a:t>выполняется после успешного выполнения вызвавших его команд. Если </a:t>
            </a:r>
            <a:r>
              <a:rPr lang="ru-RU" sz="1600" dirty="0" smtClean="0"/>
              <a:t>команды </a:t>
            </a:r>
            <a:r>
              <a:rPr lang="ru-RU" sz="1600" dirty="0"/>
              <a:t>по </a:t>
            </a:r>
            <a:r>
              <a:rPr lang="ru-RU" sz="1600" dirty="0" smtClean="0"/>
              <a:t>какой-то </a:t>
            </a:r>
            <a:r>
              <a:rPr lang="ru-RU" sz="1600" dirty="0"/>
              <a:t>причине не могут быть успешно завершены, триггер не выполняется. </a:t>
            </a:r>
            <a:r>
              <a:rPr lang="ru-RU" sz="1600" dirty="0" smtClean="0"/>
              <a:t>Можно </a:t>
            </a:r>
            <a:r>
              <a:rPr lang="ru-RU" sz="1600" dirty="0"/>
              <a:t>определить несколько </a:t>
            </a:r>
            <a:r>
              <a:rPr lang="ru-RU" sz="1600" dirty="0" smtClean="0"/>
              <a:t>AFTER-триггеров </a:t>
            </a:r>
            <a:r>
              <a:rPr lang="ru-RU" sz="1600" dirty="0"/>
              <a:t>для каждой операции (INSERT, UPDATE, DELETE). Если для таблицы предусмотрено выполнение нескольких AFTER-триггеров, то с помощью системной хранимой процедуры </a:t>
            </a:r>
            <a:r>
              <a:rPr lang="ru-RU" sz="1600" dirty="0" err="1"/>
              <a:t>sp_settriggerorder</a:t>
            </a:r>
            <a:r>
              <a:rPr lang="ru-RU" sz="1600" dirty="0"/>
              <a:t> можно указать, какой из них будет выполняться первым, а какой последним. По умолчанию в SQL </a:t>
            </a:r>
            <a:r>
              <a:rPr lang="ru-RU" sz="1600" dirty="0" err="1"/>
              <a:t>Server</a:t>
            </a:r>
            <a:r>
              <a:rPr lang="ru-RU" sz="1600" dirty="0"/>
              <a:t> все триггеры являются </a:t>
            </a:r>
            <a:r>
              <a:rPr lang="ru-RU" sz="1600" dirty="0" smtClean="0"/>
              <a:t>AFTER-триггерами</a:t>
            </a:r>
            <a:r>
              <a:rPr lang="ru-RU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i="1" u="sng" dirty="0" smtClean="0"/>
              <a:t>INSTEAD OF-триггер </a:t>
            </a:r>
            <a:r>
              <a:rPr lang="ru-RU" sz="1600" dirty="0"/>
              <a:t>вызывается вместо выполнения </a:t>
            </a:r>
            <a:r>
              <a:rPr lang="ru-RU" sz="1600" dirty="0" smtClean="0"/>
              <a:t>команд, </a:t>
            </a:r>
            <a:r>
              <a:rPr lang="ru-RU" sz="1600" dirty="0"/>
              <a:t>может быть определен </a:t>
            </a:r>
            <a:r>
              <a:rPr lang="ru-RU" sz="1600" dirty="0" smtClean="0"/>
              <a:t>для таблицы </a:t>
            </a:r>
            <a:r>
              <a:rPr lang="ru-RU" sz="1600" dirty="0"/>
              <a:t>и для представления. Для каждой операции INSERT, UPDATE, DELETE можно определить только один INSTEAD OF -триггер.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47843" y="4507852"/>
            <a:ext cx="1929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solidFill>
                  <a:prstClr val="black"/>
                </a:solidFill>
              </a:rPr>
              <a:t>По </a:t>
            </a:r>
            <a:r>
              <a:rPr lang="ru-RU" b="1" i="1" dirty="0">
                <a:solidFill>
                  <a:prstClr val="black"/>
                </a:solidFill>
              </a:rPr>
              <a:t>типу </a:t>
            </a:r>
            <a:r>
              <a:rPr lang="ru-RU" b="1" i="1" dirty="0" smtClean="0">
                <a:solidFill>
                  <a:prstClr val="black"/>
                </a:solidFill>
              </a:rPr>
              <a:t>команд:</a:t>
            </a:r>
            <a:endParaRPr lang="ru-RU" b="1" i="1" dirty="0">
              <a:solidFill>
                <a:prstClr val="black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52370" y="4835668"/>
            <a:ext cx="86832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i="1" u="sng" dirty="0" smtClean="0"/>
              <a:t>INSERT </a:t>
            </a:r>
            <a:r>
              <a:rPr lang="ru-RU" sz="1600" i="1" u="sng" dirty="0"/>
              <a:t>TRIGGER </a:t>
            </a:r>
            <a:r>
              <a:rPr lang="ru-RU" sz="1600" dirty="0"/>
              <a:t>– запускаются при попытке вставки данных с помощью команды INSERT.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i="1" u="sng" dirty="0" smtClean="0"/>
              <a:t>UPDATE </a:t>
            </a:r>
            <a:r>
              <a:rPr lang="ru-RU" sz="1600" i="1" u="sng" dirty="0"/>
              <a:t>TRIGGER </a:t>
            </a:r>
            <a:r>
              <a:rPr lang="ru-RU" sz="1600" dirty="0"/>
              <a:t>– запускаются при попытке изменения данных с помощью команды UPDATE.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i="1" u="sng" dirty="0" smtClean="0"/>
              <a:t>DELETE </a:t>
            </a:r>
            <a:r>
              <a:rPr lang="ru-RU" sz="1600" i="1" u="sng" dirty="0"/>
              <a:t>TRIGGER </a:t>
            </a:r>
            <a:r>
              <a:rPr lang="ru-RU" sz="1600" dirty="0"/>
              <a:t>– запускаются при попытке удаления данных с помощью команды DELETE.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47843" y="5770837"/>
            <a:ext cx="85421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i="1" u="sng" dirty="0" smtClean="0">
                <a:solidFill>
                  <a:srgbClr val="C00000"/>
                </a:solidFill>
              </a:rPr>
              <a:t>Внутри триггера не допускается выполнение операций:</a:t>
            </a:r>
            <a:endParaRPr lang="ru-RU" sz="1600" b="1" i="1" u="sng" dirty="0">
              <a:solidFill>
                <a:srgbClr val="C00000"/>
              </a:solidFill>
            </a:endParaRPr>
          </a:p>
          <a:p>
            <a:r>
              <a:rPr lang="ru-RU" sz="1600" b="1" i="1" dirty="0"/>
              <a:t>-	создание, изменение и удаление базы данных;</a:t>
            </a:r>
          </a:p>
          <a:p>
            <a:r>
              <a:rPr lang="ru-RU" sz="1600" b="1" i="1" dirty="0"/>
              <a:t>-	восстановление резервной копии базы данных или журнала транзакций.</a:t>
            </a:r>
          </a:p>
        </p:txBody>
      </p:sp>
    </p:spTree>
    <p:extLst>
      <p:ext uri="{BB962C8B-B14F-4D97-AF65-F5344CB8AC3E}">
        <p14:creationId xmlns:p14="http://schemas.microsoft.com/office/powerpoint/2010/main" val="218760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12117" y="1388787"/>
            <a:ext cx="38196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i="1" u="sng" dirty="0" smtClean="0">
                <a:solidFill>
                  <a:prstClr val="black"/>
                </a:solidFill>
              </a:rPr>
              <a:t>Пример триггера для операции </a:t>
            </a:r>
            <a:r>
              <a:rPr lang="ru-RU" sz="1600" b="1" i="1" u="sng" dirty="0">
                <a:solidFill>
                  <a:prstClr val="black"/>
                </a:solidFill>
              </a:rPr>
              <a:t>удаления записи из таблицы</a:t>
            </a:r>
            <a:endParaRPr lang="ru-RU" u="sng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12117" y="2029630"/>
            <a:ext cx="37248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/>
              <a:t>Команда удаления записи </a:t>
            </a:r>
            <a:r>
              <a:rPr lang="ru-RU" sz="1400" dirty="0" smtClean="0"/>
              <a:t>из таблицы </a:t>
            </a:r>
            <a:r>
              <a:rPr lang="ru-RU" sz="1400" dirty="0"/>
              <a:t>Сделка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12117" y="2296201"/>
            <a:ext cx="29593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DELETE FROM </a:t>
            </a:r>
            <a:r>
              <a:rPr lang="en-US" sz="1200" dirty="0" err="1">
                <a:solidFill>
                  <a:srgbClr val="00B0F0"/>
                </a:solidFill>
              </a:rPr>
              <a:t>Сделка</a:t>
            </a:r>
            <a:r>
              <a:rPr lang="en-US" sz="1200" dirty="0">
                <a:solidFill>
                  <a:srgbClr val="00B0F0"/>
                </a:solidFill>
              </a:rPr>
              <a:t> WHERE </a:t>
            </a:r>
            <a:r>
              <a:rPr lang="en-US" sz="1200" dirty="0" err="1">
                <a:solidFill>
                  <a:srgbClr val="00B0F0"/>
                </a:solidFill>
              </a:rPr>
              <a:t>КодСделки</a:t>
            </a:r>
            <a:r>
              <a:rPr lang="en-US" sz="1200" dirty="0">
                <a:solidFill>
                  <a:srgbClr val="00B0F0"/>
                </a:solidFill>
              </a:rPr>
              <a:t>=4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12117" y="2855141"/>
            <a:ext cx="381964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CREATE TRIGGER </a:t>
            </a:r>
            <a:r>
              <a:rPr lang="ru-RU" sz="1400" dirty="0">
                <a:solidFill>
                  <a:srgbClr val="0070C0"/>
                </a:solidFill>
              </a:rPr>
              <a:t>Триггер_</a:t>
            </a:r>
            <a:r>
              <a:rPr lang="en-US" sz="1400" dirty="0">
                <a:solidFill>
                  <a:srgbClr val="0070C0"/>
                </a:solidFill>
              </a:rPr>
              <a:t>del</a:t>
            </a:r>
          </a:p>
          <a:p>
            <a:r>
              <a:rPr lang="en-US" sz="1400" dirty="0">
                <a:solidFill>
                  <a:srgbClr val="0070C0"/>
                </a:solidFill>
              </a:rPr>
              <a:t>ON </a:t>
            </a:r>
            <a:r>
              <a:rPr lang="ru-RU" sz="1400" dirty="0">
                <a:solidFill>
                  <a:srgbClr val="0070C0"/>
                </a:solidFill>
              </a:rPr>
              <a:t>Сделка </a:t>
            </a:r>
            <a:r>
              <a:rPr lang="en-US" sz="1400" dirty="0">
                <a:solidFill>
                  <a:srgbClr val="0070C0"/>
                </a:solidFill>
              </a:rPr>
              <a:t>FOR DELETE</a:t>
            </a:r>
          </a:p>
          <a:p>
            <a:r>
              <a:rPr lang="en-US" sz="1400" dirty="0">
                <a:solidFill>
                  <a:srgbClr val="0070C0"/>
                </a:solidFill>
              </a:rPr>
              <a:t>AS</a:t>
            </a:r>
          </a:p>
          <a:p>
            <a:r>
              <a:rPr lang="en-US" sz="1400" dirty="0">
                <a:solidFill>
                  <a:srgbClr val="0070C0"/>
                </a:solidFill>
              </a:rPr>
              <a:t>IF @@ROWCOUNT=1 -- </a:t>
            </a:r>
            <a:r>
              <a:rPr lang="ru-RU" sz="1400" dirty="0">
                <a:solidFill>
                  <a:srgbClr val="0070C0"/>
                </a:solidFill>
              </a:rPr>
              <a:t>удалена одна запись</a:t>
            </a:r>
          </a:p>
          <a:p>
            <a:r>
              <a:rPr lang="en-US" sz="1400" dirty="0">
                <a:solidFill>
                  <a:srgbClr val="0070C0"/>
                </a:solidFill>
              </a:rPr>
              <a:t>BEGIN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DECLARE @y </a:t>
            </a:r>
            <a:r>
              <a:rPr lang="en-US" sz="1400" dirty="0" err="1">
                <a:solidFill>
                  <a:srgbClr val="0070C0"/>
                </a:solidFill>
              </a:rPr>
              <a:t>INT,@x</a:t>
            </a:r>
            <a:r>
              <a:rPr lang="en-US" sz="1400" dirty="0">
                <a:solidFill>
                  <a:srgbClr val="0070C0"/>
                </a:solidFill>
              </a:rPr>
              <a:t> INT</a:t>
            </a:r>
          </a:p>
          <a:p>
            <a:r>
              <a:rPr lang="en-US" sz="1400" dirty="0">
                <a:solidFill>
                  <a:srgbClr val="0070C0"/>
                </a:solidFill>
              </a:rPr>
              <a:t>--</a:t>
            </a:r>
            <a:r>
              <a:rPr lang="ru-RU" sz="1400" dirty="0">
                <a:solidFill>
                  <a:srgbClr val="0070C0"/>
                </a:solidFill>
              </a:rPr>
              <a:t>определяется код и количество товара из </a:t>
            </a:r>
          </a:p>
          <a:p>
            <a:r>
              <a:rPr lang="ru-RU" sz="1400" dirty="0">
                <a:solidFill>
                  <a:srgbClr val="0070C0"/>
                </a:solidFill>
              </a:rPr>
              <a:t>--удаленной из таблицы Склад записи</a:t>
            </a:r>
          </a:p>
          <a:p>
            <a:r>
              <a:rPr lang="ru-RU" sz="1400" dirty="0">
                <a:solidFill>
                  <a:srgbClr val="0070C0"/>
                </a:solidFill>
              </a:rPr>
              <a:t>  </a:t>
            </a:r>
            <a:r>
              <a:rPr lang="en-US" sz="1400" dirty="0">
                <a:solidFill>
                  <a:srgbClr val="0070C0"/>
                </a:solidFill>
              </a:rPr>
              <a:t>SELECT @y=</a:t>
            </a:r>
            <a:r>
              <a:rPr lang="ru-RU" sz="1400" dirty="0" err="1">
                <a:solidFill>
                  <a:srgbClr val="0070C0"/>
                </a:solidFill>
              </a:rPr>
              <a:t>КодТовара</a:t>
            </a:r>
            <a:r>
              <a:rPr lang="ru-RU" sz="1400" dirty="0">
                <a:solidFill>
                  <a:srgbClr val="0070C0"/>
                </a:solidFill>
              </a:rPr>
              <a:t>, @</a:t>
            </a:r>
            <a:r>
              <a:rPr lang="en-US" sz="1400" dirty="0">
                <a:solidFill>
                  <a:srgbClr val="0070C0"/>
                </a:solidFill>
              </a:rPr>
              <a:t>x=</a:t>
            </a:r>
            <a:r>
              <a:rPr lang="ru-RU" sz="1400" dirty="0">
                <a:solidFill>
                  <a:srgbClr val="0070C0"/>
                </a:solidFill>
              </a:rPr>
              <a:t>Количество</a:t>
            </a:r>
          </a:p>
          <a:p>
            <a:r>
              <a:rPr lang="ru-RU" sz="1400" dirty="0">
                <a:solidFill>
                  <a:srgbClr val="0070C0"/>
                </a:solidFill>
              </a:rPr>
              <a:t>  </a:t>
            </a:r>
            <a:r>
              <a:rPr lang="en-US" sz="1400" dirty="0">
                <a:solidFill>
                  <a:srgbClr val="0070C0"/>
                </a:solidFill>
              </a:rPr>
              <a:t>FROM deleted</a:t>
            </a:r>
          </a:p>
          <a:p>
            <a:r>
              <a:rPr lang="en-US" sz="1400" dirty="0">
                <a:solidFill>
                  <a:srgbClr val="0070C0"/>
                </a:solidFill>
              </a:rPr>
              <a:t>--</a:t>
            </a:r>
            <a:r>
              <a:rPr lang="ru-RU" sz="1400" dirty="0">
                <a:solidFill>
                  <a:srgbClr val="0070C0"/>
                </a:solidFill>
              </a:rPr>
              <a:t>в таблице Склад корректируется количество </a:t>
            </a:r>
          </a:p>
          <a:p>
            <a:r>
              <a:rPr lang="ru-RU" sz="1400" dirty="0">
                <a:solidFill>
                  <a:srgbClr val="0070C0"/>
                </a:solidFill>
              </a:rPr>
              <a:t>--товара</a:t>
            </a:r>
          </a:p>
          <a:p>
            <a:r>
              <a:rPr lang="ru-RU" sz="1400" dirty="0">
                <a:solidFill>
                  <a:srgbClr val="0070C0"/>
                </a:solidFill>
              </a:rPr>
              <a:t>     </a:t>
            </a:r>
            <a:r>
              <a:rPr lang="en-US" sz="1400" dirty="0">
                <a:solidFill>
                  <a:srgbClr val="0070C0"/>
                </a:solidFill>
              </a:rPr>
              <a:t>UPDATE </a:t>
            </a:r>
            <a:r>
              <a:rPr lang="ru-RU" sz="1400" dirty="0">
                <a:solidFill>
                  <a:srgbClr val="0070C0"/>
                </a:solidFill>
              </a:rPr>
              <a:t>Склад</a:t>
            </a:r>
          </a:p>
          <a:p>
            <a:r>
              <a:rPr lang="ru-RU" sz="1400" dirty="0">
                <a:solidFill>
                  <a:srgbClr val="0070C0"/>
                </a:solidFill>
              </a:rPr>
              <a:t>     </a:t>
            </a:r>
            <a:r>
              <a:rPr lang="en-US" sz="1400" dirty="0">
                <a:solidFill>
                  <a:srgbClr val="0070C0"/>
                </a:solidFill>
              </a:rPr>
              <a:t>SET </a:t>
            </a:r>
            <a:r>
              <a:rPr lang="ru-RU" sz="1400" dirty="0">
                <a:solidFill>
                  <a:srgbClr val="0070C0"/>
                </a:solidFill>
              </a:rPr>
              <a:t>Остаток=Остаток-@</a:t>
            </a:r>
            <a:r>
              <a:rPr lang="en-US" sz="1400" dirty="0">
                <a:solidFill>
                  <a:srgbClr val="0070C0"/>
                </a:solidFill>
              </a:rPr>
              <a:t>x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WHERE </a:t>
            </a:r>
            <a:r>
              <a:rPr lang="ru-RU" sz="1400" dirty="0" err="1">
                <a:solidFill>
                  <a:srgbClr val="0070C0"/>
                </a:solidFill>
              </a:rPr>
              <a:t>КодТовара</a:t>
            </a:r>
            <a:r>
              <a:rPr lang="ru-RU" sz="1400" dirty="0">
                <a:solidFill>
                  <a:srgbClr val="0070C0"/>
                </a:solidFill>
              </a:rPr>
              <a:t>=@</a:t>
            </a:r>
            <a:r>
              <a:rPr lang="en-US" sz="1400" dirty="0">
                <a:solidFill>
                  <a:srgbClr val="0070C0"/>
                </a:solidFill>
              </a:rPr>
              <a:t>y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END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75498" y="545585"/>
            <a:ext cx="35071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i="1" u="sng" dirty="0">
                <a:solidFill>
                  <a:prstClr val="black"/>
                </a:solidFill>
              </a:rPr>
              <a:t>Пример </a:t>
            </a:r>
            <a:r>
              <a:rPr lang="ru-RU" sz="1600" b="1" i="1" u="sng" dirty="0">
                <a:solidFill>
                  <a:prstClr val="black"/>
                </a:solidFill>
              </a:rPr>
              <a:t>триггера </a:t>
            </a:r>
            <a:r>
              <a:rPr lang="ru-RU" sz="1600" b="1" i="1" u="sng" dirty="0">
                <a:solidFill>
                  <a:prstClr val="black"/>
                </a:solidFill>
              </a:rPr>
              <a:t>для </a:t>
            </a:r>
            <a:r>
              <a:rPr lang="ru-RU" sz="1600" b="1" i="1" u="sng" dirty="0" smtClean="0">
                <a:solidFill>
                  <a:prstClr val="black"/>
                </a:solidFill>
              </a:rPr>
              <a:t>операции изменения </a:t>
            </a:r>
            <a:r>
              <a:rPr lang="ru-RU" sz="1600" b="1" i="1" u="sng" dirty="0">
                <a:solidFill>
                  <a:prstClr val="black"/>
                </a:solidFill>
              </a:rPr>
              <a:t>записи в </a:t>
            </a:r>
            <a:r>
              <a:rPr lang="ru-RU" sz="1600" b="1" i="1" u="sng" dirty="0" smtClean="0">
                <a:solidFill>
                  <a:prstClr val="black"/>
                </a:solidFill>
              </a:rPr>
              <a:t>таблице </a:t>
            </a:r>
            <a:endParaRPr lang="ru-RU" sz="1600" b="1" i="1" u="sng" dirty="0">
              <a:solidFill>
                <a:prstClr val="black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463251" y="1028694"/>
            <a:ext cx="2210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INSERT INTO </a:t>
            </a:r>
            <a:r>
              <a:rPr lang="en-US" sz="1200" dirty="0" err="1">
                <a:solidFill>
                  <a:srgbClr val="00B0F0"/>
                </a:solidFill>
              </a:rPr>
              <a:t>Сделка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VALUES (3,1,200,'01/08/2002')</a:t>
            </a:r>
            <a:endParaRPr lang="ru-RU" sz="1200" dirty="0">
              <a:solidFill>
                <a:srgbClr val="00B0F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473615" y="1051842"/>
            <a:ext cx="8912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Команда</a:t>
            </a:r>
            <a:endParaRPr lang="ru-RU" sz="1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572000" y="1410355"/>
            <a:ext cx="440416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0070C0"/>
                </a:solidFill>
              </a:rPr>
              <a:t>ALTER TRIGGER </a:t>
            </a:r>
            <a:r>
              <a:rPr lang="ru-RU" sz="1200" dirty="0">
                <a:solidFill>
                  <a:srgbClr val="0070C0"/>
                </a:solidFill>
              </a:rPr>
              <a:t>Триггер_</a:t>
            </a:r>
            <a:r>
              <a:rPr lang="en-US" sz="1200" dirty="0">
                <a:solidFill>
                  <a:srgbClr val="0070C0"/>
                </a:solidFill>
              </a:rPr>
              <a:t>ins</a:t>
            </a:r>
          </a:p>
          <a:p>
            <a:pPr lvl="0"/>
            <a:r>
              <a:rPr lang="en-US" sz="1200" dirty="0">
                <a:solidFill>
                  <a:srgbClr val="0070C0"/>
                </a:solidFill>
              </a:rPr>
              <a:t>ON </a:t>
            </a:r>
            <a:r>
              <a:rPr lang="ru-RU" sz="1200" dirty="0">
                <a:solidFill>
                  <a:srgbClr val="0070C0"/>
                </a:solidFill>
              </a:rPr>
              <a:t>Сделка </a:t>
            </a:r>
            <a:r>
              <a:rPr lang="en-US" sz="1200" dirty="0">
                <a:solidFill>
                  <a:srgbClr val="0070C0"/>
                </a:solidFill>
              </a:rPr>
              <a:t>FOR INSERT</a:t>
            </a:r>
          </a:p>
          <a:p>
            <a:pPr lvl="0"/>
            <a:r>
              <a:rPr lang="en-US" sz="1200" dirty="0">
                <a:solidFill>
                  <a:srgbClr val="0070C0"/>
                </a:solidFill>
              </a:rPr>
              <a:t>AS</a:t>
            </a:r>
          </a:p>
          <a:p>
            <a:pPr lvl="0"/>
            <a:r>
              <a:rPr lang="en-US" sz="1200" dirty="0">
                <a:solidFill>
                  <a:srgbClr val="0070C0"/>
                </a:solidFill>
              </a:rPr>
              <a:t>DECLARE @x INT, @y INT</a:t>
            </a:r>
          </a:p>
          <a:p>
            <a:pPr lvl="0"/>
            <a:r>
              <a:rPr lang="en-US" sz="1200" dirty="0">
                <a:solidFill>
                  <a:srgbClr val="0070C0"/>
                </a:solidFill>
              </a:rPr>
              <a:t>IF @@ROWCOUNT=1</a:t>
            </a:r>
          </a:p>
          <a:p>
            <a:pPr lvl="0"/>
            <a:r>
              <a:rPr lang="en-US" sz="1200" dirty="0" smtClean="0">
                <a:solidFill>
                  <a:srgbClr val="0070C0"/>
                </a:solidFill>
              </a:rPr>
              <a:t>BEGIN</a:t>
            </a:r>
            <a:endParaRPr lang="en-US" sz="1200" dirty="0">
              <a:solidFill>
                <a:srgbClr val="0070C0"/>
              </a:solidFill>
            </a:endParaRPr>
          </a:p>
          <a:p>
            <a:pPr lvl="0"/>
            <a:r>
              <a:rPr lang="en-US" sz="1200" dirty="0" smtClean="0">
                <a:solidFill>
                  <a:srgbClr val="0070C0"/>
                </a:solidFill>
              </a:rPr>
              <a:t>IF </a:t>
            </a:r>
            <a:r>
              <a:rPr lang="en-US" sz="1200" dirty="0">
                <a:solidFill>
                  <a:srgbClr val="0070C0"/>
                </a:solidFill>
              </a:rPr>
              <a:t>NOT EXISTS(SELECT *</a:t>
            </a:r>
          </a:p>
          <a:p>
            <a:pPr lvl="0"/>
            <a:r>
              <a:rPr lang="en-US" sz="1200" dirty="0">
                <a:solidFill>
                  <a:srgbClr val="0070C0"/>
                </a:solidFill>
              </a:rPr>
              <a:t>           FROM inserted</a:t>
            </a:r>
          </a:p>
          <a:p>
            <a:pPr lvl="0"/>
            <a:r>
              <a:rPr lang="en-US" sz="1200" dirty="0">
                <a:solidFill>
                  <a:srgbClr val="0070C0"/>
                </a:solidFill>
              </a:rPr>
              <a:t>           WHERE -inserted.</a:t>
            </a:r>
            <a:r>
              <a:rPr lang="ru-RU" sz="1200" dirty="0">
                <a:solidFill>
                  <a:srgbClr val="0070C0"/>
                </a:solidFill>
              </a:rPr>
              <a:t>количество</a:t>
            </a:r>
            <a:r>
              <a:rPr lang="ru-RU" sz="1200" dirty="0" smtClean="0">
                <a:solidFill>
                  <a:srgbClr val="0070C0"/>
                </a:solidFill>
              </a:rPr>
              <a:t>&lt;  </a:t>
            </a:r>
            <a:r>
              <a:rPr lang="ru-RU" sz="1200" dirty="0">
                <a:solidFill>
                  <a:srgbClr val="0070C0"/>
                </a:solidFill>
              </a:rPr>
              <a:t>=</a:t>
            </a:r>
            <a:r>
              <a:rPr lang="en-US" sz="1200" dirty="0">
                <a:solidFill>
                  <a:srgbClr val="0070C0"/>
                </a:solidFill>
              </a:rPr>
              <a:t>ALL(SELECT </a:t>
            </a:r>
            <a:r>
              <a:rPr lang="ru-RU" sz="1200" dirty="0" err="1">
                <a:solidFill>
                  <a:srgbClr val="0070C0"/>
                </a:solidFill>
              </a:rPr>
              <a:t>Склад.Остаток</a:t>
            </a:r>
            <a:endParaRPr lang="ru-RU" sz="1200" dirty="0">
              <a:solidFill>
                <a:srgbClr val="0070C0"/>
              </a:solidFill>
            </a:endParaRPr>
          </a:p>
          <a:p>
            <a:pPr lvl="0"/>
            <a:r>
              <a:rPr lang="ru-RU" sz="1200" dirty="0">
                <a:solidFill>
                  <a:srgbClr val="0070C0"/>
                </a:solidFill>
              </a:rPr>
              <a:t>         </a:t>
            </a:r>
            <a:r>
              <a:rPr lang="en-US" sz="1200" dirty="0">
                <a:solidFill>
                  <a:srgbClr val="0070C0"/>
                </a:solidFill>
              </a:rPr>
              <a:t>FROM </a:t>
            </a:r>
            <a:r>
              <a:rPr lang="ru-RU" sz="1200" dirty="0" err="1">
                <a:solidFill>
                  <a:srgbClr val="0070C0"/>
                </a:solidFill>
              </a:rPr>
              <a:t>Склад,Сделка</a:t>
            </a:r>
            <a:endParaRPr lang="ru-RU" sz="1200" dirty="0">
              <a:solidFill>
                <a:srgbClr val="0070C0"/>
              </a:solidFill>
            </a:endParaRPr>
          </a:p>
          <a:p>
            <a:pPr lvl="0"/>
            <a:r>
              <a:rPr lang="ru-RU" sz="1200" dirty="0">
                <a:solidFill>
                  <a:srgbClr val="0070C0"/>
                </a:solidFill>
              </a:rPr>
              <a:t>         </a:t>
            </a:r>
            <a:r>
              <a:rPr lang="en-US" sz="1200" dirty="0">
                <a:solidFill>
                  <a:srgbClr val="0070C0"/>
                </a:solidFill>
              </a:rPr>
              <a:t>WHERE </a:t>
            </a:r>
            <a:r>
              <a:rPr lang="ru-RU" sz="1200" dirty="0" err="1" smtClean="0">
                <a:solidFill>
                  <a:srgbClr val="0070C0"/>
                </a:solidFill>
              </a:rPr>
              <a:t>Склад.КодТовара</a:t>
            </a:r>
            <a:r>
              <a:rPr lang="ru-RU" sz="1200" dirty="0" smtClean="0">
                <a:solidFill>
                  <a:srgbClr val="0070C0"/>
                </a:solidFill>
              </a:rPr>
              <a:t>=</a:t>
            </a:r>
            <a:r>
              <a:rPr lang="ru-RU" sz="1200" dirty="0" err="1" smtClean="0">
                <a:solidFill>
                  <a:srgbClr val="0070C0"/>
                </a:solidFill>
              </a:rPr>
              <a:t>Сделка.КодТовара</a:t>
            </a:r>
            <a:r>
              <a:rPr lang="ru-RU" sz="1200" dirty="0">
                <a:solidFill>
                  <a:srgbClr val="0070C0"/>
                </a:solidFill>
              </a:rPr>
              <a:t>))</a:t>
            </a:r>
          </a:p>
          <a:p>
            <a:pPr lvl="0"/>
            <a:r>
              <a:rPr lang="ru-RU" sz="1200" dirty="0">
                <a:solidFill>
                  <a:srgbClr val="0070C0"/>
                </a:solidFill>
              </a:rPr>
              <a:t>    </a:t>
            </a:r>
            <a:r>
              <a:rPr lang="en-US" sz="1200" dirty="0">
                <a:solidFill>
                  <a:srgbClr val="0070C0"/>
                </a:solidFill>
              </a:rPr>
              <a:t>BEGIN</a:t>
            </a:r>
          </a:p>
          <a:p>
            <a:pPr lvl="0"/>
            <a:r>
              <a:rPr lang="en-US" sz="1200" dirty="0">
                <a:solidFill>
                  <a:srgbClr val="0070C0"/>
                </a:solidFill>
              </a:rPr>
              <a:t>       ROLLBACK TRAN</a:t>
            </a:r>
          </a:p>
          <a:p>
            <a:pPr lvl="0"/>
            <a:r>
              <a:rPr lang="en-US" sz="1200" dirty="0">
                <a:solidFill>
                  <a:srgbClr val="0070C0"/>
                </a:solidFill>
              </a:rPr>
              <a:t>         PRINT '</a:t>
            </a:r>
            <a:r>
              <a:rPr lang="ru-RU" sz="1200" dirty="0">
                <a:solidFill>
                  <a:srgbClr val="0070C0"/>
                </a:solidFill>
              </a:rPr>
              <a:t>откат товара нет '</a:t>
            </a:r>
          </a:p>
          <a:p>
            <a:pPr lvl="0"/>
            <a:r>
              <a:rPr lang="ru-RU" sz="1200" dirty="0">
                <a:solidFill>
                  <a:srgbClr val="0070C0"/>
                </a:solidFill>
              </a:rPr>
              <a:t>     </a:t>
            </a:r>
            <a:r>
              <a:rPr lang="en-US" sz="1200" dirty="0">
                <a:solidFill>
                  <a:srgbClr val="0070C0"/>
                </a:solidFill>
              </a:rPr>
              <a:t>END</a:t>
            </a:r>
          </a:p>
          <a:p>
            <a:pPr lvl="0"/>
            <a:r>
              <a:rPr lang="en-US" sz="1200" dirty="0" smtClean="0">
                <a:solidFill>
                  <a:srgbClr val="0070C0"/>
                </a:solidFill>
              </a:rPr>
              <a:t>IF </a:t>
            </a:r>
            <a:r>
              <a:rPr lang="en-US" sz="1200" dirty="0">
                <a:solidFill>
                  <a:srgbClr val="0070C0"/>
                </a:solidFill>
              </a:rPr>
              <a:t>NOT EXISTS ( SELECT *</a:t>
            </a:r>
          </a:p>
          <a:p>
            <a:pPr lvl="0"/>
            <a:r>
              <a:rPr lang="en-US" sz="1200" dirty="0">
                <a:solidFill>
                  <a:srgbClr val="0070C0"/>
                </a:solidFill>
              </a:rPr>
              <a:t>           FROM </a:t>
            </a:r>
            <a:r>
              <a:rPr lang="ru-RU" sz="1200" dirty="0">
                <a:solidFill>
                  <a:srgbClr val="0070C0"/>
                </a:solidFill>
              </a:rPr>
              <a:t>Склад С, </a:t>
            </a:r>
            <a:r>
              <a:rPr lang="en-US" sz="1200" dirty="0">
                <a:solidFill>
                  <a:srgbClr val="0070C0"/>
                </a:solidFill>
              </a:rPr>
              <a:t>inserted </a:t>
            </a:r>
            <a:r>
              <a:rPr lang="en-US" sz="1200" dirty="0" err="1">
                <a:solidFill>
                  <a:srgbClr val="0070C0"/>
                </a:solidFill>
              </a:rPr>
              <a:t>i</a:t>
            </a:r>
            <a:endParaRPr lang="en-US" sz="1200" dirty="0">
              <a:solidFill>
                <a:srgbClr val="0070C0"/>
              </a:solidFill>
            </a:endParaRPr>
          </a:p>
          <a:p>
            <a:pPr lvl="0"/>
            <a:r>
              <a:rPr lang="en-US" sz="1200" dirty="0">
                <a:solidFill>
                  <a:srgbClr val="0070C0"/>
                </a:solidFill>
              </a:rPr>
              <a:t>           WHERE </a:t>
            </a:r>
            <a:r>
              <a:rPr lang="ru-RU" sz="1200" dirty="0" err="1">
                <a:solidFill>
                  <a:srgbClr val="0070C0"/>
                </a:solidFill>
              </a:rPr>
              <a:t>С.КодТовара</a:t>
            </a:r>
            <a:r>
              <a:rPr lang="ru-RU" sz="1200" dirty="0">
                <a:solidFill>
                  <a:srgbClr val="0070C0"/>
                </a:solidFill>
              </a:rPr>
              <a:t>=</a:t>
            </a:r>
            <a:r>
              <a:rPr lang="en-US" sz="1200" dirty="0" err="1">
                <a:solidFill>
                  <a:srgbClr val="0070C0"/>
                </a:solidFill>
              </a:rPr>
              <a:t>i</a:t>
            </a:r>
            <a:r>
              <a:rPr lang="en-US" sz="1200" dirty="0">
                <a:solidFill>
                  <a:srgbClr val="0070C0"/>
                </a:solidFill>
              </a:rPr>
              <a:t>.</a:t>
            </a:r>
            <a:r>
              <a:rPr lang="ru-RU" sz="1200" dirty="0" err="1">
                <a:solidFill>
                  <a:srgbClr val="0070C0"/>
                </a:solidFill>
              </a:rPr>
              <a:t>КодТовара</a:t>
            </a:r>
            <a:r>
              <a:rPr lang="ru-RU" sz="1200" dirty="0">
                <a:solidFill>
                  <a:srgbClr val="0070C0"/>
                </a:solidFill>
              </a:rPr>
              <a:t> )</a:t>
            </a:r>
          </a:p>
          <a:p>
            <a:pPr lvl="0"/>
            <a:r>
              <a:rPr lang="ru-RU" sz="1200" dirty="0">
                <a:solidFill>
                  <a:srgbClr val="0070C0"/>
                </a:solidFill>
              </a:rPr>
              <a:t>      </a:t>
            </a:r>
            <a:r>
              <a:rPr lang="en-US" sz="1200" dirty="0">
                <a:solidFill>
                  <a:srgbClr val="0070C0"/>
                </a:solidFill>
              </a:rPr>
              <a:t>INSERT INTO </a:t>
            </a:r>
            <a:r>
              <a:rPr lang="ru-RU" sz="1200" dirty="0">
                <a:solidFill>
                  <a:srgbClr val="0070C0"/>
                </a:solidFill>
              </a:rPr>
              <a:t>Склад (</a:t>
            </a:r>
            <a:r>
              <a:rPr lang="ru-RU" sz="1200" dirty="0" err="1">
                <a:solidFill>
                  <a:srgbClr val="0070C0"/>
                </a:solidFill>
              </a:rPr>
              <a:t>КодТовара,Остаток</a:t>
            </a:r>
            <a:r>
              <a:rPr lang="ru-RU" sz="1200" dirty="0">
                <a:solidFill>
                  <a:srgbClr val="0070C0"/>
                </a:solidFill>
              </a:rPr>
              <a:t>)</a:t>
            </a:r>
          </a:p>
          <a:p>
            <a:pPr lvl="0"/>
            <a:r>
              <a:rPr lang="ru-RU" sz="1200" dirty="0">
                <a:solidFill>
                  <a:srgbClr val="0070C0"/>
                </a:solidFill>
              </a:rPr>
              <a:t>  </a:t>
            </a:r>
            <a:r>
              <a:rPr lang="en-US" sz="1200" dirty="0">
                <a:solidFill>
                  <a:srgbClr val="0070C0"/>
                </a:solidFill>
              </a:rPr>
              <a:t>ELSE</a:t>
            </a:r>
          </a:p>
          <a:p>
            <a:pPr lvl="0"/>
            <a:r>
              <a:rPr lang="en-US" sz="1200" dirty="0" smtClean="0">
                <a:solidFill>
                  <a:srgbClr val="0070C0"/>
                </a:solidFill>
              </a:rPr>
              <a:t>BEGIN</a:t>
            </a:r>
            <a:endParaRPr lang="en-US" sz="1200" dirty="0">
              <a:solidFill>
                <a:srgbClr val="0070C0"/>
              </a:solidFill>
            </a:endParaRPr>
          </a:p>
          <a:p>
            <a:pPr lvl="0"/>
            <a:r>
              <a:rPr lang="en-US" sz="1200" dirty="0">
                <a:solidFill>
                  <a:srgbClr val="0070C0"/>
                </a:solidFill>
              </a:rPr>
              <a:t>    SELECT @y=</a:t>
            </a:r>
            <a:r>
              <a:rPr lang="en-US" sz="1200" dirty="0" err="1">
                <a:solidFill>
                  <a:srgbClr val="0070C0"/>
                </a:solidFill>
              </a:rPr>
              <a:t>i</a:t>
            </a:r>
            <a:r>
              <a:rPr lang="en-US" sz="1200" dirty="0">
                <a:solidFill>
                  <a:srgbClr val="0070C0"/>
                </a:solidFill>
              </a:rPr>
              <a:t>.</a:t>
            </a:r>
            <a:r>
              <a:rPr lang="ru-RU" sz="1200" dirty="0" err="1">
                <a:solidFill>
                  <a:srgbClr val="0070C0"/>
                </a:solidFill>
              </a:rPr>
              <a:t>КодТовара</a:t>
            </a:r>
            <a:r>
              <a:rPr lang="ru-RU" sz="1200" dirty="0">
                <a:solidFill>
                  <a:srgbClr val="0070C0"/>
                </a:solidFill>
              </a:rPr>
              <a:t>, @</a:t>
            </a:r>
            <a:r>
              <a:rPr lang="en-US" sz="1200" dirty="0">
                <a:solidFill>
                  <a:srgbClr val="0070C0"/>
                </a:solidFill>
              </a:rPr>
              <a:t>x=</a:t>
            </a:r>
            <a:r>
              <a:rPr lang="en-US" sz="1200" dirty="0" err="1">
                <a:solidFill>
                  <a:srgbClr val="0070C0"/>
                </a:solidFill>
              </a:rPr>
              <a:t>i</a:t>
            </a:r>
            <a:r>
              <a:rPr lang="en-US" sz="1200" dirty="0">
                <a:solidFill>
                  <a:srgbClr val="0070C0"/>
                </a:solidFill>
              </a:rPr>
              <a:t>.</a:t>
            </a:r>
            <a:r>
              <a:rPr lang="ru-RU" sz="1200" dirty="0">
                <a:solidFill>
                  <a:srgbClr val="0070C0"/>
                </a:solidFill>
              </a:rPr>
              <a:t>Количество</a:t>
            </a:r>
          </a:p>
          <a:p>
            <a:pPr lvl="0"/>
            <a:r>
              <a:rPr lang="ru-RU" sz="1200" dirty="0">
                <a:solidFill>
                  <a:srgbClr val="0070C0"/>
                </a:solidFill>
              </a:rPr>
              <a:t>    </a:t>
            </a:r>
            <a:r>
              <a:rPr lang="en-US" sz="1200" dirty="0">
                <a:solidFill>
                  <a:srgbClr val="0070C0"/>
                </a:solidFill>
              </a:rPr>
              <a:t>FROM </a:t>
            </a:r>
            <a:r>
              <a:rPr lang="ru-RU" sz="1200" dirty="0">
                <a:solidFill>
                  <a:srgbClr val="0070C0"/>
                </a:solidFill>
              </a:rPr>
              <a:t>Сделка С, </a:t>
            </a:r>
            <a:r>
              <a:rPr lang="en-US" sz="1200" dirty="0">
                <a:solidFill>
                  <a:srgbClr val="0070C0"/>
                </a:solidFill>
              </a:rPr>
              <a:t>inserted </a:t>
            </a:r>
            <a:r>
              <a:rPr lang="en-US" sz="1200" dirty="0" err="1">
                <a:solidFill>
                  <a:srgbClr val="0070C0"/>
                </a:solidFill>
              </a:rPr>
              <a:t>i</a:t>
            </a:r>
            <a:endParaRPr lang="en-US" sz="1200" dirty="0">
              <a:solidFill>
                <a:srgbClr val="0070C0"/>
              </a:solidFill>
            </a:endParaRPr>
          </a:p>
          <a:p>
            <a:pPr lvl="0"/>
            <a:r>
              <a:rPr lang="en-US" sz="1200" dirty="0">
                <a:solidFill>
                  <a:srgbClr val="0070C0"/>
                </a:solidFill>
              </a:rPr>
              <a:t>    WHERE </a:t>
            </a:r>
            <a:r>
              <a:rPr lang="ru-RU" sz="1200" dirty="0" err="1">
                <a:solidFill>
                  <a:srgbClr val="0070C0"/>
                </a:solidFill>
              </a:rPr>
              <a:t>С.КодТовара</a:t>
            </a:r>
            <a:r>
              <a:rPr lang="ru-RU" sz="1200" dirty="0">
                <a:solidFill>
                  <a:srgbClr val="0070C0"/>
                </a:solidFill>
              </a:rPr>
              <a:t>=</a:t>
            </a:r>
            <a:r>
              <a:rPr lang="en-US" sz="1200" dirty="0" err="1">
                <a:solidFill>
                  <a:srgbClr val="0070C0"/>
                </a:solidFill>
              </a:rPr>
              <a:t>i</a:t>
            </a:r>
            <a:r>
              <a:rPr lang="en-US" sz="1200" dirty="0">
                <a:solidFill>
                  <a:srgbClr val="0070C0"/>
                </a:solidFill>
              </a:rPr>
              <a:t>.</a:t>
            </a:r>
            <a:r>
              <a:rPr lang="ru-RU" sz="1200" dirty="0" err="1">
                <a:solidFill>
                  <a:srgbClr val="0070C0"/>
                </a:solidFill>
              </a:rPr>
              <a:t>КодТовара</a:t>
            </a:r>
            <a:endParaRPr lang="ru-RU" sz="1200" dirty="0">
              <a:solidFill>
                <a:srgbClr val="0070C0"/>
              </a:solidFill>
            </a:endParaRPr>
          </a:p>
          <a:p>
            <a:pPr lvl="0"/>
            <a:r>
              <a:rPr lang="en-US" sz="1200" dirty="0" smtClean="0">
                <a:solidFill>
                  <a:srgbClr val="0070C0"/>
                </a:solidFill>
              </a:rPr>
              <a:t>UPDATE </a:t>
            </a:r>
            <a:r>
              <a:rPr lang="ru-RU" sz="1200" dirty="0">
                <a:solidFill>
                  <a:srgbClr val="0070C0"/>
                </a:solidFill>
              </a:rPr>
              <a:t>Склад</a:t>
            </a:r>
          </a:p>
          <a:p>
            <a:pPr lvl="0"/>
            <a:r>
              <a:rPr lang="ru-RU" sz="1200" dirty="0">
                <a:solidFill>
                  <a:srgbClr val="0070C0"/>
                </a:solidFill>
              </a:rPr>
              <a:t>         </a:t>
            </a:r>
            <a:r>
              <a:rPr lang="en-US" sz="1200" dirty="0">
                <a:solidFill>
                  <a:srgbClr val="0070C0"/>
                </a:solidFill>
              </a:rPr>
              <a:t>SET </a:t>
            </a:r>
            <a:r>
              <a:rPr lang="ru-RU" sz="1200" dirty="0">
                <a:solidFill>
                  <a:srgbClr val="0070C0"/>
                </a:solidFill>
              </a:rPr>
              <a:t>Остаток=остаток+@</a:t>
            </a:r>
            <a:r>
              <a:rPr lang="en-US" sz="1200" dirty="0">
                <a:solidFill>
                  <a:srgbClr val="0070C0"/>
                </a:solidFill>
              </a:rPr>
              <a:t>x</a:t>
            </a:r>
          </a:p>
          <a:p>
            <a:pPr lvl="0"/>
            <a:r>
              <a:rPr lang="en-US" sz="1200" dirty="0">
                <a:solidFill>
                  <a:srgbClr val="0070C0"/>
                </a:solidFill>
              </a:rPr>
              <a:t>         WHERE </a:t>
            </a:r>
            <a:r>
              <a:rPr lang="ru-RU" sz="1200" dirty="0" err="1">
                <a:solidFill>
                  <a:srgbClr val="0070C0"/>
                </a:solidFill>
              </a:rPr>
              <a:t>КодТовара</a:t>
            </a:r>
            <a:r>
              <a:rPr lang="ru-RU" sz="1200" dirty="0">
                <a:solidFill>
                  <a:srgbClr val="0070C0"/>
                </a:solidFill>
              </a:rPr>
              <a:t>=@</a:t>
            </a:r>
            <a:r>
              <a:rPr lang="en-US" sz="1200" dirty="0">
                <a:solidFill>
                  <a:srgbClr val="0070C0"/>
                </a:solidFill>
              </a:rPr>
              <a:t>y</a:t>
            </a:r>
          </a:p>
          <a:p>
            <a:pPr lvl="0"/>
            <a:r>
              <a:rPr lang="en-US" sz="1200" dirty="0">
                <a:solidFill>
                  <a:srgbClr val="0070C0"/>
                </a:solidFill>
              </a:rPr>
              <a:t>    END</a:t>
            </a:r>
          </a:p>
          <a:p>
            <a:pPr lvl="0"/>
            <a:r>
              <a:rPr lang="en-US" sz="1200" dirty="0">
                <a:solidFill>
                  <a:srgbClr val="0070C0"/>
                </a:solidFill>
              </a:rPr>
              <a:t>END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08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11892" y="994719"/>
            <a:ext cx="8229600" cy="689397"/>
          </a:xfrm>
        </p:spPr>
        <p:txBody>
          <a:bodyPr/>
          <a:lstStyle/>
          <a:p>
            <a:pPr algn="ctr"/>
            <a:r>
              <a:rPr lang="ru-RU" dirty="0"/>
              <a:t>План лекции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11892" y="1895118"/>
            <a:ext cx="8349049" cy="1918739"/>
          </a:xfrm>
        </p:spPr>
        <p:txBody>
          <a:bodyPr/>
          <a:lstStyle/>
          <a:p>
            <a:r>
              <a:rPr lang="ru-RU" dirty="0" smtClean="0"/>
              <a:t>Представления</a:t>
            </a:r>
          </a:p>
          <a:p>
            <a:r>
              <a:rPr lang="ru-RU" dirty="0"/>
              <a:t>Хранимые </a:t>
            </a:r>
            <a:r>
              <a:rPr lang="ru-RU" dirty="0" smtClean="0"/>
              <a:t>процедуры</a:t>
            </a:r>
          </a:p>
          <a:p>
            <a:r>
              <a:rPr lang="ru-RU" dirty="0"/>
              <a:t>Триггеры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515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E26A0-0BD0-4F5C-8BB0-20379574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159761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69297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10903" y="1988393"/>
            <a:ext cx="3651811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CREATE TABLE R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(a1 CHAR(1), a2 INT, PRIMARY KEY(a1,a2))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64604" y="1548152"/>
            <a:ext cx="83801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Теоретико-множественные и специальные операции над отношениями</a:t>
            </a:r>
            <a:endParaRPr lang="ru-RU" sz="2000" b="1" i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10760"/>
              </p:ext>
            </p:extLst>
          </p:nvPr>
        </p:nvGraphicFramePr>
        <p:xfrm>
          <a:off x="5462652" y="2770041"/>
          <a:ext cx="1848334" cy="982471"/>
        </p:xfrm>
        <a:graphic>
          <a:graphicData uri="http://schemas.openxmlformats.org/drawingml/2006/table">
            <a:tbl>
              <a:tblPr firstRow="1" firstCol="1" bandRow="1"/>
              <a:tblGrid>
                <a:gridCol w="924167">
                  <a:extLst>
                    <a:ext uri="{9D8B030D-6E8A-4147-A177-3AD203B41FA5}">
                      <a16:colId xmlns:a16="http://schemas.microsoft.com/office/drawing/2014/main" val="1886565792"/>
                    </a:ext>
                  </a:extLst>
                </a:gridCol>
                <a:gridCol w="924167">
                  <a:extLst>
                    <a:ext uri="{9D8B030D-6E8A-4147-A177-3AD203B41FA5}">
                      <a16:colId xmlns:a16="http://schemas.microsoft.com/office/drawing/2014/main" val="3326448085"/>
                    </a:ext>
                  </a:extLst>
                </a:gridCol>
              </a:tblGrid>
              <a:tr h="250951">
                <a:tc gridSpan="2"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2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767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602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957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310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796780"/>
                  </a:ext>
                </a:extLst>
              </a:tr>
            </a:tbl>
          </a:graphicData>
        </a:graphic>
      </p:graphicFrame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813659"/>
              </p:ext>
            </p:extLst>
          </p:nvPr>
        </p:nvGraphicFramePr>
        <p:xfrm>
          <a:off x="475284" y="2671657"/>
          <a:ext cx="1761524" cy="1280160"/>
        </p:xfrm>
        <a:graphic>
          <a:graphicData uri="http://schemas.openxmlformats.org/drawingml/2006/table">
            <a:tbl>
              <a:tblPr firstRow="1" firstCol="1" bandRow="1"/>
              <a:tblGrid>
                <a:gridCol w="880762">
                  <a:extLst>
                    <a:ext uri="{9D8B030D-6E8A-4147-A177-3AD203B41FA5}">
                      <a16:colId xmlns:a16="http://schemas.microsoft.com/office/drawing/2014/main" val="1567453579"/>
                    </a:ext>
                  </a:extLst>
                </a:gridCol>
                <a:gridCol w="880762">
                  <a:extLst>
                    <a:ext uri="{9D8B030D-6E8A-4147-A177-3AD203B41FA5}">
                      <a16:colId xmlns:a16="http://schemas.microsoft.com/office/drawing/2014/main" val="270173841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2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038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R.a1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R.a2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808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874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660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903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72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463567"/>
                  </a:ext>
                </a:extLst>
              </a:tr>
            </a:tbl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5384035" y="1988393"/>
            <a:ext cx="303076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CREATE TABLE S</a:t>
            </a:r>
          </a:p>
          <a:p>
            <a:pPr algn="just"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(b1 INT PRIMARY KEY, b2 CHAR(1))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64604" y="4360762"/>
            <a:ext cx="2119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Операция выборки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64604" y="4779710"/>
            <a:ext cx="1331087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a1, a2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R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WHERE a2=1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343703" y="4358397"/>
            <a:ext cx="2204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Операция проекции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375594" y="4836250"/>
            <a:ext cx="1960335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DISTINCT b2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S</a:t>
            </a:r>
          </a:p>
        </p:txBody>
      </p:sp>
    </p:spTree>
    <p:extLst>
      <p:ext uri="{BB962C8B-B14F-4D97-AF65-F5344CB8AC3E}">
        <p14:creationId xmlns:p14="http://schemas.microsoft.com/office/powerpoint/2010/main" val="43711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05637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4604" y="1387818"/>
            <a:ext cx="83801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Теоретико-множественные и специальные операции над отношениями</a:t>
            </a:r>
            <a:endParaRPr lang="ru-RU" sz="2000" b="1" i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43435" y="3394276"/>
            <a:ext cx="2814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Декартово произведение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64603" y="3883694"/>
            <a:ext cx="3848581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pt-BR" sz="16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RxS={(a, 1, 1, h), (a, 2, 1, h), </a:t>
            </a:r>
            <a:r>
              <a:rPr lang="pt-BR" sz="1600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6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b, 1, 1, h), ... </a:t>
            </a:r>
            <a:r>
              <a:rPr lang="pt-BR" sz="1600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600" b="1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pt-BR" sz="16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pt-BR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R.a1, R.a2, S.b1, S.b2</a:t>
            </a:r>
          </a:p>
          <a:p>
            <a:pPr algn="just">
              <a:lnSpc>
                <a:spcPct val="120000"/>
              </a:lnSpc>
            </a:pPr>
            <a:r>
              <a:rPr lang="pt-BR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R, S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584348"/>
              </p:ext>
            </p:extLst>
          </p:nvPr>
        </p:nvGraphicFramePr>
        <p:xfrm>
          <a:off x="4953964" y="3763608"/>
          <a:ext cx="1872000" cy="29288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336280025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77560937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0147836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628880928"/>
                    </a:ext>
                  </a:extLst>
                </a:gridCol>
              </a:tblGrid>
              <a:tr h="196735">
                <a:tc gridSpan="4"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R x S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388038"/>
                  </a:ext>
                </a:extLst>
              </a:tr>
              <a:tr h="16995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R.a1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R.a2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S.b1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S.b2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07487080"/>
                  </a:ext>
                </a:extLst>
              </a:tr>
              <a:tr h="16995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A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h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18734850"/>
                  </a:ext>
                </a:extLst>
              </a:tr>
              <a:tr h="16995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A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g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721158"/>
                  </a:ext>
                </a:extLst>
              </a:tr>
              <a:tr h="16995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A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h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83272649"/>
                  </a:ext>
                </a:extLst>
              </a:tr>
              <a:tr h="16995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A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h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87291780"/>
                  </a:ext>
                </a:extLst>
              </a:tr>
              <a:tr h="16995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A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g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57423274"/>
                  </a:ext>
                </a:extLst>
              </a:tr>
              <a:tr h="16995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A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h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13443190"/>
                  </a:ext>
                </a:extLst>
              </a:tr>
              <a:tr h="16995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B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h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27017400"/>
                  </a:ext>
                </a:extLst>
              </a:tr>
              <a:tr h="16995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B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g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05021330"/>
                  </a:ext>
                </a:extLst>
              </a:tr>
              <a:tr h="16995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B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h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31016490"/>
                  </a:ext>
                </a:extLst>
              </a:tr>
              <a:tr h="16995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B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h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02492369"/>
                  </a:ext>
                </a:extLst>
              </a:tr>
              <a:tr h="16995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B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g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29779068"/>
                  </a:ext>
                </a:extLst>
              </a:tr>
              <a:tr h="16995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B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h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24053875"/>
                  </a:ext>
                </a:extLst>
              </a:tr>
              <a:tr h="16995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B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h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30493565"/>
                  </a:ext>
                </a:extLst>
              </a:tr>
              <a:tr h="16995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B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g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24926543"/>
                  </a:ext>
                </a:extLst>
              </a:tr>
              <a:tr h="16995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B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h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37650388"/>
                  </a:ext>
                </a:extLst>
              </a:tr>
            </a:tbl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4803493" y="2908099"/>
            <a:ext cx="34029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Результат декартова произведения двух отношений 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49936"/>
              </p:ext>
            </p:extLst>
          </p:nvPr>
        </p:nvGraphicFramePr>
        <p:xfrm>
          <a:off x="434052" y="1833225"/>
          <a:ext cx="1761524" cy="1280160"/>
        </p:xfrm>
        <a:graphic>
          <a:graphicData uri="http://schemas.openxmlformats.org/drawingml/2006/table">
            <a:tbl>
              <a:tblPr firstRow="1" firstCol="1" bandRow="1"/>
              <a:tblGrid>
                <a:gridCol w="880762">
                  <a:extLst>
                    <a:ext uri="{9D8B030D-6E8A-4147-A177-3AD203B41FA5}">
                      <a16:colId xmlns:a16="http://schemas.microsoft.com/office/drawing/2014/main" val="1567453579"/>
                    </a:ext>
                  </a:extLst>
                </a:gridCol>
                <a:gridCol w="880762">
                  <a:extLst>
                    <a:ext uri="{9D8B030D-6E8A-4147-A177-3AD203B41FA5}">
                      <a16:colId xmlns:a16="http://schemas.microsoft.com/office/drawing/2014/main" val="270173841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2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038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R.a1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R.a2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808619"/>
                  </a:ext>
                </a:extLst>
              </a:tr>
              <a:tr h="16877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874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660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903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72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463567"/>
                  </a:ext>
                </a:extLst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263517"/>
              </p:ext>
            </p:extLst>
          </p:nvPr>
        </p:nvGraphicFramePr>
        <p:xfrm>
          <a:off x="2603705" y="1787928"/>
          <a:ext cx="1848334" cy="982471"/>
        </p:xfrm>
        <a:graphic>
          <a:graphicData uri="http://schemas.openxmlformats.org/drawingml/2006/table">
            <a:tbl>
              <a:tblPr firstRow="1" firstCol="1" bandRow="1"/>
              <a:tblGrid>
                <a:gridCol w="924167">
                  <a:extLst>
                    <a:ext uri="{9D8B030D-6E8A-4147-A177-3AD203B41FA5}">
                      <a16:colId xmlns:a16="http://schemas.microsoft.com/office/drawing/2014/main" val="1886565792"/>
                    </a:ext>
                  </a:extLst>
                </a:gridCol>
                <a:gridCol w="924167">
                  <a:extLst>
                    <a:ext uri="{9D8B030D-6E8A-4147-A177-3AD203B41FA5}">
                      <a16:colId xmlns:a16="http://schemas.microsoft.com/office/drawing/2014/main" val="3326448085"/>
                    </a:ext>
                  </a:extLst>
                </a:gridCol>
              </a:tblGrid>
              <a:tr h="250951">
                <a:tc gridSpan="2"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2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767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602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957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310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79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98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05637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4604" y="1387818"/>
            <a:ext cx="83801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Теоретико-множественные и специальные операции над отношениями</a:t>
            </a:r>
            <a:endParaRPr lang="ru-RU" sz="2000" b="1" i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64604" y="1884688"/>
            <a:ext cx="4708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Операция соединения по двум отношениям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34052" y="2377532"/>
            <a:ext cx="41958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ru-RU" b="1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Формат операции</a:t>
            </a:r>
            <a:endParaRPr lang="pt-BR" i="1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pt-BR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ru-RU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имя_таблицы_1 {</a:t>
            </a:r>
            <a:r>
              <a:rPr lang="pt-BR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INNER | LEFT | RIGHT} </a:t>
            </a:r>
          </a:p>
          <a:p>
            <a:pPr algn="just">
              <a:lnSpc>
                <a:spcPct val="120000"/>
              </a:lnSpc>
            </a:pPr>
            <a:r>
              <a:rPr lang="pt-BR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JOIN </a:t>
            </a:r>
            <a:r>
              <a:rPr lang="ru-RU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имя_таблицы_2 </a:t>
            </a:r>
          </a:p>
          <a:p>
            <a:pPr algn="just">
              <a:lnSpc>
                <a:spcPct val="120000"/>
              </a:lnSpc>
            </a:pPr>
            <a:r>
              <a:rPr lang="pt-BR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ru-RU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условие_соединения</a:t>
            </a:r>
            <a:endParaRPr lang="ru-RU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34052" y="4343251"/>
            <a:ext cx="3402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smtClean="0">
                <a:solidFill>
                  <a:prstClr val="black"/>
                </a:solidFill>
              </a:rPr>
              <a:t>Типы </a:t>
            </a:r>
            <a:r>
              <a:rPr lang="ru-RU" b="1" i="1" dirty="0">
                <a:solidFill>
                  <a:prstClr val="black"/>
                </a:solidFill>
              </a:rPr>
              <a:t>операций соединения: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434052" y="4833514"/>
            <a:ext cx="38044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тета</a:t>
            </a:r>
            <a:r>
              <a:rPr lang="ru-RU" dirty="0" smtClean="0"/>
              <a:t>-соединение</a:t>
            </a:r>
            <a:r>
              <a:rPr lang="en-US" dirty="0" smtClean="0"/>
              <a:t>; 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соединение </a:t>
            </a:r>
            <a:r>
              <a:rPr lang="ru-RU" dirty="0"/>
              <a:t>по эквивалентности </a:t>
            </a:r>
            <a:r>
              <a:rPr lang="en-US" dirty="0" smtClean="0"/>
              <a:t>; 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естественное соединение</a:t>
            </a:r>
            <a:r>
              <a:rPr lang="en-US" dirty="0" smtClean="0"/>
              <a:t>; 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внешнее соединение</a:t>
            </a:r>
            <a:r>
              <a:rPr lang="en-US" dirty="0" smtClean="0"/>
              <a:t>;                            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полусоединение</a:t>
            </a:r>
            <a:r>
              <a:rPr lang="en-US" dirty="0" smtClean="0"/>
              <a:t>.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3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05637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4604" y="1387818"/>
            <a:ext cx="83801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Теоретико-множественные и специальные операции над отношениями</a:t>
            </a:r>
            <a:endParaRPr lang="ru-RU" sz="2000" b="1" i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364604" y="1853603"/>
            <a:ext cx="3215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Операция </a:t>
            </a:r>
            <a:r>
              <a:rPr lang="ru-RU" b="1" i="1" u="sng" dirty="0" err="1" smtClean="0">
                <a:solidFill>
                  <a:prstClr val="black"/>
                </a:solidFill>
              </a:rPr>
              <a:t>тета</a:t>
            </a:r>
            <a:r>
              <a:rPr lang="ru-RU" b="1" i="1" u="sng" dirty="0" smtClean="0">
                <a:solidFill>
                  <a:prstClr val="black"/>
                </a:solidFill>
              </a:rPr>
              <a:t>-соединения -</a:t>
            </a:r>
            <a:endParaRPr lang="ru-RU" b="1" i="1" u="sng" dirty="0">
              <a:solidFill>
                <a:prstClr val="black"/>
              </a:solidFill>
            </a:endParaRPr>
          </a:p>
        </p:txBody>
      </p:sp>
      <p:graphicFrame>
        <p:nvGraphicFramePr>
          <p:cNvPr id="27" name="Таблица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082235"/>
              </p:ext>
            </p:extLst>
          </p:nvPr>
        </p:nvGraphicFramePr>
        <p:xfrm>
          <a:off x="4784325" y="4739394"/>
          <a:ext cx="2621664" cy="15430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5416">
                  <a:extLst>
                    <a:ext uri="{9D8B030D-6E8A-4147-A177-3AD203B41FA5}">
                      <a16:colId xmlns:a16="http://schemas.microsoft.com/office/drawing/2014/main" val="1848674416"/>
                    </a:ext>
                  </a:extLst>
                </a:gridCol>
                <a:gridCol w="655416">
                  <a:extLst>
                    <a:ext uri="{9D8B030D-6E8A-4147-A177-3AD203B41FA5}">
                      <a16:colId xmlns:a16="http://schemas.microsoft.com/office/drawing/2014/main" val="2905611497"/>
                    </a:ext>
                  </a:extLst>
                </a:gridCol>
                <a:gridCol w="655416">
                  <a:extLst>
                    <a:ext uri="{9D8B030D-6E8A-4147-A177-3AD203B41FA5}">
                      <a16:colId xmlns:a16="http://schemas.microsoft.com/office/drawing/2014/main" val="3699892890"/>
                    </a:ext>
                  </a:extLst>
                </a:gridCol>
                <a:gridCol w="655416">
                  <a:extLst>
                    <a:ext uri="{9D8B030D-6E8A-4147-A177-3AD203B41FA5}">
                      <a16:colId xmlns:a16="http://schemas.microsoft.com/office/drawing/2014/main" val="2822559855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457200" indent="4572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/>
                      </a:r>
                      <a:br>
                        <a:rPr lang="ru-RU" sz="1400" dirty="0">
                          <a:effectLst/>
                        </a:rPr>
                      </a:b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102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R.a1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R.a2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S.b1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S.b2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89562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A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h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46547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A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g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13798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B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h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28687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B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h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4738140"/>
                  </a:ext>
                </a:extLst>
              </a:tr>
            </a:tbl>
          </a:graphicData>
        </a:graphic>
      </p:graphicFrame>
      <p:pic>
        <p:nvPicPr>
          <p:cNvPr id="1054" name="Рисунок 12" descr="R \triangleright \triangleleft _{F} S, F=(R.a2=S.b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807" y="4870950"/>
            <a:ext cx="255270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64604" y="2219902"/>
            <a:ext cx="8495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определяет </a:t>
            </a:r>
            <a:r>
              <a:rPr lang="ru-RU" dirty="0"/>
              <a:t>отношение, которое содержит кортежи из декартова произведения отношений R и S, удовлетворяющие предикату F.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18306" y="2798872"/>
            <a:ext cx="7170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F </a:t>
            </a:r>
            <a:r>
              <a:rPr lang="en-US" b="1" dirty="0" smtClean="0"/>
              <a:t>{</a:t>
            </a:r>
            <a:r>
              <a:rPr lang="ru-RU" b="1" dirty="0" smtClean="0"/>
              <a:t>R.ai</a:t>
            </a:r>
            <a:r>
              <a:rPr lang="en-US" b="1" dirty="0" smtClean="0"/>
              <a:t>Ɵ</a:t>
            </a:r>
            <a:r>
              <a:rPr lang="ru-RU" b="1" dirty="0" smtClean="0"/>
              <a:t>S.bj</a:t>
            </a:r>
            <a:r>
              <a:rPr lang="en-US" b="1" dirty="0" smtClean="0"/>
              <a:t>}</a:t>
            </a:r>
            <a:r>
              <a:rPr lang="ru-RU" dirty="0" smtClean="0"/>
              <a:t>, </a:t>
            </a:r>
            <a:r>
              <a:rPr lang="ru-RU" dirty="0"/>
              <a:t>где </a:t>
            </a:r>
            <a:r>
              <a:rPr lang="en-US" b="1" dirty="0"/>
              <a:t>Ɵ</a:t>
            </a:r>
            <a:r>
              <a:rPr lang="ru-RU" dirty="0" smtClean="0"/>
              <a:t> - один </a:t>
            </a:r>
            <a:r>
              <a:rPr lang="ru-RU" dirty="0"/>
              <a:t>из операторов сравнения (&gt;, &gt;=, &lt;, &lt;=, =, &lt;&gt; ).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08196" y="3623581"/>
            <a:ext cx="2563791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R.a1, R.a2, S.b1, S.b2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R, S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WHERE R.a2=S.b1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46796" y="4686284"/>
            <a:ext cx="6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 или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08196" y="5118600"/>
            <a:ext cx="328038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R.a1, R.a2, S.b1, S.b2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R INNER JOIN S ON  R.a2=S.b1</a:t>
            </a: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903591"/>
              </p:ext>
            </p:extLst>
          </p:nvPr>
        </p:nvGraphicFramePr>
        <p:xfrm>
          <a:off x="4221388" y="3350739"/>
          <a:ext cx="1761524" cy="1280160"/>
        </p:xfrm>
        <a:graphic>
          <a:graphicData uri="http://schemas.openxmlformats.org/drawingml/2006/table">
            <a:tbl>
              <a:tblPr firstRow="1" firstCol="1" bandRow="1"/>
              <a:tblGrid>
                <a:gridCol w="880762">
                  <a:extLst>
                    <a:ext uri="{9D8B030D-6E8A-4147-A177-3AD203B41FA5}">
                      <a16:colId xmlns:a16="http://schemas.microsoft.com/office/drawing/2014/main" val="1567453579"/>
                    </a:ext>
                  </a:extLst>
                </a:gridCol>
                <a:gridCol w="880762">
                  <a:extLst>
                    <a:ext uri="{9D8B030D-6E8A-4147-A177-3AD203B41FA5}">
                      <a16:colId xmlns:a16="http://schemas.microsoft.com/office/drawing/2014/main" val="270173841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2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038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R.a1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R.a2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808619"/>
                  </a:ext>
                </a:extLst>
              </a:tr>
              <a:tr h="16877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874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660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903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72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463567"/>
                  </a:ext>
                </a:extLst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556579"/>
              </p:ext>
            </p:extLst>
          </p:nvPr>
        </p:nvGraphicFramePr>
        <p:xfrm>
          <a:off x="6411776" y="3266410"/>
          <a:ext cx="1848334" cy="982471"/>
        </p:xfrm>
        <a:graphic>
          <a:graphicData uri="http://schemas.openxmlformats.org/drawingml/2006/table">
            <a:tbl>
              <a:tblPr firstRow="1" firstCol="1" bandRow="1"/>
              <a:tblGrid>
                <a:gridCol w="924167">
                  <a:extLst>
                    <a:ext uri="{9D8B030D-6E8A-4147-A177-3AD203B41FA5}">
                      <a16:colId xmlns:a16="http://schemas.microsoft.com/office/drawing/2014/main" val="1886565792"/>
                    </a:ext>
                  </a:extLst>
                </a:gridCol>
                <a:gridCol w="924167">
                  <a:extLst>
                    <a:ext uri="{9D8B030D-6E8A-4147-A177-3AD203B41FA5}">
                      <a16:colId xmlns:a16="http://schemas.microsoft.com/office/drawing/2014/main" val="3326448085"/>
                    </a:ext>
                  </a:extLst>
                </a:gridCol>
              </a:tblGrid>
              <a:tr h="250951">
                <a:tc gridSpan="2"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2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767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602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957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310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79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2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05637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4604" y="1387818"/>
            <a:ext cx="83801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Теоретико-множественные и специальные операции над отношениями</a:t>
            </a:r>
            <a:endParaRPr lang="ru-RU" sz="2000" b="1" i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364604" y="1853603"/>
            <a:ext cx="4091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 smtClean="0">
                <a:solidFill>
                  <a:prstClr val="black"/>
                </a:solidFill>
              </a:rPr>
              <a:t>Операция естественное соединение -</a:t>
            </a:r>
            <a:endParaRPr lang="ru-RU" b="1" i="1" u="sng" dirty="0">
              <a:solidFill>
                <a:prstClr val="black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64604" y="2219902"/>
            <a:ext cx="84958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соединение по эквивалентности двух отношений R и S, выполненное по всем общим атрибутам, из результатов которого исключается по одному экземпляру каждого общего атрибута.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46796" y="4094321"/>
            <a:ext cx="6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 или</a:t>
            </a: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/>
          </p:nvPr>
        </p:nvGraphicFramePr>
        <p:xfrm>
          <a:off x="4221388" y="3350739"/>
          <a:ext cx="1761524" cy="1280160"/>
        </p:xfrm>
        <a:graphic>
          <a:graphicData uri="http://schemas.openxmlformats.org/drawingml/2006/table">
            <a:tbl>
              <a:tblPr firstRow="1" firstCol="1" bandRow="1"/>
              <a:tblGrid>
                <a:gridCol w="880762">
                  <a:extLst>
                    <a:ext uri="{9D8B030D-6E8A-4147-A177-3AD203B41FA5}">
                      <a16:colId xmlns:a16="http://schemas.microsoft.com/office/drawing/2014/main" val="1567453579"/>
                    </a:ext>
                  </a:extLst>
                </a:gridCol>
                <a:gridCol w="880762">
                  <a:extLst>
                    <a:ext uri="{9D8B030D-6E8A-4147-A177-3AD203B41FA5}">
                      <a16:colId xmlns:a16="http://schemas.microsoft.com/office/drawing/2014/main" val="270173841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2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038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R.a1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R.a2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808619"/>
                  </a:ext>
                </a:extLst>
              </a:tr>
              <a:tr h="16877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874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660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903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72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463567"/>
                  </a:ext>
                </a:extLst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/>
          </p:nvPr>
        </p:nvGraphicFramePr>
        <p:xfrm>
          <a:off x="6411776" y="3266410"/>
          <a:ext cx="1848334" cy="982471"/>
        </p:xfrm>
        <a:graphic>
          <a:graphicData uri="http://schemas.openxmlformats.org/drawingml/2006/table">
            <a:tbl>
              <a:tblPr firstRow="1" firstCol="1" bandRow="1"/>
              <a:tblGrid>
                <a:gridCol w="924167">
                  <a:extLst>
                    <a:ext uri="{9D8B030D-6E8A-4147-A177-3AD203B41FA5}">
                      <a16:colId xmlns:a16="http://schemas.microsoft.com/office/drawing/2014/main" val="1886565792"/>
                    </a:ext>
                  </a:extLst>
                </a:gridCol>
                <a:gridCol w="924167">
                  <a:extLst>
                    <a:ext uri="{9D8B030D-6E8A-4147-A177-3AD203B41FA5}">
                      <a16:colId xmlns:a16="http://schemas.microsoft.com/office/drawing/2014/main" val="3326448085"/>
                    </a:ext>
                  </a:extLst>
                </a:gridCol>
              </a:tblGrid>
              <a:tr h="250951">
                <a:tc gridSpan="2"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2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767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602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957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310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796780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145718"/>
              </p:ext>
            </p:extLst>
          </p:nvPr>
        </p:nvGraphicFramePr>
        <p:xfrm>
          <a:off x="4766601" y="4834361"/>
          <a:ext cx="3059928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9976">
                  <a:extLst>
                    <a:ext uri="{9D8B030D-6E8A-4147-A177-3AD203B41FA5}">
                      <a16:colId xmlns:a16="http://schemas.microsoft.com/office/drawing/2014/main" val="4108168968"/>
                    </a:ext>
                  </a:extLst>
                </a:gridCol>
                <a:gridCol w="1019976">
                  <a:extLst>
                    <a:ext uri="{9D8B030D-6E8A-4147-A177-3AD203B41FA5}">
                      <a16:colId xmlns:a16="http://schemas.microsoft.com/office/drawing/2014/main" val="3328220071"/>
                    </a:ext>
                  </a:extLst>
                </a:gridCol>
                <a:gridCol w="1019976">
                  <a:extLst>
                    <a:ext uri="{9D8B030D-6E8A-4147-A177-3AD203B41FA5}">
                      <a16:colId xmlns:a16="http://schemas.microsoft.com/office/drawing/2014/main" val="1554047151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/>
                      </a:r>
                      <a:br>
                        <a:rPr lang="ru-RU" sz="900">
                          <a:effectLst/>
                        </a:rPr>
                      </a:b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714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R.a1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R.a2 или S.b1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S.b2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41217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24059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56628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5778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20738237"/>
                  </a:ext>
                </a:extLst>
              </a:tr>
            </a:tbl>
          </a:graphicData>
        </a:graphic>
      </p:graphicFrame>
      <p:pic>
        <p:nvPicPr>
          <p:cNvPr id="2049" name="Рисунок 13" descr="R \triangleright \triangleleft S, F=(R.a2=S.b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603" y="4855540"/>
            <a:ext cx="24193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408196" y="3193284"/>
            <a:ext cx="2480601" cy="995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R.a1, R.a2, S.b2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R, S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WHERE R.a2=S.b1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08196" y="4479047"/>
            <a:ext cx="3278341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R.a1, S.b1, S.b2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R INNER JOIN S ON  R.a2=S.b1</a:t>
            </a:r>
          </a:p>
        </p:txBody>
      </p:sp>
    </p:spTree>
    <p:extLst>
      <p:ext uri="{BB962C8B-B14F-4D97-AF65-F5344CB8AC3E}">
        <p14:creationId xmlns:p14="http://schemas.microsoft.com/office/powerpoint/2010/main" val="358405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05637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4604" y="1387818"/>
            <a:ext cx="83801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Теоретико-множественные и специальные операции над отношениями</a:t>
            </a:r>
            <a:endParaRPr lang="ru-RU" sz="2000" b="1" i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364604" y="1853603"/>
            <a:ext cx="5056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 smtClean="0">
                <a:solidFill>
                  <a:prstClr val="black"/>
                </a:solidFill>
              </a:rPr>
              <a:t>Примеры операций естественного соединения</a:t>
            </a:r>
            <a:endParaRPr lang="ru-RU" b="1" i="1" u="sng" dirty="0">
              <a:solidFill>
                <a:prstClr val="black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906887" y="2633783"/>
            <a:ext cx="1314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 </a:t>
            </a:r>
            <a:r>
              <a:rPr lang="ru-RU" sz="1400" b="1" dirty="0" smtClean="0"/>
              <a:t>эквивалентно</a:t>
            </a:r>
            <a:endParaRPr lang="ru-RU" sz="14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1536" y="2383442"/>
            <a:ext cx="3990184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*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Сделка, Товар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Сделка.КодТовара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Товар.КодТовара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221671" y="2388575"/>
            <a:ext cx="4096664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*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Товар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INNER JOIN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Сделка </a:t>
            </a:r>
          </a:p>
          <a:p>
            <a:pPr algn="just">
              <a:lnSpc>
                <a:spcPct val="120000"/>
              </a:lnSpc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Товар.КодТовара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Сделка.КодТовара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1536" y="4124847"/>
            <a:ext cx="4381016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Товар.Название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Сделка.Количество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Сделка</a:t>
            </a:r>
            <a:r>
              <a:rPr lang="ru-RU" sz="16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   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Дата,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Клиент.Фирма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INNER JOIN 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Товар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INNER JOIN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Сделка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Товар.КодТовара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Сделка.КодТовара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Клиент.КодКлиента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Сделка.КодКлиента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036085" y="3705243"/>
            <a:ext cx="2551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smtClean="0"/>
              <a:t>Вложенные соединения</a:t>
            </a:r>
            <a:endParaRPr lang="ru-RU" i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913453" y="3709554"/>
            <a:ext cx="3928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/>
              <a:t>Использование  псевдонимов таблиц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359078" y="4130241"/>
            <a:ext cx="4137950" cy="2140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Т.Название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С.Количество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just">
              <a:lnSpc>
                <a:spcPct val="120000"/>
              </a:lnSpc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С.Дата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К.Фирма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INNER JOIN 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Товар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Т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INNER JOIN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Сделка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Т.КодТовара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С.КодТовара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К.КодКлиента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С.КодКлиента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3391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11853</TotalTime>
  <Words>3141</Words>
  <Application>Microsoft Office PowerPoint</Application>
  <PresentationFormat>Экран (4:3)</PresentationFormat>
  <Paragraphs>773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PT Sans</vt:lpstr>
      <vt:lpstr>Times New Roman</vt:lpstr>
      <vt:lpstr>Wingdings</vt:lpstr>
      <vt:lpstr>Специальное оформление</vt:lpstr>
      <vt:lpstr>РАЗРАБОТКА БАЗ ДАННЫХ</vt:lpstr>
      <vt:lpstr>ТЕМА      СТРУКТУРА SQL</vt:lpstr>
      <vt:lpstr>План лекции</vt:lpstr>
      <vt:lpstr>Язык запросов DQL (Data Query Language )</vt:lpstr>
      <vt:lpstr>Язык запросов DQL (Data Query Language )</vt:lpstr>
      <vt:lpstr>Язык запросов DQL (Data Query Language )</vt:lpstr>
      <vt:lpstr>Язык запросов DQL (Data Query Language )</vt:lpstr>
      <vt:lpstr>Язык запросов DQL (Data Query Language )</vt:lpstr>
      <vt:lpstr>Язык запросов DQL (Data Query Language )</vt:lpstr>
      <vt:lpstr>Язык запросов DQL (Data Query Language )</vt:lpstr>
      <vt:lpstr>Язык запросов DQL (Data Query Language )</vt:lpstr>
      <vt:lpstr>Язык запросов DQL (Data Query Language )</vt:lpstr>
      <vt:lpstr>Язык запросов DQL (Data Query Language )</vt:lpstr>
      <vt:lpstr>Язык запросов DQL (Data Query Language )</vt:lpstr>
      <vt:lpstr>Язык запросов DQL (Data Query Language )</vt:lpstr>
      <vt:lpstr>Язык запросов DQL (Data Query Language )</vt:lpstr>
      <vt:lpstr>Язык запросов DQL (Data Query Language )</vt:lpstr>
      <vt:lpstr>Язык запросов DQL (Data Query Language )</vt:lpstr>
      <vt:lpstr>Язык запросов DQL (Data Query Language )</vt:lpstr>
      <vt:lpstr>Язык запросов DQL (Data Query Language )</vt:lpstr>
      <vt:lpstr>Язык запросов DQL (Data Query Language )</vt:lpstr>
      <vt:lpstr>Язык запросов DQL (Data Query Language )</vt:lpstr>
      <vt:lpstr>Язык запросов DQL (Data Query Language )</vt:lpstr>
      <vt:lpstr>Язык запросов DQL (Data Query Language )</vt:lpstr>
      <vt:lpstr>Язык запросов DQL (Data Query Language )</vt:lpstr>
      <vt:lpstr>Язык запросов DQL (Data Query Language )</vt:lpstr>
      <vt:lpstr>Язык запросов DQL (Data Query Language )</vt:lpstr>
      <vt:lpstr>Язык запросов DQL (Data Query Language )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Я</dc:creator>
  <cp:lastModifiedBy>Галина</cp:lastModifiedBy>
  <cp:revision>743</cp:revision>
  <dcterms:created xsi:type="dcterms:W3CDTF">2015-07-29T11:14:37Z</dcterms:created>
  <dcterms:modified xsi:type="dcterms:W3CDTF">2021-12-08T21:42:20Z</dcterms:modified>
</cp:coreProperties>
</file>