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7"/>
  </p:notesMasterIdLst>
  <p:sldIdLst>
    <p:sldId id="274" r:id="rId2"/>
    <p:sldId id="294" r:id="rId3"/>
    <p:sldId id="295" r:id="rId4"/>
    <p:sldId id="296" r:id="rId5"/>
    <p:sldId id="297" r:id="rId6"/>
    <p:sldId id="300" r:id="rId7"/>
    <p:sldId id="301" r:id="rId8"/>
    <p:sldId id="309" r:id="rId9"/>
    <p:sldId id="303" r:id="rId10"/>
    <p:sldId id="305" r:id="rId11"/>
    <p:sldId id="306" r:id="rId12"/>
    <p:sldId id="307" r:id="rId13"/>
    <p:sldId id="308" r:id="rId14"/>
    <p:sldId id="313" r:id="rId15"/>
    <p:sldId id="310" r:id="rId16"/>
    <p:sldId id="314" r:id="rId17"/>
    <p:sldId id="316" r:id="rId18"/>
    <p:sldId id="317" r:id="rId19"/>
    <p:sldId id="315" r:id="rId20"/>
    <p:sldId id="318" r:id="rId21"/>
    <p:sldId id="319" r:id="rId22"/>
    <p:sldId id="322" r:id="rId23"/>
    <p:sldId id="323" r:id="rId24"/>
    <p:sldId id="324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82C1"/>
    <a:srgbClr val="295CA8"/>
    <a:srgbClr val="C60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1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8FEB-F074-496E-8185-CA3AEDA06E31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6361A-7142-497E-BDA0-41BE2633E9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72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"ненормализованных" реляционных моделях данных допускается хранение в качестве элемента кортежа кортежей (записей), массивов (регулярных индексированных множеств данных), регулярных множеств элементарных данных, а также отношений,</a:t>
            </a:r>
            <a:r>
              <a:rPr lang="ru-RU" altLang="ru-RU" sz="1200" dirty="0" smtClean="0"/>
              <a:t> вложенность может быть, неограниченной.</a:t>
            </a:r>
          </a:p>
          <a:p>
            <a:r>
              <a:rPr lang="ru-RU" dirty="0" smtClean="0"/>
              <a:t>Эта область соприкасается с областью объектно-ориентированных БД.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6361A-7142-497E-BDA0-41BE2633E9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400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6361A-7142-497E-BDA0-41BE2633E9D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41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6361A-7142-497E-BDA0-41BE2633E9D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947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6361A-7142-497E-BDA0-41BE2633E9D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47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6361A-7142-497E-BDA0-41BE2633E9D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157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6361A-7142-497E-BDA0-41BE2633E9D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634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6361A-7142-497E-BDA0-41BE2633E9D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281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6361A-7142-497E-BDA0-41BE2633E9D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25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встроенная статическая инструкция SQL компилируется и сохраняется в базе данных в виде плана выполнения</a:t>
            </a:r>
          </a:p>
          <a:p>
            <a:r>
              <a:rPr lang="ru-RU" dirty="0" smtClean="0"/>
              <a:t>когда запрос объединяет данные из двух или более баз данных, в какой из них следует хранить план выполнения? </a:t>
            </a:r>
          </a:p>
          <a:p>
            <a:r>
              <a:rPr lang="ru-RU" dirty="0" smtClean="0"/>
              <a:t>иметь два или более согласованных плана? </a:t>
            </a:r>
          </a:p>
          <a:p>
            <a:r>
              <a:rPr lang="ru-RU" dirty="0" smtClean="0"/>
              <a:t>если изменяется структура одной базы данных, то как можно изменить план выполнения в другой базе данных?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6361A-7142-497E-BDA0-41BE2633E9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7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6361A-7142-497E-BDA0-41BE2633E9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44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встроенная статическая инструкция SQL компилируется и сохраняется в базе данных в виде плана выполнения</a:t>
            </a:r>
          </a:p>
          <a:p>
            <a:r>
              <a:rPr lang="ru-RU" dirty="0" smtClean="0"/>
              <a:t>когда запрос объединяет данные из двух или более баз данных, в какой из них следует хранить план выполнения? </a:t>
            </a:r>
          </a:p>
          <a:p>
            <a:r>
              <a:rPr lang="ru-RU" dirty="0" smtClean="0"/>
              <a:t>иметь два или более согласованных плана? </a:t>
            </a:r>
          </a:p>
          <a:p>
            <a:r>
              <a:rPr lang="ru-RU" dirty="0" smtClean="0"/>
              <a:t>если изменяется структура одной базы данных, то как можно изменить план выполнения в другой базе данных?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6361A-7142-497E-BDA0-41BE2633E9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262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6361A-7142-497E-BDA0-41BE2633E9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215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6361A-7142-497E-BDA0-41BE2633E9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63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6361A-7142-497E-BDA0-41BE2633E9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223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6361A-7142-497E-BDA0-41BE2633E9D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160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6361A-7142-497E-BDA0-41BE2633E9D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02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 txBox="1">
            <a:spLocks/>
          </p:cNvSpPr>
          <p:nvPr/>
        </p:nvSpPr>
        <p:spPr>
          <a:xfrm>
            <a:off x="340870" y="974305"/>
            <a:ext cx="8452735" cy="2321299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РАЗРАБОТКА БАЗ ДАННЫХ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 txBox="1">
            <a:spLocks/>
          </p:cNvSpPr>
          <p:nvPr/>
        </p:nvSpPr>
        <p:spPr>
          <a:xfrm>
            <a:off x="487294" y="4524289"/>
            <a:ext cx="8365158" cy="15001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ФИО преподавателя</a:t>
            </a:r>
            <a:r>
              <a:rPr lang="en-US" dirty="0" smtClean="0"/>
              <a:t>: </a:t>
            </a:r>
            <a:r>
              <a:rPr lang="ru-RU" dirty="0" smtClean="0"/>
              <a:t>Богомольная Г.В.</a:t>
            </a:r>
          </a:p>
          <a:p>
            <a:r>
              <a:rPr lang="en-US" dirty="0" smtClean="0"/>
              <a:t>e-mail: bogomolnaya@mirea.ru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949990"/>
            <a:ext cx="8627579" cy="613768"/>
          </a:xfrm>
        </p:spPr>
        <p:txBody>
          <a:bodyPr/>
          <a:lstStyle/>
          <a:p>
            <a:pPr algn="ctr"/>
            <a:r>
              <a:rPr lang="ru-RU" altLang="ru-RU" dirty="0"/>
              <a:t>Распределенные 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0525" y="1624685"/>
            <a:ext cx="322069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215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30066"/>
              </a:buClr>
              <a:buSzPct val="70000"/>
              <a:tabLst>
                <a:tab pos="-1371600" algn="ctr"/>
              </a:tabLst>
            </a:pPr>
            <a:r>
              <a:rPr lang="ru-RU" altLang="ru-RU" sz="28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</a:t>
            </a:r>
            <a:r>
              <a:rPr lang="en-US" altLang="ru-RU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altLang="ru-RU" sz="28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altLang="ru-RU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2158" y="2116533"/>
            <a:ext cx="87265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altLang="ru-RU" sz="2000" b="1" i="1" dirty="0" smtClean="0"/>
              <a:t>План </a:t>
            </a:r>
            <a:r>
              <a:rPr lang="ru-RU" altLang="ru-RU" sz="2000" b="1" i="1" dirty="0"/>
              <a:t>выполнения статического оператора SQL</a:t>
            </a:r>
            <a:r>
              <a:rPr lang="ru-RU" altLang="ru-RU" sz="2000" b="1" i="1" dirty="0" smtClean="0"/>
              <a:t>:</a:t>
            </a:r>
          </a:p>
          <a:p>
            <a:pPr marL="0" lvl="2"/>
            <a:r>
              <a:rPr lang="ru-RU" altLang="ru-RU" sz="2000" dirty="0" smtClean="0"/>
              <a:t>Запрос </a:t>
            </a:r>
            <a:r>
              <a:rPr lang="ru-RU" altLang="ru-RU" sz="2000" dirty="0"/>
              <a:t>объединяет данные из двух или более </a:t>
            </a:r>
            <a:r>
              <a:rPr lang="ru-RU" altLang="ru-RU" sz="2000" dirty="0" smtClean="0"/>
              <a:t>БД?</a:t>
            </a:r>
            <a:endParaRPr lang="ru-RU" altLang="ru-RU" sz="2000" dirty="0"/>
          </a:p>
          <a:p>
            <a:pPr marL="0" lvl="2"/>
            <a:r>
              <a:rPr lang="ru-RU" altLang="ru-RU" sz="2000" dirty="0" smtClean="0"/>
              <a:t>Изменяется </a:t>
            </a:r>
            <a:r>
              <a:rPr lang="ru-RU" altLang="ru-RU" sz="2000" dirty="0"/>
              <a:t>структура одной </a:t>
            </a:r>
            <a:r>
              <a:rPr lang="ru-RU" altLang="ru-RU" sz="2000" dirty="0" smtClean="0"/>
              <a:t>из БД?</a:t>
            </a:r>
            <a:endParaRPr lang="ru-RU" altLang="ru-RU" sz="2000" dirty="0"/>
          </a:p>
          <a:p>
            <a:pPr lvl="1"/>
            <a:r>
              <a:rPr lang="ru-RU" altLang="ru-RU" sz="2000" i="1" dirty="0" smtClean="0"/>
              <a:t>Выход</a:t>
            </a:r>
            <a:r>
              <a:rPr lang="ru-RU" altLang="ru-RU" sz="2000" b="1" i="1" dirty="0" smtClean="0"/>
              <a:t> </a:t>
            </a:r>
            <a:r>
              <a:rPr lang="ru-RU" altLang="ru-RU" sz="2000" dirty="0"/>
              <a:t>- применение динамического SQL в сетевой </a:t>
            </a:r>
            <a:r>
              <a:rPr lang="ru-RU" altLang="ru-RU" sz="2000" dirty="0" smtClean="0"/>
              <a:t>среде. </a:t>
            </a:r>
            <a:endParaRPr lang="ru-RU" altLang="ru-RU" sz="2000" dirty="0"/>
          </a:p>
          <a:p>
            <a:pPr marL="0" lvl="2"/>
            <a:r>
              <a:rPr lang="ru-RU" altLang="ru-RU" sz="2000" dirty="0"/>
              <a:t>Снижается производительность приложений из-за повышения сетевого трафика и многочисленных задержек.</a:t>
            </a:r>
          </a:p>
          <a:p>
            <a:pPr lvl="1"/>
            <a:r>
              <a:rPr lang="ru-RU" altLang="ru-RU" sz="2000" b="1" i="1" dirty="0" smtClean="0"/>
              <a:t>Проблема </a:t>
            </a:r>
            <a:r>
              <a:rPr lang="ru-RU" altLang="ru-RU" sz="2000" b="1" i="1" dirty="0"/>
              <a:t>оптимизации:</a:t>
            </a:r>
            <a:r>
              <a:rPr lang="ru-RU" altLang="ru-RU" sz="2000" dirty="0"/>
              <a:t> </a:t>
            </a:r>
          </a:p>
          <a:p>
            <a:pPr marL="0" lvl="2"/>
            <a:r>
              <a:rPr lang="ru-RU" altLang="ru-RU" sz="2000" dirty="0" smtClean="0"/>
              <a:t>В </a:t>
            </a:r>
            <a:r>
              <a:rPr lang="ru-RU" altLang="ru-RU" sz="2000" dirty="0"/>
              <a:t>распределенных БД нельзя применять обычные правила оптимизации инструкций </a:t>
            </a:r>
            <a:r>
              <a:rPr lang="ru-RU" altLang="ru-RU" sz="2000" dirty="0" smtClean="0"/>
              <a:t>SQL - программа </a:t>
            </a:r>
            <a:r>
              <a:rPr lang="ru-RU" altLang="ru-RU" sz="2000" dirty="0"/>
              <a:t>оптимизации должна знать параметры сети и, в частности, ее </a:t>
            </a:r>
            <a:r>
              <a:rPr lang="ru-RU" altLang="ru-RU" sz="2000" dirty="0" smtClean="0"/>
              <a:t>быстродействие. </a:t>
            </a:r>
          </a:p>
          <a:p>
            <a:pPr lvl="1"/>
            <a:r>
              <a:rPr lang="ru-RU" altLang="ru-RU" sz="2000" b="1" i="1" dirty="0"/>
              <a:t>Проблема совместимости </a:t>
            </a:r>
            <a:r>
              <a:rPr lang="ru-RU" altLang="ru-RU" sz="2000" b="1" i="1" dirty="0" smtClean="0"/>
              <a:t>данных: </a:t>
            </a:r>
            <a:endParaRPr lang="ru-RU" altLang="ru-RU" sz="2000" b="1" i="1" dirty="0"/>
          </a:p>
          <a:p>
            <a:pPr marL="0" lvl="2"/>
            <a:r>
              <a:rPr lang="ru-RU" altLang="ru-RU" sz="2000" dirty="0" smtClean="0"/>
              <a:t>В </a:t>
            </a:r>
            <a:r>
              <a:rPr lang="ru-RU" altLang="ru-RU" sz="2000" dirty="0"/>
              <a:t>различных вычислительных системах - разные типы данных;</a:t>
            </a:r>
          </a:p>
          <a:p>
            <a:pPr marL="0" lvl="2"/>
            <a:r>
              <a:rPr lang="ru-RU" altLang="ru-RU" sz="2000" dirty="0" smtClean="0"/>
              <a:t>Данные </a:t>
            </a:r>
            <a:r>
              <a:rPr lang="ru-RU" altLang="ru-RU" sz="2000" dirty="0"/>
              <a:t>одного </a:t>
            </a:r>
            <a:r>
              <a:rPr lang="ru-RU" altLang="ru-RU" sz="2000" dirty="0" smtClean="0"/>
              <a:t>типа </a:t>
            </a:r>
            <a:r>
              <a:rPr lang="ru-RU" altLang="ru-RU" sz="2000" dirty="0"/>
              <a:t>в разных системах могут иметь разные форматы;</a:t>
            </a:r>
          </a:p>
          <a:p>
            <a:pPr lvl="1"/>
            <a:r>
              <a:rPr lang="ru-RU" altLang="ru-RU" sz="2000" b="1" i="1" dirty="0" smtClean="0"/>
              <a:t>Оборудование </a:t>
            </a:r>
            <a:r>
              <a:rPr lang="ru-RU" altLang="ru-RU" sz="2000" b="1" i="1" dirty="0"/>
              <a:t>от разных </a:t>
            </a:r>
            <a:r>
              <a:rPr lang="ru-RU" altLang="ru-RU" sz="2000" b="1" i="1" dirty="0" smtClean="0"/>
              <a:t>поставщиков:</a:t>
            </a:r>
            <a:endParaRPr lang="ru-RU" altLang="ru-RU" sz="2000" b="1" i="1" dirty="0"/>
          </a:p>
          <a:p>
            <a:pPr marL="0" lvl="2"/>
            <a:r>
              <a:rPr lang="ru-RU" altLang="ru-RU" sz="2000" dirty="0"/>
              <a:t>различные СУБД =&gt; различные диалекты </a:t>
            </a:r>
            <a:r>
              <a:rPr lang="ru-RU" altLang="ru-RU" sz="2000" dirty="0" smtClean="0"/>
              <a:t>SQL.</a:t>
            </a:r>
            <a:endParaRPr lang="ru-RU" altLang="ru-RU" sz="2400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3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949990"/>
            <a:ext cx="8627579" cy="613768"/>
          </a:xfrm>
        </p:spPr>
        <p:txBody>
          <a:bodyPr/>
          <a:lstStyle/>
          <a:p>
            <a:pPr algn="ctr"/>
            <a:r>
              <a:rPr lang="ru-RU" altLang="ru-RU" dirty="0"/>
              <a:t>Распределенные 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1767" y="1803823"/>
            <a:ext cx="838904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215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30066"/>
              </a:buClr>
              <a:buSzPct val="70000"/>
              <a:tabLst>
                <a:tab pos="-1371600" algn="ctr"/>
              </a:tabLst>
            </a:pPr>
            <a:r>
              <a:rPr lang="ru-RU" alt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проекции традиционного SQL на облако: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1767" y="2408081"/>
            <a:ext cx="8726556" cy="304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dirty="0" smtClean="0"/>
              <a:t>решить</a:t>
            </a:r>
            <a:r>
              <a:rPr lang="ru-RU" altLang="ru-RU" sz="2000" dirty="0" smtClean="0"/>
              <a:t> </a:t>
            </a:r>
            <a:r>
              <a:rPr lang="ru-RU" altLang="ru-RU" sz="2000" dirty="0"/>
              <a:t>проблему масштабирования (произвольного увеличения количества серверов распределенных БД</a:t>
            </a:r>
            <a:r>
              <a:rPr lang="ru-RU" altLang="ru-RU" sz="2000" dirty="0" smtClean="0"/>
              <a:t>);</a:t>
            </a:r>
            <a:endParaRPr lang="ru-RU" altLang="ru-RU" sz="2000" dirty="0"/>
          </a:p>
          <a:p>
            <a:pPr marL="3429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000" dirty="0"/>
              <a:t>предоставить возможность для работы с базой данных посредством </a:t>
            </a:r>
            <a:r>
              <a:rPr lang="ru-RU" altLang="ru-RU" sz="2000" dirty="0" smtClean="0"/>
              <a:t>интернет-сервисов;</a:t>
            </a:r>
            <a:endParaRPr lang="ru-RU" altLang="ru-RU" sz="2000" dirty="0"/>
          </a:p>
          <a:p>
            <a:pPr marL="3429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000" dirty="0"/>
              <a:t>построить в облаке проект реляционной базы данных со всеми преимуществами, предоставляемыми любой облачной </a:t>
            </a:r>
            <a:r>
              <a:rPr lang="ru-RU" altLang="ru-RU" sz="2000" dirty="0" smtClean="0"/>
              <a:t>технологией.</a:t>
            </a:r>
            <a:endParaRPr lang="ru-RU" altLang="ru-RU" sz="2000" dirty="0"/>
          </a:p>
          <a:p>
            <a:pPr marL="0" lvl="2"/>
            <a:endParaRPr lang="ru-RU" altLang="ru-RU" sz="2000" dirty="0"/>
          </a:p>
          <a:p>
            <a:pPr lvl="1">
              <a:lnSpc>
                <a:spcPct val="90000"/>
              </a:lnSpc>
            </a:pPr>
            <a:endParaRPr lang="ru-RU" altLang="ru-RU" sz="2400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49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877103"/>
            <a:ext cx="8627579" cy="613768"/>
          </a:xfrm>
        </p:spPr>
        <p:txBody>
          <a:bodyPr/>
          <a:lstStyle/>
          <a:p>
            <a:pPr algn="ctr"/>
            <a:r>
              <a:rPr lang="ru-RU" altLang="ru-RU" dirty="0"/>
              <a:t>Распределенные 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1305" y="1624685"/>
            <a:ext cx="195469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215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30066"/>
              </a:buClr>
              <a:buSzPct val="70000"/>
              <a:tabLst>
                <a:tab pos="-1371600" algn="ctr"/>
              </a:tabLst>
            </a:pPr>
            <a:r>
              <a:rPr lang="en-US" altLang="ru-RU" sz="28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endParaRPr lang="ru-RU" altLang="ru-RU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0525" y="2104816"/>
            <a:ext cx="856794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600" dirty="0" smtClean="0"/>
              <a:t>Концепция </a:t>
            </a:r>
            <a:r>
              <a:rPr lang="ru-RU" altLang="ru-RU" sz="2600" dirty="0" err="1" smtClean="0"/>
              <a:t>NoSQL</a:t>
            </a:r>
            <a:r>
              <a:rPr lang="ru-RU" altLang="ru-RU" sz="2600" dirty="0" smtClean="0"/>
              <a:t> (англ. </a:t>
            </a:r>
            <a:r>
              <a:rPr lang="ru-RU" altLang="ru-RU" sz="2600" dirty="0" err="1" smtClean="0"/>
              <a:t>not</a:t>
            </a:r>
            <a:r>
              <a:rPr lang="ru-RU" altLang="ru-RU" sz="2600" dirty="0" smtClean="0"/>
              <a:t> </a:t>
            </a:r>
            <a:r>
              <a:rPr lang="ru-RU" altLang="ru-RU" sz="2600" dirty="0" err="1" smtClean="0"/>
              <a:t>only</a:t>
            </a:r>
            <a:r>
              <a:rPr lang="ru-RU" altLang="ru-RU" sz="2600" dirty="0" smtClean="0"/>
              <a:t> SQL, не только SQL):</a:t>
            </a:r>
            <a:endParaRPr lang="en-US" altLang="ru-RU" sz="2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dirty="0" smtClean="0"/>
              <a:t>расширить возможности БД там, где SQL недостаточно гибок;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dirty="0" smtClean="0"/>
              <a:t>оставить </a:t>
            </a:r>
            <a:r>
              <a:rPr lang="en-US" altLang="ru-RU" dirty="0" smtClean="0"/>
              <a:t>SQL </a:t>
            </a:r>
            <a:r>
              <a:rPr lang="ru-RU" altLang="ru-RU" dirty="0" smtClean="0"/>
              <a:t>там, где он справляется со своими задачами. </a:t>
            </a:r>
          </a:p>
          <a:p>
            <a:r>
              <a:rPr lang="ru-RU" altLang="ru-RU" sz="2600" dirty="0" smtClean="0"/>
              <a:t>Проблемы реляционных БД: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dirty="0" smtClean="0"/>
              <a:t>сложности при работе с данными очень большого объема;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dirty="0" smtClean="0"/>
              <a:t>проблема масштабируемости.</a:t>
            </a:r>
          </a:p>
          <a:p>
            <a:r>
              <a:rPr lang="ru-RU" altLang="ru-RU" sz="2600" dirty="0" smtClean="0"/>
              <a:t>Основа концепции </a:t>
            </a:r>
            <a:r>
              <a:rPr lang="ru-RU" altLang="ru-RU" sz="2600" dirty="0" err="1" smtClean="0"/>
              <a:t>NoSQL</a:t>
            </a:r>
            <a:r>
              <a:rPr lang="ru-RU" altLang="ru-RU" sz="2600" dirty="0" smtClean="0"/>
              <a:t>:</a:t>
            </a:r>
          </a:p>
          <a:p>
            <a:pPr marL="0" lvl="2"/>
            <a:r>
              <a:rPr lang="ru-RU" altLang="ru-RU" dirty="0" smtClean="0"/>
              <a:t>методологическое обоснование – теорема </a:t>
            </a:r>
            <a:r>
              <a:rPr lang="en-US" altLang="ru-RU" dirty="0" smtClean="0"/>
              <a:t>CAP:</a:t>
            </a:r>
            <a:endParaRPr lang="en-US" altLang="ru-RU" dirty="0"/>
          </a:p>
          <a:p>
            <a:pPr marL="0" lvl="2"/>
            <a:r>
              <a:rPr lang="ru-RU" altLang="ru-RU" dirty="0"/>
              <a:t>в распределённой системе невозможно одновременно обеспечить</a:t>
            </a:r>
            <a:r>
              <a:rPr lang="en-US" altLang="ru-RU" dirty="0"/>
              <a:t>:</a:t>
            </a:r>
            <a:r>
              <a:rPr lang="ru-RU" altLang="ru-RU" dirty="0"/>
              <a:t> </a:t>
            </a:r>
            <a:endParaRPr lang="en-US" altLang="ru-RU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ru-RU" altLang="ru-RU" dirty="0"/>
              <a:t>согласованность (англ. </a:t>
            </a:r>
            <a:r>
              <a:rPr lang="en-US" altLang="ru-RU" dirty="0"/>
              <a:t>consistency</a:t>
            </a:r>
            <a:r>
              <a:rPr lang="en-US" altLang="ru-RU" dirty="0" smtClean="0"/>
              <a:t>)</a:t>
            </a:r>
            <a:r>
              <a:rPr lang="ru-RU" altLang="ru-RU" dirty="0" smtClean="0"/>
              <a:t> данных; </a:t>
            </a:r>
            <a:endParaRPr lang="en-US" altLang="ru-RU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ru-RU" altLang="ru-RU" dirty="0"/>
              <a:t>доступность (англ. </a:t>
            </a:r>
            <a:r>
              <a:rPr lang="en-US" altLang="ru-RU" dirty="0" smtClean="0"/>
              <a:t>a</a:t>
            </a:r>
            <a:r>
              <a:rPr lang="ru-RU" altLang="ru-RU" dirty="0" err="1" smtClean="0"/>
              <a:t>vailability</a:t>
            </a:r>
            <a:r>
              <a:rPr lang="ru-RU" altLang="ru-RU" dirty="0" smtClean="0"/>
              <a:t>) </a:t>
            </a:r>
            <a:r>
              <a:rPr lang="ru-RU" altLang="ru-RU" dirty="0"/>
              <a:t>в смысле наличия отклика по любому запросу</a:t>
            </a:r>
            <a:r>
              <a:rPr lang="ru-RU" altLang="ru-RU" dirty="0" smtClean="0"/>
              <a:t>);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ru-RU" altLang="ru-RU" dirty="0" smtClean="0"/>
              <a:t>устойчивость </a:t>
            </a:r>
            <a:r>
              <a:rPr lang="ru-RU" altLang="ru-RU" dirty="0"/>
              <a:t>к разделению (англ. </a:t>
            </a:r>
            <a:r>
              <a:rPr lang="ru-RU" altLang="ru-RU" dirty="0" err="1"/>
              <a:t>partition</a:t>
            </a:r>
            <a:r>
              <a:rPr lang="ru-RU" altLang="ru-RU" dirty="0"/>
              <a:t> </a:t>
            </a:r>
            <a:r>
              <a:rPr lang="ru-RU" altLang="ru-RU" dirty="0" err="1"/>
              <a:t>tolerance</a:t>
            </a:r>
            <a:r>
              <a:rPr lang="ru-RU" altLang="ru-RU" dirty="0"/>
              <a:t>)  </a:t>
            </a:r>
            <a:r>
              <a:rPr lang="ru-RU" altLang="ru-RU" dirty="0" smtClean="0"/>
              <a:t>- расщепление распределённой системы на изолированные части.</a:t>
            </a:r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289881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877103"/>
            <a:ext cx="8627579" cy="613768"/>
          </a:xfrm>
        </p:spPr>
        <p:txBody>
          <a:bodyPr/>
          <a:lstStyle/>
          <a:p>
            <a:pPr algn="ctr"/>
            <a:r>
              <a:rPr lang="ru-RU" altLang="ru-RU" dirty="0"/>
              <a:t>Распределенные 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1305" y="1624685"/>
            <a:ext cx="195469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215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30066"/>
              </a:buClr>
              <a:buSzPct val="70000"/>
              <a:tabLst>
                <a:tab pos="-1371600" algn="ctr"/>
              </a:tabLst>
            </a:pPr>
            <a:r>
              <a:rPr lang="en-US" altLang="ru-RU" sz="28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endParaRPr lang="ru-RU" altLang="ru-RU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48682" y="2098090"/>
            <a:ext cx="79112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600" dirty="0" smtClean="0"/>
              <a:t>Предлагается</a:t>
            </a:r>
            <a:r>
              <a:rPr lang="ru-RU" altLang="ru-RU" sz="2600" dirty="0"/>
              <a:t>: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ru-RU" altLang="ru-RU" dirty="0"/>
              <a:t>обеспечить высокую доступность и </a:t>
            </a:r>
            <a:r>
              <a:rPr lang="ru-RU" altLang="ru-RU" dirty="0" smtClean="0"/>
              <a:t>устойчивость </a:t>
            </a:r>
            <a:r>
              <a:rPr lang="ru-RU" altLang="ru-RU" dirty="0"/>
              <a:t>к </a:t>
            </a:r>
            <a:r>
              <a:rPr lang="ru-RU" altLang="ru-RU" dirty="0" smtClean="0"/>
              <a:t>разделению;</a:t>
            </a:r>
            <a:endParaRPr lang="ru-RU" altLang="ru-RU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ru-RU" altLang="ru-RU" dirty="0"/>
              <a:t>не фокусироваться на средствах обеспечения согласованности данных, обеспечиваемых традиционными SQL-ориентированными СУБД с транзакционными механизмами на принципах </a:t>
            </a:r>
            <a:r>
              <a:rPr lang="ru-RU" altLang="ru-RU" dirty="0" smtClean="0"/>
              <a:t>ACID.</a:t>
            </a:r>
          </a:p>
          <a:p>
            <a:pPr marL="0" lvl="2"/>
            <a:endParaRPr lang="ru-RU" altLang="ru-RU" dirty="0"/>
          </a:p>
          <a:p>
            <a:r>
              <a:rPr lang="ru-RU" altLang="ru-RU" sz="2000" i="1" dirty="0"/>
              <a:t>То есть предлагается пожертвовать согласованностью данных ради доступности и </a:t>
            </a:r>
            <a:r>
              <a:rPr lang="ru-RU" altLang="ru-RU" sz="2000" i="1" dirty="0" smtClean="0"/>
              <a:t>масштабируемости</a:t>
            </a:r>
            <a:r>
              <a:rPr lang="ru-RU" altLang="ru-RU" sz="2600" dirty="0" smtClean="0"/>
              <a:t>.</a:t>
            </a:r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69663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877103"/>
            <a:ext cx="8627579" cy="613768"/>
          </a:xfrm>
        </p:spPr>
        <p:txBody>
          <a:bodyPr/>
          <a:lstStyle/>
          <a:p>
            <a:pPr algn="ctr"/>
            <a:r>
              <a:rPr lang="ru-RU" altLang="ru-RU" dirty="0"/>
              <a:t>Распределенные базы данных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0525" y="1532185"/>
            <a:ext cx="8468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Вертикальное и горизонтальное масштабирование</a:t>
            </a:r>
            <a:endParaRPr lang="ru-RU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2226"/>
          <a:stretch/>
        </p:blipFill>
        <p:spPr>
          <a:xfrm>
            <a:off x="1217348" y="2445024"/>
            <a:ext cx="6828571" cy="343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9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877103"/>
            <a:ext cx="8627579" cy="613768"/>
          </a:xfrm>
        </p:spPr>
        <p:txBody>
          <a:bodyPr/>
          <a:lstStyle/>
          <a:p>
            <a:pPr algn="ctr"/>
            <a:r>
              <a:rPr lang="ru-RU" altLang="ru-RU" dirty="0"/>
              <a:t>Распределенные 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1305" y="1624685"/>
            <a:ext cx="195469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215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30066"/>
              </a:buClr>
              <a:buSzPct val="70000"/>
              <a:tabLst>
                <a:tab pos="-1371600" algn="ctr"/>
              </a:tabLst>
            </a:pPr>
            <a:r>
              <a:rPr lang="en-US" altLang="ru-RU" sz="28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endParaRPr lang="ru-RU" altLang="ru-RU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43392" y="1969831"/>
            <a:ext cx="3229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Масштабирование</a:t>
            </a:r>
            <a:endParaRPr lang="ru-RU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10" y="2792651"/>
            <a:ext cx="6061229" cy="334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39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877103"/>
            <a:ext cx="8627579" cy="613768"/>
          </a:xfrm>
        </p:spPr>
        <p:txBody>
          <a:bodyPr/>
          <a:lstStyle/>
          <a:p>
            <a:pPr algn="ctr"/>
            <a:r>
              <a:rPr lang="ru-RU" altLang="ru-RU" dirty="0"/>
              <a:t>Распределенные 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1305" y="1624685"/>
            <a:ext cx="350676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30066"/>
              </a:buClr>
              <a:buSzPct val="70000"/>
              <a:tabLst>
                <a:tab pos="-1371600" algn="ctr"/>
              </a:tabLst>
            </a:pPr>
            <a:r>
              <a:rPr lang="ru-RU" alt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</a:t>
            </a:r>
            <a:r>
              <a:rPr lang="en-US" altLang="ru-RU" sz="28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endParaRPr lang="ru-RU" altLang="ru-RU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1305" y="2234954"/>
            <a:ext cx="26826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err="1"/>
              <a:t>Нереляционный</a:t>
            </a:r>
            <a:endParaRPr lang="ru-RU" sz="2600" dirty="0"/>
          </a:p>
          <a:p>
            <a:r>
              <a:rPr lang="ru-RU" sz="2600" dirty="0"/>
              <a:t>Свободная </a:t>
            </a:r>
            <a:r>
              <a:rPr lang="ru-RU" sz="2600" dirty="0" smtClean="0"/>
              <a:t>схема</a:t>
            </a:r>
            <a:endParaRPr lang="ru-RU" sz="2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28" y="3392201"/>
            <a:ext cx="6441817" cy="31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16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877103"/>
            <a:ext cx="8627579" cy="613768"/>
          </a:xfrm>
        </p:spPr>
        <p:txBody>
          <a:bodyPr/>
          <a:lstStyle/>
          <a:p>
            <a:pPr algn="ctr"/>
            <a:r>
              <a:rPr lang="ru-RU" altLang="ru-RU" dirty="0"/>
              <a:t>Распределенные 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1305" y="1624685"/>
            <a:ext cx="350676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30066"/>
              </a:buClr>
              <a:buSzPct val="70000"/>
              <a:tabLst>
                <a:tab pos="-1371600" algn="ctr"/>
              </a:tabLst>
            </a:pPr>
            <a:r>
              <a:rPr lang="ru-RU" alt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</a:t>
            </a:r>
            <a:r>
              <a:rPr lang="en-US" altLang="ru-RU" sz="28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endParaRPr lang="ru-RU" altLang="ru-RU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1305" y="2234954"/>
            <a:ext cx="203891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Простой API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10854"/>
          <a:stretch/>
        </p:blipFill>
        <p:spPr>
          <a:xfrm>
            <a:off x="1546446" y="2857535"/>
            <a:ext cx="6352587" cy="321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6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877103"/>
            <a:ext cx="8627579" cy="613768"/>
          </a:xfrm>
        </p:spPr>
        <p:txBody>
          <a:bodyPr/>
          <a:lstStyle/>
          <a:p>
            <a:pPr algn="ctr"/>
            <a:r>
              <a:rPr lang="ru-RU" altLang="ru-RU" dirty="0"/>
              <a:t>Распределенные 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1305" y="1624685"/>
            <a:ext cx="350676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30066"/>
              </a:buClr>
              <a:buSzPct val="70000"/>
              <a:tabLst>
                <a:tab pos="-1371600" algn="ctr"/>
              </a:tabLst>
            </a:pPr>
            <a:r>
              <a:rPr lang="ru-RU" alt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</a:t>
            </a:r>
            <a:r>
              <a:rPr lang="en-US" altLang="ru-RU" sz="28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endParaRPr lang="ru-RU" altLang="ru-RU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1304" y="2234954"/>
            <a:ext cx="28690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Распределенный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2664" y="2961610"/>
            <a:ext cx="86807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Несколько БД </a:t>
            </a:r>
            <a:r>
              <a:rPr lang="ru-RU" sz="2000" dirty="0" err="1"/>
              <a:t>NoSQL</a:t>
            </a:r>
            <a:r>
              <a:rPr lang="ru-RU" sz="2000" dirty="0"/>
              <a:t> могут быть выполнены распределенным способом.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Возможности автоматического масштабирования и переключения при сбое.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Часто жертвуют концепцией ACID ради масштабируемости и пропускной способности.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Асинхронная многоуровневая репликация, </a:t>
            </a:r>
            <a:r>
              <a:rPr lang="ru-RU" sz="2000" dirty="0" err="1"/>
              <a:t>одноранговая</a:t>
            </a:r>
            <a:r>
              <a:rPr lang="ru-RU" sz="2000" dirty="0"/>
              <a:t> репликация, репликация HDFS. В большинстве случаев отсутствует синхронная репликация между распределенными узлами (только при условии возможной согласованности).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ru-RU" sz="2000" dirty="0"/>
              <a:t>Архитектура не определена - это обеспечивает меньшую координацию и более высокое распределение.</a:t>
            </a:r>
          </a:p>
        </p:txBody>
      </p:sp>
    </p:spTree>
    <p:extLst>
      <p:ext uri="{BB962C8B-B14F-4D97-AF65-F5344CB8AC3E}">
        <p14:creationId xmlns:p14="http://schemas.microsoft.com/office/powerpoint/2010/main" val="4293305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877103"/>
            <a:ext cx="8627579" cy="613768"/>
          </a:xfrm>
        </p:spPr>
        <p:txBody>
          <a:bodyPr/>
          <a:lstStyle/>
          <a:p>
            <a:pPr algn="ctr"/>
            <a:r>
              <a:rPr lang="ru-RU" altLang="ru-RU" dirty="0"/>
              <a:t>Распределенные 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1305" y="1624685"/>
            <a:ext cx="411436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30066"/>
              </a:buClr>
              <a:buSzPct val="70000"/>
              <a:tabLst>
                <a:tab pos="-1371600" algn="ctr"/>
              </a:tabLst>
            </a:pPr>
            <a:r>
              <a:rPr lang="ru-RU" alt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баз данных </a:t>
            </a:r>
            <a:r>
              <a:rPr lang="en-US" alt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endParaRPr lang="ru-RU" altLang="ru-RU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1306" y="2167508"/>
            <a:ext cx="815697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err="1" smtClean="0"/>
              <a:t>Денормализация</a:t>
            </a:r>
            <a:r>
              <a:rPr lang="ru-RU" sz="2600" dirty="0"/>
              <a:t> - </a:t>
            </a:r>
            <a:r>
              <a:rPr lang="ru-RU" sz="2000" dirty="0"/>
              <a:t>перенос наиболее часто используемых полей из внешних таблиц во </a:t>
            </a:r>
            <a:r>
              <a:rPr lang="ru-RU" sz="2000" dirty="0" smtClean="0"/>
              <a:t>внутренние</a:t>
            </a:r>
            <a:endParaRPr lang="ru-RU" sz="2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5582" b="5950"/>
          <a:stretch/>
        </p:blipFill>
        <p:spPr>
          <a:xfrm>
            <a:off x="2214931" y="3332747"/>
            <a:ext cx="4822354" cy="32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7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62578" y="5419779"/>
            <a:ext cx="14306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sz="1050" b="1" dirty="0">
                <a:solidFill>
                  <a:prstClr val="white"/>
                </a:solidFill>
                <a:latin typeface="PT Sans"/>
              </a:rPr>
              <a:t>Online</a:t>
            </a:r>
            <a:r>
              <a:rPr lang="ru-RU" sz="1050" b="1" dirty="0">
                <a:solidFill>
                  <a:prstClr val="white"/>
                </a:solidFill>
                <a:latin typeface="PT Sans"/>
              </a:rPr>
              <a:t>-</a:t>
            </a:r>
            <a:r>
              <a:rPr lang="en-US" sz="1050" b="1" dirty="0">
                <a:solidFill>
                  <a:prstClr val="white"/>
                </a:solidFill>
                <a:latin typeface="PT Sans"/>
              </a:rPr>
              <a:t>edu.mirea.ru</a:t>
            </a:r>
            <a:endParaRPr lang="ru-RU" sz="1050" b="1" dirty="0">
              <a:solidFill>
                <a:prstClr val="white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16" y="1327150"/>
            <a:ext cx="7210278" cy="2647159"/>
          </a:xfrm>
        </p:spPr>
        <p:txBody>
          <a:bodyPr/>
          <a:lstStyle/>
          <a:p>
            <a:pPr algn="ctr"/>
            <a:r>
              <a:rPr lang="ru-RU" sz="4800" dirty="0"/>
              <a:t>Тема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4800" dirty="0"/>
              <a:t>РАСПРЕДЕЛЕННЫЕ МЕТОДЫ ОБРАБОТКИ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41769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877103"/>
            <a:ext cx="8627579" cy="613768"/>
          </a:xfrm>
        </p:spPr>
        <p:txBody>
          <a:bodyPr/>
          <a:lstStyle/>
          <a:p>
            <a:pPr algn="ctr"/>
            <a:r>
              <a:rPr lang="ru-RU" altLang="ru-RU" dirty="0"/>
              <a:t>Распределенные 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1305" y="1624685"/>
            <a:ext cx="411436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30066"/>
              </a:buClr>
              <a:buSzPct val="70000"/>
              <a:tabLst>
                <a:tab pos="-1371600" algn="ctr"/>
              </a:tabLst>
            </a:pPr>
            <a:r>
              <a:rPr lang="ru-RU" alt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баз данных </a:t>
            </a:r>
            <a:r>
              <a:rPr lang="en-US" alt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endParaRPr lang="ru-RU" altLang="ru-RU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45" y="2675493"/>
            <a:ext cx="8711059" cy="279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86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816599"/>
            <a:ext cx="8627579" cy="613768"/>
          </a:xfrm>
        </p:spPr>
        <p:txBody>
          <a:bodyPr/>
          <a:lstStyle/>
          <a:p>
            <a:pPr algn="ctr"/>
            <a:r>
              <a:rPr lang="ru-RU" altLang="ru-RU" dirty="0"/>
              <a:t>Распределенные 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5430" y="1525645"/>
            <a:ext cx="411436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30066"/>
              </a:buClr>
              <a:buSzPct val="70000"/>
              <a:tabLst>
                <a:tab pos="-1371600" algn="ctr"/>
              </a:tabLst>
            </a:pPr>
            <a:r>
              <a:rPr lang="ru-RU" alt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баз данных </a:t>
            </a:r>
            <a:r>
              <a:rPr lang="en-US" alt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endParaRPr lang="ru-RU" altLang="ru-RU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1306" y="2056041"/>
            <a:ext cx="8156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 smtClean="0"/>
              <a:t>БД «Ключ-значение»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68" y="2928771"/>
            <a:ext cx="4566045" cy="185495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31306" y="2400190"/>
            <a:ext cx="8548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Хранят </a:t>
            </a:r>
            <a:r>
              <a:rPr lang="ru-RU" sz="1600" dirty="0"/>
              <a:t>данные в виде хеш-таблицы, где каждый ключ уникален, и значением может быть JSON, BLOB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23541" y="4662676"/>
            <a:ext cx="8815922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20000"/>
              </a:lnSpc>
              <a:spcAft>
                <a:spcPts val="0"/>
              </a:spcAft>
            </a:pPr>
            <a:r>
              <a:rPr lang="ru-RU" i="1" dirty="0"/>
              <a:t>Особенности:</a:t>
            </a:r>
          </a:p>
          <a:p>
            <a:pPr lvl="0" indent="-3429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ru-RU" sz="1600" dirty="0"/>
              <a:t>Хранение и обработка разных по типу и содержанию </a:t>
            </a:r>
            <a:r>
              <a:rPr lang="ru-RU" sz="1600" dirty="0" smtClean="0"/>
              <a:t>данных.</a:t>
            </a:r>
            <a:endParaRPr lang="ru-RU" sz="1600" dirty="0"/>
          </a:p>
          <a:p>
            <a:pPr lvl="0" indent="-3429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ru-RU" sz="1600" dirty="0"/>
              <a:t>Высокая скорость доступа к данным за счет адресного хранения.</a:t>
            </a:r>
          </a:p>
          <a:p>
            <a:pPr lvl="0" indent="-3429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ru-RU" sz="1600" dirty="0"/>
              <a:t>Легкое масштабирование. Можно создать правила </a:t>
            </a:r>
            <a:r>
              <a:rPr lang="ru-RU" sz="1600" dirty="0" err="1"/>
              <a:t>шардирования</a:t>
            </a:r>
            <a:r>
              <a:rPr lang="ru-RU" sz="1600" dirty="0"/>
              <a:t> по определенным </a:t>
            </a:r>
            <a:r>
              <a:rPr lang="ru-RU" sz="1600" dirty="0" smtClean="0"/>
              <a:t>ключам.</a:t>
            </a:r>
            <a:endParaRPr lang="ru-RU" sz="1600" dirty="0"/>
          </a:p>
          <a:p>
            <a:pPr indent="450215">
              <a:lnSpc>
                <a:spcPct val="120000"/>
              </a:lnSpc>
              <a:spcAft>
                <a:spcPts val="0"/>
              </a:spcAft>
            </a:pPr>
            <a:r>
              <a:rPr lang="ru-RU" i="1" dirty="0"/>
              <a:t>Ограничения</a:t>
            </a:r>
            <a:r>
              <a:rPr lang="ru-RU" dirty="0"/>
              <a:t>: </a:t>
            </a:r>
            <a:r>
              <a:rPr lang="ru-RU" sz="1600" dirty="0" smtClean="0"/>
              <a:t>Подход </a:t>
            </a:r>
            <a:r>
              <a:rPr lang="ru-RU" sz="1600" dirty="0"/>
              <a:t>не предполагает жесткой типизации и структуризации </a:t>
            </a:r>
            <a:r>
              <a:rPr lang="ru-RU" sz="1600" dirty="0" smtClean="0"/>
              <a:t>данных - контроль </a:t>
            </a:r>
            <a:r>
              <a:rPr lang="ru-RU" sz="1600" dirty="0"/>
              <a:t>их </a:t>
            </a:r>
            <a:r>
              <a:rPr lang="ru-RU" sz="1600" dirty="0" err="1" smtClean="0"/>
              <a:t>валидности</a:t>
            </a:r>
            <a:r>
              <a:rPr lang="ru-RU" sz="1600" dirty="0" smtClean="0"/>
              <a:t> и </a:t>
            </a:r>
            <a:r>
              <a:rPr lang="ru-RU" sz="1600" dirty="0" err="1" smtClean="0"/>
              <a:t>нейминг</a:t>
            </a:r>
            <a:r>
              <a:rPr lang="ru-RU" sz="1600" dirty="0" smtClean="0"/>
              <a:t> </a:t>
            </a:r>
            <a:r>
              <a:rPr lang="ru-RU" sz="1600" dirty="0"/>
              <a:t>ключей </a:t>
            </a:r>
            <a:r>
              <a:rPr lang="ru-RU" sz="1600" dirty="0" smtClean="0"/>
              <a:t>реализует разработчик.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6467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816599"/>
            <a:ext cx="8627579" cy="613768"/>
          </a:xfrm>
        </p:spPr>
        <p:txBody>
          <a:bodyPr/>
          <a:lstStyle/>
          <a:p>
            <a:pPr algn="ctr"/>
            <a:r>
              <a:rPr lang="ru-RU" altLang="ru-RU" dirty="0"/>
              <a:t>Распределенные 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5430" y="1525645"/>
            <a:ext cx="411436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30066"/>
              </a:buClr>
              <a:buSzPct val="70000"/>
              <a:tabLst>
                <a:tab pos="-1371600" algn="ctr"/>
              </a:tabLst>
            </a:pPr>
            <a:r>
              <a:rPr lang="ru-RU" alt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баз данных </a:t>
            </a:r>
            <a:r>
              <a:rPr lang="en-US" alt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endParaRPr lang="ru-RU" altLang="ru-RU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1306" y="2056041"/>
            <a:ext cx="8156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 err="1"/>
              <a:t>Документоориентированные</a:t>
            </a:r>
            <a:r>
              <a:rPr lang="ru-RU" sz="2000" b="1" u="sng" dirty="0"/>
              <a:t> БД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1306" y="2400190"/>
            <a:ext cx="8548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Хранят </a:t>
            </a:r>
            <a:r>
              <a:rPr lang="ru-RU" sz="1600" dirty="0"/>
              <a:t>данные </a:t>
            </a:r>
            <a:r>
              <a:rPr lang="ru-RU" sz="1600" dirty="0" smtClean="0"/>
              <a:t>в </a:t>
            </a:r>
            <a:r>
              <a:rPr lang="ru-RU" sz="1600" dirty="0"/>
              <a:t>структурированных форматах – XML, JSON, BSON. </a:t>
            </a:r>
            <a:r>
              <a:rPr lang="ru-RU" sz="1600" dirty="0" smtClean="0"/>
              <a:t>Адресный </a:t>
            </a:r>
            <a:r>
              <a:rPr lang="ru-RU" sz="1600" dirty="0"/>
              <a:t>доступ к данным </a:t>
            </a:r>
            <a:r>
              <a:rPr lang="ru-RU" sz="1600" dirty="0" smtClean="0"/>
              <a:t>- по </a:t>
            </a:r>
            <a:r>
              <a:rPr lang="ru-RU" sz="1600" dirty="0"/>
              <a:t>ключу. </a:t>
            </a:r>
            <a:r>
              <a:rPr lang="ru-RU" sz="1600" dirty="0" smtClean="0"/>
              <a:t>Содержимое документов </a:t>
            </a:r>
            <a:r>
              <a:rPr lang="ru-RU" sz="1600" dirty="0"/>
              <a:t>может иметь различный набор свойств.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2182" y="5318240"/>
            <a:ext cx="8815922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20000"/>
              </a:lnSpc>
              <a:spcAft>
                <a:spcPts val="0"/>
              </a:spcAft>
            </a:pPr>
            <a:r>
              <a:rPr lang="ru-RU" i="1" dirty="0"/>
              <a:t>Особенности:</a:t>
            </a:r>
          </a:p>
          <a:p>
            <a:pPr lvl="0" indent="-3429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ru-RU" sz="1600" dirty="0"/>
              <a:t>хорошо подходят для быстрой разработки систем и сервисов, работающих с по-разному структурированными </a:t>
            </a:r>
            <a:r>
              <a:rPr lang="ru-RU" sz="1600" dirty="0" smtClean="0"/>
              <a:t>данными;</a:t>
            </a:r>
            <a:endParaRPr lang="ru-RU" sz="1600" dirty="0"/>
          </a:p>
          <a:p>
            <a:pPr lvl="0" indent="-342900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ru-RU" sz="1600" dirty="0" smtClean="0"/>
              <a:t>легко </a:t>
            </a:r>
            <a:r>
              <a:rPr lang="ru-RU" sz="1600" dirty="0"/>
              <a:t>масштабируются и меняют структуру при необходимости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333" t="4114" r="1331" b="5050"/>
          <a:stretch/>
        </p:blipFill>
        <p:spPr>
          <a:xfrm>
            <a:off x="2749646" y="3013104"/>
            <a:ext cx="4821914" cy="25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66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816599"/>
            <a:ext cx="8627579" cy="613768"/>
          </a:xfrm>
        </p:spPr>
        <p:txBody>
          <a:bodyPr/>
          <a:lstStyle/>
          <a:p>
            <a:pPr algn="ctr"/>
            <a:r>
              <a:rPr lang="ru-RU" altLang="ru-RU" dirty="0"/>
              <a:t>Распределенные 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5430" y="1453924"/>
            <a:ext cx="411436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30066"/>
              </a:buClr>
              <a:buSzPct val="70000"/>
              <a:tabLst>
                <a:tab pos="-1371600" algn="ctr"/>
              </a:tabLst>
            </a:pPr>
            <a:r>
              <a:rPr lang="ru-RU" alt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баз данных </a:t>
            </a:r>
            <a:r>
              <a:rPr lang="en-US" alt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endParaRPr lang="ru-RU" altLang="ru-RU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1306" y="1950237"/>
            <a:ext cx="1780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 err="1"/>
              <a:t>Графовые</a:t>
            </a:r>
            <a:r>
              <a:rPr lang="ru-RU" sz="2000" b="1" u="sng" dirty="0"/>
              <a:t> </a:t>
            </a:r>
            <a:r>
              <a:rPr lang="ru-RU" sz="2000" b="1" u="sng" dirty="0" smtClean="0"/>
              <a:t>БД</a:t>
            </a:r>
            <a:endParaRPr lang="ru-RU" sz="2000" b="1" u="sng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0525" y="2530821"/>
            <a:ext cx="2802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Моделирование </a:t>
            </a:r>
            <a:r>
              <a:rPr lang="ru-RU" sz="1600" dirty="0"/>
              <a:t>сложных отношений с помощью теории графов, где </a:t>
            </a:r>
            <a:r>
              <a:rPr lang="ru-RU" sz="1600" dirty="0" smtClean="0"/>
              <a:t>связи - </a:t>
            </a:r>
            <a:r>
              <a:rPr lang="ru-RU" sz="1600" dirty="0"/>
              <a:t>ребра графа, а </a:t>
            </a:r>
            <a:r>
              <a:rPr lang="ru-RU" sz="1600" dirty="0" smtClean="0"/>
              <a:t>объекты –узлы </a:t>
            </a:r>
            <a:r>
              <a:rPr lang="ru-RU" sz="1600" dirty="0"/>
              <a:t>или </a:t>
            </a:r>
            <a:r>
              <a:rPr lang="ru-RU" sz="1600" dirty="0" smtClean="0"/>
              <a:t>вершины. 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9992" y="5588950"/>
            <a:ext cx="88159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20000"/>
              </a:lnSpc>
              <a:spcAft>
                <a:spcPts val="0"/>
              </a:spcAft>
            </a:pPr>
            <a:r>
              <a:rPr lang="ru-RU" i="1" dirty="0"/>
              <a:t>Особенности: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ru-RU" sz="1600" dirty="0" smtClean="0"/>
              <a:t>Высокая </a:t>
            </a:r>
            <a:r>
              <a:rPr lang="ru-RU" sz="1600" dirty="0"/>
              <a:t>производительность, </a:t>
            </a:r>
            <a:r>
              <a:rPr lang="ru-RU" sz="1600" dirty="0" smtClean="0"/>
              <a:t>т.к. </a:t>
            </a:r>
            <a:r>
              <a:rPr lang="ru-RU" sz="1600" dirty="0"/>
              <a:t>обход ребер и вершин значительно быстрее анализа множества внешних и внутренних таблиц и их соединения по условию отбора в реляционных БД.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952" t="2880" r="5067" b="2304"/>
          <a:stretch/>
        </p:blipFill>
        <p:spPr>
          <a:xfrm>
            <a:off x="3134226" y="2414600"/>
            <a:ext cx="5811688" cy="333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3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816599"/>
            <a:ext cx="8627579" cy="613768"/>
          </a:xfrm>
        </p:spPr>
        <p:txBody>
          <a:bodyPr/>
          <a:lstStyle/>
          <a:p>
            <a:pPr algn="ctr"/>
            <a:r>
              <a:rPr lang="ru-RU" altLang="ru-RU" dirty="0"/>
              <a:t>Распределенные 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5430" y="1453181"/>
            <a:ext cx="411436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30066"/>
              </a:buClr>
              <a:buSzPct val="70000"/>
              <a:tabLst>
                <a:tab pos="-1371600" algn="ctr"/>
              </a:tabLst>
            </a:pPr>
            <a:r>
              <a:rPr lang="ru-RU" alt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баз данных </a:t>
            </a:r>
            <a:r>
              <a:rPr lang="en-US" alt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endParaRPr lang="ru-RU" altLang="ru-RU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0525" y="1932638"/>
            <a:ext cx="1943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/>
              <a:t>Колоночные </a:t>
            </a:r>
            <a:r>
              <a:rPr lang="ru-RU" sz="2000" b="1" u="sng" dirty="0" smtClean="0"/>
              <a:t>БД</a:t>
            </a:r>
            <a:endParaRPr lang="ru-RU" sz="2000" b="1" u="sng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0914" y="2297085"/>
            <a:ext cx="86867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Записи хранятся </a:t>
            </a:r>
            <a:r>
              <a:rPr lang="ru-RU" sz="1600" dirty="0"/>
              <a:t>не по строкам, а по столбцам (колонкам). Вместо таблиц </a:t>
            </a:r>
            <a:r>
              <a:rPr lang="ru-RU" sz="1600" dirty="0" smtClean="0"/>
              <a:t>- </a:t>
            </a:r>
            <a:r>
              <a:rPr lang="ru-RU" sz="1600" dirty="0"/>
              <a:t>колоночные </a:t>
            </a:r>
            <a:r>
              <a:rPr lang="ru-RU" sz="1600" dirty="0" smtClean="0"/>
              <a:t>семейства, содержащие </a:t>
            </a:r>
            <a:r>
              <a:rPr lang="ru-RU" sz="1600" dirty="0"/>
              <a:t>ключи, указывающие на формат строки записи информации об объекте. Каждая строка имеет свой набор свойств, что позволяет хранить в рамках одного семейства </a:t>
            </a:r>
            <a:r>
              <a:rPr lang="ru-RU" sz="1600" dirty="0" err="1" smtClean="0"/>
              <a:t>разноструктурированные</a:t>
            </a:r>
            <a:r>
              <a:rPr lang="ru-RU" sz="1600" dirty="0" smtClean="0"/>
              <a:t> </a:t>
            </a:r>
            <a:r>
              <a:rPr lang="ru-RU" sz="1600" dirty="0"/>
              <a:t>данные.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2182" y="5318240"/>
            <a:ext cx="8815922" cy="160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20000"/>
              </a:lnSpc>
              <a:spcAft>
                <a:spcPts val="0"/>
              </a:spcAft>
            </a:pPr>
            <a:r>
              <a:rPr lang="ru-RU" i="1" dirty="0"/>
              <a:t>Особенности:</a:t>
            </a: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 группировкой свойств по колонкам при запросе индексируется меньший объем данных, что обеспечивает высокую скорость его выполнения.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Широкие возможности масштабирования и модификации структуры </a:t>
            </a:r>
            <a:r>
              <a:rPr lang="ru-RU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при 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добавлении новых колонок не придется их жестко формализовывать, как в случае с реляционными базами</a:t>
            </a:r>
            <a:r>
              <a:rPr lang="ru-RU" sz="16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0700" t="20024" r="14331" b="10205"/>
          <a:stretch/>
        </p:blipFill>
        <p:spPr>
          <a:xfrm>
            <a:off x="3603458" y="3260557"/>
            <a:ext cx="4451684" cy="23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2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02868" y="878893"/>
            <a:ext cx="8229600" cy="605350"/>
          </a:xfrm>
        </p:spPr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02868" y="1571786"/>
            <a:ext cx="8349049" cy="5153692"/>
          </a:xfrm>
        </p:spPr>
        <p:txBody>
          <a:bodyPr/>
          <a:lstStyle/>
          <a:p>
            <a:r>
              <a:rPr lang="ru-RU" dirty="0" smtClean="0"/>
              <a:t>Реляционная модель данных (РМД):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 smtClean="0"/>
              <a:t>Особенности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/>
              <a:t>Достоинства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 smtClean="0"/>
              <a:t>Недостатки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ru-RU" altLang="ru-RU" sz="3200" dirty="0" smtClean="0"/>
              <a:t>     </a:t>
            </a:r>
            <a:r>
              <a:rPr lang="en-US" altLang="ru-RU" sz="3200" dirty="0" smtClean="0"/>
              <a:t>SQL</a:t>
            </a:r>
            <a:r>
              <a:rPr lang="ru-RU" altLang="ru-RU" sz="3200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/>
              <a:t>Базовые </a:t>
            </a:r>
            <a:r>
              <a:rPr lang="ru-RU" altLang="ru-RU" dirty="0" smtClean="0"/>
              <a:t>операции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 smtClean="0"/>
              <a:t>Развитие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 smtClean="0"/>
              <a:t>Задачи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altLang="ru-RU" dirty="0" smtClean="0"/>
              <a:t>Проблемы</a:t>
            </a:r>
          </a:p>
          <a:p>
            <a:r>
              <a:rPr lang="ru-RU" altLang="ru-RU" dirty="0"/>
              <a:t>Распределенные базы данных</a:t>
            </a:r>
            <a:endParaRPr lang="ru-RU" altLang="ru-RU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ru-RU" altLang="ru-RU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ru-RU" altLang="ru-RU" sz="3200" dirty="0"/>
          </a:p>
          <a:p>
            <a:pPr marL="228600" lvl="1">
              <a:spcBef>
                <a:spcPts val="1000"/>
              </a:spcBef>
            </a:pPr>
            <a:endParaRPr lang="en-US" altLang="ru-RU" sz="3200" dirty="0"/>
          </a:p>
          <a:p>
            <a:pPr lvl="1">
              <a:buFont typeface="Wingdings" panose="05000000000000000000" pitchFamily="2" charset="2"/>
              <a:buChar char="ü"/>
            </a:pPr>
            <a:endParaRPr lang="ru-RU" altLang="ru-RU" dirty="0"/>
          </a:p>
          <a:p>
            <a:pPr lvl="1">
              <a:buFont typeface="Wingdings" panose="05000000000000000000" pitchFamily="2" charset="2"/>
              <a:buChar char="ü"/>
            </a:pP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Проблема </a:t>
            </a:r>
            <a:r>
              <a:rPr lang="ru-RU" dirty="0">
                <a:solidFill>
                  <a:srgbClr val="FF0000"/>
                </a:solidFill>
              </a:rPr>
              <a:t>целостности базы данных. Транзакции и блокировки</a:t>
            </a:r>
          </a:p>
          <a:p>
            <a:r>
              <a:rPr lang="ru-RU" dirty="0">
                <a:solidFill>
                  <a:srgbClr val="FF0000"/>
                </a:solidFill>
              </a:rPr>
              <a:t>Свойства транзакций. Способы завершения </a:t>
            </a:r>
            <a:r>
              <a:rPr lang="ru-RU" dirty="0" smtClean="0">
                <a:solidFill>
                  <a:srgbClr val="FF0000"/>
                </a:solidFill>
              </a:rPr>
              <a:t>транзакций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949990"/>
            <a:ext cx="8627579" cy="613768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Реляционная модель данных (РМД)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141" y="2302961"/>
            <a:ext cx="8521563" cy="3965317"/>
          </a:xfrm>
        </p:spPr>
        <p:txBody>
          <a:bodyPr/>
          <a:lstStyle/>
          <a:p>
            <a:pPr marL="0" indent="450000">
              <a:lnSpc>
                <a:spcPct val="100000"/>
              </a:lnSpc>
              <a:buNone/>
            </a:pPr>
            <a:r>
              <a:rPr lang="ru-RU" altLang="ru-RU" sz="2100" b="1" i="1" dirty="0" smtClean="0"/>
              <a:t>РМД</a:t>
            </a:r>
            <a:r>
              <a:rPr lang="ru-RU" altLang="ru-RU" sz="2100" dirty="0" smtClean="0"/>
              <a:t> - представление БД в виде совокупности упорядоченных нормализованных отношений: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900" dirty="0" smtClean="0"/>
              <a:t>Любой тип записи (кортежа) содержит только простые (по структуре) элементы данных.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900" dirty="0" smtClean="0"/>
              <a:t>Порядок записей в таблице несуществен.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900" dirty="0" smtClean="0"/>
              <a:t>Упорядочение значащих атрибутов в кортеже должно соответствовать упорядочению атрибутов в реляционном отношении.</a:t>
            </a:r>
          </a:p>
          <a:p>
            <a:pPr lvl="1">
              <a:lnSpc>
                <a:spcPct val="80000"/>
              </a:lnSpc>
            </a:pPr>
            <a:r>
              <a:rPr lang="ru-RU" altLang="ru-RU" sz="1900" dirty="0" smtClean="0"/>
              <a:t>Любое отношение должно содержать один или более атрибутов, составляющих уникальный первичный ключ.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900" dirty="0" smtClean="0"/>
              <a:t>Если между двумя реляционными отношениями существует зависимость, то одно отношение является исходным, второе - подчиненным.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900" dirty="0" smtClean="0"/>
              <a:t>Чтобы между реляционными отношениями существовала зависимость, атрибуты, служащие первичным ключом в исходном отношении, должны присутствовать в подчиненном отношении.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0525" y="1693294"/>
            <a:ext cx="271669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tabLst>
                <a:tab pos="-1371600" algn="ctr"/>
              </a:tabLst>
            </a:pPr>
            <a:r>
              <a:rPr lang="ru-RU" altLang="ru-RU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</a:t>
            </a:r>
            <a:endParaRPr lang="ru-RU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70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949990"/>
            <a:ext cx="8627579" cy="613768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Реляционная модель данных (РМД)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141" y="2302962"/>
            <a:ext cx="8521563" cy="97032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ru-RU" altLang="ru-RU" sz="1900" dirty="0"/>
              <a:t>простота представления и формирования базы </a:t>
            </a:r>
            <a:r>
              <a:rPr lang="ru-RU" altLang="ru-RU" sz="1900" dirty="0" smtClean="0"/>
              <a:t>данных; </a:t>
            </a:r>
            <a:endParaRPr lang="ru-RU" altLang="ru-RU" sz="1900" dirty="0"/>
          </a:p>
          <a:p>
            <a:pPr lvl="1">
              <a:lnSpc>
                <a:spcPct val="80000"/>
              </a:lnSpc>
            </a:pPr>
            <a:r>
              <a:rPr lang="ru-RU" altLang="ru-RU" sz="1900" dirty="0" smtClean="0"/>
              <a:t>универсальность </a:t>
            </a:r>
            <a:r>
              <a:rPr lang="ru-RU" altLang="ru-RU" sz="1900" dirty="0"/>
              <a:t>и </a:t>
            </a:r>
            <a:r>
              <a:rPr lang="ru-RU" altLang="ru-RU" sz="1900" dirty="0" smtClean="0"/>
              <a:t>удобство </a:t>
            </a:r>
            <a:r>
              <a:rPr lang="ru-RU" altLang="ru-RU" sz="1900" dirty="0"/>
              <a:t>обработки </a:t>
            </a:r>
            <a:r>
              <a:rPr lang="ru-RU" altLang="ru-RU" sz="1900" dirty="0" err="1" smtClean="0"/>
              <a:t>данныхс</a:t>
            </a:r>
            <a:r>
              <a:rPr lang="ru-RU" altLang="ru-RU" sz="1900" dirty="0" smtClean="0"/>
              <a:t> </a:t>
            </a:r>
            <a:r>
              <a:rPr lang="ru-RU" altLang="ru-RU" sz="1900" dirty="0"/>
              <a:t>помощью декларативного языка запросов SQL (</a:t>
            </a:r>
            <a:r>
              <a:rPr lang="ru-RU" altLang="ru-RU" sz="1900" dirty="0" err="1"/>
              <a:t>Structured</a:t>
            </a:r>
            <a:r>
              <a:rPr lang="ru-RU" altLang="ru-RU" sz="1900" dirty="0"/>
              <a:t> </a:t>
            </a:r>
            <a:r>
              <a:rPr lang="ru-RU" altLang="ru-RU" sz="1900" dirty="0" err="1"/>
              <a:t>Query</a:t>
            </a:r>
            <a:r>
              <a:rPr lang="ru-RU" altLang="ru-RU" sz="1900" dirty="0"/>
              <a:t> </a:t>
            </a:r>
            <a:r>
              <a:rPr lang="ru-RU" altLang="ru-RU" sz="1900" dirty="0" err="1"/>
              <a:t>Language</a:t>
            </a:r>
            <a:r>
              <a:rPr lang="ru-RU" altLang="ru-RU" sz="1900" dirty="0" smtClean="0"/>
              <a:t>).</a:t>
            </a:r>
            <a:endParaRPr lang="ru-RU" altLang="ru-RU" sz="19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0525" y="1693294"/>
            <a:ext cx="288276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tabLst>
                <a:tab pos="-1371600" algn="ctr"/>
              </a:tabLst>
            </a:pPr>
            <a:r>
              <a:rPr lang="ru-RU" altLang="ru-RU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Достоинства:</a:t>
            </a:r>
            <a:endParaRPr lang="ru-RU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0525" y="3429578"/>
            <a:ext cx="274235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50215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30066"/>
              </a:buClr>
              <a:buSzPct val="70000"/>
              <a:tabLst>
                <a:tab pos="-1371600" algn="ctr"/>
              </a:tabLst>
            </a:pPr>
            <a:r>
              <a:rPr lang="ru-RU" altLang="ru-RU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</a:t>
            </a:r>
            <a:r>
              <a:rPr lang="ru-RU" altLang="ru-RU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0525" y="4066001"/>
            <a:ext cx="8673547" cy="1922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defTabSz="914400" fontAlgn="base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SzPct val="70000"/>
              <a:buFont typeface="Arial" panose="020B0604020202020204" pitchFamily="34" charset="0"/>
              <a:buChar char="•"/>
            </a:pPr>
            <a:r>
              <a:rPr lang="ru-RU" altLang="ru-RU" sz="1900" dirty="0" smtClean="0"/>
              <a:t>сложность моделирования предметной области </a:t>
            </a:r>
            <a:r>
              <a:rPr lang="ru-RU" altLang="ru-RU" sz="1900" dirty="0"/>
              <a:t>- </a:t>
            </a:r>
            <a:r>
              <a:rPr lang="ru-RU" altLang="ru-RU" sz="1900" dirty="0" smtClean="0"/>
              <a:t>пассивность данных;</a:t>
            </a:r>
          </a:p>
          <a:p>
            <a:pPr marL="800100" lvl="1" indent="-342900" defTabSz="914400" fontAlgn="base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SzPct val="70000"/>
              <a:buFont typeface="Arial" panose="020B0604020202020204" pitchFamily="34" charset="0"/>
              <a:buChar char="•"/>
            </a:pPr>
            <a:r>
              <a:rPr lang="ru-RU" altLang="ru-RU" sz="1900" dirty="0" smtClean="0"/>
              <a:t>ограниченность </a:t>
            </a:r>
            <a:r>
              <a:rPr lang="ru-RU" altLang="ru-RU" sz="1900" dirty="0"/>
              <a:t>в структурах представления </a:t>
            </a:r>
            <a:r>
              <a:rPr lang="ru-RU" altLang="ru-RU" sz="1900" dirty="0" smtClean="0"/>
              <a:t>данных - отсутствие специальных средств для отображения различных типов связей и агрегатов (необходимо проводить нормализацию отношений);</a:t>
            </a:r>
          </a:p>
          <a:p>
            <a:pPr marL="800100" lvl="1" indent="-342900" defTabSz="914400" fontAlgn="base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SzPct val="70000"/>
              <a:buFont typeface="Arial" panose="020B0604020202020204" pitchFamily="34" charset="0"/>
              <a:buChar char="•"/>
            </a:pPr>
            <a:r>
              <a:rPr lang="ru-RU" altLang="ru-RU" sz="1900" dirty="0" smtClean="0"/>
              <a:t>недостаточность </a:t>
            </a:r>
            <a:r>
              <a:rPr lang="ru-RU" altLang="ru-RU" sz="1900" dirty="0"/>
              <a:t>возможностей по работе со сложными </a:t>
            </a:r>
            <a:r>
              <a:rPr lang="ru-RU" altLang="ru-RU" sz="1900" dirty="0" smtClean="0"/>
              <a:t>данными;</a:t>
            </a:r>
          </a:p>
          <a:p>
            <a:pPr marL="800100" lvl="1" indent="-342900" defTabSz="914400" fontAlgn="base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SzPct val="70000"/>
              <a:buFont typeface="Arial" panose="020B0604020202020204" pitchFamily="34" charset="0"/>
              <a:buChar char="•"/>
            </a:pPr>
            <a:r>
              <a:rPr lang="ru-RU" altLang="ru-RU" sz="1900" dirty="0" smtClean="0"/>
              <a:t>отсутствие </a:t>
            </a:r>
            <a:r>
              <a:rPr lang="ru-RU" altLang="ru-RU" sz="1900" dirty="0"/>
              <a:t>специальных механизмов </a:t>
            </a:r>
            <a:r>
              <a:rPr lang="ru-RU" altLang="ru-RU" sz="1900" dirty="0" smtClean="0"/>
              <a:t>навигации - увеличение </a:t>
            </a:r>
            <a:r>
              <a:rPr lang="ru-RU" altLang="ru-RU" sz="1900" dirty="0"/>
              <a:t>времени поиска  определенных </a:t>
            </a:r>
            <a:r>
              <a:rPr lang="ru-RU" altLang="ru-RU" sz="1900" dirty="0" smtClean="0"/>
              <a:t>данных.</a:t>
            </a:r>
            <a:endParaRPr lang="ru-RU" altLang="ru-RU" sz="2700" i="1" dirty="0"/>
          </a:p>
        </p:txBody>
      </p:sp>
    </p:spTree>
    <p:extLst>
      <p:ext uri="{BB962C8B-B14F-4D97-AF65-F5344CB8AC3E}">
        <p14:creationId xmlns:p14="http://schemas.microsoft.com/office/powerpoint/2010/main" val="342541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949990"/>
            <a:ext cx="8627579" cy="613768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Реляционная модель данных (РМД)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0525" y="1693294"/>
            <a:ext cx="145152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tabLst>
                <a:tab pos="-1371600" algn="ctr"/>
              </a:tabLst>
            </a:pPr>
            <a:r>
              <a:rPr lang="en-US" altLang="ru-RU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ru-RU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0525" y="2173425"/>
            <a:ext cx="372685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50215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30066"/>
              </a:buClr>
              <a:buSzPct val="70000"/>
              <a:tabLst>
                <a:tab pos="-1371600" algn="ctr"/>
              </a:tabLst>
            </a:pPr>
            <a:r>
              <a:rPr lang="ru-RU" alt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</a:t>
            </a:r>
            <a:r>
              <a:rPr lang="ru-RU" altLang="ru-RU" sz="28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операции: </a:t>
            </a:r>
            <a:endParaRPr lang="ru-RU" altLang="ru-RU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1255" y="2783092"/>
            <a:ext cx="86735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altLang="ru-RU" sz="2000" dirty="0"/>
              <a:t>создание в базе данных новой таблицы;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altLang="ru-RU" sz="2000" dirty="0"/>
              <a:t>добавление в таблицу новых записей;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altLang="ru-RU" sz="2000" dirty="0"/>
              <a:t>изменение записей;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altLang="ru-RU" sz="2000" dirty="0"/>
              <a:t>удаление записей;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altLang="ru-RU" sz="2000" dirty="0"/>
              <a:t>выборка записей из одной или нескольких таблиц (в соответствии с заданным условием);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altLang="ru-RU" sz="2000" dirty="0"/>
              <a:t>изменение структур </a:t>
            </a:r>
            <a:r>
              <a:rPr lang="ru-RU" altLang="ru-RU" sz="2000" dirty="0" smtClean="0"/>
              <a:t>таблиц.</a:t>
            </a:r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424726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949990"/>
            <a:ext cx="8627579" cy="613768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Реляционная модель данных (РМД)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0525" y="1693294"/>
            <a:ext cx="145152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tabLst>
                <a:tab pos="-1371600" algn="ctr"/>
              </a:tabLst>
            </a:pPr>
            <a:r>
              <a:rPr lang="en-US" altLang="ru-RU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ru-RU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0525" y="2173425"/>
            <a:ext cx="237289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50215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30066"/>
              </a:buClr>
              <a:buSzPct val="70000"/>
              <a:tabLst>
                <a:tab pos="-1371600" algn="ctr"/>
              </a:tabLst>
            </a:pPr>
            <a:r>
              <a:rPr lang="ru-RU" altLang="ru-RU" sz="28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</a:t>
            </a:r>
            <a:r>
              <a:rPr lang="ru-RU" alt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1255" y="2653556"/>
            <a:ext cx="86735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altLang="ru-RU" sz="2000" dirty="0" smtClean="0"/>
              <a:t>обеспечение </a:t>
            </a:r>
            <a:r>
              <a:rPr lang="ru-RU" altLang="ru-RU" sz="2000" dirty="0"/>
              <a:t>возможности описания и управления новыми хранимыми объектами </a:t>
            </a:r>
            <a:r>
              <a:rPr lang="ru-RU" altLang="ru-RU" sz="2000" dirty="0" smtClean="0"/>
              <a:t>(индексы</a:t>
            </a:r>
            <a:r>
              <a:rPr lang="ru-RU" altLang="ru-RU" sz="2000" dirty="0"/>
              <a:t>, представления, триггеры и хранимые процедуры</a:t>
            </a:r>
            <a:r>
              <a:rPr lang="ru-RU" altLang="ru-RU" sz="2000" dirty="0" smtClean="0"/>
              <a:t>);</a:t>
            </a:r>
            <a:endParaRPr lang="ru-RU" altLang="ru-R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altLang="ru-RU" sz="2000" dirty="0" smtClean="0"/>
              <a:t>приобретение свойств языков программирования;</a:t>
            </a:r>
            <a:endParaRPr lang="ru-RU" altLang="ru-R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altLang="ru-RU" sz="2000" dirty="0" smtClean="0"/>
              <a:t>предоставление пользователю развитых средств </a:t>
            </a:r>
            <a:r>
              <a:rPr lang="ru-RU" altLang="ru-RU" sz="2000" dirty="0"/>
              <a:t>визуального построения </a:t>
            </a:r>
            <a:r>
              <a:rPr lang="ru-RU" altLang="ru-RU" sz="2000" dirty="0" smtClean="0"/>
              <a:t>запросов;</a:t>
            </a:r>
          </a:p>
          <a:p>
            <a:pPr marL="3028950" lvl="6" indent="-285750">
              <a:buFont typeface="Wingdings" panose="05000000000000000000" pitchFamily="2" charset="2"/>
              <a:buChar char="Ø"/>
            </a:pPr>
            <a:r>
              <a:rPr lang="ru-RU" sz="1400" dirty="0"/>
              <a:t>прямой (</a:t>
            </a:r>
            <a:r>
              <a:rPr lang="ru-RU" sz="1400" dirty="0" err="1"/>
              <a:t>direct</a:t>
            </a:r>
            <a:r>
              <a:rPr lang="ru-RU" sz="1400" dirty="0"/>
              <a:t>) SQL- </a:t>
            </a:r>
            <a:r>
              <a:rPr lang="ru-RU" sz="1400" dirty="0" smtClean="0"/>
              <a:t>базовый уровень языка - прямое взаимодействие </a:t>
            </a:r>
            <a:r>
              <a:rPr lang="ru-RU" sz="1400" dirty="0"/>
              <a:t>пользователя с </a:t>
            </a:r>
            <a:r>
              <a:rPr lang="ru-RU" sz="1400" dirty="0" smtClean="0"/>
              <a:t>СУБД;</a:t>
            </a:r>
            <a:endParaRPr lang="ru-RU" sz="1400" dirty="0"/>
          </a:p>
          <a:p>
            <a:pPr marL="3028950" lvl="6" indent="-285750">
              <a:buFont typeface="Wingdings" panose="05000000000000000000" pitchFamily="2" charset="2"/>
              <a:buChar char="Ø"/>
            </a:pPr>
            <a:r>
              <a:rPr lang="ru-RU" sz="1400" dirty="0" smtClean="0"/>
              <a:t>встроенный </a:t>
            </a:r>
            <a:r>
              <a:rPr lang="ru-RU" sz="1400" dirty="0"/>
              <a:t>(</a:t>
            </a:r>
            <a:r>
              <a:rPr lang="ru-RU" sz="1400" dirty="0" err="1"/>
              <a:t>embedded</a:t>
            </a:r>
            <a:r>
              <a:rPr lang="ru-RU" sz="1400" dirty="0"/>
              <a:t>) </a:t>
            </a:r>
            <a:r>
              <a:rPr lang="ru-RU" sz="1400" dirty="0" smtClean="0"/>
              <a:t>SQL - позволяет </a:t>
            </a:r>
            <a:r>
              <a:rPr lang="ru-RU" sz="1400" dirty="0"/>
              <a:t>использовать </a:t>
            </a:r>
            <a:r>
              <a:rPr lang="ru-RU" sz="1400" dirty="0" err="1"/>
              <a:t>direct</a:t>
            </a:r>
            <a:r>
              <a:rPr lang="ru-RU" sz="1400" dirty="0" smtClean="0"/>
              <a:t> </a:t>
            </a:r>
            <a:r>
              <a:rPr lang="ru-RU" sz="1400" dirty="0"/>
              <a:t>SQL в программах, написанных на традиционных языках </a:t>
            </a:r>
            <a:r>
              <a:rPr lang="ru-RU" sz="1400" dirty="0" smtClean="0"/>
              <a:t>программирования;</a:t>
            </a:r>
            <a:endParaRPr lang="ru-RU" sz="1400" dirty="0"/>
          </a:p>
          <a:p>
            <a:pPr marL="3028950" lvl="6" indent="-285750">
              <a:buFont typeface="Wingdings" panose="05000000000000000000" pitchFamily="2" charset="2"/>
              <a:buChar char="Ø"/>
            </a:pPr>
            <a:r>
              <a:rPr lang="ru-RU" sz="1400" dirty="0"/>
              <a:t>динамический (</a:t>
            </a:r>
            <a:r>
              <a:rPr lang="ru-RU" sz="1400" dirty="0" err="1"/>
              <a:t>dynamic</a:t>
            </a:r>
            <a:r>
              <a:rPr lang="ru-RU" sz="1400" dirty="0" smtClean="0"/>
              <a:t>) - во </a:t>
            </a:r>
            <a:r>
              <a:rPr lang="ru-RU" sz="1400" dirty="0"/>
              <a:t>встраиваемый SQL добавляются конструкции, позволяющие приложениям обращаться к СУБД с конструкциями прямого SQL, которые динамически образуются во время выполнения </a:t>
            </a:r>
            <a:r>
              <a:rPr lang="ru-RU" sz="1400" dirty="0" smtClean="0"/>
              <a:t>программы.</a:t>
            </a:r>
            <a:endParaRPr lang="ru-RU" altLang="ru-R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alt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7253" t="4797" r="25703" b="10634"/>
          <a:stretch/>
        </p:blipFill>
        <p:spPr>
          <a:xfrm>
            <a:off x="390525" y="4929549"/>
            <a:ext cx="2511287" cy="114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4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949990"/>
            <a:ext cx="8627579" cy="613768"/>
          </a:xfrm>
        </p:spPr>
        <p:txBody>
          <a:bodyPr/>
          <a:lstStyle/>
          <a:p>
            <a:pPr algn="ctr"/>
            <a:r>
              <a:rPr lang="ru-RU" altLang="ru-RU" dirty="0" err="1"/>
              <a:t>Постреляционные</a:t>
            </a:r>
            <a:r>
              <a:rPr lang="ru-RU" altLang="ru-RU" dirty="0"/>
              <a:t> СУБД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655" y="1654935"/>
            <a:ext cx="86735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000" dirty="0" smtClean="0"/>
              <a:t>Отменено </a:t>
            </a:r>
            <a:r>
              <a:rPr lang="ru-RU" altLang="ru-RU" sz="2000" dirty="0"/>
              <a:t>требование атомарности </a:t>
            </a:r>
            <a:r>
              <a:rPr lang="ru-RU" altLang="ru-RU" sz="2000" dirty="0" smtClean="0"/>
              <a:t>атрибутов - допускается </a:t>
            </a:r>
            <a:r>
              <a:rPr lang="ru-RU" altLang="ru-RU" sz="2000" dirty="0"/>
              <a:t>хранение в качестве элемента кортежа </a:t>
            </a:r>
            <a:r>
              <a:rPr lang="ru-RU" altLang="ru-RU" sz="2000" dirty="0" smtClean="0"/>
              <a:t>(</a:t>
            </a:r>
            <a:r>
              <a:rPr lang="ru-RU" altLang="ru-RU" sz="2000" dirty="0"/>
              <a:t>записей</a:t>
            </a:r>
            <a:r>
              <a:rPr lang="ru-RU" altLang="ru-RU" sz="2000" dirty="0" smtClean="0"/>
              <a:t>) </a:t>
            </a:r>
            <a:r>
              <a:rPr lang="ru-RU" altLang="ru-RU" sz="2000" dirty="0"/>
              <a:t>массивов (регулярных индексированных множеств данных), регулярных множеств элементарных данных, а также </a:t>
            </a:r>
            <a:r>
              <a:rPr lang="ru-RU" altLang="ru-RU" sz="2000" dirty="0" smtClean="0"/>
              <a:t>отношений.</a:t>
            </a:r>
            <a:endParaRPr lang="ru-RU" altLang="ru-RU" sz="2000" dirty="0"/>
          </a:p>
          <a:p>
            <a:pPr marL="4572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000" dirty="0" smtClean="0"/>
              <a:t>Используют </a:t>
            </a:r>
            <a:r>
              <a:rPr lang="ru-RU" altLang="ru-RU" sz="2000" dirty="0"/>
              <a:t>трехмерные </a:t>
            </a:r>
            <a:r>
              <a:rPr lang="ru-RU" altLang="ru-RU" sz="2000" dirty="0" smtClean="0"/>
              <a:t>структуры.</a:t>
            </a:r>
            <a:endParaRPr lang="ru-RU" altLang="ru-RU" sz="2000" dirty="0"/>
          </a:p>
          <a:p>
            <a:pPr marL="4572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000" dirty="0" smtClean="0"/>
              <a:t>Возможности </a:t>
            </a:r>
            <a:r>
              <a:rPr lang="ru-RU" altLang="ru-RU" sz="2000" dirty="0"/>
              <a:t>по описанию сложных объектов реального </a:t>
            </a:r>
            <a:r>
              <a:rPr lang="ru-RU" altLang="ru-RU" sz="2000" dirty="0" smtClean="0"/>
              <a:t>мира - для </a:t>
            </a:r>
            <a:r>
              <a:rPr lang="ru-RU" altLang="ru-RU" sz="2000" dirty="0"/>
              <a:t>любого </a:t>
            </a:r>
            <a:r>
              <a:rPr lang="ru-RU" altLang="ru-RU" sz="2000" dirty="0" smtClean="0"/>
              <a:t>объекта произвольной сложности </a:t>
            </a:r>
            <a:r>
              <a:rPr lang="ru-RU" altLang="ru-RU" sz="2000" dirty="0"/>
              <a:t>должна обеспечиваться возможность перемещения или копирования его как единого целого из одной части базы данных в другую ее часть или </a:t>
            </a:r>
            <a:r>
              <a:rPr lang="ru-RU" altLang="ru-RU" sz="2000" dirty="0" smtClean="0"/>
              <a:t>в </a:t>
            </a:r>
            <a:r>
              <a:rPr lang="ru-RU" altLang="ru-RU" sz="2000" dirty="0"/>
              <a:t>другую базу данных. </a:t>
            </a:r>
            <a:endParaRPr lang="ru-RU" altLang="ru-RU" sz="2000" dirty="0" smtClean="0"/>
          </a:p>
          <a:p>
            <a:pPr marL="4572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ru-RU" sz="2000" dirty="0"/>
              <a:t>В качестве языка запросов используется </a:t>
            </a:r>
            <a:r>
              <a:rPr lang="ru-RU" altLang="ru-RU" sz="2000" dirty="0" smtClean="0"/>
              <a:t>расширенный </a:t>
            </a:r>
            <a:r>
              <a:rPr lang="ru-RU" altLang="ru-RU" sz="2000" dirty="0"/>
              <a:t>SQL, позволяющий извлекать сложные объекты из одной таблицы без операций </a:t>
            </a:r>
            <a:r>
              <a:rPr lang="ru-RU" altLang="ru-RU" sz="2000" dirty="0" smtClean="0"/>
              <a:t>соединения.</a:t>
            </a:r>
          </a:p>
        </p:txBody>
      </p:sp>
    </p:spTree>
    <p:extLst>
      <p:ext uri="{BB962C8B-B14F-4D97-AF65-F5344CB8AC3E}">
        <p14:creationId xmlns:p14="http://schemas.microsoft.com/office/powerpoint/2010/main" val="307533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949990"/>
            <a:ext cx="8627579" cy="613768"/>
          </a:xfrm>
        </p:spPr>
        <p:txBody>
          <a:bodyPr/>
          <a:lstStyle/>
          <a:p>
            <a:pPr algn="ctr"/>
            <a:r>
              <a:rPr lang="ru-RU" altLang="ru-RU" dirty="0"/>
              <a:t>Распределенные 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1255" y="1975080"/>
            <a:ext cx="2052782" cy="99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30066"/>
              </a:buClr>
              <a:buSzPct val="70000"/>
              <a:tabLst>
                <a:tab pos="-1371600" algn="ctr"/>
              </a:tabLst>
            </a:pPr>
            <a:r>
              <a:rPr lang="en-US" altLang="ru-RU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ru-RU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215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30066"/>
              </a:buClr>
              <a:buSzPct val="70000"/>
              <a:tabLst>
                <a:tab pos="-1371600" algn="ctr"/>
              </a:tabLst>
            </a:pPr>
            <a:r>
              <a:rPr lang="ru-RU" altLang="ru-RU" sz="28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alt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0890" y="3073352"/>
            <a:ext cx="864704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</a:pPr>
            <a:r>
              <a:rPr lang="ru-RU" altLang="ru-RU" sz="2000" b="1" i="1" dirty="0" smtClean="0"/>
              <a:t>удаленный </a:t>
            </a:r>
            <a:r>
              <a:rPr lang="ru-RU" altLang="ru-RU" sz="2000" b="1" i="1" dirty="0"/>
              <a:t>запрос</a:t>
            </a:r>
            <a:r>
              <a:rPr lang="ru-RU" altLang="ru-RU" sz="2000" dirty="0"/>
              <a:t> - отдельный </a:t>
            </a:r>
            <a:r>
              <a:rPr lang="ru-RU" altLang="ru-RU" sz="2000" dirty="0" smtClean="0"/>
              <a:t>SQL-оператор </a:t>
            </a:r>
            <a:r>
              <a:rPr lang="ru-RU" altLang="ru-RU" sz="2000" dirty="0"/>
              <a:t>обращается к одной удаленной </a:t>
            </a:r>
            <a:r>
              <a:rPr lang="ru-RU" altLang="ru-RU" sz="2000" dirty="0" smtClean="0"/>
              <a:t>БД, </a:t>
            </a:r>
            <a:r>
              <a:rPr lang="ru-RU" altLang="ru-RU" sz="2000" dirty="0"/>
              <a:t>и каждый оператор </a:t>
            </a:r>
            <a:r>
              <a:rPr lang="ru-RU" altLang="ru-RU" sz="2000" dirty="0" smtClean="0"/>
              <a:t>– отдельная транзакция;</a:t>
            </a:r>
            <a:endParaRPr lang="ru-RU" altLang="ru-RU" sz="2000" dirty="0"/>
          </a:p>
          <a:p>
            <a:pPr marL="0" lvl="1">
              <a:spcAft>
                <a:spcPts val="1200"/>
              </a:spcAft>
            </a:pPr>
            <a:r>
              <a:rPr lang="ru-RU" altLang="ru-RU" sz="2000" b="1" i="1" dirty="0"/>
              <a:t>удаленная транзакция</a:t>
            </a:r>
            <a:r>
              <a:rPr lang="ru-RU" altLang="ru-RU" sz="2000" dirty="0"/>
              <a:t> – транзакция </a:t>
            </a:r>
            <a:r>
              <a:rPr lang="ru-RU" altLang="ru-RU" sz="2000" dirty="0" smtClean="0"/>
              <a:t>из </a:t>
            </a:r>
            <a:r>
              <a:rPr lang="ru-RU" altLang="ru-RU" sz="2000" dirty="0"/>
              <a:t>нескольких </a:t>
            </a:r>
            <a:r>
              <a:rPr lang="ru-RU" altLang="ru-RU" sz="2000" dirty="0" smtClean="0"/>
              <a:t>SQL-операторов</a:t>
            </a:r>
            <a:r>
              <a:rPr lang="ru-RU" altLang="ru-RU" sz="2000" dirty="0"/>
              <a:t>, обращающихся к одной удаленной </a:t>
            </a:r>
            <a:r>
              <a:rPr lang="ru-RU" altLang="ru-RU" sz="2000" dirty="0" smtClean="0"/>
              <a:t>БД;</a:t>
            </a:r>
            <a:endParaRPr lang="ru-RU" altLang="ru-RU" sz="2000" dirty="0"/>
          </a:p>
          <a:p>
            <a:pPr marL="0" lvl="1">
              <a:spcAft>
                <a:spcPts val="1200"/>
              </a:spcAft>
            </a:pPr>
            <a:r>
              <a:rPr lang="ru-RU" altLang="ru-RU" sz="2000" b="1" i="1" dirty="0"/>
              <a:t>распределенные транзакции</a:t>
            </a:r>
            <a:r>
              <a:rPr lang="ru-RU" altLang="ru-RU" sz="2000" dirty="0"/>
              <a:t> – каждый оператор транзакции обращается к одной удаленной </a:t>
            </a:r>
            <a:r>
              <a:rPr lang="ru-RU" altLang="ru-RU" sz="2000" dirty="0" smtClean="0"/>
              <a:t>БД, </a:t>
            </a:r>
            <a:r>
              <a:rPr lang="ru-RU" altLang="ru-RU" sz="2000" dirty="0"/>
              <a:t>но </a:t>
            </a:r>
            <a:r>
              <a:rPr lang="ru-RU" altLang="ru-RU" sz="2000" dirty="0" smtClean="0"/>
              <a:t>транзакция </a:t>
            </a:r>
            <a:r>
              <a:rPr lang="ru-RU" altLang="ru-RU" sz="2000" dirty="0"/>
              <a:t>может обращаться к </a:t>
            </a:r>
            <a:r>
              <a:rPr lang="ru-RU" altLang="ru-RU" sz="2000" dirty="0" smtClean="0"/>
              <a:t>нескольким БД;</a:t>
            </a:r>
            <a:endParaRPr lang="ru-RU" altLang="ru-RU" sz="2000" dirty="0"/>
          </a:p>
          <a:p>
            <a:pPr marL="0" lvl="1">
              <a:spcAft>
                <a:spcPts val="1200"/>
              </a:spcAft>
            </a:pPr>
            <a:r>
              <a:rPr lang="ru-RU" altLang="ru-RU" sz="2000" b="1" i="1" dirty="0"/>
              <a:t>распределенные запросы</a:t>
            </a:r>
            <a:r>
              <a:rPr lang="ru-RU" altLang="ru-RU" sz="2000" dirty="0"/>
              <a:t> – отдельный </a:t>
            </a:r>
            <a:r>
              <a:rPr lang="ru-RU" altLang="ru-RU" sz="2000" dirty="0" smtClean="0"/>
              <a:t>SQL-оператор </a:t>
            </a:r>
            <a:r>
              <a:rPr lang="ru-RU" altLang="ru-RU" sz="2000" dirty="0"/>
              <a:t>может обращаться к нескольким удаленным </a:t>
            </a:r>
            <a:r>
              <a:rPr lang="ru-RU" altLang="ru-RU" sz="2000" dirty="0" smtClean="0"/>
              <a:t>БД, транзакция </a:t>
            </a:r>
            <a:r>
              <a:rPr lang="ru-RU" altLang="ru-RU" sz="2000" dirty="0"/>
              <a:t>из таких операторов может обращаться также к нескольким </a:t>
            </a:r>
            <a:r>
              <a:rPr lang="ru-RU" altLang="ru-RU" sz="2000" dirty="0" smtClean="0"/>
              <a:t>БД.</a:t>
            </a:r>
            <a:endParaRPr lang="ru-RU" alt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0525" y="1656018"/>
            <a:ext cx="8587408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altLang="ru-RU" dirty="0" smtClean="0"/>
              <a:t>Распределенные </a:t>
            </a:r>
            <a:r>
              <a:rPr lang="ru-RU" altLang="ru-RU" dirty="0"/>
              <a:t>БД определяют </a:t>
            </a:r>
            <a:r>
              <a:rPr lang="ru-RU" altLang="ru-RU" dirty="0" smtClean="0"/>
              <a:t>развитие </a:t>
            </a:r>
            <a:r>
              <a:rPr lang="ru-RU" altLang="ru-RU" dirty="0"/>
              <a:t>технологий реляционных </a:t>
            </a:r>
            <a:r>
              <a:rPr lang="ru-RU" altLang="ru-RU" dirty="0" smtClean="0"/>
              <a:t>БД </a:t>
            </a:r>
            <a:r>
              <a:rPr lang="ru-RU" altLang="ru-RU" dirty="0"/>
              <a:t>и </a:t>
            </a:r>
            <a:r>
              <a:rPr lang="ru-RU" altLang="ru-RU" dirty="0" smtClean="0"/>
              <a:t>SQL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715025967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4225</TotalTime>
  <Words>1503</Words>
  <Application>Microsoft Office PowerPoint</Application>
  <PresentationFormat>Экран (4:3)</PresentationFormat>
  <Paragraphs>195</Paragraphs>
  <Slides>25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PT Sans</vt:lpstr>
      <vt:lpstr>Times New Roman</vt:lpstr>
      <vt:lpstr>Wingdings</vt:lpstr>
      <vt:lpstr>Специальное оформление</vt:lpstr>
      <vt:lpstr>Презентация PowerPoint</vt:lpstr>
      <vt:lpstr>Тема РАСПРЕДЕЛЕННЫЕ МЕТОДЫ ОБРАБОТКИ ДАННЫХ</vt:lpstr>
      <vt:lpstr>План лекции</vt:lpstr>
      <vt:lpstr>Реляционная модель данных (РМД)</vt:lpstr>
      <vt:lpstr>Реляционная модель данных (РМД)</vt:lpstr>
      <vt:lpstr>Реляционная модель данных (РМД)</vt:lpstr>
      <vt:lpstr>Реляционная модель данных (РМД)</vt:lpstr>
      <vt:lpstr>Постреляционные СУБД</vt:lpstr>
      <vt:lpstr>Распределенные базы данных</vt:lpstr>
      <vt:lpstr>Распределенные базы данных</vt:lpstr>
      <vt:lpstr>Распределенные базы данных</vt:lpstr>
      <vt:lpstr>Распределенные базы данных</vt:lpstr>
      <vt:lpstr>Распределенные базы данных</vt:lpstr>
      <vt:lpstr>Распределенные базы данных</vt:lpstr>
      <vt:lpstr>Распределенные базы данных</vt:lpstr>
      <vt:lpstr>Распределенные базы данных</vt:lpstr>
      <vt:lpstr>Распределенные базы данных</vt:lpstr>
      <vt:lpstr>Распределенные базы данных</vt:lpstr>
      <vt:lpstr>Распределенные базы данных</vt:lpstr>
      <vt:lpstr>Распределенные базы данных</vt:lpstr>
      <vt:lpstr>Распределенные базы данных</vt:lpstr>
      <vt:lpstr>Распределенные базы данных</vt:lpstr>
      <vt:lpstr>Распределенные базы данных</vt:lpstr>
      <vt:lpstr>Распределенные базы данных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Галина</cp:lastModifiedBy>
  <cp:revision>195</cp:revision>
  <dcterms:created xsi:type="dcterms:W3CDTF">2015-07-29T11:14:37Z</dcterms:created>
  <dcterms:modified xsi:type="dcterms:W3CDTF">2023-12-10T20:06:53Z</dcterms:modified>
</cp:coreProperties>
</file>