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74" r:id="rId2"/>
    <p:sldId id="294" r:id="rId3"/>
    <p:sldId id="295" r:id="rId4"/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3" r:id="rId20"/>
    <p:sldId id="314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0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58" y="1666755"/>
            <a:ext cx="8452735" cy="2114429"/>
          </a:xfrm>
        </p:spPr>
        <p:txBody>
          <a:bodyPr/>
          <a:lstStyle/>
          <a:p>
            <a:pPr algn="ctr"/>
            <a:r>
              <a:rPr lang="ru-RU" dirty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 smtClean="0"/>
              <a:t>:</a:t>
            </a:r>
            <a:r>
              <a:rPr lang="ru-RU" dirty="0"/>
              <a:t> Богомольная Г.В.</a:t>
            </a:r>
            <a:r>
              <a:rPr lang="en-US" dirty="0" smtClean="0"/>
              <a:t> </a:t>
            </a:r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16" y="848999"/>
            <a:ext cx="8652078" cy="62677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Методы </a:t>
            </a:r>
            <a:r>
              <a:rPr lang="ru-RU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сериализации</a:t>
            </a: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транзакций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4130" y="1719513"/>
            <a:ext cx="875624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prstClr val="black"/>
                </a:solidFill>
              </a:rPr>
              <a:t>Правила совместимости </a:t>
            </a:r>
            <a:r>
              <a:rPr lang="ru-RU" sz="2800" b="1" dirty="0" smtClean="0">
                <a:solidFill>
                  <a:prstClr val="black"/>
                </a:solidFill>
              </a:rPr>
              <a:t>захватов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Захваты объектов несколькими транзакциями по чтению совместимы (нескольким транзакциям допускается читать один и тот же объект). 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Захват объекта одной транзакцией по чтению не совместим с захватом другой транзакцией того же объекта по записи. 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Захваты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одного объекта разными транзакциями по записи не совместимы. </a:t>
            </a:r>
            <a:endParaRPr lang="ru-RU" sz="28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16" y="848999"/>
            <a:ext cx="8652078" cy="62677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Методы </a:t>
            </a:r>
            <a:r>
              <a:rPr lang="ru-RU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сериализации</a:t>
            </a: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транзакций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8691" y="1540778"/>
            <a:ext cx="79055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prstClr val="black"/>
                </a:solidFill>
              </a:rPr>
              <a:t>Выполнение </a:t>
            </a:r>
            <a:r>
              <a:rPr lang="ru-RU" sz="2800" b="1" dirty="0">
                <a:solidFill>
                  <a:prstClr val="black"/>
                </a:solidFill>
              </a:rPr>
              <a:t>транзакций </a:t>
            </a:r>
            <a:r>
              <a:rPr lang="ru-RU" sz="2800" b="1" dirty="0" smtClean="0">
                <a:solidFill>
                  <a:prstClr val="black"/>
                </a:solidFill>
              </a:rPr>
              <a:t>с </a:t>
            </a:r>
            <a:r>
              <a:rPr lang="ru-RU" sz="2800" b="1" dirty="0">
                <a:solidFill>
                  <a:prstClr val="black"/>
                </a:solidFill>
              </a:rPr>
              <a:t>учетом разных типов блокировки</a:t>
            </a:r>
            <a:endParaRPr lang="ru-RU" sz="2800" b="1" dirty="0" smtClean="0">
              <a:solidFill>
                <a:prstClr val="black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59" y="2663231"/>
            <a:ext cx="6431791" cy="38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993" y="980366"/>
            <a:ext cx="7616142" cy="62677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Проблема </a:t>
            </a: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тупиковых </a:t>
            </a:r>
            <a:r>
              <a:rPr lang="ru-RU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ситуаций</a:t>
            </a:r>
            <a:endParaRPr lang="ru-RU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82501" y="2106049"/>
            <a:ext cx="5741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prstClr val="black"/>
                </a:solidFill>
              </a:rPr>
              <a:t>Взаимная блокировка транзакций</a:t>
            </a:r>
            <a:endParaRPr lang="ru-RU" sz="2800" b="1" dirty="0" smtClean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51" y="3056192"/>
            <a:ext cx="5865894" cy="29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993" y="980366"/>
            <a:ext cx="7616142" cy="62677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Проблема </a:t>
            </a: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тупиковых </a:t>
            </a:r>
            <a:r>
              <a:rPr lang="ru-RU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ситуаций</a:t>
            </a:r>
            <a:endParaRPr lang="ru-RU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7833" y="1781958"/>
            <a:ext cx="84610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prstClr val="black"/>
                </a:solidFill>
              </a:rPr>
              <a:t>Граф ожидания </a:t>
            </a:r>
            <a:r>
              <a:rPr lang="ru-RU" sz="2800" b="1" dirty="0" smtClean="0">
                <a:solidFill>
                  <a:prstClr val="black"/>
                </a:solidFill>
              </a:rPr>
              <a:t>транзакций </a:t>
            </a:r>
            <a:r>
              <a:rPr lang="ru-RU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направленный граф, в вершинах которого расположены имена транзакций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 smtClean="0">
              <a:solidFill>
                <a:prstClr val="black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3" y="2849329"/>
            <a:ext cx="2844578" cy="353208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81456" y="3445939"/>
            <a:ext cx="4493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цикла - признак возникновения тупиковой ситуации.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993" y="980366"/>
            <a:ext cx="7616142" cy="62677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Проблема </a:t>
            </a: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тупиковых </a:t>
            </a:r>
            <a:r>
              <a:rPr lang="ru-RU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ситуаций</a:t>
            </a:r>
            <a:endParaRPr lang="ru-RU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7833" y="2025026"/>
            <a:ext cx="87967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2PL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2PC (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двухфазный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синхронизационных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захватов для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обеспечения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транзакций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соответствии с протоколом выполнение транзакции разбивается на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фазы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фаза транзакции -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накопление захватов; </a:t>
            </a:r>
          </a:p>
          <a:p>
            <a:pPr marL="8001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вторая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фаза (фиксация или откат)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освобождение захватов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/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оператор явной блокировки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таблицы: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TABLE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{SHARED | EXCLUSIVE}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993" y="864619"/>
            <a:ext cx="7616142" cy="1160407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Уровни изолированности пользователей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54702"/>
              </p:ext>
            </p:extLst>
          </p:nvPr>
        </p:nvGraphicFramePr>
        <p:xfrm>
          <a:off x="513989" y="2200562"/>
          <a:ext cx="8058150" cy="3256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741801461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2891263116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544379825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4053475032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2867190664"/>
                    </a:ext>
                  </a:extLst>
                </a:gridCol>
              </a:tblGrid>
              <a:tr h="87704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Уровень изоляции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Появление пропавших обновлений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Появление промежуточных данных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Появление несогласованных данных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Появление строк-призраков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37418940"/>
                  </a:ext>
                </a:extLst>
              </a:tr>
              <a:tr h="59477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SERIALIZABLE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СУБД предотвращает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СУБД предотвращает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СУБД предотвращает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СУБД предотвращает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65079993"/>
                  </a:ext>
                </a:extLst>
              </a:tr>
              <a:tr h="59477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REPEATABLE READ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СУБД предотвращает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СУБД предотвращает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СУБД предотвращает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Может произойти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221951452"/>
                  </a:ext>
                </a:extLst>
              </a:tr>
              <a:tr h="59477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READ COMMITED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СУБД предотвращает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СУБД предотвращает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Может произойти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Может произойти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121156923"/>
                  </a:ext>
                </a:extLst>
              </a:tr>
              <a:tr h="59477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READ UNCOMMITED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СУБД предотвращает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Может произойти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Может произойти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Может произойти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76058635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36003" y="5456702"/>
            <a:ext cx="881412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SQL-оператор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задания уровня изолированности выполнения транзакции: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TRANSACTION IZOLATION LEVEL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[{SERIALIZABLE | REPEATABLE READ | READ COMMITED | READ UNCOMMITED}]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[{READ WRITE | READ ONLY}]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91" y="864619"/>
            <a:ext cx="7616142" cy="61115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Синхронизационные захваты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0471" y="2085536"/>
            <a:ext cx="8738886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объекта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захвата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файл, отношение, кортеж) определяется выполняемой операцией.</a:t>
            </a: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любого уровня может быть захвачен в режимах: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(разделяемом); 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(монопольном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Intented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предваряющий разделяемую блокировку) по отношению к некоторому составному объекту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означает намерение захватить некоторый входящий в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в совместном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режиме;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Intented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предваряющий жесткую блокировку) по отношению к некоторому составному объекту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означает намерение захватить некоторый входящий в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в монопольном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режиме;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SIX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Intented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разделяемая блокировка объекта, предваряющая дальнейшие жесткие блокировки его составляющих) по отношению к некоторому составному объекту O означает совместный захват всего этого объекта с намерением впоследствии захватывать какие-либо входящие в него объекты в монопольном режиме.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46566" y="1469985"/>
            <a:ext cx="768559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ru-RU" sz="2800" b="1" dirty="0">
                <a:solidFill>
                  <a:prstClr val="black"/>
                </a:solidFill>
              </a:rPr>
              <a:t>Гранулированные синхронизационные захваты</a:t>
            </a:r>
          </a:p>
        </p:txBody>
      </p:sp>
    </p:spTree>
    <p:extLst>
      <p:ext uri="{BB962C8B-B14F-4D97-AF65-F5344CB8AC3E}">
        <p14:creationId xmlns:p14="http://schemas.microsoft.com/office/powerpoint/2010/main" val="16933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91" y="864619"/>
            <a:ext cx="7616142" cy="61115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Синхронизационные захваты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9919" y="1959341"/>
            <a:ext cx="8738886" cy="401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Матрица совместимости блокировок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1842" y="1475772"/>
            <a:ext cx="768559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ru-RU" sz="2800" b="1" dirty="0">
                <a:solidFill>
                  <a:prstClr val="black"/>
                </a:solidFill>
              </a:rPr>
              <a:t>Гранулированные синхронизационные захваты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14155"/>
              </p:ext>
            </p:extLst>
          </p:nvPr>
        </p:nvGraphicFramePr>
        <p:xfrm>
          <a:off x="1127183" y="2433609"/>
          <a:ext cx="6762309" cy="2769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204">
                  <a:extLst>
                    <a:ext uri="{9D8B030D-6E8A-4147-A177-3AD203B41FA5}">
                      <a16:colId xmlns:a16="http://schemas.microsoft.com/office/drawing/2014/main" val="2432507284"/>
                    </a:ext>
                  </a:extLst>
                </a:gridCol>
                <a:gridCol w="941606">
                  <a:extLst>
                    <a:ext uri="{9D8B030D-6E8A-4147-A177-3AD203B41FA5}">
                      <a16:colId xmlns:a16="http://schemas.microsoft.com/office/drawing/2014/main" val="3449499117"/>
                    </a:ext>
                  </a:extLst>
                </a:gridCol>
                <a:gridCol w="942337">
                  <a:extLst>
                    <a:ext uri="{9D8B030D-6E8A-4147-A177-3AD203B41FA5}">
                      <a16:colId xmlns:a16="http://schemas.microsoft.com/office/drawing/2014/main" val="2357775914"/>
                    </a:ext>
                  </a:extLst>
                </a:gridCol>
                <a:gridCol w="941606">
                  <a:extLst>
                    <a:ext uri="{9D8B030D-6E8A-4147-A177-3AD203B41FA5}">
                      <a16:colId xmlns:a16="http://schemas.microsoft.com/office/drawing/2014/main" val="495607275"/>
                    </a:ext>
                  </a:extLst>
                </a:gridCol>
                <a:gridCol w="942337">
                  <a:extLst>
                    <a:ext uri="{9D8B030D-6E8A-4147-A177-3AD203B41FA5}">
                      <a16:colId xmlns:a16="http://schemas.microsoft.com/office/drawing/2014/main" val="2288015264"/>
                    </a:ext>
                  </a:extLst>
                </a:gridCol>
                <a:gridCol w="937219">
                  <a:extLst>
                    <a:ext uri="{9D8B030D-6E8A-4147-A177-3AD203B41FA5}">
                      <a16:colId xmlns:a16="http://schemas.microsoft.com/office/drawing/2014/main" val="177160325"/>
                    </a:ext>
                  </a:extLst>
                </a:gridCol>
              </a:tblGrid>
              <a:tr h="39560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L1\L2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X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SIX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431352855"/>
                  </a:ext>
                </a:extLst>
              </a:tr>
              <a:tr h="39560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 блокировки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596184782"/>
                  </a:ext>
                </a:extLst>
              </a:tr>
              <a:tr h="39560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 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20503219"/>
                  </a:ext>
                </a:extLst>
              </a:tr>
              <a:tr h="39560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67632699"/>
                  </a:ext>
                </a:extLst>
              </a:tr>
              <a:tr h="39560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444078517"/>
                  </a:ext>
                </a:extLst>
              </a:tr>
              <a:tr h="39560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IS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60447739"/>
                  </a:ext>
                </a:extLst>
              </a:tr>
              <a:tr h="39560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SIX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624044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88086" y="5276019"/>
            <a:ext cx="864050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20000"/>
              </a:lnSpc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Блокировка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L1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называется более сильной по отношению к блокировке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L2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и только тогда, когда для любой конфликтной ситуации (Нет - недопустимо) в столбце блокировки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L2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некоторой строке матрицы совместимости блокировок существует также конфликт в столбце блокировки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L1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той же строке.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91" y="864619"/>
            <a:ext cx="7616142" cy="61115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Синхронизационные захваты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6257" y="2000185"/>
            <a:ext cx="8657863" cy="508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заключается в оценке 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множества кортежей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которое связано с той или иной 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транзакцией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если эти два множества, относящиеся к одному отношению, не пересекаются, то две транзакции могут оперировать ими параллельно без взаимной блокировки, а результаты выполнения обеих транзакций будут корректными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простые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условия типа конъюнкции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простых предикатов вида: 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имя-атрибута {операция сравнения} 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12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операция сравнения: =,&gt;,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простых условий совместимость предикатных захватов определяется на основе геометрической интерпретации.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Пусть R — отношение с атрибутами a1, a2, ..., </a:t>
            </a:r>
            <a:r>
              <a:rPr lang="ru-RU" sz="16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m1, m2, ..., </a:t>
            </a:r>
            <a:r>
              <a:rPr lang="ru-RU" sz="16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— множества допустимых значений a1, a2, ..., </a:t>
            </a:r>
            <a:r>
              <a:rPr lang="ru-RU" sz="16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соответственно (все множества — конечные). Тогда можно сопоставить R конечное n-мерное пространство возможных значений кортежей R. Любое простое условие "вырезает" m-мерный прямоугольник в этом пространстве (m &lt;= n).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24188" y="1459323"/>
            <a:ext cx="693034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ru-RU" sz="2800" b="1" dirty="0">
                <a:solidFill>
                  <a:prstClr val="black"/>
                </a:solidFill>
              </a:rPr>
              <a:t>Предикатные синхронизационные захваты</a:t>
            </a:r>
          </a:p>
        </p:txBody>
      </p:sp>
    </p:spTree>
    <p:extLst>
      <p:ext uri="{BB962C8B-B14F-4D97-AF65-F5344CB8AC3E}">
        <p14:creationId xmlns:p14="http://schemas.microsoft.com/office/powerpoint/2010/main" val="16573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91" y="864619"/>
            <a:ext cx="7616142" cy="61115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Синхронизационные захваты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31493" y="2068721"/>
            <a:ext cx="8657863" cy="72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S-X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X-S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X-X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предикатные захваты от разных транзакций совместимы, если соответствующие прямоугольники не пересекаются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24188" y="1459323"/>
            <a:ext cx="693034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ru-RU" sz="2800" b="1" dirty="0">
                <a:solidFill>
                  <a:prstClr val="black"/>
                </a:solidFill>
              </a:rPr>
              <a:t>Предикатные синхронизационные захваты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50414" y="2862369"/>
            <a:ext cx="451585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действия 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предикатных захватов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714" y="3182629"/>
            <a:ext cx="2798307" cy="229839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8044" y="5734478"/>
            <a:ext cx="8582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каких бы режимах не требовала транзакция 1 захвата условия (1&lt;=a &lt;=4) &amp; (b=5), а транзакция 2 — условия (1&lt;=a &lt;=5) &amp; (1&lt;=b&lt;=3), эти захваты всегда совместимы.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7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62578" y="5419779"/>
            <a:ext cx="1430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1050" b="1" dirty="0">
                <a:solidFill>
                  <a:prstClr val="white"/>
                </a:solidFill>
                <a:latin typeface="PT Sans"/>
              </a:rPr>
              <a:t>Online</a:t>
            </a:r>
            <a:r>
              <a:rPr lang="ru-RU" sz="1050" b="1" dirty="0">
                <a:solidFill>
                  <a:prstClr val="white"/>
                </a:solidFill>
                <a:latin typeface="PT Sans"/>
              </a:rPr>
              <a:t>-</a:t>
            </a:r>
            <a:r>
              <a:rPr lang="en-US" sz="1050" b="1" dirty="0">
                <a:solidFill>
                  <a:prstClr val="white"/>
                </a:solidFill>
                <a:latin typeface="PT Sans"/>
              </a:rPr>
              <a:t>edu.mirea.ru</a:t>
            </a:r>
            <a:endParaRPr lang="ru-RU" sz="1050" b="1" dirty="0">
              <a:solidFill>
                <a:prstClr val="white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34" y="2139555"/>
            <a:ext cx="7210278" cy="2139553"/>
          </a:xfrm>
        </p:spPr>
        <p:txBody>
          <a:bodyPr/>
          <a:lstStyle/>
          <a:p>
            <a:pPr algn="ctr"/>
            <a:r>
              <a:rPr lang="ru-RU" sz="3600" dirty="0"/>
              <a:t>Тема</a:t>
            </a:r>
            <a:br>
              <a:rPr lang="ru-RU" sz="3600" dirty="0"/>
            </a:br>
            <a:r>
              <a:rPr lang="ru-RU" sz="3600" dirty="0"/>
              <a:t>МЕТОДЫ СОВМЕСТНОГО ДОСТУПА К БАЗАМ </a:t>
            </a:r>
            <a:r>
              <a:rPr lang="ru-RU" sz="3600"/>
              <a:t>ДАННЫХ </a:t>
            </a:r>
            <a:r>
              <a:rPr lang="ru-RU" sz="3600" smtClean="0"/>
              <a:t>В </a:t>
            </a:r>
            <a:r>
              <a:rPr lang="ru-RU" sz="3600" dirty="0"/>
              <a:t>СЛОЖНЫХ ИНФОРМАЦИОННЫХ СИСТЕМАХ</a:t>
            </a:r>
          </a:p>
        </p:txBody>
      </p:sp>
    </p:spTree>
    <p:extLst>
      <p:ext uri="{BB962C8B-B14F-4D97-AF65-F5344CB8AC3E}">
        <p14:creationId xmlns:p14="http://schemas.microsoft.com/office/powerpoint/2010/main" val="32312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91" y="864619"/>
            <a:ext cx="7616142" cy="61115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Синхронизационные захваты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6257" y="2000185"/>
            <a:ext cx="865786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транзакция T1 началась раньше транзакции T2, то система обеспечивает такой режим выполнения, как если бы T1 была целиком выполнена до начала T2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выполнении операции над объектом r транзакция T помечает его своей временной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меткой, соответствующей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времени начала 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типом операции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R/W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Перед выполнением операции над объектом r транзакция </a:t>
            </a: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T1:</a:t>
            </a:r>
            <a:endParaRPr lang="ru-RU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Проверяет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не завершилась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 транзакция T, пометившая этот объект. Если T закончилась, T1 помечает объект r и выполняет свою операцию. </a:t>
            </a: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транзакция T не завершилась, то T1 проверяет конфликтность операций. Если операции неконфликтны, при объекте r остается или проставляется временная метка с меньшим значением, и транзакция T1 выполняет свою операцию. </a:t>
            </a: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операции T1 и T конфликтуют, то если t(T)&gt; t(T1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производится откат T и T1 продолжает работу. </a:t>
            </a: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же t(T) &lt;t(T1) (T "старше" T1), то T1 получает новую временную метку и начинается заново.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24188" y="1459323"/>
            <a:ext cx="6930341" cy="57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ru-RU" sz="2800" b="1" dirty="0">
                <a:solidFill>
                  <a:prstClr val="black"/>
                </a:solidFill>
              </a:rPr>
              <a:t>Метод временных меток</a:t>
            </a:r>
          </a:p>
        </p:txBody>
      </p:sp>
    </p:spTree>
    <p:extLst>
      <p:ext uri="{BB962C8B-B14F-4D97-AF65-F5344CB8AC3E}">
        <p14:creationId xmlns:p14="http://schemas.microsoft.com/office/powerpoint/2010/main" val="1936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1456758"/>
            <a:ext cx="8229600" cy="473643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06315" y="2606151"/>
            <a:ext cx="7840754" cy="2712415"/>
          </a:xfrm>
        </p:spPr>
        <p:txBody>
          <a:bodyPr/>
          <a:lstStyle/>
          <a:p>
            <a:r>
              <a:rPr lang="ru-RU" sz="2800" dirty="0"/>
              <a:t>Параллельное выполнение транзакций</a:t>
            </a:r>
          </a:p>
          <a:p>
            <a:r>
              <a:rPr lang="ru-RU" sz="2800" dirty="0"/>
              <a:t>Методы </a:t>
            </a:r>
            <a:r>
              <a:rPr lang="ru-RU" sz="2800" dirty="0" err="1"/>
              <a:t>сериализации</a:t>
            </a:r>
            <a:r>
              <a:rPr lang="ru-RU" sz="2800" dirty="0"/>
              <a:t> транзакций</a:t>
            </a:r>
          </a:p>
          <a:p>
            <a:r>
              <a:rPr lang="ru-RU" sz="2800" dirty="0"/>
              <a:t>Проблема тупиковых ситуаций и её решение</a:t>
            </a:r>
          </a:p>
          <a:p>
            <a:r>
              <a:rPr lang="ru-RU" sz="2800" dirty="0"/>
              <a:t>Уровни изолированности пользователей</a:t>
            </a:r>
          </a:p>
          <a:p>
            <a:r>
              <a:rPr lang="ru-RU" sz="2800" dirty="0"/>
              <a:t>Синхронизационные захваты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90" y="848999"/>
            <a:ext cx="7222603" cy="117657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Параллельное выполнение транзакций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217" y="2025569"/>
            <a:ext cx="8484244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prstClr val="black"/>
                </a:solidFill>
              </a:rPr>
              <a:t>Проблемы параллельного выполнения </a:t>
            </a:r>
            <a:r>
              <a:rPr lang="ru-RU" sz="2800" b="1" dirty="0" smtClean="0">
                <a:solidFill>
                  <a:prstClr val="black"/>
                </a:solidFill>
              </a:rPr>
              <a:t>транзакций</a:t>
            </a: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Пропавшие изменения.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две транзакции одновременно изменяют одну и ту же запись в БД, изменения, вносимые одной из транзакций, могут быть проигнорированы программой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42" y="3540189"/>
            <a:ext cx="5102794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90" y="848999"/>
            <a:ext cx="7222603" cy="117657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Параллельное выполнение транзакций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216" y="2096870"/>
            <a:ext cx="8756249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prstClr val="black"/>
                </a:solidFill>
              </a:rPr>
              <a:t>Проблемы параллельного выполнения </a:t>
            </a:r>
            <a:r>
              <a:rPr lang="ru-RU" sz="2800" b="1" dirty="0" smtClean="0">
                <a:solidFill>
                  <a:prstClr val="black"/>
                </a:solidFill>
              </a:rPr>
              <a:t>транзакций:</a:t>
            </a: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Проблемы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промежуточных данных.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приложение А одного пользователя имеет доступ к промежуточным данным, которые сформировало приложение Б другого пользователя, и использует их, то при откате транзакции, выполненном приложением Б, результирующие данные приложения А окажутся некорректными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Проблемы несогласованных данных.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приложение А одного пользователя может изменить кортеж с данными, который уже прочитало приложение Б другого пользователя, у него создается иллюзия нарушения целостности его транзакции, хотя база данных находится в непротиворечивом состоянии.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Проблемы строк-призраков (строк-фантомов).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приложение выполнило два одинаковых запроса и получило два разных результата, хотя база данных находится в непротиворечивом состоянии – приложение работает некорректно.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97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16" y="848999"/>
            <a:ext cx="8652078" cy="62677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Методы </a:t>
            </a:r>
            <a:r>
              <a:rPr lang="ru-RU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сериализации</a:t>
            </a: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транзакций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4130" y="1719513"/>
            <a:ext cx="8756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prstClr val="black"/>
                </a:solidFill>
              </a:rPr>
              <a:t>Механизм </a:t>
            </a:r>
            <a:r>
              <a:rPr lang="ru-RU" sz="2800" b="1" dirty="0" smtClean="0">
                <a:solidFill>
                  <a:prstClr val="black"/>
                </a:solidFill>
              </a:rPr>
              <a:t>блокировок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44" y="2486474"/>
            <a:ext cx="5456393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16" y="848999"/>
            <a:ext cx="8652078" cy="62677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Методы </a:t>
            </a:r>
            <a:r>
              <a:rPr lang="ru-RU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сериализации</a:t>
            </a: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транзакций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4130" y="1719513"/>
            <a:ext cx="8756249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prstClr val="black"/>
                </a:solidFill>
              </a:rPr>
              <a:t>Механизм </a:t>
            </a:r>
            <a:r>
              <a:rPr lang="ru-RU" sz="2800" b="1" dirty="0" smtClean="0">
                <a:solidFill>
                  <a:prstClr val="black"/>
                </a:solidFill>
              </a:rPr>
              <a:t>блокировок</a:t>
            </a: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Достоинство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ликвидируются проблемы: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пропавшие изменения; 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неподтвержденные данные;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несогласованные данные;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строки-фантомы.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Недостаток -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проблема задержки выполнения транзакций из-за блокировок.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16" y="848999"/>
            <a:ext cx="8652078" cy="62677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Методы </a:t>
            </a:r>
            <a:r>
              <a:rPr lang="ru-RU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сериализации</a:t>
            </a: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транзакций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4130" y="1719513"/>
            <a:ext cx="875624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prstClr val="black"/>
                </a:solidFill>
              </a:rPr>
              <a:t>Типы конфликтов между двумя параллельными транзакциями</a:t>
            </a:r>
            <a:r>
              <a:rPr lang="ru-RU" sz="2800" b="1" dirty="0" smtClean="0">
                <a:solidFill>
                  <a:prstClr val="black"/>
                </a:solidFill>
              </a:rPr>
              <a:t>: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транзакция 2 пытается изменять объект, измененный не закончившейся транзакцией 1; 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R-W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транзакция 2 пытается изменять объект, прочитанный не закончившейся транзакцией 1; 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W-R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транзакция 2 пытается читать объект, измененный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незакончившейся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транзакцией 1. 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16" y="848999"/>
            <a:ext cx="8652078" cy="626773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Методы </a:t>
            </a:r>
            <a:r>
              <a:rPr lang="ru-RU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сериализации</a:t>
            </a:r>
            <a:r>
              <a: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транзакций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216" y="1540106"/>
            <a:ext cx="8756249" cy="525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prstClr val="black"/>
                </a:solidFill>
              </a:rPr>
              <a:t>Типы объектов блокировки:</a:t>
            </a:r>
            <a:endParaRPr lang="ru-RU" sz="2800" b="1" dirty="0">
              <a:solidFill>
                <a:prstClr val="black"/>
              </a:solidFill>
            </a:endParaRPr>
          </a:p>
          <a:p>
            <a:pPr marL="288000" lvl="0" indent="-342900" algn="just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БД - наибольший объект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блокировки; </a:t>
            </a:r>
            <a:endParaRPr lang="ru-RU" sz="2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000" lvl="0" indent="-342900" algn="just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таблицы; </a:t>
            </a:r>
          </a:p>
          <a:p>
            <a:pPr marL="288000" lvl="0" indent="-342900" algn="just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отдельные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страницы на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диске;</a:t>
            </a:r>
          </a:p>
          <a:p>
            <a:pPr marL="288000" lvl="0" indent="-342900" algn="just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строки.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prstClr val="black"/>
                </a:solidFill>
              </a:rPr>
              <a:t>Типы </a:t>
            </a:r>
            <a:r>
              <a:rPr lang="ru-RU" sz="2800" b="1" dirty="0">
                <a:solidFill>
                  <a:prstClr val="black"/>
                </a:solidFill>
              </a:rPr>
              <a:t>синхронизационных захватов</a:t>
            </a:r>
            <a:r>
              <a:rPr lang="ru-RU" sz="2800" b="1" dirty="0" smtClean="0">
                <a:solidFill>
                  <a:prstClr val="black"/>
                </a:solidFill>
              </a:rPr>
              <a:t>:</a:t>
            </a: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совместный режим блокировки - нежесткая или разделяемая блокировка. Разделяемый захват объекта требуется для выполнения операции чтения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объекта;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монопольный режим блокировки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жесткая или эксклюзивная блокировка. Монопольный захват объекта требуется для выполнения операций занесения, удаления и модификации. </a:t>
            </a:r>
            <a:endParaRPr lang="ru-RU" sz="28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1244</Words>
  <Application>Microsoft Office PowerPoint</Application>
  <PresentationFormat>Экран (4:3)</PresentationFormat>
  <Paragraphs>172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PT Sans</vt:lpstr>
      <vt:lpstr>Times New Roman</vt:lpstr>
      <vt:lpstr>Специальное оформление</vt:lpstr>
      <vt:lpstr>РАЗРАБОТКА БАЗ ДАННЫХ</vt:lpstr>
      <vt:lpstr>Тема МЕТОДЫ СОВМЕСТНОГО ДОСТУПА К БАЗАМ ДАННЫХ В СЛОЖНЫХ ИНФОРМАЦИОННЫХ СИСТЕМАХ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158</cp:revision>
  <dcterms:created xsi:type="dcterms:W3CDTF">2015-07-29T11:14:37Z</dcterms:created>
  <dcterms:modified xsi:type="dcterms:W3CDTF">2022-12-27T12:55:24Z</dcterms:modified>
</cp:coreProperties>
</file>