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4" r:id="rId5"/>
    <p:sldId id="285" r:id="rId6"/>
    <p:sldId id="289" r:id="rId7"/>
    <p:sldId id="290" r:id="rId8"/>
    <p:sldId id="292" r:id="rId9"/>
    <p:sldId id="293" r:id="rId10"/>
    <p:sldId id="294" r:id="rId11"/>
    <p:sldId id="291" r:id="rId12"/>
    <p:sldId id="295" r:id="rId13"/>
    <p:sldId id="296" r:id="rId14"/>
    <p:sldId id="297" r:id="rId15"/>
    <p:sldId id="298" r:id="rId16"/>
    <p:sldId id="286" r:id="rId17"/>
    <p:sldId id="28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5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4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3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5646-FAEB-4AB3-A326-0A08349E2827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53EF-3B09-4DED-9593-102D562BC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1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220263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Рекомендательные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5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47635" y="245192"/>
            <a:ext cx="4897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Выберем два объекта О1 и О2 (табл.2).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51" y="706857"/>
            <a:ext cx="8740891" cy="313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48056" y="3653796"/>
                <a:ext cx="1106424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Чтобы вычислить сходство между двумя объектами нужно подсчитать количество одинаковых битов, т.е. сколько было совершено одинаковых действий. В табл. 2 в четырех строках из шести покупатели сделали тоже самое, т.е. сходство </a:t>
                </a:r>
                <a:r>
                  <a:rPr lang="ru-RU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Жаккара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между объектами составляет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</m:t>
                        </m:r>
                      </m:num>
                      <m:den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6=</m:t>
                        </m:r>
                        <m:f>
                          <m:fPr>
                            <m:type m:val="lin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Также можно найти сходство между объектами купивших товар, нужно подсчитать сколько пользователей купили оба объекта, а затем разделить на количество клиентов, купивших один и оба товара (общее количество покупателей). Тогда сходство </a:t>
                </a:r>
                <a:r>
                  <a:rPr lang="ru-RU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Жаккара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для покупателей равно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4=</m:t>
                        </m:r>
                        <m:f>
                          <m:fPr>
                            <m:type m:val="lin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Аналогично, можно определить сходство </a:t>
                </a:r>
                <a:r>
                  <a:rPr lang="ru-RU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Жаккара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для людей, не купивших объект (равно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4=</m:t>
                        </m:r>
                        <m:f>
                          <m:fPr>
                            <m:type m:val="lin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). 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3653796"/>
                <a:ext cx="11064240" cy="3046988"/>
              </a:xfrm>
              <a:prstGeom prst="rect">
                <a:avLst/>
              </a:prstGeom>
              <a:blipFill>
                <a:blip r:embed="rId3"/>
                <a:stretch>
                  <a:fillRect l="-2039" r="-4518" b="-21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33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101196" y="152925"/>
                <a:ext cx="5444952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Измерение расстояния с помощью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-норм.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196" y="152925"/>
                <a:ext cx="5444952" cy="490071"/>
              </a:xfrm>
              <a:prstGeom prst="rect">
                <a:avLst/>
              </a:prstGeom>
              <a:blipFill>
                <a:blip r:embed="rId2"/>
                <a:stretch>
                  <a:fillRect r="-447" b="-1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42" y="481596"/>
            <a:ext cx="8789264" cy="95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819" y="1435608"/>
                <a:ext cx="12265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-норма</a:t>
                </a:r>
                <a:r>
                  <a:rPr lang="ru-RU" sz="1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9" y="1435608"/>
                <a:ext cx="1226554" cy="400110"/>
              </a:xfrm>
              <a:prstGeom prst="rect">
                <a:avLst/>
              </a:prstGeom>
              <a:blipFill>
                <a:blip r:embed="rId4"/>
                <a:stretch>
                  <a:fillRect t="-9231" r="-1493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08850" y="1764279"/>
                <a:ext cx="1825051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50" y="1764279"/>
                <a:ext cx="1825051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04901" y="2932219"/>
                <a:ext cx="11832948" cy="2947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Расстояние городских кварталов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между двумя векторами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в -мерном вещественном векторном пространстве с заданной системой координат – сумма длин проекций отрезка между точками на оси координат. Более формально,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векторы.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 плоскости расстояние городских кварталов между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равно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|+|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1" y="2932219"/>
                <a:ext cx="11832948" cy="2947345"/>
              </a:xfrm>
              <a:prstGeom prst="rect">
                <a:avLst/>
              </a:prstGeom>
              <a:blipFill>
                <a:blip r:embed="rId6"/>
                <a:stretch>
                  <a:fillRect l="-515" r="-567" b="-1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320" y="131582"/>
            <a:ext cx="10012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Рассмотрим пример определения сходства согласно расстояние городских кварталов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44" y="531692"/>
            <a:ext cx="4502083" cy="4069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4592" y="4255606"/>
                <a:ext cx="11119104" cy="2208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 основе оценок по объектам 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9−4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9−6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Таким образом, сходство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норме равно 8</a:t>
                </a:r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4255606"/>
                <a:ext cx="11119104" cy="2208682"/>
              </a:xfrm>
              <a:prstGeom prst="rect">
                <a:avLst/>
              </a:prstGeom>
              <a:blipFill>
                <a:blip r:embed="rId3"/>
                <a:stretch>
                  <a:fillRect b="-2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5074979" y="2143393"/>
            <a:ext cx="68213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Пусть имеются два объекта (объект 1 и объект 2) и два клиента (А и В). Необходимо оценить объекты по шкале от 1 до 10. Клиент А поставил по объекту 1 оценку 6, а вот по объекту 2 поставил – 9. Клиент В поставил по объекту 1 оценку 9, а по объекту 2 поставил – 4.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8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78232" y="281678"/>
                <a:ext cx="11876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-норма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2" y="281678"/>
                <a:ext cx="1187633" cy="400110"/>
              </a:xfrm>
              <a:prstGeom prst="rect">
                <a:avLst/>
              </a:prstGeom>
              <a:blipFill>
                <a:blip r:embed="rId2"/>
                <a:stretch>
                  <a:fillRect t="-9091" r="-5670"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38912" y="1080756"/>
                <a:ext cx="6665976" cy="471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норму иначе называется евклидовым расстоянием. </a:t>
                </a:r>
                <a:r>
                  <a:rPr lang="ru-RU" sz="20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векторов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𝑞</m:t>
                    </m:r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евклидово расстояние определяется следующим образом: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Рассчитаем 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евклидово расстояние для рис.4.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9−4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9−6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34</m:t>
                          </m:r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=5,83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Таким образом, сходство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норме равно 5,83.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1080756"/>
                <a:ext cx="6665976" cy="4717766"/>
              </a:xfrm>
              <a:prstGeom prst="rect">
                <a:avLst/>
              </a:prstGeom>
              <a:blipFill>
                <a:blip r:embed="rId3"/>
                <a:stretch>
                  <a:fillRect l="-914" r="-823" b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7" y="837236"/>
            <a:ext cx="4535618" cy="40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368" y="221016"/>
            <a:ext cx="26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Коэффициент </a:t>
            </a:r>
            <a:r>
              <a:rPr lang="ru-RU" sz="20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Отиаи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9" y="621126"/>
            <a:ext cx="10040647" cy="814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481146" y="1436006"/>
                <a:ext cx="8180832" cy="825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Отиаи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000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46" y="1436006"/>
                <a:ext cx="8180832" cy="825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t="5671" b="4343"/>
          <a:stretch/>
        </p:blipFill>
        <p:spPr bwMode="auto">
          <a:xfrm>
            <a:off x="447339" y="2358174"/>
            <a:ext cx="2606757" cy="21656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96" y="2637999"/>
            <a:ext cx="9163459" cy="1447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054096" y="4202774"/>
                <a:ext cx="9089318" cy="2486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Вычислим косинусное подобие.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Д1,Д2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=5×3+0+3×2+0+2×1+0+0+2×1+0+0=25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Д1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=6,48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Д2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=4,12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Д1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Д2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Отиаи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25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6,48×4,12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=0,94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4202774"/>
                <a:ext cx="9089318" cy="2486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7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015" y="-12976"/>
            <a:ext cx="4100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Коэффициент корреляции Пирсона.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-319372" y="320990"/>
                <a:ext cx="12143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Похожесть объектов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определяется с помощью корреляции Пирсона по формуле: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9372" y="320990"/>
                <a:ext cx="12143232" cy="461665"/>
              </a:xfrm>
              <a:prstGeom prst="rect">
                <a:avLst/>
              </a:prstGeom>
              <a:blipFill>
                <a:blip r:embed="rId2"/>
                <a:stretch>
                  <a:fillRect t="-1333"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84474" y="878679"/>
                <a:ext cx="5239703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Пирсона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ru-RU" sz="1600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ru-RU" sz="1600" i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ru-RU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sz="16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4" y="878679"/>
                <a:ext cx="5239703" cy="906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916739" y="878679"/>
                <a:ext cx="8336280" cy="1455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множество пользователей, которые оценили объекты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70510"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оценка, поставленная пользователем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объекту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marL="270510"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оценка, поставленная пользователем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объекту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marL="270510"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</m:ba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средняя оценка пользователя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39" y="878679"/>
                <a:ext cx="8336280" cy="1455848"/>
              </a:xfrm>
              <a:prstGeom prst="rect">
                <a:avLst/>
              </a:prstGeom>
              <a:blipFill>
                <a:blip r:embed="rId4"/>
                <a:stretch>
                  <a:fillRect b="-6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15926" y="2802567"/>
                <a:ext cx="11707934" cy="361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Согласно формуле, определим свойства коэффициента корреляции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Коэффициент корреляции Пирсона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изменяется в интервале от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—1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Коэффициент корреляции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безразмерен, т. е. не имеет единиц измерения.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указывает, как близко расположены точки к прямой линии. В частности,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=+1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то имеется абсолютная (функциональная) корреляция по всем точкам, лежащим на линии (практически это маловероятно);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Пирсона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≅0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, то линейной корреляции нет (хотя может быть нелинейное соотношение). Чем ближе r к крайним точкам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(±1)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тем больше степень линейной связи. При этом. если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то вкусы пользователей диаметрально противоположны.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6" y="2802567"/>
                <a:ext cx="11707934" cy="3614451"/>
              </a:xfrm>
              <a:prstGeom prst="rect">
                <a:avLst/>
              </a:prstGeom>
              <a:blipFill>
                <a:blip r:embed="rId5"/>
                <a:stretch>
                  <a:fillRect l="-573" r="-521" b="-1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70588" y="231812"/>
            <a:ext cx="1117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Рассмотрим пример.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Показаны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оценки пользователя 1 и 2 для шести объектов.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95" y="1196140"/>
            <a:ext cx="10381983" cy="1592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79918" y="2660303"/>
                <a:ext cx="11420669" cy="306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Расчет средней оценки.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Необходимо рассчитать среднюю оценку для каждого пользователя. Для этого надо сложить все оценки и разделить их на количество оценок.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Пользователь 1: (4+5+4+4+3+3)/6=3,83;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Пользователь 2: (3+3+3+2+4+5)/6=3,33;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Вычисление отклонения от среднего арифметического.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Нужно вычесть среднюю оценку каждого пользователя из их оценок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1,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2,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На основе расчета составим </a:t>
                </a:r>
                <a:r>
                  <a:rPr lang="ru-RU" sz="20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таблицу.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" y="2660303"/>
                <a:ext cx="11420669" cy="3063083"/>
              </a:xfrm>
              <a:prstGeom prst="rect">
                <a:avLst/>
              </a:prstGeom>
              <a:blipFill>
                <a:blip r:embed="rId3"/>
                <a:stretch>
                  <a:fillRect l="-587" r="-534" b="-1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50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82" y="439563"/>
            <a:ext cx="9800538" cy="1100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74320" y="1674930"/>
                <a:ext cx="11713463" cy="4578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Вводим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результаты в формулу.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1,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1,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2,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2,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преобразует корреляцию Пирсона в следующий вид: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254000" algn="r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Пирсона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𝑢</m:t>
                              </m:r>
                              <m:r>
                                <a:rPr lang="ru-RU" sz="20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ru-RU" sz="2000" i="1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1,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)(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2,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𝑢</m:t>
                                  </m:r>
                                  <m:r>
                                    <a:rPr lang="ru-RU" sz="20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∈</m:t>
                                  </m:r>
                                  <m:r>
                                    <a:rPr lang="ru-RU" sz="20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𝑢</m:t>
                                  </m:r>
                                  <m:r>
                                    <a:rPr lang="ru-RU" sz="20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∈</m:t>
                                  </m:r>
                                  <m:r>
                                    <a:rPr lang="ru-RU" sz="2000" i="1">
                                      <a:solidFill>
                                        <a:srgbClr val="2222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𝑈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Подставив оценки получим следующее: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25400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0,17</m:t>
                              </m:r>
                            </m:e>
                          </m:d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0,33</m:t>
                              </m:r>
                            </m:e>
                          </m:d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1,17</m:t>
                              </m:r>
                            </m:e>
                          </m:d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0,33</m:t>
                              </m:r>
                            </m:e>
                          </m:d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0,17</m:t>
                              </m:r>
                            </m:e>
                          </m:d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0,33</m:t>
                              </m:r>
                            </m:e>
                          </m:d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0,17</m:t>
                              </m:r>
                            </m:e>
                          </m:d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1,33</m:t>
                              </m:r>
                            </m:e>
                          </m:d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0,83</m:t>
                              </m:r>
                            </m:e>
                          </m:d>
                          <m:d>
                            <m:d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14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0,67</m:t>
                              </m:r>
                            </m:e>
                          </m:d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+(−</m:t>
                          </m:r>
                          <m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0,83</m:t>
                          </m: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)(</m:t>
                          </m:r>
                          <m:r>
                            <a:rPr lang="ru-RU" sz="1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1,67</m:t>
                          </m:r>
                          <m: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0,17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1,17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0,17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0,17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−0,83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0,83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0,33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0,33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0,33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1,33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0,67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1,67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Теперь осталось только посчитать.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Пирсона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−3,17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2,83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3,56</m:t>
                              </m:r>
                            </m:e>
                          </m:rad>
                        </m:den>
                      </m:f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=−0,99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Результат показывает, что вкусы 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пользователя 1 и 2 расходятся. Даже можно сказать, что они противоположны.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674930"/>
                <a:ext cx="11713463" cy="4578689"/>
              </a:xfrm>
              <a:prstGeom prst="rect">
                <a:avLst/>
              </a:prstGeom>
              <a:blipFill>
                <a:blip r:embed="rId3"/>
                <a:stretch>
                  <a:fillRect l="-521" t="-133" r="-521" b="-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9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18279"/>
              </p:ext>
            </p:extLst>
          </p:nvPr>
        </p:nvGraphicFramePr>
        <p:xfrm>
          <a:off x="963422" y="2126774"/>
          <a:ext cx="9277858" cy="3981418"/>
        </p:xfrm>
        <a:graphic>
          <a:graphicData uri="http://schemas.openxmlformats.org/drawingml/2006/table">
            <a:tbl>
              <a:tblPr firstRow="1" firstCol="1" bandRow="1"/>
              <a:tblGrid>
                <a:gridCol w="2454373">
                  <a:extLst>
                    <a:ext uri="{9D8B030D-6E8A-4147-A177-3AD203B41FA5}">
                      <a16:colId xmlns:a16="http://schemas.microsoft.com/office/drawing/2014/main" val="2617792018"/>
                    </a:ext>
                  </a:extLst>
                </a:gridCol>
                <a:gridCol w="6823485">
                  <a:extLst>
                    <a:ext uri="{9D8B030D-6E8A-4147-A177-3AD203B41FA5}">
                      <a16:colId xmlns:a16="http://schemas.microsoft.com/office/drawing/2014/main" val="1317933702"/>
                    </a:ext>
                  </a:extLst>
                </a:gridCol>
              </a:tblGrid>
              <a:tr h="398142">
                <a:tc>
                  <a:txBody>
                    <a:bodyPr/>
                    <a:lstStyle/>
                    <a:p>
                      <a:pPr indent="254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Термин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Определение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60248"/>
                  </a:ext>
                </a:extLst>
              </a:tr>
              <a:tr h="796284"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Прогноз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Прогноз – это предположение, относительно того, насколько пользователю понравится контент.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848727"/>
                  </a:ext>
                </a:extLst>
              </a:tr>
              <a:tr h="1592566"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Релевантность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Расположение контента в соответствии с тем, что всего подходит пользователю в данный момент. Релевантность сочетает в себе контекст, демографические данные и (ожидаемые) оценки.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98208"/>
                  </a:ext>
                </a:extLst>
              </a:tr>
              <a:tr h="398142"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Рекомендация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Лидеры по релевантности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488423"/>
                  </a:ext>
                </a:extLst>
              </a:tr>
              <a:tr h="796284"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Персонализация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Сочетание релевантности и наглядности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03368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93776" y="737092"/>
            <a:ext cx="11192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Рекомендательная система подбирает и предлагает пользователю, релевантный контент, основываясь на своих знаниях о пользователе, контенте и взаимодействии пользователя и контента.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1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2648" y="529674"/>
            <a:ext cx="1143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базовых подходах для рекомендательных систем могут использоваться два вида данных: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Информация о взаимодействии пользователей с объектами интереса;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Информация, предоставленная самими пользователями, например, атрибуты, указанные в профиле или релевантные ключевые слова.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6" y="1947547"/>
            <a:ext cx="8025093" cy="4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1480" y="477048"/>
            <a:ext cx="330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Постановка задачи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1480" y="1216492"/>
                <a:ext cx="1091793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Для начала формализуем нашу задачу. Имеются данные: 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множество пользователях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𝑢𝑠𝑒𝑟𝑠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</m:t>
                        </m:r>
                        <m:r>
                          <a:rPr lang="ru-RU" sz="2000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∈ </m:t>
                        </m:r>
                        <m:r>
                          <a:rPr lang="en-US" sz="2000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ru-RU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,;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множество объектов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𝑖𝑡𝑒𝑚𝑠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∈ </m:t>
                    </m:r>
                    <m:r>
                      <a:rPr lang="en-US" sz="20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(фильмы, треки, товары и т.п.);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событиях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𝑒𝑣𝑒𝑛𝑡𝑠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𝑢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 </m:t>
                    </m:r>
                    <m:r>
                      <a:rPr lang="ru-RU" sz="20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 </m:t>
                    </m:r>
                    <m:r>
                      <a:rPr lang="en-US" sz="20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𝐷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(действия, которые пользователи совершают с объектами)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Событие описывается так: пользователь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поставил оценку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объекту </a:t>
                </a:r>
                <a:r>
                  <a:rPr lang="en-US" sz="20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Требуется: 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предсказать оценку объекту, которого пользователь ещё не видел: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ctr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𝑢𝑖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𝑃𝑟𝑒𝑑𝑖𝑐𝑡</m:t>
                      </m:r>
                      <m:r>
                        <a:rPr lang="ru-RU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𝑢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𝑖</m:t>
                      </m:r>
                      <m:r>
                        <a:rPr lang="ru-RU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вычислить персональные рекомендации для пользователя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ctr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𝑢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⟼(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𝑅𝑒𝑐𝑜𝑚𝑚𝑒𝑛𝑑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𝐾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𝑢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похожие объекты: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𝑢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⟼(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𝑆𝑖𝑚𝑖𝑙𝑎𝑟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𝑖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).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1216492"/>
                <a:ext cx="10917936" cy="4524315"/>
              </a:xfrm>
              <a:prstGeom prst="rect">
                <a:avLst/>
              </a:prstGeom>
              <a:blipFill>
                <a:blip r:embed="rId2"/>
                <a:stretch>
                  <a:fillRect l="-614" t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82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779" y="925104"/>
            <a:ext cx="455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Пример имеющихся данных об оценках</a:t>
            </a: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08176" y="2095817"/>
            <a:ext cx="8430768" cy="29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3560" y="300056"/>
            <a:ext cx="5585503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20000"/>
              </a:lnSpc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Классификация рекомендательных систем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9" y="1505601"/>
            <a:ext cx="10824121" cy="4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1365" y="108032"/>
            <a:ext cx="8184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Рекомендательные системы на основе коллаборативной фильтрации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9643" y="643646"/>
            <a:ext cx="11628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Методы, основанные на анализе имеющихся оценок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 анамнестические методы 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Memory-based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47" y="1117705"/>
            <a:ext cx="8439912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0599" y="184440"/>
            <a:ext cx="7142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Анамнестические методы (на основе соседства, окрестности)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02920" y="1549426"/>
                <a:ext cx="1084478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Фильтрация в окрестности может быть реализована двумя методами: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user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based </a:t>
                </a:r>
                <a:r>
                  <a:rPr lang="ru-RU" sz="2000" i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ru-RU" sz="20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сходства </a:t>
                </a:r>
                <a:r>
                  <a:rPr lang="ru-RU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пользователей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и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item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based </a:t>
                </a:r>
                <a:r>
                  <a:rPr lang="ru-RU" sz="2000" i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(сходства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элементов)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они основаны на построении матриц схожести.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 общем задача нахождения схожести может быть определена следующим образом: имеется два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; сходство между ними определяются функцией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).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Возвращаемое этой функцией значение пропорционально степени сходства между элементами. Тогда для идентичных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)=1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а для элементов не имеющих ничего общего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𝑠𝑖𝑚</m:t>
                        </m:r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)=0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Изменение сходства тесно связано с расчетом различия между элементами. Математически это можно выразить так: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Сходство = 1 – Различие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9426"/>
                <a:ext cx="10844784" cy="3416320"/>
              </a:xfrm>
              <a:prstGeom prst="rect">
                <a:avLst/>
              </a:prstGeom>
              <a:blipFill>
                <a:blip r:embed="rId2"/>
                <a:stretch>
                  <a:fillRect l="-618" r="-562" b="-1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6048"/>
            <a:ext cx="305147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Расстояние 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Жаккара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0584" y="779371"/>
                <a:ext cx="11731752" cy="2563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Коэффициент </a:t>
                </a:r>
                <a:r>
                  <a:rPr lang="ru-RU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Жаккара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измеряет подобие между конечными множествами выборок, и определяется как размер пересечения, деленного на размере объединения множеств выборок.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𝑠𝑖𝑚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∩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𝐴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∪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Наборы данных можно получить из пользовательских покупок, превращенных в список. В каждой строке списка указано купил – 1 или не купил – 0 пользователь товар. Таким образом создается бинарная таблица 1</a:t>
                </a: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" y="779371"/>
                <a:ext cx="11731752" cy="2563459"/>
              </a:xfrm>
              <a:prstGeom prst="rect">
                <a:avLst/>
              </a:prstGeom>
              <a:blipFill>
                <a:blip r:embed="rId2"/>
                <a:stretch>
                  <a:fillRect l="-572" t="-238" r="-520" b="-2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0" y="3456740"/>
            <a:ext cx="9901171" cy="31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4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470</Words>
  <Application>Microsoft Office PowerPoint</Application>
  <PresentationFormat>Широкоэкранный</PresentationFormat>
  <Paragraphs>94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Рекомендательные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</dc:creator>
  <cp:lastModifiedBy>ALEKSEY</cp:lastModifiedBy>
  <cp:revision>26</cp:revision>
  <dcterms:created xsi:type="dcterms:W3CDTF">2020-10-06T14:10:24Z</dcterms:created>
  <dcterms:modified xsi:type="dcterms:W3CDTF">2021-09-01T04:58:43Z</dcterms:modified>
</cp:coreProperties>
</file>