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83" r:id="rId3"/>
    <p:sldId id="284" r:id="rId4"/>
    <p:sldId id="285" r:id="rId5"/>
    <p:sldId id="286" r:id="rId6"/>
    <p:sldId id="287" r:id="rId7"/>
    <p:sldId id="288" r:id="rId8"/>
    <p:sldId id="289" r:id="rId9"/>
    <p:sldId id="290" r:id="rId10"/>
    <p:sldId id="291" r:id="rId11"/>
    <p:sldId id="293" r:id="rId12"/>
    <p:sldId id="294" r:id="rId13"/>
    <p:sldId id="292" r:id="rId14"/>
    <p:sldId id="295" r:id="rId15"/>
    <p:sldId id="296" r:id="rId16"/>
    <p:sldId id="297" r:id="rId17"/>
    <p:sldId id="298" r:id="rId18"/>
    <p:sldId id="299" r:id="rId19"/>
    <p:sldId id="300" r:id="rId20"/>
    <p:sldId id="301" r:id="rId21"/>
    <p:sldId id="302" r:id="rId22"/>
    <p:sldId id="303" r:id="rId23"/>
    <p:sldId id="306" r:id="rId24"/>
    <p:sldId id="307" r:id="rId25"/>
    <p:sldId id="308" r:id="rId26"/>
    <p:sldId id="304" r:id="rId27"/>
    <p:sldId id="305" r:id="rId28"/>
    <p:sldId id="309" r:id="rId29"/>
    <p:sldId id="310" r:id="rId30"/>
    <p:sldId id="311" r:id="rId31"/>
    <p:sldId id="312" r:id="rId32"/>
    <p:sldId id="313" r:id="rId33"/>
    <p:sldId id="314" r:id="rId3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47" autoAdjust="0"/>
    <p:restoredTop sz="94660"/>
  </p:normalViewPr>
  <p:slideViewPr>
    <p:cSldViewPr snapToGrid="0">
      <p:cViewPr varScale="1">
        <p:scale>
          <a:sx n="84" d="100"/>
          <a:sy n="84" d="100"/>
        </p:scale>
        <p:origin x="533"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18C85646-FAEB-4AB3-A326-0A08349E2827}" type="datetimeFigureOut">
              <a:rPr lang="ru-RU" smtClean="0"/>
              <a:t>04.09.2021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22966074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8C85646-FAEB-4AB3-A326-0A08349E2827}" type="datetimeFigureOut">
              <a:rPr lang="ru-RU" smtClean="0"/>
              <a:t>04.09.2021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17082154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8C85646-FAEB-4AB3-A326-0A08349E2827}" type="datetimeFigureOut">
              <a:rPr lang="ru-RU" smtClean="0"/>
              <a:t>04.09.2021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946418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8C85646-FAEB-4AB3-A326-0A08349E2827}" type="datetimeFigureOut">
              <a:rPr lang="ru-RU" smtClean="0"/>
              <a:t>04.09.2021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35603304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18C85646-FAEB-4AB3-A326-0A08349E2827}" type="datetimeFigureOut">
              <a:rPr lang="ru-RU" smtClean="0"/>
              <a:t>04.09.2021</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706579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18C85646-FAEB-4AB3-A326-0A08349E2827}" type="datetimeFigureOut">
              <a:rPr lang="ru-RU" smtClean="0"/>
              <a:t>04.09.2021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3330559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18C85646-FAEB-4AB3-A326-0A08349E2827}" type="datetimeFigureOut">
              <a:rPr lang="ru-RU" smtClean="0"/>
              <a:t>04.09.2021</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309246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18C85646-FAEB-4AB3-A326-0A08349E2827}" type="datetimeFigureOut">
              <a:rPr lang="ru-RU" smtClean="0"/>
              <a:t>04.09.2021</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16518468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18C85646-FAEB-4AB3-A326-0A08349E2827}" type="datetimeFigureOut">
              <a:rPr lang="ru-RU" smtClean="0"/>
              <a:t>04.09.2021</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19073181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18C85646-FAEB-4AB3-A326-0A08349E2827}" type="datetimeFigureOut">
              <a:rPr lang="ru-RU" smtClean="0"/>
              <a:t>04.09.2021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2698258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18C85646-FAEB-4AB3-A326-0A08349E2827}" type="datetimeFigureOut">
              <a:rPr lang="ru-RU" smtClean="0"/>
              <a:t>04.09.2021</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E6C153EF-3B09-4DED-9593-102D562BC4B7}" type="slidenum">
              <a:rPr lang="ru-RU" smtClean="0"/>
              <a:t>‹#›</a:t>
            </a:fld>
            <a:endParaRPr lang="ru-RU"/>
          </a:p>
        </p:txBody>
      </p:sp>
    </p:spTree>
    <p:extLst>
      <p:ext uri="{BB962C8B-B14F-4D97-AF65-F5344CB8AC3E}">
        <p14:creationId xmlns:p14="http://schemas.microsoft.com/office/powerpoint/2010/main" val="679832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C85646-FAEB-4AB3-A326-0A08349E2827}" type="datetimeFigureOut">
              <a:rPr lang="ru-RU" smtClean="0"/>
              <a:t>04.09.2021</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C153EF-3B09-4DED-9593-102D562BC4B7}" type="slidenum">
              <a:rPr lang="ru-RU" smtClean="0"/>
              <a:t>‹#›</a:t>
            </a:fld>
            <a:endParaRPr lang="ru-RU"/>
          </a:p>
        </p:txBody>
      </p:sp>
    </p:spTree>
    <p:extLst>
      <p:ext uri="{BB962C8B-B14F-4D97-AF65-F5344CB8AC3E}">
        <p14:creationId xmlns:p14="http://schemas.microsoft.com/office/powerpoint/2010/main" val="23353165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emf"/><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1.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2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emf"/><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49.emf"/><Relationship Id="rId2" Type="http://schemas.openxmlformats.org/officeDocument/2006/relationships/image" Target="../media/image48.png"/><Relationship Id="rId1" Type="http://schemas.openxmlformats.org/officeDocument/2006/relationships/slideLayout" Target="../slideLayouts/slideLayout7.xml"/><Relationship Id="rId5" Type="http://schemas.openxmlformats.org/officeDocument/2006/relationships/image" Target="../media/image51.emf"/><Relationship Id="rId4" Type="http://schemas.openxmlformats.org/officeDocument/2006/relationships/image" Target="../media/image50.png"/></Relationships>
</file>

<file path=ppt/slides/_rels/slide2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emf"/><Relationship Id="rId1" Type="http://schemas.openxmlformats.org/officeDocument/2006/relationships/slideLayout" Target="../slideLayouts/slideLayout7.xml"/><Relationship Id="rId4" Type="http://schemas.openxmlformats.org/officeDocument/2006/relationships/image" Target="../media/image54.emf"/></Relationships>
</file>

<file path=ppt/slides/_rels/slide26.xml.rels><?xml version="1.0" encoding="UTF-8" standalone="yes"?>
<Relationships xmlns="http://schemas.openxmlformats.org/package/2006/relationships"><Relationship Id="rId3" Type="http://schemas.openxmlformats.org/officeDocument/2006/relationships/image" Target="../media/image56.emf"/><Relationship Id="rId2" Type="http://schemas.openxmlformats.org/officeDocument/2006/relationships/image" Target="../media/image55.png"/><Relationship Id="rId1" Type="http://schemas.openxmlformats.org/officeDocument/2006/relationships/slideLayout" Target="../slideLayouts/slideLayout7.xml"/><Relationship Id="rId4" Type="http://schemas.openxmlformats.org/officeDocument/2006/relationships/image" Target="../media/image57.png"/></Relationships>
</file>

<file path=ppt/slides/_rels/slide2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emf"/><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image" Target="../media/image61.png"/><Relationship Id="rId1" Type="http://schemas.openxmlformats.org/officeDocument/2006/relationships/slideLayout" Target="../slideLayouts/slideLayout7.xml"/><Relationship Id="rId5" Type="http://schemas.openxmlformats.org/officeDocument/2006/relationships/image" Target="../media/image64.emf"/><Relationship Id="rId4" Type="http://schemas.openxmlformats.org/officeDocument/2006/relationships/image" Target="../media/image63.png"/></Relationships>
</file>

<file path=ppt/slides/_rels/slide3.xml.rels><?xml version="1.0" encoding="UTF-8" standalone="yes"?>
<Relationships xmlns="http://schemas.openxmlformats.org/package/2006/relationships"><Relationship Id="rId3" Type="http://schemas.openxmlformats.org/officeDocument/2006/relationships/hyperlink" Target="https://ru.qwe.wiki/wiki/Singular_value" TargetMode="External"/><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66.emf"/><Relationship Id="rId2" Type="http://schemas.openxmlformats.org/officeDocument/2006/relationships/image" Target="../media/image65.png"/><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3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77240" y="2202633"/>
            <a:ext cx="10515600" cy="1325563"/>
          </a:xfrm>
        </p:spPr>
        <p:txBody>
          <a:bodyPr>
            <a:normAutofit/>
          </a:bodyPr>
          <a:lstStyle/>
          <a:p>
            <a:pPr algn="ctr"/>
            <a:r>
              <a:rPr lang="ru-RU" sz="4000" b="1" dirty="0">
                <a:latin typeface="Times New Roman" panose="02020603050405020304" pitchFamily="18" charset="0"/>
                <a:ea typeface="Times New Roman" panose="02020603050405020304" pitchFamily="18" charset="0"/>
              </a:rPr>
              <a:t>Модельные методы</a:t>
            </a:r>
            <a:endParaRPr lang="ru-RU" sz="4000" dirty="0"/>
          </a:p>
        </p:txBody>
      </p:sp>
    </p:spTree>
    <p:extLst>
      <p:ext uri="{BB962C8B-B14F-4D97-AF65-F5344CB8AC3E}">
        <p14:creationId xmlns:p14="http://schemas.microsoft.com/office/powerpoint/2010/main" val="18985977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283464" y="497650"/>
                <a:ext cx="11448288" cy="6007542"/>
              </a:xfrm>
              <a:prstGeom prst="rect">
                <a:avLst/>
              </a:prstGeom>
            </p:spPr>
            <p:txBody>
              <a:bodyPr wrap="square">
                <a:spAutoFit/>
              </a:bodyPr>
              <a:lstStyle/>
              <a:p>
                <a:pPr marL="450215" indent="254000" algn="just">
                  <a:lnSpc>
                    <a:spcPct val="120000"/>
                  </a:lnSpc>
                  <a:spcAft>
                    <a:spcPts val="0"/>
                  </a:spcAft>
                </a:pPr>
                <a:r>
                  <a:rPr lang="ru-RU" sz="2000" dirty="0">
                    <a:latin typeface="Times New Roman" panose="02020603050405020304" pitchFamily="18" charset="0"/>
                    <a:ea typeface="Calibri" panose="020F0502020204030204" pitchFamily="34" charset="0"/>
                  </a:rPr>
                  <a:t>При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𝜆</m:t>
                        </m:r>
                      </m:e>
                      <m:sub>
                        <m:r>
                          <a:rPr lang="ru-RU" sz="2000" i="1">
                            <a:effectLst/>
                            <a:latin typeface="Cambria Math" panose="02040503050406030204" pitchFamily="18" charset="0"/>
                            <a:ea typeface="Calibri" panose="020F0502020204030204" pitchFamily="34" charset="0"/>
                          </a:rPr>
                          <m:t>2</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𝜆</m:t>
                        </m:r>
                      </m:e>
                      <m:sub>
                        <m:r>
                          <a:rPr lang="ru-RU" sz="2000" i="1">
                            <a:effectLst/>
                            <a:latin typeface="Cambria Math" panose="02040503050406030204" pitchFamily="18" charset="0"/>
                            <a:ea typeface="Calibri" panose="020F0502020204030204" pitchFamily="34" charset="0"/>
                          </a:rPr>
                          <m:t>3</m:t>
                        </m:r>
                      </m:sub>
                    </m:sSub>
                    <m:r>
                      <a:rPr lang="ru-RU" sz="2000" i="1">
                        <a:effectLst/>
                        <a:latin typeface="Cambria Math" panose="02040503050406030204" pitchFamily="18" charset="0"/>
                        <a:ea typeface="Calibri" panose="020F0502020204030204" pitchFamily="34" charset="0"/>
                      </a:rPr>
                      <m:t>=1</m:t>
                    </m:r>
                  </m:oMath>
                </a14:m>
                <a:r>
                  <a:rPr lang="ru-RU" sz="2000" dirty="0">
                    <a:effectLst/>
                    <a:latin typeface="Times New Roman" panose="02020603050405020304" pitchFamily="18" charset="0"/>
                    <a:ea typeface="Calibri" panose="020F0502020204030204" pitchFamily="34" charset="0"/>
                  </a:rPr>
                  <a:t> получаем</a:t>
                </a:r>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14:m>
                  <m:oMathPara xmlns:m="http://schemas.openxmlformats.org/officeDocument/2006/math">
                    <m:oMathParaPr>
                      <m:jc m:val="centerGroup"/>
                    </m:oMathParaPr>
                    <m:oMath xmlns:m="http://schemas.openxmlformats.org/officeDocument/2006/math">
                      <m:d>
                        <m:dPr>
                          <m:begChr m:val="{"/>
                          <m:endChr m:val=""/>
                          <m:ctrlPr>
                            <a:rPr lang="ru-RU" sz="2000" i="1">
                              <a:effectLst/>
                              <a:latin typeface="Cambria Math" panose="02040503050406030204" pitchFamily="18" charset="0"/>
                              <a:ea typeface="Calibri" panose="020F0502020204030204" pitchFamily="34"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4</m:t>
                                    </m:r>
                                  </m:sub>
                                </m:sSub>
                                <m:r>
                                  <a:rPr lang="en-US" sz="2000" i="1">
                                    <a:effectLst/>
                                    <a:latin typeface="Cambria Math" panose="02040503050406030204" pitchFamily="18" charset="0"/>
                                    <a:ea typeface="Calibri" panose="020F0502020204030204" pitchFamily="34" charset="0"/>
                                  </a:rPr>
                                  <m:t>=0</m:t>
                                </m:r>
                              </m:e>
                            </m:mr>
                            <m:mr>
                              <m:e>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4</m:t>
                                    </m:r>
                                  </m:sub>
                                </m:sSub>
                                <m:r>
                                  <a:rPr lang="en-US" sz="2000" i="1">
                                    <a:effectLst/>
                                    <a:latin typeface="Cambria Math" panose="02040503050406030204" pitchFamily="18" charset="0"/>
                                    <a:ea typeface="Calibri" panose="020F0502020204030204" pitchFamily="34" charset="0"/>
                                  </a:rPr>
                                  <m:t>=0</m:t>
                                </m:r>
                              </m:e>
                            </m:mr>
                            <m:m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4</m:t>
                                          </m:r>
                                        </m:sub>
                                      </m:sSub>
                                      <m:r>
                                        <a:rPr lang="en-US" sz="2000" i="1">
                                          <a:effectLst/>
                                          <a:latin typeface="Cambria Math" panose="02040503050406030204" pitchFamily="18" charset="0"/>
                                          <a:ea typeface="Calibri" panose="020F0502020204030204" pitchFamily="34" charset="0"/>
                                        </a:rPr>
                                        <m:t>=0</m:t>
                                      </m:r>
                                    </m:e>
                                  </m:mr>
                                  <m:mr>
                                    <m:e>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1</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2</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3</m:t>
                                          </m:r>
                                        </m:sub>
                                      </m:sSub>
                                      <m:r>
                                        <a:rPr lang="ru-RU" sz="2000" i="1">
                                          <a:effectLst/>
                                          <a:latin typeface="Cambria Math" panose="02040503050406030204" pitchFamily="18" charset="0"/>
                                          <a:ea typeface="Calibri" panose="020F0502020204030204" pitchFamily="34" charset="0"/>
                                        </a:rPr>
                                        <m:t>+2</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4</m:t>
                                          </m:r>
                                        </m:sub>
                                      </m:sSub>
                                      <m:r>
                                        <a:rPr lang="en-US" sz="2000" i="1">
                                          <a:effectLst/>
                                          <a:latin typeface="Cambria Math" panose="02040503050406030204" pitchFamily="18" charset="0"/>
                                          <a:ea typeface="Calibri" panose="020F0502020204030204" pitchFamily="34" charset="0"/>
                                        </a:rPr>
                                        <m:t>=0</m:t>
                                      </m:r>
                                    </m:e>
                                  </m:mr>
                                </m:m>
                              </m:e>
                            </m:mr>
                          </m:m>
                        </m:e>
                      </m:d>
                    </m:oMath>
                  </m:oMathPara>
                </a14:m>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rPr>
                  <a:t>Здесь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ru-RU" sz="2000" i="1">
                            <a:effectLst/>
                            <a:latin typeface="Cambria Math" panose="02040503050406030204" pitchFamily="18" charset="0"/>
                            <a:ea typeface="Calibri" panose="020F0502020204030204" pitchFamily="34" charset="0"/>
                          </a:rPr>
                          <m:t>4</m:t>
                        </m:r>
                      </m:sub>
                    </m:sSub>
                    <m:r>
                      <a:rPr lang="ru-RU" sz="2000" i="1">
                        <a:effectLst/>
                        <a:latin typeface="Cambria Math" panose="02040503050406030204" pitchFamily="18" charset="0"/>
                        <a:ea typeface="Calibri" panose="020F0502020204030204" pitchFamily="34" charset="0"/>
                      </a:rPr>
                      <m:t>=0</m:t>
                    </m:r>
                  </m:oMath>
                </a14:m>
                <a:r>
                  <a:rPr lang="ru-RU" sz="2000" dirty="0">
                    <a:effectLst/>
                    <a:latin typeface="Times New Roman" panose="02020603050405020304" pitchFamily="18" charset="0"/>
                    <a:ea typeface="Calibri" panose="020F0502020204030204" pitchFamily="34" charset="0"/>
                  </a:rPr>
                  <a:t>. Тогда возможны следующие варианты собственных векторов:</a:t>
                </a:r>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acc>
                            <m:accPr>
                              <m:chr m:val="̅"/>
                              <m:ctrlPr>
                                <a:rPr lang="ru-RU" sz="2000" i="1">
                                  <a:effectLst/>
                                  <a:latin typeface="Cambria Math" panose="02040503050406030204" pitchFamily="18" charset="0"/>
                                  <a:ea typeface="Calibri" panose="020F0502020204030204" pitchFamily="34" charset="0"/>
                                </a:rPr>
                              </m:ctrlPr>
                            </m:accPr>
                            <m:e>
                              <m:r>
                                <a:rPr lang="ru-RU" sz="2000" i="1">
                                  <a:effectLst/>
                                  <a:latin typeface="Cambria Math" panose="02040503050406030204" pitchFamily="18" charset="0"/>
                                  <a:ea typeface="Calibri" panose="020F0502020204030204" pitchFamily="34" charset="0"/>
                                </a:rPr>
                                <m:t>𝑢</m:t>
                              </m:r>
                            </m:e>
                          </m:acc>
                        </m:e>
                        <m:sub>
                          <m:r>
                            <a:rPr lang="ru-RU" sz="2000" i="1">
                              <a:effectLst/>
                              <a:latin typeface="Cambria Math" panose="02040503050406030204" pitchFamily="18" charset="0"/>
                              <a:ea typeface="Calibri" panose="020F0502020204030204" pitchFamily="34" charset="0"/>
                            </a:rPr>
                            <m:t>2</m:t>
                          </m:r>
                        </m:sub>
                      </m:sSub>
                      <m:r>
                        <a:rPr lang="ru-RU"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d>
                            <m:dPr>
                              <m:ctrlPr>
                                <a:rPr lang="ru-RU" sz="2000" i="1">
                                  <a:effectLst/>
                                  <a:latin typeface="Cambria Math" panose="02040503050406030204" pitchFamily="18" charset="0"/>
                                  <a:ea typeface="Calibri" panose="020F0502020204030204" pitchFamily="34" charset="0"/>
                                </a:rPr>
                              </m:ctrlPr>
                            </m:dPr>
                            <m:e>
                              <m:r>
                                <a:rPr lang="en-US" sz="2000" i="1">
                                  <a:effectLst/>
                                  <a:latin typeface="Cambria Math" panose="02040503050406030204" pitchFamily="18" charset="0"/>
                                  <a:ea typeface="Calibri" panose="020F0502020204030204" pitchFamily="34" charset="0"/>
                                </a:rPr>
                                <m:t>1,−1,0,0</m:t>
                              </m:r>
                            </m:e>
                          </m:d>
                        </m:e>
                        <m:sup>
                          <m:r>
                            <a:rPr lang="en-US" sz="2000" i="1">
                              <a:effectLst/>
                              <a:latin typeface="Cambria Math" panose="02040503050406030204" pitchFamily="18" charset="0"/>
                              <a:ea typeface="Calibri" panose="020F0502020204030204" pitchFamily="34" charset="0"/>
                            </a:rPr>
                            <m:t>𝑇</m:t>
                          </m:r>
                        </m:sup>
                      </m:sSup>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acc>
                            <m:accPr>
                              <m:chr m:val="̅"/>
                              <m:ctrlPr>
                                <a:rPr lang="ru-RU" sz="2000" i="1">
                                  <a:effectLst/>
                                  <a:latin typeface="Cambria Math" panose="02040503050406030204" pitchFamily="18" charset="0"/>
                                  <a:ea typeface="Calibri" panose="020F0502020204030204" pitchFamily="34" charset="0"/>
                                </a:rPr>
                              </m:ctrlPr>
                            </m:accPr>
                            <m:e>
                              <m:r>
                                <a:rPr lang="ru-RU" sz="2000" i="1">
                                  <a:effectLst/>
                                  <a:latin typeface="Cambria Math" panose="02040503050406030204" pitchFamily="18" charset="0"/>
                                  <a:ea typeface="Calibri" panose="020F0502020204030204" pitchFamily="34" charset="0"/>
                                </a:rPr>
                                <m:t>𝑢</m:t>
                              </m:r>
                            </m:e>
                          </m:acc>
                        </m:e>
                        <m:sub>
                          <m:r>
                            <a:rPr lang="ru-RU" sz="2000" i="1">
                              <a:effectLst/>
                              <a:latin typeface="Cambria Math" panose="02040503050406030204" pitchFamily="18" charset="0"/>
                              <a:ea typeface="Calibri" panose="020F0502020204030204" pitchFamily="34" charset="0"/>
                            </a:rPr>
                            <m:t>3</m:t>
                          </m:r>
                        </m:sub>
                      </m:sSub>
                      <m:r>
                        <a:rPr lang="ru-RU"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d>
                            <m:dPr>
                              <m:ctrlPr>
                                <a:rPr lang="ru-RU" sz="2000" i="1">
                                  <a:effectLst/>
                                  <a:latin typeface="Cambria Math" panose="02040503050406030204" pitchFamily="18" charset="0"/>
                                  <a:ea typeface="Calibri" panose="020F0502020204030204" pitchFamily="34" charset="0"/>
                                </a:rPr>
                              </m:ctrlPr>
                            </m:dPr>
                            <m:e>
                              <m:r>
                                <a:rPr lang="en-US" sz="2000" i="1">
                                  <a:effectLst/>
                                  <a:latin typeface="Cambria Math" panose="02040503050406030204" pitchFamily="18" charset="0"/>
                                  <a:ea typeface="Calibri" panose="020F0502020204030204" pitchFamily="34" charset="0"/>
                                </a:rPr>
                                <m:t>1,1,−2,0</m:t>
                              </m:r>
                            </m:e>
                          </m:d>
                        </m:e>
                        <m:sup>
                          <m:r>
                            <a:rPr lang="en-US" sz="2000" i="1">
                              <a:effectLst/>
                              <a:latin typeface="Cambria Math" panose="02040503050406030204" pitchFamily="18" charset="0"/>
                              <a:ea typeface="Calibri" panose="020F0502020204030204" pitchFamily="34" charset="0"/>
                            </a:rPr>
                            <m:t>𝑇</m:t>
                          </m:r>
                        </m:sup>
                      </m:sSup>
                    </m:oMath>
                  </m:oMathPara>
                </a14:m>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r>
                  <a:rPr lang="ru-RU" sz="2000" dirty="0">
                    <a:effectLst/>
                    <a:latin typeface="Times New Roman" panose="02020603050405020304" pitchFamily="18" charset="0"/>
                    <a:ea typeface="Calibri" panose="020F0502020204030204" pitchFamily="34" charset="0"/>
                  </a:rPr>
                  <a:t>При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𝜆</m:t>
                        </m:r>
                      </m:e>
                      <m:sub>
                        <m:r>
                          <a:rPr lang="ru-RU" sz="2000" i="1">
                            <a:effectLst/>
                            <a:latin typeface="Cambria Math" panose="02040503050406030204" pitchFamily="18" charset="0"/>
                            <a:ea typeface="Calibri" panose="020F0502020204030204" pitchFamily="34" charset="0"/>
                          </a:rPr>
                          <m:t>4</m:t>
                        </m:r>
                      </m:sub>
                    </m:sSub>
                    <m:r>
                      <a:rPr lang="ru-RU" sz="2000" i="1">
                        <a:effectLst/>
                        <a:latin typeface="Cambria Math" panose="02040503050406030204" pitchFamily="18" charset="0"/>
                        <a:ea typeface="Calibri" panose="020F0502020204030204" pitchFamily="34" charset="0"/>
                      </a:rPr>
                      <m:t>=0</m:t>
                    </m:r>
                  </m:oMath>
                </a14:m>
                <a:r>
                  <a:rPr lang="ru-RU" sz="2000" dirty="0">
                    <a:effectLst/>
                    <a:latin typeface="Times New Roman" panose="02020603050405020304" pitchFamily="18" charset="0"/>
                    <a:ea typeface="Calibri" panose="020F0502020204030204" pitchFamily="34" charset="0"/>
                  </a:rPr>
                  <a:t> получаем</a:t>
                </a:r>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14:m>
                  <m:oMathPara xmlns:m="http://schemas.openxmlformats.org/officeDocument/2006/math">
                    <m:oMathParaPr>
                      <m:jc m:val="centerGroup"/>
                    </m:oMathParaPr>
                    <m:oMath xmlns:m="http://schemas.openxmlformats.org/officeDocument/2006/math">
                      <m:d>
                        <m:dPr>
                          <m:begChr m:val="{"/>
                          <m:endChr m:val=""/>
                          <m:ctrlPr>
                            <a:rPr lang="ru-RU" sz="2000" i="1">
                              <a:effectLst/>
                              <a:latin typeface="Cambria Math" panose="02040503050406030204" pitchFamily="18" charset="0"/>
                              <a:ea typeface="Calibri" panose="020F0502020204030204" pitchFamily="34"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1</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4</m:t>
                                    </m:r>
                                  </m:sub>
                                </m:sSub>
                                <m:r>
                                  <a:rPr lang="en-US" sz="2000" i="1">
                                    <a:effectLst/>
                                    <a:latin typeface="Cambria Math" panose="02040503050406030204" pitchFamily="18" charset="0"/>
                                    <a:ea typeface="Calibri" panose="020F0502020204030204" pitchFamily="34" charset="0"/>
                                  </a:rPr>
                                  <m:t>=0</m:t>
                                </m:r>
                              </m:e>
                            </m:mr>
                            <m:mr>
                              <m:e>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2</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4</m:t>
                                    </m:r>
                                  </m:sub>
                                </m:sSub>
                                <m:r>
                                  <a:rPr lang="en-US" sz="2000" i="1">
                                    <a:effectLst/>
                                    <a:latin typeface="Cambria Math" panose="02040503050406030204" pitchFamily="18" charset="0"/>
                                    <a:ea typeface="Calibri" panose="020F0502020204030204" pitchFamily="34" charset="0"/>
                                  </a:rPr>
                                  <m:t>=0</m:t>
                                </m:r>
                              </m:e>
                            </m:mr>
                            <m:m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3</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4</m:t>
                                          </m:r>
                                        </m:sub>
                                      </m:sSub>
                                      <m:r>
                                        <a:rPr lang="en-US" sz="2000" i="1">
                                          <a:effectLst/>
                                          <a:latin typeface="Cambria Math" panose="02040503050406030204" pitchFamily="18" charset="0"/>
                                          <a:ea typeface="Calibri" panose="020F0502020204030204" pitchFamily="34" charset="0"/>
                                        </a:rPr>
                                        <m:t>=0</m:t>
                                      </m:r>
                                    </m:e>
                                  </m:mr>
                                  <m:mr>
                                    <m:e>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1</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2</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3</m:t>
                                          </m:r>
                                        </m:sub>
                                      </m:sSub>
                                      <m:r>
                                        <a:rPr lang="ru-RU" sz="2000" i="1">
                                          <a:effectLst/>
                                          <a:latin typeface="Cambria Math" panose="02040503050406030204" pitchFamily="18" charset="0"/>
                                          <a:ea typeface="Calibri" panose="020F0502020204030204" pitchFamily="34" charset="0"/>
                                        </a:rPr>
                                        <m:t>+3</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4</m:t>
                                          </m:r>
                                        </m:sub>
                                      </m:sSub>
                                      <m:r>
                                        <a:rPr lang="en-US" sz="2000" i="1">
                                          <a:effectLst/>
                                          <a:latin typeface="Cambria Math" panose="02040503050406030204" pitchFamily="18" charset="0"/>
                                          <a:ea typeface="Calibri" panose="020F0502020204030204" pitchFamily="34" charset="0"/>
                                        </a:rPr>
                                        <m:t>=0</m:t>
                                      </m:r>
                                    </m:e>
                                  </m:mr>
                                </m:m>
                              </m:e>
                            </m:mr>
                          </m:m>
                        </m:e>
                      </m:d>
                    </m:oMath>
                  </m:oMathPara>
                </a14:m>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rPr>
                  <a:t>Пусть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𝑥</m:t>
                        </m:r>
                      </m:e>
                      <m:sub>
                        <m:r>
                          <a:rPr lang="ru-RU" sz="2000" i="1">
                            <a:effectLst/>
                            <a:latin typeface="Cambria Math" panose="02040503050406030204" pitchFamily="18" charset="0"/>
                            <a:ea typeface="Calibri" panose="020F0502020204030204" pitchFamily="34" charset="0"/>
                          </a:rPr>
                          <m:t>1</m:t>
                        </m:r>
                      </m:sub>
                    </m:sSub>
                    <m:r>
                      <a:rPr lang="ru-RU" sz="2000" i="1">
                        <a:effectLst/>
                        <a:latin typeface="Cambria Math" panose="02040503050406030204" pitchFamily="18" charset="0"/>
                        <a:ea typeface="Calibri" panose="020F0502020204030204" pitchFamily="34" charset="0"/>
                      </a:rPr>
                      <m:t>=1</m:t>
                    </m:r>
                  </m:oMath>
                </a14:m>
                <a:r>
                  <a:rPr lang="ru-RU" sz="2000" dirty="0">
                    <a:effectLst/>
                    <a:latin typeface="Times New Roman" panose="02020603050405020304" pitchFamily="18" charset="0"/>
                    <a:ea typeface="Calibri" panose="020F0502020204030204" pitchFamily="34" charset="0"/>
                  </a:rPr>
                  <a:t>,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𝑥</m:t>
                        </m:r>
                      </m:e>
                      <m:sub>
                        <m:r>
                          <a:rPr lang="ru-RU" sz="2000" i="1">
                            <a:effectLst/>
                            <a:latin typeface="Cambria Math" panose="02040503050406030204" pitchFamily="18" charset="0"/>
                            <a:ea typeface="Calibri" panose="020F0502020204030204" pitchFamily="34" charset="0"/>
                          </a:rPr>
                          <m:t>2</m:t>
                        </m:r>
                      </m:sub>
                    </m:sSub>
                    <m:r>
                      <a:rPr lang="ru-RU" sz="2000" i="1">
                        <a:effectLst/>
                        <a:latin typeface="Cambria Math" panose="02040503050406030204" pitchFamily="18" charset="0"/>
                        <a:ea typeface="Calibri" panose="020F0502020204030204" pitchFamily="34" charset="0"/>
                      </a:rPr>
                      <m:t>=1</m:t>
                    </m:r>
                  </m:oMath>
                </a14:m>
                <a:r>
                  <a:rPr lang="ru-RU" sz="2000" dirty="0">
                    <a:effectLst/>
                    <a:latin typeface="Times New Roman" panose="02020603050405020304" pitchFamily="18" charset="0"/>
                    <a:ea typeface="Calibri" panose="020F0502020204030204" pitchFamily="34" charset="0"/>
                  </a:rPr>
                  <a:t>,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𝑥</m:t>
                        </m:r>
                      </m:e>
                      <m:sub>
                        <m:r>
                          <a:rPr lang="ru-RU" sz="2000" i="1">
                            <a:effectLst/>
                            <a:latin typeface="Cambria Math" panose="02040503050406030204" pitchFamily="18" charset="0"/>
                            <a:ea typeface="Calibri" panose="020F0502020204030204" pitchFamily="34" charset="0"/>
                          </a:rPr>
                          <m:t>3</m:t>
                        </m:r>
                      </m:sub>
                    </m:sSub>
                    <m:r>
                      <a:rPr lang="ru-RU" sz="2000" i="1">
                        <a:effectLst/>
                        <a:latin typeface="Cambria Math" panose="02040503050406030204" pitchFamily="18" charset="0"/>
                        <a:ea typeface="Calibri" panose="020F0502020204030204" pitchFamily="34" charset="0"/>
                      </a:rPr>
                      <m:t>=1</m:t>
                    </m:r>
                  </m:oMath>
                </a14:m>
                <a:r>
                  <a:rPr lang="ru-RU" sz="2000" dirty="0">
                    <a:effectLst/>
                    <a:latin typeface="Times New Roman" panose="02020603050405020304" pitchFamily="18" charset="0"/>
                    <a:ea typeface="Calibri" panose="020F0502020204030204" pitchFamily="34" charset="0"/>
                  </a:rPr>
                  <a:t>, тогда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𝑥</m:t>
                        </m:r>
                      </m:e>
                      <m:sub>
                        <m:r>
                          <a:rPr lang="ru-RU" sz="2000" i="1">
                            <a:effectLst/>
                            <a:latin typeface="Cambria Math" panose="02040503050406030204" pitchFamily="18" charset="0"/>
                            <a:ea typeface="Calibri" panose="020F0502020204030204" pitchFamily="34" charset="0"/>
                          </a:rPr>
                          <m:t>4</m:t>
                        </m:r>
                      </m:sub>
                    </m:sSub>
                    <m:r>
                      <a:rPr lang="ru-RU" sz="2000" i="1">
                        <a:effectLst/>
                        <a:latin typeface="Cambria Math" panose="02040503050406030204" pitchFamily="18" charset="0"/>
                        <a:ea typeface="Calibri" panose="020F0502020204030204" pitchFamily="34" charset="0"/>
                      </a:rPr>
                      <m:t>=−1</m:t>
                    </m:r>
                  </m:oMath>
                </a14:m>
                <a:r>
                  <a:rPr lang="ru-RU" sz="2000" dirty="0">
                    <a:effectLst/>
                    <a:latin typeface="Times New Roman" panose="02020603050405020304" pitchFamily="18" charset="0"/>
                    <a:ea typeface="Calibri" panose="020F0502020204030204" pitchFamily="34" charset="0"/>
                  </a:rPr>
                  <a:t>. Таким образом, находим последний собственный вектор:</a:t>
                </a:r>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acc>
                            <m:accPr>
                              <m:chr m:val="̅"/>
                              <m:ctrlPr>
                                <a:rPr lang="ru-RU" sz="2000" i="1">
                                  <a:effectLst/>
                                  <a:latin typeface="Cambria Math" panose="02040503050406030204" pitchFamily="18" charset="0"/>
                                  <a:ea typeface="Calibri" panose="020F0502020204030204" pitchFamily="34" charset="0"/>
                                </a:rPr>
                              </m:ctrlPr>
                            </m:accPr>
                            <m:e>
                              <m:r>
                                <a:rPr lang="ru-RU" sz="2000" i="1">
                                  <a:effectLst/>
                                  <a:latin typeface="Cambria Math" panose="02040503050406030204" pitchFamily="18" charset="0"/>
                                  <a:ea typeface="Calibri" panose="020F0502020204030204" pitchFamily="34" charset="0"/>
                                </a:rPr>
                                <m:t>𝑢</m:t>
                              </m:r>
                            </m:e>
                          </m:acc>
                        </m:e>
                        <m:sub>
                          <m:r>
                            <a:rPr lang="ru-RU" sz="2000" i="1">
                              <a:effectLst/>
                              <a:latin typeface="Cambria Math" panose="02040503050406030204" pitchFamily="18" charset="0"/>
                              <a:ea typeface="Calibri" panose="020F0502020204030204" pitchFamily="34" charset="0"/>
                            </a:rPr>
                            <m:t>4</m:t>
                          </m:r>
                        </m:sub>
                      </m:sSub>
                      <m:r>
                        <a:rPr lang="ru-RU"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d>
                            <m:dPr>
                              <m:ctrlPr>
                                <a:rPr lang="ru-RU" sz="2000" i="1">
                                  <a:effectLst/>
                                  <a:latin typeface="Cambria Math" panose="02040503050406030204" pitchFamily="18" charset="0"/>
                                  <a:ea typeface="Calibri" panose="020F0502020204030204" pitchFamily="34" charset="0"/>
                                </a:rPr>
                              </m:ctrlPr>
                            </m:dPr>
                            <m:e>
                              <m:r>
                                <a:rPr lang="en-US" sz="2000" i="1">
                                  <a:effectLst/>
                                  <a:latin typeface="Cambria Math" panose="02040503050406030204" pitchFamily="18" charset="0"/>
                                  <a:ea typeface="Calibri" panose="020F0502020204030204" pitchFamily="34" charset="0"/>
                                </a:rPr>
                                <m:t>1,1,1,−1</m:t>
                              </m:r>
                            </m:e>
                          </m:d>
                        </m:e>
                        <m:sup>
                          <m:r>
                            <a:rPr lang="en-US" sz="2000" i="1">
                              <a:effectLst/>
                              <a:latin typeface="Cambria Math" panose="02040503050406030204" pitchFamily="18" charset="0"/>
                              <a:ea typeface="Calibri" panose="020F0502020204030204" pitchFamily="34" charset="0"/>
                            </a:rPr>
                            <m:t>𝑇</m:t>
                          </m:r>
                        </m:sup>
                      </m:sSup>
                    </m:oMath>
                  </m:oMathPara>
                </a14:m>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283464" y="497650"/>
                <a:ext cx="11448288" cy="6007542"/>
              </a:xfrm>
              <a:prstGeom prst="rect">
                <a:avLst/>
              </a:prstGeom>
              <a:blipFill>
                <a:blip r:embed="rId2"/>
                <a:stretch>
                  <a:fillRect t="-102" r="-532"/>
                </a:stretch>
              </a:blipFill>
            </p:spPr>
            <p:txBody>
              <a:bodyPr/>
              <a:lstStyle/>
              <a:p>
                <a:r>
                  <a:rPr lang="ru-RU">
                    <a:noFill/>
                  </a:rPr>
                  <a:t> </a:t>
                </a:r>
              </a:p>
            </p:txBody>
          </p:sp>
        </mc:Fallback>
      </mc:AlternateContent>
    </p:spTree>
    <p:extLst>
      <p:ext uri="{BB962C8B-B14F-4D97-AF65-F5344CB8AC3E}">
        <p14:creationId xmlns:p14="http://schemas.microsoft.com/office/powerpoint/2010/main" val="3475866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128016" y="204688"/>
                <a:ext cx="11942064" cy="5573834"/>
              </a:xfrm>
              <a:prstGeom prst="rect">
                <a:avLst/>
              </a:prstGeom>
            </p:spPr>
            <p:txBody>
              <a:bodyPr wrap="square">
                <a:spAutoFit/>
              </a:bodyPr>
              <a:lstStyle/>
              <a:p>
                <a:pPr marL="450215" indent="254000" algn="just">
                  <a:lnSpc>
                    <a:spcPct val="120000"/>
                  </a:lnSpc>
                  <a:spcAft>
                    <a:spcPts val="0"/>
                  </a:spcAft>
                </a:pPr>
                <a:r>
                  <a:rPr lang="ru-RU" sz="2000" dirty="0">
                    <a:latin typeface="Times New Roman" panose="02020603050405020304" pitchFamily="18" charset="0"/>
                    <a:ea typeface="Calibri" panose="020F0502020204030204" pitchFamily="34" charset="0"/>
                  </a:rPr>
                  <a:t>Нормируем все полученные вектора, согласно формуле: </a:t>
                </a:r>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𝑒</m:t>
                          </m:r>
                        </m:e>
                        <m:sub>
                          <m:r>
                            <a:rPr lang="ru-RU" sz="2000" i="1">
                              <a:effectLst/>
                              <a:latin typeface="Cambria Math" panose="02040503050406030204" pitchFamily="18" charset="0"/>
                              <a:ea typeface="Calibri" panose="020F0502020204030204" pitchFamily="34" charset="0"/>
                            </a:rPr>
                            <m:t>𝑛</m:t>
                          </m:r>
                        </m:sub>
                      </m:sSub>
                      <m:r>
                        <a:rPr lang="ru-RU"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𝑢</m:t>
                              </m:r>
                            </m:e>
                            <m:sub>
                              <m:r>
                                <a:rPr lang="ru-RU" sz="2000" i="1">
                                  <a:effectLst/>
                                  <a:latin typeface="Cambria Math" panose="02040503050406030204" pitchFamily="18" charset="0"/>
                                  <a:ea typeface="Calibri" panose="020F0502020204030204" pitchFamily="34" charset="0"/>
                                </a:rPr>
                                <m:t>𝑛</m:t>
                              </m:r>
                            </m:sub>
                          </m:sSub>
                        </m:num>
                        <m:den>
                          <m:d>
                            <m:dPr>
                              <m:begChr m:val="‖"/>
                              <m:endChr m:val="‖"/>
                              <m:ctrlPr>
                                <a:rPr lang="ru-RU" sz="2000" i="1">
                                  <a:effectLst/>
                                  <a:latin typeface="Cambria Math" panose="02040503050406030204" pitchFamily="18" charset="0"/>
                                  <a:ea typeface="Calibri" panose="020F0502020204030204" pitchFamily="34" charset="0"/>
                                </a:rPr>
                              </m:ctrlPr>
                            </m:dPr>
                            <m:e>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𝑢</m:t>
                                  </m:r>
                                </m:e>
                                <m:sub>
                                  <m:r>
                                    <a:rPr lang="ru-RU" sz="2000" i="1">
                                      <a:effectLst/>
                                      <a:latin typeface="Cambria Math" panose="02040503050406030204" pitchFamily="18" charset="0"/>
                                      <a:ea typeface="Calibri" panose="020F0502020204030204" pitchFamily="34" charset="0"/>
                                    </a:rPr>
                                    <m:t>𝑛</m:t>
                                  </m:r>
                                </m:sub>
                              </m:sSub>
                            </m:e>
                          </m:d>
                        </m:den>
                      </m:f>
                    </m:oMath>
                  </m:oMathPara>
                </a14:m>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rPr>
                  <a:t>Тогда используя норма Фробениуса (норма Фробениуса, или евклидова норма представляет собой частный случай нормы для </a:t>
                </a:r>
                <a14:m>
                  <m:oMath xmlns:m="http://schemas.openxmlformats.org/officeDocument/2006/math">
                    <m:r>
                      <a:rPr lang="en-US" sz="2000" i="1">
                        <a:effectLst/>
                        <a:latin typeface="Cambria Math" panose="02040503050406030204" pitchFamily="18" charset="0"/>
                        <a:ea typeface="Calibri" panose="020F0502020204030204" pitchFamily="34" charset="0"/>
                      </a:rPr>
                      <m:t>𝑝</m:t>
                    </m:r>
                    <m:r>
                      <a:rPr lang="ru-RU" sz="2000" i="1">
                        <a:effectLst/>
                        <a:latin typeface="Cambria Math" panose="02040503050406030204" pitchFamily="18" charset="0"/>
                        <a:ea typeface="Calibri" panose="020F0502020204030204" pitchFamily="34" charset="0"/>
                      </a:rPr>
                      <m:t>=2</m:t>
                    </m:r>
                  </m:oMath>
                </a14:m>
                <a:r>
                  <a:rPr lang="ru-RU" sz="2000" dirty="0">
                    <a:effectLst/>
                    <a:latin typeface="Times New Roman" panose="02020603050405020304" pitchFamily="18" charset="0"/>
                    <a:ea typeface="Calibri" panose="020F0502020204030204" pitchFamily="34" charset="0"/>
                  </a:rPr>
                  <a:t>):</a:t>
                </a:r>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𝑒</m:t>
                          </m:r>
                        </m:e>
                        <m:sub>
                          <m:r>
                            <a:rPr lang="ru-RU" sz="2000" i="1">
                              <a:effectLst/>
                              <a:latin typeface="Cambria Math" panose="02040503050406030204" pitchFamily="18" charset="0"/>
                              <a:ea typeface="Calibri" panose="020F0502020204030204" pitchFamily="34" charset="0"/>
                            </a:rPr>
                            <m:t>1</m:t>
                          </m:r>
                        </m:sub>
                      </m:sSub>
                      <m:r>
                        <a:rPr lang="ru-RU"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1</m:t>
                                  </m:r>
                                </m:e>
                                <m:sup>
                                  <m:r>
                                    <a:rPr lang="ru-RU" sz="2000" i="1">
                                      <a:effectLst/>
                                      <a:latin typeface="Cambria Math" panose="02040503050406030204" pitchFamily="18" charset="0"/>
                                      <a:ea typeface="Calibri" panose="020F0502020204030204" pitchFamily="34" charset="0"/>
                                    </a:rPr>
                                    <m:t>2</m:t>
                                  </m:r>
                                </m:sup>
                              </m:sSup>
                              <m:r>
                                <a:rPr lang="ru-RU"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1</m:t>
                                  </m:r>
                                </m:e>
                                <m:sup>
                                  <m:r>
                                    <a:rPr lang="ru-RU" sz="2000" i="1">
                                      <a:effectLst/>
                                      <a:latin typeface="Cambria Math" panose="02040503050406030204" pitchFamily="18" charset="0"/>
                                      <a:ea typeface="Calibri" panose="020F0502020204030204" pitchFamily="34" charset="0"/>
                                    </a:rPr>
                                    <m:t>2</m:t>
                                  </m:r>
                                </m:sup>
                              </m:sSup>
                              <m:r>
                                <a:rPr lang="ru-RU"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1</m:t>
                                  </m:r>
                                </m:e>
                                <m:sup>
                                  <m:r>
                                    <a:rPr lang="ru-RU" sz="2000" i="1">
                                      <a:effectLst/>
                                      <a:latin typeface="Cambria Math" panose="02040503050406030204" pitchFamily="18" charset="0"/>
                                      <a:ea typeface="Calibri" panose="020F0502020204030204" pitchFamily="34" charset="0"/>
                                    </a:rPr>
                                    <m:t>2</m:t>
                                  </m:r>
                                </m:sup>
                              </m:sSup>
                              <m:r>
                                <a:rPr lang="ru-RU"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3</m:t>
                                  </m:r>
                                </m:e>
                                <m:sup>
                                  <m:r>
                                    <a:rPr lang="ru-RU" sz="2000" i="1">
                                      <a:effectLst/>
                                      <a:latin typeface="Cambria Math" panose="02040503050406030204" pitchFamily="18" charset="0"/>
                                      <a:ea typeface="Calibri" panose="020F0502020204030204" pitchFamily="34" charset="0"/>
                                    </a:rPr>
                                    <m:t>2</m:t>
                                  </m:r>
                                </m:sup>
                              </m:sSup>
                            </m:e>
                          </m:rad>
                        </m:den>
                      </m:f>
                      <m:sSup>
                        <m:sSupPr>
                          <m:ctrlPr>
                            <a:rPr lang="ru-RU" sz="2000" i="1">
                              <a:effectLst/>
                              <a:latin typeface="Cambria Math" panose="02040503050406030204" pitchFamily="18" charset="0"/>
                              <a:ea typeface="Calibri" panose="020F0502020204030204" pitchFamily="34" charset="0"/>
                            </a:rPr>
                          </m:ctrlPr>
                        </m:sSupPr>
                        <m:e>
                          <m:d>
                            <m:dPr>
                              <m:ctrlPr>
                                <a:rPr lang="ru-RU" sz="2000" i="1">
                                  <a:effectLst/>
                                  <a:latin typeface="Cambria Math" panose="02040503050406030204" pitchFamily="18" charset="0"/>
                                  <a:ea typeface="Calibri" panose="020F0502020204030204" pitchFamily="34" charset="0"/>
                                </a:rPr>
                              </m:ctrlPr>
                            </m:dPr>
                            <m:e>
                              <m:r>
                                <a:rPr lang="en-US" sz="2000" i="1">
                                  <a:effectLst/>
                                  <a:latin typeface="Cambria Math" panose="02040503050406030204" pitchFamily="18" charset="0"/>
                                  <a:ea typeface="Calibri" panose="020F0502020204030204" pitchFamily="34" charset="0"/>
                                </a:rPr>
                                <m:t>1,1,1,3</m:t>
                              </m:r>
                            </m:e>
                          </m:d>
                        </m:e>
                        <m:sup>
                          <m:r>
                            <a:rPr lang="en-US" sz="2000" i="1">
                              <a:effectLst/>
                              <a:latin typeface="Cambria Math" panose="02040503050406030204" pitchFamily="18" charset="0"/>
                              <a:ea typeface="Calibri" panose="020F0502020204030204" pitchFamily="34" charset="0"/>
                            </a:rPr>
                            <m:t>𝑇</m:t>
                          </m:r>
                        </m:sup>
                      </m:sSup>
                      <m:r>
                        <a:rPr lang="ru-RU"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
                            <a:rPr lang="ru-RU" sz="2000" i="1">
                              <a:effectLst/>
                              <a:latin typeface="Cambria Math" panose="02040503050406030204" pitchFamily="18" charset="0"/>
                              <a:ea typeface="Calibri" panose="020F0502020204030204" pitchFamily="34" charset="0"/>
                            </a:rPr>
                            <m:t>2</m:t>
                          </m:r>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3</m:t>
                              </m:r>
                            </m:e>
                          </m:rad>
                        </m:den>
                      </m:f>
                      <m:sSup>
                        <m:sSupPr>
                          <m:ctrlPr>
                            <a:rPr lang="ru-RU" sz="2000" i="1">
                              <a:effectLst/>
                              <a:latin typeface="Cambria Math" panose="02040503050406030204" pitchFamily="18" charset="0"/>
                              <a:ea typeface="Calibri" panose="020F0502020204030204" pitchFamily="34" charset="0"/>
                            </a:rPr>
                          </m:ctrlPr>
                        </m:sSupPr>
                        <m:e>
                          <m:d>
                            <m:dPr>
                              <m:ctrlPr>
                                <a:rPr lang="ru-RU" sz="2000" i="1">
                                  <a:effectLst/>
                                  <a:latin typeface="Cambria Math" panose="02040503050406030204" pitchFamily="18" charset="0"/>
                                  <a:ea typeface="Calibri" panose="020F0502020204030204" pitchFamily="34" charset="0"/>
                                </a:rPr>
                              </m:ctrlPr>
                            </m:dPr>
                            <m:e>
                              <m:r>
                                <a:rPr lang="en-US" sz="2000" i="1">
                                  <a:effectLst/>
                                  <a:latin typeface="Cambria Math" panose="02040503050406030204" pitchFamily="18" charset="0"/>
                                  <a:ea typeface="Calibri" panose="020F0502020204030204" pitchFamily="34" charset="0"/>
                                </a:rPr>
                                <m:t>1,1,1,3</m:t>
                              </m:r>
                            </m:e>
                          </m:d>
                        </m:e>
                        <m:sup>
                          <m:r>
                            <a:rPr lang="en-US" sz="2000" i="1">
                              <a:effectLst/>
                              <a:latin typeface="Cambria Math" panose="02040503050406030204" pitchFamily="18" charset="0"/>
                              <a:ea typeface="Calibri" panose="020F0502020204030204" pitchFamily="34" charset="0"/>
                            </a:rPr>
                            <m:t>𝑇</m:t>
                          </m:r>
                        </m:sup>
                      </m:sSup>
                    </m:oMath>
                  </m:oMathPara>
                </a14:m>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𝑒</m:t>
                          </m:r>
                        </m:e>
                        <m:sub>
                          <m:r>
                            <a:rPr lang="ru-RU" sz="2000" i="1">
                              <a:effectLst/>
                              <a:latin typeface="Cambria Math" panose="02040503050406030204" pitchFamily="18" charset="0"/>
                              <a:ea typeface="Calibri" panose="020F0502020204030204" pitchFamily="34" charset="0"/>
                            </a:rPr>
                            <m:t>2</m:t>
                          </m:r>
                        </m:sub>
                      </m:sSub>
                      <m:r>
                        <a:rPr lang="ru-RU"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1</m:t>
                                  </m:r>
                                </m:e>
                                <m:sup>
                                  <m:r>
                                    <a:rPr lang="ru-RU" sz="2000" i="1">
                                      <a:effectLst/>
                                      <a:latin typeface="Cambria Math" panose="02040503050406030204" pitchFamily="18" charset="0"/>
                                      <a:ea typeface="Calibri" panose="020F0502020204030204" pitchFamily="34" charset="0"/>
                                    </a:rPr>
                                    <m:t>2</m:t>
                                  </m:r>
                                </m:sup>
                              </m:sSup>
                              <m:r>
                                <a:rPr lang="ru-RU"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−1)</m:t>
                                  </m:r>
                                </m:e>
                                <m:sup>
                                  <m:r>
                                    <a:rPr lang="ru-RU" sz="2000" i="1">
                                      <a:effectLst/>
                                      <a:latin typeface="Cambria Math" panose="02040503050406030204" pitchFamily="18" charset="0"/>
                                      <a:ea typeface="Calibri" panose="020F0502020204030204" pitchFamily="34" charset="0"/>
                                    </a:rPr>
                                    <m:t>2</m:t>
                                  </m:r>
                                </m:sup>
                              </m:sSup>
                              <m:r>
                                <a:rPr lang="ru-RU"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0</m:t>
                                  </m:r>
                                </m:e>
                                <m:sup>
                                  <m:r>
                                    <a:rPr lang="ru-RU" sz="2000" i="1">
                                      <a:effectLst/>
                                      <a:latin typeface="Cambria Math" panose="02040503050406030204" pitchFamily="18" charset="0"/>
                                      <a:ea typeface="Calibri" panose="020F0502020204030204" pitchFamily="34" charset="0"/>
                                    </a:rPr>
                                    <m:t>2</m:t>
                                  </m:r>
                                </m:sup>
                              </m:sSup>
                              <m:r>
                                <a:rPr lang="ru-RU"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0</m:t>
                                  </m:r>
                                </m:e>
                                <m:sup>
                                  <m:r>
                                    <a:rPr lang="ru-RU" sz="2000" i="1">
                                      <a:effectLst/>
                                      <a:latin typeface="Cambria Math" panose="02040503050406030204" pitchFamily="18" charset="0"/>
                                      <a:ea typeface="Calibri" panose="020F0502020204030204" pitchFamily="34" charset="0"/>
                                    </a:rPr>
                                    <m:t>2</m:t>
                                  </m:r>
                                </m:sup>
                              </m:sSup>
                            </m:e>
                          </m:rad>
                        </m:den>
                      </m:f>
                      <m:sSup>
                        <m:sSupPr>
                          <m:ctrlPr>
                            <a:rPr lang="ru-RU" sz="2000" i="1">
                              <a:effectLst/>
                              <a:latin typeface="Cambria Math" panose="02040503050406030204" pitchFamily="18" charset="0"/>
                              <a:ea typeface="Calibri" panose="020F0502020204030204" pitchFamily="34" charset="0"/>
                            </a:rPr>
                          </m:ctrlPr>
                        </m:sSupPr>
                        <m:e>
                          <m:d>
                            <m:dPr>
                              <m:ctrlPr>
                                <a:rPr lang="ru-RU" sz="2000" i="1">
                                  <a:effectLst/>
                                  <a:latin typeface="Cambria Math" panose="02040503050406030204" pitchFamily="18" charset="0"/>
                                  <a:ea typeface="Calibri" panose="020F0502020204030204" pitchFamily="34" charset="0"/>
                                </a:rPr>
                              </m:ctrlPr>
                            </m:dPr>
                            <m:e>
                              <m:r>
                                <a:rPr lang="en-US" sz="2000" i="1">
                                  <a:effectLst/>
                                  <a:latin typeface="Cambria Math" panose="02040503050406030204" pitchFamily="18" charset="0"/>
                                  <a:ea typeface="Calibri" panose="020F0502020204030204" pitchFamily="34" charset="0"/>
                                </a:rPr>
                                <m:t>1,−1,0,0</m:t>
                              </m:r>
                            </m:e>
                          </m:d>
                        </m:e>
                        <m:sup>
                          <m:r>
                            <a:rPr lang="en-US" sz="2000" i="1">
                              <a:effectLst/>
                              <a:latin typeface="Cambria Math" panose="02040503050406030204" pitchFamily="18" charset="0"/>
                              <a:ea typeface="Calibri" panose="020F0502020204030204" pitchFamily="34" charset="0"/>
                            </a:rPr>
                            <m:t>𝑇</m:t>
                          </m:r>
                        </m:sup>
                      </m:sSup>
                      <m:r>
                        <a:rPr lang="ru-RU"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2</m:t>
                              </m:r>
                            </m:e>
                          </m:rad>
                        </m:den>
                      </m:f>
                      <m:sSup>
                        <m:sSupPr>
                          <m:ctrlPr>
                            <a:rPr lang="ru-RU" sz="2000" i="1">
                              <a:effectLst/>
                              <a:latin typeface="Cambria Math" panose="02040503050406030204" pitchFamily="18" charset="0"/>
                              <a:ea typeface="Calibri" panose="020F0502020204030204" pitchFamily="34" charset="0"/>
                            </a:rPr>
                          </m:ctrlPr>
                        </m:sSupPr>
                        <m:e>
                          <m:d>
                            <m:dPr>
                              <m:ctrlPr>
                                <a:rPr lang="ru-RU" sz="2000" i="1">
                                  <a:effectLst/>
                                  <a:latin typeface="Cambria Math" panose="02040503050406030204" pitchFamily="18" charset="0"/>
                                  <a:ea typeface="Calibri" panose="020F0502020204030204" pitchFamily="34" charset="0"/>
                                </a:rPr>
                              </m:ctrlPr>
                            </m:dPr>
                            <m:e>
                              <m:r>
                                <a:rPr lang="en-US" sz="2000" i="1">
                                  <a:effectLst/>
                                  <a:latin typeface="Cambria Math" panose="02040503050406030204" pitchFamily="18" charset="0"/>
                                  <a:ea typeface="Calibri" panose="020F0502020204030204" pitchFamily="34" charset="0"/>
                                </a:rPr>
                                <m:t>1,−1,0,0</m:t>
                              </m:r>
                            </m:e>
                          </m:d>
                        </m:e>
                        <m:sup>
                          <m:r>
                            <a:rPr lang="en-US" sz="2000" i="1">
                              <a:effectLst/>
                              <a:latin typeface="Cambria Math" panose="02040503050406030204" pitchFamily="18" charset="0"/>
                              <a:ea typeface="Calibri" panose="020F0502020204030204" pitchFamily="34" charset="0"/>
                            </a:rPr>
                            <m:t>𝑇</m:t>
                          </m:r>
                        </m:sup>
                      </m:sSup>
                    </m:oMath>
                  </m:oMathPara>
                </a14:m>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𝑒</m:t>
                          </m:r>
                        </m:e>
                        <m:sub>
                          <m:r>
                            <a:rPr lang="ru-RU" sz="2000" i="1">
                              <a:effectLst/>
                              <a:latin typeface="Cambria Math" panose="02040503050406030204" pitchFamily="18" charset="0"/>
                              <a:ea typeface="Calibri" panose="020F0502020204030204" pitchFamily="34" charset="0"/>
                            </a:rPr>
                            <m:t>3</m:t>
                          </m:r>
                        </m:sub>
                      </m:sSub>
                      <m:r>
                        <a:rPr lang="ru-RU"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1</m:t>
                                  </m:r>
                                </m:e>
                                <m:sup>
                                  <m:r>
                                    <a:rPr lang="ru-RU" sz="2000" i="1">
                                      <a:effectLst/>
                                      <a:latin typeface="Cambria Math" panose="02040503050406030204" pitchFamily="18" charset="0"/>
                                      <a:ea typeface="Calibri" panose="020F0502020204030204" pitchFamily="34" charset="0"/>
                                    </a:rPr>
                                    <m:t>2</m:t>
                                  </m:r>
                                </m:sup>
                              </m:sSup>
                              <m:r>
                                <a:rPr lang="ru-RU"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1</m:t>
                                  </m:r>
                                </m:e>
                                <m:sup>
                                  <m:r>
                                    <a:rPr lang="ru-RU" sz="2000" i="1">
                                      <a:effectLst/>
                                      <a:latin typeface="Cambria Math" panose="02040503050406030204" pitchFamily="18" charset="0"/>
                                      <a:ea typeface="Calibri" panose="020F0502020204030204" pitchFamily="34" charset="0"/>
                                    </a:rPr>
                                    <m:t>2</m:t>
                                  </m:r>
                                </m:sup>
                              </m:sSup>
                              <m:r>
                                <a:rPr lang="ru-RU"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(−2)</m:t>
                                  </m:r>
                                </m:e>
                                <m:sup>
                                  <m:r>
                                    <a:rPr lang="ru-RU" sz="2000" i="1">
                                      <a:effectLst/>
                                      <a:latin typeface="Cambria Math" panose="02040503050406030204" pitchFamily="18" charset="0"/>
                                      <a:ea typeface="Calibri" panose="020F0502020204030204" pitchFamily="34" charset="0"/>
                                    </a:rPr>
                                    <m:t>2</m:t>
                                  </m:r>
                                </m:sup>
                              </m:sSup>
                              <m:r>
                                <a:rPr lang="ru-RU"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0</m:t>
                                  </m:r>
                                </m:e>
                                <m:sup>
                                  <m:r>
                                    <a:rPr lang="ru-RU" sz="2000" i="1">
                                      <a:effectLst/>
                                      <a:latin typeface="Cambria Math" panose="02040503050406030204" pitchFamily="18" charset="0"/>
                                      <a:ea typeface="Calibri" panose="020F0502020204030204" pitchFamily="34" charset="0"/>
                                    </a:rPr>
                                    <m:t>2</m:t>
                                  </m:r>
                                </m:sup>
                              </m:sSup>
                            </m:e>
                          </m:rad>
                        </m:den>
                      </m:f>
                      <m:sSup>
                        <m:sSupPr>
                          <m:ctrlPr>
                            <a:rPr lang="ru-RU" sz="2000" i="1">
                              <a:effectLst/>
                              <a:latin typeface="Cambria Math" panose="02040503050406030204" pitchFamily="18" charset="0"/>
                              <a:ea typeface="Calibri" panose="020F0502020204030204" pitchFamily="34" charset="0"/>
                            </a:rPr>
                          </m:ctrlPr>
                        </m:sSupPr>
                        <m:e>
                          <m:d>
                            <m:dPr>
                              <m:ctrlPr>
                                <a:rPr lang="ru-RU" sz="2000" i="1">
                                  <a:effectLst/>
                                  <a:latin typeface="Cambria Math" panose="02040503050406030204" pitchFamily="18" charset="0"/>
                                  <a:ea typeface="Calibri" panose="020F0502020204030204" pitchFamily="34" charset="0"/>
                                </a:rPr>
                              </m:ctrlPr>
                            </m:dPr>
                            <m:e>
                              <m:r>
                                <a:rPr lang="en-US" sz="2000" i="1">
                                  <a:effectLst/>
                                  <a:latin typeface="Cambria Math" panose="02040503050406030204" pitchFamily="18" charset="0"/>
                                  <a:ea typeface="Calibri" panose="020F0502020204030204" pitchFamily="34" charset="0"/>
                                </a:rPr>
                                <m:t>1,1,−2,0</m:t>
                              </m:r>
                            </m:e>
                          </m:d>
                        </m:e>
                        <m:sup>
                          <m:r>
                            <a:rPr lang="en-US" sz="2000" i="1">
                              <a:effectLst/>
                              <a:latin typeface="Cambria Math" panose="02040503050406030204" pitchFamily="18" charset="0"/>
                              <a:ea typeface="Calibri" panose="020F0502020204030204" pitchFamily="34" charset="0"/>
                            </a:rPr>
                            <m:t>𝑇</m:t>
                          </m:r>
                        </m:sup>
                      </m:sSup>
                      <m:r>
                        <a:rPr lang="ru-RU"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6</m:t>
                              </m:r>
                            </m:e>
                          </m:rad>
                        </m:den>
                      </m:f>
                      <m:sSup>
                        <m:sSupPr>
                          <m:ctrlPr>
                            <a:rPr lang="ru-RU" sz="2000" i="1">
                              <a:effectLst/>
                              <a:latin typeface="Cambria Math" panose="02040503050406030204" pitchFamily="18" charset="0"/>
                              <a:ea typeface="Calibri" panose="020F0502020204030204" pitchFamily="34" charset="0"/>
                            </a:rPr>
                          </m:ctrlPr>
                        </m:sSupPr>
                        <m:e>
                          <m:d>
                            <m:dPr>
                              <m:ctrlPr>
                                <a:rPr lang="ru-RU" sz="2000" i="1">
                                  <a:effectLst/>
                                  <a:latin typeface="Cambria Math" panose="02040503050406030204" pitchFamily="18" charset="0"/>
                                  <a:ea typeface="Calibri" panose="020F0502020204030204" pitchFamily="34" charset="0"/>
                                </a:rPr>
                              </m:ctrlPr>
                            </m:dPr>
                            <m:e>
                              <m:r>
                                <a:rPr lang="en-US" sz="2000" i="1">
                                  <a:effectLst/>
                                  <a:latin typeface="Cambria Math" panose="02040503050406030204" pitchFamily="18" charset="0"/>
                                  <a:ea typeface="Calibri" panose="020F0502020204030204" pitchFamily="34" charset="0"/>
                                </a:rPr>
                                <m:t>1,1,−2,0</m:t>
                              </m:r>
                            </m:e>
                          </m:d>
                        </m:e>
                        <m:sup>
                          <m:r>
                            <a:rPr lang="en-US" sz="2000" i="1">
                              <a:effectLst/>
                              <a:latin typeface="Cambria Math" panose="02040503050406030204" pitchFamily="18" charset="0"/>
                              <a:ea typeface="Calibri" panose="020F0502020204030204" pitchFamily="34" charset="0"/>
                            </a:rPr>
                            <m:t>𝑇</m:t>
                          </m:r>
                        </m:sup>
                      </m:sSup>
                    </m:oMath>
                  </m:oMathPara>
                </a14:m>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𝑒</m:t>
                          </m:r>
                        </m:e>
                        <m:sub>
                          <m:r>
                            <a:rPr lang="ru-RU" sz="2000" i="1">
                              <a:effectLst/>
                              <a:latin typeface="Cambria Math" panose="02040503050406030204" pitchFamily="18" charset="0"/>
                              <a:ea typeface="Calibri" panose="020F0502020204030204" pitchFamily="34" charset="0"/>
                            </a:rPr>
                            <m:t>4</m:t>
                          </m:r>
                        </m:sub>
                      </m:sSub>
                      <m:r>
                        <a:rPr lang="ru-RU"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1</m:t>
                                  </m:r>
                                </m:e>
                                <m:sup>
                                  <m:r>
                                    <a:rPr lang="ru-RU" sz="2000" i="1">
                                      <a:effectLst/>
                                      <a:latin typeface="Cambria Math" panose="02040503050406030204" pitchFamily="18" charset="0"/>
                                      <a:ea typeface="Calibri" panose="020F0502020204030204" pitchFamily="34" charset="0"/>
                                    </a:rPr>
                                    <m:t>2</m:t>
                                  </m:r>
                                </m:sup>
                              </m:sSup>
                              <m:r>
                                <a:rPr lang="ru-RU"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1</m:t>
                                  </m:r>
                                </m:e>
                                <m:sup>
                                  <m:r>
                                    <a:rPr lang="ru-RU" sz="2000" i="1">
                                      <a:effectLst/>
                                      <a:latin typeface="Cambria Math" panose="02040503050406030204" pitchFamily="18" charset="0"/>
                                      <a:ea typeface="Calibri" panose="020F0502020204030204" pitchFamily="34" charset="0"/>
                                    </a:rPr>
                                    <m:t>2</m:t>
                                  </m:r>
                                </m:sup>
                              </m:sSup>
                              <m:r>
                                <a:rPr lang="ru-RU"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1</m:t>
                                  </m:r>
                                </m:e>
                                <m:sup>
                                  <m:r>
                                    <a:rPr lang="ru-RU" sz="2000" i="1">
                                      <a:effectLst/>
                                      <a:latin typeface="Cambria Math" panose="02040503050406030204" pitchFamily="18" charset="0"/>
                                      <a:ea typeface="Calibri" panose="020F0502020204030204" pitchFamily="34" charset="0"/>
                                    </a:rPr>
                                    <m:t>2</m:t>
                                  </m:r>
                                </m:sup>
                              </m:sSup>
                              <m:r>
                                <a:rPr lang="ru-RU"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−1)</m:t>
                                  </m:r>
                                </m:e>
                                <m:sup>
                                  <m:r>
                                    <a:rPr lang="ru-RU" sz="2000" i="1">
                                      <a:effectLst/>
                                      <a:latin typeface="Cambria Math" panose="02040503050406030204" pitchFamily="18" charset="0"/>
                                      <a:ea typeface="Calibri" panose="020F0502020204030204" pitchFamily="34" charset="0"/>
                                    </a:rPr>
                                    <m:t>2</m:t>
                                  </m:r>
                                </m:sup>
                              </m:sSup>
                            </m:e>
                          </m:rad>
                        </m:den>
                      </m:f>
                      <m:sSup>
                        <m:sSupPr>
                          <m:ctrlPr>
                            <a:rPr lang="ru-RU" sz="2000" i="1">
                              <a:effectLst/>
                              <a:latin typeface="Cambria Math" panose="02040503050406030204" pitchFamily="18" charset="0"/>
                              <a:ea typeface="Calibri" panose="020F0502020204030204" pitchFamily="34" charset="0"/>
                            </a:rPr>
                          </m:ctrlPr>
                        </m:sSupPr>
                        <m:e>
                          <m:d>
                            <m:dPr>
                              <m:ctrlPr>
                                <a:rPr lang="ru-RU" sz="2000" i="1">
                                  <a:effectLst/>
                                  <a:latin typeface="Cambria Math" panose="02040503050406030204" pitchFamily="18" charset="0"/>
                                  <a:ea typeface="Calibri" panose="020F0502020204030204" pitchFamily="34" charset="0"/>
                                </a:rPr>
                              </m:ctrlPr>
                            </m:dPr>
                            <m:e>
                              <m:r>
                                <a:rPr lang="en-US" sz="2000" i="1">
                                  <a:effectLst/>
                                  <a:latin typeface="Cambria Math" panose="02040503050406030204" pitchFamily="18" charset="0"/>
                                  <a:ea typeface="Calibri" panose="020F0502020204030204" pitchFamily="34" charset="0"/>
                                </a:rPr>
                                <m:t>1,1,1,−1</m:t>
                              </m:r>
                            </m:e>
                          </m:d>
                        </m:e>
                        <m:sup>
                          <m:r>
                            <a:rPr lang="en-US" sz="2000" i="1">
                              <a:effectLst/>
                              <a:latin typeface="Cambria Math" panose="02040503050406030204" pitchFamily="18" charset="0"/>
                              <a:ea typeface="Calibri" panose="020F0502020204030204" pitchFamily="34" charset="0"/>
                            </a:rPr>
                            <m:t>𝑇</m:t>
                          </m:r>
                        </m:sup>
                      </m:sSup>
                      <m:r>
                        <a:rPr lang="ru-RU"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
                            <a:rPr lang="ru-RU" sz="2000" i="1">
                              <a:effectLst/>
                              <a:latin typeface="Cambria Math" panose="02040503050406030204" pitchFamily="18" charset="0"/>
                              <a:ea typeface="Calibri" panose="020F0502020204030204" pitchFamily="34" charset="0"/>
                            </a:rPr>
                            <m:t>2</m:t>
                          </m:r>
                        </m:den>
                      </m:f>
                      <m:sSup>
                        <m:sSupPr>
                          <m:ctrlPr>
                            <a:rPr lang="ru-RU" sz="2000" i="1">
                              <a:effectLst/>
                              <a:latin typeface="Cambria Math" panose="02040503050406030204" pitchFamily="18" charset="0"/>
                              <a:ea typeface="Calibri" panose="020F0502020204030204" pitchFamily="34" charset="0"/>
                            </a:rPr>
                          </m:ctrlPr>
                        </m:sSupPr>
                        <m:e>
                          <m:d>
                            <m:dPr>
                              <m:ctrlPr>
                                <a:rPr lang="ru-RU" sz="2000" i="1">
                                  <a:effectLst/>
                                  <a:latin typeface="Cambria Math" panose="02040503050406030204" pitchFamily="18" charset="0"/>
                                  <a:ea typeface="Calibri" panose="020F0502020204030204" pitchFamily="34" charset="0"/>
                                </a:rPr>
                              </m:ctrlPr>
                            </m:dPr>
                            <m:e>
                              <m:r>
                                <a:rPr lang="en-US" sz="2000" i="1">
                                  <a:effectLst/>
                                  <a:latin typeface="Cambria Math" panose="02040503050406030204" pitchFamily="18" charset="0"/>
                                  <a:ea typeface="Calibri" panose="020F0502020204030204" pitchFamily="34" charset="0"/>
                                </a:rPr>
                                <m:t>1,1,1,−1</m:t>
                              </m:r>
                            </m:e>
                          </m:d>
                        </m:e>
                        <m:sup>
                          <m:r>
                            <a:rPr lang="en-US" sz="2000" i="1">
                              <a:effectLst/>
                              <a:latin typeface="Cambria Math" panose="02040503050406030204" pitchFamily="18" charset="0"/>
                              <a:ea typeface="Calibri" panose="020F0502020204030204" pitchFamily="34" charset="0"/>
                            </a:rPr>
                            <m:t>𝑇</m:t>
                          </m:r>
                        </m:sup>
                      </m:sSup>
                    </m:oMath>
                  </m:oMathPara>
                </a14:m>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128016" y="204688"/>
                <a:ext cx="11942064" cy="5573834"/>
              </a:xfrm>
              <a:prstGeom prst="rect">
                <a:avLst/>
              </a:prstGeom>
              <a:blipFill>
                <a:blip r:embed="rId2"/>
                <a:stretch>
                  <a:fillRect t="-109" r="-510"/>
                </a:stretch>
              </a:blipFill>
            </p:spPr>
            <p:txBody>
              <a:bodyPr/>
              <a:lstStyle/>
              <a:p>
                <a:r>
                  <a:rPr lang="ru-RU">
                    <a:noFill/>
                  </a:rPr>
                  <a:t> </a:t>
                </a:r>
              </a:p>
            </p:txBody>
          </p:sp>
        </mc:Fallback>
      </mc:AlternateContent>
    </p:spTree>
    <p:extLst>
      <p:ext uri="{BB962C8B-B14F-4D97-AF65-F5344CB8AC3E}">
        <p14:creationId xmlns:p14="http://schemas.microsoft.com/office/powerpoint/2010/main" val="2940565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237744" y="202890"/>
                <a:ext cx="11484864" cy="3691460"/>
              </a:xfrm>
              <a:prstGeom prst="rect">
                <a:avLst/>
              </a:prstGeom>
            </p:spPr>
            <p:txBody>
              <a:bodyPr wrap="square">
                <a:spAutoFit/>
              </a:bodyPr>
              <a:lstStyle/>
              <a:p>
                <a:pPr marL="450215" indent="254000" algn="just">
                  <a:lnSpc>
                    <a:spcPct val="120000"/>
                  </a:lnSpc>
                  <a:spcAft>
                    <a:spcPts val="0"/>
                  </a:spcAft>
                </a:pPr>
                <a:r>
                  <a:rPr lang="ru-RU" sz="2000" dirty="0">
                    <a:latin typeface="Times New Roman" panose="02020603050405020304" pitchFamily="18" charset="0"/>
                    <a:ea typeface="Calibri" panose="020F0502020204030204" pitchFamily="34" charset="0"/>
                  </a:rPr>
                  <a:t>Из столбцов координат векторов </a:t>
                </a:r>
                <a14:m>
                  <m:oMath xmlns:m="http://schemas.openxmlformats.org/officeDocument/2006/math">
                    <m:r>
                      <a:rPr lang="en-US" sz="2000" i="1">
                        <a:effectLst/>
                        <a:latin typeface="Cambria Math" panose="02040503050406030204" pitchFamily="18" charset="0"/>
                        <a:ea typeface="Calibri" panose="020F0502020204030204" pitchFamily="34" charset="0"/>
                      </a:rPr>
                      <m:t>𝑒</m:t>
                    </m:r>
                  </m:oMath>
                </a14:m>
                <a:r>
                  <a:rPr lang="ru-RU" sz="2000" dirty="0">
                    <a:effectLst/>
                    <a:latin typeface="Times New Roman" panose="02020603050405020304" pitchFamily="18" charset="0"/>
                    <a:ea typeface="Calibri" panose="020F0502020204030204" pitchFamily="34" charset="0"/>
                  </a:rPr>
                  <a:t> составим матрицу</a:t>
                </a:r>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effectLst/>
                          <a:latin typeface="Cambria Math" panose="02040503050406030204" pitchFamily="18" charset="0"/>
                          <a:ea typeface="Calibri" panose="020F0502020204030204" pitchFamily="34" charset="0"/>
                        </a:rPr>
                        <m:t>𝑉</m:t>
                      </m:r>
                      <m:r>
                        <a:rPr lang="ru-RU" sz="2000" i="1">
                          <a:effectLst/>
                          <a:latin typeface="Cambria Math" panose="02040503050406030204" pitchFamily="18" charset="0"/>
                          <a:ea typeface="Calibri" panose="020F0502020204030204" pitchFamily="34" charset="0"/>
                        </a:rPr>
                        <m:t>=</m:t>
                      </m:r>
                      <m:d>
                        <m:dPr>
                          <m:ctrlPr>
                            <a:rPr lang="ru-RU" sz="2000" i="1">
                              <a:effectLst/>
                              <a:latin typeface="Cambria Math" panose="02040503050406030204" pitchFamily="18" charset="0"/>
                              <a:ea typeface="Calibri" panose="020F0502020204030204" pitchFamily="34"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
                                            <a:rPr lang="ru-RU" sz="2000" i="1">
                                              <a:effectLst/>
                                              <a:latin typeface="Cambria Math" panose="02040503050406030204" pitchFamily="18" charset="0"/>
                                              <a:ea typeface="Calibri" panose="020F0502020204030204" pitchFamily="34" charset="0"/>
                                            </a:rPr>
                                            <m:t>2</m:t>
                                          </m:r>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3</m:t>
                                              </m:r>
                                            </m:e>
                                          </m:rad>
                                        </m:den>
                                      </m:f>
                                    </m:e>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2</m:t>
                                              </m:r>
                                            </m:e>
                                          </m:rad>
                                        </m:den>
                                      </m:f>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6</m:t>
                                                    </m:r>
                                                  </m:e>
                                                </m:rad>
                                              </m:den>
                                            </m:f>
                                          </m:e>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
                                                  <a:rPr lang="ru-RU" sz="2000" i="1">
                                                    <a:effectLst/>
                                                    <a:latin typeface="Cambria Math" panose="02040503050406030204" pitchFamily="18" charset="0"/>
                                                    <a:ea typeface="Calibri" panose="020F0502020204030204" pitchFamily="34" charset="0"/>
                                                  </a:rPr>
                                                  <m:t>2</m:t>
                                                </m:r>
                                              </m:den>
                                            </m:f>
                                          </m:e>
                                        </m:mr>
                                      </m:m>
                                    </m:e>
                                  </m:mr>
                                </m:m>
                              </m:e>
                            </m:mr>
                            <m:m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
                                            <a:rPr lang="ru-RU" sz="2000" i="1">
                                              <a:effectLst/>
                                              <a:latin typeface="Cambria Math" panose="02040503050406030204" pitchFamily="18" charset="0"/>
                                              <a:ea typeface="Calibri" panose="020F0502020204030204" pitchFamily="34" charset="0"/>
                                            </a:rPr>
                                            <m:t>2</m:t>
                                          </m:r>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3</m:t>
                                              </m:r>
                                            </m:e>
                                          </m:rad>
                                        </m:den>
                                      </m:f>
                                    </m:e>
                                    <m:e>
                                      <m:r>
                                        <a:rPr lang="ru-RU"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2</m:t>
                                              </m:r>
                                            </m:e>
                                          </m:rad>
                                        </m:den>
                                      </m:f>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6</m:t>
                                                    </m:r>
                                                  </m:e>
                                                </m:rad>
                                              </m:den>
                                            </m:f>
                                          </m:e>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
                                                  <a:rPr lang="ru-RU" sz="2000" i="1">
                                                    <a:effectLst/>
                                                    <a:latin typeface="Cambria Math" panose="02040503050406030204" pitchFamily="18" charset="0"/>
                                                    <a:ea typeface="Calibri" panose="020F0502020204030204" pitchFamily="34" charset="0"/>
                                                  </a:rPr>
                                                  <m:t>2</m:t>
                                                </m:r>
                                              </m:den>
                                            </m:f>
                                          </m:e>
                                        </m:mr>
                                      </m:m>
                                    </m:e>
                                  </m:mr>
                                </m:m>
                              </m:e>
                            </m:mr>
                            <m:m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
                                                  <a:rPr lang="ru-RU" sz="2000" i="1">
                                                    <a:effectLst/>
                                                    <a:latin typeface="Cambria Math" panose="02040503050406030204" pitchFamily="18" charset="0"/>
                                                    <a:ea typeface="Calibri" panose="020F0502020204030204" pitchFamily="34" charset="0"/>
                                                  </a:rPr>
                                                  <m:t>2</m:t>
                                                </m:r>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3</m:t>
                                                    </m:r>
                                                  </m:e>
                                                </m:rad>
                                              </m:den>
                                            </m:f>
                                          </m:e>
                                          <m:e>
                                            <m:r>
                                              <a:rPr lang="ru-RU"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ru-RU"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2</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6</m:t>
                                                          </m:r>
                                                        </m:e>
                                                      </m:rad>
                                                    </m:den>
                                                  </m:f>
                                                </m:e>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
                                                        <a:rPr lang="ru-RU" sz="2000" i="1">
                                                          <a:effectLst/>
                                                          <a:latin typeface="Cambria Math" panose="02040503050406030204" pitchFamily="18" charset="0"/>
                                                          <a:ea typeface="Calibri" panose="020F0502020204030204" pitchFamily="34" charset="0"/>
                                                        </a:rPr>
                                                        <m:t>2</m:t>
                                                      </m:r>
                                                    </m:den>
                                                  </m:f>
                                                </m:e>
                                              </m:mr>
                                            </m:m>
                                          </m:e>
                                        </m:mr>
                                      </m:m>
                                    </m:e>
                                  </m:mr>
                                  <m:m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3</m:t>
                                                </m:r>
                                              </m:num>
                                              <m:den>
                                                <m:r>
                                                  <a:rPr lang="ru-RU" sz="2000" i="1">
                                                    <a:effectLst/>
                                                    <a:latin typeface="Cambria Math" panose="02040503050406030204" pitchFamily="18" charset="0"/>
                                                    <a:ea typeface="Calibri" panose="020F0502020204030204" pitchFamily="34" charset="0"/>
                                                  </a:rPr>
                                                  <m:t>2</m:t>
                                                </m:r>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3</m:t>
                                                    </m:r>
                                                  </m:e>
                                                </m:rad>
                                              </m:den>
                                            </m:f>
                                          </m:e>
                                          <m:e>
                                            <m:r>
                                              <a:rPr lang="ru-RU"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ru-RU" sz="2000" i="1">
                                                      <a:effectLst/>
                                                      <a:latin typeface="Cambria Math" panose="02040503050406030204" pitchFamily="18" charset="0"/>
                                                      <a:ea typeface="Calibri" panose="020F0502020204030204" pitchFamily="34" charset="0"/>
                                                    </a:rPr>
                                                    <m:t>0</m:t>
                                                  </m:r>
                                                </m:e>
                                                <m:e>
                                                  <m:r>
                                                    <a:rPr lang="ru-RU"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
                                                        <a:rPr lang="ru-RU" sz="2000" i="1">
                                                          <a:effectLst/>
                                                          <a:latin typeface="Cambria Math" panose="02040503050406030204" pitchFamily="18" charset="0"/>
                                                          <a:ea typeface="Calibri" panose="020F0502020204030204" pitchFamily="34" charset="0"/>
                                                        </a:rPr>
                                                        <m:t>2</m:t>
                                                      </m:r>
                                                    </m:den>
                                                  </m:f>
                                                </m:e>
                                              </m:mr>
                                            </m:m>
                                          </m:e>
                                        </m:mr>
                                      </m:m>
                                    </m:e>
                                  </m:mr>
                                </m:m>
                              </m:e>
                            </m:mr>
                          </m:m>
                        </m:e>
                      </m:d>
                    </m:oMath>
                  </m:oMathPara>
                </a14:m>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237744" y="202890"/>
                <a:ext cx="11484864" cy="3691460"/>
              </a:xfrm>
              <a:prstGeom prst="rect">
                <a:avLst/>
              </a:prstGeom>
              <a:blipFill>
                <a:blip r:embed="rId2"/>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3" name="Прямоугольник 2"/>
              <p:cNvSpPr/>
              <p:nvPr/>
            </p:nvSpPr>
            <p:spPr>
              <a:xfrm>
                <a:off x="676656" y="4084397"/>
                <a:ext cx="11292840" cy="1954509"/>
              </a:xfrm>
              <a:prstGeom prst="rect">
                <a:avLst/>
              </a:prstGeom>
            </p:spPr>
            <p:txBody>
              <a:bodyPr wrap="square">
                <a:spAutoFit/>
              </a:bodyPr>
              <a:lstStyle/>
              <a:p>
                <a:pPr lvl="0" algn="just">
                  <a:lnSpc>
                    <a:spcPct val="120000"/>
                  </a:lnSpc>
                  <a:spcAft>
                    <a:spcPts val="0"/>
                  </a:spcAft>
                </a:pPr>
                <a:r>
                  <a:rPr lang="ru-RU" sz="2000" dirty="0" smtClean="0">
                    <a:latin typeface="Times New Roman" panose="02020603050405020304" pitchFamily="18" charset="0"/>
                    <a:ea typeface="Calibri" panose="020F0502020204030204" pitchFamily="34" charset="0"/>
                  </a:rPr>
                  <a:t>3. Построить </a:t>
                </a:r>
                <a:r>
                  <a:rPr lang="ru-RU" sz="2000" dirty="0">
                    <a:latin typeface="Times New Roman" panose="02020603050405020304" pitchFamily="18" charset="0"/>
                    <a:ea typeface="Calibri" panose="020F0502020204030204" pitchFamily="34" charset="0"/>
                  </a:rPr>
                  <a:t>ортонормированную систему векторов </a:t>
                </a:r>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𝑓</m:t>
                          </m:r>
                        </m:e>
                        <m:sub>
                          <m:r>
                            <a:rPr lang="en-US" sz="2000" i="1">
                              <a:effectLst/>
                              <a:latin typeface="Cambria Math" panose="02040503050406030204" pitchFamily="18" charset="0"/>
                              <a:ea typeface="Calibri" panose="020F0502020204030204" pitchFamily="34" charset="0"/>
                            </a:rPr>
                            <m:t>1</m:t>
                          </m:r>
                        </m:sub>
                      </m:sSub>
                      <m:r>
                        <a:rPr lang="en-US"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en-US" sz="2000" i="1">
                              <a:effectLst/>
                              <a:latin typeface="Cambria Math" panose="02040503050406030204" pitchFamily="18" charset="0"/>
                              <a:ea typeface="Calibri" panose="020F0502020204030204" pitchFamily="34" charset="0"/>
                            </a:rPr>
                            <m:t>𝐴</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𝑒</m:t>
                              </m:r>
                            </m:e>
                            <m:sub>
                              <m:r>
                                <a:rPr lang="en-US" sz="2000" i="1">
                                  <a:effectLst/>
                                  <a:latin typeface="Cambria Math" panose="02040503050406030204" pitchFamily="18" charset="0"/>
                                  <a:ea typeface="Calibri" panose="020F0502020204030204" pitchFamily="34" charset="0"/>
                                </a:rPr>
                                <m:t>1</m:t>
                              </m:r>
                            </m:sub>
                          </m:sSub>
                        </m:num>
                        <m:den>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𝜎</m:t>
                              </m:r>
                            </m:e>
                            <m:sub>
                              <m:r>
                                <a:rPr lang="ru-RU" sz="2000" i="1">
                                  <a:effectLst/>
                                  <a:latin typeface="Cambria Math" panose="02040503050406030204" pitchFamily="18" charset="0"/>
                                  <a:ea typeface="Calibri" panose="020F0502020204030204" pitchFamily="34" charset="0"/>
                                </a:rPr>
                                <m:t>1</m:t>
                              </m:r>
                            </m:sub>
                          </m:sSub>
                        </m:den>
                      </m:f>
                      <m:r>
                        <a:rPr lang="en-US" sz="2000" i="1">
                          <a:effectLst/>
                          <a:latin typeface="Cambria Math" panose="02040503050406030204" pitchFamily="18" charset="0"/>
                          <a:ea typeface="Calibri" panose="020F0502020204030204" pitchFamily="34" charset="0"/>
                        </a:rPr>
                        <m:t>, …,</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𝑓</m:t>
                          </m:r>
                        </m:e>
                        <m:sub>
                          <m:r>
                            <a:rPr lang="en-US" sz="2000" i="1">
                              <a:effectLst/>
                              <a:latin typeface="Cambria Math" panose="02040503050406030204" pitchFamily="18" charset="0"/>
                              <a:ea typeface="Calibri" panose="020F0502020204030204" pitchFamily="34" charset="0"/>
                            </a:rPr>
                            <m:t>𝑟</m:t>
                          </m:r>
                        </m:sub>
                      </m:sSub>
                      <m:r>
                        <a:rPr lang="en-US"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en-US" sz="2000" i="1">
                              <a:effectLst/>
                              <a:latin typeface="Cambria Math" panose="02040503050406030204" pitchFamily="18" charset="0"/>
                              <a:ea typeface="Calibri" panose="020F0502020204030204" pitchFamily="34" charset="0"/>
                            </a:rPr>
                            <m:t>𝐴</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𝑒</m:t>
                              </m:r>
                            </m:e>
                            <m:sub>
                              <m:r>
                                <a:rPr lang="en-US" sz="2000" i="1">
                                  <a:effectLst/>
                                  <a:latin typeface="Cambria Math" panose="02040503050406030204" pitchFamily="18" charset="0"/>
                                  <a:ea typeface="Calibri" panose="020F0502020204030204" pitchFamily="34" charset="0"/>
                                </a:rPr>
                                <m:t>𝑟</m:t>
                              </m:r>
                            </m:sub>
                          </m:sSub>
                        </m:num>
                        <m:den>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𝜎</m:t>
                              </m:r>
                            </m:e>
                            <m:sub>
                              <m:r>
                                <a:rPr lang="ru-RU" sz="2000" i="1">
                                  <a:effectLst/>
                                  <a:latin typeface="Cambria Math" panose="02040503050406030204" pitchFamily="18" charset="0"/>
                                  <a:ea typeface="Calibri" panose="020F0502020204030204" pitchFamily="34" charset="0"/>
                                </a:rPr>
                                <m:t>𝑟</m:t>
                              </m:r>
                            </m:sub>
                          </m:sSub>
                        </m:den>
                      </m:f>
                    </m:oMath>
                  </m:oMathPara>
                </a14:m>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r>
                  <a:rPr lang="ru-RU" sz="2000" dirty="0">
                    <a:effectLst/>
                    <a:latin typeface="Times New Roman" panose="02020603050405020304" pitchFamily="18" charset="0"/>
                    <a:ea typeface="Calibri" panose="020F0502020204030204" pitchFamily="34" charset="0"/>
                  </a:rPr>
                  <a:t>и дополнить ее любыми векторами до ортонормированного базиса пространства. Из столбцов координат векторов составить матрицу </a:t>
                </a:r>
                <a14:m>
                  <m:oMath xmlns:m="http://schemas.openxmlformats.org/officeDocument/2006/math">
                    <m:r>
                      <a:rPr lang="en-US" sz="2000" i="1">
                        <a:effectLst/>
                        <a:latin typeface="Cambria Math" panose="02040503050406030204" pitchFamily="18" charset="0"/>
                        <a:ea typeface="Calibri" panose="020F0502020204030204" pitchFamily="34" charset="0"/>
                      </a:rPr>
                      <m:t>𝑈</m:t>
                    </m:r>
                  </m:oMath>
                </a14:m>
                <a:r>
                  <a:rPr lang="ru-RU" sz="2000" dirty="0">
                    <a:effectLst/>
                    <a:latin typeface="Times New Roman" panose="02020603050405020304" pitchFamily="18" charset="0"/>
                    <a:ea typeface="Calibri" panose="020F0502020204030204" pitchFamily="34" charset="0"/>
                  </a:rPr>
                  <a:t>. </a:t>
                </a:r>
                <a:endParaRPr lang="ru-RU" sz="2000" dirty="0">
                  <a:effectLst/>
                  <a:latin typeface="Times New Roman" panose="02020603050405020304" pitchFamily="18" charset="0"/>
                  <a:ea typeface="Times New Roman" panose="02020603050405020304" pitchFamily="18" charset="0"/>
                </a:endParaRPr>
              </a:p>
            </p:txBody>
          </p:sp>
        </mc:Choice>
        <mc:Fallback>
          <p:sp>
            <p:nvSpPr>
              <p:cNvPr id="3" name="Прямоугольник 2"/>
              <p:cNvSpPr>
                <a:spLocks noRot="1" noChangeAspect="1" noMove="1" noResize="1" noEditPoints="1" noAdjustHandles="1" noChangeArrowheads="1" noChangeShapeType="1" noTextEdit="1"/>
              </p:cNvSpPr>
              <p:nvPr/>
            </p:nvSpPr>
            <p:spPr>
              <a:xfrm>
                <a:off x="676656" y="4084397"/>
                <a:ext cx="11292840" cy="1954509"/>
              </a:xfrm>
              <a:prstGeom prst="rect">
                <a:avLst/>
              </a:prstGeom>
              <a:blipFill>
                <a:blip r:embed="rId3"/>
                <a:stretch>
                  <a:fillRect l="-540" r="-486" b="-3115"/>
                </a:stretch>
              </a:blipFill>
            </p:spPr>
            <p:txBody>
              <a:bodyPr/>
              <a:lstStyle/>
              <a:p>
                <a:r>
                  <a:rPr lang="ru-RU">
                    <a:noFill/>
                  </a:rPr>
                  <a:t> </a:t>
                </a:r>
              </a:p>
            </p:txBody>
          </p:sp>
        </mc:Fallback>
      </mc:AlternateContent>
    </p:spTree>
    <p:extLst>
      <p:ext uri="{BB962C8B-B14F-4D97-AF65-F5344CB8AC3E}">
        <p14:creationId xmlns:p14="http://schemas.microsoft.com/office/powerpoint/2010/main" val="34202208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356616" y="160930"/>
                <a:ext cx="10799064" cy="6353791"/>
              </a:xfrm>
              <a:prstGeom prst="rect">
                <a:avLst/>
              </a:prstGeom>
            </p:spPr>
            <p:txBody>
              <a:bodyPr wrap="square">
                <a:spAutoFit/>
              </a:bodyPr>
              <a:lstStyle/>
              <a:p>
                <a:pPr marL="450215" indent="254000" algn="just">
                  <a:lnSpc>
                    <a:spcPct val="120000"/>
                  </a:lnSpc>
                  <a:spcAft>
                    <a:spcPts val="0"/>
                  </a:spcAft>
                </a:pPr>
                <a:r>
                  <a:rPr lang="ru-RU" sz="2000" dirty="0">
                    <a:latin typeface="Times New Roman" panose="02020603050405020304" pitchFamily="18" charset="0"/>
                    <a:ea typeface="Calibri" panose="020F0502020204030204" pitchFamily="34" charset="0"/>
                  </a:rPr>
                  <a:t>Далее строим </a:t>
                </a:r>
                <a:r>
                  <a:rPr lang="ru-RU" sz="2000" dirty="0" smtClean="0">
                    <a:latin typeface="Times New Roman" panose="02020603050405020304" pitchFamily="18" charset="0"/>
                    <a:ea typeface="Calibri" panose="020F0502020204030204" pitchFamily="34" charset="0"/>
                  </a:rPr>
                  <a:t>векторы</a:t>
                </a:r>
                <a:endParaRPr lang="ru-RU" sz="2000" i="1" dirty="0" smtClean="0">
                  <a:effectLst/>
                  <a:latin typeface="Cambria Math" panose="02040503050406030204" pitchFamily="18" charset="0"/>
                  <a:ea typeface="Calibri" panose="020F0502020204030204" pitchFamily="34" charset="0"/>
                </a:endParaRPr>
              </a:p>
              <a:p>
                <a:pPr marL="450215" indent="254000"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𝑓</m:t>
                          </m:r>
                        </m:e>
                        <m:sub>
                          <m:r>
                            <a:rPr lang="en-US" sz="2000" i="1">
                              <a:effectLst/>
                              <a:latin typeface="Cambria Math" panose="02040503050406030204" pitchFamily="18" charset="0"/>
                              <a:ea typeface="Calibri" panose="020F0502020204030204" pitchFamily="34" charset="0"/>
                            </a:rPr>
                            <m:t>1</m:t>
                          </m:r>
                        </m:sub>
                      </m:sSub>
                      <m:r>
                        <a:rPr lang="en-US"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en-US" sz="2000" i="1">
                              <a:effectLst/>
                              <a:latin typeface="Cambria Math" panose="02040503050406030204" pitchFamily="18" charset="0"/>
                              <a:ea typeface="Calibri" panose="020F0502020204030204" pitchFamily="34" charset="0"/>
                            </a:rPr>
                            <m:t>𝐴</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𝑒</m:t>
                              </m:r>
                            </m:e>
                            <m:sub>
                              <m:r>
                                <a:rPr lang="en-US" sz="2000" i="1">
                                  <a:effectLst/>
                                  <a:latin typeface="Cambria Math" panose="02040503050406030204" pitchFamily="18" charset="0"/>
                                  <a:ea typeface="Calibri" panose="020F0502020204030204" pitchFamily="34" charset="0"/>
                                </a:rPr>
                                <m:t>1</m:t>
                              </m:r>
                            </m:sub>
                          </m:sSub>
                        </m:num>
                        <m:den>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𝜎</m:t>
                              </m:r>
                            </m:e>
                            <m:sub>
                              <m:r>
                                <a:rPr lang="ru-RU" sz="2000" i="1">
                                  <a:effectLst/>
                                  <a:latin typeface="Cambria Math" panose="02040503050406030204" pitchFamily="18" charset="0"/>
                                  <a:ea typeface="Calibri" panose="020F0502020204030204" pitchFamily="34" charset="0"/>
                                </a:rPr>
                                <m:t>1</m:t>
                              </m:r>
                            </m:sub>
                          </m:sSub>
                        </m:den>
                      </m:f>
                      <m:r>
                        <a:rPr lang="en-US"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en-US" sz="2000" i="1">
                              <a:effectLst/>
                              <a:latin typeface="Cambria Math" panose="02040503050406030204" pitchFamily="18" charset="0"/>
                              <a:ea typeface="Calibri" panose="020F0502020204030204" pitchFamily="34" charset="0"/>
                            </a:rPr>
                            <m:t>1</m:t>
                          </m:r>
                        </m:num>
                        <m:den>
                          <m:r>
                            <a:rPr lang="en-US" sz="2000" i="1">
                              <a:effectLst/>
                              <a:latin typeface="Cambria Math" panose="02040503050406030204" pitchFamily="18" charset="0"/>
                              <a:ea typeface="Calibri" panose="020F0502020204030204" pitchFamily="34" charset="0"/>
                            </a:rPr>
                            <m:t>2</m:t>
                          </m:r>
                        </m:den>
                      </m:f>
                      <m:d>
                        <m:dPr>
                          <m:ctrlPr>
                            <a:rPr lang="ru-RU" sz="2000" i="1">
                              <a:effectLst/>
                              <a:latin typeface="Cambria Math" panose="02040503050406030204" pitchFamily="18" charset="0"/>
                              <a:ea typeface="Calibri" panose="020F0502020204030204" pitchFamily="34"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r>
                                                    <a:rPr lang="en-US" sz="2000" i="1">
                                                      <a:effectLst/>
                                                      <a:latin typeface="Cambria Math" panose="02040503050406030204" pitchFamily="18" charset="0"/>
                                                      <a:ea typeface="Calibri" panose="020F0502020204030204" pitchFamily="34" charset="0"/>
                                                    </a:rPr>
                                                    <m:t>1</m:t>
                                                  </m:r>
                                                </m:e>
                                              </m:mr>
                                            </m:m>
                                          </m:e>
                                        </m:mr>
                                      </m:m>
                                    </m:e>
                                  </m:mr>
                                </m:m>
                              </m:e>
                            </m:mr>
                            <m:m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r>
                                                          <a:rPr lang="en-US" sz="2000" i="1">
                                                            <a:effectLst/>
                                                            <a:latin typeface="Cambria Math" panose="02040503050406030204" pitchFamily="18" charset="0"/>
                                                            <a:ea typeface="Calibri" panose="020F0502020204030204" pitchFamily="34" charset="0"/>
                                                          </a:rPr>
                                                          <m:t>1</m:t>
                                                        </m:r>
                                                      </m:e>
                                                    </m:mr>
                                                  </m:m>
                                                </m:e>
                                              </m:mr>
                                            </m:m>
                                          </m:e>
                                        </m:mr>
                                      </m:m>
                                    </m:e>
                                  </m:m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r>
                                                          <a:rPr lang="en-US" sz="2000" i="1">
                                                            <a:effectLst/>
                                                            <a:latin typeface="Cambria Math" panose="02040503050406030204" pitchFamily="18" charset="0"/>
                                                            <a:ea typeface="Calibri" panose="020F0502020204030204" pitchFamily="34" charset="0"/>
                                                          </a:rPr>
                                                          <m:t>1</m:t>
                                                        </m:r>
                                                      </m:e>
                                                    </m:mr>
                                                  </m:m>
                                                </m:e>
                                              </m:mr>
                                            </m:m>
                                          </m:e>
                                        </m:mr>
                                      </m:m>
                                    </m:e>
                                  </m:mr>
                                </m:m>
                              </m:e>
                            </m:mr>
                          </m:m>
                        </m:e>
                      </m:d>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
                            <a:rPr lang="ru-RU" sz="2000" i="1">
                              <a:effectLst/>
                              <a:latin typeface="Cambria Math" panose="02040503050406030204" pitchFamily="18" charset="0"/>
                              <a:ea typeface="Calibri" panose="020F0502020204030204" pitchFamily="34" charset="0"/>
                            </a:rPr>
                            <m:t>2</m:t>
                          </m:r>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3</m:t>
                              </m:r>
                            </m:e>
                          </m:rad>
                        </m:den>
                      </m:f>
                      <m:d>
                        <m:dPr>
                          <m:ctrlPr>
                            <a:rPr lang="ru-RU" sz="2000" i="1">
                              <a:effectLst/>
                              <a:latin typeface="Cambria Math" panose="02040503050406030204" pitchFamily="18" charset="0"/>
                              <a:ea typeface="Calibri" panose="020F0502020204030204" pitchFamily="34"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r>
                                  <a:rPr lang="ru-RU" sz="2000" i="1">
                                    <a:effectLst/>
                                    <a:latin typeface="Cambria Math" panose="02040503050406030204" pitchFamily="18" charset="0"/>
                                    <a:ea typeface="Calibri" panose="020F0502020204030204" pitchFamily="34" charset="0"/>
                                  </a:rPr>
                                  <m:t>1</m:t>
                                </m:r>
                              </m:e>
                            </m:mr>
                            <m:mr>
                              <m:e>
                                <m:r>
                                  <a:rPr lang="ru-RU" sz="2000" i="1">
                                    <a:effectLst/>
                                    <a:latin typeface="Cambria Math" panose="02040503050406030204" pitchFamily="18" charset="0"/>
                                    <a:ea typeface="Calibri" panose="020F0502020204030204" pitchFamily="34" charset="0"/>
                                  </a:rPr>
                                  <m:t>1</m:t>
                                </m:r>
                              </m:e>
                            </m:mr>
                            <m:m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r>
                                        <a:rPr lang="ru-RU" sz="2000" i="1">
                                          <a:effectLst/>
                                          <a:latin typeface="Cambria Math" panose="02040503050406030204" pitchFamily="18" charset="0"/>
                                          <a:ea typeface="Calibri" panose="020F0502020204030204" pitchFamily="34" charset="0"/>
                                        </a:rPr>
                                        <m:t>1</m:t>
                                      </m:r>
                                    </m:e>
                                  </m:mr>
                                  <m:mr>
                                    <m:e>
                                      <m:r>
                                        <a:rPr lang="ru-RU" sz="2000" i="1">
                                          <a:effectLst/>
                                          <a:latin typeface="Cambria Math" panose="02040503050406030204" pitchFamily="18" charset="0"/>
                                          <a:ea typeface="Calibri" panose="020F0502020204030204" pitchFamily="34" charset="0"/>
                                        </a:rPr>
                                        <m:t>3</m:t>
                                      </m:r>
                                    </m:e>
                                  </m:mr>
                                </m:m>
                              </m:e>
                            </m:mr>
                          </m:m>
                        </m:e>
                      </m:d>
                      <m:r>
                        <a:rPr lang="ru-RU"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3</m:t>
                              </m:r>
                            </m:e>
                          </m:rad>
                        </m:den>
                      </m:f>
                      <m:d>
                        <m:dPr>
                          <m:ctrlPr>
                            <a:rPr lang="ru-RU" sz="2000" i="1">
                              <a:effectLst/>
                              <a:latin typeface="Cambria Math" panose="02040503050406030204" pitchFamily="18" charset="0"/>
                              <a:ea typeface="Calibri" panose="020F0502020204030204" pitchFamily="34"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r>
                                  <a:rPr lang="ru-RU" sz="2000" i="1">
                                    <a:effectLst/>
                                    <a:latin typeface="Cambria Math" panose="02040503050406030204" pitchFamily="18" charset="0"/>
                                    <a:ea typeface="Calibri" panose="020F0502020204030204" pitchFamily="34" charset="0"/>
                                  </a:rPr>
                                  <m:t>1</m:t>
                                </m:r>
                              </m:e>
                            </m:mr>
                            <m:mr>
                              <m:e>
                                <m:r>
                                  <a:rPr lang="ru-RU" sz="2000" i="1">
                                    <a:effectLst/>
                                    <a:latin typeface="Cambria Math" panose="02040503050406030204" pitchFamily="18" charset="0"/>
                                    <a:ea typeface="Calibri" panose="020F0502020204030204" pitchFamily="34" charset="0"/>
                                  </a:rPr>
                                  <m:t>1</m:t>
                                </m:r>
                              </m:e>
                            </m:mr>
                            <m:mr>
                              <m:e>
                                <m:r>
                                  <a:rPr lang="ru-RU" sz="2000" i="1">
                                    <a:effectLst/>
                                    <a:latin typeface="Cambria Math" panose="02040503050406030204" pitchFamily="18" charset="0"/>
                                    <a:ea typeface="Calibri" panose="020F0502020204030204" pitchFamily="34" charset="0"/>
                                  </a:rPr>
                                  <m:t>1</m:t>
                                </m:r>
                              </m:e>
                            </m:mr>
                          </m:m>
                        </m:e>
                      </m:d>
                    </m:oMath>
                  </m:oMathPara>
                </a14:m>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𝑓</m:t>
                          </m:r>
                        </m:e>
                        <m:sub>
                          <m:r>
                            <a:rPr lang="en-US" sz="2000" i="1">
                              <a:effectLst/>
                              <a:latin typeface="Cambria Math" panose="02040503050406030204" pitchFamily="18" charset="0"/>
                              <a:ea typeface="Calibri" panose="020F0502020204030204" pitchFamily="34" charset="0"/>
                            </a:rPr>
                            <m:t>2</m:t>
                          </m:r>
                        </m:sub>
                      </m:sSub>
                      <m:r>
                        <a:rPr lang="en-US"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en-US" sz="2000" i="1">
                              <a:effectLst/>
                              <a:latin typeface="Cambria Math" panose="02040503050406030204" pitchFamily="18" charset="0"/>
                              <a:ea typeface="Calibri" panose="020F0502020204030204" pitchFamily="34" charset="0"/>
                            </a:rPr>
                            <m:t>𝐴</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𝑒</m:t>
                              </m:r>
                            </m:e>
                            <m:sub>
                              <m:r>
                                <a:rPr lang="en-US" sz="2000" i="1">
                                  <a:effectLst/>
                                  <a:latin typeface="Cambria Math" panose="02040503050406030204" pitchFamily="18" charset="0"/>
                                  <a:ea typeface="Calibri" panose="020F0502020204030204" pitchFamily="34" charset="0"/>
                                </a:rPr>
                                <m:t>2</m:t>
                              </m:r>
                            </m:sub>
                          </m:sSub>
                        </m:num>
                        <m:den>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𝜎</m:t>
                              </m:r>
                            </m:e>
                            <m:sub>
                              <m:r>
                                <a:rPr lang="ru-RU" sz="2000" i="1">
                                  <a:effectLst/>
                                  <a:latin typeface="Cambria Math" panose="02040503050406030204" pitchFamily="18" charset="0"/>
                                  <a:ea typeface="Calibri" panose="020F0502020204030204" pitchFamily="34" charset="0"/>
                                </a:rPr>
                                <m:t>2</m:t>
                              </m:r>
                            </m:sub>
                          </m:sSub>
                        </m:den>
                      </m:f>
                      <m:r>
                        <a:rPr lang="en-US" sz="2000" i="1">
                          <a:effectLst/>
                          <a:latin typeface="Cambria Math" panose="02040503050406030204" pitchFamily="18" charset="0"/>
                          <a:ea typeface="Calibri" panose="020F0502020204030204" pitchFamily="34" charset="0"/>
                        </a:rPr>
                        <m:t>=</m:t>
                      </m:r>
                      <m:d>
                        <m:dPr>
                          <m:ctrlPr>
                            <a:rPr lang="ru-RU" sz="2000" i="1">
                              <a:effectLst/>
                              <a:latin typeface="Cambria Math" panose="02040503050406030204" pitchFamily="18" charset="0"/>
                              <a:ea typeface="Calibri" panose="020F0502020204030204" pitchFamily="34"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r>
                                                    <a:rPr lang="en-US" sz="2000" i="1">
                                                      <a:effectLst/>
                                                      <a:latin typeface="Cambria Math" panose="02040503050406030204" pitchFamily="18" charset="0"/>
                                                      <a:ea typeface="Calibri" panose="020F0502020204030204" pitchFamily="34" charset="0"/>
                                                    </a:rPr>
                                                    <m:t>1</m:t>
                                                  </m:r>
                                                </m:e>
                                              </m:mr>
                                            </m:m>
                                          </m:e>
                                        </m:mr>
                                      </m:m>
                                    </m:e>
                                  </m:mr>
                                </m:m>
                              </m:e>
                            </m:mr>
                            <m:m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r>
                                                          <a:rPr lang="en-US" sz="2000" i="1">
                                                            <a:effectLst/>
                                                            <a:latin typeface="Cambria Math" panose="02040503050406030204" pitchFamily="18" charset="0"/>
                                                            <a:ea typeface="Calibri" panose="020F0502020204030204" pitchFamily="34" charset="0"/>
                                                          </a:rPr>
                                                          <m:t>1</m:t>
                                                        </m:r>
                                                      </m:e>
                                                    </m:mr>
                                                  </m:m>
                                                </m:e>
                                              </m:mr>
                                            </m:m>
                                          </m:e>
                                        </m:mr>
                                      </m:m>
                                    </m:e>
                                  </m:m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r>
                                                          <a:rPr lang="en-US" sz="2000" i="1">
                                                            <a:effectLst/>
                                                            <a:latin typeface="Cambria Math" panose="02040503050406030204" pitchFamily="18" charset="0"/>
                                                            <a:ea typeface="Calibri" panose="020F0502020204030204" pitchFamily="34" charset="0"/>
                                                          </a:rPr>
                                                          <m:t>1</m:t>
                                                        </m:r>
                                                      </m:e>
                                                    </m:mr>
                                                  </m:m>
                                                </m:e>
                                              </m:mr>
                                            </m:m>
                                          </m:e>
                                        </m:mr>
                                      </m:m>
                                    </m:e>
                                  </m:mr>
                                </m:m>
                              </m:e>
                            </m:mr>
                          </m:m>
                        </m:e>
                      </m:d>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2</m:t>
                              </m:r>
                            </m:e>
                          </m:rad>
                        </m:den>
                      </m:f>
                      <m:d>
                        <m:dPr>
                          <m:ctrlPr>
                            <a:rPr lang="ru-RU" sz="2000" i="1">
                              <a:effectLst/>
                              <a:latin typeface="Cambria Math" panose="02040503050406030204" pitchFamily="18" charset="0"/>
                              <a:ea typeface="Calibri" panose="020F0502020204030204" pitchFamily="34"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r>
                                  <a:rPr lang="ru-RU" sz="2000" i="1">
                                    <a:effectLst/>
                                    <a:latin typeface="Cambria Math" panose="02040503050406030204" pitchFamily="18" charset="0"/>
                                    <a:ea typeface="Calibri" panose="020F0502020204030204" pitchFamily="34" charset="0"/>
                                  </a:rPr>
                                  <m:t>1</m:t>
                                </m:r>
                              </m:e>
                            </m:mr>
                            <m:mr>
                              <m:e>
                                <m:r>
                                  <a:rPr lang="ru-RU" sz="2000" i="1">
                                    <a:effectLst/>
                                    <a:latin typeface="Cambria Math" panose="02040503050406030204" pitchFamily="18" charset="0"/>
                                    <a:ea typeface="Calibri" panose="020F0502020204030204" pitchFamily="34" charset="0"/>
                                  </a:rPr>
                                  <m:t>−1</m:t>
                                </m:r>
                              </m:e>
                            </m:mr>
                            <m:m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r>
                                        <a:rPr lang="ru-RU" sz="2000" i="1">
                                          <a:effectLst/>
                                          <a:latin typeface="Cambria Math" panose="02040503050406030204" pitchFamily="18" charset="0"/>
                                          <a:ea typeface="Calibri" panose="020F0502020204030204" pitchFamily="34" charset="0"/>
                                        </a:rPr>
                                        <m:t>0</m:t>
                                      </m:r>
                                    </m:e>
                                  </m:mr>
                                  <m:mr>
                                    <m:e>
                                      <m:r>
                                        <a:rPr lang="ru-RU" sz="2000" i="1">
                                          <a:effectLst/>
                                          <a:latin typeface="Cambria Math" panose="02040503050406030204" pitchFamily="18" charset="0"/>
                                          <a:ea typeface="Calibri" panose="020F0502020204030204" pitchFamily="34" charset="0"/>
                                        </a:rPr>
                                        <m:t>0</m:t>
                                      </m:r>
                                    </m:e>
                                  </m:mr>
                                </m:m>
                              </m:e>
                            </m:mr>
                          </m:m>
                        </m:e>
                      </m:d>
                      <m:r>
                        <a:rPr lang="ru-RU"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2</m:t>
                              </m:r>
                            </m:e>
                          </m:rad>
                        </m:den>
                      </m:f>
                      <m:d>
                        <m:dPr>
                          <m:ctrlPr>
                            <a:rPr lang="ru-RU" sz="2000" i="1">
                              <a:effectLst/>
                              <a:latin typeface="Cambria Math" panose="02040503050406030204" pitchFamily="18" charset="0"/>
                              <a:ea typeface="Calibri" panose="020F0502020204030204" pitchFamily="34"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r>
                                  <a:rPr lang="ru-RU" sz="2000" i="1">
                                    <a:effectLst/>
                                    <a:latin typeface="Cambria Math" panose="02040503050406030204" pitchFamily="18" charset="0"/>
                                    <a:ea typeface="Calibri" panose="020F0502020204030204" pitchFamily="34" charset="0"/>
                                  </a:rPr>
                                  <m:t>1</m:t>
                                </m:r>
                              </m:e>
                            </m:mr>
                            <m:mr>
                              <m:e>
                                <m:r>
                                  <a:rPr lang="ru-RU" sz="2000" i="1">
                                    <a:effectLst/>
                                    <a:latin typeface="Cambria Math" panose="02040503050406030204" pitchFamily="18" charset="0"/>
                                    <a:ea typeface="Calibri" panose="020F0502020204030204" pitchFamily="34" charset="0"/>
                                  </a:rPr>
                                  <m:t>−1</m:t>
                                </m:r>
                              </m:e>
                            </m:mr>
                            <m:mr>
                              <m:e>
                                <m:r>
                                  <a:rPr lang="ru-RU" sz="2000" i="1">
                                    <a:effectLst/>
                                    <a:latin typeface="Cambria Math" panose="02040503050406030204" pitchFamily="18" charset="0"/>
                                    <a:ea typeface="Calibri" panose="020F0502020204030204" pitchFamily="34" charset="0"/>
                                  </a:rPr>
                                  <m:t>0</m:t>
                                </m:r>
                              </m:e>
                            </m:mr>
                          </m:m>
                        </m:e>
                      </m:d>
                    </m:oMath>
                  </m:oMathPara>
                </a14:m>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𝑓</m:t>
                          </m:r>
                        </m:e>
                        <m:sub>
                          <m:r>
                            <a:rPr lang="en-US" sz="2000" i="1">
                              <a:effectLst/>
                              <a:latin typeface="Cambria Math" panose="02040503050406030204" pitchFamily="18" charset="0"/>
                              <a:ea typeface="Calibri" panose="020F0502020204030204" pitchFamily="34" charset="0"/>
                            </a:rPr>
                            <m:t>3</m:t>
                          </m:r>
                        </m:sub>
                      </m:sSub>
                      <m:r>
                        <a:rPr lang="en-US"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en-US" sz="2000" i="1">
                              <a:effectLst/>
                              <a:latin typeface="Cambria Math" panose="02040503050406030204" pitchFamily="18" charset="0"/>
                              <a:ea typeface="Calibri" panose="020F0502020204030204" pitchFamily="34" charset="0"/>
                            </a:rPr>
                            <m:t>𝐴</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𝑒</m:t>
                              </m:r>
                            </m:e>
                            <m:sub>
                              <m:r>
                                <a:rPr lang="en-US" sz="2000" i="1">
                                  <a:effectLst/>
                                  <a:latin typeface="Cambria Math" panose="02040503050406030204" pitchFamily="18" charset="0"/>
                                  <a:ea typeface="Calibri" panose="020F0502020204030204" pitchFamily="34" charset="0"/>
                                </a:rPr>
                                <m:t>3</m:t>
                              </m:r>
                            </m:sub>
                          </m:sSub>
                        </m:num>
                        <m:den>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𝜎</m:t>
                              </m:r>
                            </m:e>
                            <m:sub>
                              <m:r>
                                <a:rPr lang="ru-RU" sz="2000" i="1">
                                  <a:effectLst/>
                                  <a:latin typeface="Cambria Math" panose="02040503050406030204" pitchFamily="18" charset="0"/>
                                  <a:ea typeface="Calibri" panose="020F0502020204030204" pitchFamily="34" charset="0"/>
                                </a:rPr>
                                <m:t>3</m:t>
                              </m:r>
                            </m:sub>
                          </m:sSub>
                        </m:den>
                      </m:f>
                      <m:r>
                        <a:rPr lang="en-US" sz="2000" i="1">
                          <a:effectLst/>
                          <a:latin typeface="Cambria Math" panose="02040503050406030204" pitchFamily="18" charset="0"/>
                          <a:ea typeface="Calibri" panose="020F0502020204030204" pitchFamily="34" charset="0"/>
                        </a:rPr>
                        <m:t>=</m:t>
                      </m:r>
                      <m:d>
                        <m:dPr>
                          <m:ctrlPr>
                            <a:rPr lang="ru-RU" sz="2000" i="1">
                              <a:effectLst/>
                              <a:latin typeface="Cambria Math" panose="02040503050406030204" pitchFamily="18" charset="0"/>
                              <a:ea typeface="Calibri" panose="020F0502020204030204" pitchFamily="34"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r>
                                                    <a:rPr lang="en-US" sz="2000" i="1">
                                                      <a:effectLst/>
                                                      <a:latin typeface="Cambria Math" panose="02040503050406030204" pitchFamily="18" charset="0"/>
                                                      <a:ea typeface="Calibri" panose="020F0502020204030204" pitchFamily="34" charset="0"/>
                                                    </a:rPr>
                                                    <m:t>1</m:t>
                                                  </m:r>
                                                </m:e>
                                              </m:mr>
                                            </m:m>
                                          </m:e>
                                        </m:mr>
                                      </m:m>
                                    </m:e>
                                  </m:mr>
                                </m:m>
                              </m:e>
                            </m:mr>
                            <m:m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r>
                                                          <a:rPr lang="en-US" sz="2000" i="1">
                                                            <a:effectLst/>
                                                            <a:latin typeface="Cambria Math" panose="02040503050406030204" pitchFamily="18" charset="0"/>
                                                            <a:ea typeface="Calibri" panose="020F0502020204030204" pitchFamily="34" charset="0"/>
                                                          </a:rPr>
                                                          <m:t>1</m:t>
                                                        </m:r>
                                                      </m:e>
                                                    </m:mr>
                                                  </m:m>
                                                </m:e>
                                              </m:mr>
                                            </m:m>
                                          </m:e>
                                        </m:mr>
                                      </m:m>
                                    </m:e>
                                  </m:m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r>
                                                          <a:rPr lang="en-US" sz="2000" i="1">
                                                            <a:effectLst/>
                                                            <a:latin typeface="Cambria Math" panose="02040503050406030204" pitchFamily="18" charset="0"/>
                                                            <a:ea typeface="Calibri" panose="020F0502020204030204" pitchFamily="34" charset="0"/>
                                                          </a:rPr>
                                                          <m:t>1</m:t>
                                                        </m:r>
                                                      </m:e>
                                                    </m:mr>
                                                  </m:m>
                                                </m:e>
                                              </m:mr>
                                            </m:m>
                                          </m:e>
                                        </m:mr>
                                      </m:m>
                                    </m:e>
                                  </m:mr>
                                </m:m>
                              </m:e>
                            </m:mr>
                          </m:m>
                        </m:e>
                      </m:d>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6</m:t>
                              </m:r>
                            </m:e>
                          </m:rad>
                        </m:den>
                      </m:f>
                      <m:d>
                        <m:dPr>
                          <m:ctrlPr>
                            <a:rPr lang="ru-RU" sz="2000" i="1">
                              <a:effectLst/>
                              <a:latin typeface="Cambria Math" panose="02040503050406030204" pitchFamily="18" charset="0"/>
                              <a:ea typeface="Calibri" panose="020F0502020204030204" pitchFamily="34"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r>
                                  <a:rPr lang="ru-RU" sz="2000" i="1">
                                    <a:effectLst/>
                                    <a:latin typeface="Cambria Math" panose="02040503050406030204" pitchFamily="18" charset="0"/>
                                    <a:ea typeface="Calibri" panose="020F0502020204030204" pitchFamily="34" charset="0"/>
                                  </a:rPr>
                                  <m:t>1</m:t>
                                </m:r>
                              </m:e>
                            </m:mr>
                            <m:mr>
                              <m:e>
                                <m:r>
                                  <a:rPr lang="ru-RU" sz="2000" i="1">
                                    <a:effectLst/>
                                    <a:latin typeface="Cambria Math" panose="02040503050406030204" pitchFamily="18" charset="0"/>
                                    <a:ea typeface="Calibri" panose="020F0502020204030204" pitchFamily="34" charset="0"/>
                                  </a:rPr>
                                  <m:t>1</m:t>
                                </m:r>
                              </m:e>
                            </m:mr>
                            <m:m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r>
                                        <a:rPr lang="ru-RU" sz="2000" i="1">
                                          <a:effectLst/>
                                          <a:latin typeface="Cambria Math" panose="02040503050406030204" pitchFamily="18" charset="0"/>
                                          <a:ea typeface="Calibri" panose="020F0502020204030204" pitchFamily="34" charset="0"/>
                                        </a:rPr>
                                        <m:t>−2</m:t>
                                      </m:r>
                                    </m:e>
                                  </m:mr>
                                  <m:mr>
                                    <m:e>
                                      <m:r>
                                        <a:rPr lang="ru-RU" sz="2000" i="1">
                                          <a:effectLst/>
                                          <a:latin typeface="Cambria Math" panose="02040503050406030204" pitchFamily="18" charset="0"/>
                                          <a:ea typeface="Calibri" panose="020F0502020204030204" pitchFamily="34" charset="0"/>
                                        </a:rPr>
                                        <m:t>0</m:t>
                                      </m:r>
                                    </m:e>
                                  </m:mr>
                                </m:m>
                              </m:e>
                            </m:mr>
                          </m:m>
                        </m:e>
                      </m:d>
                      <m:r>
                        <a:rPr lang="ru-RU"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6</m:t>
                              </m:r>
                            </m:e>
                          </m:rad>
                        </m:den>
                      </m:f>
                      <m:d>
                        <m:dPr>
                          <m:ctrlPr>
                            <a:rPr lang="ru-RU" sz="2000" i="1">
                              <a:effectLst/>
                              <a:latin typeface="Cambria Math" panose="02040503050406030204" pitchFamily="18" charset="0"/>
                              <a:ea typeface="Calibri" panose="020F0502020204030204" pitchFamily="34"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r>
                                  <a:rPr lang="ru-RU" sz="2000" i="1">
                                    <a:effectLst/>
                                    <a:latin typeface="Cambria Math" panose="02040503050406030204" pitchFamily="18" charset="0"/>
                                    <a:ea typeface="Calibri" panose="020F0502020204030204" pitchFamily="34" charset="0"/>
                                  </a:rPr>
                                  <m:t>1</m:t>
                                </m:r>
                              </m:e>
                            </m:mr>
                            <m:mr>
                              <m:e>
                                <m:r>
                                  <a:rPr lang="ru-RU" sz="2000" i="1">
                                    <a:effectLst/>
                                    <a:latin typeface="Cambria Math" panose="02040503050406030204" pitchFamily="18" charset="0"/>
                                    <a:ea typeface="Calibri" panose="020F0502020204030204" pitchFamily="34" charset="0"/>
                                  </a:rPr>
                                  <m:t>1</m:t>
                                </m:r>
                              </m:e>
                            </m:mr>
                            <m:mr>
                              <m:e>
                                <m:r>
                                  <a:rPr lang="ru-RU" sz="2000" i="1">
                                    <a:effectLst/>
                                    <a:latin typeface="Cambria Math" panose="02040503050406030204" pitchFamily="18" charset="0"/>
                                    <a:ea typeface="Calibri" panose="020F0502020204030204" pitchFamily="34" charset="0"/>
                                  </a:rPr>
                                  <m:t>−2</m:t>
                                </m:r>
                              </m:e>
                            </m:mr>
                          </m:m>
                        </m:e>
                      </m:d>
                    </m:oMath>
                  </m:oMathPara>
                </a14:m>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r>
                  <a:rPr lang="ru-RU" sz="2000" dirty="0">
                    <a:effectLst/>
                    <a:latin typeface="Times New Roman" panose="02020603050405020304" pitchFamily="18" charset="0"/>
                    <a:ea typeface="Calibri" panose="020F0502020204030204" pitchFamily="34" charset="0"/>
                  </a:rPr>
                  <a:t>Из столбцов координат векторов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𝑓</m:t>
                        </m:r>
                      </m:e>
                      <m:sub>
                        <m:r>
                          <a:rPr lang="ru-RU" sz="2000" i="1">
                            <a:effectLst/>
                            <a:latin typeface="Cambria Math" panose="02040503050406030204" pitchFamily="18" charset="0"/>
                            <a:ea typeface="Calibri" panose="020F0502020204030204" pitchFamily="34" charset="0"/>
                          </a:rPr>
                          <m:t>1</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𝑓</m:t>
                        </m:r>
                      </m:e>
                      <m:sub>
                        <m:r>
                          <a:rPr lang="ru-RU" sz="2000" i="1">
                            <a:effectLst/>
                            <a:latin typeface="Cambria Math" panose="02040503050406030204" pitchFamily="18" charset="0"/>
                            <a:ea typeface="Calibri" panose="020F0502020204030204" pitchFamily="34" charset="0"/>
                          </a:rPr>
                          <m:t>2</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𝑓</m:t>
                        </m:r>
                      </m:e>
                      <m:sub>
                        <m:r>
                          <a:rPr lang="ru-RU" sz="2000" i="1">
                            <a:effectLst/>
                            <a:latin typeface="Cambria Math" panose="02040503050406030204" pitchFamily="18" charset="0"/>
                            <a:ea typeface="Calibri" panose="020F0502020204030204" pitchFamily="34" charset="0"/>
                          </a:rPr>
                          <m:t>3</m:t>
                        </m:r>
                      </m:sub>
                    </m:sSub>
                  </m:oMath>
                </a14:m>
                <a:r>
                  <a:rPr lang="ru-RU" sz="2000" dirty="0">
                    <a:effectLst/>
                    <a:latin typeface="Times New Roman" panose="02020603050405020304" pitchFamily="18" charset="0"/>
                    <a:ea typeface="Calibri" panose="020F0502020204030204" pitchFamily="34" charset="0"/>
                  </a:rPr>
                  <a:t>, составим матрицу</a:t>
                </a:r>
                <a:r>
                  <a:rPr lang="ru-RU" sz="2000" dirty="0" smtClean="0">
                    <a:effectLst/>
                    <a:latin typeface="Times New Roman" panose="02020603050405020304" pitchFamily="18" charset="0"/>
                    <a:ea typeface="Calibri" panose="020F0502020204030204" pitchFamily="34" charset="0"/>
                  </a:rPr>
                  <a:t>. </a:t>
                </a:r>
                <a14:m>
                  <m:oMath xmlns:m="http://schemas.openxmlformats.org/officeDocument/2006/math">
                    <m:r>
                      <a:rPr lang="ru-RU" sz="2000" i="1">
                        <a:effectLst/>
                        <a:latin typeface="Cambria Math" panose="02040503050406030204" pitchFamily="18" charset="0"/>
                        <a:ea typeface="Calibri" panose="020F0502020204030204" pitchFamily="34" charset="0"/>
                      </a:rPr>
                      <m:t>𝑈</m:t>
                    </m:r>
                    <m:r>
                      <a:rPr lang="ru-RU" sz="2000" i="1">
                        <a:effectLst/>
                        <a:latin typeface="Cambria Math" panose="02040503050406030204" pitchFamily="18" charset="0"/>
                        <a:ea typeface="Calibri" panose="020F0502020204030204" pitchFamily="34" charset="0"/>
                      </a:rPr>
                      <m:t>=</m:t>
                    </m:r>
                    <m:d>
                      <m:dPr>
                        <m:ctrlPr>
                          <a:rPr lang="ru-RU" sz="2000" i="1">
                            <a:effectLst/>
                            <a:latin typeface="Cambria Math" panose="02040503050406030204" pitchFamily="18" charset="0"/>
                            <a:ea typeface="Calibri" panose="020F0502020204030204" pitchFamily="34"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3</m:t>
                                            </m:r>
                                          </m:e>
                                        </m:rad>
                                      </m:den>
                                    </m:f>
                                  </m:e>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2</m:t>
                                            </m:r>
                                          </m:e>
                                        </m:rad>
                                      </m:den>
                                    </m:f>
                                  </m:e>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6</m:t>
                                            </m:r>
                                          </m:e>
                                        </m:rad>
                                      </m:den>
                                    </m:f>
                                  </m:e>
                                </m:mr>
                              </m:m>
                            </m:e>
                          </m:mr>
                          <m:m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3</m:t>
                                            </m:r>
                                          </m:e>
                                        </m:rad>
                                      </m:den>
                                    </m:f>
                                  </m:e>
                                  <m:e>
                                    <m:r>
                                      <a:rPr lang="ru-RU"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2</m:t>
                                            </m:r>
                                          </m:e>
                                        </m:rad>
                                      </m:den>
                                    </m:f>
                                  </m:e>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6</m:t>
                                            </m:r>
                                          </m:e>
                                        </m:rad>
                                      </m:den>
                                    </m:f>
                                  </m:e>
                                </m:mr>
                              </m:m>
                            </m:e>
                          </m:mr>
                          <m:m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3</m:t>
                                            </m:r>
                                          </m:e>
                                        </m:rad>
                                      </m:den>
                                    </m:f>
                                  </m:e>
                                  <m:e>
                                    <m:r>
                                      <a:rPr lang="ru-RU" sz="2000" i="1">
                                        <a:effectLst/>
                                        <a:latin typeface="Cambria Math" panose="02040503050406030204" pitchFamily="18" charset="0"/>
                                        <a:ea typeface="Calibri" panose="020F0502020204030204" pitchFamily="34" charset="0"/>
                                      </a:rPr>
                                      <m:t>0</m:t>
                                    </m:r>
                                  </m:e>
                                  <m:e>
                                    <m:r>
                                      <a:rPr lang="ru-RU"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2</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6</m:t>
                                            </m:r>
                                          </m:e>
                                        </m:rad>
                                      </m:den>
                                    </m:f>
                                  </m:e>
                                </m:mr>
                              </m:m>
                            </m:e>
                          </m:mr>
                        </m:m>
                      </m:e>
                    </m:d>
                  </m:oMath>
                </a14:m>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356616" y="160930"/>
                <a:ext cx="10799064" cy="6353791"/>
              </a:xfrm>
              <a:prstGeom prst="rect">
                <a:avLst/>
              </a:prstGeom>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28337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521208" y="512490"/>
                <a:ext cx="11274552" cy="3642920"/>
              </a:xfrm>
              <a:prstGeom prst="rect">
                <a:avLst/>
              </a:prstGeom>
            </p:spPr>
            <p:txBody>
              <a:bodyPr wrap="square">
                <a:spAutoFit/>
              </a:bodyPr>
              <a:lstStyle/>
              <a:p>
                <a:pPr lvl="0" algn="just">
                  <a:lnSpc>
                    <a:spcPct val="120000"/>
                  </a:lnSpc>
                  <a:spcAft>
                    <a:spcPts val="0"/>
                  </a:spcAft>
                </a:pPr>
                <a:r>
                  <a:rPr lang="ru-RU" sz="2000" dirty="0" smtClean="0">
                    <a:latin typeface="Times New Roman" panose="02020603050405020304" pitchFamily="18" charset="0"/>
                    <a:ea typeface="Calibri" panose="020F0502020204030204" pitchFamily="34" charset="0"/>
                  </a:rPr>
                  <a:t>4. Записать </a:t>
                </a:r>
                <a:r>
                  <a:rPr lang="ru-RU" sz="2000" dirty="0">
                    <a:latin typeface="Times New Roman" panose="02020603050405020304" pitchFamily="18" charset="0"/>
                    <a:ea typeface="Calibri" panose="020F0502020204030204" pitchFamily="34" charset="0"/>
                  </a:rPr>
                  <a:t>искомое сингулярное разложение .</a:t>
                </a:r>
                <a14:m>
                  <m:oMath xmlns:m="http://schemas.openxmlformats.org/officeDocument/2006/math">
                    <m:r>
                      <a:rPr lang="ru-RU" sz="2000" i="1">
                        <a:effectLst/>
                        <a:latin typeface="Cambria Math" panose="02040503050406030204" pitchFamily="18" charset="0"/>
                        <a:ea typeface="Calibri" panose="020F0502020204030204" pitchFamily="34" charset="0"/>
                      </a:rPr>
                      <m:t> </m:t>
                    </m:r>
                    <m:r>
                      <a:rPr lang="ru-RU" sz="2000" i="1">
                        <a:effectLst/>
                        <a:latin typeface="Cambria Math" panose="02040503050406030204" pitchFamily="18" charset="0"/>
                        <a:ea typeface="Calibri" panose="020F0502020204030204" pitchFamily="34" charset="0"/>
                      </a:rPr>
                      <m:t>𝐴</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𝑈𝐷</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𝑉</m:t>
                        </m:r>
                      </m:e>
                      <m:sup>
                        <m:r>
                          <a:rPr lang="ru-RU" sz="2000" i="1">
                            <a:effectLst/>
                            <a:latin typeface="Cambria Math" panose="02040503050406030204" pitchFamily="18" charset="0"/>
                            <a:ea typeface="Calibri" panose="020F0502020204030204" pitchFamily="34" charset="0"/>
                          </a:rPr>
                          <m:t>𝑇</m:t>
                        </m:r>
                      </m:sup>
                    </m:sSup>
                  </m:oMath>
                </a14:m>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effectLst/>
                          <a:latin typeface="Cambria Math" panose="02040503050406030204" pitchFamily="18" charset="0"/>
                          <a:ea typeface="Calibri" panose="020F0502020204030204" pitchFamily="34" charset="0"/>
                        </a:rPr>
                        <m:t>𝐴</m:t>
                      </m:r>
                      <m:r>
                        <a:rPr lang="ru-RU" sz="2000" i="1">
                          <a:effectLst/>
                          <a:latin typeface="Cambria Math" panose="02040503050406030204" pitchFamily="18" charset="0"/>
                          <a:ea typeface="Calibri" panose="020F0502020204030204" pitchFamily="34" charset="0"/>
                        </a:rPr>
                        <m:t>=</m:t>
                      </m:r>
                      <m:d>
                        <m:dPr>
                          <m:ctrlPr>
                            <a:rPr lang="ru-RU" sz="2000" i="1">
                              <a:effectLst/>
                              <a:latin typeface="Cambria Math" panose="02040503050406030204" pitchFamily="18" charset="0"/>
                              <a:ea typeface="Calibri" panose="020F0502020204030204" pitchFamily="34"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3</m:t>
                                              </m:r>
                                            </m:e>
                                          </m:rad>
                                        </m:den>
                                      </m:f>
                                    </m:e>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2</m:t>
                                              </m:r>
                                            </m:e>
                                          </m:rad>
                                        </m:den>
                                      </m:f>
                                    </m:e>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6</m:t>
                                              </m:r>
                                            </m:e>
                                          </m:rad>
                                        </m:den>
                                      </m:f>
                                    </m:e>
                                  </m:mr>
                                </m:m>
                              </m:e>
                            </m:mr>
                            <m:m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3</m:t>
                                              </m:r>
                                            </m:e>
                                          </m:rad>
                                        </m:den>
                                      </m:f>
                                    </m:e>
                                    <m:e>
                                      <m:r>
                                        <a:rPr lang="ru-RU"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2</m:t>
                                              </m:r>
                                            </m:e>
                                          </m:rad>
                                        </m:den>
                                      </m:f>
                                    </m:e>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6</m:t>
                                              </m:r>
                                            </m:e>
                                          </m:rad>
                                        </m:den>
                                      </m:f>
                                    </m:e>
                                  </m:mr>
                                </m:m>
                              </m:e>
                            </m:mr>
                            <m:m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3</m:t>
                                              </m:r>
                                            </m:e>
                                          </m:rad>
                                        </m:den>
                                      </m:f>
                                    </m:e>
                                    <m:e>
                                      <m:r>
                                        <a:rPr lang="ru-RU" sz="2000" i="1">
                                          <a:effectLst/>
                                          <a:latin typeface="Cambria Math" panose="02040503050406030204" pitchFamily="18" charset="0"/>
                                          <a:ea typeface="Calibri" panose="020F0502020204030204" pitchFamily="34" charset="0"/>
                                        </a:rPr>
                                        <m:t>0</m:t>
                                      </m:r>
                                    </m:e>
                                    <m:e>
                                      <m:r>
                                        <a:rPr lang="ru-RU"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2</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6</m:t>
                                              </m:r>
                                            </m:e>
                                          </m:rad>
                                        </m:den>
                                      </m:f>
                                    </m:e>
                                  </m:mr>
                                </m:m>
                              </m:e>
                            </m:mr>
                          </m:m>
                        </m:e>
                      </m:d>
                      <m:d>
                        <m:dPr>
                          <m:ctrlPr>
                            <a:rPr lang="ru-RU" sz="2000" i="1">
                              <a:effectLst/>
                              <a:latin typeface="Cambria Math" panose="02040503050406030204" pitchFamily="18" charset="0"/>
                              <a:ea typeface="Calibri" panose="020F0502020204030204" pitchFamily="34"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2</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r>
                                                    <a:rPr lang="en-US" sz="2000" i="1">
                                                      <a:effectLst/>
                                                      <a:latin typeface="Cambria Math" panose="02040503050406030204" pitchFamily="18" charset="0"/>
                                                      <a:ea typeface="Calibri" panose="020F0502020204030204" pitchFamily="34" charset="0"/>
                                                    </a:rPr>
                                                    <m:t>0</m:t>
                                                  </m:r>
                                                </m:e>
                                              </m:mr>
                                            </m:m>
                                          </m:e>
                                        </m:mr>
                                      </m:m>
                                    </m:e>
                                  </m:mr>
                                </m:m>
                              </m:e>
                            </m:mr>
                            <m:m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r>
                                                          <a:rPr lang="en-US" sz="2000" i="1">
                                                            <a:effectLst/>
                                                            <a:latin typeface="Cambria Math" panose="02040503050406030204" pitchFamily="18" charset="0"/>
                                                            <a:ea typeface="Calibri" panose="020F0502020204030204" pitchFamily="34" charset="0"/>
                                                          </a:rPr>
                                                          <m:t>0</m:t>
                                                        </m:r>
                                                      </m:e>
                                                    </m:mr>
                                                  </m:m>
                                                </m:e>
                                              </m:mr>
                                            </m:m>
                                          </m:e>
                                        </m:mr>
                                      </m:m>
                                    </m:e>
                                  </m:m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r>
                                                          <a:rPr lang="en-US" sz="2000" i="1">
                                                            <a:effectLst/>
                                                            <a:latin typeface="Cambria Math" panose="02040503050406030204" pitchFamily="18" charset="0"/>
                                                            <a:ea typeface="Calibri" panose="020F0502020204030204" pitchFamily="34" charset="0"/>
                                                          </a:rPr>
                                                          <m:t>0</m:t>
                                                        </m:r>
                                                      </m:e>
                                                    </m:mr>
                                                  </m:m>
                                                </m:e>
                                              </m:mr>
                                            </m:m>
                                          </m:e>
                                        </m:mr>
                                      </m:m>
                                    </m:e>
                                  </m:mr>
                                </m:m>
                              </m:e>
                            </m:mr>
                          </m:m>
                        </m:e>
                      </m:d>
                      <m:d>
                        <m:dPr>
                          <m:ctrlPr>
                            <a:rPr lang="ru-RU" sz="2000" i="1">
                              <a:effectLst/>
                              <a:latin typeface="Cambria Math" panose="02040503050406030204" pitchFamily="18" charset="0"/>
                              <a:ea typeface="Calibri" panose="020F0502020204030204" pitchFamily="34"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
                                            <a:rPr lang="ru-RU" sz="2000" i="1">
                                              <a:effectLst/>
                                              <a:latin typeface="Cambria Math" panose="02040503050406030204" pitchFamily="18" charset="0"/>
                                              <a:ea typeface="Calibri" panose="020F0502020204030204" pitchFamily="34" charset="0"/>
                                            </a:rPr>
                                            <m:t>2</m:t>
                                          </m:r>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3</m:t>
                                              </m:r>
                                            </m:e>
                                          </m:rad>
                                        </m:den>
                                      </m:f>
                                    </m:e>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
                                            <a:rPr lang="ru-RU" sz="2000" i="1">
                                              <a:effectLst/>
                                              <a:latin typeface="Cambria Math" panose="02040503050406030204" pitchFamily="18" charset="0"/>
                                              <a:ea typeface="Calibri" panose="020F0502020204030204" pitchFamily="34" charset="0"/>
                                            </a:rPr>
                                            <m:t>2</m:t>
                                          </m:r>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3</m:t>
                                              </m:r>
                                            </m:e>
                                          </m:rad>
                                        </m:den>
                                      </m:f>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
                                                  <a:rPr lang="ru-RU" sz="2000" i="1">
                                                    <a:effectLst/>
                                                    <a:latin typeface="Cambria Math" panose="02040503050406030204" pitchFamily="18" charset="0"/>
                                                    <a:ea typeface="Calibri" panose="020F0502020204030204" pitchFamily="34" charset="0"/>
                                                  </a:rPr>
                                                  <m:t>2</m:t>
                                                </m:r>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3</m:t>
                                                    </m:r>
                                                  </m:e>
                                                </m:rad>
                                              </m:den>
                                            </m:f>
                                          </m:e>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3</m:t>
                                                </m:r>
                                              </m:num>
                                              <m:den>
                                                <m:r>
                                                  <a:rPr lang="ru-RU" sz="2000" i="1">
                                                    <a:effectLst/>
                                                    <a:latin typeface="Cambria Math" panose="02040503050406030204" pitchFamily="18" charset="0"/>
                                                    <a:ea typeface="Calibri" panose="020F0502020204030204" pitchFamily="34" charset="0"/>
                                                  </a:rPr>
                                                  <m:t>2</m:t>
                                                </m:r>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3</m:t>
                                                    </m:r>
                                                  </m:e>
                                                </m:rad>
                                              </m:den>
                                            </m:f>
                                          </m:e>
                                        </m:mr>
                                      </m:m>
                                    </m:e>
                                  </m:mr>
                                </m:m>
                              </m:e>
                            </m:mr>
                            <m:m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2</m:t>
                                              </m:r>
                                            </m:e>
                                          </m:rad>
                                        </m:den>
                                      </m:f>
                                    </m:e>
                                    <m:e>
                                      <m:r>
                                        <a:rPr lang="ru-RU"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2</m:t>
                                              </m:r>
                                            </m:e>
                                          </m:rad>
                                        </m:den>
                                      </m:f>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ru-RU" sz="2000" i="1">
                                                <a:effectLst/>
                                                <a:latin typeface="Cambria Math" panose="02040503050406030204" pitchFamily="18" charset="0"/>
                                                <a:ea typeface="Calibri" panose="020F0502020204030204" pitchFamily="34" charset="0"/>
                                              </a:rPr>
                                              <m:t>0</m:t>
                                            </m:r>
                                          </m:e>
                                          <m:e>
                                            <m:r>
                                              <a:rPr lang="ru-RU" sz="2000" i="1">
                                                <a:effectLst/>
                                                <a:latin typeface="Cambria Math" panose="02040503050406030204" pitchFamily="18" charset="0"/>
                                                <a:ea typeface="Calibri" panose="020F0502020204030204" pitchFamily="34" charset="0"/>
                                              </a:rPr>
                                              <m:t>0</m:t>
                                            </m:r>
                                          </m:e>
                                        </m:mr>
                                      </m:m>
                                    </m:e>
                                  </m:mr>
                                </m:m>
                              </m:e>
                            </m:mr>
                            <m:m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6</m:t>
                                                    </m:r>
                                                  </m:e>
                                                </m:rad>
                                              </m:den>
                                            </m:f>
                                          </m:e>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6</m:t>
                                                    </m:r>
                                                  </m:e>
                                                </m:rad>
                                              </m:den>
                                            </m:f>
                                          </m:e>
                                          <m:e>
                                            <m:r>
                                              <a:rPr lang="ru-RU" sz="2000" i="1">
                                                <a:effectLst/>
                                                <a:latin typeface="Cambria Math" panose="02040503050406030204" pitchFamily="18" charset="0"/>
                                                <a:ea typeface="Calibri" panose="020F0502020204030204" pitchFamily="34" charset="0"/>
                                              </a:rPr>
                                              <m:t>−</m:t>
                                            </m:r>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2</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6</m:t>
                                                          </m:r>
                                                        </m:e>
                                                      </m:rad>
                                                    </m:den>
                                                  </m:f>
                                                </m:e>
                                                <m:e>
                                                  <m:r>
                                                    <a:rPr lang="ru-RU" sz="2000" i="1">
                                                      <a:effectLst/>
                                                      <a:latin typeface="Cambria Math" panose="02040503050406030204" pitchFamily="18" charset="0"/>
                                                      <a:ea typeface="Calibri" panose="020F0502020204030204" pitchFamily="34" charset="0"/>
                                                    </a:rPr>
                                                    <m:t>0</m:t>
                                                  </m:r>
                                                </m:e>
                                              </m:mr>
                                            </m:m>
                                          </m:e>
                                        </m:mr>
                                      </m:m>
                                    </m:e>
                                  </m:mr>
                                  <m:m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
                                                  <a:rPr lang="ru-RU" sz="2000" i="1">
                                                    <a:effectLst/>
                                                    <a:latin typeface="Cambria Math" panose="02040503050406030204" pitchFamily="18" charset="0"/>
                                                    <a:ea typeface="Calibri" panose="020F0502020204030204" pitchFamily="34" charset="0"/>
                                                  </a:rPr>
                                                  <m:t>2</m:t>
                                                </m:r>
                                              </m:den>
                                            </m:f>
                                          </m:e>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
                                                  <a:rPr lang="ru-RU" sz="2000" i="1">
                                                    <a:effectLst/>
                                                    <a:latin typeface="Cambria Math" panose="02040503050406030204" pitchFamily="18" charset="0"/>
                                                    <a:ea typeface="Calibri" panose="020F0502020204030204" pitchFamily="34" charset="0"/>
                                                  </a:rPr>
                                                  <m:t>2</m:t>
                                                </m:r>
                                              </m:den>
                                            </m:f>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
                                                        <a:rPr lang="ru-RU" sz="2000" i="1">
                                                          <a:effectLst/>
                                                          <a:latin typeface="Cambria Math" panose="02040503050406030204" pitchFamily="18" charset="0"/>
                                                          <a:ea typeface="Calibri" panose="020F0502020204030204" pitchFamily="34" charset="0"/>
                                                        </a:rPr>
                                                        <m:t>2</m:t>
                                                      </m:r>
                                                    </m:den>
                                                  </m:f>
                                                </m:e>
                                                <m:e>
                                                  <m:r>
                                                    <a:rPr lang="ru-RU"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
                                                        <a:rPr lang="ru-RU" sz="2000" i="1">
                                                          <a:effectLst/>
                                                          <a:latin typeface="Cambria Math" panose="02040503050406030204" pitchFamily="18" charset="0"/>
                                                          <a:ea typeface="Calibri" panose="020F0502020204030204" pitchFamily="34" charset="0"/>
                                                        </a:rPr>
                                                        <m:t>2</m:t>
                                                      </m:r>
                                                    </m:den>
                                                  </m:f>
                                                </m:e>
                                              </m:mr>
                                            </m:m>
                                          </m:e>
                                        </m:mr>
                                      </m:m>
                                    </m:e>
                                  </m:mr>
                                </m:m>
                              </m:e>
                            </m:mr>
                          </m:m>
                        </m:e>
                      </m:d>
                    </m:oMath>
                  </m:oMathPara>
                </a14:m>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521208" y="512490"/>
                <a:ext cx="11274552" cy="3642920"/>
              </a:xfrm>
              <a:prstGeom prst="rect">
                <a:avLst/>
              </a:prstGeom>
              <a:blipFill>
                <a:blip r:embed="rId2"/>
                <a:stretch>
                  <a:fillRect l="-595"/>
                </a:stretch>
              </a:blipFill>
            </p:spPr>
            <p:txBody>
              <a:bodyPr/>
              <a:lstStyle/>
              <a:p>
                <a:r>
                  <a:rPr lang="ru-RU">
                    <a:noFill/>
                  </a:rPr>
                  <a:t> </a:t>
                </a:r>
              </a:p>
            </p:txBody>
          </p:sp>
        </mc:Fallback>
      </mc:AlternateContent>
    </p:spTree>
    <p:extLst>
      <p:ext uri="{BB962C8B-B14F-4D97-AF65-F5344CB8AC3E}">
        <p14:creationId xmlns:p14="http://schemas.microsoft.com/office/powerpoint/2010/main" val="1542603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164592" y="308755"/>
                <a:ext cx="12106656" cy="3150478"/>
              </a:xfrm>
              <a:prstGeom prst="rect">
                <a:avLst/>
              </a:prstGeom>
            </p:spPr>
            <p:txBody>
              <a:bodyPr wrap="square">
                <a:spAutoFit/>
              </a:bodyPr>
              <a:lstStyle/>
              <a:p>
                <a:pPr marL="457200" indent="450215" algn="just">
                  <a:lnSpc>
                    <a:spcPct val="120000"/>
                  </a:lnSpc>
                  <a:spcAft>
                    <a:spcPts val="0"/>
                  </a:spcAft>
                </a:pPr>
                <a:r>
                  <a:rPr lang="ru-RU" sz="2000" dirty="0">
                    <a:latin typeface="Times New Roman" panose="02020603050405020304" pitchFamily="18" charset="0"/>
                    <a:ea typeface="Calibri" panose="020F0502020204030204" pitchFamily="34" charset="0"/>
                  </a:rPr>
                  <a:t>Важным свойством SVD-разложения является тот факт, что если для </a:t>
                </a:r>
                <a14:m>
                  <m:oMath xmlns:m="http://schemas.openxmlformats.org/officeDocument/2006/math">
                    <m:r>
                      <a:rPr lang="ru-RU" sz="2000" i="1">
                        <a:effectLst/>
                        <a:latin typeface="Cambria Math" panose="02040503050406030204" pitchFamily="18" charset="0"/>
                        <a:ea typeface="Calibri" panose="020F0502020204030204" pitchFamily="34" charset="0"/>
                      </a:rPr>
                      <m:t>𝑘</m:t>
                    </m:r>
                    <m:r>
                      <a:rPr lang="ru-RU" sz="2000" i="1">
                        <a:effectLst/>
                        <a:latin typeface="Cambria Math" panose="02040503050406030204" pitchFamily="18" charset="0"/>
                        <a:ea typeface="Calibri" panose="020F0502020204030204" pitchFamily="34" charset="0"/>
                      </a:rPr>
                      <m:t>&lt;</m:t>
                    </m:r>
                    <m:r>
                      <a:rPr lang="ru-RU" sz="2000" i="1">
                        <a:effectLst/>
                        <a:latin typeface="Cambria Math" panose="02040503050406030204" pitchFamily="18" charset="0"/>
                        <a:ea typeface="Calibri" panose="020F0502020204030204" pitchFamily="34" charset="0"/>
                      </a:rPr>
                      <m:t>𝑑</m:t>
                    </m:r>
                  </m:oMath>
                </a14:m>
                <a:r>
                  <a:rPr lang="ru-RU" sz="2000" dirty="0">
                    <a:effectLst/>
                    <a:latin typeface="Times New Roman" panose="02020603050405020304" pitchFamily="18" charset="0"/>
                    <a:ea typeface="Calibri" panose="020F0502020204030204" pitchFamily="34" charset="0"/>
                  </a:rPr>
                  <a:t> преобразовать матрицу </a:t>
                </a:r>
                <a14:m>
                  <m:oMath xmlns:m="http://schemas.openxmlformats.org/officeDocument/2006/math">
                    <m:r>
                      <a:rPr lang="ru-RU" sz="2000" i="1">
                        <a:effectLst/>
                        <a:latin typeface="Cambria Math" panose="02040503050406030204" pitchFamily="18" charset="0"/>
                        <a:ea typeface="Calibri" panose="020F0502020204030204" pitchFamily="34" charset="0"/>
                      </a:rPr>
                      <m:t>𝐷</m:t>
                    </m:r>
                  </m:oMath>
                </a14:m>
                <a:r>
                  <a:rPr lang="ru-RU" sz="2000" dirty="0">
                    <a:effectLst/>
                    <a:latin typeface="Times New Roman" panose="02020603050405020304" pitchFamily="18" charset="0"/>
                    <a:ea typeface="Calibri" panose="020F0502020204030204" pitchFamily="34" charset="0"/>
                  </a:rPr>
                  <a:t> в матрицу</a:t>
                </a:r>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𝐷</m:t>
                          </m:r>
                        </m:e>
                        <m:sub>
                          <m:r>
                            <a:rPr lang="en-US" sz="2000" i="1">
                              <a:effectLst/>
                              <a:latin typeface="Cambria Math" panose="02040503050406030204" pitchFamily="18" charset="0"/>
                              <a:ea typeface="Calibri" panose="020F0502020204030204" pitchFamily="34" charset="0"/>
                            </a:rPr>
                            <m:t>𝑘</m:t>
                          </m:r>
                        </m:sub>
                      </m:sSub>
                      <m:r>
                        <a:rPr lang="ru-RU" sz="2000" i="1">
                          <a:effectLst/>
                          <a:latin typeface="Cambria Math" panose="02040503050406030204" pitchFamily="18" charset="0"/>
                          <a:ea typeface="Calibri" panose="020F0502020204030204" pitchFamily="34" charset="0"/>
                        </a:rPr>
                        <m:t>=</m:t>
                      </m:r>
                      <m:d>
                        <m:dPr>
                          <m:ctrlPr>
                            <a:rPr lang="ru-RU" sz="2000" i="1">
                              <a:effectLst/>
                              <a:latin typeface="Cambria Math" panose="02040503050406030204" pitchFamily="18" charset="0"/>
                              <a:ea typeface="Calibri" panose="020F0502020204030204" pitchFamily="34" charset="0"/>
                            </a:rPr>
                          </m:ctrlPr>
                        </m:dP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𝜎</m:t>
                                    </m:r>
                                  </m:e>
                                  <m:sub>
                                    <m:r>
                                      <a:rPr lang="ru-RU" sz="2000" i="1">
                                        <a:effectLst/>
                                        <a:latin typeface="Cambria Math" panose="02040503050406030204" pitchFamily="18" charset="0"/>
                                        <a:ea typeface="Calibri" panose="020F0502020204030204" pitchFamily="34" charset="0"/>
                                      </a:rPr>
                                      <m:t>1</m:t>
                                    </m:r>
                                  </m:sub>
                                </m:sSub>
                              </m:e>
                              <m:e>
                                <m:r>
                                  <a:rPr lang="ru-RU" sz="2000" i="1">
                                    <a:effectLst/>
                                    <a:latin typeface="Cambria Math" panose="02040503050406030204" pitchFamily="18" charset="0"/>
                                    <a:ea typeface="Calibri" panose="020F0502020204030204" pitchFamily="34" charset="0"/>
                                  </a:rPr>
                                  <m:t>0</m:t>
                                </m:r>
                              </m:e>
                              <m:e>
                                <m:r>
                                  <a:rPr lang="ru-RU" sz="2000" i="1">
                                    <a:effectLst/>
                                    <a:latin typeface="Cambria Math" panose="02040503050406030204" pitchFamily="18" charset="0"/>
                                    <a:ea typeface="Calibri" panose="020F0502020204030204" pitchFamily="34" charset="0"/>
                                  </a:rPr>
                                  <m:t>0</m:t>
                                </m:r>
                              </m:e>
                            </m:mr>
                            <m:mr>
                              <m:e>
                                <m:r>
                                  <a:rPr lang="ru-RU" sz="2000" i="1">
                                    <a:effectLst/>
                                    <a:latin typeface="Cambria Math" panose="02040503050406030204" pitchFamily="18" charset="0"/>
                                    <a:ea typeface="Calibri" panose="020F0502020204030204" pitchFamily="34" charset="0"/>
                                  </a:rPr>
                                  <m:t>0</m:t>
                                </m:r>
                              </m:e>
                              <m:e>
                                <m:r>
                                  <a:rPr lang="ru-RU" sz="2000" i="1">
                                    <a:effectLst/>
                                    <a:latin typeface="Cambria Math" panose="02040503050406030204" pitchFamily="18" charset="0"/>
                                    <a:ea typeface="Calibri" panose="020F0502020204030204" pitchFamily="34" charset="0"/>
                                  </a:rPr>
                                  <m:t>…</m:t>
                                </m:r>
                              </m:e>
                              <m:e>
                                <m:r>
                                  <a:rPr lang="ru-RU" sz="2000" i="1">
                                    <a:effectLst/>
                                    <a:latin typeface="Cambria Math" panose="02040503050406030204" pitchFamily="18" charset="0"/>
                                    <a:ea typeface="Calibri" panose="020F0502020204030204" pitchFamily="34" charset="0"/>
                                  </a:rPr>
                                  <m:t>0</m:t>
                                </m:r>
                              </m:e>
                            </m:mr>
                            <m:mr>
                              <m:e>
                                <m:r>
                                  <a:rPr lang="ru-RU" sz="2000" i="1">
                                    <a:effectLst/>
                                    <a:latin typeface="Cambria Math" panose="02040503050406030204" pitchFamily="18" charset="0"/>
                                    <a:ea typeface="Calibri" panose="020F0502020204030204" pitchFamily="34" charset="0"/>
                                  </a:rPr>
                                  <m:t>0</m:t>
                                </m:r>
                              </m:e>
                              <m:e>
                                <m:r>
                                  <a:rPr lang="ru-RU" sz="2000" i="1">
                                    <a:effectLst/>
                                    <a:latin typeface="Cambria Math" panose="02040503050406030204" pitchFamily="18" charset="0"/>
                                    <a:ea typeface="Calibri" panose="020F0502020204030204" pitchFamily="34" charset="0"/>
                                  </a:rPr>
                                  <m:t>0</m:t>
                                </m:r>
                              </m:e>
                              <m:e>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𝜎</m:t>
                                    </m:r>
                                  </m:e>
                                  <m:sub>
                                    <m:r>
                                      <a:rPr lang="en-US" sz="2000" i="1">
                                        <a:effectLst/>
                                        <a:latin typeface="Cambria Math" panose="02040503050406030204" pitchFamily="18" charset="0"/>
                                        <a:ea typeface="Calibri" panose="020F0502020204030204" pitchFamily="34" charset="0"/>
                                      </a:rPr>
                                      <m:t>𝑘</m:t>
                                    </m:r>
                                  </m:sub>
                                </m:sSub>
                              </m:e>
                            </m:mr>
                          </m:m>
                        </m:e>
                      </m:d>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𝑀</m:t>
                      </m:r>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𝑘</m:t>
                      </m:r>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𝑘</m:t>
                      </m:r>
                      <m:r>
                        <a:rPr lang="en-US" sz="2000" i="1">
                          <a:effectLst/>
                          <a:latin typeface="Cambria Math" panose="02040503050406030204" pitchFamily="18" charset="0"/>
                          <a:ea typeface="Calibri" panose="020F0502020204030204" pitchFamily="34" charset="0"/>
                        </a:rPr>
                        <m:t>)</m:t>
                      </m:r>
                    </m:oMath>
                  </m:oMathPara>
                </a14:m>
                <a:endParaRPr lang="ru-RU" sz="2000" dirty="0">
                  <a:effectLst/>
                  <a:latin typeface="Times New Roman" panose="02020603050405020304" pitchFamily="18" charset="0"/>
                  <a:ea typeface="Times New Roman" panose="02020603050405020304" pitchFamily="18" charset="0"/>
                </a:endParaRPr>
              </a:p>
              <a:p>
                <a:pPr marL="457200" indent="254000" algn="just">
                  <a:lnSpc>
                    <a:spcPct val="120000"/>
                  </a:lnSpc>
                  <a:spcAft>
                    <a:spcPts val="0"/>
                  </a:spcAft>
                </a:pPr>
                <a:r>
                  <a:rPr lang="ru-RU" sz="2000" dirty="0">
                    <a:effectLst/>
                    <a:latin typeface="Times New Roman" panose="02020603050405020304" pitchFamily="18" charset="0"/>
                    <a:ea typeface="Calibri" panose="020F0502020204030204" pitchFamily="34" charset="0"/>
                  </a:rPr>
                  <a:t>состоящую только из </a:t>
                </a:r>
                <a14:m>
                  <m:oMath xmlns:m="http://schemas.openxmlformats.org/officeDocument/2006/math">
                    <m:r>
                      <a:rPr lang="ru-RU" sz="2000" i="1">
                        <a:effectLst/>
                        <a:latin typeface="Cambria Math" panose="02040503050406030204" pitchFamily="18" charset="0"/>
                        <a:ea typeface="Calibri" panose="020F0502020204030204" pitchFamily="34" charset="0"/>
                      </a:rPr>
                      <m:t>𝑘</m:t>
                    </m:r>
                  </m:oMath>
                </a14:m>
                <a:r>
                  <a:rPr lang="ru-RU" sz="2000" dirty="0">
                    <a:effectLst/>
                    <a:latin typeface="Times New Roman" panose="02020603050405020304" pitchFamily="18" charset="0"/>
                    <a:ea typeface="Calibri" panose="020F0502020204030204" pitchFamily="34" charset="0"/>
                  </a:rPr>
                  <a:t> наибольших диагональных элементов, а также оставить в матрице </a:t>
                </a:r>
                <a14:m>
                  <m:oMath xmlns:m="http://schemas.openxmlformats.org/officeDocument/2006/math">
                    <m:r>
                      <a:rPr lang="ru-RU" sz="2000" i="1">
                        <a:effectLst/>
                        <a:latin typeface="Cambria Math" panose="02040503050406030204" pitchFamily="18" charset="0"/>
                        <a:ea typeface="Calibri" panose="020F0502020204030204" pitchFamily="34" charset="0"/>
                      </a:rPr>
                      <m:t>𝑈</m:t>
                    </m:r>
                  </m:oMath>
                </a14:m>
                <a:r>
                  <a:rPr lang="ru-RU" sz="2000" dirty="0">
                    <a:effectLst/>
                    <a:latin typeface="Times New Roman" panose="02020603050405020304" pitchFamily="18" charset="0"/>
                    <a:ea typeface="Calibri" panose="020F0502020204030204" pitchFamily="34" charset="0"/>
                  </a:rPr>
                  <a:t> и </a:t>
                </a:r>
                <a14:m>
                  <m:oMath xmlns:m="http://schemas.openxmlformats.org/officeDocument/2006/math">
                    <m:r>
                      <a:rPr lang="ru-RU" sz="2000" i="1">
                        <a:effectLst/>
                        <a:latin typeface="Cambria Math" panose="02040503050406030204" pitchFamily="18" charset="0"/>
                        <a:ea typeface="Calibri" panose="020F0502020204030204" pitchFamily="34" charset="0"/>
                      </a:rPr>
                      <m:t>𝑉</m:t>
                    </m:r>
                  </m:oMath>
                </a14:m>
                <a:r>
                  <a:rPr lang="ru-RU" sz="2000" dirty="0">
                    <a:effectLst/>
                    <a:latin typeface="Times New Roman" panose="02020603050405020304" pitchFamily="18" charset="0"/>
                    <a:ea typeface="Calibri" panose="020F0502020204030204" pitchFamily="34" charset="0"/>
                  </a:rPr>
                  <a:t> только </a:t>
                </a:r>
                <a14:m>
                  <m:oMath xmlns:m="http://schemas.openxmlformats.org/officeDocument/2006/math">
                    <m:r>
                      <a:rPr lang="ru-RU" sz="2000" i="1">
                        <a:effectLst/>
                        <a:latin typeface="Cambria Math" panose="02040503050406030204" pitchFamily="18" charset="0"/>
                        <a:ea typeface="Calibri" panose="020F0502020204030204" pitchFamily="34" charset="0"/>
                      </a:rPr>
                      <m:t>𝑘</m:t>
                    </m:r>
                  </m:oMath>
                </a14:m>
                <a:r>
                  <a:rPr lang="ru-RU" sz="2000" dirty="0">
                    <a:effectLst/>
                    <a:latin typeface="Times New Roman" panose="02020603050405020304" pitchFamily="18" charset="0"/>
                    <a:ea typeface="Calibri" panose="020F0502020204030204" pitchFamily="34" charset="0"/>
                  </a:rPr>
                  <a:t> первых столбцов, т.е. преобразовать их в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𝑈</m:t>
                        </m:r>
                      </m:e>
                      <m:sub>
                        <m:r>
                          <a:rPr lang="en-US" sz="2000" i="1">
                            <a:effectLst/>
                            <a:latin typeface="Cambria Math" panose="02040503050406030204" pitchFamily="18" charset="0"/>
                            <a:ea typeface="Calibri" panose="020F0502020204030204" pitchFamily="34" charset="0"/>
                          </a:rPr>
                          <m:t>𝑘</m:t>
                        </m:r>
                      </m:sub>
                    </m:sSub>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𝑀</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𝑛</m:t>
                    </m:r>
                    <m:r>
                      <a:rPr lang="ru-RU" sz="2000" i="1">
                        <a:effectLst/>
                        <a:latin typeface="Cambria Math" panose="02040503050406030204" pitchFamily="18" charset="0"/>
                        <a:ea typeface="Calibri" panose="020F0502020204030204" pitchFamily="34" charset="0"/>
                      </a:rPr>
                      <m:t>, </m:t>
                    </m:r>
                    <m:r>
                      <a:rPr lang="ru-RU" sz="2000" i="1">
                        <a:effectLst/>
                        <a:latin typeface="Cambria Math" panose="02040503050406030204" pitchFamily="18" charset="0"/>
                        <a:ea typeface="Calibri" panose="020F0502020204030204" pitchFamily="34" charset="0"/>
                      </a:rPr>
                      <m:t>𝑘</m:t>
                    </m:r>
                    <m:r>
                      <a:rPr lang="ru-RU" sz="2000" i="1">
                        <a:effectLst/>
                        <a:latin typeface="Cambria Math" panose="02040503050406030204" pitchFamily="18" charset="0"/>
                        <a:ea typeface="Calibri" panose="020F0502020204030204" pitchFamily="34" charset="0"/>
                      </a:rPr>
                      <m:t>)</m:t>
                    </m:r>
                  </m:oMath>
                </a14:m>
                <a:r>
                  <a:rPr lang="ru-RU" sz="2000" dirty="0">
                    <a:effectLst/>
                    <a:latin typeface="Times New Roman" panose="02020603050405020304" pitchFamily="18" charset="0"/>
                    <a:ea typeface="Calibri" panose="020F0502020204030204" pitchFamily="34" charset="0"/>
                  </a:rPr>
                  <a:t> и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𝑉</m:t>
                        </m:r>
                      </m:e>
                      <m:sub>
                        <m:r>
                          <a:rPr lang="en-US" sz="2000" i="1">
                            <a:effectLst/>
                            <a:latin typeface="Cambria Math" panose="02040503050406030204" pitchFamily="18" charset="0"/>
                            <a:ea typeface="Calibri" panose="020F0502020204030204" pitchFamily="34" charset="0"/>
                          </a:rPr>
                          <m:t>𝑘</m:t>
                        </m:r>
                      </m:sub>
                    </m:sSub>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𝑀</m:t>
                    </m:r>
                    <m:r>
                      <a:rPr lang="ru-RU"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𝑚</m:t>
                    </m:r>
                    <m:r>
                      <a:rPr lang="ru-RU" sz="2000" i="1">
                        <a:effectLst/>
                        <a:latin typeface="Cambria Math" panose="02040503050406030204" pitchFamily="18" charset="0"/>
                        <a:ea typeface="Calibri" panose="020F0502020204030204" pitchFamily="34" charset="0"/>
                      </a:rPr>
                      <m:t>, </m:t>
                    </m:r>
                    <m:r>
                      <a:rPr lang="ru-RU" sz="2000" i="1">
                        <a:effectLst/>
                        <a:latin typeface="Cambria Math" panose="02040503050406030204" pitchFamily="18" charset="0"/>
                        <a:ea typeface="Calibri" panose="020F0502020204030204" pitchFamily="34" charset="0"/>
                      </a:rPr>
                      <m:t>𝑘</m:t>
                    </m:r>
                    <m:r>
                      <a:rPr lang="ru-RU" sz="2000" i="1">
                        <a:effectLst/>
                        <a:latin typeface="Cambria Math" panose="02040503050406030204" pitchFamily="18" charset="0"/>
                        <a:ea typeface="Calibri" panose="020F0502020204030204" pitchFamily="34" charset="0"/>
                      </a:rPr>
                      <m:t>)</m:t>
                    </m:r>
                  </m:oMath>
                </a14:m>
                <a:r>
                  <a:rPr lang="ru-RU" sz="2000" dirty="0">
                    <a:effectLst/>
                    <a:latin typeface="Times New Roman" panose="02020603050405020304" pitchFamily="18" charset="0"/>
                    <a:ea typeface="Calibri" panose="020F0502020204030204" pitchFamily="34" charset="0"/>
                  </a:rPr>
                  <a:t>, то матрица </a:t>
                </a:r>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𝐴</m:t>
                          </m:r>
                        </m:e>
                        <m:sub>
                          <m:r>
                            <a:rPr lang="en-US" sz="2000" i="1">
                              <a:effectLst/>
                              <a:latin typeface="Cambria Math" panose="02040503050406030204" pitchFamily="18" charset="0"/>
                              <a:ea typeface="Calibri" panose="020F0502020204030204" pitchFamily="34" charset="0"/>
                            </a:rPr>
                            <m:t>𝑘</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𝑈</m:t>
                          </m:r>
                        </m:e>
                        <m:sub>
                          <m:r>
                            <a:rPr lang="ru-RU" sz="2000" i="1">
                              <a:effectLst/>
                              <a:latin typeface="Cambria Math" panose="02040503050406030204" pitchFamily="18" charset="0"/>
                              <a:ea typeface="Calibri" panose="020F0502020204030204" pitchFamily="34" charset="0"/>
                            </a:rPr>
                            <m:t>𝑘</m:t>
                          </m:r>
                        </m:sub>
                      </m:sSub>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𝐷</m:t>
                          </m:r>
                        </m:e>
                        <m:sub>
                          <m:r>
                            <a:rPr lang="ru-RU" sz="2000" i="1">
                              <a:effectLst/>
                              <a:latin typeface="Cambria Math" panose="02040503050406030204" pitchFamily="18" charset="0"/>
                              <a:ea typeface="Calibri" panose="020F0502020204030204" pitchFamily="34" charset="0"/>
                            </a:rPr>
                            <m:t>𝑘</m:t>
                          </m:r>
                        </m:sub>
                      </m:sSub>
                      <m:sSup>
                        <m:sSupPr>
                          <m:ctrlPr>
                            <a:rPr lang="ru-RU" sz="2000" i="1">
                              <a:effectLst/>
                              <a:latin typeface="Cambria Math" panose="02040503050406030204" pitchFamily="18" charset="0"/>
                              <a:ea typeface="Calibri" panose="020F0502020204030204" pitchFamily="34" charset="0"/>
                            </a:rPr>
                          </m:ctrlPr>
                        </m:sSupPr>
                        <m:e>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𝑉</m:t>
                              </m:r>
                            </m:e>
                            <m:sub>
                              <m:r>
                                <a:rPr lang="ru-RU" sz="2000" i="1">
                                  <a:effectLst/>
                                  <a:latin typeface="Cambria Math" panose="02040503050406030204" pitchFamily="18" charset="0"/>
                                  <a:ea typeface="Calibri" panose="020F0502020204030204" pitchFamily="34" charset="0"/>
                                </a:rPr>
                                <m:t>𝑘</m:t>
                              </m:r>
                            </m:sub>
                          </m:sSub>
                        </m:e>
                        <m:sup>
                          <m:r>
                            <a:rPr lang="ru-RU" sz="2000" i="1">
                              <a:effectLst/>
                              <a:latin typeface="Cambria Math" panose="02040503050406030204" pitchFamily="18" charset="0"/>
                              <a:ea typeface="Calibri" panose="020F0502020204030204" pitchFamily="34" charset="0"/>
                            </a:rPr>
                            <m:t>𝑇</m:t>
                          </m:r>
                        </m:sup>
                      </m:sSup>
                    </m:oMath>
                  </m:oMathPara>
                </a14:m>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164592" y="308755"/>
                <a:ext cx="12106656" cy="3150478"/>
              </a:xfrm>
              <a:prstGeom prst="rect">
                <a:avLst/>
              </a:prstGeom>
              <a:blipFill>
                <a:blip r:embed="rId2"/>
                <a:stretch>
                  <a:fillRect t="-194"/>
                </a:stretch>
              </a:blipFill>
            </p:spPr>
            <p:txBody>
              <a:bodyPr/>
              <a:lstStyle/>
              <a:p>
                <a:r>
                  <a:rPr lang="ru-RU">
                    <a:noFill/>
                  </a:rPr>
                  <a:t> </a:t>
                </a:r>
              </a:p>
            </p:txBody>
          </p:sp>
        </mc:Fallback>
      </mc:AlternateContent>
      <p:pic>
        <p:nvPicPr>
          <p:cNvPr id="3" name="Рисунок 2"/>
          <p:cNvPicPr/>
          <p:nvPr/>
        </p:nvPicPr>
        <p:blipFill>
          <a:blip r:embed="rId3">
            <a:extLst>
              <a:ext uri="{28A0092B-C50C-407E-A947-70E740481C1C}">
                <a14:useLocalDpi xmlns:a14="http://schemas.microsoft.com/office/drawing/2010/main" val="0"/>
              </a:ext>
            </a:extLst>
          </a:blip>
          <a:srcRect/>
          <a:stretch>
            <a:fillRect/>
          </a:stretch>
        </p:blipFill>
        <p:spPr bwMode="auto">
          <a:xfrm>
            <a:off x="2523744" y="3459233"/>
            <a:ext cx="7022592" cy="1697983"/>
          </a:xfrm>
          <a:prstGeom prst="rect">
            <a:avLst/>
          </a:prstGeom>
          <a:noFill/>
          <a:ln>
            <a:noFill/>
          </a:ln>
        </p:spPr>
      </p:pic>
      <mc:AlternateContent xmlns:mc="http://schemas.openxmlformats.org/markup-compatibility/2006">
        <mc:Choice xmlns:a14="http://schemas.microsoft.com/office/drawing/2010/main" Requires="a14">
          <p:sp>
            <p:nvSpPr>
              <p:cNvPr id="4" name="Прямоугольник 3"/>
              <p:cNvSpPr/>
              <p:nvPr/>
            </p:nvSpPr>
            <p:spPr>
              <a:xfrm>
                <a:off x="246888" y="5157216"/>
                <a:ext cx="11128248" cy="830997"/>
              </a:xfrm>
              <a:prstGeom prst="rect">
                <a:avLst/>
              </a:prstGeom>
            </p:spPr>
            <p:txBody>
              <a:bodyPr wrap="square">
                <a:spAutoFit/>
              </a:bodyPr>
              <a:lstStyle/>
              <a:p>
                <a:pPr marL="457200" indent="254000" algn="just">
                  <a:lnSpc>
                    <a:spcPct val="120000"/>
                  </a:lnSpc>
                  <a:spcAft>
                    <a:spcPts val="0"/>
                  </a:spcAft>
                </a:pPr>
                <a:r>
                  <a:rPr lang="ru-RU" sz="2000" dirty="0">
                    <a:latin typeface="Times New Roman" panose="02020603050405020304" pitchFamily="18" charset="0"/>
                    <a:ea typeface="Calibri" panose="020F0502020204030204" pitchFamily="34" charset="0"/>
                  </a:rPr>
                  <a:t>будет являться лучшей аппроксимации матрицы </a:t>
                </a:r>
                <a14:m>
                  <m:oMath xmlns:m="http://schemas.openxmlformats.org/officeDocument/2006/math">
                    <m:r>
                      <a:rPr lang="ru-RU" sz="2000" i="1">
                        <a:effectLst/>
                        <a:latin typeface="Cambria Math" panose="02040503050406030204" pitchFamily="18" charset="0"/>
                        <a:ea typeface="Calibri" panose="020F0502020204030204" pitchFamily="34" charset="0"/>
                      </a:rPr>
                      <m:t>𝐴</m:t>
                    </m:r>
                  </m:oMath>
                </a14:m>
                <a:r>
                  <a:rPr lang="ru-RU" sz="2000" dirty="0">
                    <a:effectLst/>
                    <a:latin typeface="Times New Roman" panose="02020603050405020304" pitchFamily="18" charset="0"/>
                    <a:ea typeface="Calibri" panose="020F0502020204030204" pitchFamily="34" charset="0"/>
                  </a:rPr>
                  <a:t> относительно нормы Фробениуса среди всех матриц с рангом </a:t>
                </a:r>
                <a14:m>
                  <m:oMath xmlns:m="http://schemas.openxmlformats.org/officeDocument/2006/math">
                    <m:r>
                      <a:rPr lang="ru-RU" sz="2000" i="1">
                        <a:effectLst/>
                        <a:latin typeface="Cambria Math" panose="02040503050406030204" pitchFamily="18" charset="0"/>
                        <a:ea typeface="Calibri" panose="020F0502020204030204" pitchFamily="34" charset="0"/>
                      </a:rPr>
                      <m:t>𝑘</m:t>
                    </m:r>
                  </m:oMath>
                </a14:m>
                <a:r>
                  <a:rPr lang="ru-RU" sz="2000" dirty="0">
                    <a:effectLst/>
                    <a:latin typeface="Times New Roman" panose="02020603050405020304" pitchFamily="18" charset="0"/>
                    <a:ea typeface="Calibri" panose="020F0502020204030204" pitchFamily="34" charset="0"/>
                  </a:rPr>
                  <a:t>, т.е. </a:t>
                </a:r>
                <a14:m>
                  <m:oMath xmlns:m="http://schemas.openxmlformats.org/officeDocument/2006/math">
                    <m:d>
                      <m:dPr>
                        <m:begChr m:val="‖"/>
                        <m:endChr m:val="‖"/>
                        <m:ctrlPr>
                          <a:rPr lang="ru-RU" sz="2000" i="1">
                            <a:effectLst/>
                            <a:latin typeface="Cambria Math" panose="02040503050406030204" pitchFamily="18" charset="0"/>
                            <a:ea typeface="Calibri" panose="020F0502020204030204" pitchFamily="34" charset="0"/>
                          </a:rPr>
                        </m:ctrlPr>
                      </m:dPr>
                      <m:e>
                        <m:r>
                          <a:rPr lang="ru-RU" sz="2000" i="1">
                            <a:effectLst/>
                            <a:latin typeface="Cambria Math" panose="02040503050406030204" pitchFamily="18" charset="0"/>
                            <a:ea typeface="Calibri" panose="020F0502020204030204" pitchFamily="34" charset="0"/>
                          </a:rPr>
                          <m:t>𝐴</m:t>
                        </m:r>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𝐴</m:t>
                            </m:r>
                          </m:e>
                          <m:sub>
                            <m:r>
                              <a:rPr lang="ru-RU" sz="2000" i="1">
                                <a:effectLst/>
                                <a:latin typeface="Cambria Math" panose="02040503050406030204" pitchFamily="18" charset="0"/>
                                <a:ea typeface="Calibri" panose="020F0502020204030204" pitchFamily="34" charset="0"/>
                              </a:rPr>
                              <m:t>𝑘</m:t>
                            </m:r>
                          </m:sub>
                        </m:sSub>
                      </m:e>
                    </m:d>
                    <m:r>
                      <a:rPr lang="ru-RU" sz="2000" i="1">
                        <a:effectLst/>
                        <a:latin typeface="Cambria Math" panose="02040503050406030204" pitchFamily="18" charset="0"/>
                        <a:ea typeface="Calibri" panose="020F0502020204030204" pitchFamily="34" charset="0"/>
                      </a:rPr>
                      <m:t>≤</m:t>
                    </m:r>
                    <m:d>
                      <m:dPr>
                        <m:begChr m:val="‖"/>
                        <m:endChr m:val="‖"/>
                        <m:ctrlPr>
                          <a:rPr lang="ru-RU" sz="2000" i="1">
                            <a:effectLst/>
                            <a:latin typeface="Cambria Math" panose="02040503050406030204" pitchFamily="18" charset="0"/>
                            <a:ea typeface="Calibri" panose="020F0502020204030204" pitchFamily="34" charset="0"/>
                          </a:rPr>
                        </m:ctrlPr>
                      </m:dPr>
                      <m:e>
                        <m:r>
                          <a:rPr lang="ru-RU" sz="2000" i="1">
                            <a:effectLst/>
                            <a:latin typeface="Cambria Math" panose="02040503050406030204" pitchFamily="18" charset="0"/>
                            <a:ea typeface="Calibri" panose="020F0502020204030204" pitchFamily="34" charset="0"/>
                          </a:rPr>
                          <m:t>𝐴</m:t>
                        </m:r>
                        <m:r>
                          <a:rPr lang="ru-RU"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𝐴</m:t>
                            </m:r>
                          </m:e>
                          <m:sup>
                            <m:r>
                              <a:rPr lang="ru-RU" sz="2000" i="1">
                                <a:effectLst/>
                                <a:latin typeface="Cambria Math" panose="02040503050406030204" pitchFamily="18" charset="0"/>
                                <a:ea typeface="Calibri" panose="020F0502020204030204" pitchFamily="34" charset="0"/>
                              </a:rPr>
                              <m:t>′</m:t>
                            </m:r>
                          </m:sup>
                        </m:sSup>
                      </m:e>
                    </m:d>
                    <m:r>
                      <a:rPr lang="ru-RU" sz="2000">
                        <a:effectLst/>
                        <a:latin typeface="Cambria Math" panose="02040503050406030204" pitchFamily="18" charset="0"/>
                        <a:ea typeface="Calibri" panose="020F0502020204030204" pitchFamily="34" charset="0"/>
                        <a:cs typeface="Cambria Math" panose="02040503050406030204" pitchFamily="18" charset="0"/>
                      </a:rPr>
                      <m:t>  ∀</m:t>
                    </m:r>
                    <m:r>
                      <a:rPr lang="ru-RU" sz="2000" i="1">
                        <a:effectLst/>
                        <a:latin typeface="Cambria Math" panose="02040503050406030204" pitchFamily="18" charset="0"/>
                        <a:ea typeface="Calibri" panose="020F0502020204030204" pitchFamily="34" charset="0"/>
                      </a:rPr>
                      <m:t> </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𝐴</m:t>
                        </m:r>
                      </m:e>
                      <m:sup>
                        <m:r>
                          <a:rPr lang="ru-RU" sz="2000" i="1">
                            <a:effectLst/>
                            <a:latin typeface="Cambria Math" panose="02040503050406030204" pitchFamily="18" charset="0"/>
                            <a:ea typeface="Calibri" panose="020F0502020204030204" pitchFamily="34" charset="0"/>
                          </a:rPr>
                          <m:t>′</m:t>
                        </m:r>
                      </m:sup>
                    </m:sSup>
                    <m:r>
                      <a:rPr lang="ru-RU"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𝑀</m:t>
                    </m:r>
                    <m:r>
                      <a:rPr lang="ru-RU"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𝑛</m:t>
                    </m:r>
                    <m:r>
                      <a:rPr lang="ru-RU"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𝑚</m:t>
                    </m:r>
                    <m:r>
                      <a:rPr lang="ru-RU" sz="2000" i="1">
                        <a:effectLst/>
                        <a:latin typeface="Cambria Math" panose="02040503050406030204" pitchFamily="18" charset="0"/>
                        <a:ea typeface="Calibri" panose="020F0502020204030204" pitchFamily="34" charset="0"/>
                      </a:rPr>
                      <m:t>)</m:t>
                    </m:r>
                  </m:oMath>
                </a14:m>
                <a:r>
                  <a:rPr lang="ru-RU" sz="2000" dirty="0">
                    <a:effectLst/>
                    <a:latin typeface="Times New Roman" panose="02020603050405020304" pitchFamily="18" charset="0"/>
                    <a:ea typeface="Calibri" panose="020F0502020204030204" pitchFamily="34" charset="0"/>
                  </a:rPr>
                  <a:t> </a:t>
                </a:r>
                <a:r>
                  <a:rPr lang="en-US" sz="2000" i="1" dirty="0">
                    <a:effectLst/>
                    <a:latin typeface="Times New Roman" panose="02020603050405020304" pitchFamily="18" charset="0"/>
                    <a:ea typeface="Calibri" panose="020F0502020204030204" pitchFamily="34" charset="0"/>
                  </a:rPr>
                  <a:t>rank</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 (</m:t>
                        </m:r>
                        <m:r>
                          <a:rPr lang="ru-RU" sz="2000" i="1">
                            <a:effectLst/>
                            <a:latin typeface="Cambria Math" panose="02040503050406030204" pitchFamily="18" charset="0"/>
                            <a:ea typeface="Calibri" panose="020F0502020204030204" pitchFamily="34" charset="0"/>
                          </a:rPr>
                          <m:t>𝐴</m:t>
                        </m:r>
                      </m:e>
                      <m:sup>
                        <m:r>
                          <a:rPr lang="ru-RU" sz="2000" i="1">
                            <a:effectLst/>
                            <a:latin typeface="Cambria Math" panose="02040503050406030204" pitchFamily="18" charset="0"/>
                            <a:ea typeface="Calibri" panose="020F0502020204030204" pitchFamily="34" charset="0"/>
                          </a:rPr>
                          <m:t>′</m:t>
                        </m:r>
                      </m:sup>
                    </m:sSup>
                    <m:r>
                      <a:rPr lang="ru-RU"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𝑘</m:t>
                    </m:r>
                  </m:oMath>
                </a14:m>
                <a:r>
                  <a:rPr lang="en-US" sz="2000" i="1" dirty="0">
                    <a:effectLst/>
                    <a:latin typeface="Times New Roman" panose="02020603050405020304" pitchFamily="18" charset="0"/>
                    <a:ea typeface="Calibri" panose="020F0502020204030204" pitchFamily="34" charset="0"/>
                  </a:rPr>
                  <a:t> </a:t>
                </a:r>
                <a:endParaRPr lang="ru-RU" sz="2000" dirty="0">
                  <a:effectLst/>
                  <a:latin typeface="Times New Roman" panose="02020603050405020304" pitchFamily="18" charset="0"/>
                  <a:ea typeface="Times New Roman" panose="02020603050405020304" pitchFamily="18" charset="0"/>
                </a:endParaRPr>
              </a:p>
            </p:txBody>
          </p:sp>
        </mc:Choice>
        <mc:Fallback>
          <p:sp>
            <p:nvSpPr>
              <p:cNvPr id="4" name="Прямоугольник 3"/>
              <p:cNvSpPr>
                <a:spLocks noRot="1" noChangeAspect="1" noMove="1" noResize="1" noEditPoints="1" noAdjustHandles="1" noChangeArrowheads="1" noChangeShapeType="1" noTextEdit="1"/>
              </p:cNvSpPr>
              <p:nvPr/>
            </p:nvSpPr>
            <p:spPr>
              <a:xfrm>
                <a:off x="246888" y="5157216"/>
                <a:ext cx="11128248" cy="830997"/>
              </a:xfrm>
              <a:prstGeom prst="rect">
                <a:avLst/>
              </a:prstGeom>
              <a:blipFill>
                <a:blip r:embed="rId4"/>
                <a:stretch>
                  <a:fillRect r="-548" b="-8824"/>
                </a:stretch>
              </a:blipFill>
            </p:spPr>
            <p:txBody>
              <a:bodyPr/>
              <a:lstStyle/>
              <a:p>
                <a:r>
                  <a:rPr lang="ru-RU">
                    <a:noFill/>
                  </a:rPr>
                  <a:t> </a:t>
                </a:r>
              </a:p>
            </p:txBody>
          </p:sp>
        </mc:Fallback>
      </mc:AlternateContent>
    </p:spTree>
    <p:extLst>
      <p:ext uri="{BB962C8B-B14F-4D97-AF65-F5344CB8AC3E}">
        <p14:creationId xmlns:p14="http://schemas.microsoft.com/office/powerpoint/2010/main" val="2869702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Прямоугольник 3"/>
              <p:cNvSpPr/>
              <p:nvPr/>
            </p:nvSpPr>
            <p:spPr>
              <a:xfrm>
                <a:off x="222504" y="184211"/>
                <a:ext cx="11152632" cy="2924198"/>
              </a:xfrm>
              <a:prstGeom prst="rect">
                <a:avLst/>
              </a:prstGeom>
            </p:spPr>
            <p:txBody>
              <a:bodyPr wrap="square">
                <a:spAutoFit/>
              </a:bodyPr>
              <a:lstStyle/>
              <a:p>
                <a:pPr marL="457200" indent="450215" algn="just">
                  <a:lnSpc>
                    <a:spcPct val="120000"/>
                  </a:lnSpc>
                  <a:spcAft>
                    <a:spcPts val="0"/>
                  </a:spcAft>
                </a:pPr>
                <a:r>
                  <a:rPr lang="ru-RU" sz="2000" dirty="0">
                    <a:latin typeface="Times New Roman" panose="02020603050405020304" pitchFamily="18" charset="0"/>
                    <a:ea typeface="Calibri" panose="020F0502020204030204" pitchFamily="34" charset="0"/>
                  </a:rPr>
                  <a:t>Тогда зафиксируем некоторое число скрытых факторов </a:t>
                </a:r>
                <a14:m>
                  <m:oMath xmlns:m="http://schemas.openxmlformats.org/officeDocument/2006/math">
                    <m:r>
                      <a:rPr lang="ru-RU" sz="2000" i="1">
                        <a:effectLst/>
                        <a:latin typeface="Cambria Math" panose="02040503050406030204" pitchFamily="18" charset="0"/>
                        <a:ea typeface="Calibri" panose="020F0502020204030204" pitchFamily="34" charset="0"/>
                      </a:rPr>
                      <m:t>𝑘</m:t>
                    </m:r>
                    <m:r>
                      <a:rPr lang="ru-RU" sz="2000" i="1">
                        <a:effectLst/>
                        <a:latin typeface="Cambria Math" panose="02040503050406030204" pitchFamily="18" charset="0"/>
                        <a:ea typeface="Calibri" panose="020F0502020204030204" pitchFamily="34" charset="0"/>
                      </a:rPr>
                      <m:t>=2</m:t>
                    </m:r>
                  </m:oMath>
                </a14:m>
                <a:r>
                  <a:rPr lang="ru-RU" sz="2000" dirty="0">
                    <a:effectLst/>
                    <a:latin typeface="Times New Roman" panose="02020603050405020304" pitchFamily="18" charset="0"/>
                    <a:ea typeface="Calibri" panose="020F0502020204030204" pitchFamily="34" charset="0"/>
                  </a:rPr>
                  <a:t> (для нашего примера), которое, так или иначе, описывает каждый элемент и предпочтения каждого меломана относительно этих факторов. Можно подбирать </a:t>
                </a:r>
                <a14:m>
                  <m:oMath xmlns:m="http://schemas.openxmlformats.org/officeDocument/2006/math">
                    <m:r>
                      <a:rPr lang="ru-RU" sz="2000" i="1">
                        <a:effectLst/>
                        <a:latin typeface="Cambria Math" panose="02040503050406030204" pitchFamily="18" charset="0"/>
                        <a:ea typeface="Calibri" panose="020F0502020204030204" pitchFamily="34" charset="0"/>
                      </a:rPr>
                      <m:t>𝑘</m:t>
                    </m:r>
                  </m:oMath>
                </a14:m>
                <a:r>
                  <a:rPr lang="ru-RU" sz="2000" dirty="0">
                    <a:effectLst/>
                    <a:latin typeface="Times New Roman" panose="02020603050405020304" pitchFamily="18" charset="0"/>
                    <a:ea typeface="Calibri" panose="020F0502020204030204" pitchFamily="34" charset="0"/>
                  </a:rPr>
                  <a:t>, исходя из размера сингулярных значений матрицы, т.е. тех самых диагональных элементов матрицы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𝐷</m:t>
                        </m:r>
                      </m:e>
                      <m:sub>
                        <m:r>
                          <a:rPr lang="ru-RU" sz="2000" i="1">
                            <a:effectLst/>
                            <a:latin typeface="Cambria Math" panose="02040503050406030204" pitchFamily="18" charset="0"/>
                            <a:ea typeface="Calibri" panose="020F0502020204030204" pitchFamily="34" charset="0"/>
                          </a:rPr>
                          <m:t>𝑘</m:t>
                        </m:r>
                      </m:sub>
                    </m:sSub>
                  </m:oMath>
                </a14:m>
                <a:r>
                  <a:rPr lang="ru-RU" sz="2000" dirty="0">
                    <a:effectLst/>
                    <a:latin typeface="Times New Roman" panose="02020603050405020304" pitchFamily="18" charset="0"/>
                    <a:ea typeface="Calibri" panose="020F0502020204030204" pitchFamily="34" charset="0"/>
                  </a:rPr>
                  <a:t>: желательно отбрасывать как можно более маленькие значения элементов.</a:t>
                </a:r>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𝐷</m:t>
                          </m:r>
                        </m:e>
                        <m:sub>
                          <m:r>
                            <a:rPr lang="ru-RU" sz="2000" i="1">
                              <a:effectLst/>
                              <a:latin typeface="Cambria Math" panose="02040503050406030204" pitchFamily="18" charset="0"/>
                              <a:ea typeface="Calibri" panose="020F0502020204030204" pitchFamily="34" charset="0"/>
                            </a:rPr>
                            <m:t>2</m:t>
                          </m:r>
                        </m:sub>
                      </m:sSub>
                      <m:r>
                        <a:rPr lang="ru-RU" sz="2000" i="1">
                          <a:effectLst/>
                          <a:latin typeface="Cambria Math" panose="02040503050406030204" pitchFamily="18" charset="0"/>
                          <a:ea typeface="Calibri" panose="020F0502020204030204" pitchFamily="34" charset="0"/>
                        </a:rPr>
                        <m:t>=</m:t>
                      </m:r>
                      <m:d>
                        <m:dPr>
                          <m:ctrlPr>
                            <a:rPr lang="ru-RU" sz="2000" i="1">
                              <a:effectLst/>
                              <a:latin typeface="Cambria Math" panose="02040503050406030204" pitchFamily="18" charset="0"/>
                              <a:ea typeface="Calibri" panose="020F0502020204030204" pitchFamily="34" charset="0"/>
                            </a:rPr>
                          </m:ctrlPr>
                        </m:dP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ru-RU" sz="2000" i="1">
                                    <a:effectLst/>
                                    <a:latin typeface="Cambria Math" panose="02040503050406030204" pitchFamily="18" charset="0"/>
                                    <a:ea typeface="Calibri" panose="020F0502020204030204" pitchFamily="34" charset="0"/>
                                  </a:rPr>
                                  <m:t>2</m:t>
                                </m:r>
                              </m:e>
                              <m:e>
                                <m:r>
                                  <a:rPr lang="ru-RU" sz="2000" i="1">
                                    <a:effectLst/>
                                    <a:latin typeface="Cambria Math" panose="02040503050406030204" pitchFamily="18" charset="0"/>
                                    <a:ea typeface="Calibri" panose="020F0502020204030204" pitchFamily="34" charset="0"/>
                                  </a:rPr>
                                  <m:t>0</m:t>
                                </m:r>
                              </m:e>
                            </m:mr>
                            <m:mr>
                              <m:e>
                                <m:r>
                                  <a:rPr lang="ru-RU" sz="2000" i="1">
                                    <a:effectLst/>
                                    <a:latin typeface="Cambria Math" panose="02040503050406030204" pitchFamily="18" charset="0"/>
                                    <a:ea typeface="Calibri" panose="020F0502020204030204" pitchFamily="34" charset="0"/>
                                  </a:rPr>
                                  <m:t>0</m:t>
                                </m:r>
                              </m:e>
                              <m:e>
                                <m:r>
                                  <a:rPr lang="ru-RU" sz="2000" i="1">
                                    <a:effectLst/>
                                    <a:latin typeface="Cambria Math" panose="02040503050406030204" pitchFamily="18" charset="0"/>
                                    <a:ea typeface="Calibri" panose="020F0502020204030204" pitchFamily="34" charset="0"/>
                                  </a:rPr>
                                  <m:t>1</m:t>
                                </m:r>
                              </m:e>
                            </m:mr>
                          </m:m>
                        </m:e>
                      </m:d>
                    </m:oMath>
                  </m:oMathPara>
                </a14:m>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rPr>
                  <a:t>Сингулярные значения показывают значимость </a:t>
                </a:r>
                <a:r>
                  <a:rPr lang="ru-RU" sz="2000" dirty="0" smtClean="0">
                    <a:effectLst/>
                    <a:latin typeface="Times New Roman" panose="02020603050405020304" pitchFamily="18" charset="0"/>
                    <a:ea typeface="Calibri" panose="020F0502020204030204" pitchFamily="34" charset="0"/>
                  </a:rPr>
                  <a:t>факторов</a:t>
                </a:r>
                <a:endParaRPr lang="ru-RU" sz="2000" dirty="0">
                  <a:effectLst/>
                  <a:latin typeface="Times New Roman" panose="02020603050405020304" pitchFamily="18" charset="0"/>
                  <a:ea typeface="Times New Roman" panose="02020603050405020304" pitchFamily="18" charset="0"/>
                </a:endParaRPr>
              </a:p>
            </p:txBody>
          </p:sp>
        </mc:Choice>
        <mc:Fallback>
          <p:sp>
            <p:nvSpPr>
              <p:cNvPr id="4" name="Прямоугольник 3"/>
              <p:cNvSpPr>
                <a:spLocks noRot="1" noChangeAspect="1" noMove="1" noResize="1" noEditPoints="1" noAdjustHandles="1" noChangeArrowheads="1" noChangeShapeType="1" noTextEdit="1"/>
              </p:cNvSpPr>
              <p:nvPr/>
            </p:nvSpPr>
            <p:spPr>
              <a:xfrm>
                <a:off x="222504" y="184211"/>
                <a:ext cx="11152632" cy="2924198"/>
              </a:xfrm>
              <a:prstGeom prst="rect">
                <a:avLst/>
              </a:prstGeom>
              <a:blipFill>
                <a:blip r:embed="rId2"/>
                <a:stretch>
                  <a:fillRect r="-547" b="-1667"/>
                </a:stretch>
              </a:blipFill>
            </p:spPr>
            <p:txBody>
              <a:bodyPr/>
              <a:lstStyle/>
              <a:p>
                <a:r>
                  <a:rPr lang="ru-RU">
                    <a:noFill/>
                  </a:rPr>
                  <a:t> </a:t>
                </a:r>
              </a:p>
            </p:txBody>
          </p:sp>
        </mc:Fallback>
      </mc:AlternateContent>
      <p:pic>
        <p:nvPicPr>
          <p:cNvPr id="5" name="Рисунок 4"/>
          <p:cNvPicPr>
            <a:picLocks noChangeAspect="1"/>
          </p:cNvPicPr>
          <p:nvPr/>
        </p:nvPicPr>
        <p:blipFill>
          <a:blip r:embed="rId3"/>
          <a:stretch>
            <a:fillRect/>
          </a:stretch>
        </p:blipFill>
        <p:spPr>
          <a:xfrm>
            <a:off x="1348204" y="3106854"/>
            <a:ext cx="8584921" cy="1335769"/>
          </a:xfrm>
          <a:prstGeom prst="rect">
            <a:avLst/>
          </a:prstGeom>
        </p:spPr>
      </p:pic>
      <mc:AlternateContent xmlns:mc="http://schemas.openxmlformats.org/markup-compatibility/2006">
        <mc:Choice xmlns:a14="http://schemas.microsoft.com/office/drawing/2010/main" Requires="a14">
          <p:sp>
            <p:nvSpPr>
              <p:cNvPr id="6" name="Прямоугольник 5"/>
              <p:cNvSpPr/>
              <p:nvPr/>
            </p:nvSpPr>
            <p:spPr>
              <a:xfrm>
                <a:off x="108544" y="4313052"/>
                <a:ext cx="11064240" cy="2237407"/>
              </a:xfrm>
              <a:prstGeom prst="rect">
                <a:avLst/>
              </a:prstGeom>
            </p:spPr>
            <p:txBody>
              <a:bodyPr wrap="square">
                <a:spAutoFit/>
              </a:bodyPr>
              <a:lstStyle/>
              <a:p>
                <a:pPr marL="457200" indent="450215" algn="just">
                  <a:lnSpc>
                    <a:spcPct val="120000"/>
                  </a:lnSpc>
                  <a:spcAft>
                    <a:spcPts val="0"/>
                  </a:spcAft>
                </a:pPr>
                <a:r>
                  <a:rPr lang="ru-RU" sz="2000" dirty="0">
                    <a:latin typeface="Times New Roman" panose="02020603050405020304" pitchFamily="18" charset="0"/>
                    <a:ea typeface="Calibri" panose="020F0502020204030204" pitchFamily="34" charset="0"/>
                  </a:rPr>
                  <a:t>Теперь рассмотрим матрицу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rPr>
                        </m:ctrlPr>
                      </m:sSupPr>
                      <m:e>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𝑉</m:t>
                            </m:r>
                          </m:e>
                          <m:sub>
                            <m:r>
                              <a:rPr lang="ru-RU" sz="2000" i="1">
                                <a:effectLst/>
                                <a:latin typeface="Cambria Math" panose="02040503050406030204" pitchFamily="18" charset="0"/>
                                <a:ea typeface="Calibri" panose="020F0502020204030204" pitchFamily="34" charset="0"/>
                              </a:rPr>
                              <m:t>2</m:t>
                            </m:r>
                          </m:sub>
                        </m:sSub>
                      </m:e>
                      <m:sup>
                        <m:r>
                          <a:rPr lang="ru-RU" sz="2000" i="1">
                            <a:effectLst/>
                            <a:latin typeface="Cambria Math" panose="02040503050406030204" pitchFamily="18" charset="0"/>
                            <a:ea typeface="Calibri" panose="020F0502020204030204" pitchFamily="34" charset="0"/>
                          </a:rPr>
                          <m:t>𝑇</m:t>
                        </m:r>
                      </m:sup>
                    </m:sSup>
                  </m:oMath>
                </a14:m>
                <a:r>
                  <a:rPr lang="ru-RU" sz="2000" dirty="0">
                    <a:effectLst/>
                    <a:latin typeface="Times New Roman" panose="02020603050405020304" pitchFamily="18" charset="0"/>
                    <a:ea typeface="Calibri" panose="020F0502020204030204" pitchFamily="34" charset="0"/>
                  </a:rPr>
                  <a:t>.</a:t>
                </a:r>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14:m>
                  <m:oMathPara xmlns:m="http://schemas.openxmlformats.org/officeDocument/2006/math">
                    <m:oMathParaPr>
                      <m:jc m:val="centerGroup"/>
                    </m:oMathParaPr>
                    <m:oMath xmlns:m="http://schemas.openxmlformats.org/officeDocument/2006/math">
                      <m:sSup>
                        <m:sSupPr>
                          <m:ctrlPr>
                            <a:rPr lang="ru-RU" sz="2000" i="1">
                              <a:effectLst/>
                              <a:latin typeface="Cambria Math" panose="02040503050406030204" pitchFamily="18" charset="0"/>
                              <a:ea typeface="Calibri" panose="020F0502020204030204" pitchFamily="34" charset="0"/>
                            </a:rPr>
                          </m:ctrlPr>
                        </m:sSupPr>
                        <m:e>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𝑉</m:t>
                              </m:r>
                            </m:e>
                            <m:sub>
                              <m:r>
                                <a:rPr lang="ru-RU" sz="2000" i="1">
                                  <a:effectLst/>
                                  <a:latin typeface="Cambria Math" panose="02040503050406030204" pitchFamily="18" charset="0"/>
                                  <a:ea typeface="Calibri" panose="020F0502020204030204" pitchFamily="34" charset="0"/>
                                </a:rPr>
                                <m:t>3</m:t>
                              </m:r>
                            </m:sub>
                          </m:sSub>
                        </m:e>
                        <m:sup>
                          <m:r>
                            <a:rPr lang="ru-RU" sz="2000" i="1">
                              <a:effectLst/>
                              <a:latin typeface="Cambria Math" panose="02040503050406030204" pitchFamily="18" charset="0"/>
                              <a:ea typeface="Calibri" panose="020F0502020204030204" pitchFamily="34" charset="0"/>
                            </a:rPr>
                            <m:t>𝑇</m:t>
                          </m:r>
                        </m:sup>
                      </m:sSup>
                      <m:r>
                        <a:rPr lang="en-US" sz="2000" i="1">
                          <a:effectLst/>
                          <a:latin typeface="Cambria Math" panose="02040503050406030204" pitchFamily="18" charset="0"/>
                          <a:ea typeface="Calibri" panose="020F0502020204030204" pitchFamily="34" charset="0"/>
                        </a:rPr>
                        <m:t>=</m:t>
                      </m:r>
                      <m:d>
                        <m:dPr>
                          <m:ctrlPr>
                            <a:rPr lang="ru-RU" sz="2000" i="1">
                              <a:effectLst/>
                              <a:latin typeface="Cambria Math" panose="02040503050406030204" pitchFamily="18" charset="0"/>
                              <a:ea typeface="Calibri" panose="020F0502020204030204" pitchFamily="34"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
                                            <a:rPr lang="ru-RU" sz="2000" i="1">
                                              <a:effectLst/>
                                              <a:latin typeface="Cambria Math" panose="02040503050406030204" pitchFamily="18" charset="0"/>
                                              <a:ea typeface="Calibri" panose="020F0502020204030204" pitchFamily="34" charset="0"/>
                                            </a:rPr>
                                            <m:t>2</m:t>
                                          </m:r>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3</m:t>
                                              </m:r>
                                            </m:e>
                                          </m:rad>
                                        </m:den>
                                      </m:f>
                                    </m:e>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
                                            <a:rPr lang="ru-RU" sz="2000" i="1">
                                              <a:effectLst/>
                                              <a:latin typeface="Cambria Math" panose="02040503050406030204" pitchFamily="18" charset="0"/>
                                              <a:ea typeface="Calibri" panose="020F0502020204030204" pitchFamily="34" charset="0"/>
                                            </a:rPr>
                                            <m:t>2</m:t>
                                          </m:r>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3</m:t>
                                              </m:r>
                                            </m:e>
                                          </m:rad>
                                        </m:den>
                                      </m:f>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
                                                  <a:rPr lang="ru-RU" sz="2000" i="1">
                                                    <a:effectLst/>
                                                    <a:latin typeface="Cambria Math" panose="02040503050406030204" pitchFamily="18" charset="0"/>
                                                    <a:ea typeface="Calibri" panose="020F0502020204030204" pitchFamily="34" charset="0"/>
                                                  </a:rPr>
                                                  <m:t>2</m:t>
                                                </m:r>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3</m:t>
                                                    </m:r>
                                                  </m:e>
                                                </m:rad>
                                              </m:den>
                                            </m:f>
                                          </m:e>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3</m:t>
                                                </m:r>
                                              </m:num>
                                              <m:den>
                                                <m:r>
                                                  <a:rPr lang="ru-RU" sz="2000" i="1">
                                                    <a:effectLst/>
                                                    <a:latin typeface="Cambria Math" panose="02040503050406030204" pitchFamily="18" charset="0"/>
                                                    <a:ea typeface="Calibri" panose="020F0502020204030204" pitchFamily="34" charset="0"/>
                                                  </a:rPr>
                                                  <m:t>2</m:t>
                                                </m:r>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3</m:t>
                                                    </m:r>
                                                  </m:e>
                                                </m:rad>
                                              </m:den>
                                            </m:f>
                                          </m:e>
                                        </m:mr>
                                      </m:m>
                                    </m:e>
                                  </m:mr>
                                </m:m>
                              </m:e>
                            </m:mr>
                            <m:m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2</m:t>
                                              </m:r>
                                            </m:e>
                                          </m:rad>
                                        </m:den>
                                      </m:f>
                                    </m:e>
                                    <m:e>
                                      <m:r>
                                        <a:rPr lang="ru-RU"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2</m:t>
                                              </m:r>
                                            </m:e>
                                          </m:rad>
                                        </m:den>
                                      </m:f>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ru-RU" sz="2000" i="1">
                                                <a:effectLst/>
                                                <a:latin typeface="Cambria Math" panose="02040503050406030204" pitchFamily="18" charset="0"/>
                                                <a:ea typeface="Calibri" panose="020F0502020204030204" pitchFamily="34" charset="0"/>
                                              </a:rPr>
                                              <m:t>0</m:t>
                                            </m:r>
                                          </m:e>
                                          <m:e>
                                            <m:r>
                                              <a:rPr lang="ru-RU" sz="2000" i="1">
                                                <a:effectLst/>
                                                <a:latin typeface="Cambria Math" panose="02040503050406030204" pitchFamily="18" charset="0"/>
                                                <a:ea typeface="Calibri" panose="020F0502020204030204" pitchFamily="34" charset="0"/>
                                              </a:rPr>
                                              <m:t>0</m:t>
                                            </m:r>
                                          </m:e>
                                        </m:mr>
                                      </m:m>
                                    </m:e>
                                  </m:mr>
                                </m:m>
                              </m:e>
                            </m:mr>
                          </m:m>
                        </m:e>
                      </m:d>
                      <m:r>
                        <a:rPr lang="en-US" sz="2000" i="1">
                          <a:effectLst/>
                          <a:latin typeface="Cambria Math" panose="02040503050406030204" pitchFamily="18" charset="0"/>
                          <a:ea typeface="Calibri" panose="020F0502020204030204" pitchFamily="34" charset="0"/>
                        </a:rPr>
                        <m:t>≈</m:t>
                      </m:r>
                      <m:d>
                        <m:dPr>
                          <m:ctrlPr>
                            <a:rPr lang="ru-RU" sz="2000" i="1">
                              <a:effectLst/>
                              <a:latin typeface="Cambria Math" panose="02040503050406030204" pitchFamily="18" charset="0"/>
                              <a:ea typeface="Calibri" panose="020F0502020204030204" pitchFamily="34"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r>
                                        <a:rPr lang="ru-RU" sz="2000" i="1">
                                          <a:effectLst/>
                                          <a:latin typeface="Cambria Math" panose="02040503050406030204" pitchFamily="18" charset="0"/>
                                          <a:ea typeface="Calibri" panose="020F0502020204030204" pitchFamily="34" charset="0"/>
                                        </a:rPr>
                                        <m:t>0,288</m:t>
                                      </m:r>
                                    </m:e>
                                    <m:e>
                                      <m:r>
                                        <a:rPr lang="ru-RU" sz="2000" i="1">
                                          <a:effectLst/>
                                          <a:latin typeface="Cambria Math" panose="02040503050406030204" pitchFamily="18" charset="0"/>
                                          <a:ea typeface="Calibri" panose="020F0502020204030204" pitchFamily="34" charset="0"/>
                                        </a:rPr>
                                        <m:t>0,288</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ru-RU" sz="2000" i="1">
                                                <a:effectLst/>
                                                <a:latin typeface="Cambria Math" panose="02040503050406030204" pitchFamily="18" charset="0"/>
                                                <a:ea typeface="Calibri" panose="020F0502020204030204" pitchFamily="34" charset="0"/>
                                              </a:rPr>
                                              <m:t>0,288</m:t>
                                            </m:r>
                                          </m:e>
                                          <m:e>
                                            <m:r>
                                              <a:rPr lang="ru-RU" sz="2000" i="1">
                                                <a:effectLst/>
                                                <a:latin typeface="Cambria Math" panose="02040503050406030204" pitchFamily="18" charset="0"/>
                                                <a:ea typeface="Calibri" panose="020F0502020204030204" pitchFamily="34" charset="0"/>
                                              </a:rPr>
                                              <m:t>0,866</m:t>
                                            </m:r>
                                          </m:e>
                                        </m:mr>
                                      </m:m>
                                    </m:e>
                                  </m:mr>
                                </m:m>
                              </m:e>
                            </m:mr>
                            <m:m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r>
                                        <a:rPr lang="ru-RU" sz="2000" i="1">
                                          <a:effectLst/>
                                          <a:latin typeface="Cambria Math" panose="02040503050406030204" pitchFamily="18" charset="0"/>
                                          <a:ea typeface="Calibri" panose="020F0502020204030204" pitchFamily="34" charset="0"/>
                                        </a:rPr>
                                        <m:t>0,707</m:t>
                                      </m:r>
                                    </m:e>
                                    <m:e>
                                      <m:r>
                                        <a:rPr lang="ru-RU" sz="2000" i="1">
                                          <a:effectLst/>
                                          <a:latin typeface="Cambria Math" panose="02040503050406030204" pitchFamily="18" charset="0"/>
                                          <a:ea typeface="Calibri" panose="020F0502020204030204" pitchFamily="34" charset="0"/>
                                        </a:rPr>
                                        <m:t>−0,707</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r>
                                              <a:rPr lang="en-US" sz="2000" i="1">
                                                <a:effectLst/>
                                                <a:latin typeface="Cambria Math" panose="02040503050406030204" pitchFamily="18" charset="0"/>
                                                <a:ea typeface="Calibri" panose="020F0502020204030204" pitchFamily="34" charset="0"/>
                                              </a:rPr>
                                              <m:t>0</m:t>
                                            </m:r>
                                          </m:e>
                                        </m:mr>
                                      </m:m>
                                    </m:e>
                                  </m:mr>
                                </m:m>
                              </m:e>
                            </m:mr>
                          </m:m>
                        </m:e>
                      </m:d>
                    </m:oMath>
                  </m:oMathPara>
                </a14:m>
                <a:endParaRPr lang="ru-RU" sz="2000" dirty="0">
                  <a:effectLst/>
                  <a:latin typeface="Times New Roman" panose="02020603050405020304" pitchFamily="18" charset="0"/>
                  <a:ea typeface="Times New Roman" panose="02020603050405020304" pitchFamily="18" charset="0"/>
                </a:endParaRPr>
              </a:p>
            </p:txBody>
          </p:sp>
        </mc:Choice>
        <mc:Fallback>
          <p:sp>
            <p:nvSpPr>
              <p:cNvPr id="6" name="Прямоугольник 5"/>
              <p:cNvSpPr>
                <a:spLocks noRot="1" noChangeAspect="1" noMove="1" noResize="1" noEditPoints="1" noAdjustHandles="1" noChangeArrowheads="1" noChangeShapeType="1" noTextEdit="1"/>
              </p:cNvSpPr>
              <p:nvPr/>
            </p:nvSpPr>
            <p:spPr>
              <a:xfrm>
                <a:off x="108544" y="4313052"/>
                <a:ext cx="11064240" cy="2237407"/>
              </a:xfrm>
              <a:prstGeom prst="rect">
                <a:avLst/>
              </a:prstGeom>
              <a:blipFill>
                <a:blip r:embed="rId4"/>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91580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234797"/>
            <a:ext cx="12106656" cy="830997"/>
          </a:xfrm>
          <a:prstGeom prst="rect">
            <a:avLst/>
          </a:prstGeom>
        </p:spPr>
        <p:txBody>
          <a:bodyPr wrap="square">
            <a:spAutoFit/>
          </a:bodyPr>
          <a:lstStyle/>
          <a:p>
            <a:pPr marL="457200" indent="450215" algn="just">
              <a:lnSpc>
                <a:spcPct val="120000"/>
              </a:lnSpc>
              <a:spcAft>
                <a:spcPts val="0"/>
              </a:spcAft>
            </a:pPr>
            <a:r>
              <a:rPr lang="ru-RU" sz="2000" dirty="0">
                <a:latin typeface="Times New Roman" panose="02020603050405020304" pitchFamily="18" charset="0"/>
                <a:ea typeface="Calibri" panose="020F0502020204030204" pitchFamily="34" charset="0"/>
              </a:rPr>
              <a:t>Так как определено 2 фактора – это будут индексы строк, а индексы столбцов относятся к направлениям в </a:t>
            </a:r>
            <a:r>
              <a:rPr lang="ru-RU" sz="2000" dirty="0" smtClean="0">
                <a:latin typeface="Times New Roman" panose="02020603050405020304" pitchFamily="18" charset="0"/>
                <a:ea typeface="Calibri" panose="020F0502020204030204" pitchFamily="34" charset="0"/>
              </a:rPr>
              <a:t>музыке.</a:t>
            </a:r>
            <a:endParaRPr lang="ru-RU" sz="2000" dirty="0">
              <a:effectLst/>
              <a:latin typeface="Times New Roman" panose="02020603050405020304" pitchFamily="18" charset="0"/>
              <a:ea typeface="Times New Roman" panose="02020603050405020304" pitchFamily="18" charset="0"/>
            </a:endParaRPr>
          </a:p>
        </p:txBody>
      </p:sp>
      <p:sp>
        <p:nvSpPr>
          <p:cNvPr id="3" name="Прямоугольник 2"/>
          <p:cNvSpPr/>
          <p:nvPr/>
        </p:nvSpPr>
        <p:spPr>
          <a:xfrm>
            <a:off x="9459544" y="1065794"/>
            <a:ext cx="2163990" cy="429413"/>
          </a:xfrm>
          <a:prstGeom prst="rect">
            <a:avLst/>
          </a:prstGeom>
        </p:spPr>
        <p:txBody>
          <a:bodyPr wrap="none">
            <a:spAutoFit/>
          </a:bodyPr>
          <a:lstStyle/>
          <a:p>
            <a:pPr marL="450215" indent="254000" algn="r">
              <a:lnSpc>
                <a:spcPct val="120000"/>
              </a:lnSpc>
              <a:spcAft>
                <a:spcPts val="0"/>
              </a:spcAft>
            </a:pPr>
            <a:r>
              <a:rPr lang="ru-RU" sz="2000" i="1" dirty="0">
                <a:latin typeface="Times New Roman" panose="02020603050405020304" pitchFamily="18" charset="0"/>
                <a:ea typeface="Calibri" panose="020F0502020204030204" pitchFamily="34" charset="0"/>
              </a:rPr>
              <a:t>Таблица 2.2</a:t>
            </a:r>
            <a:endParaRPr lang="ru-RU" sz="2000" dirty="0">
              <a:effectLst/>
              <a:latin typeface="Times New Roman" panose="02020603050405020304" pitchFamily="18" charset="0"/>
              <a:ea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1693767" y="1495207"/>
            <a:ext cx="8847772" cy="1370059"/>
          </a:xfrm>
          <a:prstGeom prst="rect">
            <a:avLst/>
          </a:prstGeom>
        </p:spPr>
      </p:pic>
      <mc:AlternateContent xmlns:mc="http://schemas.openxmlformats.org/markup-compatibility/2006">
        <mc:Choice xmlns:a14="http://schemas.microsoft.com/office/drawing/2010/main" Requires="a14">
          <p:sp>
            <p:nvSpPr>
              <p:cNvPr id="5" name="Прямоугольник 4"/>
              <p:cNvSpPr/>
              <p:nvPr/>
            </p:nvSpPr>
            <p:spPr>
              <a:xfrm>
                <a:off x="91440" y="2744397"/>
                <a:ext cx="11923776" cy="1569660"/>
              </a:xfrm>
              <a:prstGeom prst="rect">
                <a:avLst/>
              </a:prstGeom>
            </p:spPr>
            <p:txBody>
              <a:bodyPr wrap="square">
                <a:spAutoFit/>
              </a:bodyPr>
              <a:lstStyle/>
              <a:p>
                <a:pPr marL="457200" indent="450215" algn="just">
                  <a:lnSpc>
                    <a:spcPct val="120000"/>
                  </a:lnSpc>
                  <a:spcAft>
                    <a:spcPts val="0"/>
                  </a:spcAft>
                </a:pPr>
                <a:r>
                  <a:rPr lang="ru-RU" sz="2000" dirty="0">
                    <a:latin typeface="Times New Roman" panose="02020603050405020304" pitchFamily="18" charset="0"/>
                    <a:ea typeface="Calibri" panose="020F0502020204030204" pitchFamily="34" charset="0"/>
                  </a:rPr>
                  <a:t>Каждый фактор (строка) состоит из 2 значений, каждое из которых определено принадлежностью (весом) к каждой из 4 музыкальных направлений. Логично будет судить фактор за максимальный вес по направлениям. Таким образом, </a:t>
                </a:r>
                <a14:m>
                  <m:oMath xmlns:m="http://schemas.openxmlformats.org/officeDocument/2006/math">
                    <m:sSub>
                      <m:sSubPr>
                        <m:ctrlPr>
                          <a:rPr lang="ru-RU" sz="2000" i="1">
                            <a:solidFill>
                              <a:srgbClr val="000000"/>
                            </a:solidFill>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𝑓</m:t>
                        </m:r>
                      </m:e>
                      <m:sub>
                        <m:r>
                          <a:rPr lang="ru-RU" sz="2000" i="1">
                            <a:solidFill>
                              <a:srgbClr val="000000"/>
                            </a:solidFill>
                            <a:effectLst/>
                            <a:latin typeface="Cambria Math" panose="02040503050406030204" pitchFamily="18" charset="0"/>
                            <a:ea typeface="Calibri" panose="020F0502020204030204" pitchFamily="34" charset="0"/>
                          </a:rPr>
                          <m:t>1</m:t>
                        </m:r>
                      </m:sub>
                    </m:sSub>
                  </m:oMath>
                </a14:m>
                <a:r>
                  <a:rPr lang="ru-RU" sz="2000" dirty="0">
                    <a:solidFill>
                      <a:srgbClr val="000000"/>
                    </a:solidFill>
                    <a:effectLst/>
                    <a:latin typeface="Times New Roman" panose="02020603050405020304" pitchFamily="18" charset="0"/>
                    <a:ea typeface="Calibri" panose="020F0502020204030204" pitchFamily="34" charset="0"/>
                  </a:rPr>
                  <a:t> имеет максимальное значение </a:t>
                </a:r>
                <a14:m>
                  <m:oMath xmlns:m="http://schemas.openxmlformats.org/officeDocument/2006/math">
                    <m:r>
                      <a:rPr lang="ru-RU" sz="2000" i="1">
                        <a:effectLst/>
                        <a:latin typeface="Cambria Math" panose="02040503050406030204" pitchFamily="18" charset="0"/>
                        <a:ea typeface="Calibri" panose="020F0502020204030204" pitchFamily="34" charset="0"/>
                      </a:rPr>
                      <m:t>0,866</m:t>
                    </m:r>
                  </m:oMath>
                </a14:m>
                <a:r>
                  <a:rPr lang="ru-RU" sz="2000" dirty="0">
                    <a:effectLst/>
                    <a:latin typeface="Times New Roman" panose="02020603050405020304" pitchFamily="18" charset="0"/>
                    <a:ea typeface="Calibri" panose="020F0502020204030204" pitchFamily="34" charset="0"/>
                  </a:rPr>
                  <a:t> в секторе «рок», </a:t>
                </a:r>
                <a14:m>
                  <m:oMath xmlns:m="http://schemas.openxmlformats.org/officeDocument/2006/math">
                    <m:sSub>
                      <m:sSubPr>
                        <m:ctrlPr>
                          <a:rPr lang="ru-RU" sz="2000" i="1">
                            <a:solidFill>
                              <a:srgbClr val="000000"/>
                            </a:solidFill>
                            <a:effectLst/>
                            <a:latin typeface="Cambria Math" panose="02040503050406030204" pitchFamily="18" charset="0"/>
                            <a:ea typeface="Calibri" panose="020F0502020204030204" pitchFamily="34" charset="0"/>
                          </a:rPr>
                        </m:ctrlPr>
                      </m:sSubPr>
                      <m:e>
                        <m:r>
                          <a:rPr lang="en-US" sz="2000" i="1">
                            <a:solidFill>
                              <a:srgbClr val="000000"/>
                            </a:solidFill>
                            <a:effectLst/>
                            <a:latin typeface="Cambria Math" panose="02040503050406030204" pitchFamily="18" charset="0"/>
                            <a:ea typeface="Calibri" panose="020F0502020204030204" pitchFamily="34" charset="0"/>
                          </a:rPr>
                          <m:t>𝑓</m:t>
                        </m:r>
                      </m:e>
                      <m:sub>
                        <m:r>
                          <a:rPr lang="ru-RU" sz="2000" i="1">
                            <a:solidFill>
                              <a:srgbClr val="000000"/>
                            </a:solidFill>
                            <a:effectLst/>
                            <a:latin typeface="Cambria Math" panose="02040503050406030204" pitchFamily="18" charset="0"/>
                            <a:ea typeface="Calibri" panose="020F0502020204030204" pitchFamily="34" charset="0"/>
                          </a:rPr>
                          <m:t>2</m:t>
                        </m:r>
                      </m:sub>
                    </m:sSub>
                  </m:oMath>
                </a14:m>
                <a:r>
                  <a:rPr lang="ru-RU" sz="2000" dirty="0">
                    <a:solidFill>
                      <a:srgbClr val="000000"/>
                    </a:solidFill>
                    <a:effectLst/>
                    <a:latin typeface="Times New Roman" panose="02020603050405020304" pitchFamily="18" charset="0"/>
                    <a:ea typeface="Calibri" panose="020F0502020204030204" pitchFamily="34" charset="0"/>
                  </a:rPr>
                  <a:t> – </a:t>
                </a:r>
                <a14:m>
                  <m:oMath xmlns:m="http://schemas.openxmlformats.org/officeDocument/2006/math">
                    <m:r>
                      <a:rPr lang="ru-RU" sz="2000" i="1">
                        <a:effectLst/>
                        <a:latin typeface="Cambria Math" panose="02040503050406030204" pitchFamily="18" charset="0"/>
                        <a:ea typeface="Calibri" panose="020F0502020204030204" pitchFamily="34" charset="0"/>
                      </a:rPr>
                      <m:t>0,707</m:t>
                    </m:r>
                  </m:oMath>
                </a14:m>
                <a:r>
                  <a:rPr lang="ru-RU" sz="2000" dirty="0">
                    <a:effectLst/>
                    <a:latin typeface="Times New Roman" panose="02020603050405020304" pitchFamily="18" charset="0"/>
                    <a:ea typeface="Calibri" panose="020F0502020204030204" pitchFamily="34" charset="0"/>
                  </a:rPr>
                  <a:t> в секторе «</a:t>
                </a:r>
                <a:r>
                  <a:rPr lang="ru-RU" sz="2000" dirty="0">
                    <a:solidFill>
                      <a:srgbClr val="000000"/>
                    </a:solidFill>
                    <a:effectLst/>
                    <a:latin typeface="Times New Roman" panose="02020603050405020304" pitchFamily="18" charset="0"/>
                    <a:ea typeface="Calibri" panose="020F0502020204030204" pitchFamily="34" charset="0"/>
                  </a:rPr>
                  <a:t>классика</a:t>
                </a:r>
                <a:r>
                  <a:rPr lang="ru-RU" sz="2000" dirty="0">
                    <a:effectLst/>
                    <a:latin typeface="Times New Roman" panose="02020603050405020304" pitchFamily="18" charset="0"/>
                    <a:ea typeface="Calibri" panose="020F0502020204030204" pitchFamily="34" charset="0"/>
                  </a:rPr>
                  <a:t>». </a:t>
                </a:r>
                <a:endParaRPr lang="ru-RU" sz="2000" dirty="0">
                  <a:effectLst/>
                  <a:latin typeface="Times New Roman" panose="02020603050405020304" pitchFamily="18" charset="0"/>
                  <a:ea typeface="Times New Roman" panose="02020603050405020304" pitchFamily="18" charset="0"/>
                </a:endParaRPr>
              </a:p>
            </p:txBody>
          </p:sp>
        </mc:Choice>
        <mc:Fallback>
          <p:sp>
            <p:nvSpPr>
              <p:cNvPr id="5" name="Прямоугольник 4"/>
              <p:cNvSpPr>
                <a:spLocks noRot="1" noChangeAspect="1" noMove="1" noResize="1" noEditPoints="1" noAdjustHandles="1" noChangeArrowheads="1" noChangeShapeType="1" noTextEdit="1"/>
              </p:cNvSpPr>
              <p:nvPr/>
            </p:nvSpPr>
            <p:spPr>
              <a:xfrm>
                <a:off x="91440" y="2744397"/>
                <a:ext cx="11923776" cy="1569660"/>
              </a:xfrm>
              <a:prstGeom prst="rect">
                <a:avLst/>
              </a:prstGeom>
              <a:blipFill>
                <a:blip r:embed="rId3"/>
                <a:stretch>
                  <a:fillRect r="-511" b="-3876"/>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6" name="Прямоугольник 5"/>
              <p:cNvSpPr/>
              <p:nvPr/>
            </p:nvSpPr>
            <p:spPr>
              <a:xfrm>
                <a:off x="-303262" y="4409085"/>
                <a:ext cx="12409918" cy="2308324"/>
              </a:xfrm>
              <a:prstGeom prst="rect">
                <a:avLst/>
              </a:prstGeom>
            </p:spPr>
            <p:txBody>
              <a:bodyPr wrap="square">
                <a:spAutoFit/>
              </a:bodyPr>
              <a:lstStyle/>
              <a:p>
                <a:pPr marL="457200" indent="450215" algn="just">
                  <a:lnSpc>
                    <a:spcPct val="120000"/>
                  </a:lnSpc>
                  <a:spcAft>
                    <a:spcPts val="0"/>
                  </a:spcAft>
                </a:pPr>
                <a:r>
                  <a:rPr lang="ru-RU" sz="2000" dirty="0">
                    <a:latin typeface="Times New Roman" panose="02020603050405020304" pitchFamily="18" charset="0"/>
                    <a:ea typeface="Calibri" panose="020F0502020204030204" pitchFamily="34" charset="0"/>
                  </a:rPr>
                  <a:t>Тогда исходя из данной информации можно охарактеризовать человека с иных позиций:</a:t>
                </a:r>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𝑓</m:t>
                        </m:r>
                      </m:e>
                      <m:sub>
                        <m:r>
                          <a:rPr lang="ru-RU" sz="2000" i="1">
                            <a:effectLst/>
                            <a:latin typeface="Cambria Math" panose="02040503050406030204" pitchFamily="18" charset="0"/>
                            <a:ea typeface="Calibri" panose="020F0502020204030204" pitchFamily="34" charset="0"/>
                          </a:rPr>
                          <m:t>1</m:t>
                        </m:r>
                      </m:sub>
                    </m:sSub>
                  </m:oMath>
                </a14:m>
                <a:r>
                  <a:rPr lang="ru-RU" sz="2000" dirty="0">
                    <a:effectLst/>
                    <a:latin typeface="Times New Roman" panose="02020603050405020304" pitchFamily="18" charset="0"/>
                    <a:ea typeface="Calibri" panose="020F0502020204030204" pitchFamily="34" charset="0"/>
                  </a:rPr>
                  <a:t> – склонность к творчеству (Любители рока вопреки бытующему мнению, они обладают чрезвычайно мягким и даже утонченным характером. Это творческие люди, но, как правило, с довольно низкой самооценкой);</a:t>
                </a:r>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𝑓</m:t>
                        </m:r>
                      </m:e>
                      <m:sub>
                        <m:r>
                          <a:rPr lang="ru-RU" sz="2000" i="1">
                            <a:effectLst/>
                            <a:latin typeface="Cambria Math" panose="02040503050406030204" pitchFamily="18" charset="0"/>
                            <a:ea typeface="Calibri" panose="020F0502020204030204" pitchFamily="34" charset="0"/>
                          </a:rPr>
                          <m:t>2</m:t>
                        </m:r>
                      </m:sub>
                    </m:sSub>
                  </m:oMath>
                </a14:m>
                <a:r>
                  <a:rPr lang="ru-RU" sz="2000" dirty="0">
                    <a:effectLst/>
                    <a:latin typeface="Times New Roman" panose="02020603050405020304" pitchFamily="18" charset="0"/>
                    <a:ea typeface="Calibri" panose="020F0502020204030204" pitchFamily="34" charset="0"/>
                  </a:rPr>
                  <a:t> –целеустремленность (Люди, которые предпочитают слушать классическую музыку постоянно стремятся вырваться вперёд, любят работать над собой в различных сферах жизни);</a:t>
                </a:r>
                <a:endParaRPr lang="ru-RU" sz="2000" dirty="0">
                  <a:effectLst/>
                  <a:latin typeface="Times New Roman" panose="02020603050405020304" pitchFamily="18" charset="0"/>
                  <a:ea typeface="Times New Roman" panose="02020603050405020304" pitchFamily="18" charset="0"/>
                </a:endParaRPr>
              </a:p>
            </p:txBody>
          </p:sp>
        </mc:Choice>
        <mc:Fallback>
          <p:sp>
            <p:nvSpPr>
              <p:cNvPr id="6" name="Прямоугольник 5"/>
              <p:cNvSpPr>
                <a:spLocks noRot="1" noChangeAspect="1" noMove="1" noResize="1" noEditPoints="1" noAdjustHandles="1" noChangeArrowheads="1" noChangeShapeType="1" noTextEdit="1"/>
              </p:cNvSpPr>
              <p:nvPr/>
            </p:nvSpPr>
            <p:spPr>
              <a:xfrm>
                <a:off x="-303262" y="4409085"/>
                <a:ext cx="12409918" cy="2308324"/>
              </a:xfrm>
              <a:prstGeom prst="rect">
                <a:avLst/>
              </a:prstGeom>
              <a:blipFill>
                <a:blip r:embed="rId4"/>
                <a:stretch>
                  <a:fillRect r="-540" b="-2375"/>
                </a:stretch>
              </a:blipFill>
            </p:spPr>
            <p:txBody>
              <a:bodyPr/>
              <a:lstStyle/>
              <a:p>
                <a:r>
                  <a:rPr lang="ru-RU">
                    <a:noFill/>
                  </a:rPr>
                  <a:t> </a:t>
                </a:r>
              </a:p>
            </p:txBody>
          </p:sp>
        </mc:Fallback>
      </mc:AlternateContent>
    </p:spTree>
    <p:extLst>
      <p:ext uri="{BB962C8B-B14F-4D97-AF65-F5344CB8AC3E}">
        <p14:creationId xmlns:p14="http://schemas.microsoft.com/office/powerpoint/2010/main" val="3717163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0" y="215861"/>
                <a:ext cx="12106656" cy="4333750"/>
              </a:xfrm>
              <a:prstGeom prst="rect">
                <a:avLst/>
              </a:prstGeom>
            </p:spPr>
            <p:txBody>
              <a:bodyPr wrap="square">
                <a:spAutoFit/>
              </a:bodyPr>
              <a:lstStyle/>
              <a:p>
                <a:pPr marL="457200" indent="450215" algn="just">
                  <a:lnSpc>
                    <a:spcPct val="120000"/>
                  </a:lnSpc>
                  <a:spcAft>
                    <a:spcPts val="0"/>
                  </a:spcAft>
                </a:pPr>
                <a:r>
                  <a:rPr lang="ru-RU" sz="2000" dirty="0">
                    <a:latin typeface="Times New Roman" panose="02020603050405020304" pitchFamily="18" charset="0"/>
                    <a:ea typeface="Calibri" panose="020F0502020204030204" pitchFamily="34" charset="0"/>
                  </a:rPr>
                  <a:t>Таким образом, помимо рекомендаций мы «бонусом» получили выполненную задачу классификации без учителя.</a:t>
                </a:r>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r>
                  <a:rPr lang="ru-RU" sz="2000" dirty="0">
                    <a:effectLst/>
                    <a:latin typeface="Times New Roman" panose="02020603050405020304" pitchFamily="18" charset="0"/>
                    <a:ea typeface="Calibri" panose="020F0502020204030204" pitchFamily="34" charset="0"/>
                  </a:rPr>
                  <a:t>Теперь рассмотрим матрицу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𝑈</m:t>
                        </m:r>
                      </m:e>
                      <m:sub>
                        <m:r>
                          <a:rPr lang="ru-RU" sz="2000" i="1">
                            <a:effectLst/>
                            <a:latin typeface="Cambria Math" panose="02040503050406030204" pitchFamily="18" charset="0"/>
                            <a:ea typeface="Calibri" panose="020F0502020204030204" pitchFamily="34" charset="0"/>
                          </a:rPr>
                          <m:t>2</m:t>
                        </m:r>
                      </m:sub>
                    </m:sSub>
                  </m:oMath>
                </a14:m>
                <a:r>
                  <a:rPr lang="ru-RU" sz="2000" dirty="0">
                    <a:effectLst/>
                    <a:latin typeface="Times New Roman" panose="02020603050405020304" pitchFamily="18" charset="0"/>
                    <a:ea typeface="Calibri" panose="020F0502020204030204" pitchFamily="34" charset="0"/>
                  </a:rPr>
                  <a:t>:</a:t>
                </a:r>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𝑈</m:t>
                          </m:r>
                        </m:e>
                        <m:sub>
                          <m:r>
                            <a:rPr lang="ru-RU" sz="2000" i="1">
                              <a:effectLst/>
                              <a:latin typeface="Cambria Math" panose="02040503050406030204" pitchFamily="18" charset="0"/>
                              <a:ea typeface="Calibri" panose="020F0502020204030204" pitchFamily="34" charset="0"/>
                            </a:rPr>
                            <m:t>3</m:t>
                          </m:r>
                        </m:sub>
                      </m:sSub>
                      <m:r>
                        <a:rPr lang="ru-RU" sz="2000" i="1">
                          <a:effectLst/>
                          <a:latin typeface="Cambria Math" panose="02040503050406030204" pitchFamily="18" charset="0"/>
                          <a:ea typeface="Calibri" panose="020F0502020204030204" pitchFamily="34" charset="0"/>
                        </a:rPr>
                        <m:t>=</m:t>
                      </m:r>
                      <m:d>
                        <m:dPr>
                          <m:ctrlPr>
                            <a:rPr lang="ru-RU" sz="2000" i="1">
                              <a:effectLst/>
                              <a:latin typeface="Cambria Math" panose="02040503050406030204" pitchFamily="18" charset="0"/>
                              <a:ea typeface="Calibri" panose="020F0502020204030204" pitchFamily="34" charset="0"/>
                            </a:rPr>
                          </m:ctrlPr>
                        </m:dP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3</m:t>
                                        </m:r>
                                      </m:e>
                                    </m:rad>
                                  </m:den>
                                </m:f>
                              </m:e>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2</m:t>
                                        </m:r>
                                      </m:e>
                                    </m:rad>
                                  </m:den>
                                </m:f>
                              </m:e>
                            </m:mr>
                            <m:mr>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3</m:t>
                                        </m:r>
                                      </m:e>
                                    </m:rad>
                                  </m:den>
                                </m:f>
                              </m:e>
                              <m:e>
                                <m:r>
                                  <a:rPr lang="ru-RU" sz="2000" i="1">
                                    <a:effectLst/>
                                    <a:latin typeface="Cambria Math" panose="02040503050406030204" pitchFamily="18" charset="0"/>
                                    <a:ea typeface="Calibri" panose="020F0502020204030204" pitchFamily="34" charset="0"/>
                                  </a:rPr>
                                  <m:t>−</m:t>
                                </m:r>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2</m:t>
                                        </m:r>
                                      </m:e>
                                    </m:rad>
                                  </m:den>
                                </m:f>
                              </m:e>
                            </m:mr>
                            <m:mr>
                              <m:e>
                                <m:f>
                                  <m:fPr>
                                    <m:ctrlPr>
                                      <a:rPr lang="ru-RU" sz="2000" i="1">
                                        <a:effectLst/>
                                        <a:latin typeface="Cambria Math" panose="02040503050406030204" pitchFamily="18" charset="0"/>
                                        <a:ea typeface="Calibri" panose="020F0502020204030204" pitchFamily="34" charset="0"/>
                                      </a:rPr>
                                    </m:ctrlPr>
                                  </m:fPr>
                                  <m:num>
                                    <m:r>
                                      <a:rPr lang="ru-RU" sz="2000" i="1">
                                        <a:effectLst/>
                                        <a:latin typeface="Cambria Math" panose="02040503050406030204" pitchFamily="18" charset="0"/>
                                        <a:ea typeface="Calibri" panose="020F0502020204030204" pitchFamily="34" charset="0"/>
                                      </a:rPr>
                                      <m:t>1</m:t>
                                    </m:r>
                                  </m:num>
                                  <m:den>
                                    <m:rad>
                                      <m:radPr>
                                        <m:degHide m:val="on"/>
                                        <m:ctrlPr>
                                          <a:rPr lang="ru-RU" sz="2000" i="1">
                                            <a:effectLst/>
                                            <a:latin typeface="Cambria Math" panose="02040503050406030204" pitchFamily="18" charset="0"/>
                                            <a:ea typeface="Calibri" panose="020F0502020204030204" pitchFamily="34" charset="0"/>
                                          </a:rPr>
                                        </m:ctrlPr>
                                      </m:radPr>
                                      <m:deg/>
                                      <m:e>
                                        <m:r>
                                          <a:rPr lang="ru-RU" sz="2000" i="1">
                                            <a:effectLst/>
                                            <a:latin typeface="Cambria Math" panose="02040503050406030204" pitchFamily="18" charset="0"/>
                                            <a:ea typeface="Calibri" panose="020F0502020204030204" pitchFamily="34" charset="0"/>
                                          </a:rPr>
                                          <m:t>3</m:t>
                                        </m:r>
                                      </m:e>
                                    </m:rad>
                                  </m:den>
                                </m:f>
                              </m:e>
                              <m:e>
                                <m:r>
                                  <a:rPr lang="ru-RU" sz="2000" i="1">
                                    <a:effectLst/>
                                    <a:latin typeface="Cambria Math" panose="02040503050406030204" pitchFamily="18" charset="0"/>
                                    <a:ea typeface="Calibri" panose="020F0502020204030204" pitchFamily="34" charset="0"/>
                                  </a:rPr>
                                  <m:t>0</m:t>
                                </m:r>
                              </m:e>
                            </m:mr>
                          </m:m>
                        </m:e>
                      </m:d>
                      <m:r>
                        <a:rPr lang="ru-RU" sz="2000" i="1">
                          <a:effectLst/>
                          <a:latin typeface="Cambria Math" panose="02040503050406030204" pitchFamily="18" charset="0"/>
                          <a:ea typeface="Calibri" panose="020F0502020204030204" pitchFamily="34" charset="0"/>
                        </a:rPr>
                        <m:t>≈</m:t>
                      </m:r>
                      <m:d>
                        <m:dPr>
                          <m:ctrlPr>
                            <a:rPr lang="ru-RU" sz="2000" i="1">
                              <a:effectLst/>
                              <a:latin typeface="Cambria Math" panose="02040503050406030204" pitchFamily="18" charset="0"/>
                              <a:ea typeface="Calibri" panose="020F0502020204030204" pitchFamily="34"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ru-RU" sz="2000" i="1">
                                          <a:effectLst/>
                                          <a:latin typeface="Cambria Math" panose="02040503050406030204" pitchFamily="18" charset="0"/>
                                          <a:ea typeface="Calibri" panose="020F0502020204030204" pitchFamily="34" charset="0"/>
                                        </a:rPr>
                                        <m:t>0,577</m:t>
                                      </m:r>
                                    </m:e>
                                    <m:e>
                                      <m:r>
                                        <a:rPr lang="ru-RU" sz="2000" i="1">
                                          <a:effectLst/>
                                          <a:latin typeface="Cambria Math" panose="02040503050406030204" pitchFamily="18" charset="0"/>
                                          <a:ea typeface="Calibri" panose="020F0502020204030204" pitchFamily="34" charset="0"/>
                                        </a:rPr>
                                        <m:t>0,707</m:t>
                                      </m:r>
                                    </m:e>
                                  </m:mr>
                                </m:m>
                              </m:e>
                            </m:m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ru-RU" sz="2000" i="1">
                                          <a:effectLst/>
                                          <a:latin typeface="Cambria Math" panose="02040503050406030204" pitchFamily="18" charset="0"/>
                                          <a:ea typeface="Calibri" panose="020F0502020204030204" pitchFamily="34" charset="0"/>
                                        </a:rPr>
                                        <m:t>0,577</m:t>
                                      </m:r>
                                    </m:e>
                                    <m:e>
                                      <m:r>
                                        <a:rPr lang="ru-RU" sz="2000" i="1">
                                          <a:effectLst/>
                                          <a:latin typeface="Cambria Math" panose="02040503050406030204" pitchFamily="18" charset="0"/>
                                          <a:ea typeface="Calibri" panose="020F0502020204030204" pitchFamily="34" charset="0"/>
                                        </a:rPr>
                                        <m:t>−0,707</m:t>
                                      </m:r>
                                    </m:e>
                                  </m:mr>
                                </m:m>
                              </m:e>
                            </m:m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ru-RU" sz="2000" i="1">
                                          <a:effectLst/>
                                          <a:latin typeface="Cambria Math" panose="02040503050406030204" pitchFamily="18" charset="0"/>
                                          <a:ea typeface="Calibri" panose="020F0502020204030204" pitchFamily="34" charset="0"/>
                                        </a:rPr>
                                        <m:t>0,577</m:t>
                                      </m:r>
                                    </m:e>
                                    <m:e>
                                      <m:r>
                                        <a:rPr lang="ru-RU" sz="2000" i="1">
                                          <a:effectLst/>
                                          <a:latin typeface="Cambria Math" panose="02040503050406030204" pitchFamily="18" charset="0"/>
                                          <a:ea typeface="Calibri" panose="020F0502020204030204" pitchFamily="34" charset="0"/>
                                        </a:rPr>
                                        <m:t>0</m:t>
                                      </m:r>
                                    </m:e>
                                  </m:mr>
                                </m:m>
                              </m:e>
                            </m:mr>
                          </m:m>
                        </m:e>
                      </m:d>
                    </m:oMath>
                  </m:oMathPara>
                </a14:m>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r>
                  <a:rPr lang="ru-RU" sz="2000" dirty="0">
                    <a:effectLst/>
                    <a:latin typeface="Times New Roman" panose="02020603050405020304" pitchFamily="18" charset="0"/>
                    <a:ea typeface="Calibri" panose="020F0502020204030204" pitchFamily="34" charset="0"/>
                  </a:rPr>
                  <a:t>На основании матрицы составим таблицу 2.3</a:t>
                </a:r>
                <a:endParaRPr lang="ru-RU" sz="2000" dirty="0">
                  <a:effectLst/>
                  <a:latin typeface="Times New Roman" panose="02020603050405020304" pitchFamily="18" charset="0"/>
                  <a:ea typeface="Times New Roman" panose="02020603050405020304" pitchFamily="18" charset="0"/>
                </a:endParaRPr>
              </a:p>
              <a:p>
                <a:pPr marL="450215" algn="r">
                  <a:lnSpc>
                    <a:spcPct val="120000"/>
                  </a:lnSpc>
                  <a:spcAft>
                    <a:spcPts val="0"/>
                  </a:spcAft>
                </a:pPr>
                <a:r>
                  <a:rPr lang="ru-RU" sz="2000" i="1" dirty="0">
                    <a:effectLst/>
                    <a:latin typeface="Times New Roman" panose="02020603050405020304" pitchFamily="18" charset="0"/>
                    <a:ea typeface="Calibri" panose="020F0502020204030204" pitchFamily="34" charset="0"/>
                    <a:cs typeface="Times New Roman" panose="02020603050405020304" pitchFamily="18" charset="0"/>
                  </a:rPr>
                  <a:t>Таблица 2.3</a:t>
                </a:r>
                <a:endParaRPr lang="ru-RU" sz="2000" i="1" dirty="0">
                  <a:effectLst/>
                  <a:latin typeface="Times New Roman" panose="02020603050405020304" pitchFamily="18"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0" y="215861"/>
                <a:ext cx="12106656" cy="4333750"/>
              </a:xfrm>
              <a:prstGeom prst="rect">
                <a:avLst/>
              </a:prstGeom>
              <a:blipFill>
                <a:blip r:embed="rId2"/>
                <a:stretch>
                  <a:fillRect r="-504" b="-844"/>
                </a:stretch>
              </a:blipFill>
            </p:spPr>
            <p:txBody>
              <a:bodyPr/>
              <a:lstStyle/>
              <a:p>
                <a:r>
                  <a:rPr lang="ru-RU">
                    <a:noFill/>
                  </a:rPr>
                  <a:t> </a:t>
                </a:r>
              </a:p>
            </p:txBody>
          </p:sp>
        </mc:Fallback>
      </mc:AlternateContent>
      <p:pic>
        <p:nvPicPr>
          <p:cNvPr id="4" name="Рисунок 3"/>
          <p:cNvPicPr>
            <a:picLocks noChangeAspect="1"/>
          </p:cNvPicPr>
          <p:nvPr/>
        </p:nvPicPr>
        <p:blipFill>
          <a:blip r:embed="rId3"/>
          <a:stretch>
            <a:fillRect/>
          </a:stretch>
        </p:blipFill>
        <p:spPr>
          <a:xfrm>
            <a:off x="1161288" y="4735851"/>
            <a:ext cx="8955558" cy="1767995"/>
          </a:xfrm>
          <a:prstGeom prst="rect">
            <a:avLst/>
          </a:prstGeom>
        </p:spPr>
      </p:pic>
    </p:spTree>
    <p:extLst>
      <p:ext uri="{BB962C8B-B14F-4D97-AF65-F5344CB8AC3E}">
        <p14:creationId xmlns:p14="http://schemas.microsoft.com/office/powerpoint/2010/main" val="7970827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155448" y="77576"/>
                <a:ext cx="11603736" cy="2374048"/>
              </a:xfrm>
              <a:prstGeom prst="rect">
                <a:avLst/>
              </a:prstGeom>
            </p:spPr>
            <p:txBody>
              <a:bodyPr wrap="square">
                <a:spAutoFit/>
              </a:bodyPr>
              <a:lstStyle/>
              <a:p>
                <a:pPr marL="457200" indent="450215" algn="just">
                  <a:lnSpc>
                    <a:spcPct val="120000"/>
                  </a:lnSpc>
                  <a:spcAft>
                    <a:spcPts val="0"/>
                  </a:spcAft>
                </a:pPr>
                <a:r>
                  <a:rPr lang="ru-RU" sz="2000" dirty="0">
                    <a:latin typeface="Times New Roman" panose="02020603050405020304" pitchFamily="18" charset="0"/>
                    <a:ea typeface="Calibri" panose="020F0502020204030204" pitchFamily="34" charset="0"/>
                  </a:rPr>
                  <a:t>В общем случае рекомендательных систем получается, что мы представляем каждого пользователя вектором из </a:t>
                </a:r>
                <a14:m>
                  <m:oMath xmlns:m="http://schemas.openxmlformats.org/officeDocument/2006/math">
                    <m:r>
                      <a:rPr lang="ru-RU" sz="2000" i="1">
                        <a:effectLst/>
                        <a:latin typeface="Cambria Math" panose="02040503050406030204" pitchFamily="18" charset="0"/>
                        <a:ea typeface="Calibri" panose="020F0502020204030204" pitchFamily="34" charset="0"/>
                      </a:rPr>
                      <m:t>𝑓</m:t>
                    </m:r>
                  </m:oMath>
                </a14:m>
                <a:r>
                  <a:rPr lang="ru-RU" sz="2000" dirty="0">
                    <a:effectLst/>
                    <a:latin typeface="Times New Roman" panose="02020603050405020304" pitchFamily="18" charset="0"/>
                    <a:ea typeface="Calibri" panose="020F0502020204030204" pitchFamily="34" charset="0"/>
                  </a:rPr>
                  <a:t> факторов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𝑈</m:t>
                        </m:r>
                      </m:e>
                      <m:sub>
                        <m:r>
                          <a:rPr lang="ru-RU" sz="2000" i="1">
                            <a:effectLst/>
                            <a:latin typeface="Cambria Math" panose="02040503050406030204" pitchFamily="18" charset="0"/>
                            <a:ea typeface="Calibri" panose="020F0502020204030204" pitchFamily="34" charset="0"/>
                          </a:rPr>
                          <m:t>𝑖</m:t>
                        </m:r>
                      </m:sub>
                    </m:sSub>
                  </m:oMath>
                </a14:m>
                <a:r>
                  <a:rPr lang="ru-RU" sz="2000" dirty="0">
                    <a:effectLst/>
                    <a:latin typeface="Times New Roman" panose="02020603050405020304" pitchFamily="18" charset="0"/>
                    <a:ea typeface="Calibri" panose="020F0502020204030204" pitchFamily="34" charset="0"/>
                  </a:rPr>
                  <a:t>, а каждый продукт – вектором из </a:t>
                </a:r>
                <a14:m>
                  <m:oMath xmlns:m="http://schemas.openxmlformats.org/officeDocument/2006/math">
                    <m:r>
                      <a:rPr lang="ru-RU" sz="2000" i="1">
                        <a:effectLst/>
                        <a:latin typeface="Cambria Math" panose="02040503050406030204" pitchFamily="18" charset="0"/>
                        <a:ea typeface="Calibri" panose="020F0502020204030204" pitchFamily="34" charset="0"/>
                      </a:rPr>
                      <m:t>𝑓</m:t>
                    </m:r>
                  </m:oMath>
                </a14:m>
                <a:r>
                  <a:rPr lang="ru-RU" sz="2000" dirty="0">
                    <a:effectLst/>
                    <a:latin typeface="Times New Roman" panose="02020603050405020304" pitchFamily="18" charset="0"/>
                    <a:ea typeface="Calibri" panose="020F0502020204030204" pitchFamily="34" charset="0"/>
                  </a:rPr>
                  <a:t> факторов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𝑉</m:t>
                        </m:r>
                      </m:e>
                      <m:sub>
                        <m:r>
                          <a:rPr lang="ru-RU" sz="2000" i="1">
                            <a:effectLst/>
                            <a:latin typeface="Cambria Math" panose="02040503050406030204" pitchFamily="18" charset="0"/>
                            <a:ea typeface="Calibri" panose="020F0502020204030204" pitchFamily="34" charset="0"/>
                          </a:rPr>
                          <m:t>𝑗</m:t>
                        </m:r>
                      </m:sub>
                    </m:sSub>
                  </m:oMath>
                </a14:m>
                <a:r>
                  <a:rPr lang="ru-RU" sz="2000" dirty="0">
                    <a:effectLst/>
                    <a:latin typeface="Times New Roman" panose="02020603050405020304" pitchFamily="18" charset="0"/>
                    <a:ea typeface="Calibri" panose="020F0502020204030204" pitchFamily="34" charset="0"/>
                  </a:rPr>
                  <a:t>. Представляем каждого пользователя вектором из </a:t>
                </a:r>
                <a14:m>
                  <m:oMath xmlns:m="http://schemas.openxmlformats.org/officeDocument/2006/math">
                    <m:r>
                      <a:rPr lang="ru-RU" sz="2000" i="1">
                        <a:effectLst/>
                        <a:latin typeface="Cambria Math" panose="02040503050406030204" pitchFamily="18" charset="0"/>
                        <a:ea typeface="Calibri" panose="020F0502020204030204" pitchFamily="34" charset="0"/>
                      </a:rPr>
                      <m:t>𝑘</m:t>
                    </m:r>
                  </m:oMath>
                </a14:m>
                <a:r>
                  <a:rPr lang="ru-RU" sz="2000" dirty="0">
                    <a:effectLst/>
                    <a:latin typeface="Times New Roman" panose="02020603050405020304" pitchFamily="18" charset="0"/>
                    <a:ea typeface="Calibri" panose="020F0502020204030204" pitchFamily="34" charset="0"/>
                  </a:rPr>
                  <a:t> факторов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𝑟</m:t>
                        </m:r>
                      </m:e>
                      <m:sub>
                        <m:r>
                          <a:rPr lang="en-US" sz="2000" i="1">
                            <a:effectLst/>
                            <a:latin typeface="Cambria Math" panose="02040503050406030204" pitchFamily="18" charset="0"/>
                            <a:ea typeface="Calibri" panose="020F0502020204030204" pitchFamily="34" charset="0"/>
                          </a:rPr>
                          <m:t>𝑢</m:t>
                        </m:r>
                      </m:sub>
                    </m:sSub>
                  </m:oMath>
                </a14:m>
                <a:r>
                  <a:rPr lang="ru-RU" sz="2000" dirty="0">
                    <a:effectLst/>
                    <a:latin typeface="Times New Roman" panose="02020603050405020304" pitchFamily="18" charset="0"/>
                    <a:ea typeface="Calibri" panose="020F0502020204030204" pitchFamily="34" charset="0"/>
                  </a:rPr>
                  <a:t> и каждый продукт вектором из </a:t>
                </a:r>
                <a14:m>
                  <m:oMath xmlns:m="http://schemas.openxmlformats.org/officeDocument/2006/math">
                    <m:r>
                      <a:rPr lang="ru-RU" sz="2000" i="1">
                        <a:effectLst/>
                        <a:latin typeface="Cambria Math" panose="02040503050406030204" pitchFamily="18" charset="0"/>
                        <a:ea typeface="Calibri" panose="020F0502020204030204" pitchFamily="34" charset="0"/>
                      </a:rPr>
                      <m:t>𝑘</m:t>
                    </m:r>
                  </m:oMath>
                </a14:m>
                <a:r>
                  <a:rPr lang="ru-RU" sz="2000" dirty="0">
                    <a:effectLst/>
                    <a:latin typeface="Times New Roman" panose="02020603050405020304" pitchFamily="18" charset="0"/>
                    <a:ea typeface="Calibri" panose="020F0502020204030204" pitchFamily="34" charset="0"/>
                  </a:rPr>
                  <a:t> факторов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𝑟</m:t>
                        </m:r>
                      </m:e>
                      <m:sub>
                        <m:r>
                          <a:rPr lang="en-US" sz="2000" i="1">
                            <a:effectLst/>
                            <a:latin typeface="Cambria Math" panose="02040503050406030204" pitchFamily="18" charset="0"/>
                            <a:ea typeface="Calibri" panose="020F0502020204030204" pitchFamily="34" charset="0"/>
                          </a:rPr>
                          <m:t>𝑖</m:t>
                        </m:r>
                      </m:sub>
                    </m:sSub>
                  </m:oMath>
                </a14:m>
                <a:r>
                  <a:rPr lang="ru-RU" sz="2000" dirty="0">
                    <a:effectLst/>
                    <a:latin typeface="Times New Roman" panose="02020603050405020304" pitchFamily="18" charset="0"/>
                    <a:ea typeface="Calibri" panose="020F0502020204030204" pitchFamily="34" charset="0"/>
                  </a:rPr>
                  <a:t>, чтобы предсказать рейтинг пользователя </a:t>
                </a:r>
                <a14:m>
                  <m:oMath xmlns:m="http://schemas.openxmlformats.org/officeDocument/2006/math">
                    <m:r>
                      <a:rPr lang="ru-RU" sz="2000" i="1">
                        <a:effectLst/>
                        <a:latin typeface="Cambria Math" panose="02040503050406030204" pitchFamily="18" charset="0"/>
                        <a:ea typeface="Calibri" panose="020F0502020204030204" pitchFamily="34" charset="0"/>
                      </a:rPr>
                      <m:t>𝑢</m:t>
                    </m:r>
                  </m:oMath>
                </a14:m>
                <a:r>
                  <a:rPr lang="ru-RU" sz="2000" dirty="0">
                    <a:effectLst/>
                    <a:latin typeface="Times New Roman" panose="02020603050405020304" pitchFamily="18" charset="0"/>
                    <a:ea typeface="Calibri" panose="020F0502020204030204" pitchFamily="34" charset="0"/>
                  </a:rPr>
                  <a:t> товару </a:t>
                </a:r>
                <a14:m>
                  <m:oMath xmlns:m="http://schemas.openxmlformats.org/officeDocument/2006/math">
                    <m:r>
                      <a:rPr lang="ru-RU" sz="2000" i="1">
                        <a:effectLst/>
                        <a:latin typeface="Cambria Math" panose="02040503050406030204" pitchFamily="18" charset="0"/>
                        <a:ea typeface="Calibri" panose="020F0502020204030204" pitchFamily="34" charset="0"/>
                      </a:rPr>
                      <m:t>𝑖</m:t>
                    </m:r>
                  </m:oMath>
                </a14:m>
                <a:r>
                  <a:rPr lang="ru-RU" sz="2000" dirty="0">
                    <a:effectLst/>
                    <a:latin typeface="Times New Roman" panose="02020603050405020304" pitchFamily="18" charset="0"/>
                    <a:ea typeface="Calibri" panose="020F0502020204030204" pitchFamily="34" charset="0"/>
                  </a:rPr>
                  <a:t>, вычисляем их скалярное произведение:</a:t>
                </a:r>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Times New Roman" panose="02020603050405020304" pitchFamily="18" charset="0"/>
                            </a:rPr>
                          </m:ctrlPr>
                        </m:sSubPr>
                        <m:e>
                          <m:acc>
                            <m:accPr>
                              <m:chr m:val="̇"/>
                              <m:ctrlPr>
                                <a:rPr lang="ru-RU" sz="2000" i="1">
                                  <a:effectLst/>
                                  <a:latin typeface="Cambria Math" panose="02040503050406030204" pitchFamily="18" charset="0"/>
                                  <a:ea typeface="Times New Roman" panose="02020603050405020304" pitchFamily="18" charset="0"/>
                                </a:rPr>
                              </m:ctrlPr>
                            </m:accPr>
                            <m:e>
                              <m:r>
                                <a:rPr lang="en-US" sz="2000" i="1">
                                  <a:effectLst/>
                                  <a:latin typeface="Cambria Math" panose="02040503050406030204" pitchFamily="18" charset="0"/>
                                  <a:ea typeface="Times New Roman" panose="02020603050405020304" pitchFamily="18" charset="0"/>
                                </a:rPr>
                                <m:t>𝑟</m:t>
                              </m:r>
                            </m:e>
                          </m:acc>
                        </m:e>
                        <m:sub>
                          <m:r>
                            <a:rPr lang="en-US" sz="2000" i="1">
                              <a:effectLst/>
                              <a:latin typeface="Cambria Math" panose="02040503050406030204" pitchFamily="18" charset="0"/>
                              <a:ea typeface="Times New Roman" panose="02020603050405020304" pitchFamily="18" charset="0"/>
                            </a:rPr>
                            <m:t>𝑢</m:t>
                          </m:r>
                          <m:r>
                            <a:rPr lang="en-US" sz="2000" i="1">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rPr>
                        <m:t>=</m:t>
                      </m:r>
                      <m:sSub>
                        <m:sSubPr>
                          <m:ctrlPr>
                            <a:rPr lang="ru-RU"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𝑟</m:t>
                          </m:r>
                        </m:e>
                        <m:sub>
                          <m:r>
                            <a:rPr lang="en-US" sz="2000" i="1">
                              <a:effectLst/>
                              <a:latin typeface="Cambria Math" panose="02040503050406030204" pitchFamily="18" charset="0"/>
                              <a:ea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rPr>
                        <m:t>×</m:t>
                      </m:r>
                      <m:sSub>
                        <m:sSubPr>
                          <m:ctrlPr>
                            <a:rPr lang="ru-RU"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𝑟</m:t>
                          </m:r>
                        </m:e>
                        <m:sub>
                          <m:r>
                            <a:rPr lang="en-US" sz="2000" i="1">
                              <a:effectLst/>
                              <a:latin typeface="Cambria Math" panose="02040503050406030204" pitchFamily="18" charset="0"/>
                              <a:ea typeface="Times New Roman" panose="02020603050405020304" pitchFamily="18" charset="0"/>
                            </a:rPr>
                            <m:t>𝑢</m:t>
                          </m:r>
                        </m:sub>
                      </m:sSub>
                      <m:r>
                        <a:rPr lang="en-US" sz="2000" i="1">
                          <a:effectLst/>
                          <a:latin typeface="Cambria Math" panose="02040503050406030204" pitchFamily="18" charset="0"/>
                          <a:ea typeface="Times New Roman" panose="02020603050405020304" pitchFamily="18" charset="0"/>
                        </a:rPr>
                        <m:t>=</m:t>
                      </m:r>
                      <m:sSubSup>
                        <m:sSubSupPr>
                          <m:ctrlPr>
                            <a:rPr lang="ru-RU" sz="2000" i="1">
                              <a:effectLst/>
                              <a:latin typeface="Cambria Math" panose="02040503050406030204" pitchFamily="18" charset="0"/>
                              <a:ea typeface="Times New Roman" panose="02020603050405020304" pitchFamily="18" charset="0"/>
                            </a:rPr>
                          </m:ctrlPr>
                        </m:sSubSupPr>
                        <m:e>
                          <m:r>
                            <a:rPr lang="en-US" sz="2000" i="1">
                              <a:effectLst/>
                              <a:latin typeface="Cambria Math" panose="02040503050406030204" pitchFamily="18" charset="0"/>
                              <a:ea typeface="Times New Roman" panose="02020603050405020304" pitchFamily="18" charset="0"/>
                            </a:rPr>
                            <m:t>𝑟</m:t>
                          </m:r>
                        </m:e>
                        <m:sub>
                          <m:r>
                            <a:rPr lang="en-US" sz="2000" i="1">
                              <a:effectLst/>
                              <a:latin typeface="Cambria Math" panose="02040503050406030204" pitchFamily="18" charset="0"/>
                              <a:ea typeface="Times New Roman" panose="02020603050405020304" pitchFamily="18" charset="0"/>
                            </a:rPr>
                            <m:t>𝑖</m:t>
                          </m:r>
                        </m:sub>
                        <m:sup>
                          <m:r>
                            <a:rPr lang="en-US" sz="2000" i="1">
                              <a:effectLst/>
                              <a:latin typeface="Cambria Math" panose="02040503050406030204" pitchFamily="18" charset="0"/>
                              <a:ea typeface="Times New Roman" panose="02020603050405020304" pitchFamily="18" charset="0"/>
                            </a:rPr>
                            <m:t>𝑇</m:t>
                          </m:r>
                        </m:sup>
                      </m:sSubSup>
                      <m:r>
                        <a:rPr lang="en-US" sz="2000" i="1">
                          <a:effectLst/>
                          <a:latin typeface="Cambria Math" panose="02040503050406030204" pitchFamily="18" charset="0"/>
                          <a:ea typeface="Times New Roman" panose="02020603050405020304" pitchFamily="18" charset="0"/>
                        </a:rPr>
                        <m:t>×</m:t>
                      </m:r>
                      <m:sSub>
                        <m:sSubPr>
                          <m:ctrlPr>
                            <a:rPr lang="ru-RU"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𝑟</m:t>
                          </m:r>
                        </m:e>
                        <m:sub>
                          <m:r>
                            <a:rPr lang="en-US" sz="2000" i="1">
                              <a:effectLst/>
                              <a:latin typeface="Cambria Math" panose="02040503050406030204" pitchFamily="18" charset="0"/>
                              <a:ea typeface="Times New Roman" panose="02020603050405020304" pitchFamily="18" charset="0"/>
                            </a:rPr>
                            <m:t>𝑢</m:t>
                          </m:r>
                        </m:sub>
                      </m:sSub>
                    </m:oMath>
                  </m:oMathPara>
                </a14:m>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155448" y="77576"/>
                <a:ext cx="11603736" cy="2374048"/>
              </a:xfrm>
              <a:prstGeom prst="rect">
                <a:avLst/>
              </a:prstGeom>
              <a:blipFill>
                <a:blip r:embed="rId2"/>
                <a:stretch>
                  <a:fillRect t="-257" r="-525"/>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3" name="Прямоугольник 2"/>
              <p:cNvSpPr/>
              <p:nvPr/>
            </p:nvSpPr>
            <p:spPr>
              <a:xfrm>
                <a:off x="0" y="2451624"/>
                <a:ext cx="12100560" cy="2034147"/>
              </a:xfrm>
              <a:prstGeom prst="rect">
                <a:avLst/>
              </a:prstGeom>
            </p:spPr>
            <p:txBody>
              <a:bodyPr wrap="square">
                <a:spAutoFit/>
              </a:bodyPr>
              <a:lstStyle/>
              <a:p>
                <a:pPr marL="678815" indent="254000" algn="just">
                  <a:lnSpc>
                    <a:spcPct val="120000"/>
                  </a:lnSpc>
                  <a:spcAft>
                    <a:spcPts val="0"/>
                  </a:spcAft>
                </a:pPr>
                <a:r>
                  <a:rPr lang="ru-RU" sz="2000" dirty="0" smtClean="0">
                    <a:latin typeface="Times New Roman" panose="02020603050405020304" pitchFamily="18" charset="0"/>
                    <a:ea typeface="Calibri" panose="020F0502020204030204" pitchFamily="34" charset="0"/>
                  </a:rPr>
                  <a:t>Рассчитаем скалярное произведение векторов Классика/Рома</a:t>
                </a:r>
                <a:endParaRPr lang="ru-RU" sz="2000" dirty="0">
                  <a:effectLst/>
                  <a:latin typeface="Times New Roman" panose="02020603050405020304" pitchFamily="18" charset="0"/>
                  <a:ea typeface="Times New Roman" panose="02020603050405020304" pitchFamily="18" charset="0"/>
                </a:endParaRPr>
              </a:p>
              <a:p>
                <a:pPr marL="678815" indent="254000"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Times New Roman" panose="02020603050405020304" pitchFamily="18" charset="0"/>
                            </a:rPr>
                          </m:ctrlPr>
                        </m:sSubPr>
                        <m:e>
                          <m:acc>
                            <m:accPr>
                              <m:chr m:val="̇"/>
                              <m:ctrlPr>
                                <a:rPr lang="ru-RU" sz="2000" i="1">
                                  <a:effectLst/>
                                  <a:latin typeface="Cambria Math" panose="02040503050406030204" pitchFamily="18" charset="0"/>
                                  <a:ea typeface="Times New Roman" panose="02020603050405020304" pitchFamily="18" charset="0"/>
                                </a:rPr>
                              </m:ctrlPr>
                            </m:accPr>
                            <m:e>
                              <m:r>
                                <a:rPr lang="en-US" sz="2000" i="1">
                                  <a:effectLst/>
                                  <a:latin typeface="Cambria Math" panose="02040503050406030204" pitchFamily="18" charset="0"/>
                                  <a:ea typeface="Times New Roman" panose="02020603050405020304" pitchFamily="18" charset="0"/>
                                </a:rPr>
                                <m:t>𝑟</m:t>
                              </m:r>
                            </m:e>
                          </m:acc>
                        </m:e>
                        <m:sub>
                          <m:r>
                            <a:rPr lang="ru-RU" sz="2000" i="1">
                              <a:effectLst/>
                              <a:latin typeface="Cambria Math" panose="02040503050406030204" pitchFamily="18" charset="0"/>
                              <a:ea typeface="Times New Roman" panose="02020603050405020304" pitchFamily="18" charset="0"/>
                            </a:rPr>
                            <m:t>1,1</m:t>
                          </m:r>
                        </m:sub>
                      </m:sSub>
                      <m:r>
                        <a:rPr lang="ru-RU" sz="2000" i="1">
                          <a:effectLst/>
                          <a:latin typeface="Cambria Math" panose="02040503050406030204" pitchFamily="18" charset="0"/>
                          <a:ea typeface="Times New Roman" panose="02020603050405020304" pitchFamily="18" charset="0"/>
                        </a:rPr>
                        <m:t>=</m:t>
                      </m:r>
                      <m:sSup>
                        <m:sSupPr>
                          <m:ctrlPr>
                            <a:rPr lang="ru-RU" sz="2000" i="1">
                              <a:effectLst/>
                              <a:latin typeface="Cambria Math" panose="02040503050406030204" pitchFamily="18" charset="0"/>
                              <a:ea typeface="Times New Roman" panose="02020603050405020304" pitchFamily="18" charset="0"/>
                            </a:rPr>
                          </m:ctrlPr>
                        </m:sSupPr>
                        <m:e>
                          <m:d>
                            <m:dPr>
                              <m:ctrlPr>
                                <a:rPr lang="ru-RU" sz="2000" i="1">
                                  <a:effectLst/>
                                  <a:latin typeface="Cambria Math" panose="02040503050406030204" pitchFamily="18" charset="0"/>
                                  <a:ea typeface="Times New Roman" panose="02020603050405020304" pitchFamily="18" charset="0"/>
                                </a:rPr>
                              </m:ctrlPr>
                            </m:dPr>
                            <m:e>
                              <m:m>
                                <m:mPr>
                                  <m:mcs>
                                    <m:mc>
                                      <m:mcPr>
                                        <m:count m:val="2"/>
                                        <m:mcJc m:val="center"/>
                                      </m:mcPr>
                                    </m:mc>
                                  </m:mcs>
                                  <m:ctrlPr>
                                    <a:rPr lang="ru-RU" sz="2000" i="1">
                                      <a:effectLst/>
                                      <a:latin typeface="Cambria Math" panose="02040503050406030204" pitchFamily="18" charset="0"/>
                                      <a:ea typeface="Times New Roman" panose="02020603050405020304" pitchFamily="18" charset="0"/>
                                    </a:rPr>
                                  </m:ctrlPr>
                                </m:mPr>
                                <m:mr>
                                  <m:e>
                                    <m:r>
                                      <a:rPr lang="ru-RU" sz="2000">
                                        <a:effectLst/>
                                        <a:latin typeface="Cambria Math" panose="02040503050406030204" pitchFamily="18" charset="0"/>
                                        <a:ea typeface="Calibri" panose="020F0502020204030204" pitchFamily="34" charset="0"/>
                                      </a:rPr>
                                      <m:t>0,288</m:t>
                                    </m:r>
                                  </m:e>
                                  <m:e>
                                    <m:r>
                                      <a:rPr lang="ru-RU" sz="2000">
                                        <a:effectLst/>
                                        <a:latin typeface="Cambria Math" panose="02040503050406030204" pitchFamily="18" charset="0"/>
                                        <a:ea typeface="Calibri" panose="020F0502020204030204" pitchFamily="34" charset="0"/>
                                      </a:rPr>
                                      <m:t>0,707</m:t>
                                    </m:r>
                                  </m:e>
                                </m:mr>
                              </m:m>
                            </m:e>
                          </m:d>
                        </m:e>
                        <m:sup>
                          <m:r>
                            <a:rPr lang="en-US" sz="2000" i="1">
                              <a:effectLst/>
                              <a:latin typeface="Cambria Math" panose="02040503050406030204" pitchFamily="18" charset="0"/>
                              <a:ea typeface="Times New Roman" panose="02020603050405020304" pitchFamily="18" charset="0"/>
                            </a:rPr>
                            <m:t>𝑇</m:t>
                          </m:r>
                        </m:sup>
                      </m:sSup>
                      <m:d>
                        <m:dPr>
                          <m:ctrlPr>
                            <a:rPr lang="ru-RU" sz="2000" i="1">
                              <a:effectLst/>
                              <a:latin typeface="Cambria Math" panose="02040503050406030204" pitchFamily="18" charset="0"/>
                              <a:ea typeface="Times New Roman" panose="02020603050405020304" pitchFamily="18" charset="0"/>
                            </a:rPr>
                          </m:ctrlPr>
                        </m:dPr>
                        <m:e>
                          <m:m>
                            <m:mPr>
                              <m:mcs>
                                <m:mc>
                                  <m:mcPr>
                                    <m:count m:val="2"/>
                                    <m:mcJc m:val="center"/>
                                  </m:mcPr>
                                </m:mc>
                              </m:mcs>
                              <m:ctrlPr>
                                <a:rPr lang="ru-RU" sz="2000" i="1">
                                  <a:effectLst/>
                                  <a:latin typeface="Cambria Math" panose="02040503050406030204" pitchFamily="18" charset="0"/>
                                  <a:ea typeface="Times New Roman" panose="02020603050405020304" pitchFamily="18" charset="0"/>
                                </a:rPr>
                              </m:ctrlPr>
                            </m:mPr>
                            <m:mr>
                              <m:e>
                                <m:r>
                                  <a:rPr lang="ru-RU" sz="2000">
                                    <a:effectLst/>
                                    <a:latin typeface="Cambria Math" panose="02040503050406030204" pitchFamily="18" charset="0"/>
                                    <a:ea typeface="Calibri" panose="020F0502020204030204" pitchFamily="34" charset="0"/>
                                  </a:rPr>
                                  <m:t>0,577</m:t>
                                </m:r>
                              </m:e>
                              <m:e>
                                <m:r>
                                  <a:rPr lang="ru-RU" sz="2000">
                                    <a:effectLst/>
                                    <a:latin typeface="Cambria Math" panose="02040503050406030204" pitchFamily="18" charset="0"/>
                                    <a:ea typeface="Calibri" panose="020F0502020204030204" pitchFamily="34" charset="0"/>
                                  </a:rPr>
                                  <m:t>0,707</m:t>
                                </m:r>
                              </m:e>
                            </m:mr>
                          </m:m>
                        </m:e>
                      </m:d>
                      <m:r>
                        <a:rPr lang="ru-RU" sz="2000" i="1">
                          <a:effectLst/>
                          <a:latin typeface="Cambria Math" panose="02040503050406030204" pitchFamily="18" charset="0"/>
                          <a:ea typeface="Times New Roman" panose="02020603050405020304" pitchFamily="18" charset="0"/>
                        </a:rPr>
                        <m:t>=</m:t>
                      </m:r>
                      <m:r>
                        <a:rPr lang="ru-RU" sz="2000">
                          <a:effectLst/>
                          <a:latin typeface="Cambria Math" panose="02040503050406030204" pitchFamily="18" charset="0"/>
                          <a:ea typeface="Calibri" panose="020F0502020204030204" pitchFamily="34" charset="0"/>
                        </a:rPr>
                        <m:t>0,288×0,577+0,707×0,707=</m:t>
                      </m:r>
                      <m:r>
                        <a:rPr lang="ru-RU" sz="2000" i="1">
                          <a:effectLst/>
                          <a:latin typeface="Cambria Math" panose="02040503050406030204" pitchFamily="18" charset="0"/>
                          <a:ea typeface="Times New Roman" panose="02020603050405020304" pitchFamily="18" charset="0"/>
                        </a:rPr>
                        <m:t>0,166+0,5=0,666</m:t>
                      </m:r>
                    </m:oMath>
                  </m:oMathPara>
                </a14:m>
                <a:endParaRPr lang="ru-RU" sz="2000" dirty="0">
                  <a:effectLst/>
                  <a:latin typeface="Times New Roman" panose="02020603050405020304" pitchFamily="18" charset="0"/>
                  <a:ea typeface="Times New Roman" panose="02020603050405020304" pitchFamily="18" charset="0"/>
                </a:endParaRPr>
              </a:p>
              <a:p>
                <a:pPr marL="678815" indent="254000"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Times New Roman" panose="02020603050405020304" pitchFamily="18" charset="0"/>
                            </a:rPr>
                          </m:ctrlPr>
                        </m:sSubPr>
                        <m:e>
                          <m:acc>
                            <m:accPr>
                              <m:chr m:val="̇"/>
                              <m:ctrlPr>
                                <a:rPr lang="ru-RU" sz="2000" i="1">
                                  <a:effectLst/>
                                  <a:latin typeface="Cambria Math" panose="02040503050406030204" pitchFamily="18" charset="0"/>
                                  <a:ea typeface="Times New Roman" panose="02020603050405020304" pitchFamily="18" charset="0"/>
                                </a:rPr>
                              </m:ctrlPr>
                            </m:accPr>
                            <m:e>
                              <m:r>
                                <a:rPr lang="en-US" sz="2000" i="1">
                                  <a:effectLst/>
                                  <a:latin typeface="Cambria Math" panose="02040503050406030204" pitchFamily="18" charset="0"/>
                                  <a:ea typeface="Times New Roman" panose="02020603050405020304" pitchFamily="18" charset="0"/>
                                </a:rPr>
                                <m:t>𝑟</m:t>
                              </m:r>
                            </m:e>
                          </m:acc>
                        </m:e>
                        <m:sub>
                          <m:r>
                            <a:rPr lang="ru-RU" sz="2000" i="1">
                              <a:effectLst/>
                              <a:latin typeface="Cambria Math" panose="02040503050406030204" pitchFamily="18" charset="0"/>
                              <a:ea typeface="Times New Roman" panose="02020603050405020304" pitchFamily="18" charset="0"/>
                            </a:rPr>
                            <m:t>2,1</m:t>
                          </m:r>
                        </m:sub>
                      </m:sSub>
                      <m:r>
                        <a:rPr lang="ru-RU" sz="2000" i="1">
                          <a:effectLst/>
                          <a:latin typeface="Cambria Math" panose="02040503050406030204" pitchFamily="18" charset="0"/>
                          <a:ea typeface="Times New Roman" panose="02020603050405020304" pitchFamily="18" charset="0"/>
                        </a:rPr>
                        <m:t>=</m:t>
                      </m:r>
                      <m:sSup>
                        <m:sSupPr>
                          <m:ctrlPr>
                            <a:rPr lang="ru-RU" sz="2000" i="1">
                              <a:effectLst/>
                              <a:latin typeface="Cambria Math" panose="02040503050406030204" pitchFamily="18" charset="0"/>
                              <a:ea typeface="Times New Roman" panose="02020603050405020304" pitchFamily="18" charset="0"/>
                            </a:rPr>
                          </m:ctrlPr>
                        </m:sSupPr>
                        <m:e>
                          <m:d>
                            <m:dPr>
                              <m:ctrlPr>
                                <a:rPr lang="ru-RU" sz="2000" i="1">
                                  <a:effectLst/>
                                  <a:latin typeface="Cambria Math" panose="02040503050406030204" pitchFamily="18" charset="0"/>
                                  <a:ea typeface="Times New Roman" panose="02020603050405020304" pitchFamily="18" charset="0"/>
                                </a:rPr>
                              </m:ctrlPr>
                            </m:dPr>
                            <m:e>
                              <m:m>
                                <m:mPr>
                                  <m:mcs>
                                    <m:mc>
                                      <m:mcPr>
                                        <m:count m:val="2"/>
                                        <m:mcJc m:val="center"/>
                                      </m:mcPr>
                                    </m:mc>
                                  </m:mcs>
                                  <m:ctrlPr>
                                    <a:rPr lang="ru-RU" sz="2000" i="1">
                                      <a:effectLst/>
                                      <a:latin typeface="Cambria Math" panose="02040503050406030204" pitchFamily="18" charset="0"/>
                                      <a:ea typeface="Times New Roman" panose="02020603050405020304" pitchFamily="18" charset="0"/>
                                    </a:rPr>
                                  </m:ctrlPr>
                                </m:mPr>
                                <m:mr>
                                  <m:e>
                                    <m:r>
                                      <a:rPr lang="ru-RU" sz="2000">
                                        <a:effectLst/>
                                        <a:latin typeface="Cambria Math" panose="02040503050406030204" pitchFamily="18" charset="0"/>
                                        <a:ea typeface="Calibri" panose="020F0502020204030204" pitchFamily="34" charset="0"/>
                                      </a:rPr>
                                      <m:t>0,288</m:t>
                                    </m:r>
                                  </m:e>
                                  <m:e>
                                    <m:r>
                                      <a:rPr lang="ru-RU" sz="2000" i="1">
                                        <a:effectLst/>
                                        <a:latin typeface="Cambria Math" panose="02040503050406030204" pitchFamily="18" charset="0"/>
                                        <a:ea typeface="Calibri" panose="020F0502020204030204" pitchFamily="34" charset="0"/>
                                      </a:rPr>
                                      <m:t>−</m:t>
                                    </m:r>
                                    <m:r>
                                      <a:rPr lang="ru-RU" sz="2000">
                                        <a:effectLst/>
                                        <a:latin typeface="Cambria Math" panose="02040503050406030204" pitchFamily="18" charset="0"/>
                                        <a:ea typeface="Calibri" panose="020F0502020204030204" pitchFamily="34" charset="0"/>
                                      </a:rPr>
                                      <m:t>0,707</m:t>
                                    </m:r>
                                  </m:e>
                                </m:mr>
                              </m:m>
                            </m:e>
                          </m:d>
                        </m:e>
                        <m:sup>
                          <m:r>
                            <a:rPr lang="en-US" sz="2000" i="1">
                              <a:effectLst/>
                              <a:latin typeface="Cambria Math" panose="02040503050406030204" pitchFamily="18" charset="0"/>
                              <a:ea typeface="Times New Roman" panose="02020603050405020304" pitchFamily="18" charset="0"/>
                            </a:rPr>
                            <m:t>𝑇</m:t>
                          </m:r>
                        </m:sup>
                      </m:sSup>
                      <m:d>
                        <m:dPr>
                          <m:ctrlPr>
                            <a:rPr lang="ru-RU" sz="2000" i="1">
                              <a:effectLst/>
                              <a:latin typeface="Cambria Math" panose="02040503050406030204" pitchFamily="18" charset="0"/>
                              <a:ea typeface="Times New Roman" panose="02020603050405020304" pitchFamily="18" charset="0"/>
                            </a:rPr>
                          </m:ctrlPr>
                        </m:dPr>
                        <m:e>
                          <m:m>
                            <m:mPr>
                              <m:mcs>
                                <m:mc>
                                  <m:mcPr>
                                    <m:count m:val="2"/>
                                    <m:mcJc m:val="center"/>
                                  </m:mcPr>
                                </m:mc>
                              </m:mcs>
                              <m:ctrlPr>
                                <a:rPr lang="ru-RU" sz="2000" i="1">
                                  <a:effectLst/>
                                  <a:latin typeface="Cambria Math" panose="02040503050406030204" pitchFamily="18" charset="0"/>
                                  <a:ea typeface="Times New Roman" panose="02020603050405020304" pitchFamily="18" charset="0"/>
                                </a:rPr>
                              </m:ctrlPr>
                            </m:mPr>
                            <m:mr>
                              <m:e>
                                <m:r>
                                  <a:rPr lang="ru-RU" sz="2000">
                                    <a:effectLst/>
                                    <a:latin typeface="Cambria Math" panose="02040503050406030204" pitchFamily="18" charset="0"/>
                                    <a:ea typeface="Calibri" panose="020F0502020204030204" pitchFamily="34" charset="0"/>
                                  </a:rPr>
                                  <m:t>0,577</m:t>
                                </m:r>
                              </m:e>
                              <m:e>
                                <m:r>
                                  <a:rPr lang="ru-RU" sz="2000">
                                    <a:effectLst/>
                                    <a:latin typeface="Cambria Math" panose="02040503050406030204" pitchFamily="18" charset="0"/>
                                    <a:ea typeface="Calibri" panose="020F0502020204030204" pitchFamily="34" charset="0"/>
                                  </a:rPr>
                                  <m:t>0,707</m:t>
                                </m:r>
                              </m:e>
                            </m:mr>
                          </m:m>
                        </m:e>
                      </m:d>
                      <m:r>
                        <a:rPr lang="ru-RU" sz="2000" i="1">
                          <a:effectLst/>
                          <a:latin typeface="Cambria Math" panose="02040503050406030204" pitchFamily="18" charset="0"/>
                          <a:ea typeface="Times New Roman" panose="02020603050405020304" pitchFamily="18" charset="0"/>
                        </a:rPr>
                        <m:t>=</m:t>
                      </m:r>
                      <m:r>
                        <a:rPr lang="ru-RU" sz="2000">
                          <a:effectLst/>
                          <a:latin typeface="Cambria Math" panose="02040503050406030204" pitchFamily="18" charset="0"/>
                          <a:ea typeface="Calibri" panose="020F0502020204030204" pitchFamily="34" charset="0"/>
                        </a:rPr>
                        <m:t>0,288×0,577</m:t>
                      </m:r>
                      <m:r>
                        <a:rPr lang="ru-RU" sz="2000" i="1">
                          <a:effectLst/>
                          <a:latin typeface="Cambria Math" panose="02040503050406030204" pitchFamily="18" charset="0"/>
                          <a:ea typeface="Calibri" panose="020F0502020204030204" pitchFamily="34" charset="0"/>
                        </a:rPr>
                        <m:t>−</m:t>
                      </m:r>
                      <m:r>
                        <a:rPr lang="ru-RU" sz="2000">
                          <a:effectLst/>
                          <a:latin typeface="Cambria Math" panose="02040503050406030204" pitchFamily="18" charset="0"/>
                          <a:ea typeface="Calibri" panose="020F0502020204030204" pitchFamily="34" charset="0"/>
                        </a:rPr>
                        <m:t>0,707×0,707=</m:t>
                      </m:r>
                      <m:r>
                        <a:rPr lang="ru-RU" sz="2000" i="1">
                          <a:effectLst/>
                          <a:latin typeface="Cambria Math" panose="02040503050406030204" pitchFamily="18" charset="0"/>
                          <a:ea typeface="Times New Roman" panose="02020603050405020304" pitchFamily="18" charset="0"/>
                        </a:rPr>
                        <m:t>0,166−0,5=−0,334</m:t>
                      </m:r>
                    </m:oMath>
                  </m:oMathPara>
                </a14:m>
                <a:endParaRPr lang="ru-RU" sz="2000" i="1" dirty="0" smtClean="0">
                  <a:effectLst/>
                  <a:latin typeface="Cambria Math" panose="02040503050406030204" pitchFamily="18" charset="0"/>
                  <a:ea typeface="Times New Roman" panose="02020603050405020304" pitchFamily="18" charset="0"/>
                </a:endParaRPr>
              </a:p>
              <a:p>
                <a:pPr marL="678815" indent="254000" algn="just">
                  <a:lnSpc>
                    <a:spcPct val="120000"/>
                  </a:lnSpc>
                  <a:spcAft>
                    <a:spcPts val="0"/>
                  </a:spcAft>
                </a:pPr>
                <a14:m>
                  <m:oMathPara xmlns:m="http://schemas.openxmlformats.org/officeDocument/2006/math">
                    <m:oMathParaPr>
                      <m:jc m:val="left"/>
                    </m:oMathParaPr>
                    <m:oMath xmlns:m="http://schemas.openxmlformats.org/officeDocument/2006/math">
                      <m:sSub>
                        <m:sSubPr>
                          <m:ctrlPr>
                            <a:rPr lang="ru-RU" sz="2000" i="1">
                              <a:effectLst/>
                              <a:latin typeface="Cambria Math" panose="02040503050406030204" pitchFamily="18" charset="0"/>
                              <a:ea typeface="Times New Roman" panose="02020603050405020304" pitchFamily="18" charset="0"/>
                            </a:rPr>
                          </m:ctrlPr>
                        </m:sSubPr>
                        <m:e>
                          <m:acc>
                            <m:accPr>
                              <m:chr m:val="̇"/>
                              <m:ctrlPr>
                                <a:rPr lang="ru-RU" sz="2000" i="1">
                                  <a:effectLst/>
                                  <a:latin typeface="Cambria Math" panose="02040503050406030204" pitchFamily="18" charset="0"/>
                                  <a:ea typeface="Times New Roman" panose="02020603050405020304" pitchFamily="18" charset="0"/>
                                </a:rPr>
                              </m:ctrlPr>
                            </m:accPr>
                            <m:e>
                              <m:r>
                                <a:rPr lang="en-US" sz="2000" i="1">
                                  <a:effectLst/>
                                  <a:latin typeface="Cambria Math" panose="02040503050406030204" pitchFamily="18" charset="0"/>
                                  <a:ea typeface="Times New Roman" panose="02020603050405020304" pitchFamily="18" charset="0"/>
                                </a:rPr>
                                <m:t>𝑟</m:t>
                              </m:r>
                            </m:e>
                          </m:acc>
                        </m:e>
                        <m:sub>
                          <m:r>
                            <a:rPr lang="ru-RU" sz="2000" i="1">
                              <a:effectLst/>
                              <a:latin typeface="Cambria Math" panose="02040503050406030204" pitchFamily="18" charset="0"/>
                              <a:ea typeface="Times New Roman" panose="02020603050405020304" pitchFamily="18" charset="0"/>
                            </a:rPr>
                            <m:t>3,1</m:t>
                          </m:r>
                        </m:sub>
                      </m:sSub>
                      <m:r>
                        <a:rPr lang="ru-RU" sz="2000" i="1">
                          <a:effectLst/>
                          <a:latin typeface="Cambria Math" panose="02040503050406030204" pitchFamily="18" charset="0"/>
                          <a:ea typeface="Times New Roman" panose="02020603050405020304" pitchFamily="18" charset="0"/>
                        </a:rPr>
                        <m:t>=</m:t>
                      </m:r>
                      <m:sSup>
                        <m:sSupPr>
                          <m:ctrlPr>
                            <a:rPr lang="ru-RU" sz="2000" i="1">
                              <a:effectLst/>
                              <a:latin typeface="Cambria Math" panose="02040503050406030204" pitchFamily="18" charset="0"/>
                              <a:ea typeface="Times New Roman" panose="02020603050405020304" pitchFamily="18" charset="0"/>
                            </a:rPr>
                          </m:ctrlPr>
                        </m:sSupPr>
                        <m:e>
                          <m:d>
                            <m:dPr>
                              <m:ctrlPr>
                                <a:rPr lang="ru-RU" sz="2000" i="1">
                                  <a:effectLst/>
                                  <a:latin typeface="Cambria Math" panose="02040503050406030204" pitchFamily="18" charset="0"/>
                                  <a:ea typeface="Times New Roman" panose="02020603050405020304" pitchFamily="18" charset="0"/>
                                </a:rPr>
                              </m:ctrlPr>
                            </m:dPr>
                            <m:e>
                              <m:m>
                                <m:mPr>
                                  <m:mcs>
                                    <m:mc>
                                      <m:mcPr>
                                        <m:count m:val="2"/>
                                        <m:mcJc m:val="center"/>
                                      </m:mcPr>
                                    </m:mc>
                                  </m:mcs>
                                  <m:ctrlPr>
                                    <a:rPr lang="ru-RU" sz="2000" i="1">
                                      <a:effectLst/>
                                      <a:latin typeface="Cambria Math" panose="02040503050406030204" pitchFamily="18" charset="0"/>
                                      <a:ea typeface="Times New Roman" panose="02020603050405020304" pitchFamily="18" charset="0"/>
                                    </a:rPr>
                                  </m:ctrlPr>
                                </m:mPr>
                                <m:mr>
                                  <m:e>
                                    <m:r>
                                      <a:rPr lang="ru-RU" sz="2000">
                                        <a:effectLst/>
                                        <a:latin typeface="Cambria Math" panose="02040503050406030204" pitchFamily="18" charset="0"/>
                                        <a:ea typeface="Calibri" panose="020F0502020204030204" pitchFamily="34" charset="0"/>
                                      </a:rPr>
                                      <m:t>0,288</m:t>
                                    </m:r>
                                  </m:e>
                                  <m:e>
                                    <m:r>
                                      <a:rPr lang="ru-RU" sz="2000">
                                        <a:effectLst/>
                                        <a:latin typeface="Cambria Math" panose="02040503050406030204" pitchFamily="18" charset="0"/>
                                        <a:ea typeface="Calibri" panose="020F0502020204030204" pitchFamily="34" charset="0"/>
                                      </a:rPr>
                                      <m:t>0</m:t>
                                    </m:r>
                                  </m:e>
                                </m:mr>
                              </m:m>
                            </m:e>
                          </m:d>
                        </m:e>
                        <m:sup>
                          <m:r>
                            <a:rPr lang="en-US" sz="2000" i="1">
                              <a:effectLst/>
                              <a:latin typeface="Cambria Math" panose="02040503050406030204" pitchFamily="18" charset="0"/>
                              <a:ea typeface="Times New Roman" panose="02020603050405020304" pitchFamily="18" charset="0"/>
                            </a:rPr>
                            <m:t>𝑇</m:t>
                          </m:r>
                        </m:sup>
                      </m:sSup>
                      <m:d>
                        <m:dPr>
                          <m:ctrlPr>
                            <a:rPr lang="ru-RU" sz="2000" i="1">
                              <a:effectLst/>
                              <a:latin typeface="Cambria Math" panose="02040503050406030204" pitchFamily="18" charset="0"/>
                              <a:ea typeface="Times New Roman" panose="02020603050405020304" pitchFamily="18" charset="0"/>
                            </a:rPr>
                          </m:ctrlPr>
                        </m:dPr>
                        <m:e>
                          <m:m>
                            <m:mPr>
                              <m:mcs>
                                <m:mc>
                                  <m:mcPr>
                                    <m:count m:val="2"/>
                                    <m:mcJc m:val="center"/>
                                  </m:mcPr>
                                </m:mc>
                              </m:mcs>
                              <m:ctrlPr>
                                <a:rPr lang="ru-RU" sz="2000" i="1">
                                  <a:effectLst/>
                                  <a:latin typeface="Cambria Math" panose="02040503050406030204" pitchFamily="18" charset="0"/>
                                  <a:ea typeface="Times New Roman" panose="02020603050405020304" pitchFamily="18" charset="0"/>
                                </a:rPr>
                              </m:ctrlPr>
                            </m:mPr>
                            <m:mr>
                              <m:e>
                                <m:r>
                                  <a:rPr lang="ru-RU" sz="2000">
                                    <a:effectLst/>
                                    <a:latin typeface="Cambria Math" panose="02040503050406030204" pitchFamily="18" charset="0"/>
                                    <a:ea typeface="Calibri" panose="020F0502020204030204" pitchFamily="34" charset="0"/>
                                  </a:rPr>
                                  <m:t>0,577</m:t>
                                </m:r>
                              </m:e>
                              <m:e>
                                <m:r>
                                  <a:rPr lang="ru-RU" sz="2000">
                                    <a:effectLst/>
                                    <a:latin typeface="Cambria Math" panose="02040503050406030204" pitchFamily="18" charset="0"/>
                                    <a:ea typeface="Calibri" panose="020F0502020204030204" pitchFamily="34" charset="0"/>
                                  </a:rPr>
                                  <m:t>0,707</m:t>
                                </m:r>
                              </m:e>
                            </m:mr>
                          </m:m>
                        </m:e>
                      </m:d>
                      <m:r>
                        <a:rPr lang="ru-RU" sz="2000" i="1">
                          <a:effectLst/>
                          <a:latin typeface="Cambria Math" panose="02040503050406030204" pitchFamily="18" charset="0"/>
                          <a:ea typeface="Times New Roman" panose="02020603050405020304" pitchFamily="18" charset="0"/>
                        </a:rPr>
                        <m:t>=</m:t>
                      </m:r>
                      <m:r>
                        <a:rPr lang="ru-RU" sz="2000">
                          <a:effectLst/>
                          <a:latin typeface="Cambria Math" panose="02040503050406030204" pitchFamily="18" charset="0"/>
                          <a:ea typeface="Calibri" panose="020F0502020204030204" pitchFamily="34" charset="0"/>
                        </a:rPr>
                        <m:t>0,288×0,577=</m:t>
                      </m:r>
                      <m:r>
                        <a:rPr lang="ru-RU" sz="2000" i="1">
                          <a:effectLst/>
                          <a:latin typeface="Cambria Math" panose="02040503050406030204" pitchFamily="18" charset="0"/>
                          <a:ea typeface="Times New Roman" panose="02020603050405020304" pitchFamily="18" charset="0"/>
                        </a:rPr>
                        <m:t>0,166</m:t>
                      </m:r>
                    </m:oMath>
                  </m:oMathPara>
                </a14:m>
                <a:endParaRPr lang="ru-RU" sz="2000" dirty="0">
                  <a:effectLst/>
                  <a:latin typeface="Times New Roman" panose="02020603050405020304" pitchFamily="18" charset="0"/>
                  <a:ea typeface="Times New Roman" panose="02020603050405020304" pitchFamily="18" charset="0"/>
                </a:endParaRPr>
              </a:p>
              <a:p>
                <a:pPr marL="678815" indent="254000" algn="just">
                  <a:lnSpc>
                    <a:spcPct val="120000"/>
                  </a:lnSpc>
                  <a:spcAft>
                    <a:spcPts val="0"/>
                  </a:spcAft>
                </a:pPr>
                <a14:m>
                  <m:oMathPara xmlns:m="http://schemas.openxmlformats.org/officeDocument/2006/math">
                    <m:oMathParaPr>
                      <m:jc m:val="left"/>
                    </m:oMathParaPr>
                    <m:oMath xmlns:m="http://schemas.openxmlformats.org/officeDocument/2006/math">
                      <m:sSub>
                        <m:sSubPr>
                          <m:ctrlPr>
                            <a:rPr lang="ru-RU" sz="2000" i="1">
                              <a:effectLst/>
                              <a:latin typeface="Cambria Math" panose="02040503050406030204" pitchFamily="18" charset="0"/>
                              <a:ea typeface="Times New Roman" panose="02020603050405020304" pitchFamily="18" charset="0"/>
                            </a:rPr>
                          </m:ctrlPr>
                        </m:sSubPr>
                        <m:e>
                          <m:acc>
                            <m:accPr>
                              <m:chr m:val="̇"/>
                              <m:ctrlPr>
                                <a:rPr lang="ru-RU" sz="2000" i="1">
                                  <a:effectLst/>
                                  <a:latin typeface="Cambria Math" panose="02040503050406030204" pitchFamily="18" charset="0"/>
                                  <a:ea typeface="Times New Roman" panose="02020603050405020304" pitchFamily="18" charset="0"/>
                                </a:rPr>
                              </m:ctrlPr>
                            </m:accPr>
                            <m:e>
                              <m:r>
                                <a:rPr lang="en-US" sz="2000" i="1">
                                  <a:effectLst/>
                                  <a:latin typeface="Cambria Math" panose="02040503050406030204" pitchFamily="18" charset="0"/>
                                  <a:ea typeface="Times New Roman" panose="02020603050405020304" pitchFamily="18" charset="0"/>
                                </a:rPr>
                                <m:t>𝑟</m:t>
                              </m:r>
                            </m:e>
                          </m:acc>
                        </m:e>
                        <m:sub>
                          <m:r>
                            <a:rPr lang="ru-RU" sz="2000" i="1">
                              <a:effectLst/>
                              <a:latin typeface="Cambria Math" panose="02040503050406030204" pitchFamily="18" charset="0"/>
                              <a:ea typeface="Times New Roman" panose="02020603050405020304" pitchFamily="18" charset="0"/>
                            </a:rPr>
                            <m:t>4,1</m:t>
                          </m:r>
                        </m:sub>
                      </m:sSub>
                      <m:r>
                        <a:rPr lang="ru-RU" sz="2000" i="1">
                          <a:effectLst/>
                          <a:latin typeface="Cambria Math" panose="02040503050406030204" pitchFamily="18" charset="0"/>
                          <a:ea typeface="Times New Roman" panose="02020603050405020304" pitchFamily="18" charset="0"/>
                        </a:rPr>
                        <m:t>=</m:t>
                      </m:r>
                      <m:sSup>
                        <m:sSupPr>
                          <m:ctrlPr>
                            <a:rPr lang="ru-RU" sz="2000" i="1">
                              <a:effectLst/>
                              <a:latin typeface="Cambria Math" panose="02040503050406030204" pitchFamily="18" charset="0"/>
                              <a:ea typeface="Times New Roman" panose="02020603050405020304" pitchFamily="18" charset="0"/>
                            </a:rPr>
                          </m:ctrlPr>
                        </m:sSupPr>
                        <m:e>
                          <m:d>
                            <m:dPr>
                              <m:ctrlPr>
                                <a:rPr lang="ru-RU" sz="2000" i="1">
                                  <a:effectLst/>
                                  <a:latin typeface="Cambria Math" panose="02040503050406030204" pitchFamily="18" charset="0"/>
                                  <a:ea typeface="Times New Roman" panose="02020603050405020304" pitchFamily="18" charset="0"/>
                                </a:rPr>
                              </m:ctrlPr>
                            </m:dPr>
                            <m:e>
                              <m:m>
                                <m:mPr>
                                  <m:mcs>
                                    <m:mc>
                                      <m:mcPr>
                                        <m:count m:val="2"/>
                                        <m:mcJc m:val="center"/>
                                      </m:mcPr>
                                    </m:mc>
                                  </m:mcs>
                                  <m:ctrlPr>
                                    <a:rPr lang="ru-RU" sz="2000" i="1">
                                      <a:effectLst/>
                                      <a:latin typeface="Cambria Math" panose="02040503050406030204" pitchFamily="18" charset="0"/>
                                      <a:ea typeface="Times New Roman" panose="02020603050405020304" pitchFamily="18" charset="0"/>
                                    </a:rPr>
                                  </m:ctrlPr>
                                </m:mPr>
                                <m:mr>
                                  <m:e>
                                    <m:r>
                                      <a:rPr lang="ru-RU" sz="2000">
                                        <a:effectLst/>
                                        <a:latin typeface="Cambria Math" panose="02040503050406030204" pitchFamily="18" charset="0"/>
                                        <a:ea typeface="Calibri" panose="020F0502020204030204" pitchFamily="34" charset="0"/>
                                      </a:rPr>
                                      <m:t>0,866</m:t>
                                    </m:r>
                                  </m:e>
                                  <m:e>
                                    <m:r>
                                      <a:rPr lang="ru-RU" sz="2000">
                                        <a:effectLst/>
                                        <a:latin typeface="Cambria Math" panose="02040503050406030204" pitchFamily="18" charset="0"/>
                                        <a:ea typeface="Calibri" panose="020F0502020204030204" pitchFamily="34" charset="0"/>
                                      </a:rPr>
                                      <m:t>0</m:t>
                                    </m:r>
                                  </m:e>
                                </m:mr>
                              </m:m>
                            </m:e>
                          </m:d>
                        </m:e>
                        <m:sup>
                          <m:r>
                            <a:rPr lang="en-US" sz="2000" i="1">
                              <a:effectLst/>
                              <a:latin typeface="Cambria Math" panose="02040503050406030204" pitchFamily="18" charset="0"/>
                              <a:ea typeface="Times New Roman" panose="02020603050405020304" pitchFamily="18" charset="0"/>
                            </a:rPr>
                            <m:t>𝑇</m:t>
                          </m:r>
                        </m:sup>
                      </m:sSup>
                      <m:d>
                        <m:dPr>
                          <m:ctrlPr>
                            <a:rPr lang="ru-RU" sz="2000" i="1">
                              <a:effectLst/>
                              <a:latin typeface="Cambria Math" panose="02040503050406030204" pitchFamily="18" charset="0"/>
                              <a:ea typeface="Times New Roman" panose="02020603050405020304" pitchFamily="18" charset="0"/>
                            </a:rPr>
                          </m:ctrlPr>
                        </m:dPr>
                        <m:e>
                          <m:m>
                            <m:mPr>
                              <m:mcs>
                                <m:mc>
                                  <m:mcPr>
                                    <m:count m:val="2"/>
                                    <m:mcJc m:val="center"/>
                                  </m:mcPr>
                                </m:mc>
                              </m:mcs>
                              <m:ctrlPr>
                                <a:rPr lang="ru-RU" sz="2000" i="1">
                                  <a:effectLst/>
                                  <a:latin typeface="Cambria Math" panose="02040503050406030204" pitchFamily="18" charset="0"/>
                                  <a:ea typeface="Times New Roman" panose="02020603050405020304" pitchFamily="18" charset="0"/>
                                </a:rPr>
                              </m:ctrlPr>
                            </m:mPr>
                            <m:mr>
                              <m:e>
                                <m:r>
                                  <a:rPr lang="ru-RU" sz="2000">
                                    <a:effectLst/>
                                    <a:latin typeface="Cambria Math" panose="02040503050406030204" pitchFamily="18" charset="0"/>
                                    <a:ea typeface="Calibri" panose="020F0502020204030204" pitchFamily="34" charset="0"/>
                                  </a:rPr>
                                  <m:t>0,577</m:t>
                                </m:r>
                              </m:e>
                              <m:e>
                                <m:r>
                                  <a:rPr lang="ru-RU" sz="2000">
                                    <a:effectLst/>
                                    <a:latin typeface="Cambria Math" panose="02040503050406030204" pitchFamily="18" charset="0"/>
                                    <a:ea typeface="Calibri" panose="020F0502020204030204" pitchFamily="34" charset="0"/>
                                  </a:rPr>
                                  <m:t>0,707</m:t>
                                </m:r>
                              </m:e>
                            </m:mr>
                          </m:m>
                        </m:e>
                      </m:d>
                      <m:r>
                        <a:rPr lang="ru-RU" sz="2000" i="1">
                          <a:effectLst/>
                          <a:latin typeface="Cambria Math" panose="02040503050406030204" pitchFamily="18" charset="0"/>
                          <a:ea typeface="Times New Roman" panose="02020603050405020304" pitchFamily="18" charset="0"/>
                        </a:rPr>
                        <m:t>=</m:t>
                      </m:r>
                      <m:r>
                        <a:rPr lang="ru-RU" sz="2000">
                          <a:effectLst/>
                          <a:latin typeface="Cambria Math" panose="02040503050406030204" pitchFamily="18" charset="0"/>
                          <a:ea typeface="Calibri" panose="020F0502020204030204" pitchFamily="34" charset="0"/>
                        </a:rPr>
                        <m:t>0,866×0,577=</m:t>
                      </m:r>
                      <m:r>
                        <a:rPr lang="ru-RU" sz="2000" i="1">
                          <a:effectLst/>
                          <a:latin typeface="Cambria Math" panose="02040503050406030204" pitchFamily="18" charset="0"/>
                          <a:ea typeface="Times New Roman" panose="02020603050405020304" pitchFamily="18" charset="0"/>
                        </a:rPr>
                        <m:t>0,511</m:t>
                      </m:r>
                    </m:oMath>
                  </m:oMathPara>
                </a14:m>
                <a:endParaRPr lang="ru-RU" sz="2000" dirty="0">
                  <a:effectLst/>
                  <a:latin typeface="Times New Roman" panose="02020603050405020304" pitchFamily="18" charset="0"/>
                  <a:ea typeface="Times New Roman" panose="02020603050405020304" pitchFamily="18" charset="0"/>
                </a:endParaRPr>
              </a:p>
            </p:txBody>
          </p:sp>
        </mc:Choice>
        <mc:Fallback>
          <p:sp>
            <p:nvSpPr>
              <p:cNvPr id="3" name="Прямоугольник 2"/>
              <p:cNvSpPr>
                <a:spLocks noRot="1" noChangeAspect="1" noMove="1" noResize="1" noEditPoints="1" noAdjustHandles="1" noChangeArrowheads="1" noChangeShapeType="1" noTextEdit="1"/>
              </p:cNvSpPr>
              <p:nvPr/>
            </p:nvSpPr>
            <p:spPr>
              <a:xfrm>
                <a:off x="0" y="2451624"/>
                <a:ext cx="12100560" cy="2034147"/>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4" name="Прямоугольник 3"/>
              <p:cNvSpPr/>
              <p:nvPr/>
            </p:nvSpPr>
            <p:spPr>
              <a:xfrm>
                <a:off x="0" y="5016123"/>
                <a:ext cx="11356848" cy="830997"/>
              </a:xfrm>
              <a:prstGeom prst="rect">
                <a:avLst/>
              </a:prstGeom>
            </p:spPr>
            <p:txBody>
              <a:bodyPr wrap="square">
                <a:spAutoFit/>
              </a:bodyPr>
              <a:lstStyle/>
              <a:p>
                <a:pPr marL="457200" indent="450215" algn="just">
                  <a:lnSpc>
                    <a:spcPct val="120000"/>
                  </a:lnSpc>
                  <a:spcAft>
                    <a:spcPts val="0"/>
                  </a:spcAft>
                </a:pPr>
                <a:r>
                  <a:rPr lang="ru-RU" sz="2000" dirty="0">
                    <a:latin typeface="Times New Roman" panose="02020603050405020304" pitchFamily="18" charset="0"/>
                    <a:ea typeface="Times New Roman" panose="02020603050405020304" pitchFamily="18" charset="0"/>
                  </a:rPr>
                  <a:t>Роман явно </a:t>
                </a:r>
                <a:r>
                  <a:rPr lang="ru-RU" sz="2000" dirty="0">
                    <a:effectLst/>
                    <a:latin typeface="Times New Roman" panose="02020603050405020304" pitchFamily="18" charset="0"/>
                    <a:ea typeface="Calibri" panose="020F0502020204030204" pitchFamily="34" charset="0"/>
                  </a:rPr>
                  <a:t>является приверженцем к классической музыке</a:t>
                </a:r>
                <a:r>
                  <a:rPr lang="ru-RU" sz="2000" dirty="0">
                    <a:effectLst/>
                    <a:latin typeface="Times New Roman" panose="02020603050405020304" pitchFamily="18" charset="0"/>
                    <a:ea typeface="Times New Roman" panose="02020603050405020304" pitchFamily="18" charset="0"/>
                  </a:rPr>
                  <a:t> и определен фактором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𝑓</m:t>
                        </m:r>
                      </m:e>
                      <m:sub>
                        <m:r>
                          <a:rPr lang="ru-RU" sz="2000" i="1">
                            <a:effectLst/>
                            <a:latin typeface="Cambria Math" panose="02040503050406030204" pitchFamily="18" charset="0"/>
                            <a:ea typeface="Calibri" panose="020F0502020204030204" pitchFamily="34" charset="0"/>
                          </a:rPr>
                          <m:t>2</m:t>
                        </m:r>
                      </m:sub>
                    </m:sSub>
                  </m:oMath>
                </a14:m>
                <a:r>
                  <a:rPr lang="ru-RU" sz="2000" dirty="0">
                    <a:effectLst/>
                    <a:latin typeface="Times New Roman" panose="02020603050405020304" pitchFamily="18" charset="0"/>
                    <a:ea typeface="Calibri" panose="020F0502020204030204" pitchFamily="34" charset="0"/>
                  </a:rPr>
                  <a:t> –целеустремленность, но ему, возможно, нравится направление рок –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𝑓</m:t>
                        </m:r>
                      </m:e>
                      <m:sub>
                        <m:r>
                          <a:rPr lang="ru-RU" sz="2000" i="1">
                            <a:effectLst/>
                            <a:latin typeface="Cambria Math" panose="02040503050406030204" pitchFamily="18" charset="0"/>
                            <a:ea typeface="Calibri" panose="020F0502020204030204" pitchFamily="34" charset="0"/>
                          </a:rPr>
                          <m:t>1</m:t>
                        </m:r>
                      </m:sub>
                    </m:sSub>
                  </m:oMath>
                </a14:m>
                <a:r>
                  <a:rPr lang="ru-RU" sz="2000" dirty="0">
                    <a:effectLst/>
                    <a:latin typeface="Times New Roman" panose="02020603050405020304" pitchFamily="18" charset="0"/>
                    <a:ea typeface="Calibri" panose="020F0502020204030204" pitchFamily="34" charset="0"/>
                  </a:rPr>
                  <a:t> (склонность к творчеству).</a:t>
                </a:r>
                <a:endParaRPr lang="ru-RU" sz="2000" dirty="0">
                  <a:effectLst/>
                  <a:latin typeface="Times New Roman" panose="02020603050405020304" pitchFamily="18" charset="0"/>
                  <a:ea typeface="Times New Roman" panose="02020603050405020304" pitchFamily="18" charset="0"/>
                </a:endParaRPr>
              </a:p>
            </p:txBody>
          </p:sp>
        </mc:Choice>
        <mc:Fallback>
          <p:sp>
            <p:nvSpPr>
              <p:cNvPr id="4" name="Прямоугольник 3"/>
              <p:cNvSpPr>
                <a:spLocks noRot="1" noChangeAspect="1" noMove="1" noResize="1" noEditPoints="1" noAdjustHandles="1" noChangeArrowheads="1" noChangeShapeType="1" noTextEdit="1"/>
              </p:cNvSpPr>
              <p:nvPr/>
            </p:nvSpPr>
            <p:spPr>
              <a:xfrm>
                <a:off x="0" y="5016123"/>
                <a:ext cx="11356848" cy="830997"/>
              </a:xfrm>
              <a:prstGeom prst="rect">
                <a:avLst/>
              </a:prstGeom>
              <a:blipFill>
                <a:blip r:embed="rId4"/>
                <a:stretch>
                  <a:fillRect t="-735" r="-537" b="-8824"/>
                </a:stretch>
              </a:blipFill>
            </p:spPr>
            <p:txBody>
              <a:bodyPr/>
              <a:lstStyle/>
              <a:p>
                <a:r>
                  <a:rPr lang="ru-RU">
                    <a:noFill/>
                  </a:rPr>
                  <a:t> </a:t>
                </a:r>
              </a:p>
            </p:txBody>
          </p:sp>
        </mc:Fallback>
      </mc:AlternateContent>
    </p:spTree>
    <p:extLst>
      <p:ext uri="{BB962C8B-B14F-4D97-AF65-F5344CB8AC3E}">
        <p14:creationId xmlns:p14="http://schemas.microsoft.com/office/powerpoint/2010/main" val="60527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892836" y="287923"/>
            <a:ext cx="4305859" cy="523220"/>
          </a:xfrm>
          <a:prstGeom prst="rect">
            <a:avLst/>
          </a:prstGeom>
        </p:spPr>
        <p:txBody>
          <a:bodyPr wrap="none">
            <a:spAutoFit/>
          </a:bodyPr>
          <a:lstStyle/>
          <a:p>
            <a:r>
              <a:rPr lang="ru-RU" sz="2800" b="1" dirty="0">
                <a:latin typeface="Times New Roman" panose="02020603050405020304" pitchFamily="18" charset="0"/>
                <a:ea typeface="Times New Roman" panose="02020603050405020304" pitchFamily="18" charset="0"/>
              </a:rPr>
              <a:t>Сингулярное разложение</a:t>
            </a:r>
            <a:endParaRPr lang="ru-RU" sz="2800" dirty="0"/>
          </a:p>
        </p:txBody>
      </p:sp>
      <mc:AlternateContent xmlns:mc="http://schemas.openxmlformats.org/markup-compatibility/2006">
        <mc:Choice xmlns:a14="http://schemas.microsoft.com/office/drawing/2010/main" Requires="a14">
          <p:sp>
            <p:nvSpPr>
              <p:cNvPr id="3" name="Прямоугольник 2"/>
              <p:cNvSpPr/>
              <p:nvPr/>
            </p:nvSpPr>
            <p:spPr>
              <a:xfrm>
                <a:off x="339909" y="949673"/>
                <a:ext cx="11411712" cy="1938992"/>
              </a:xfrm>
              <a:prstGeom prst="rect">
                <a:avLst/>
              </a:prstGeom>
            </p:spPr>
            <p:txBody>
              <a:bodyPr wrap="square">
                <a:spAutoFit/>
              </a:bodyPr>
              <a:lstStyle/>
              <a:p>
                <a:pPr indent="450215" algn="just">
                  <a:lnSpc>
                    <a:spcPct val="120000"/>
                  </a:lnSpc>
                  <a:spcAft>
                    <a:spcPts val="0"/>
                  </a:spcAft>
                </a:pPr>
                <a:r>
                  <a:rPr lang="ru-RU" sz="2000" dirty="0">
                    <a:latin typeface="Times New Roman" panose="02020603050405020304" pitchFamily="18" charset="0"/>
                    <a:ea typeface="Calibri" panose="020F0502020204030204" pitchFamily="34" charset="0"/>
                  </a:rPr>
                  <a:t>Суть метода сингулярного разложения матрицы (</a:t>
                </a:r>
                <a:r>
                  <a:rPr lang="ru-RU" sz="2000" dirty="0" err="1">
                    <a:latin typeface="Times New Roman" panose="02020603050405020304" pitchFamily="18" charset="0"/>
                    <a:ea typeface="Calibri" panose="020F0502020204030204" pitchFamily="34" charset="0"/>
                  </a:rPr>
                  <a:t>Singular</a:t>
                </a:r>
                <a:r>
                  <a:rPr lang="ru-RU" sz="2000" dirty="0">
                    <a:latin typeface="Times New Roman" panose="02020603050405020304" pitchFamily="18" charset="0"/>
                    <a:ea typeface="Calibri" panose="020F0502020204030204" pitchFamily="34" charset="0"/>
                  </a:rPr>
                  <a:t> </a:t>
                </a:r>
                <a:r>
                  <a:rPr lang="ru-RU" sz="2000" dirty="0" err="1">
                    <a:latin typeface="Times New Roman" panose="02020603050405020304" pitchFamily="18" charset="0"/>
                    <a:ea typeface="Calibri" panose="020F0502020204030204" pitchFamily="34" charset="0"/>
                  </a:rPr>
                  <a:t>Value</a:t>
                </a:r>
                <a:r>
                  <a:rPr lang="ru-RU" sz="2000" dirty="0">
                    <a:latin typeface="Times New Roman" panose="02020603050405020304" pitchFamily="18" charset="0"/>
                    <a:ea typeface="Calibri" panose="020F0502020204030204" pitchFamily="34" charset="0"/>
                  </a:rPr>
                  <a:t> </a:t>
                </a:r>
                <a:r>
                  <a:rPr lang="ru-RU" sz="2000" dirty="0" err="1">
                    <a:latin typeface="Times New Roman" panose="02020603050405020304" pitchFamily="18" charset="0"/>
                    <a:ea typeface="Calibri" panose="020F0502020204030204" pitchFamily="34" charset="0"/>
                  </a:rPr>
                  <a:t>Decomposition</a:t>
                </a:r>
                <a:r>
                  <a:rPr lang="ru-RU" sz="2000" dirty="0">
                    <a:latin typeface="Times New Roman" panose="02020603050405020304" pitchFamily="18" charset="0"/>
                    <a:ea typeface="Calibri" panose="020F0502020204030204" pitchFamily="34" charset="0"/>
                  </a:rPr>
                  <a:t>, SVD) </a:t>
                </a:r>
                <a14:m>
                  <m:oMath xmlns:m="http://schemas.openxmlformats.org/officeDocument/2006/math">
                    <m:r>
                      <a:rPr lang="en-US" sz="2000" i="1">
                        <a:effectLst/>
                        <a:latin typeface="Cambria Math" panose="02040503050406030204" pitchFamily="18" charset="0"/>
                        <a:ea typeface="Calibri" panose="020F0502020204030204" pitchFamily="34" charset="0"/>
                      </a:rPr>
                      <m:t>𝐴</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𝑀</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𝑛</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𝑚</m:t>
                    </m:r>
                    <m:r>
                      <a:rPr lang="ru-RU" sz="2000" i="1">
                        <a:effectLst/>
                        <a:latin typeface="Cambria Math" panose="02040503050406030204" pitchFamily="18" charset="0"/>
                        <a:ea typeface="Calibri" panose="020F0502020204030204" pitchFamily="34" charset="0"/>
                      </a:rPr>
                      <m:t>)</m:t>
                    </m:r>
                  </m:oMath>
                </a14:m>
                <a:r>
                  <a:rPr lang="ru-RU" sz="2000" dirty="0">
                    <a:effectLst/>
                    <a:latin typeface="Times New Roman" panose="02020603050405020304" pitchFamily="18" charset="0"/>
                    <a:ea typeface="Calibri" panose="020F0502020204030204" pitchFamily="34" charset="0"/>
                  </a:rPr>
                  <a:t> с рангом </a:t>
                </a:r>
                <a14:m>
                  <m:oMath xmlns:m="http://schemas.openxmlformats.org/officeDocument/2006/math">
                    <m:r>
                      <a:rPr lang="ru-RU" sz="2000" i="1">
                        <a:effectLst/>
                        <a:latin typeface="Cambria Math" panose="02040503050406030204" pitchFamily="18" charset="0"/>
                        <a:ea typeface="Calibri" panose="020F0502020204030204" pitchFamily="34" charset="0"/>
                      </a:rPr>
                      <m:t>𝑑</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𝑟𝑎𝑛𝑘</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𝑀</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𝑚𝑖𝑛</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𝑛</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𝑚</m:t>
                    </m:r>
                    <m:r>
                      <a:rPr lang="ru-RU" sz="2000" i="1">
                        <a:effectLst/>
                        <a:latin typeface="Cambria Math" panose="02040503050406030204" pitchFamily="18" charset="0"/>
                        <a:ea typeface="Calibri" panose="020F0502020204030204" pitchFamily="34" charset="0"/>
                      </a:rPr>
                      <m:t>)</m:t>
                    </m:r>
                  </m:oMath>
                </a14:m>
                <a:r>
                  <a:rPr lang="ru-RU" sz="2000" dirty="0">
                    <a:effectLst/>
                    <a:latin typeface="Times New Roman" panose="02020603050405020304" pitchFamily="18" charset="0"/>
                    <a:ea typeface="Calibri" panose="020F0502020204030204" pitchFamily="34" charset="0"/>
                  </a:rPr>
                  <a:t> в произведение матриц меньшего ранга:</a:t>
                </a:r>
                <a:endParaRPr lang="ru-RU" sz="2000" dirty="0">
                  <a:effectLst/>
                  <a:latin typeface="Times New Roman" panose="02020603050405020304" pitchFamily="18" charset="0"/>
                  <a:ea typeface="Times New Roman" panose="02020603050405020304" pitchFamily="18" charset="0"/>
                </a:endParaRPr>
              </a:p>
              <a:p>
                <a:pPr indent="450215" algn="r">
                  <a:lnSpc>
                    <a:spcPct val="120000"/>
                  </a:lnSpc>
                  <a:spcAft>
                    <a:spcPts val="0"/>
                  </a:spcAft>
                </a:pPr>
                <a14:m>
                  <m:oMath xmlns:m="http://schemas.openxmlformats.org/officeDocument/2006/math">
                    <m:r>
                      <a:rPr lang="ru-RU" sz="2000" i="1">
                        <a:effectLst/>
                        <a:latin typeface="Cambria Math" panose="02040503050406030204" pitchFamily="18" charset="0"/>
                        <a:ea typeface="Calibri" panose="020F0502020204030204" pitchFamily="34" charset="0"/>
                      </a:rPr>
                      <m:t>𝐴</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𝑈𝐷</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𝑉</m:t>
                        </m:r>
                      </m:e>
                      <m:sup>
                        <m:r>
                          <a:rPr lang="ru-RU" sz="2000" i="1">
                            <a:effectLst/>
                            <a:latin typeface="Cambria Math" panose="02040503050406030204" pitchFamily="18" charset="0"/>
                            <a:ea typeface="Calibri" panose="020F0502020204030204" pitchFamily="34" charset="0"/>
                          </a:rPr>
                          <m:t>𝑇</m:t>
                        </m:r>
                      </m:sup>
                    </m:sSup>
                  </m:oMath>
                </a14:m>
                <a:r>
                  <a:rPr lang="ru-RU" sz="2000" dirty="0">
                    <a:effectLst/>
                    <a:latin typeface="Times New Roman" panose="02020603050405020304" pitchFamily="18" charset="0"/>
                    <a:ea typeface="Calibri" panose="020F0502020204030204" pitchFamily="34" charset="0"/>
                  </a:rPr>
                  <a:t> 						(2.1)</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rPr>
                  <a:t>где матрицы </a:t>
                </a:r>
                <a14:m>
                  <m:oMath xmlns:m="http://schemas.openxmlformats.org/officeDocument/2006/math">
                    <m:r>
                      <a:rPr lang="ru-RU" sz="2000" i="1">
                        <a:effectLst/>
                        <a:latin typeface="Cambria Math" panose="02040503050406030204" pitchFamily="18" charset="0"/>
                        <a:ea typeface="Calibri" panose="020F0502020204030204" pitchFamily="34" charset="0"/>
                      </a:rPr>
                      <m:t>𝑈</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𝑀</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𝑛</m:t>
                    </m:r>
                    <m:r>
                      <a:rPr lang="ru-RU" sz="2000" i="1">
                        <a:effectLst/>
                        <a:latin typeface="Cambria Math" panose="02040503050406030204" pitchFamily="18" charset="0"/>
                        <a:ea typeface="Calibri" panose="020F0502020204030204" pitchFamily="34" charset="0"/>
                      </a:rPr>
                      <m:t>, </m:t>
                    </m:r>
                    <m:r>
                      <a:rPr lang="en-US" sz="2000" i="1">
                        <a:effectLst/>
                        <a:latin typeface="Cambria Math" panose="02040503050406030204" pitchFamily="18" charset="0"/>
                        <a:ea typeface="Calibri" panose="020F0502020204030204" pitchFamily="34" charset="0"/>
                      </a:rPr>
                      <m:t>𝑛</m:t>
                    </m:r>
                    <m:r>
                      <a:rPr lang="ru-RU" sz="2000" i="1">
                        <a:effectLst/>
                        <a:latin typeface="Cambria Math" panose="02040503050406030204" pitchFamily="18" charset="0"/>
                        <a:ea typeface="Calibri" panose="020F0502020204030204" pitchFamily="34" charset="0"/>
                      </a:rPr>
                      <m:t>)</m:t>
                    </m:r>
                  </m:oMath>
                </a14:m>
                <a:r>
                  <a:rPr lang="ru-RU" sz="2000" dirty="0">
                    <a:effectLst/>
                    <a:latin typeface="Times New Roman" panose="02020603050405020304" pitchFamily="18" charset="0"/>
                    <a:ea typeface="Calibri" panose="020F0502020204030204" pitchFamily="34" charset="0"/>
                  </a:rPr>
                  <a:t> и </a:t>
                </a:r>
                <a14:m>
                  <m:oMath xmlns:m="http://schemas.openxmlformats.org/officeDocument/2006/math">
                    <m:r>
                      <a:rPr lang="ru-RU" sz="2000" i="1">
                        <a:effectLst/>
                        <a:latin typeface="Cambria Math" panose="02040503050406030204" pitchFamily="18" charset="0"/>
                        <a:ea typeface="Calibri" panose="020F0502020204030204" pitchFamily="34" charset="0"/>
                      </a:rPr>
                      <m:t>𝑉</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𝑀</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𝑚</m:t>
                    </m:r>
                    <m:r>
                      <a:rPr lang="ru-RU" sz="2000" i="1">
                        <a:effectLst/>
                        <a:latin typeface="Cambria Math" panose="02040503050406030204" pitchFamily="18" charset="0"/>
                        <a:ea typeface="Calibri" panose="020F0502020204030204" pitchFamily="34" charset="0"/>
                      </a:rPr>
                      <m:t>, </m:t>
                    </m:r>
                    <m:r>
                      <a:rPr lang="ru-RU" sz="2000" i="1">
                        <a:effectLst/>
                        <a:latin typeface="Cambria Math" panose="02040503050406030204" pitchFamily="18" charset="0"/>
                        <a:ea typeface="Calibri" panose="020F0502020204030204" pitchFamily="34" charset="0"/>
                      </a:rPr>
                      <m:t>𝑚</m:t>
                    </m:r>
                    <m:r>
                      <a:rPr lang="ru-RU" sz="2000" i="1">
                        <a:effectLst/>
                        <a:latin typeface="Cambria Math" panose="02040503050406030204" pitchFamily="18" charset="0"/>
                        <a:ea typeface="Calibri" panose="020F0502020204030204" pitchFamily="34" charset="0"/>
                      </a:rPr>
                      <m:t>)</m:t>
                    </m:r>
                  </m:oMath>
                </a14:m>
                <a:r>
                  <a:rPr lang="ru-RU" sz="2000" dirty="0">
                    <a:effectLst/>
                    <a:latin typeface="Times New Roman" panose="02020603050405020304" pitchFamily="18" charset="0"/>
                    <a:ea typeface="Calibri" panose="020F0502020204030204" pitchFamily="34" charset="0"/>
                  </a:rPr>
                  <a:t> состоят из ортонормальных столбцов, являющихся собственными векторами при ненулевых собственных значениях матрицы </a:t>
                </a:r>
                <a14:m>
                  <m:oMath xmlns:m="http://schemas.openxmlformats.org/officeDocument/2006/math">
                    <m:r>
                      <a:rPr lang="ru-RU" sz="2000" i="1">
                        <a:effectLst/>
                        <a:latin typeface="Cambria Math" panose="02040503050406030204" pitchFamily="18" charset="0"/>
                        <a:ea typeface="Calibri" panose="020F0502020204030204" pitchFamily="34" charset="0"/>
                      </a:rPr>
                      <m:t>𝐴</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𝐴</m:t>
                        </m:r>
                      </m:e>
                      <m:sup>
                        <m:r>
                          <a:rPr lang="en-US" sz="2000" i="1">
                            <a:effectLst/>
                            <a:latin typeface="Cambria Math" panose="02040503050406030204" pitchFamily="18" charset="0"/>
                            <a:ea typeface="Calibri" panose="020F0502020204030204" pitchFamily="34" charset="0"/>
                          </a:rPr>
                          <m:t>𝑇</m:t>
                        </m:r>
                      </m:sup>
                    </m:sSup>
                  </m:oMath>
                </a14:m>
                <a:r>
                  <a:rPr lang="ru-RU" sz="2000" dirty="0">
                    <a:effectLst/>
                    <a:latin typeface="Times New Roman" panose="02020603050405020304" pitchFamily="18" charset="0"/>
                    <a:ea typeface="Calibri" panose="020F0502020204030204" pitchFamily="34" charset="0"/>
                  </a:rPr>
                  <a:t> и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𝐴</m:t>
                        </m:r>
                      </m:e>
                      <m:sup>
                        <m:r>
                          <a:rPr lang="en-US" sz="2000" i="1">
                            <a:effectLst/>
                            <a:latin typeface="Cambria Math" panose="02040503050406030204" pitchFamily="18" charset="0"/>
                            <a:ea typeface="Calibri" panose="020F0502020204030204" pitchFamily="34" charset="0"/>
                          </a:rPr>
                          <m:t>𝑇</m:t>
                        </m:r>
                      </m:sup>
                    </m:sSup>
                    <m:r>
                      <a:rPr lang="ru-RU" sz="2000" i="1">
                        <a:effectLst/>
                        <a:latin typeface="Cambria Math" panose="02040503050406030204" pitchFamily="18" charset="0"/>
                        <a:ea typeface="Calibri" panose="020F0502020204030204" pitchFamily="34" charset="0"/>
                      </a:rPr>
                      <m:t>𝐴</m:t>
                    </m:r>
                  </m:oMath>
                </a14:m>
                <a:r>
                  <a:rPr lang="ru-RU" sz="2000" dirty="0">
                    <a:effectLst/>
                    <a:latin typeface="Times New Roman" panose="02020603050405020304" pitchFamily="18" charset="0"/>
                    <a:ea typeface="Calibri" panose="020F0502020204030204" pitchFamily="34" charset="0"/>
                  </a:rPr>
                  <a:t>. </a:t>
                </a:r>
                <a:endParaRPr lang="ru-RU" sz="2000" dirty="0">
                  <a:effectLst/>
                  <a:latin typeface="Times New Roman" panose="02020603050405020304" pitchFamily="18" charset="0"/>
                  <a:ea typeface="Times New Roman" panose="02020603050405020304" pitchFamily="18" charset="0"/>
                </a:endParaRPr>
              </a:p>
            </p:txBody>
          </p:sp>
        </mc:Choice>
        <mc:Fallback>
          <p:sp>
            <p:nvSpPr>
              <p:cNvPr id="3" name="Прямоугольник 2"/>
              <p:cNvSpPr>
                <a:spLocks noRot="1" noChangeAspect="1" noMove="1" noResize="1" noEditPoints="1" noAdjustHandles="1" noChangeArrowheads="1" noChangeShapeType="1" noTextEdit="1"/>
              </p:cNvSpPr>
              <p:nvPr/>
            </p:nvSpPr>
            <p:spPr>
              <a:xfrm>
                <a:off x="339909" y="949673"/>
                <a:ext cx="11411712" cy="1938992"/>
              </a:xfrm>
              <a:prstGeom prst="rect">
                <a:avLst/>
              </a:prstGeom>
              <a:blipFill>
                <a:blip r:embed="rId2"/>
                <a:stretch>
                  <a:fillRect l="-588" t="-314" r="-534" b="-3145"/>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4" name="Прямоугольник 3"/>
              <p:cNvSpPr/>
              <p:nvPr/>
            </p:nvSpPr>
            <p:spPr>
              <a:xfrm>
                <a:off x="554114" y="3180326"/>
                <a:ext cx="1928990" cy="400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ru-RU" sz="2000" i="1">
                          <a:latin typeface="Cambria Math" panose="02040503050406030204" pitchFamily="18" charset="0"/>
                        </a:rPr>
                        <m:t>𝐴</m:t>
                      </m:r>
                      <m:sSup>
                        <m:sSupPr>
                          <m:ctrlPr>
                            <a:rPr lang="ru-RU" sz="2000" i="1">
                              <a:latin typeface="Cambria Math" panose="02040503050406030204" pitchFamily="18" charset="0"/>
                            </a:rPr>
                          </m:ctrlPr>
                        </m:sSupPr>
                        <m:e>
                          <m:r>
                            <a:rPr lang="ru-RU" sz="2000" i="1">
                              <a:latin typeface="Cambria Math" panose="02040503050406030204" pitchFamily="18" charset="0"/>
                            </a:rPr>
                            <m:t>𝐴</m:t>
                          </m:r>
                        </m:e>
                        <m:sup>
                          <m:r>
                            <a:rPr lang="ru-RU" sz="2000" i="1">
                              <a:latin typeface="Cambria Math" panose="02040503050406030204" pitchFamily="18" charset="0"/>
                            </a:rPr>
                            <m:t>𝑇</m:t>
                          </m:r>
                        </m:sup>
                      </m:sSup>
                      <m:r>
                        <a:rPr lang="ru-RU" sz="2000" i="0">
                          <a:latin typeface="Cambria Math" panose="02040503050406030204" pitchFamily="18" charset="0"/>
                        </a:rPr>
                        <m:t>=</m:t>
                      </m:r>
                      <m:sSup>
                        <m:sSupPr>
                          <m:ctrlPr>
                            <a:rPr lang="ru-RU" sz="2000" i="1">
                              <a:latin typeface="Cambria Math" panose="02040503050406030204" pitchFamily="18" charset="0"/>
                            </a:rPr>
                          </m:ctrlPr>
                        </m:sSupPr>
                        <m:e>
                          <m:r>
                            <a:rPr lang="ru-RU" sz="2000" i="1">
                              <a:latin typeface="Cambria Math" panose="02040503050406030204" pitchFamily="18" charset="0"/>
                            </a:rPr>
                            <m:t>𝐴</m:t>
                          </m:r>
                        </m:e>
                        <m:sup>
                          <m:r>
                            <a:rPr lang="ru-RU" sz="2000" i="1">
                              <a:latin typeface="Cambria Math" panose="02040503050406030204" pitchFamily="18" charset="0"/>
                            </a:rPr>
                            <m:t>𝑇</m:t>
                          </m:r>
                        </m:sup>
                      </m:sSup>
                      <m:r>
                        <a:rPr lang="ru-RU" sz="2000" i="1">
                          <a:latin typeface="Cambria Math" panose="02040503050406030204" pitchFamily="18" charset="0"/>
                        </a:rPr>
                        <m:t>𝐴</m:t>
                      </m:r>
                      <m:r>
                        <a:rPr lang="ru-RU" sz="2000" i="0">
                          <a:latin typeface="Cambria Math" panose="02040503050406030204" pitchFamily="18" charset="0"/>
                        </a:rPr>
                        <m:t>=</m:t>
                      </m:r>
                      <m:r>
                        <a:rPr lang="ru-RU" sz="2000" i="1">
                          <a:latin typeface="Cambria Math" panose="02040503050406030204" pitchFamily="18" charset="0"/>
                        </a:rPr>
                        <m:t>𝐼</m:t>
                      </m:r>
                    </m:oMath>
                  </m:oMathPara>
                </a14:m>
                <a:endParaRPr lang="ru-RU" sz="2000" dirty="0"/>
              </a:p>
            </p:txBody>
          </p:sp>
        </mc:Choice>
        <mc:Fallback>
          <p:sp>
            <p:nvSpPr>
              <p:cNvPr id="4" name="Прямоугольник 3"/>
              <p:cNvSpPr>
                <a:spLocks noRot="1" noChangeAspect="1" noMove="1" noResize="1" noEditPoints="1" noAdjustHandles="1" noChangeArrowheads="1" noChangeShapeType="1" noTextEdit="1"/>
              </p:cNvSpPr>
              <p:nvPr/>
            </p:nvSpPr>
            <p:spPr>
              <a:xfrm>
                <a:off x="554114" y="3180326"/>
                <a:ext cx="1928990" cy="400110"/>
              </a:xfrm>
              <a:prstGeom prst="rect">
                <a:avLst/>
              </a:prstGeom>
              <a:blipFill>
                <a:blip r:embed="rId3"/>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9" name="Прямоугольник 8"/>
              <p:cNvSpPr/>
              <p:nvPr/>
            </p:nvSpPr>
            <p:spPr>
              <a:xfrm>
                <a:off x="876798" y="3738110"/>
                <a:ext cx="1283621" cy="40011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p>
                        <m:sSupPr>
                          <m:ctrlPr>
                            <a:rPr lang="ru-RU" sz="2000">
                              <a:latin typeface="Cambria Math" panose="02040503050406030204" pitchFamily="18" charset="0"/>
                            </a:rPr>
                          </m:ctrlPr>
                        </m:sSupPr>
                        <m:e>
                          <m:r>
                            <a:rPr lang="ru-RU" sz="2000" i="1">
                              <a:latin typeface="Cambria Math" panose="02040503050406030204" pitchFamily="18" charset="0"/>
                            </a:rPr>
                            <m:t>𝐴</m:t>
                          </m:r>
                        </m:e>
                        <m:sup>
                          <m:r>
                            <a:rPr lang="ru-RU" sz="2000" i="0">
                              <a:latin typeface="Cambria Math" panose="02040503050406030204" pitchFamily="18" charset="0"/>
                            </a:rPr>
                            <m:t>−1</m:t>
                          </m:r>
                        </m:sup>
                      </m:sSup>
                      <m:r>
                        <a:rPr lang="ru-RU" sz="2000" i="0">
                          <a:latin typeface="Cambria Math" panose="02040503050406030204" pitchFamily="18" charset="0"/>
                        </a:rPr>
                        <m:t>=</m:t>
                      </m:r>
                      <m:sSup>
                        <m:sSupPr>
                          <m:ctrlPr>
                            <a:rPr lang="ru-RU" sz="2000" i="1">
                              <a:latin typeface="Cambria Math" panose="02040503050406030204" pitchFamily="18" charset="0"/>
                            </a:rPr>
                          </m:ctrlPr>
                        </m:sSupPr>
                        <m:e>
                          <m:r>
                            <a:rPr lang="ru-RU" sz="2000" i="1">
                              <a:latin typeface="Cambria Math" panose="02040503050406030204" pitchFamily="18" charset="0"/>
                            </a:rPr>
                            <m:t>𝐴</m:t>
                          </m:r>
                        </m:e>
                        <m:sup>
                          <m:r>
                            <a:rPr lang="ru-RU" sz="2000" i="1">
                              <a:latin typeface="Cambria Math" panose="02040503050406030204" pitchFamily="18" charset="0"/>
                            </a:rPr>
                            <m:t>𝑇</m:t>
                          </m:r>
                        </m:sup>
                      </m:sSup>
                    </m:oMath>
                  </m:oMathPara>
                </a14:m>
                <a:endParaRPr lang="ru-RU" sz="2000" dirty="0"/>
              </a:p>
            </p:txBody>
          </p:sp>
        </mc:Choice>
        <mc:Fallback>
          <p:sp>
            <p:nvSpPr>
              <p:cNvPr id="9" name="Прямоугольник 8"/>
              <p:cNvSpPr>
                <a:spLocks noRot="1" noChangeAspect="1" noMove="1" noResize="1" noEditPoints="1" noAdjustHandles="1" noChangeArrowheads="1" noChangeShapeType="1" noTextEdit="1"/>
              </p:cNvSpPr>
              <p:nvPr/>
            </p:nvSpPr>
            <p:spPr>
              <a:xfrm>
                <a:off x="876798" y="3738110"/>
                <a:ext cx="1283621" cy="400110"/>
              </a:xfrm>
              <a:prstGeom prst="rect">
                <a:avLst/>
              </a:prstGeom>
              <a:blipFill>
                <a:blip r:embed="rId4"/>
                <a:stretch>
                  <a:fillRect/>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10" name="Прямоугольник 9"/>
              <p:cNvSpPr/>
              <p:nvPr/>
            </p:nvSpPr>
            <p:spPr>
              <a:xfrm>
                <a:off x="2788920" y="3580436"/>
                <a:ext cx="8897112" cy="1938992"/>
              </a:xfrm>
              <a:prstGeom prst="rect">
                <a:avLst/>
              </a:prstGeom>
            </p:spPr>
            <p:txBody>
              <a:bodyPr wrap="square">
                <a:spAutoFit/>
              </a:bodyPr>
              <a:lstStyle/>
              <a:p>
                <a:r>
                  <a:rPr lang="ru-RU" sz="2000" dirty="0">
                    <a:latin typeface="Times New Roman" panose="02020603050405020304" pitchFamily="18" charset="0"/>
                    <a:ea typeface="Calibri" panose="020F0502020204030204" pitchFamily="34" charset="0"/>
                  </a:rPr>
                  <a:t>Формулу сингулярного разложения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𝐴</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r>
                      <a:rPr lang="ru-RU" sz="2000" i="1">
                        <a:effectLst/>
                        <a:latin typeface="Cambria Math" panose="02040503050406030204" pitchFamily="18" charset="0"/>
                        <a:ea typeface="Calibri" panose="020F0502020204030204" pitchFamily="34" charset="0"/>
                        <a:cs typeface="Times New Roman" panose="02020603050405020304" pitchFamily="18" charset="0"/>
                      </a:rPr>
                      <m:t>𝑈𝐷</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𝑉</m:t>
                        </m:r>
                      </m:e>
                      <m:sup>
                        <m:r>
                          <a:rPr lang="ru-RU" sz="2000" i="1">
                            <a:effectLst/>
                            <a:latin typeface="Cambria Math" panose="02040503050406030204" pitchFamily="18" charset="0"/>
                            <a:ea typeface="Calibri" panose="020F0502020204030204" pitchFamily="34" charset="0"/>
                            <a:cs typeface="Times New Roman" panose="02020603050405020304" pitchFamily="18" charset="0"/>
                          </a:rPr>
                          <m:t>𝑇</m:t>
                        </m:r>
                      </m:sup>
                    </m:sSup>
                  </m:oMath>
                </a14:m>
                <a:r>
                  <a:rPr lang="ru-RU" sz="2000" dirty="0">
                    <a:effectLst/>
                    <a:latin typeface="Times New Roman" panose="02020603050405020304" pitchFamily="18" charset="0"/>
                    <a:ea typeface="Calibri" panose="020F0502020204030204" pitchFamily="34" charset="0"/>
                  </a:rPr>
                  <a:t> можно переформулировать в геометрических </a:t>
                </a:r>
                <a:r>
                  <a:rPr lang="ru-RU" sz="2000" dirty="0" smtClean="0">
                    <a:effectLst/>
                    <a:latin typeface="Times New Roman" panose="02020603050405020304" pitchFamily="18" charset="0"/>
                    <a:ea typeface="Calibri" panose="020F0502020204030204" pitchFamily="34" charset="0"/>
                  </a:rPr>
                  <a:t>терминах. </a:t>
                </a:r>
                <a:r>
                  <a:rPr lang="ru-RU" sz="2000" dirty="0">
                    <a:effectLst/>
                    <a:latin typeface="Times New Roman" panose="02020603050405020304" pitchFamily="18" charset="0"/>
                    <a:ea typeface="Calibri" panose="020F0502020204030204" pitchFamily="34" charset="0"/>
                  </a:rPr>
                  <a:t>Линейный оператор, отображающий элементы пространства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ℝ</m:t>
                        </m:r>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𝑚</m:t>
                        </m:r>
                      </m:sup>
                    </m:sSup>
                  </m:oMath>
                </a14:m>
                <a:r>
                  <a:rPr lang="ru-RU" sz="2000" dirty="0">
                    <a:effectLst/>
                    <a:latin typeface="Times New Roman" panose="02020603050405020304" pitchFamily="18" charset="0"/>
                    <a:ea typeface="Calibri" panose="020F0502020204030204" pitchFamily="34" charset="0"/>
                  </a:rPr>
                  <a:t> в элементы пространства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cs typeface="Times New Roman" panose="02020603050405020304" pitchFamily="18" charset="0"/>
                          </a:rPr>
                          <m:t>ℝ</m:t>
                        </m:r>
                      </m:e>
                      <m:sup>
                        <m:r>
                          <a:rPr lang="en-US" sz="2000" i="1">
                            <a:effectLst/>
                            <a:latin typeface="Cambria Math" panose="02040503050406030204" pitchFamily="18" charset="0"/>
                            <a:ea typeface="Calibri" panose="020F0502020204030204" pitchFamily="34" charset="0"/>
                            <a:cs typeface="Times New Roman" panose="02020603050405020304" pitchFamily="18" charset="0"/>
                          </a:rPr>
                          <m:t>𝑛</m:t>
                        </m:r>
                      </m:sup>
                    </m:sSup>
                  </m:oMath>
                </a14:m>
                <a:r>
                  <a:rPr lang="ru-RU" sz="2000" dirty="0">
                    <a:effectLst/>
                    <a:latin typeface="Times New Roman" panose="02020603050405020304" pitchFamily="18" charset="0"/>
                    <a:ea typeface="Calibri" panose="020F0502020204030204" pitchFamily="34" charset="0"/>
                  </a:rPr>
                  <a:t> представим в виде последовательно выполняемых линейных операций вращения, масштабирования (растяжения) и вращения. Число ненулевых элементов на диагонали матрицы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𝐷</m:t>
                    </m:r>
                  </m:oMath>
                </a14:m>
                <a:r>
                  <a:rPr lang="ru-RU" sz="2000" dirty="0">
                    <a:effectLst/>
                    <a:latin typeface="Times New Roman" panose="02020603050405020304" pitchFamily="18" charset="0"/>
                    <a:ea typeface="Calibri" panose="020F0502020204030204" pitchFamily="34" charset="0"/>
                  </a:rPr>
                  <a:t> есть фактическая размерность матрицы </a:t>
                </a:r>
                <a14:m>
                  <m:oMath xmlns:m="http://schemas.openxmlformats.org/officeDocument/2006/math">
                    <m:r>
                      <a:rPr lang="ru-RU" sz="2000" i="1">
                        <a:effectLst/>
                        <a:latin typeface="Cambria Math" panose="02040503050406030204" pitchFamily="18" charset="0"/>
                        <a:ea typeface="Calibri" panose="020F0502020204030204" pitchFamily="34" charset="0"/>
                        <a:cs typeface="Times New Roman" panose="02020603050405020304" pitchFamily="18" charset="0"/>
                      </a:rPr>
                      <m:t>𝐴</m:t>
                    </m:r>
                  </m:oMath>
                </a14:m>
                <a:endParaRPr lang="ru-RU" sz="2000" dirty="0"/>
              </a:p>
            </p:txBody>
          </p:sp>
        </mc:Choice>
        <mc:Fallback>
          <p:sp>
            <p:nvSpPr>
              <p:cNvPr id="10" name="Прямоугольник 9"/>
              <p:cNvSpPr>
                <a:spLocks noRot="1" noChangeAspect="1" noMove="1" noResize="1" noEditPoints="1" noAdjustHandles="1" noChangeArrowheads="1" noChangeShapeType="1" noTextEdit="1"/>
              </p:cNvSpPr>
              <p:nvPr/>
            </p:nvSpPr>
            <p:spPr>
              <a:xfrm>
                <a:off x="2788920" y="3580436"/>
                <a:ext cx="8897112" cy="1938992"/>
              </a:xfrm>
              <a:prstGeom prst="rect">
                <a:avLst/>
              </a:prstGeom>
              <a:blipFill>
                <a:blip r:embed="rId5"/>
                <a:stretch>
                  <a:fillRect l="-754" t="-1572" b="-4403"/>
                </a:stretch>
              </a:blipFill>
            </p:spPr>
            <p:txBody>
              <a:bodyPr/>
              <a:lstStyle/>
              <a:p>
                <a:r>
                  <a:rPr lang="ru-RU">
                    <a:noFill/>
                  </a:rPr>
                  <a:t> </a:t>
                </a:r>
              </a:p>
            </p:txBody>
          </p:sp>
        </mc:Fallback>
      </mc:AlternateContent>
    </p:spTree>
    <p:extLst>
      <p:ext uri="{BB962C8B-B14F-4D97-AF65-F5344CB8AC3E}">
        <p14:creationId xmlns:p14="http://schemas.microsoft.com/office/powerpoint/2010/main" val="6275023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274320" y="240715"/>
                <a:ext cx="11027664" cy="2224712"/>
              </a:xfrm>
              <a:prstGeom prst="rect">
                <a:avLst/>
              </a:prstGeom>
            </p:spPr>
            <p:txBody>
              <a:bodyPr wrap="square">
                <a:spAutoFit/>
              </a:bodyPr>
              <a:lstStyle/>
              <a:p>
                <a:pPr marL="457200" indent="450215" algn="just">
                  <a:lnSpc>
                    <a:spcPct val="120000"/>
                  </a:lnSpc>
                  <a:spcAft>
                    <a:spcPts val="0"/>
                  </a:spcAft>
                </a:pPr>
                <a:r>
                  <a:rPr lang="ru-RU" sz="2000" dirty="0">
                    <a:latin typeface="Times New Roman" panose="02020603050405020304" pitchFamily="18" charset="0"/>
                    <a:ea typeface="Calibri" panose="020F0502020204030204" pitchFamily="34" charset="0"/>
                  </a:rPr>
                  <a:t>Составим матрицу:</a:t>
                </a:r>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𝐴</m:t>
                          </m:r>
                        </m:e>
                        <m:sub>
                          <m:r>
                            <a:rPr lang="en-US" sz="2000" i="1">
                              <a:effectLst/>
                              <a:latin typeface="Cambria Math" panose="02040503050406030204" pitchFamily="18" charset="0"/>
                              <a:ea typeface="Calibri" panose="020F0502020204030204" pitchFamily="34" charset="0"/>
                            </a:rPr>
                            <m:t>2</m:t>
                          </m:r>
                        </m:sub>
                      </m:sSub>
                      <m:r>
                        <a:rPr lang="ru-RU" sz="2000" i="1">
                          <a:effectLst/>
                          <a:latin typeface="Cambria Math" panose="02040503050406030204" pitchFamily="18" charset="0"/>
                          <a:ea typeface="Calibri" panose="020F0502020204030204" pitchFamily="34" charset="0"/>
                        </a:rPr>
                        <m:t>≈</m:t>
                      </m:r>
                      <m:d>
                        <m:dPr>
                          <m:ctrlPr>
                            <a:rPr lang="ru-RU" sz="2000" i="1">
                              <a:effectLst/>
                              <a:latin typeface="Cambria Math" panose="02040503050406030204" pitchFamily="18" charset="0"/>
                              <a:ea typeface="Calibri" panose="020F0502020204030204" pitchFamily="34" charset="0"/>
                            </a:rPr>
                          </m:ctrlPr>
                        </m:dP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r>
                                  <a:rPr lang="ru-RU" sz="2000" i="1">
                                    <a:effectLst/>
                                    <a:latin typeface="Cambria Math" panose="02040503050406030204" pitchFamily="18" charset="0"/>
                                    <a:ea typeface="Times New Roman" panose="02020603050405020304" pitchFamily="18" charset="0"/>
                                  </a:rPr>
                                  <m:t>0,666</m:t>
                                </m:r>
                              </m:e>
                              <m:e>
                                <m:r>
                                  <a:rPr lang="ru-RU" sz="2000" i="1">
                                    <a:effectLst/>
                                    <a:latin typeface="Cambria Math" panose="02040503050406030204" pitchFamily="18" charset="0"/>
                                    <a:ea typeface="Times New Roman" panose="02020603050405020304" pitchFamily="18" charset="0"/>
                                  </a:rPr>
                                  <m:t>−0,334</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ru-RU" sz="2000" i="1">
                                          <a:effectLst/>
                                          <a:latin typeface="Cambria Math" panose="02040503050406030204" pitchFamily="18" charset="0"/>
                                          <a:ea typeface="Times New Roman" panose="02020603050405020304" pitchFamily="18" charset="0"/>
                                        </a:rPr>
                                        <m:t>0,166</m:t>
                                      </m:r>
                                    </m:e>
                                    <m:e>
                                      <m:r>
                                        <a:rPr lang="ru-RU" sz="2000" i="1">
                                          <a:effectLst/>
                                          <a:latin typeface="Cambria Math" panose="02040503050406030204" pitchFamily="18" charset="0"/>
                                          <a:ea typeface="Times New Roman" panose="02020603050405020304" pitchFamily="18" charset="0"/>
                                        </a:rPr>
                                        <m:t>0,511</m:t>
                                      </m:r>
                                    </m:e>
                                  </m:mr>
                                </m:m>
                              </m:e>
                            </m:mr>
                            <m:mr>
                              <m:e>
                                <m:r>
                                  <a:rPr lang="ru-RU" sz="2000" i="1">
                                    <a:effectLst/>
                                    <a:latin typeface="Cambria Math" panose="02040503050406030204" pitchFamily="18" charset="0"/>
                                    <a:ea typeface="Times New Roman" panose="02020603050405020304" pitchFamily="18" charset="0"/>
                                  </a:rPr>
                                  <m:t>−0,334</m:t>
                                </m:r>
                              </m:e>
                              <m:e>
                                <m:r>
                                  <a:rPr lang="ru-RU" sz="2000" i="1">
                                    <a:effectLst/>
                                    <a:latin typeface="Cambria Math" panose="02040503050406030204" pitchFamily="18" charset="0"/>
                                    <a:ea typeface="Times New Roman" panose="02020603050405020304" pitchFamily="18" charset="0"/>
                                  </a:rPr>
                                  <m:t>0,666</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ru-RU" sz="2000" i="1">
                                          <a:effectLst/>
                                          <a:latin typeface="Cambria Math" panose="02040503050406030204" pitchFamily="18" charset="0"/>
                                          <a:ea typeface="Times New Roman" panose="02020603050405020304" pitchFamily="18" charset="0"/>
                                        </a:rPr>
                                        <m:t>0,166</m:t>
                                      </m:r>
                                    </m:e>
                                    <m:e>
                                      <m:r>
                                        <a:rPr lang="ru-RU" sz="2000" i="1">
                                          <a:effectLst/>
                                          <a:latin typeface="Cambria Math" panose="02040503050406030204" pitchFamily="18" charset="0"/>
                                          <a:ea typeface="Times New Roman" panose="02020603050405020304" pitchFamily="18" charset="0"/>
                                        </a:rPr>
                                        <m:t>0,511</m:t>
                                      </m:r>
                                    </m:e>
                                  </m:mr>
                                </m:m>
                              </m:e>
                            </m:mr>
                            <m:mr>
                              <m:e>
                                <m:r>
                                  <a:rPr lang="ru-RU" sz="2000" i="1">
                                    <a:effectLst/>
                                    <a:latin typeface="Cambria Math" panose="02040503050406030204" pitchFamily="18" charset="0"/>
                                    <a:ea typeface="Times New Roman" panose="02020603050405020304" pitchFamily="18" charset="0"/>
                                  </a:rPr>
                                  <m:t>0,166</m:t>
                                </m:r>
                              </m:e>
                              <m:e>
                                <m:r>
                                  <a:rPr lang="ru-RU" sz="2000" i="1">
                                    <a:effectLst/>
                                    <a:latin typeface="Cambria Math" panose="02040503050406030204" pitchFamily="18" charset="0"/>
                                    <a:ea typeface="Times New Roman" panose="02020603050405020304" pitchFamily="18" charset="0"/>
                                  </a:rPr>
                                  <m:t>0,166</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ru-RU" sz="2000" i="1">
                                          <a:effectLst/>
                                          <a:latin typeface="Cambria Math" panose="02040503050406030204" pitchFamily="18" charset="0"/>
                                          <a:ea typeface="Times New Roman" panose="02020603050405020304" pitchFamily="18" charset="0"/>
                                        </a:rPr>
                                        <m:t>0,166</m:t>
                                      </m:r>
                                    </m:e>
                                    <m:e>
                                      <m:r>
                                        <a:rPr lang="ru-RU" sz="2000" i="1">
                                          <a:effectLst/>
                                          <a:latin typeface="Cambria Math" panose="02040503050406030204" pitchFamily="18" charset="0"/>
                                          <a:ea typeface="Times New Roman" panose="02020603050405020304" pitchFamily="18" charset="0"/>
                                        </a:rPr>
                                        <m:t>0,511</m:t>
                                      </m:r>
                                    </m:e>
                                  </m:mr>
                                </m:m>
                              </m:e>
                            </m:mr>
                          </m:m>
                        </m:e>
                      </m:d>
                    </m:oMath>
                  </m:oMathPara>
                </a14:m>
                <a:endParaRPr lang="ru-RU" sz="2000" dirty="0">
                  <a:effectLst/>
                  <a:latin typeface="Times New Roman" panose="02020603050405020304" pitchFamily="18" charset="0"/>
                  <a:ea typeface="Times New Roman" panose="02020603050405020304" pitchFamily="18" charset="0"/>
                </a:endParaRPr>
              </a:p>
              <a:p>
                <a:pPr marL="457200" indent="-6985" algn="just">
                  <a:lnSpc>
                    <a:spcPct val="120000"/>
                  </a:lnSpc>
                  <a:spcAft>
                    <a:spcPts val="0"/>
                  </a:spcAft>
                </a:pPr>
                <a:r>
                  <a:rPr lang="ru-RU" sz="2000" dirty="0">
                    <a:effectLst/>
                    <a:latin typeface="Times New Roman" panose="02020603050405020304" pitchFamily="18" charset="0"/>
                    <a:ea typeface="Calibri" panose="020F0502020204030204" pitchFamily="34" charset="0"/>
                  </a:rPr>
                  <a:t>Тогда составим табл.2.4</a:t>
                </a:r>
                <a:endParaRPr lang="ru-RU" sz="2000" dirty="0">
                  <a:effectLst/>
                  <a:latin typeface="Times New Roman" panose="02020603050405020304" pitchFamily="18" charset="0"/>
                  <a:ea typeface="Times New Roman" panose="02020603050405020304" pitchFamily="18" charset="0"/>
                </a:endParaRPr>
              </a:p>
              <a:p>
                <a:pPr marL="450215" algn="r">
                  <a:lnSpc>
                    <a:spcPct val="120000"/>
                  </a:lnSpc>
                  <a:spcAft>
                    <a:spcPts val="0"/>
                  </a:spcAft>
                </a:pPr>
                <a:r>
                  <a:rPr lang="ru-RU" sz="2000" i="1" dirty="0">
                    <a:effectLst/>
                    <a:latin typeface="Times New Roman" panose="02020603050405020304" pitchFamily="18" charset="0"/>
                    <a:ea typeface="Calibri" panose="020F0502020204030204" pitchFamily="34" charset="0"/>
                    <a:cs typeface="Times New Roman" panose="02020603050405020304" pitchFamily="18" charset="0"/>
                  </a:rPr>
                  <a:t>Таблица 2.4</a:t>
                </a:r>
                <a:endParaRPr lang="ru-RU" sz="2000" dirty="0">
                  <a:effectLst/>
                  <a:latin typeface="Times New Roman" panose="02020603050405020304" pitchFamily="18"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274320" y="240715"/>
                <a:ext cx="11027664" cy="2224712"/>
              </a:xfrm>
              <a:prstGeom prst="rect">
                <a:avLst/>
              </a:prstGeom>
              <a:blipFill>
                <a:blip r:embed="rId2"/>
                <a:stretch>
                  <a:fillRect r="-553" b="-2466"/>
                </a:stretch>
              </a:blipFill>
            </p:spPr>
            <p:txBody>
              <a:bodyPr/>
              <a:lstStyle/>
              <a:p>
                <a:r>
                  <a:rPr lang="ru-RU">
                    <a:noFill/>
                  </a:rPr>
                  <a:t> </a:t>
                </a:r>
              </a:p>
            </p:txBody>
          </p:sp>
        </mc:Fallback>
      </mc:AlternateContent>
      <p:pic>
        <p:nvPicPr>
          <p:cNvPr id="3" name="Рисунок 2"/>
          <p:cNvPicPr>
            <a:picLocks noChangeAspect="1"/>
          </p:cNvPicPr>
          <p:nvPr/>
        </p:nvPicPr>
        <p:blipFill>
          <a:blip r:embed="rId3"/>
          <a:stretch>
            <a:fillRect/>
          </a:stretch>
        </p:blipFill>
        <p:spPr>
          <a:xfrm>
            <a:off x="1937993" y="2465427"/>
            <a:ext cx="9269804" cy="1823109"/>
          </a:xfrm>
          <a:prstGeom prst="rect">
            <a:avLst/>
          </a:prstGeom>
        </p:spPr>
      </p:pic>
      <mc:AlternateContent xmlns:mc="http://schemas.openxmlformats.org/markup-compatibility/2006">
        <mc:Choice xmlns:a14="http://schemas.microsoft.com/office/drawing/2010/main" Requires="a14">
          <p:sp>
            <p:nvSpPr>
              <p:cNvPr id="4" name="Прямоугольник 3"/>
              <p:cNvSpPr/>
              <p:nvPr/>
            </p:nvSpPr>
            <p:spPr>
              <a:xfrm>
                <a:off x="210312" y="4288536"/>
                <a:ext cx="11667744" cy="1200329"/>
              </a:xfrm>
              <a:prstGeom prst="rect">
                <a:avLst/>
              </a:prstGeom>
            </p:spPr>
            <p:txBody>
              <a:bodyPr wrap="square">
                <a:spAutoFit/>
              </a:bodyPr>
              <a:lstStyle/>
              <a:p>
                <a:pPr marL="457200" indent="450215" algn="just">
                  <a:lnSpc>
                    <a:spcPct val="120000"/>
                  </a:lnSpc>
                  <a:spcAft>
                    <a:spcPts val="0"/>
                  </a:spcAft>
                </a:pPr>
                <a:r>
                  <a:rPr lang="ru-RU" sz="2000" dirty="0">
                    <a:latin typeface="Times New Roman" panose="02020603050405020304" pitchFamily="18" charset="0"/>
                    <a:ea typeface="Calibri" panose="020F0502020204030204" pitchFamily="34" charset="0"/>
                  </a:rPr>
                  <a:t>Таким образом, классическая музыка может быть предложена Роману с долей успеха </a:t>
                </a:r>
                <a14:m>
                  <m:oMath xmlns:m="http://schemas.openxmlformats.org/officeDocument/2006/math">
                    <m:r>
                      <a:rPr lang="ru-RU" sz="2000">
                        <a:effectLst/>
                        <a:latin typeface="Cambria Math" panose="02040503050406030204" pitchFamily="18" charset="0"/>
                        <a:ea typeface="Calibri" panose="020F0502020204030204" pitchFamily="34" charset="0"/>
                      </a:rPr>
                      <m:t>0,666</m:t>
                    </m:r>
                  </m:oMath>
                </a14:m>
                <a:r>
                  <a:rPr lang="ru-RU" sz="2000" dirty="0">
                    <a:effectLst/>
                    <a:latin typeface="Times New Roman" panose="02020603050405020304" pitchFamily="18" charset="0"/>
                    <a:ea typeface="Calibri" panose="020F0502020204030204" pitchFamily="34" charset="0"/>
                  </a:rPr>
                  <a:t> и Владимиру джаз с долей успеха </a:t>
                </a:r>
                <a14:m>
                  <m:oMath xmlns:m="http://schemas.openxmlformats.org/officeDocument/2006/math">
                    <m:r>
                      <a:rPr lang="ru-RU" sz="2000">
                        <a:effectLst/>
                        <a:latin typeface="Cambria Math" panose="02040503050406030204" pitchFamily="18" charset="0"/>
                        <a:ea typeface="Calibri" panose="020F0502020204030204" pitchFamily="34" charset="0"/>
                      </a:rPr>
                      <m:t>0,666</m:t>
                    </m:r>
                  </m:oMath>
                </a14:m>
                <a:r>
                  <a:rPr lang="ru-RU" sz="2000" dirty="0">
                    <a:effectLst/>
                    <a:latin typeface="Times New Roman" panose="02020603050405020304" pitchFamily="18" charset="0"/>
                    <a:ea typeface="Calibri" panose="020F0502020204030204" pitchFamily="34" charset="0"/>
                  </a:rPr>
                  <a:t>. Аналогичные рассуждения можно привести по другим направлениям музыки.</a:t>
                </a:r>
                <a:endParaRPr lang="ru-RU" sz="2000" dirty="0">
                  <a:effectLst/>
                  <a:latin typeface="Times New Roman" panose="02020603050405020304" pitchFamily="18" charset="0"/>
                  <a:ea typeface="Times New Roman" panose="02020603050405020304" pitchFamily="18" charset="0"/>
                </a:endParaRPr>
              </a:p>
            </p:txBody>
          </p:sp>
        </mc:Choice>
        <mc:Fallback>
          <p:sp>
            <p:nvSpPr>
              <p:cNvPr id="4" name="Прямоугольник 3"/>
              <p:cNvSpPr>
                <a:spLocks noRot="1" noChangeAspect="1" noMove="1" noResize="1" noEditPoints="1" noAdjustHandles="1" noChangeArrowheads="1" noChangeShapeType="1" noTextEdit="1"/>
              </p:cNvSpPr>
              <p:nvPr/>
            </p:nvSpPr>
            <p:spPr>
              <a:xfrm>
                <a:off x="210312" y="4288536"/>
                <a:ext cx="11667744" cy="1200329"/>
              </a:xfrm>
              <a:prstGeom prst="rect">
                <a:avLst/>
              </a:prstGeom>
              <a:blipFill>
                <a:blip r:embed="rId4"/>
                <a:stretch>
                  <a:fillRect t="-510" r="-522" b="-5612"/>
                </a:stretch>
              </a:blipFill>
            </p:spPr>
            <p:txBody>
              <a:bodyPr/>
              <a:lstStyle/>
              <a:p>
                <a:r>
                  <a:rPr lang="ru-RU">
                    <a:noFill/>
                  </a:rPr>
                  <a:t> </a:t>
                </a:r>
              </a:p>
            </p:txBody>
          </p:sp>
        </mc:Fallback>
      </mc:AlternateContent>
    </p:spTree>
    <p:extLst>
      <p:ext uri="{BB962C8B-B14F-4D97-AF65-F5344CB8AC3E}">
        <p14:creationId xmlns:p14="http://schemas.microsoft.com/office/powerpoint/2010/main" val="1278382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19680" y="254157"/>
            <a:ext cx="5170454" cy="429413"/>
          </a:xfrm>
          <a:prstGeom prst="rect">
            <a:avLst/>
          </a:prstGeom>
        </p:spPr>
        <p:txBody>
          <a:bodyPr wrap="none">
            <a:spAutoFit/>
          </a:bodyPr>
          <a:lstStyle/>
          <a:p>
            <a:pPr marL="457200" indent="450215">
              <a:lnSpc>
                <a:spcPct val="120000"/>
              </a:lnSpc>
            </a:pPr>
            <a:r>
              <a:rPr lang="ru-RU" sz="2000" b="1" dirty="0">
                <a:latin typeface="Times New Roman" panose="02020603050405020304" pitchFamily="18" charset="0"/>
                <a:ea typeface="Calibri" panose="020F0502020204030204" pitchFamily="34" charset="0"/>
              </a:rPr>
              <a:t>Измерение качества рекомендаций</a:t>
            </a:r>
            <a:endParaRPr lang="ru-RU" sz="2000" dirty="0">
              <a:effectLst/>
              <a:latin typeface="Times New Roman" panose="02020603050405020304" pitchFamily="18" charset="0"/>
              <a:ea typeface="Times New Roman" panose="02020603050405020304" pitchFamily="18" charset="0"/>
            </a:endParaRPr>
          </a:p>
        </p:txBody>
      </p:sp>
      <p:pic>
        <p:nvPicPr>
          <p:cNvPr id="8" name="Рисунок 7"/>
          <p:cNvPicPr>
            <a:picLocks noChangeAspect="1"/>
          </p:cNvPicPr>
          <p:nvPr/>
        </p:nvPicPr>
        <p:blipFill>
          <a:blip r:embed="rId2"/>
          <a:stretch>
            <a:fillRect/>
          </a:stretch>
        </p:blipFill>
        <p:spPr>
          <a:xfrm>
            <a:off x="1552971" y="770462"/>
            <a:ext cx="7888029" cy="5767498"/>
          </a:xfrm>
          <a:prstGeom prst="rect">
            <a:avLst/>
          </a:prstGeom>
        </p:spPr>
      </p:pic>
    </p:spTree>
    <p:extLst>
      <p:ext uri="{BB962C8B-B14F-4D97-AF65-F5344CB8AC3E}">
        <p14:creationId xmlns:p14="http://schemas.microsoft.com/office/powerpoint/2010/main" val="29077286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50459" y="37965"/>
            <a:ext cx="2573140" cy="400110"/>
          </a:xfrm>
          <a:prstGeom prst="rect">
            <a:avLst/>
          </a:prstGeom>
        </p:spPr>
        <p:txBody>
          <a:bodyPr wrap="none">
            <a:spAutoFit/>
          </a:bodyPr>
          <a:lstStyle/>
          <a:p>
            <a:r>
              <a:rPr lang="ru-RU" sz="2000" b="1" dirty="0">
                <a:latin typeface="Times New Roman" panose="02020603050405020304" pitchFamily="18" charset="0"/>
                <a:ea typeface="Times New Roman" panose="02020603050405020304" pitchFamily="18" charset="0"/>
              </a:rPr>
              <a:t>Алгоритм </a:t>
            </a:r>
            <a:r>
              <a:rPr lang="ru-RU" sz="2000" b="1" dirty="0" err="1">
                <a:latin typeface="Times New Roman" panose="02020603050405020304" pitchFamily="18" charset="0"/>
                <a:ea typeface="Times New Roman" panose="02020603050405020304" pitchFamily="18" charset="0"/>
              </a:rPr>
              <a:t>Funk</a:t>
            </a:r>
            <a:r>
              <a:rPr lang="ru-RU" sz="2000" b="1" dirty="0">
                <a:latin typeface="Times New Roman" panose="02020603050405020304" pitchFamily="18" charset="0"/>
                <a:ea typeface="Times New Roman" panose="02020603050405020304" pitchFamily="18" charset="0"/>
              </a:rPr>
              <a:t> SVD</a:t>
            </a:r>
            <a:endParaRPr lang="ru-RU" sz="2000" dirty="0"/>
          </a:p>
        </p:txBody>
      </p:sp>
      <mc:AlternateContent xmlns:mc="http://schemas.openxmlformats.org/markup-compatibility/2006">
        <mc:Choice xmlns:a14="http://schemas.microsoft.com/office/drawing/2010/main" Requires="a14">
          <p:sp>
            <p:nvSpPr>
              <p:cNvPr id="3" name="Прямоугольник 2"/>
              <p:cNvSpPr/>
              <p:nvPr/>
            </p:nvSpPr>
            <p:spPr>
              <a:xfrm>
                <a:off x="-1" y="426418"/>
                <a:ext cx="12192001" cy="2711896"/>
              </a:xfrm>
              <a:prstGeom prst="rect">
                <a:avLst/>
              </a:prstGeom>
            </p:spPr>
            <p:txBody>
              <a:bodyPr wrap="square">
                <a:spAutoFit/>
              </a:bodyPr>
              <a:lstStyle/>
              <a:p>
                <a:pPr marL="457200" indent="450215" algn="just">
                  <a:lnSpc>
                    <a:spcPct val="120000"/>
                  </a:lnSpc>
                  <a:spcAft>
                    <a:spcPts val="0"/>
                  </a:spcAft>
                </a:pPr>
                <a:r>
                  <a:rPr lang="ru-RU" sz="2000" dirty="0">
                    <a:latin typeface="Times New Roman" panose="02020603050405020304" pitchFamily="18" charset="0"/>
                    <a:ea typeface="Calibri" panose="020F0502020204030204" pitchFamily="34" charset="0"/>
                  </a:rPr>
                  <a:t>Для этих задач </a:t>
                </a:r>
                <a:r>
                  <a:rPr lang="ru-RU" sz="2000" dirty="0" err="1">
                    <a:latin typeface="Times New Roman" panose="02020603050405020304" pitchFamily="18" charset="0"/>
                    <a:ea typeface="Calibri" panose="020F0502020204030204" pitchFamily="34" charset="0"/>
                  </a:rPr>
                  <a:t>Саймон</a:t>
                </a:r>
                <a:r>
                  <a:rPr lang="ru-RU" sz="2000" dirty="0">
                    <a:latin typeface="Times New Roman" panose="02020603050405020304" pitchFamily="18" charset="0"/>
                    <a:ea typeface="Calibri" panose="020F0502020204030204" pitchFamily="34" charset="0"/>
                  </a:rPr>
                  <a:t> </a:t>
                </a:r>
                <a:r>
                  <a:rPr lang="ru-RU" sz="2000" dirty="0" err="1">
                    <a:latin typeface="Times New Roman" panose="02020603050405020304" pitchFamily="18" charset="0"/>
                    <a:ea typeface="Calibri" panose="020F0502020204030204" pitchFamily="34" charset="0"/>
                  </a:rPr>
                  <a:t>Фанк</a:t>
                </a:r>
                <a:r>
                  <a:rPr lang="ru-RU" sz="2000" dirty="0">
                    <a:latin typeface="Times New Roman" panose="02020603050405020304" pitchFamily="18" charset="0"/>
                    <a:ea typeface="Calibri" panose="020F0502020204030204" pitchFamily="34" charset="0"/>
                  </a:rPr>
                  <a:t> придумал регуляризированный SVD алгоритм, который на конкурсе </a:t>
                </a:r>
                <a:r>
                  <a:rPr lang="ru-RU" sz="2000" dirty="0" err="1">
                    <a:latin typeface="Times New Roman" panose="02020603050405020304" pitchFamily="18" charset="0"/>
                    <a:ea typeface="Calibri" panose="020F0502020204030204" pitchFamily="34" charset="0"/>
                  </a:rPr>
                  <a:t>Netflix</a:t>
                </a:r>
                <a:r>
                  <a:rPr lang="ru-RU" sz="2000" dirty="0">
                    <a:latin typeface="Times New Roman" panose="02020603050405020304" pitchFamily="18" charset="0"/>
                    <a:ea typeface="Calibri" panose="020F0502020204030204" pitchFamily="34" charset="0"/>
                  </a:rPr>
                  <a:t> </a:t>
                </a:r>
                <a:r>
                  <a:rPr lang="ru-RU" sz="2000" dirty="0" err="1">
                    <a:latin typeface="Times New Roman" panose="02020603050405020304" pitchFamily="18" charset="0"/>
                    <a:ea typeface="Calibri" panose="020F0502020204030204" pitchFamily="34" charset="0"/>
                  </a:rPr>
                  <a:t>Prize</a:t>
                </a:r>
                <a:r>
                  <a:rPr lang="ru-RU" sz="2000" dirty="0">
                    <a:latin typeface="Times New Roman" panose="02020603050405020304" pitchFamily="18" charset="0"/>
                    <a:ea typeface="Calibri" panose="020F0502020204030204" pitchFamily="34" charset="0"/>
                  </a:rPr>
                  <a:t> занял одно из призовых мест. В алгоритме </a:t>
                </a:r>
                <a:r>
                  <a:rPr lang="ru-RU" sz="2000" dirty="0" err="1">
                    <a:latin typeface="Times New Roman" panose="02020603050405020304" pitchFamily="18" charset="0"/>
                    <a:ea typeface="Calibri" panose="020F0502020204030204" pitchFamily="34" charset="0"/>
                  </a:rPr>
                  <a:t>Funk</a:t>
                </a:r>
                <a:r>
                  <a:rPr lang="ru-RU" sz="2000" dirty="0">
                    <a:latin typeface="Times New Roman" panose="02020603050405020304" pitchFamily="18" charset="0"/>
                    <a:ea typeface="Calibri" panose="020F0502020204030204" pitchFamily="34" charset="0"/>
                  </a:rPr>
                  <a:t> SVD (</a:t>
                </a:r>
                <a:r>
                  <a:rPr lang="ru-RU" sz="2000" dirty="0" err="1">
                    <a:latin typeface="Times New Roman" panose="02020603050405020304" pitchFamily="18" charset="0"/>
                    <a:ea typeface="Calibri" panose="020F0502020204030204" pitchFamily="34" charset="0"/>
                  </a:rPr>
                  <a:t>Funk</a:t>
                </a:r>
                <a:r>
                  <a:rPr lang="ru-RU" sz="2000" dirty="0">
                    <a:latin typeface="Times New Roman" panose="02020603050405020304" pitchFamily="18" charset="0"/>
                    <a:ea typeface="Calibri" panose="020F0502020204030204" pitchFamily="34" charset="0"/>
                  </a:rPr>
                  <a:t> MF – </a:t>
                </a:r>
                <a:r>
                  <a:rPr lang="ru-RU" sz="2000" dirty="0" err="1">
                    <a:latin typeface="Times New Roman" panose="02020603050405020304" pitchFamily="18" charset="0"/>
                    <a:ea typeface="Calibri" panose="020F0502020204030204" pitchFamily="34" charset="0"/>
                  </a:rPr>
                  <a:t>Matrix</a:t>
                </a:r>
                <a:r>
                  <a:rPr lang="ru-RU" sz="2000" dirty="0">
                    <a:latin typeface="Times New Roman" panose="02020603050405020304" pitchFamily="18" charset="0"/>
                    <a:ea typeface="Calibri" panose="020F0502020204030204" pitchFamily="34" charset="0"/>
                  </a:rPr>
                  <a:t> </a:t>
                </a:r>
                <a:r>
                  <a:rPr lang="ru-RU" sz="2000" dirty="0" err="1">
                    <a:latin typeface="Times New Roman" panose="02020603050405020304" pitchFamily="18" charset="0"/>
                    <a:ea typeface="Calibri" panose="020F0502020204030204" pitchFamily="34" charset="0"/>
                  </a:rPr>
                  <a:t>Factorization</a:t>
                </a:r>
                <a:r>
                  <a:rPr lang="ru-RU" sz="2000" dirty="0">
                    <a:latin typeface="Times New Roman" panose="02020603050405020304" pitchFamily="18" charset="0"/>
                    <a:ea typeface="Calibri" panose="020F0502020204030204" pitchFamily="34" charset="0"/>
                  </a:rPr>
                  <a:t>, Факторизация матрицы) не применяется разложение по сингулярным значениям, это подобие SVD-модели машинного обучения. Прогнозируемые рейтинги могут быть вычислены как</a:t>
                </a:r>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14:m>
                  <m:oMathPara xmlns:m="http://schemas.openxmlformats.org/officeDocument/2006/math">
                    <m:oMathParaPr>
                      <m:jc m:val="centerGroup"/>
                    </m:oMathParaPr>
                    <m:oMath xmlns:m="http://schemas.openxmlformats.org/officeDocument/2006/math">
                      <m:acc>
                        <m:accPr>
                          <m:chr m:val="̃"/>
                          <m:ctrlPr>
                            <a:rPr lang="ru-RU" sz="2000" i="1">
                              <a:effectLst/>
                              <a:latin typeface="Cambria Math" panose="02040503050406030204" pitchFamily="18" charset="0"/>
                              <a:ea typeface="Calibri" panose="020F0502020204030204" pitchFamily="34" charset="0"/>
                            </a:rPr>
                          </m:ctrlPr>
                        </m:accPr>
                        <m:e>
                          <m:r>
                            <a:rPr lang="ru-RU" sz="2000" i="1">
                              <a:effectLst/>
                              <a:latin typeface="Cambria Math" panose="02040503050406030204" pitchFamily="18" charset="0"/>
                              <a:ea typeface="Calibri" panose="020F0502020204030204" pitchFamily="34" charset="0"/>
                            </a:rPr>
                            <m:t>𝑅</m:t>
                          </m:r>
                        </m:e>
                      </m:acc>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𝐻𝑊</m:t>
                      </m:r>
                      <m:r>
                        <a:rPr lang="ru-RU" sz="2000" i="1">
                          <a:effectLst/>
                          <a:latin typeface="Cambria Math" panose="02040503050406030204" pitchFamily="18" charset="0"/>
                          <a:ea typeface="Calibri" panose="020F0502020204030204" pitchFamily="34" charset="0"/>
                        </a:rPr>
                        <m:t>     </m:t>
                      </m:r>
                      <m:acc>
                        <m:accPr>
                          <m:chr m:val="̃"/>
                          <m:ctrlPr>
                            <a:rPr lang="ru-RU" sz="2000" i="1">
                              <a:effectLst/>
                              <a:latin typeface="Cambria Math" panose="02040503050406030204" pitchFamily="18" charset="0"/>
                              <a:ea typeface="Calibri" panose="020F0502020204030204" pitchFamily="34" charset="0"/>
                            </a:rPr>
                          </m:ctrlPr>
                        </m:accPr>
                        <m:e>
                          <m:r>
                            <a:rPr lang="ru-RU" sz="2000" i="1">
                              <a:effectLst/>
                              <a:latin typeface="Cambria Math" panose="02040503050406030204" pitchFamily="18" charset="0"/>
                              <a:ea typeface="Calibri" panose="020F0502020204030204" pitchFamily="34" charset="0"/>
                            </a:rPr>
                            <m:t>𝑅</m:t>
                          </m:r>
                        </m:e>
                      </m:acc>
                      <m:r>
                        <a:rPr lang="ru-RU"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ℝ</m:t>
                          </m:r>
                        </m:e>
                        <m:sup>
                          <m:r>
                            <a:rPr lang="ru-RU" sz="2000" i="1">
                              <a:effectLst/>
                              <a:latin typeface="Cambria Math" panose="02040503050406030204" pitchFamily="18" charset="0"/>
                              <a:ea typeface="Calibri" panose="020F0502020204030204" pitchFamily="34" charset="0"/>
                            </a:rPr>
                            <m:t>𝑢𝑠𝑒𝑟𝑠</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𝑖𝑡𝑒𝑚𝑠</m:t>
                          </m:r>
                        </m:sup>
                      </m:sSup>
                    </m:oMath>
                  </m:oMathPara>
                </a14:m>
                <a:endParaRPr lang="ru-RU" sz="2000" dirty="0">
                  <a:effectLst/>
                  <a:latin typeface="Times New Roman" panose="02020603050405020304" pitchFamily="18" charset="0"/>
                  <a:ea typeface="Times New Roman" panose="02020603050405020304" pitchFamily="18" charset="0"/>
                </a:endParaRPr>
              </a:p>
              <a:p>
                <a:pPr marL="457200" indent="254000" algn="just">
                  <a:lnSpc>
                    <a:spcPct val="120000"/>
                  </a:lnSpc>
                  <a:spcAft>
                    <a:spcPts val="0"/>
                  </a:spcAft>
                </a:pPr>
                <a:r>
                  <a:rPr lang="ru-RU" sz="2000" dirty="0">
                    <a:effectLst/>
                    <a:latin typeface="Times New Roman" panose="02020603050405020304" pitchFamily="18" charset="0"/>
                    <a:ea typeface="Calibri" panose="020F0502020204030204" pitchFamily="34" charset="0"/>
                  </a:rPr>
                  <a:t>где </a:t>
                </a:r>
                <a14:m>
                  <m:oMath xmlns:m="http://schemas.openxmlformats.org/officeDocument/2006/math">
                    <m:r>
                      <a:rPr lang="ru-RU" sz="2000" i="1">
                        <a:effectLst/>
                        <a:latin typeface="Cambria Math" panose="02040503050406030204" pitchFamily="18" charset="0"/>
                        <a:ea typeface="Calibri" panose="020F0502020204030204" pitchFamily="34" charset="0"/>
                      </a:rPr>
                      <m:t>𝐻</m:t>
                    </m:r>
                    <m:r>
                      <a:rPr lang="ru-RU"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ℝ</m:t>
                        </m:r>
                      </m:e>
                      <m:sup>
                        <m:r>
                          <a:rPr lang="ru-RU" sz="2000" i="1">
                            <a:effectLst/>
                            <a:latin typeface="Cambria Math" panose="02040503050406030204" pitchFamily="18" charset="0"/>
                            <a:ea typeface="Calibri" panose="020F0502020204030204" pitchFamily="34" charset="0"/>
                          </a:rPr>
                          <m:t>𝑢𝑠𝑒𝑟𝑠</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𝑙𝑎𝑡𝑒𝑛𝑡</m:t>
                        </m:r>
                        <m:r>
                          <a:rPr lang="ru-RU" sz="2000" i="1">
                            <a:effectLst/>
                            <a:latin typeface="Cambria Math" panose="02040503050406030204" pitchFamily="18" charset="0"/>
                            <a:ea typeface="Calibri" panose="020F0502020204030204" pitchFamily="34" charset="0"/>
                          </a:rPr>
                          <m:t> </m:t>
                        </m:r>
                        <m:r>
                          <a:rPr lang="ru-RU" sz="2000" i="1">
                            <a:effectLst/>
                            <a:latin typeface="Cambria Math" panose="02040503050406030204" pitchFamily="18" charset="0"/>
                            <a:ea typeface="Calibri" panose="020F0502020204030204" pitchFamily="34" charset="0"/>
                          </a:rPr>
                          <m:t>𝑓𝑎𝑐𝑡𝑜𝑟𝑠</m:t>
                        </m:r>
                      </m:sup>
                    </m:sSup>
                  </m:oMath>
                </a14:m>
                <a:r>
                  <a:rPr lang="ru-RU" sz="2000" dirty="0">
                    <a:effectLst/>
                    <a:latin typeface="Times New Roman" panose="02020603050405020304" pitchFamily="18" charset="0"/>
                    <a:ea typeface="Calibri" panose="020F0502020204030204" pitchFamily="34" charset="0"/>
                  </a:rPr>
                  <a:t> – матрица рейтингов пользовательских элементов, содержащая скрытые факторы пользователя и </a:t>
                </a:r>
                <a14:m>
                  <m:oMath xmlns:m="http://schemas.openxmlformats.org/officeDocument/2006/math">
                    <m:r>
                      <a:rPr lang="ru-RU" sz="2000" i="1">
                        <a:effectLst/>
                        <a:latin typeface="Cambria Math" panose="02040503050406030204" pitchFamily="18" charset="0"/>
                        <a:ea typeface="Calibri" panose="020F0502020204030204" pitchFamily="34" charset="0"/>
                      </a:rPr>
                      <m:t>𝑊</m:t>
                    </m:r>
                    <m:r>
                      <a:rPr lang="ru-RU"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ℝ</m:t>
                        </m:r>
                      </m:e>
                      <m:sup>
                        <m:r>
                          <a:rPr lang="ru-RU" sz="2000" i="1">
                            <a:effectLst/>
                            <a:latin typeface="Cambria Math" panose="02040503050406030204" pitchFamily="18" charset="0"/>
                            <a:ea typeface="Calibri" panose="020F0502020204030204" pitchFamily="34" charset="0"/>
                          </a:rPr>
                          <m:t>𝑙𝑎𝑡𝑒𝑛𝑡</m:t>
                        </m:r>
                        <m:r>
                          <a:rPr lang="ru-RU" sz="2000" i="1">
                            <a:effectLst/>
                            <a:latin typeface="Cambria Math" panose="02040503050406030204" pitchFamily="18" charset="0"/>
                            <a:ea typeface="Calibri" panose="020F0502020204030204" pitchFamily="34" charset="0"/>
                          </a:rPr>
                          <m:t> </m:t>
                        </m:r>
                        <m:r>
                          <a:rPr lang="ru-RU" sz="2000" i="1">
                            <a:effectLst/>
                            <a:latin typeface="Cambria Math" panose="02040503050406030204" pitchFamily="18" charset="0"/>
                            <a:ea typeface="Calibri" panose="020F0502020204030204" pitchFamily="34" charset="0"/>
                          </a:rPr>
                          <m:t>𝑓𝑎𝑐𝑡𝑜𝑟𝑠</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𝑖𝑡𝑒𝑚𝑠</m:t>
                        </m:r>
                      </m:sup>
                    </m:sSup>
                  </m:oMath>
                </a14:m>
                <a:r>
                  <a:rPr lang="ru-RU" sz="2000" dirty="0">
                    <a:effectLst/>
                    <a:latin typeface="Times New Roman" panose="02020603050405020304" pitchFamily="18" charset="0"/>
                    <a:ea typeface="Calibri" panose="020F0502020204030204" pitchFamily="34" charset="0"/>
                  </a:rPr>
                  <a:t> – скрытые факторы элемента.</a:t>
                </a:r>
                <a:endParaRPr lang="ru-RU" sz="2000" dirty="0">
                  <a:effectLst/>
                  <a:latin typeface="Times New Roman" panose="02020603050405020304" pitchFamily="18" charset="0"/>
                  <a:ea typeface="Times New Roman" panose="02020603050405020304" pitchFamily="18" charset="0"/>
                </a:endParaRPr>
              </a:p>
            </p:txBody>
          </p:sp>
        </mc:Choice>
        <mc:Fallback>
          <p:sp>
            <p:nvSpPr>
              <p:cNvPr id="3" name="Прямоугольник 2"/>
              <p:cNvSpPr>
                <a:spLocks noRot="1" noChangeAspect="1" noMove="1" noResize="1" noEditPoints="1" noAdjustHandles="1" noChangeArrowheads="1" noChangeShapeType="1" noTextEdit="1"/>
              </p:cNvSpPr>
              <p:nvPr/>
            </p:nvSpPr>
            <p:spPr>
              <a:xfrm>
                <a:off x="-1" y="426418"/>
                <a:ext cx="12192001" cy="2711896"/>
              </a:xfrm>
              <a:prstGeom prst="rect">
                <a:avLst/>
              </a:prstGeom>
              <a:blipFill>
                <a:blip r:embed="rId2"/>
                <a:stretch>
                  <a:fillRect t="-225" r="-500" b="-1798"/>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4" name="Прямоугольник 3"/>
              <p:cNvSpPr/>
              <p:nvPr/>
            </p:nvSpPr>
            <p:spPr>
              <a:xfrm>
                <a:off x="0" y="3138314"/>
                <a:ext cx="12192000" cy="1553054"/>
              </a:xfrm>
              <a:prstGeom prst="rect">
                <a:avLst/>
              </a:prstGeom>
            </p:spPr>
            <p:txBody>
              <a:bodyPr wrap="square">
                <a:spAutoFit/>
              </a:bodyPr>
              <a:lstStyle/>
              <a:p>
                <a:pPr marL="457200" indent="450215" algn="just">
                  <a:lnSpc>
                    <a:spcPct val="120000"/>
                  </a:lnSpc>
                  <a:spcAft>
                    <a:spcPts val="0"/>
                  </a:spcAft>
                </a:pPr>
                <a:r>
                  <a:rPr lang="ru-RU" sz="2000" dirty="0">
                    <a:latin typeface="Times New Roman" panose="02020603050405020304" pitchFamily="18" charset="0"/>
                    <a:ea typeface="Calibri" panose="020F0502020204030204" pitchFamily="34" charset="0"/>
                  </a:rPr>
                  <a:t>Прогнозируемая оценка, которую пользователь </a:t>
                </a:r>
                <a14:m>
                  <m:oMath xmlns:m="http://schemas.openxmlformats.org/officeDocument/2006/math">
                    <m:r>
                      <a:rPr lang="ru-RU" sz="2000" i="1">
                        <a:effectLst/>
                        <a:latin typeface="Cambria Math" panose="02040503050406030204" pitchFamily="18" charset="0"/>
                        <a:ea typeface="Calibri" panose="020F0502020204030204" pitchFamily="34" charset="0"/>
                      </a:rPr>
                      <m:t>𝑢</m:t>
                    </m:r>
                  </m:oMath>
                </a14:m>
                <a:r>
                  <a:rPr lang="ru-RU" sz="2000" dirty="0">
                    <a:effectLst/>
                    <a:latin typeface="Times New Roman" panose="02020603050405020304" pitchFamily="18" charset="0"/>
                    <a:ea typeface="Calibri" panose="020F0502020204030204" pitchFamily="34" charset="0"/>
                  </a:rPr>
                  <a:t> поставит элементу </a:t>
                </a:r>
                <a14:m>
                  <m:oMath xmlns:m="http://schemas.openxmlformats.org/officeDocument/2006/math">
                    <m:r>
                      <a:rPr lang="ru-RU" sz="2000" i="1">
                        <a:effectLst/>
                        <a:latin typeface="Cambria Math" panose="02040503050406030204" pitchFamily="18" charset="0"/>
                        <a:ea typeface="Calibri" panose="020F0502020204030204" pitchFamily="34" charset="0"/>
                      </a:rPr>
                      <m:t>𝑖</m:t>
                    </m:r>
                  </m:oMath>
                </a14:m>
                <a:r>
                  <a:rPr lang="ru-RU" sz="2000" dirty="0">
                    <a:effectLst/>
                    <a:latin typeface="Times New Roman" panose="02020603050405020304" pitchFamily="18" charset="0"/>
                    <a:ea typeface="Calibri" panose="020F0502020204030204" pitchFamily="34" charset="0"/>
                  </a:rPr>
                  <a:t>, вычисляется как:</a:t>
                </a:r>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acc>
                            <m:accPr>
                              <m:chr m:val="̃"/>
                              <m:ctrlPr>
                                <a:rPr lang="ru-RU" sz="2000" i="1">
                                  <a:effectLst/>
                                  <a:latin typeface="Cambria Math" panose="02040503050406030204" pitchFamily="18" charset="0"/>
                                  <a:ea typeface="Calibri" panose="020F0502020204030204" pitchFamily="34" charset="0"/>
                                </a:rPr>
                              </m:ctrlPr>
                            </m:accPr>
                            <m:e>
                              <m:r>
                                <a:rPr lang="ru-RU" sz="2000" i="1">
                                  <a:effectLst/>
                                  <a:latin typeface="Cambria Math" panose="02040503050406030204" pitchFamily="18" charset="0"/>
                                  <a:ea typeface="Calibri" panose="020F0502020204030204" pitchFamily="34" charset="0"/>
                                </a:rPr>
                                <m:t>𝑟</m:t>
                              </m:r>
                            </m:e>
                          </m:acc>
                        </m:e>
                        <m:sub>
                          <m:r>
                            <a:rPr lang="ru-RU" sz="2000" i="1">
                              <a:effectLst/>
                              <a:latin typeface="Cambria Math" panose="02040503050406030204" pitchFamily="18" charset="0"/>
                              <a:ea typeface="Calibri" panose="020F0502020204030204" pitchFamily="34" charset="0"/>
                            </a:rPr>
                            <m:t>𝑢𝑖</m:t>
                          </m:r>
                        </m:sub>
                      </m:sSub>
                      <m:r>
                        <a:rPr lang="ru-RU" sz="2000" i="1">
                          <a:effectLst/>
                          <a:latin typeface="Cambria Math" panose="02040503050406030204" pitchFamily="18" charset="0"/>
                          <a:ea typeface="Calibri" panose="020F0502020204030204" pitchFamily="34" charset="0"/>
                        </a:rPr>
                        <m:t>=</m:t>
                      </m:r>
                      <m:nary>
                        <m:naryPr>
                          <m:chr m:val="∑"/>
                          <m:limLoc m:val="undOvr"/>
                          <m:ctrlPr>
                            <a:rPr lang="ru-RU" sz="2000" i="1">
                              <a:effectLst/>
                              <a:latin typeface="Cambria Math" panose="02040503050406030204" pitchFamily="18" charset="0"/>
                              <a:ea typeface="Calibri" panose="020F0502020204030204" pitchFamily="34" charset="0"/>
                            </a:rPr>
                          </m:ctrlPr>
                        </m:naryPr>
                        <m:sub>
                          <m:r>
                            <a:rPr lang="ru-RU" sz="2000" i="1">
                              <a:effectLst/>
                              <a:latin typeface="Cambria Math" panose="02040503050406030204" pitchFamily="18" charset="0"/>
                              <a:ea typeface="Calibri" panose="020F0502020204030204" pitchFamily="34" charset="0"/>
                            </a:rPr>
                            <m:t>𝑓</m:t>
                          </m:r>
                          <m:r>
                            <a:rPr lang="ru-RU" sz="2000" i="1">
                              <a:effectLst/>
                              <a:latin typeface="Cambria Math" panose="02040503050406030204" pitchFamily="18" charset="0"/>
                              <a:ea typeface="Calibri" panose="020F0502020204030204" pitchFamily="34" charset="0"/>
                            </a:rPr>
                            <m:t>=0</m:t>
                          </m:r>
                        </m:sub>
                        <m:sup>
                          <m:r>
                            <a:rPr lang="ru-RU" sz="2000" i="1">
                              <a:effectLst/>
                              <a:latin typeface="Cambria Math" panose="02040503050406030204" pitchFamily="18" charset="0"/>
                              <a:ea typeface="Calibri" panose="020F0502020204030204" pitchFamily="34" charset="0"/>
                            </a:rPr>
                            <m:t>𝑛</m:t>
                          </m:r>
                          <m:r>
                            <a:rPr lang="ru-RU" sz="2000" i="1">
                              <a:effectLst/>
                              <a:latin typeface="Cambria Math" panose="02040503050406030204" pitchFamily="18" charset="0"/>
                              <a:ea typeface="Calibri" panose="020F0502020204030204" pitchFamily="34" charset="0"/>
                            </a:rPr>
                            <m:t> </m:t>
                          </m:r>
                          <m:r>
                            <a:rPr lang="ru-RU" sz="2000" i="1">
                              <a:effectLst/>
                              <a:latin typeface="Cambria Math" panose="02040503050406030204" pitchFamily="18" charset="0"/>
                              <a:ea typeface="Calibri" panose="020F0502020204030204" pitchFamily="34" charset="0"/>
                            </a:rPr>
                            <m:t>𝑓𝑎𝑐𝑡𝑜𝑟𝑠</m:t>
                          </m:r>
                          <m:r>
                            <a:rPr lang="ru-RU" sz="2000" i="1">
                              <a:effectLst/>
                              <a:latin typeface="Cambria Math" panose="02040503050406030204" pitchFamily="18" charset="0"/>
                              <a:ea typeface="Calibri" panose="020F0502020204030204" pitchFamily="34" charset="0"/>
                            </a:rPr>
                            <m:t> </m:t>
                          </m:r>
                        </m:sup>
                        <m:e>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𝐻</m:t>
                              </m:r>
                            </m:e>
                            <m:sub>
                              <m:r>
                                <a:rPr lang="ru-RU" sz="2000" i="1">
                                  <a:effectLst/>
                                  <a:latin typeface="Cambria Math" panose="02040503050406030204" pitchFamily="18" charset="0"/>
                                  <a:ea typeface="Calibri" panose="020F0502020204030204" pitchFamily="34" charset="0"/>
                                </a:rPr>
                                <m:t>𝑢</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𝑓</m:t>
                              </m:r>
                            </m:sub>
                          </m:sSub>
                        </m:e>
                      </m:nary>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𝑊</m:t>
                          </m:r>
                        </m:e>
                        <m:sub>
                          <m:r>
                            <a:rPr lang="ru-RU" sz="2000" i="1">
                              <a:effectLst/>
                              <a:latin typeface="Cambria Math" panose="02040503050406030204" pitchFamily="18" charset="0"/>
                              <a:ea typeface="Calibri" panose="020F0502020204030204" pitchFamily="34" charset="0"/>
                            </a:rPr>
                            <m:t>𝑓</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𝑖</m:t>
                          </m:r>
                        </m:sub>
                      </m:sSub>
                    </m:oMath>
                  </m:oMathPara>
                </a14:m>
                <a:endParaRPr lang="ru-RU" sz="2000" dirty="0">
                  <a:effectLst/>
                  <a:latin typeface="Times New Roman" panose="02020603050405020304" pitchFamily="18" charset="0"/>
                  <a:ea typeface="Times New Roman" panose="02020603050405020304" pitchFamily="18" charset="0"/>
                </a:endParaRPr>
              </a:p>
            </p:txBody>
          </p:sp>
        </mc:Choice>
        <mc:Fallback>
          <p:sp>
            <p:nvSpPr>
              <p:cNvPr id="4" name="Прямоугольник 3"/>
              <p:cNvSpPr>
                <a:spLocks noRot="1" noChangeAspect="1" noMove="1" noResize="1" noEditPoints="1" noAdjustHandles="1" noChangeArrowheads="1" noChangeShapeType="1" noTextEdit="1"/>
              </p:cNvSpPr>
              <p:nvPr/>
            </p:nvSpPr>
            <p:spPr>
              <a:xfrm>
                <a:off x="0" y="3138314"/>
                <a:ext cx="12192000" cy="1553054"/>
              </a:xfrm>
              <a:prstGeom prst="rect">
                <a:avLst/>
              </a:prstGeom>
              <a:blipFill>
                <a:blip r:embed="rId3"/>
                <a:stretch>
                  <a:fillRect t="-392"/>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5" name="Прямоугольник 4"/>
              <p:cNvSpPr/>
              <p:nvPr/>
            </p:nvSpPr>
            <p:spPr>
              <a:xfrm>
                <a:off x="-2" y="4691368"/>
                <a:ext cx="12192001" cy="2130327"/>
              </a:xfrm>
              <a:prstGeom prst="rect">
                <a:avLst/>
              </a:prstGeom>
            </p:spPr>
            <p:txBody>
              <a:bodyPr wrap="square">
                <a:spAutoFit/>
              </a:bodyPr>
              <a:lstStyle/>
              <a:p>
                <a:pPr marL="457200" indent="450215" algn="just">
                  <a:lnSpc>
                    <a:spcPct val="120000"/>
                  </a:lnSpc>
                  <a:spcAft>
                    <a:spcPts val="0"/>
                  </a:spcAft>
                </a:pPr>
                <a:r>
                  <a:rPr lang="ru-RU" sz="2000" dirty="0">
                    <a:latin typeface="Times New Roman" panose="02020603050405020304" pitchFamily="18" charset="0"/>
                    <a:ea typeface="Calibri" panose="020F0502020204030204" pitchFamily="34" charset="0"/>
                  </a:rPr>
                  <a:t>Учитывая все обстоятельства, алгоритм минимизирует следующую целевую функцию:</a:t>
                </a:r>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𝑎𝑟𝑔</m:t>
                          </m:r>
                          <m:r>
                            <a:rPr lang="en-US" sz="2000" i="1">
                              <a:effectLst/>
                              <a:latin typeface="Cambria Math" panose="02040503050406030204" pitchFamily="18" charset="0"/>
                              <a:ea typeface="Calibri" panose="020F0502020204030204" pitchFamily="34" charset="0"/>
                            </a:rPr>
                            <m:t> </m:t>
                          </m:r>
                          <m:r>
                            <a:rPr lang="en-US" sz="2000" i="1">
                              <a:effectLst/>
                              <a:latin typeface="Cambria Math" panose="02040503050406030204" pitchFamily="18" charset="0"/>
                              <a:ea typeface="Calibri" panose="020F0502020204030204" pitchFamily="34" charset="0"/>
                            </a:rPr>
                            <m:t>𝑚𝑖𝑛</m:t>
                          </m:r>
                        </m:e>
                        <m:sub>
                          <m:r>
                            <a:rPr lang="en-US" sz="2000" i="1">
                              <a:effectLst/>
                              <a:latin typeface="Cambria Math" panose="02040503050406030204" pitchFamily="18" charset="0"/>
                              <a:ea typeface="Calibri" panose="020F0502020204030204" pitchFamily="34" charset="0"/>
                            </a:rPr>
                            <m:t>𝐻</m:t>
                          </m:r>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𝑊</m:t>
                          </m:r>
                        </m:sub>
                      </m:sSub>
                      <m:sSub>
                        <m:sSubPr>
                          <m:ctrlPr>
                            <a:rPr lang="ru-RU" sz="2000" i="1">
                              <a:effectLst/>
                              <a:latin typeface="Cambria Math" panose="02040503050406030204" pitchFamily="18" charset="0"/>
                              <a:ea typeface="Calibri" panose="020F0502020204030204" pitchFamily="34" charset="0"/>
                            </a:rPr>
                          </m:ctrlPr>
                        </m:sSubPr>
                        <m:e>
                          <m:d>
                            <m:dPr>
                              <m:begChr m:val="‖"/>
                              <m:endChr m:val="‖"/>
                              <m:ctrlPr>
                                <a:rPr lang="ru-RU" sz="2000" i="1">
                                  <a:effectLst/>
                                  <a:latin typeface="Cambria Math" panose="02040503050406030204" pitchFamily="18" charset="0"/>
                                  <a:ea typeface="Calibri" panose="020F0502020204030204" pitchFamily="34" charset="0"/>
                                </a:rPr>
                              </m:ctrlPr>
                            </m:dPr>
                            <m:e>
                              <m:r>
                                <a:rPr lang="en-US" sz="2000" i="1">
                                  <a:effectLst/>
                                  <a:latin typeface="Cambria Math" panose="02040503050406030204" pitchFamily="18" charset="0"/>
                                  <a:ea typeface="Calibri" panose="020F0502020204030204" pitchFamily="34" charset="0"/>
                                </a:rPr>
                                <m:t>𝑅</m:t>
                              </m:r>
                              <m:r>
                                <a:rPr lang="ru-RU" sz="2000" i="1">
                                  <a:effectLst/>
                                  <a:latin typeface="Cambria Math" panose="02040503050406030204" pitchFamily="18" charset="0"/>
                                  <a:ea typeface="Calibri" panose="020F0502020204030204" pitchFamily="34" charset="0"/>
                                </a:rPr>
                                <m:t>−</m:t>
                              </m:r>
                              <m:acc>
                                <m:accPr>
                                  <m:chr m:val="̃"/>
                                  <m:ctrlPr>
                                    <a:rPr lang="ru-RU" sz="2000" i="1">
                                      <a:effectLst/>
                                      <a:latin typeface="Cambria Math" panose="02040503050406030204" pitchFamily="18" charset="0"/>
                                      <a:ea typeface="Calibri" panose="020F0502020204030204" pitchFamily="34" charset="0"/>
                                    </a:rPr>
                                  </m:ctrlPr>
                                </m:accPr>
                                <m:e>
                                  <m:r>
                                    <a:rPr lang="en-US" sz="2000" i="1">
                                      <a:effectLst/>
                                      <a:latin typeface="Cambria Math" panose="02040503050406030204" pitchFamily="18" charset="0"/>
                                      <a:ea typeface="Calibri" panose="020F0502020204030204" pitchFamily="34" charset="0"/>
                                    </a:rPr>
                                    <m:t>𝑅</m:t>
                                  </m:r>
                                </m:e>
                              </m:acc>
                            </m:e>
                          </m:d>
                        </m:e>
                        <m:sub>
                          <m:r>
                            <a:rPr lang="en-US" sz="2000" i="1">
                              <a:effectLst/>
                              <a:latin typeface="Cambria Math" panose="02040503050406030204" pitchFamily="18" charset="0"/>
                              <a:ea typeface="Calibri" panose="020F0502020204030204" pitchFamily="34" charset="0"/>
                            </a:rPr>
                            <m:t>𝐹</m:t>
                          </m:r>
                        </m:sub>
                      </m:sSub>
                      <m:r>
                        <a:rPr lang="ru-RU"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𝛼</m:t>
                      </m:r>
                      <m:d>
                        <m:dPr>
                          <m:begChr m:val="‖"/>
                          <m:endChr m:val="‖"/>
                          <m:ctrlPr>
                            <a:rPr lang="ru-RU" sz="2000" i="1">
                              <a:effectLst/>
                              <a:latin typeface="Cambria Math" panose="02040503050406030204" pitchFamily="18" charset="0"/>
                              <a:ea typeface="Calibri" panose="020F0502020204030204" pitchFamily="34" charset="0"/>
                            </a:rPr>
                          </m:ctrlPr>
                        </m:dPr>
                        <m:e>
                          <m:r>
                            <a:rPr lang="en-US" sz="2000" i="1">
                              <a:effectLst/>
                              <a:latin typeface="Cambria Math" panose="02040503050406030204" pitchFamily="18" charset="0"/>
                              <a:ea typeface="Calibri" panose="020F0502020204030204" pitchFamily="34" charset="0"/>
                            </a:rPr>
                            <m:t>𝐻</m:t>
                          </m:r>
                        </m:e>
                      </m:d>
                      <m:r>
                        <a:rPr lang="ru-RU"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𝛽</m:t>
                      </m:r>
                      <m:d>
                        <m:dPr>
                          <m:begChr m:val="‖"/>
                          <m:endChr m:val="‖"/>
                          <m:ctrlPr>
                            <a:rPr lang="ru-RU" sz="2000" i="1">
                              <a:effectLst/>
                              <a:latin typeface="Cambria Math" panose="02040503050406030204" pitchFamily="18" charset="0"/>
                              <a:ea typeface="Calibri" panose="020F0502020204030204" pitchFamily="34" charset="0"/>
                            </a:rPr>
                          </m:ctrlPr>
                        </m:dPr>
                        <m:e>
                          <m:r>
                            <a:rPr lang="en-US" sz="2000" i="1">
                              <a:effectLst/>
                              <a:latin typeface="Cambria Math" panose="02040503050406030204" pitchFamily="18" charset="0"/>
                              <a:ea typeface="Calibri" panose="020F0502020204030204" pitchFamily="34" charset="0"/>
                            </a:rPr>
                            <m:t>𝑊</m:t>
                          </m:r>
                        </m:e>
                      </m:d>
                    </m:oMath>
                  </m:oMathPara>
                </a14:m>
                <a:endParaRPr lang="ru-RU" sz="2000" dirty="0">
                  <a:effectLst/>
                  <a:latin typeface="Times New Roman" panose="02020603050405020304" pitchFamily="18" charset="0"/>
                  <a:ea typeface="Times New Roman" panose="02020603050405020304" pitchFamily="18" charset="0"/>
                </a:endParaRPr>
              </a:p>
              <a:p>
                <a:pPr marL="457200" indent="254000" algn="just">
                  <a:lnSpc>
                    <a:spcPct val="120000"/>
                  </a:lnSpc>
                  <a:spcAft>
                    <a:spcPts val="0"/>
                  </a:spcAft>
                </a:pPr>
                <a:r>
                  <a:rPr lang="ru-RU" sz="2000" dirty="0">
                    <a:effectLst/>
                    <a:latin typeface="Times New Roman" panose="02020603050405020304" pitchFamily="18" charset="0"/>
                    <a:ea typeface="Calibri" panose="020F0502020204030204" pitchFamily="34" charset="0"/>
                  </a:rPr>
                  <a:t>где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d>
                          <m:dPr>
                            <m:begChr m:val="‖"/>
                            <m:endChr m:val="‖"/>
                            <m:ctrlPr>
                              <a:rPr lang="ru-RU" sz="2000" i="1">
                                <a:effectLst/>
                                <a:latin typeface="Cambria Math" panose="02040503050406030204" pitchFamily="18" charset="0"/>
                                <a:ea typeface="Calibri" panose="020F0502020204030204" pitchFamily="34" charset="0"/>
                              </a:rPr>
                            </m:ctrlPr>
                          </m:dPr>
                          <m:e>
                            <m:r>
                              <a:rPr lang="en-US" sz="2000" i="1">
                                <a:effectLst/>
                                <a:latin typeface="Cambria Math" panose="02040503050406030204" pitchFamily="18" charset="0"/>
                                <a:ea typeface="Calibri" panose="020F0502020204030204" pitchFamily="34" charset="0"/>
                              </a:rPr>
                              <m:t>𝑅</m:t>
                            </m:r>
                            <m:r>
                              <a:rPr lang="ru-RU" sz="2000" i="1">
                                <a:effectLst/>
                                <a:latin typeface="Cambria Math" panose="02040503050406030204" pitchFamily="18" charset="0"/>
                                <a:ea typeface="Calibri" panose="020F0502020204030204" pitchFamily="34" charset="0"/>
                              </a:rPr>
                              <m:t>−</m:t>
                            </m:r>
                            <m:acc>
                              <m:accPr>
                                <m:chr m:val="̃"/>
                                <m:ctrlPr>
                                  <a:rPr lang="ru-RU" sz="2000" i="1">
                                    <a:effectLst/>
                                    <a:latin typeface="Cambria Math" panose="02040503050406030204" pitchFamily="18" charset="0"/>
                                    <a:ea typeface="Calibri" panose="020F0502020204030204" pitchFamily="34" charset="0"/>
                                  </a:rPr>
                                </m:ctrlPr>
                              </m:accPr>
                              <m:e>
                                <m:r>
                                  <a:rPr lang="en-US" sz="2000" i="1">
                                    <a:effectLst/>
                                    <a:latin typeface="Cambria Math" panose="02040503050406030204" pitchFamily="18" charset="0"/>
                                    <a:ea typeface="Calibri" panose="020F0502020204030204" pitchFamily="34" charset="0"/>
                                  </a:rPr>
                                  <m:t>𝑅</m:t>
                                </m:r>
                              </m:e>
                            </m:acc>
                          </m:e>
                        </m:d>
                      </m:e>
                      <m:sub>
                        <m:r>
                          <a:rPr lang="en-US" sz="2000" i="1">
                            <a:effectLst/>
                            <a:latin typeface="Cambria Math" panose="02040503050406030204" pitchFamily="18" charset="0"/>
                            <a:ea typeface="Calibri" panose="020F0502020204030204" pitchFamily="34" charset="0"/>
                          </a:rPr>
                          <m:t>𝐹</m:t>
                        </m:r>
                      </m:sub>
                    </m:sSub>
                  </m:oMath>
                </a14:m>
                <a:r>
                  <a:rPr lang="en-US" sz="2000" dirty="0">
                    <a:effectLst/>
                    <a:latin typeface="Times New Roman" panose="02020603050405020304" pitchFamily="18" charset="0"/>
                    <a:ea typeface="Calibri" panose="020F0502020204030204" pitchFamily="34" charset="0"/>
                  </a:rPr>
                  <a:t> </a:t>
                </a:r>
                <a:r>
                  <a:rPr lang="ru-RU" sz="2000" dirty="0">
                    <a:effectLst/>
                    <a:latin typeface="Times New Roman" panose="02020603050405020304" pitchFamily="18" charset="0"/>
                    <a:ea typeface="Calibri" panose="020F0502020204030204" pitchFamily="34" charset="0"/>
                  </a:rPr>
                  <a:t>определяется как норма Фробениуса (евклидова норма представляет собой частный случай нормы для </a:t>
                </a:r>
                <a14:m>
                  <m:oMath xmlns:m="http://schemas.openxmlformats.org/officeDocument/2006/math">
                    <m:r>
                      <a:rPr lang="en-US" sz="2000" i="1">
                        <a:effectLst/>
                        <a:latin typeface="Cambria Math" panose="02040503050406030204" pitchFamily="18" charset="0"/>
                        <a:ea typeface="Calibri" panose="020F0502020204030204" pitchFamily="34" charset="0"/>
                      </a:rPr>
                      <m:t>𝑝</m:t>
                    </m:r>
                    <m:r>
                      <a:rPr lang="ru-RU" sz="2000" i="1">
                        <a:effectLst/>
                        <a:latin typeface="Cambria Math" panose="02040503050406030204" pitchFamily="18" charset="0"/>
                        <a:ea typeface="Calibri" panose="020F0502020204030204" pitchFamily="34" charset="0"/>
                      </a:rPr>
                      <m:t>=2</m:t>
                    </m:r>
                  </m:oMath>
                </a14:m>
                <a:r>
                  <a:rPr lang="ru-RU" sz="2000" dirty="0">
                    <a:effectLst/>
                    <a:latin typeface="Times New Roman" panose="02020603050405020304" pitchFamily="18" charset="0"/>
                    <a:ea typeface="Calibri" panose="020F0502020204030204" pitchFamily="34" charset="0"/>
                  </a:rPr>
                  <a:t>). Но могут использоваться другие нормы в зависимости от конкретной рекомендующей задачи.</a:t>
                </a:r>
                <a:endParaRPr lang="ru-RU" sz="2000" dirty="0">
                  <a:effectLst/>
                  <a:latin typeface="Times New Roman" panose="02020603050405020304" pitchFamily="18" charset="0"/>
                  <a:ea typeface="Times New Roman" panose="02020603050405020304" pitchFamily="18" charset="0"/>
                </a:endParaRPr>
              </a:p>
            </p:txBody>
          </p:sp>
        </mc:Choice>
        <mc:Fallback>
          <p:sp>
            <p:nvSpPr>
              <p:cNvPr id="5" name="Прямоугольник 4"/>
              <p:cNvSpPr>
                <a:spLocks noRot="1" noChangeAspect="1" noMove="1" noResize="1" noEditPoints="1" noAdjustHandles="1" noChangeArrowheads="1" noChangeShapeType="1" noTextEdit="1"/>
              </p:cNvSpPr>
              <p:nvPr/>
            </p:nvSpPr>
            <p:spPr>
              <a:xfrm>
                <a:off x="-2" y="4691368"/>
                <a:ext cx="12192001" cy="2130327"/>
              </a:xfrm>
              <a:prstGeom prst="rect">
                <a:avLst/>
              </a:prstGeom>
              <a:blipFill>
                <a:blip r:embed="rId4"/>
                <a:stretch>
                  <a:fillRect t="-287" r="-500" b="-2865"/>
                </a:stretch>
              </a:blipFill>
            </p:spPr>
            <p:txBody>
              <a:bodyPr/>
              <a:lstStyle/>
              <a:p>
                <a:r>
                  <a:rPr lang="ru-RU">
                    <a:noFill/>
                  </a:rPr>
                  <a:t> </a:t>
                </a:r>
              </a:p>
            </p:txBody>
          </p:sp>
        </mc:Fallback>
      </mc:AlternateContent>
    </p:spTree>
    <p:extLst>
      <p:ext uri="{BB962C8B-B14F-4D97-AF65-F5344CB8AC3E}">
        <p14:creationId xmlns:p14="http://schemas.microsoft.com/office/powerpoint/2010/main" val="1394410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64008" y="298805"/>
            <a:ext cx="11868912" cy="830997"/>
          </a:xfrm>
          <a:prstGeom prst="rect">
            <a:avLst/>
          </a:prstGeom>
        </p:spPr>
        <p:txBody>
          <a:bodyPr wrap="square">
            <a:spAutoFit/>
          </a:bodyPr>
          <a:lstStyle/>
          <a:p>
            <a:pPr marL="457200" indent="-6985" algn="just">
              <a:lnSpc>
                <a:spcPct val="120000"/>
              </a:lnSpc>
              <a:spcAft>
                <a:spcPts val="0"/>
              </a:spcAft>
            </a:pPr>
            <a:r>
              <a:rPr lang="ru-RU" sz="2000" dirty="0">
                <a:latin typeface="Times New Roman" panose="02020603050405020304" pitchFamily="18" charset="0"/>
                <a:ea typeface="Calibri" panose="020F0502020204030204" pitchFamily="34" charset="0"/>
              </a:rPr>
              <a:t>Пусть имеется матрица </a:t>
            </a:r>
            <a:r>
              <a:rPr lang="ru-RU" sz="2000" dirty="0" err="1">
                <a:latin typeface="Times New Roman" panose="02020603050405020304" pitchFamily="18" charset="0"/>
                <a:ea typeface="Calibri" panose="020F0502020204030204" pitchFamily="34" charset="0"/>
              </a:rPr>
              <a:t>User-Item</a:t>
            </a:r>
            <a:r>
              <a:rPr lang="ru-RU" sz="2000" dirty="0">
                <a:latin typeface="Times New Roman" panose="02020603050405020304" pitchFamily="18" charset="0"/>
                <a:ea typeface="Calibri" panose="020F0502020204030204" pitchFamily="34" charset="0"/>
              </a:rPr>
              <a:t> (Пользователь-Объект) табл. 2.5.</a:t>
            </a:r>
            <a:endParaRPr lang="ru-RU" sz="2000" dirty="0">
              <a:latin typeface="Times New Roman" panose="02020603050405020304" pitchFamily="18" charset="0"/>
              <a:ea typeface="Times New Roman" panose="02020603050405020304" pitchFamily="18" charset="0"/>
            </a:endParaRPr>
          </a:p>
          <a:p>
            <a:pPr marL="450215" algn="r">
              <a:lnSpc>
                <a:spcPct val="120000"/>
              </a:lnSpc>
              <a:spcAft>
                <a:spcPts val="0"/>
              </a:spcAft>
            </a:pPr>
            <a:r>
              <a:rPr lang="ru-RU" sz="2000" i="1" dirty="0">
                <a:latin typeface="Times New Roman" panose="02020603050405020304" pitchFamily="18" charset="0"/>
                <a:ea typeface="Calibri" panose="020F0502020204030204" pitchFamily="34" charset="0"/>
                <a:cs typeface="Times New Roman" panose="02020603050405020304" pitchFamily="18" charset="0"/>
              </a:rPr>
              <a:t>Таблица 2.5</a:t>
            </a:r>
            <a:endParaRPr lang="ru-RU" sz="2000" dirty="0">
              <a:effectLst/>
              <a:latin typeface="Times New Roman" panose="02020603050405020304" pitchFamily="18" charset="0"/>
              <a:cs typeface="Times New Roman" panose="02020603050405020304" pitchFamily="18" charset="0"/>
            </a:endParaRPr>
          </a:p>
        </p:txBody>
      </p:sp>
      <p:pic>
        <p:nvPicPr>
          <p:cNvPr id="3" name="Рисунок 2"/>
          <p:cNvPicPr>
            <a:picLocks noChangeAspect="1"/>
          </p:cNvPicPr>
          <p:nvPr/>
        </p:nvPicPr>
        <p:blipFill>
          <a:blip r:embed="rId2"/>
          <a:stretch>
            <a:fillRect/>
          </a:stretch>
        </p:blipFill>
        <p:spPr>
          <a:xfrm>
            <a:off x="664071" y="1368273"/>
            <a:ext cx="9878961" cy="2326576"/>
          </a:xfrm>
          <a:prstGeom prst="rect">
            <a:avLst/>
          </a:prstGeom>
        </p:spPr>
      </p:pic>
      <mc:AlternateContent xmlns:mc="http://schemas.openxmlformats.org/markup-compatibility/2006">
        <mc:Choice xmlns:a14="http://schemas.microsoft.com/office/drawing/2010/main" Requires="a14">
          <p:sp>
            <p:nvSpPr>
              <p:cNvPr id="4" name="Прямоугольник 3"/>
              <p:cNvSpPr/>
              <p:nvPr/>
            </p:nvSpPr>
            <p:spPr>
              <a:xfrm>
                <a:off x="356616" y="3897417"/>
                <a:ext cx="11292840" cy="1938992"/>
              </a:xfrm>
              <a:prstGeom prst="rect">
                <a:avLst/>
              </a:prstGeom>
            </p:spPr>
            <p:txBody>
              <a:bodyPr wrap="square">
                <a:spAutoFit/>
              </a:bodyPr>
              <a:lstStyle/>
              <a:p>
                <a:pPr marL="457200" indent="450215" algn="just">
                  <a:lnSpc>
                    <a:spcPct val="120000"/>
                  </a:lnSpc>
                  <a:spcAft>
                    <a:spcPts val="0"/>
                  </a:spcAft>
                </a:pPr>
                <a:r>
                  <a:rPr lang="ru-RU" sz="2000" dirty="0">
                    <a:latin typeface="Times New Roman" panose="02020603050405020304" pitchFamily="18" charset="0"/>
                    <a:ea typeface="Calibri" panose="020F0502020204030204" pitchFamily="34" charset="0"/>
                  </a:rPr>
                  <a:t>Чтобы достичь результата в подходе матричной факторизации с </a:t>
                </a:r>
                <a:r>
                  <a:rPr lang="ru-RU" sz="2000" dirty="0" err="1">
                    <a:latin typeface="Times New Roman" panose="02020603050405020304" pitchFamily="18" charset="0"/>
                    <a:ea typeface="Calibri" panose="020F0502020204030204" pitchFamily="34" charset="0"/>
                  </a:rPr>
                  <a:t>Funk</a:t>
                </a:r>
                <a:r>
                  <a:rPr lang="ru-RU" sz="2000" dirty="0">
                    <a:latin typeface="Times New Roman" panose="02020603050405020304" pitchFamily="18" charset="0"/>
                    <a:ea typeface="Calibri" panose="020F0502020204030204" pitchFamily="34" charset="0"/>
                  </a:rPr>
                  <a:t> SVD, необходимо выполнить следующие шаги:</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mj-lt"/>
                  <a:buAutoNum type="arabicPeriod"/>
                </a:pPr>
                <a:r>
                  <a:rPr lang="ru-RU" sz="2000" dirty="0">
                    <a:effectLst/>
                    <a:latin typeface="Times New Roman" panose="02020603050405020304" pitchFamily="18" charset="0"/>
                    <a:ea typeface="Calibri" panose="020F0502020204030204" pitchFamily="34" charset="0"/>
                  </a:rPr>
                  <a:t>Построить матрицы </a:t>
                </a:r>
                <a14:m>
                  <m:oMath xmlns:m="http://schemas.openxmlformats.org/officeDocument/2006/math">
                    <m:r>
                      <a:rPr lang="ru-RU" sz="2000" i="1">
                        <a:effectLst/>
                        <a:latin typeface="Cambria Math" panose="02040503050406030204" pitchFamily="18" charset="0"/>
                        <a:ea typeface="Calibri" panose="020F0502020204030204" pitchFamily="34" charset="0"/>
                      </a:rPr>
                      <m:t>𝑈</m:t>
                    </m:r>
                  </m:oMath>
                </a14:m>
                <a:r>
                  <a:rPr lang="ru-RU" sz="2000" dirty="0">
                    <a:effectLst/>
                    <a:latin typeface="Times New Roman" panose="02020603050405020304" pitchFamily="18" charset="0"/>
                    <a:ea typeface="Calibri" panose="020F0502020204030204" pitchFamily="34" charset="0"/>
                  </a:rPr>
                  <a:t> и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𝑉</m:t>
                        </m:r>
                      </m:e>
                      <m:sup>
                        <m:r>
                          <a:rPr lang="en-US" sz="2000" i="1">
                            <a:effectLst/>
                            <a:latin typeface="Cambria Math" panose="02040503050406030204" pitchFamily="18" charset="0"/>
                            <a:ea typeface="Calibri" panose="020F0502020204030204" pitchFamily="34" charset="0"/>
                          </a:rPr>
                          <m:t>𝑇</m:t>
                        </m:r>
                      </m:sup>
                    </m:sSup>
                  </m:oMath>
                </a14:m>
                <a:r>
                  <a:rPr lang="ru-RU" sz="2000" dirty="0">
                    <a:effectLst/>
                    <a:latin typeface="Times New Roman" panose="02020603050405020304" pitchFamily="18" charset="0"/>
                    <a:ea typeface="Calibri" panose="020F0502020204030204" pitchFamily="34" charset="0"/>
                  </a:rPr>
                  <a:t>, соответственно матрицу пользователей по количеству выбранных скрытых факторов (</a:t>
                </a:r>
                <a14:m>
                  <m:oMath xmlns:m="http://schemas.openxmlformats.org/officeDocument/2006/math">
                    <m:r>
                      <a:rPr lang="en-US" sz="2000" i="1">
                        <a:effectLst/>
                        <a:latin typeface="Cambria Math" panose="02040503050406030204" pitchFamily="18" charset="0"/>
                        <a:ea typeface="Calibri" panose="020F0502020204030204" pitchFamily="34" charset="0"/>
                      </a:rPr>
                      <m:t>𝐹</m:t>
                    </m:r>
                  </m:oMath>
                </a14:m>
                <a:r>
                  <a:rPr lang="ru-RU" sz="2000" dirty="0">
                    <a:effectLst/>
                    <a:latin typeface="Times New Roman" panose="02020603050405020304" pitchFamily="18" charset="0"/>
                    <a:ea typeface="Calibri" panose="020F0502020204030204" pitchFamily="34" charset="0"/>
                  </a:rPr>
                  <a:t>) и матрицу этих же скрытых факторов по объекту. Заполните эти матрицы случайными числами.</a:t>
                </a:r>
                <a:endParaRPr lang="ru-RU" sz="2000" dirty="0">
                  <a:effectLst/>
                  <a:latin typeface="Times New Roman" panose="02020603050405020304" pitchFamily="18" charset="0"/>
                  <a:ea typeface="Times New Roman" panose="02020603050405020304" pitchFamily="18" charset="0"/>
                </a:endParaRPr>
              </a:p>
            </p:txBody>
          </p:sp>
        </mc:Choice>
        <mc:Fallback>
          <p:sp>
            <p:nvSpPr>
              <p:cNvPr id="4" name="Прямоугольник 3"/>
              <p:cNvSpPr>
                <a:spLocks noRot="1" noChangeAspect="1" noMove="1" noResize="1" noEditPoints="1" noAdjustHandles="1" noChangeArrowheads="1" noChangeShapeType="1" noTextEdit="1"/>
              </p:cNvSpPr>
              <p:nvPr/>
            </p:nvSpPr>
            <p:spPr>
              <a:xfrm>
                <a:off x="356616" y="3897417"/>
                <a:ext cx="11292840" cy="1938992"/>
              </a:xfrm>
              <a:prstGeom prst="rect">
                <a:avLst/>
              </a:prstGeom>
              <a:blipFill>
                <a:blip r:embed="rId3"/>
                <a:stretch>
                  <a:fillRect l="-486" r="-540" b="-3145"/>
                </a:stretch>
              </a:blipFill>
            </p:spPr>
            <p:txBody>
              <a:bodyPr/>
              <a:lstStyle/>
              <a:p>
                <a:r>
                  <a:rPr lang="ru-RU">
                    <a:noFill/>
                  </a:rPr>
                  <a:t> </a:t>
                </a:r>
              </a:p>
            </p:txBody>
          </p:sp>
        </mc:Fallback>
      </mc:AlternateContent>
    </p:spTree>
    <p:extLst>
      <p:ext uri="{BB962C8B-B14F-4D97-AF65-F5344CB8AC3E}">
        <p14:creationId xmlns:p14="http://schemas.microsoft.com/office/powerpoint/2010/main" val="13745250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1700784" y="114675"/>
                <a:ext cx="10113264" cy="830997"/>
              </a:xfrm>
              <a:prstGeom prst="rect">
                <a:avLst/>
              </a:prstGeom>
            </p:spPr>
            <p:txBody>
              <a:bodyPr wrap="square">
                <a:spAutoFit/>
              </a:bodyPr>
              <a:lstStyle/>
              <a:p>
                <a:pPr marL="450215" indent="254000" algn="r">
                  <a:lnSpc>
                    <a:spcPct val="120000"/>
                  </a:lnSpc>
                  <a:spcAft>
                    <a:spcPts val="0"/>
                  </a:spcAft>
                </a:pPr>
                <a:r>
                  <a:rPr lang="ru-RU" sz="2000" i="1" dirty="0">
                    <a:latin typeface="Times New Roman" panose="02020603050405020304" pitchFamily="18" charset="0"/>
                    <a:ea typeface="Calibri" panose="020F0502020204030204" pitchFamily="34" charset="0"/>
                  </a:rPr>
                  <a:t>Таблица 2.6.</a:t>
                </a:r>
                <a:r>
                  <a:rPr lang="ru-RU" sz="2000" dirty="0">
                    <a:effectLst/>
                    <a:latin typeface="Times New Roman" panose="02020603050405020304" pitchFamily="18" charset="0"/>
                    <a:ea typeface="Calibri" panose="020F0502020204030204" pitchFamily="34" charset="0"/>
                  </a:rPr>
                  <a:t> Матрица </a:t>
                </a:r>
                <a14:m>
                  <m:oMath xmlns:m="http://schemas.openxmlformats.org/officeDocument/2006/math">
                    <m:r>
                      <a:rPr lang="ru-RU" sz="2000" i="1">
                        <a:effectLst/>
                        <a:latin typeface="Cambria Math" panose="02040503050406030204" pitchFamily="18" charset="0"/>
                        <a:ea typeface="Calibri" panose="020F0502020204030204" pitchFamily="34" charset="0"/>
                      </a:rPr>
                      <m:t>𝑈</m:t>
                    </m:r>
                  </m:oMath>
                </a14:m>
                <a:r>
                  <a:rPr lang="ru-RU" sz="2000" dirty="0">
                    <a:effectLst/>
                    <a:latin typeface="Times New Roman" panose="02020603050405020304" pitchFamily="18" charset="0"/>
                    <a:ea typeface="Calibri" panose="020F0502020204030204" pitchFamily="34" charset="0"/>
                  </a:rPr>
                  <a:t> </a:t>
                </a:r>
                <a:br>
                  <a:rPr lang="ru-RU" sz="2000" dirty="0">
                    <a:effectLst/>
                    <a:latin typeface="Times New Roman" panose="02020603050405020304" pitchFamily="18" charset="0"/>
                    <a:ea typeface="Calibri" panose="020F0502020204030204" pitchFamily="34" charset="0"/>
                  </a:rPr>
                </a:br>
                <a:r>
                  <a:rPr lang="ru-RU" sz="2000" dirty="0">
                    <a:effectLst/>
                    <a:latin typeface="Times New Roman" panose="02020603050405020304" pitchFamily="18" charset="0"/>
                    <a:ea typeface="Calibri" panose="020F0502020204030204" pitchFamily="34" charset="0"/>
                  </a:rPr>
                  <a:t>(Пользователь по скрытым факторам, заполненный случайными значениями)</a:t>
                </a:r>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1700784" y="114675"/>
                <a:ext cx="10113264" cy="830997"/>
              </a:xfrm>
              <a:prstGeom prst="rect">
                <a:avLst/>
              </a:prstGeom>
              <a:blipFill>
                <a:blip r:embed="rId2"/>
                <a:stretch>
                  <a:fillRect t="-735" r="-603" b="-8824"/>
                </a:stretch>
              </a:blipFill>
            </p:spPr>
            <p:txBody>
              <a:bodyPr/>
              <a:lstStyle/>
              <a:p>
                <a:r>
                  <a:rPr lang="ru-RU">
                    <a:noFill/>
                  </a:rPr>
                  <a:t> </a:t>
                </a:r>
              </a:p>
            </p:txBody>
          </p:sp>
        </mc:Fallback>
      </mc:AlternateContent>
      <p:pic>
        <p:nvPicPr>
          <p:cNvPr id="3" name="Рисунок 2"/>
          <p:cNvPicPr>
            <a:picLocks noChangeAspect="1"/>
          </p:cNvPicPr>
          <p:nvPr/>
        </p:nvPicPr>
        <p:blipFill>
          <a:blip r:embed="rId3"/>
          <a:stretch>
            <a:fillRect/>
          </a:stretch>
        </p:blipFill>
        <p:spPr>
          <a:xfrm>
            <a:off x="1208481" y="1135406"/>
            <a:ext cx="9828327" cy="2314651"/>
          </a:xfrm>
          <a:prstGeom prst="rect">
            <a:avLst/>
          </a:prstGeom>
        </p:spPr>
      </p:pic>
      <mc:AlternateContent xmlns:mc="http://schemas.openxmlformats.org/markup-compatibility/2006">
        <mc:Choice xmlns:a14="http://schemas.microsoft.com/office/drawing/2010/main" Requires="a14">
          <p:sp>
            <p:nvSpPr>
              <p:cNvPr id="4" name="Прямоугольник 3"/>
              <p:cNvSpPr/>
              <p:nvPr/>
            </p:nvSpPr>
            <p:spPr>
              <a:xfrm>
                <a:off x="393192" y="3224292"/>
                <a:ext cx="11494008" cy="830997"/>
              </a:xfrm>
              <a:prstGeom prst="rect">
                <a:avLst/>
              </a:prstGeom>
            </p:spPr>
            <p:txBody>
              <a:bodyPr wrap="square">
                <a:spAutoFit/>
              </a:bodyPr>
              <a:lstStyle/>
              <a:p>
                <a:pPr marL="450215" indent="254000" algn="r">
                  <a:lnSpc>
                    <a:spcPct val="120000"/>
                  </a:lnSpc>
                  <a:spcAft>
                    <a:spcPts val="0"/>
                  </a:spcAft>
                </a:pPr>
                <a:r>
                  <a:rPr lang="ru-RU" sz="2000" i="1" dirty="0">
                    <a:latin typeface="Times New Roman" panose="02020603050405020304" pitchFamily="18" charset="0"/>
                    <a:ea typeface="Calibri" panose="020F0502020204030204" pitchFamily="34" charset="0"/>
                  </a:rPr>
                  <a:t>Таблица 2.7. </a:t>
                </a:r>
                <a:r>
                  <a:rPr lang="ru-RU" sz="2000" dirty="0">
                    <a:effectLst/>
                    <a:latin typeface="Times New Roman" panose="02020603050405020304" pitchFamily="18" charset="0"/>
                    <a:ea typeface="Calibri" panose="020F0502020204030204" pitchFamily="34" charset="0"/>
                  </a:rPr>
                  <a:t>Матрица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𝑉</m:t>
                        </m:r>
                      </m:e>
                      <m:sup>
                        <m:r>
                          <a:rPr lang="en-US" sz="2000" i="1">
                            <a:effectLst/>
                            <a:latin typeface="Cambria Math" panose="02040503050406030204" pitchFamily="18" charset="0"/>
                            <a:ea typeface="Calibri" panose="020F0502020204030204" pitchFamily="34" charset="0"/>
                          </a:rPr>
                          <m:t>𝑇</m:t>
                        </m:r>
                      </m:sup>
                    </m:sSup>
                  </m:oMath>
                </a14:m>
                <a:r>
                  <a:rPr lang="ru-RU" sz="2000" dirty="0">
                    <a:effectLst/>
                    <a:latin typeface="Times New Roman" panose="02020603050405020304" pitchFamily="18" charset="0"/>
                    <a:ea typeface="Calibri" panose="020F0502020204030204" pitchFamily="34" charset="0"/>
                  </a:rPr>
                  <a:t> </a:t>
                </a:r>
                <a:br>
                  <a:rPr lang="ru-RU" sz="2000" dirty="0">
                    <a:effectLst/>
                    <a:latin typeface="Times New Roman" panose="02020603050405020304" pitchFamily="18" charset="0"/>
                    <a:ea typeface="Calibri" panose="020F0502020204030204" pitchFamily="34" charset="0"/>
                  </a:rPr>
                </a:br>
                <a:r>
                  <a:rPr lang="ru-RU" sz="2000" dirty="0">
                    <a:effectLst/>
                    <a:latin typeface="Times New Roman" panose="02020603050405020304" pitchFamily="18" charset="0"/>
                    <a:ea typeface="Calibri" panose="020F0502020204030204" pitchFamily="34" charset="0"/>
                  </a:rPr>
                  <a:t>(Скрытые факторы по объектам, заполненным случайными значениями)</a:t>
                </a:r>
                <a:endParaRPr lang="ru-RU" sz="2000" dirty="0">
                  <a:effectLst/>
                  <a:latin typeface="Times New Roman" panose="02020603050405020304" pitchFamily="18" charset="0"/>
                  <a:ea typeface="Times New Roman" panose="02020603050405020304" pitchFamily="18" charset="0"/>
                </a:endParaRPr>
              </a:p>
            </p:txBody>
          </p:sp>
        </mc:Choice>
        <mc:Fallback>
          <p:sp>
            <p:nvSpPr>
              <p:cNvPr id="4" name="Прямоугольник 3"/>
              <p:cNvSpPr>
                <a:spLocks noRot="1" noChangeAspect="1" noMove="1" noResize="1" noEditPoints="1" noAdjustHandles="1" noChangeArrowheads="1" noChangeShapeType="1" noTextEdit="1"/>
              </p:cNvSpPr>
              <p:nvPr/>
            </p:nvSpPr>
            <p:spPr>
              <a:xfrm>
                <a:off x="393192" y="3224292"/>
                <a:ext cx="11494008" cy="830997"/>
              </a:xfrm>
              <a:prstGeom prst="rect">
                <a:avLst/>
              </a:prstGeom>
              <a:blipFill>
                <a:blip r:embed="rId4"/>
                <a:stretch>
                  <a:fillRect t="-735" r="-531" b="-8824"/>
                </a:stretch>
              </a:blipFill>
            </p:spPr>
            <p:txBody>
              <a:bodyPr/>
              <a:lstStyle/>
              <a:p>
                <a:r>
                  <a:rPr lang="ru-RU">
                    <a:noFill/>
                  </a:rPr>
                  <a:t> </a:t>
                </a:r>
              </a:p>
            </p:txBody>
          </p:sp>
        </mc:Fallback>
      </mc:AlternateContent>
      <p:pic>
        <p:nvPicPr>
          <p:cNvPr id="5" name="Рисунок 4"/>
          <p:cNvPicPr>
            <a:picLocks noChangeAspect="1"/>
          </p:cNvPicPr>
          <p:nvPr/>
        </p:nvPicPr>
        <p:blipFill>
          <a:blip r:embed="rId5"/>
          <a:stretch>
            <a:fillRect/>
          </a:stretch>
        </p:blipFill>
        <p:spPr>
          <a:xfrm>
            <a:off x="1373073" y="4412929"/>
            <a:ext cx="9334551" cy="1814928"/>
          </a:xfrm>
          <a:prstGeom prst="rect">
            <a:avLst/>
          </a:prstGeom>
        </p:spPr>
      </p:pic>
    </p:spTree>
    <p:extLst>
      <p:ext uri="{BB962C8B-B14F-4D97-AF65-F5344CB8AC3E}">
        <p14:creationId xmlns:p14="http://schemas.microsoft.com/office/powerpoint/2010/main" val="838968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2780" y="237674"/>
            <a:ext cx="11951208" cy="400110"/>
          </a:xfrm>
          <a:prstGeom prst="rect">
            <a:avLst/>
          </a:prstGeom>
        </p:spPr>
        <p:txBody>
          <a:bodyPr wrap="square">
            <a:spAutoFit/>
          </a:bodyPr>
          <a:lstStyle/>
          <a:p>
            <a:r>
              <a:rPr lang="ru-RU" sz="2000" dirty="0" smtClean="0">
                <a:latin typeface="Times New Roman" panose="02020603050405020304" pitchFamily="18" charset="0"/>
                <a:ea typeface="Calibri" panose="020F0502020204030204" pitchFamily="34" charset="0"/>
              </a:rPr>
              <a:t>2. Найти </a:t>
            </a:r>
            <a:r>
              <a:rPr lang="ru-RU" sz="2000" dirty="0">
                <a:latin typeface="Times New Roman" panose="02020603050405020304" pitchFamily="18" charset="0"/>
                <a:ea typeface="Calibri" panose="020F0502020204030204" pitchFamily="34" charset="0"/>
              </a:rPr>
              <a:t>в матрице «Пользователь-Объект» существующую ставку для одной пары «пользователь-объект»</a:t>
            </a:r>
            <a:endParaRPr lang="ru-RU" sz="2000" dirty="0"/>
          </a:p>
        </p:txBody>
      </p:sp>
      <p:sp>
        <p:nvSpPr>
          <p:cNvPr id="3" name="Прямоугольник 2"/>
          <p:cNvSpPr/>
          <p:nvPr/>
        </p:nvSpPr>
        <p:spPr>
          <a:xfrm>
            <a:off x="9578611" y="623132"/>
            <a:ext cx="2255041" cy="429413"/>
          </a:xfrm>
          <a:prstGeom prst="rect">
            <a:avLst/>
          </a:prstGeom>
        </p:spPr>
        <p:txBody>
          <a:bodyPr wrap="none">
            <a:spAutoFit/>
          </a:bodyPr>
          <a:lstStyle/>
          <a:p>
            <a:pPr marL="540385" indent="254000" algn="r">
              <a:lnSpc>
                <a:spcPct val="120000"/>
              </a:lnSpc>
              <a:spcAft>
                <a:spcPts val="0"/>
              </a:spcAft>
            </a:pPr>
            <a:r>
              <a:rPr lang="ru-RU" sz="2000" i="1" dirty="0">
                <a:latin typeface="Times New Roman" panose="02020603050405020304" pitchFamily="18" charset="0"/>
                <a:ea typeface="Calibri" panose="020F0502020204030204" pitchFamily="34" charset="0"/>
              </a:rPr>
              <a:t>Таблица 2.8</a:t>
            </a:r>
            <a:endParaRPr lang="ru-RU" sz="2000" dirty="0">
              <a:effectLst/>
              <a:latin typeface="Times New Roman" panose="02020603050405020304" pitchFamily="18" charset="0"/>
              <a:ea typeface="Times New Roman" panose="02020603050405020304" pitchFamily="18" charset="0"/>
            </a:endParaRPr>
          </a:p>
        </p:txBody>
      </p:sp>
      <p:pic>
        <p:nvPicPr>
          <p:cNvPr id="4" name="Рисунок 3"/>
          <p:cNvPicPr>
            <a:picLocks noChangeAspect="1"/>
          </p:cNvPicPr>
          <p:nvPr/>
        </p:nvPicPr>
        <p:blipFill>
          <a:blip r:embed="rId2"/>
          <a:stretch>
            <a:fillRect/>
          </a:stretch>
        </p:blipFill>
        <p:spPr>
          <a:xfrm>
            <a:off x="1819655" y="637784"/>
            <a:ext cx="9155031" cy="2156084"/>
          </a:xfrm>
          <a:prstGeom prst="rect">
            <a:avLst/>
          </a:prstGeom>
        </p:spPr>
      </p:pic>
      <p:sp>
        <p:nvSpPr>
          <p:cNvPr id="5" name="Прямоугольник 4"/>
          <p:cNvSpPr/>
          <p:nvPr/>
        </p:nvSpPr>
        <p:spPr>
          <a:xfrm>
            <a:off x="82780" y="2557373"/>
            <a:ext cx="11951208" cy="830997"/>
          </a:xfrm>
          <a:prstGeom prst="rect">
            <a:avLst/>
          </a:prstGeom>
        </p:spPr>
        <p:txBody>
          <a:bodyPr wrap="square">
            <a:spAutoFit/>
          </a:bodyPr>
          <a:lstStyle/>
          <a:p>
            <a:pPr marL="457200" indent="450215" algn="just">
              <a:lnSpc>
                <a:spcPct val="120000"/>
              </a:lnSpc>
              <a:spcAft>
                <a:spcPts val="0"/>
              </a:spcAft>
            </a:pPr>
            <a:r>
              <a:rPr lang="ru-RU" sz="2000" dirty="0">
                <a:latin typeface="Times New Roman" panose="02020603050405020304" pitchFamily="18" charset="0"/>
                <a:ea typeface="Calibri" panose="020F0502020204030204" pitchFamily="34" charset="0"/>
              </a:rPr>
              <a:t>Первая найденная оценка – 9, присвоенная пользователем 1 пункту 3. Итак, 9 – это наше фактическое значение, истинное значение.</a:t>
            </a:r>
            <a:endParaRPr lang="ru-RU" sz="2000"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mc:Choice xmlns:a14="http://schemas.microsoft.com/office/drawing/2010/main" Requires="a14">
          <p:sp>
            <p:nvSpPr>
              <p:cNvPr id="6" name="Прямоугольник 5"/>
              <p:cNvSpPr/>
              <p:nvPr/>
            </p:nvSpPr>
            <p:spPr>
              <a:xfrm>
                <a:off x="82780" y="3467699"/>
                <a:ext cx="11951208" cy="830997"/>
              </a:xfrm>
              <a:prstGeom prst="rect">
                <a:avLst/>
              </a:prstGeom>
            </p:spPr>
            <p:txBody>
              <a:bodyPr wrap="square">
                <a:spAutoFit/>
              </a:bodyPr>
              <a:lstStyle/>
              <a:p>
                <a:pPr lvl="0" algn="just">
                  <a:lnSpc>
                    <a:spcPct val="120000"/>
                  </a:lnSpc>
                  <a:spcAft>
                    <a:spcPts val="0"/>
                  </a:spcAft>
                </a:pPr>
                <a:r>
                  <a:rPr lang="ru-RU" sz="2000" dirty="0" smtClean="0">
                    <a:latin typeface="Times New Roman" panose="02020603050405020304" pitchFamily="18" charset="0"/>
                    <a:ea typeface="Calibri" panose="020F0502020204030204" pitchFamily="34" charset="0"/>
                  </a:rPr>
                  <a:t>3. В </a:t>
                </a:r>
                <a:r>
                  <a:rPr lang="ru-RU" sz="2000" dirty="0">
                    <a:latin typeface="Times New Roman" panose="02020603050405020304" pitchFamily="18" charset="0"/>
                    <a:ea typeface="Calibri" panose="020F0502020204030204" pitchFamily="34" charset="0"/>
                  </a:rPr>
                  <a:t>матрице </a:t>
                </a:r>
                <a14:m>
                  <m:oMath xmlns:m="http://schemas.openxmlformats.org/officeDocument/2006/math">
                    <m:r>
                      <a:rPr lang="ru-RU" sz="2000" i="1">
                        <a:effectLst/>
                        <a:latin typeface="Cambria Math" panose="02040503050406030204" pitchFamily="18" charset="0"/>
                        <a:ea typeface="Calibri" panose="020F0502020204030204" pitchFamily="34" charset="0"/>
                      </a:rPr>
                      <m:t>𝑈</m:t>
                    </m:r>
                  </m:oMath>
                </a14:m>
                <a:r>
                  <a:rPr lang="ru-RU" sz="2000" dirty="0">
                    <a:effectLst/>
                    <a:latin typeface="Times New Roman" panose="02020603050405020304" pitchFamily="18" charset="0"/>
                    <a:ea typeface="Calibri" panose="020F0502020204030204" pitchFamily="34" charset="0"/>
                  </a:rPr>
                  <a:t> берутся все случайные значения, связанные с пользователем П1 (первая строка, табл. 2.9). У нас есть для этого пользователя [0.8, 1.2, -0.2]</a:t>
                </a:r>
                <a:endParaRPr lang="ru-RU" sz="2000" dirty="0">
                  <a:effectLst/>
                  <a:latin typeface="Times New Roman" panose="02020603050405020304" pitchFamily="18" charset="0"/>
                  <a:ea typeface="Times New Roman" panose="02020603050405020304" pitchFamily="18" charset="0"/>
                </a:endParaRPr>
              </a:p>
            </p:txBody>
          </p:sp>
        </mc:Choice>
        <mc:Fallback>
          <p:sp>
            <p:nvSpPr>
              <p:cNvPr id="6" name="Прямоугольник 5"/>
              <p:cNvSpPr>
                <a:spLocks noRot="1" noChangeAspect="1" noMove="1" noResize="1" noEditPoints="1" noAdjustHandles="1" noChangeArrowheads="1" noChangeShapeType="1" noTextEdit="1"/>
              </p:cNvSpPr>
              <p:nvPr/>
            </p:nvSpPr>
            <p:spPr>
              <a:xfrm>
                <a:off x="82780" y="3467699"/>
                <a:ext cx="11951208" cy="830997"/>
              </a:xfrm>
              <a:prstGeom prst="rect">
                <a:avLst/>
              </a:prstGeom>
              <a:blipFill>
                <a:blip r:embed="rId3"/>
                <a:stretch>
                  <a:fillRect l="-561" t="-735" r="-510" b="-8824"/>
                </a:stretch>
              </a:blipFill>
            </p:spPr>
            <p:txBody>
              <a:bodyPr/>
              <a:lstStyle/>
              <a:p>
                <a:r>
                  <a:rPr lang="ru-RU">
                    <a:noFill/>
                  </a:rPr>
                  <a:t> </a:t>
                </a:r>
              </a:p>
            </p:txBody>
          </p:sp>
        </mc:Fallback>
      </mc:AlternateContent>
      <p:sp>
        <p:nvSpPr>
          <p:cNvPr id="8" name="Прямоугольник 7"/>
          <p:cNvSpPr/>
          <p:nvPr/>
        </p:nvSpPr>
        <p:spPr>
          <a:xfrm>
            <a:off x="9521543" y="4147192"/>
            <a:ext cx="2369175" cy="461665"/>
          </a:xfrm>
          <a:prstGeom prst="rect">
            <a:avLst/>
          </a:prstGeom>
        </p:spPr>
        <p:txBody>
          <a:bodyPr wrap="none">
            <a:spAutoFit/>
          </a:bodyPr>
          <a:lstStyle/>
          <a:p>
            <a:pPr marL="457200" indent="450215" algn="r">
              <a:lnSpc>
                <a:spcPct val="120000"/>
              </a:lnSpc>
              <a:spcAft>
                <a:spcPts val="0"/>
              </a:spcAft>
            </a:pPr>
            <a:r>
              <a:rPr lang="ru-RU" sz="2000" i="1" dirty="0">
                <a:latin typeface="Times New Roman" panose="02020603050405020304" pitchFamily="18" charset="0"/>
                <a:ea typeface="Calibri" panose="020F0502020204030204" pitchFamily="34" charset="0"/>
              </a:rPr>
              <a:t>Таблица 2.</a:t>
            </a:r>
            <a:r>
              <a:rPr lang="en-US" sz="2000" i="1" dirty="0">
                <a:latin typeface="Times New Roman" panose="02020603050405020304" pitchFamily="18" charset="0"/>
                <a:ea typeface="Calibri" panose="020F0502020204030204" pitchFamily="34" charset="0"/>
              </a:rPr>
              <a:t>9</a:t>
            </a:r>
            <a:endParaRPr lang="ru-RU" sz="2000" dirty="0">
              <a:effectLst/>
              <a:latin typeface="Times New Roman" panose="02020603050405020304" pitchFamily="18" charset="0"/>
              <a:ea typeface="Times New Roman" panose="02020603050405020304" pitchFamily="18" charset="0"/>
            </a:endParaRPr>
          </a:p>
        </p:txBody>
      </p:sp>
      <p:pic>
        <p:nvPicPr>
          <p:cNvPr id="9" name="Рисунок 8"/>
          <p:cNvPicPr>
            <a:picLocks noChangeAspect="1"/>
          </p:cNvPicPr>
          <p:nvPr/>
        </p:nvPicPr>
        <p:blipFill>
          <a:blip r:embed="rId4"/>
          <a:stretch>
            <a:fillRect/>
          </a:stretch>
        </p:blipFill>
        <p:spPr>
          <a:xfrm>
            <a:off x="1914527" y="4608857"/>
            <a:ext cx="8965285" cy="2111398"/>
          </a:xfrm>
          <a:prstGeom prst="rect">
            <a:avLst/>
          </a:prstGeom>
        </p:spPr>
      </p:pic>
    </p:spTree>
    <p:extLst>
      <p:ext uri="{BB962C8B-B14F-4D97-AF65-F5344CB8AC3E}">
        <p14:creationId xmlns:p14="http://schemas.microsoft.com/office/powerpoint/2010/main" val="1265849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128016" y="151251"/>
                <a:ext cx="11475720" cy="1200329"/>
              </a:xfrm>
              <a:prstGeom prst="rect">
                <a:avLst/>
              </a:prstGeom>
            </p:spPr>
            <p:txBody>
              <a:bodyPr wrap="square">
                <a:spAutoFit/>
              </a:bodyPr>
              <a:lstStyle/>
              <a:p>
                <a:pPr marL="457200" indent="450215" algn="just">
                  <a:lnSpc>
                    <a:spcPct val="120000"/>
                  </a:lnSpc>
                  <a:spcAft>
                    <a:spcPts val="0"/>
                  </a:spcAft>
                </a:pPr>
                <a:r>
                  <a:rPr lang="ru-RU" sz="2000" dirty="0">
                    <a:latin typeface="Times New Roman" panose="02020603050405020304" pitchFamily="18" charset="0"/>
                    <a:ea typeface="Calibri" panose="020F0502020204030204" pitchFamily="34" charset="0"/>
                  </a:rPr>
                  <a:t>Помните, что 9 было присвоено пользователем 1 элементу 3. В матрице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𝑉</m:t>
                        </m:r>
                      </m:e>
                      <m:sup>
                        <m:r>
                          <a:rPr lang="en-US" sz="2000" i="1">
                            <a:effectLst/>
                            <a:latin typeface="Cambria Math" panose="02040503050406030204" pitchFamily="18" charset="0"/>
                            <a:ea typeface="Calibri" panose="020F0502020204030204" pitchFamily="34" charset="0"/>
                          </a:rPr>
                          <m:t>𝑇</m:t>
                        </m:r>
                      </m:sup>
                    </m:sSup>
                  </m:oMath>
                </a14:m>
                <a:r>
                  <a:rPr lang="ru-RU" sz="2000" dirty="0">
                    <a:effectLst/>
                    <a:latin typeface="Times New Roman" panose="02020603050405020304" pitchFamily="18" charset="0"/>
                    <a:ea typeface="Calibri" panose="020F0502020204030204" pitchFamily="34" charset="0"/>
                  </a:rPr>
                  <a:t> берутся все случайные значения, связанные с элементом 3. У нас есть для этого элемента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[−0,2, 0,1, 0,14]</m:t>
                        </m:r>
                      </m:e>
                      <m:sup>
                        <m:r>
                          <a:rPr lang="en-US" sz="2000" i="1">
                            <a:effectLst/>
                            <a:latin typeface="Cambria Math" panose="02040503050406030204" pitchFamily="18" charset="0"/>
                            <a:ea typeface="Calibri" panose="020F0502020204030204" pitchFamily="34" charset="0"/>
                          </a:rPr>
                          <m:t>𝑇</m:t>
                        </m:r>
                      </m:sup>
                    </m:sSup>
                  </m:oMath>
                </a14:m>
                <a:r>
                  <a:rPr lang="ru-RU" sz="2000" dirty="0">
                    <a:effectLst/>
                    <a:latin typeface="Times New Roman" panose="02020603050405020304" pitchFamily="18" charset="0"/>
                    <a:ea typeface="Calibri" panose="020F0502020204030204" pitchFamily="34" charset="0"/>
                  </a:rPr>
                  <a:t> (табл. 2.10).</a:t>
                </a:r>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128016" y="151251"/>
                <a:ext cx="11475720" cy="1200329"/>
              </a:xfrm>
              <a:prstGeom prst="rect">
                <a:avLst/>
              </a:prstGeom>
              <a:blipFill>
                <a:blip r:embed="rId2"/>
                <a:stretch>
                  <a:fillRect t="-508" r="-478" b="-5584"/>
                </a:stretch>
              </a:blipFill>
            </p:spPr>
            <p:txBody>
              <a:bodyPr/>
              <a:lstStyle/>
              <a:p>
                <a:r>
                  <a:rPr lang="ru-RU">
                    <a:noFill/>
                  </a:rPr>
                  <a:t> </a:t>
                </a:r>
              </a:p>
            </p:txBody>
          </p:sp>
        </mc:Fallback>
      </mc:AlternateContent>
      <p:sp>
        <p:nvSpPr>
          <p:cNvPr id="3" name="Прямоугольник 2"/>
          <p:cNvSpPr/>
          <p:nvPr/>
        </p:nvSpPr>
        <p:spPr>
          <a:xfrm>
            <a:off x="9081572" y="1120747"/>
            <a:ext cx="2497415" cy="461665"/>
          </a:xfrm>
          <a:prstGeom prst="rect">
            <a:avLst/>
          </a:prstGeom>
        </p:spPr>
        <p:txBody>
          <a:bodyPr wrap="none">
            <a:spAutoFit/>
          </a:bodyPr>
          <a:lstStyle/>
          <a:p>
            <a:pPr marL="457200" indent="450215" algn="r">
              <a:lnSpc>
                <a:spcPct val="120000"/>
              </a:lnSpc>
              <a:spcAft>
                <a:spcPts val="0"/>
              </a:spcAft>
            </a:pPr>
            <a:r>
              <a:rPr lang="ru-RU" sz="2000" i="1" dirty="0">
                <a:latin typeface="Times New Roman" panose="02020603050405020304" pitchFamily="18" charset="0"/>
                <a:ea typeface="Calibri" panose="020F0502020204030204" pitchFamily="34" charset="0"/>
              </a:rPr>
              <a:t>Таблица 2.</a:t>
            </a:r>
            <a:r>
              <a:rPr lang="en-US" sz="2000" i="1" dirty="0">
                <a:latin typeface="Times New Roman" panose="02020603050405020304" pitchFamily="18" charset="0"/>
                <a:ea typeface="Calibri" panose="020F0502020204030204" pitchFamily="34" charset="0"/>
              </a:rPr>
              <a:t>10</a:t>
            </a:r>
            <a:endParaRPr lang="ru-RU" sz="2000" dirty="0">
              <a:effectLst/>
              <a:latin typeface="Times New Roman" panose="02020603050405020304" pitchFamily="18" charset="0"/>
              <a:ea typeface="Times New Roman" panose="02020603050405020304" pitchFamily="18" charset="0"/>
            </a:endParaRPr>
          </a:p>
        </p:txBody>
      </p:sp>
      <p:pic>
        <p:nvPicPr>
          <p:cNvPr id="4" name="Рисунок 3"/>
          <p:cNvPicPr>
            <a:picLocks noChangeAspect="1"/>
          </p:cNvPicPr>
          <p:nvPr/>
        </p:nvPicPr>
        <p:blipFill>
          <a:blip r:embed="rId3"/>
          <a:stretch>
            <a:fillRect/>
          </a:stretch>
        </p:blipFill>
        <p:spPr>
          <a:xfrm>
            <a:off x="1142857" y="1351580"/>
            <a:ext cx="8615311" cy="1675085"/>
          </a:xfrm>
          <a:prstGeom prst="rect">
            <a:avLst/>
          </a:prstGeom>
        </p:spPr>
      </p:pic>
      <mc:AlternateContent xmlns:mc="http://schemas.openxmlformats.org/markup-compatibility/2006">
        <mc:Choice xmlns:a14="http://schemas.microsoft.com/office/drawing/2010/main" Requires="a14">
          <p:sp>
            <p:nvSpPr>
              <p:cNvPr id="5" name="Прямоугольник 4"/>
              <p:cNvSpPr/>
              <p:nvPr/>
            </p:nvSpPr>
            <p:spPr>
              <a:xfrm>
                <a:off x="231282" y="3573506"/>
                <a:ext cx="11509613" cy="2630400"/>
              </a:xfrm>
              <a:prstGeom prst="rect">
                <a:avLst/>
              </a:prstGeom>
            </p:spPr>
            <p:txBody>
              <a:bodyPr wrap="square">
                <a:spAutoFit/>
              </a:bodyPr>
              <a:lstStyle/>
              <a:p>
                <a:pPr lvl="0" algn="just">
                  <a:lnSpc>
                    <a:spcPct val="120000"/>
                  </a:lnSpc>
                  <a:spcAft>
                    <a:spcPts val="0"/>
                  </a:spcAft>
                </a:pPr>
                <a:r>
                  <a:rPr lang="ru-RU" sz="2000" dirty="0" smtClean="0">
                    <a:latin typeface="Times New Roman" panose="02020603050405020304" pitchFamily="18" charset="0"/>
                    <a:ea typeface="Calibri" panose="020F0502020204030204" pitchFamily="34" charset="0"/>
                  </a:rPr>
                  <a:t>4. Вычисляется </a:t>
                </a:r>
                <a:r>
                  <a:rPr lang="ru-RU" sz="2000" dirty="0">
                    <a:latin typeface="Times New Roman" panose="02020603050405020304" pitchFamily="18" charset="0"/>
                    <a:ea typeface="Calibri" panose="020F0502020204030204" pitchFamily="34" charset="0"/>
                  </a:rPr>
                  <a:t>скалярное произведение между найденной строкой и столбцом, чтобы сделать наш прогноз. </a:t>
                </a:r>
                <a:endParaRPr lang="ru-RU" sz="2000" dirty="0">
                  <a:effectLst/>
                  <a:latin typeface="Times New Roman" panose="02020603050405020304" pitchFamily="18" charset="0"/>
                  <a:ea typeface="Times New Roman" panose="02020603050405020304" pitchFamily="18" charset="0"/>
                </a:endParaRPr>
              </a:p>
              <a:p>
                <a:pPr marL="540385" indent="254000"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𝑟</m:t>
                          </m:r>
                        </m:e>
                        <m:sub>
                          <m:r>
                            <a:rPr lang="en-US" sz="2000" i="1">
                              <a:effectLst/>
                              <a:latin typeface="Cambria Math" panose="02040503050406030204" pitchFamily="18" charset="0"/>
                              <a:ea typeface="Calibri" panose="020F0502020204030204" pitchFamily="34" charset="0"/>
                            </a:rPr>
                            <m:t>13</m:t>
                          </m:r>
                        </m:sub>
                      </m:sSub>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𝑢</m:t>
                          </m:r>
                        </m:e>
                        <m:sub>
                          <m:r>
                            <a:rPr lang="en-US" sz="2000" i="1">
                              <a:effectLst/>
                              <a:latin typeface="Cambria Math" panose="02040503050406030204" pitchFamily="18" charset="0"/>
                              <a:ea typeface="Calibri" panose="020F0502020204030204" pitchFamily="34" charset="0"/>
                            </a:rPr>
                            <m:t>1</m:t>
                          </m:r>
                        </m:sub>
                      </m:sSub>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𝑣</m:t>
                          </m:r>
                        </m:e>
                        <m:sub>
                          <m:r>
                            <a:rPr lang="en-US" sz="2000" i="1">
                              <a:effectLst/>
                              <a:latin typeface="Cambria Math" panose="02040503050406030204" pitchFamily="18" charset="0"/>
                              <a:ea typeface="Calibri" panose="020F0502020204030204" pitchFamily="34" charset="0"/>
                            </a:rPr>
                            <m:t>3</m:t>
                          </m:r>
                        </m:sub>
                      </m:sSub>
                      <m:r>
                        <a:rPr lang="ru-RU" sz="2000" i="1">
                          <a:effectLst/>
                          <a:latin typeface="Cambria Math" panose="02040503050406030204" pitchFamily="18" charset="0"/>
                          <a:ea typeface="Calibri" panose="020F0502020204030204" pitchFamily="34" charset="0"/>
                        </a:rPr>
                        <m:t>=(0,8×−0,2)+(1,2 × 0,1)+(−0,2 × 0,14)=−0,07</m:t>
                      </m:r>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rPr>
                  <a:t>Имеем: Фактическое </a:t>
                </a:r>
                <a14:m>
                  <m:oMath xmlns:m="http://schemas.openxmlformats.org/officeDocument/2006/math">
                    <m:sSub>
                      <m:sSubPr>
                        <m:ctrlPr>
                          <a:rPr lang="ru-RU" sz="2000" i="1">
                            <a:effectLst/>
                            <a:latin typeface="Cambria Math" panose="02040503050406030204" pitchFamily="18" charset="0"/>
                            <a:ea typeface="Times New Roman" panose="02020603050405020304" pitchFamily="18" charset="0"/>
                          </a:rPr>
                        </m:ctrlPr>
                      </m:sSubPr>
                      <m:e>
                        <m:acc>
                          <m:accPr>
                            <m:chr m:val="̂"/>
                            <m:ctrlPr>
                              <a:rPr lang="ru-RU" sz="2000" i="1">
                                <a:effectLst/>
                                <a:latin typeface="Cambria Math" panose="02040503050406030204" pitchFamily="18" charset="0"/>
                                <a:ea typeface="Times New Roman" panose="02020603050405020304" pitchFamily="18" charset="0"/>
                              </a:rPr>
                            </m:ctrlPr>
                          </m:accPr>
                          <m:e>
                            <m:r>
                              <a:rPr lang="en-US" sz="2000" i="1">
                                <a:effectLst/>
                                <a:latin typeface="Cambria Math" panose="02040503050406030204" pitchFamily="18" charset="0"/>
                                <a:ea typeface="Times New Roman" panose="02020603050405020304" pitchFamily="18" charset="0"/>
                              </a:rPr>
                              <m:t>𝑟</m:t>
                            </m:r>
                          </m:e>
                        </m:acc>
                      </m:e>
                      <m:sub>
                        <m:r>
                          <a:rPr lang="ru-RU" sz="2000" i="1">
                            <a:effectLst/>
                            <a:latin typeface="Cambria Math" panose="02040503050406030204" pitchFamily="18" charset="0"/>
                            <a:ea typeface="Times New Roman" panose="02020603050405020304" pitchFamily="18" charset="0"/>
                          </a:rPr>
                          <m:t>13</m:t>
                        </m:r>
                      </m:sub>
                    </m:sSub>
                    <m:r>
                      <a:rPr lang="ru-RU" sz="2000" i="1">
                        <a:effectLst/>
                        <a:latin typeface="Cambria Math" panose="02040503050406030204" pitchFamily="18" charset="0"/>
                        <a:ea typeface="Calibri" panose="020F0502020204030204" pitchFamily="34" charset="0"/>
                      </a:rPr>
                      <m:t>=9</m:t>
                    </m:r>
                  </m:oMath>
                </a14:m>
                <a:r>
                  <a:rPr lang="ru-RU" sz="2000" dirty="0">
                    <a:effectLst/>
                    <a:latin typeface="Times New Roman" panose="02020603050405020304" pitchFamily="18" charset="0"/>
                    <a:ea typeface="Calibri" panose="020F0502020204030204" pitchFamily="34" charset="0"/>
                  </a:rPr>
                  <a:t>; Прогнозируемый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𝑟</m:t>
                        </m:r>
                      </m:e>
                      <m:sub>
                        <m:r>
                          <a:rPr lang="ru-RU" sz="2000" i="1">
                            <a:effectLst/>
                            <a:latin typeface="Cambria Math" panose="02040503050406030204" pitchFamily="18" charset="0"/>
                            <a:ea typeface="Calibri" panose="020F0502020204030204" pitchFamily="34" charset="0"/>
                          </a:rPr>
                          <m:t>13</m:t>
                        </m:r>
                      </m:sub>
                    </m:sSub>
                    <m:r>
                      <a:rPr lang="ru-RU" sz="2000" i="1">
                        <a:effectLst/>
                        <a:latin typeface="Cambria Math" panose="02040503050406030204" pitchFamily="18" charset="0"/>
                        <a:ea typeface="Calibri" panose="020F0502020204030204" pitchFamily="34" charset="0"/>
                      </a:rPr>
                      <m:t>=−0,07</m:t>
                    </m:r>
                  </m:oMath>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rPr>
                  <a:t>Таким образом, </a:t>
                </a:r>
                <a:r>
                  <a:rPr lang="ru-RU" sz="2000" dirty="0">
                    <a:effectLst/>
                    <a:latin typeface="Times New Roman" panose="02020603050405020304" pitchFamily="18" charset="0"/>
                    <a:ea typeface="Times New Roman" panose="02020603050405020304" pitchFamily="18" charset="0"/>
                  </a:rPr>
                  <a:t>среднеквадратичная ошибка</a:t>
                </a:r>
                <a:r>
                  <a:rPr lang="ru-RU" sz="2000" dirty="0">
                    <a:effectLst/>
                    <a:latin typeface="Times New Roman" panose="02020603050405020304" pitchFamily="18" charset="0"/>
                    <a:ea typeface="Calibri" panose="020F0502020204030204" pitchFamily="34" charset="0"/>
                  </a:rPr>
                  <a:t> составляет: </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𝑒</m:t>
                          </m:r>
                        </m:e>
                        <m:sub>
                          <m:r>
                            <a:rPr lang="en-US" sz="2000" i="1">
                              <a:effectLst/>
                              <a:latin typeface="Cambria Math" panose="02040503050406030204" pitchFamily="18" charset="0"/>
                              <a:ea typeface="Times New Roman" panose="02020603050405020304" pitchFamily="18" charset="0"/>
                            </a:rPr>
                            <m:t>13</m:t>
                          </m:r>
                        </m:sub>
                      </m:sSub>
                      <m:r>
                        <a:rPr lang="en-US" sz="2000" i="1">
                          <a:effectLst/>
                          <a:latin typeface="Cambria Math" panose="02040503050406030204" pitchFamily="18" charset="0"/>
                          <a:ea typeface="Times New Roman" panose="02020603050405020304" pitchFamily="18" charset="0"/>
                        </a:rPr>
                        <m:t>=</m:t>
                      </m:r>
                      <m:sSup>
                        <m:sSupPr>
                          <m:ctrlPr>
                            <a:rPr lang="ru-RU" sz="2000" i="1">
                              <a:effectLst/>
                              <a:latin typeface="Cambria Math" panose="02040503050406030204" pitchFamily="18" charset="0"/>
                              <a:ea typeface="Times New Roman" panose="02020603050405020304" pitchFamily="18" charset="0"/>
                            </a:rPr>
                          </m:ctrlPr>
                        </m:sSupPr>
                        <m:e>
                          <m:f>
                            <m:fPr>
                              <m:ctrlPr>
                                <a:rPr lang="ru-RU" sz="2000" i="1">
                                  <a:effectLst/>
                                  <a:latin typeface="Cambria Math" panose="02040503050406030204" pitchFamily="18" charset="0"/>
                                  <a:ea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rPr>
                                <m:t>1</m:t>
                              </m:r>
                            </m:num>
                            <m:den>
                              <m:r>
                                <a:rPr lang="en-US" sz="2000" i="1">
                                  <a:effectLst/>
                                  <a:latin typeface="Cambria Math" panose="02040503050406030204" pitchFamily="18" charset="0"/>
                                  <a:ea typeface="Times New Roman" panose="02020603050405020304" pitchFamily="18" charset="0"/>
                                </a:rPr>
                                <m:t>𝑁</m:t>
                              </m:r>
                            </m:den>
                          </m:f>
                          <m:r>
                            <a:rPr lang="en-US" sz="2000" i="1">
                              <a:effectLst/>
                              <a:latin typeface="Cambria Math" panose="02040503050406030204" pitchFamily="18" charset="0"/>
                              <a:ea typeface="Times New Roman" panose="02020603050405020304" pitchFamily="18" charset="0"/>
                            </a:rPr>
                            <m:t>(</m:t>
                          </m:r>
                          <m:sSub>
                            <m:sSubPr>
                              <m:ctrlPr>
                                <a:rPr lang="ru-RU" sz="2000" i="1">
                                  <a:effectLst/>
                                  <a:latin typeface="Cambria Math" panose="02040503050406030204" pitchFamily="18" charset="0"/>
                                  <a:ea typeface="Times New Roman" panose="02020603050405020304" pitchFamily="18" charset="0"/>
                                </a:rPr>
                              </m:ctrlPr>
                            </m:sSubPr>
                            <m:e>
                              <m:acc>
                                <m:accPr>
                                  <m:chr m:val="̂"/>
                                  <m:ctrlPr>
                                    <a:rPr lang="ru-RU" sz="2000" i="1">
                                      <a:effectLst/>
                                      <a:latin typeface="Cambria Math" panose="02040503050406030204" pitchFamily="18" charset="0"/>
                                      <a:ea typeface="Times New Roman" panose="02020603050405020304" pitchFamily="18" charset="0"/>
                                    </a:rPr>
                                  </m:ctrlPr>
                                </m:accPr>
                                <m:e>
                                  <m:r>
                                    <a:rPr lang="en-US" sz="2000" i="1">
                                      <a:effectLst/>
                                      <a:latin typeface="Cambria Math" panose="02040503050406030204" pitchFamily="18" charset="0"/>
                                      <a:ea typeface="Times New Roman" panose="02020603050405020304" pitchFamily="18" charset="0"/>
                                    </a:rPr>
                                    <m:t>𝑟</m:t>
                                  </m:r>
                                </m:e>
                              </m:acc>
                            </m:e>
                            <m:sub>
                              <m:r>
                                <a:rPr lang="en-US" sz="2000" i="1">
                                  <a:effectLst/>
                                  <a:latin typeface="Cambria Math" panose="02040503050406030204" pitchFamily="18" charset="0"/>
                                  <a:ea typeface="Times New Roman" panose="02020603050405020304" pitchFamily="18" charset="0"/>
                                </a:rPr>
                                <m:t>13</m:t>
                              </m:r>
                            </m:sub>
                          </m:sSub>
                          <m:r>
                            <a:rPr lang="en-US" sz="2000" i="1">
                              <a:effectLst/>
                              <a:latin typeface="Cambria Math" panose="02040503050406030204" pitchFamily="18" charset="0"/>
                              <a:ea typeface="Times New Roman" panose="02020603050405020304" pitchFamily="18" charset="0"/>
                            </a:rPr>
                            <m:t> −</m:t>
                          </m:r>
                          <m:sSub>
                            <m:sSubPr>
                              <m:ctrlPr>
                                <a:rPr lang="ru-RU"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𝑟</m:t>
                              </m:r>
                            </m:e>
                            <m:sub>
                              <m:r>
                                <a:rPr lang="en-US" sz="2000" i="1">
                                  <a:effectLst/>
                                  <a:latin typeface="Cambria Math" panose="02040503050406030204" pitchFamily="18" charset="0"/>
                                  <a:ea typeface="Times New Roman" panose="02020603050405020304" pitchFamily="18" charset="0"/>
                                </a:rPr>
                                <m:t>13</m:t>
                              </m:r>
                            </m:sub>
                          </m:sSub>
                          <m:r>
                            <a:rPr lang="en-US" sz="2000" i="1">
                              <a:effectLst/>
                              <a:latin typeface="Cambria Math" panose="02040503050406030204" pitchFamily="18" charset="0"/>
                              <a:ea typeface="Times New Roman" panose="02020603050405020304" pitchFamily="18" charset="0"/>
                            </a:rPr>
                            <m:t>)</m:t>
                          </m:r>
                        </m:e>
                        <m:sup>
                          <m:r>
                            <a:rPr lang="en-US" sz="2000" i="1">
                              <a:effectLst/>
                              <a:latin typeface="Cambria Math" panose="02040503050406030204" pitchFamily="18" charset="0"/>
                              <a:ea typeface="Times New Roman" panose="02020603050405020304" pitchFamily="18" charset="0"/>
                            </a:rPr>
                            <m:t>2</m:t>
                          </m:r>
                        </m:sup>
                      </m:sSup>
                      <m:r>
                        <a:rPr lang="ru-RU"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0,5×(9−(−0,07))</m:t>
                          </m:r>
                        </m:e>
                        <m:sup>
                          <m:r>
                            <a:rPr lang="ru-RU" sz="2000" i="1">
                              <a:effectLst/>
                              <a:latin typeface="Cambria Math" panose="02040503050406030204" pitchFamily="18" charset="0"/>
                              <a:ea typeface="Calibri" panose="020F0502020204030204" pitchFamily="34" charset="0"/>
                            </a:rPr>
                            <m:t>2</m:t>
                          </m:r>
                        </m:sup>
                      </m:sSup>
                      <m:r>
                        <a:rPr lang="ru-RU" sz="2000" i="1">
                          <a:effectLst/>
                          <a:latin typeface="Cambria Math" panose="02040503050406030204" pitchFamily="18" charset="0"/>
                          <a:ea typeface="Calibri" panose="020F0502020204030204" pitchFamily="34" charset="0"/>
                        </a:rPr>
                        <m:t>=41,13</m:t>
                      </m:r>
                    </m:oMath>
                  </m:oMathPara>
                </a14:m>
                <a:endParaRPr lang="ru-RU" sz="2000" dirty="0">
                  <a:effectLst/>
                  <a:latin typeface="Times New Roman" panose="02020603050405020304" pitchFamily="18" charset="0"/>
                  <a:ea typeface="Times New Roman" panose="02020603050405020304" pitchFamily="18" charset="0"/>
                </a:endParaRPr>
              </a:p>
            </p:txBody>
          </p:sp>
        </mc:Choice>
        <mc:Fallback>
          <p:sp>
            <p:nvSpPr>
              <p:cNvPr id="5" name="Прямоугольник 4"/>
              <p:cNvSpPr>
                <a:spLocks noRot="1" noChangeAspect="1" noMove="1" noResize="1" noEditPoints="1" noAdjustHandles="1" noChangeArrowheads="1" noChangeShapeType="1" noTextEdit="1"/>
              </p:cNvSpPr>
              <p:nvPr/>
            </p:nvSpPr>
            <p:spPr>
              <a:xfrm>
                <a:off x="231282" y="3573506"/>
                <a:ext cx="11509613" cy="2630400"/>
              </a:xfrm>
              <a:prstGeom prst="rect">
                <a:avLst/>
              </a:prstGeom>
              <a:blipFill>
                <a:blip r:embed="rId4"/>
                <a:stretch>
                  <a:fillRect l="-583" r="-530"/>
                </a:stretch>
              </a:blipFill>
            </p:spPr>
            <p:txBody>
              <a:bodyPr/>
              <a:lstStyle/>
              <a:p>
                <a:r>
                  <a:rPr lang="ru-RU">
                    <a:noFill/>
                  </a:rPr>
                  <a:t> </a:t>
                </a:r>
              </a:p>
            </p:txBody>
          </p:sp>
        </mc:Fallback>
      </mc:AlternateContent>
    </p:spTree>
    <p:extLst>
      <p:ext uri="{BB962C8B-B14F-4D97-AF65-F5344CB8AC3E}">
        <p14:creationId xmlns:p14="http://schemas.microsoft.com/office/powerpoint/2010/main" val="36883862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640080" y="535539"/>
                <a:ext cx="11064240" cy="5640775"/>
              </a:xfrm>
              <a:prstGeom prst="rect">
                <a:avLst/>
              </a:prstGeom>
            </p:spPr>
            <p:txBody>
              <a:bodyPr wrap="square">
                <a:spAutoFit/>
              </a:bodyPr>
              <a:lstStyle/>
              <a:p>
                <a:pPr lvl="0" algn="just">
                  <a:lnSpc>
                    <a:spcPct val="120000"/>
                  </a:lnSpc>
                  <a:spcAft>
                    <a:spcPts val="0"/>
                  </a:spcAft>
                </a:pPr>
                <a:r>
                  <a:rPr lang="ru-RU" sz="2000" dirty="0" smtClean="0">
                    <a:latin typeface="Times New Roman" panose="02020603050405020304" pitchFamily="18" charset="0"/>
                    <a:ea typeface="Calibri" panose="020F0502020204030204" pitchFamily="34" charset="0"/>
                  </a:rPr>
                  <a:t>5. Необходимо </a:t>
                </a:r>
                <a:r>
                  <a:rPr lang="ru-RU" sz="2000" dirty="0">
                    <a:latin typeface="Times New Roman" panose="02020603050405020304" pitchFamily="18" charset="0"/>
                    <a:ea typeface="Calibri" panose="020F0502020204030204" pitchFamily="34" charset="0"/>
                  </a:rPr>
                  <a:t>минимизировать ошибку, используя градиентный спуск.</a:t>
                </a:r>
                <a:endParaRPr lang="ru-RU" sz="2000" dirty="0">
                  <a:effectLst/>
                  <a:latin typeface="Times New Roman" panose="02020603050405020304" pitchFamily="18" charset="0"/>
                  <a:ea typeface="Times New Roman" panose="02020603050405020304" pitchFamily="18" charset="0"/>
                </a:endParaRPr>
              </a:p>
              <a:p>
                <a:pPr marL="540385" indent="254000" algn="just">
                  <a:lnSpc>
                    <a:spcPct val="120000"/>
                  </a:lnSpc>
                  <a:spcAft>
                    <a:spcPts val="0"/>
                  </a:spcAft>
                </a:pPr>
                <a:r>
                  <a:rPr lang="ru-RU" sz="2000" dirty="0">
                    <a:effectLst/>
                    <a:latin typeface="Times New Roman" panose="02020603050405020304" pitchFamily="18" charset="0"/>
                    <a:ea typeface="Calibri" panose="020F0502020204030204" pitchFamily="34" charset="0"/>
                  </a:rPr>
                  <a:t>Для пользователя:</a:t>
                </a:r>
                <a:endParaRPr lang="ru-RU" sz="2000" dirty="0">
                  <a:effectLst/>
                  <a:latin typeface="Times New Roman" panose="02020603050405020304" pitchFamily="18" charset="0"/>
                  <a:ea typeface="Times New Roman" panose="02020603050405020304" pitchFamily="18" charset="0"/>
                </a:endParaRPr>
              </a:p>
              <a:p>
                <a:pPr indent="254000" algn="just">
                  <a:lnSpc>
                    <a:spcPct val="120000"/>
                  </a:lnSpc>
                  <a:spcAft>
                    <a:spcPts val="0"/>
                  </a:spcAft>
                </a:pPr>
                <a14:m>
                  <m:oMathPara xmlns:m="http://schemas.openxmlformats.org/officeDocument/2006/math">
                    <m:oMathParaPr>
                      <m:jc m:val="centerGroup"/>
                    </m:oMathParaPr>
                    <m:oMath xmlns:m="http://schemas.openxmlformats.org/officeDocument/2006/math">
                      <m:sSubSup>
                        <m:sSubSupPr>
                          <m:ctrlPr>
                            <a:rPr lang="ru-RU" sz="2000" i="1">
                              <a:effectLst/>
                              <a:latin typeface="Cambria Math" panose="02040503050406030204" pitchFamily="18" charset="0"/>
                              <a:ea typeface="Calibri" panose="020F0502020204030204" pitchFamily="34" charset="0"/>
                            </a:rPr>
                          </m:ctrlPr>
                        </m:sSubSupPr>
                        <m:e>
                          <m:r>
                            <a:rPr lang="en-US" sz="2000" i="1">
                              <a:effectLst/>
                              <a:latin typeface="Cambria Math" panose="02040503050406030204" pitchFamily="18" charset="0"/>
                              <a:ea typeface="Calibri" panose="020F0502020204030204" pitchFamily="34" charset="0"/>
                            </a:rPr>
                            <m:t>𝑈</m:t>
                          </m:r>
                        </m:e>
                        <m:sub>
                          <m:r>
                            <a:rPr lang="en-US" sz="2000" i="1">
                              <a:effectLst/>
                              <a:latin typeface="Cambria Math" panose="02040503050406030204" pitchFamily="18" charset="0"/>
                              <a:ea typeface="Calibri" panose="020F0502020204030204" pitchFamily="34" charset="0"/>
                            </a:rPr>
                            <m:t>𝑖</m:t>
                          </m:r>
                        </m:sub>
                        <m:sup>
                          <m:r>
                            <a:rPr lang="en-US" sz="2000" i="1">
                              <a:effectLst/>
                              <a:latin typeface="Cambria Math" panose="02040503050406030204" pitchFamily="18" charset="0"/>
                              <a:ea typeface="Calibri" panose="020F0502020204030204" pitchFamily="34" charset="0"/>
                            </a:rPr>
                            <m:t>∗</m:t>
                          </m:r>
                        </m:sup>
                      </m:sSubSup>
                      <m:r>
                        <a:rPr lang="en-US"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𝑈</m:t>
                          </m:r>
                        </m:e>
                        <m:sub>
                          <m:r>
                            <a:rPr lang="en-US" sz="2000" i="1">
                              <a:effectLst/>
                              <a:latin typeface="Cambria Math" panose="02040503050406030204" pitchFamily="18" charset="0"/>
                              <a:ea typeface="Calibri" panose="020F0502020204030204" pitchFamily="34" charset="0"/>
                            </a:rPr>
                            <m:t>𝑖</m:t>
                          </m:r>
                        </m:sub>
                      </m:sSub>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𝛼</m:t>
                      </m:r>
                      <m:r>
                        <a:rPr lang="en-US" sz="2000">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𝑒</m:t>
                          </m:r>
                        </m:e>
                        <m:sub>
                          <m:r>
                            <a:rPr lang="en-US" sz="2000" i="1">
                              <a:effectLst/>
                              <a:latin typeface="Cambria Math" panose="02040503050406030204" pitchFamily="18" charset="0"/>
                              <a:ea typeface="Calibri" panose="020F0502020204030204" pitchFamily="34" charset="0"/>
                            </a:rPr>
                            <m:t>𝑖</m:t>
                          </m:r>
                        </m:sub>
                      </m:sSub>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𝑉</m:t>
                          </m:r>
                        </m:e>
                        <m:sub>
                          <m:r>
                            <a:rPr lang="en-US" sz="2000" i="1">
                              <a:effectLst/>
                              <a:latin typeface="Cambria Math" panose="02040503050406030204" pitchFamily="18" charset="0"/>
                              <a:ea typeface="Calibri" panose="020F0502020204030204" pitchFamily="34" charset="0"/>
                            </a:rPr>
                            <m:t>𝑖</m:t>
                          </m:r>
                        </m:sub>
                      </m:sSub>
                      <m:r>
                        <a:rPr lang="en-US"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𝑈</m:t>
                          </m:r>
                        </m:e>
                        <m:sub>
                          <m:r>
                            <a:rPr lang="en-US" sz="2000" i="1">
                              <a:effectLst/>
                              <a:latin typeface="Cambria Math" panose="02040503050406030204" pitchFamily="18" charset="0"/>
                              <a:ea typeface="Calibri" panose="020F0502020204030204" pitchFamily="34" charset="0"/>
                            </a:rPr>
                            <m:t>𝑖</m:t>
                          </m:r>
                        </m:sub>
                      </m:sSub>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𝛼</m:t>
                      </m:r>
                      <m:r>
                        <a:rPr lang="en-US" sz="2000">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sSup>
                            <m:sSupPr>
                              <m:ctrlPr>
                                <a:rPr lang="ru-RU" sz="2000" i="1">
                                  <a:effectLst/>
                                  <a:latin typeface="Cambria Math" panose="02040503050406030204" pitchFamily="18" charset="0"/>
                                  <a:ea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rPr>
                                <m:t>(</m:t>
                              </m:r>
                              <m:sSub>
                                <m:sSubPr>
                                  <m:ctrlPr>
                                    <a:rPr lang="ru-RU" sz="2000" i="1">
                                      <a:effectLst/>
                                      <a:latin typeface="Cambria Math" panose="02040503050406030204" pitchFamily="18" charset="0"/>
                                      <a:ea typeface="Times New Roman" panose="02020603050405020304" pitchFamily="18" charset="0"/>
                                    </a:rPr>
                                  </m:ctrlPr>
                                </m:sSubPr>
                                <m:e>
                                  <m:acc>
                                    <m:accPr>
                                      <m:chr m:val="̂"/>
                                      <m:ctrlPr>
                                        <a:rPr lang="ru-RU" sz="2000" i="1">
                                          <a:effectLst/>
                                          <a:latin typeface="Cambria Math" panose="02040503050406030204" pitchFamily="18" charset="0"/>
                                          <a:ea typeface="Times New Roman" panose="02020603050405020304" pitchFamily="18" charset="0"/>
                                        </a:rPr>
                                      </m:ctrlPr>
                                    </m:accPr>
                                    <m:e>
                                      <m:r>
                                        <a:rPr lang="en-US" sz="2000" i="1">
                                          <a:effectLst/>
                                          <a:latin typeface="Cambria Math" panose="02040503050406030204" pitchFamily="18" charset="0"/>
                                          <a:ea typeface="Times New Roman" panose="02020603050405020304" pitchFamily="18" charset="0"/>
                                        </a:rPr>
                                        <m:t>𝑟</m:t>
                                      </m:r>
                                    </m:e>
                                  </m:acc>
                                </m:e>
                                <m:sub>
                                  <m:r>
                                    <a:rPr lang="en-US" sz="2000" i="1">
                                      <a:effectLst/>
                                      <a:latin typeface="Cambria Math" panose="02040503050406030204" pitchFamily="18" charset="0"/>
                                      <a:ea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rPr>
                                <m:t> −</m:t>
                              </m:r>
                              <m:sSub>
                                <m:sSubPr>
                                  <m:ctrlPr>
                                    <a:rPr lang="ru-RU"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𝑟</m:t>
                                  </m:r>
                                </m:e>
                                <m:sub>
                                  <m:r>
                                    <a:rPr lang="en-US" sz="2000" i="1">
                                      <a:effectLst/>
                                      <a:latin typeface="Cambria Math" panose="02040503050406030204" pitchFamily="18" charset="0"/>
                                      <a:ea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rPr>
                                <m:t>)</m:t>
                              </m:r>
                            </m:e>
                            <m:sup>
                              <m:r>
                                <a:rPr lang="en-US" sz="2000" i="1">
                                  <a:effectLst/>
                                  <a:latin typeface="Cambria Math" panose="02040503050406030204" pitchFamily="18" charset="0"/>
                                  <a:ea typeface="Times New Roman" panose="02020603050405020304" pitchFamily="18" charset="0"/>
                                </a:rPr>
                                <m:t>2</m:t>
                              </m:r>
                            </m:sup>
                          </m:sSup>
                          <m:r>
                            <a:rPr lang="en-US" sz="2000" i="1">
                              <a:effectLst/>
                              <a:latin typeface="Cambria Math" panose="02040503050406030204" pitchFamily="18" charset="0"/>
                              <a:ea typeface="Calibri" panose="020F0502020204030204" pitchFamily="34" charset="0"/>
                            </a:rPr>
                            <m:t>𝑉</m:t>
                          </m:r>
                        </m:e>
                        <m:sub>
                          <m:r>
                            <a:rPr lang="en-US" sz="2000" i="1">
                              <a:effectLst/>
                              <a:latin typeface="Cambria Math" panose="02040503050406030204" pitchFamily="18" charset="0"/>
                              <a:ea typeface="Calibri" panose="020F0502020204030204" pitchFamily="34" charset="0"/>
                            </a:rPr>
                            <m:t>𝑖</m:t>
                          </m:r>
                        </m:sub>
                      </m:sSub>
                      <m:r>
                        <a:rPr lang="en-US"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𝑈</m:t>
                          </m:r>
                        </m:e>
                        <m:sub>
                          <m:r>
                            <a:rPr lang="en-US" sz="2000" i="1">
                              <a:effectLst/>
                              <a:latin typeface="Cambria Math" panose="02040503050406030204" pitchFamily="18" charset="0"/>
                              <a:ea typeface="Calibri" panose="020F0502020204030204" pitchFamily="34" charset="0"/>
                            </a:rPr>
                            <m:t>𝑖</m:t>
                          </m:r>
                        </m:sub>
                      </m:sSub>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𝛼</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Times New Roman" panose="02020603050405020304" pitchFamily="18" charset="0"/>
                            </a:rPr>
                            <m:t>2(</m:t>
                          </m:r>
                          <m:sSub>
                            <m:sSubPr>
                              <m:ctrlPr>
                                <a:rPr lang="ru-RU" sz="2000" i="1">
                                  <a:effectLst/>
                                  <a:latin typeface="Cambria Math" panose="02040503050406030204" pitchFamily="18" charset="0"/>
                                  <a:ea typeface="Times New Roman" panose="02020603050405020304" pitchFamily="18" charset="0"/>
                                </a:rPr>
                              </m:ctrlPr>
                            </m:sSubPr>
                            <m:e>
                              <m:acc>
                                <m:accPr>
                                  <m:chr m:val="̂"/>
                                  <m:ctrlPr>
                                    <a:rPr lang="ru-RU" sz="2000" i="1">
                                      <a:effectLst/>
                                      <a:latin typeface="Cambria Math" panose="02040503050406030204" pitchFamily="18" charset="0"/>
                                      <a:ea typeface="Times New Roman" panose="02020603050405020304" pitchFamily="18" charset="0"/>
                                    </a:rPr>
                                  </m:ctrlPr>
                                </m:accPr>
                                <m:e>
                                  <m:r>
                                    <a:rPr lang="en-US" sz="2000" i="1">
                                      <a:effectLst/>
                                      <a:latin typeface="Cambria Math" panose="02040503050406030204" pitchFamily="18" charset="0"/>
                                      <a:ea typeface="Times New Roman" panose="02020603050405020304" pitchFamily="18" charset="0"/>
                                    </a:rPr>
                                    <m:t>𝑟</m:t>
                                  </m:r>
                                </m:e>
                              </m:acc>
                            </m:e>
                            <m:sub>
                              <m:r>
                                <a:rPr lang="en-US" sz="2000" i="1">
                                  <a:effectLst/>
                                  <a:latin typeface="Cambria Math" panose="02040503050406030204" pitchFamily="18" charset="0"/>
                                  <a:ea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rPr>
                            <m:t> −</m:t>
                          </m:r>
                          <m:sSub>
                            <m:sSubPr>
                              <m:ctrlPr>
                                <a:rPr lang="ru-RU"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𝑟</m:t>
                              </m:r>
                            </m:e>
                            <m:sub>
                              <m:r>
                                <a:rPr lang="en-US" sz="2000" i="1">
                                  <a:effectLst/>
                                  <a:latin typeface="Cambria Math" panose="02040503050406030204" pitchFamily="18" charset="0"/>
                                  <a:ea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Calibri" panose="020F0502020204030204" pitchFamily="34" charset="0"/>
                            </a:rPr>
                            <m:t>𝑉</m:t>
                          </m:r>
                        </m:e>
                        <m:sub>
                          <m:r>
                            <a:rPr lang="en-US" sz="2000" i="1">
                              <a:effectLst/>
                              <a:latin typeface="Cambria Math" panose="02040503050406030204" pitchFamily="18" charset="0"/>
                              <a:ea typeface="Calibri" panose="020F0502020204030204" pitchFamily="34" charset="0"/>
                            </a:rPr>
                            <m:t>𝑖</m:t>
                          </m:r>
                        </m:sub>
                      </m:sSub>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rPr>
                  <a:t>где </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 xmlns:m="http://schemas.openxmlformats.org/officeDocument/2006/math">
                    <m:sSubSup>
                      <m:sSubSupPr>
                        <m:ctrlPr>
                          <a:rPr lang="ru-RU" sz="2000" i="1">
                            <a:effectLst/>
                            <a:latin typeface="Cambria Math" panose="02040503050406030204" pitchFamily="18" charset="0"/>
                            <a:ea typeface="Calibri" panose="020F0502020204030204" pitchFamily="34" charset="0"/>
                          </a:rPr>
                        </m:ctrlPr>
                      </m:sSubSupPr>
                      <m:e>
                        <m:r>
                          <a:rPr lang="en-US" sz="2000" i="1">
                            <a:effectLst/>
                            <a:latin typeface="Cambria Math" panose="02040503050406030204" pitchFamily="18" charset="0"/>
                            <a:ea typeface="Calibri" panose="020F0502020204030204" pitchFamily="34" charset="0"/>
                          </a:rPr>
                          <m:t>𝑈</m:t>
                        </m:r>
                      </m:e>
                      <m:sub>
                        <m:r>
                          <a:rPr lang="en-US" sz="2000" i="1">
                            <a:effectLst/>
                            <a:latin typeface="Cambria Math" panose="02040503050406030204" pitchFamily="18" charset="0"/>
                            <a:ea typeface="Calibri" panose="020F0502020204030204" pitchFamily="34" charset="0"/>
                          </a:rPr>
                          <m:t>𝑖</m:t>
                        </m:r>
                      </m:sub>
                      <m:sup>
                        <m:r>
                          <a:rPr lang="ru-RU" sz="2000" i="1">
                            <a:effectLst/>
                            <a:latin typeface="Cambria Math" panose="02040503050406030204" pitchFamily="18" charset="0"/>
                            <a:ea typeface="Calibri" panose="020F0502020204030204" pitchFamily="34" charset="0"/>
                          </a:rPr>
                          <m:t>∗</m:t>
                        </m:r>
                      </m:sup>
                    </m:sSubSup>
                  </m:oMath>
                </a14:m>
                <a:r>
                  <a:rPr lang="en-US" sz="2000" dirty="0">
                    <a:effectLst/>
                    <a:latin typeface="Times New Roman" panose="02020603050405020304" pitchFamily="18" charset="0"/>
                    <a:ea typeface="Calibri" panose="020F0502020204030204" pitchFamily="34" charset="0"/>
                  </a:rPr>
                  <a:t> </a:t>
                </a:r>
                <a:r>
                  <a:rPr lang="ru-RU" sz="2000" dirty="0">
                    <a:effectLst/>
                    <a:latin typeface="Times New Roman" panose="02020603050405020304" pitchFamily="18" charset="0"/>
                    <a:ea typeface="Calibri" panose="020F0502020204030204" pitchFamily="34" charset="0"/>
                  </a:rPr>
                  <a:t>– обновленное значение пользователя по скрытым факторам;</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𝑈</m:t>
                        </m:r>
                      </m:e>
                      <m:sub>
                        <m:r>
                          <a:rPr lang="en-US" sz="2000" i="1">
                            <a:effectLst/>
                            <a:latin typeface="Cambria Math" panose="02040503050406030204" pitchFamily="18" charset="0"/>
                            <a:ea typeface="Calibri" panose="020F0502020204030204" pitchFamily="34" charset="0"/>
                          </a:rPr>
                          <m:t>𝑖</m:t>
                        </m:r>
                      </m:sub>
                    </m:sSub>
                  </m:oMath>
                </a14:m>
                <a:r>
                  <a:rPr lang="ru-RU" sz="2000" dirty="0">
                    <a:effectLst/>
                    <a:latin typeface="Times New Roman" panose="02020603050405020304" pitchFamily="18" charset="0"/>
                    <a:ea typeface="Calibri" panose="020F0502020204030204" pitchFamily="34" charset="0"/>
                  </a:rPr>
                  <a:t> – случайное значение пользователя по скрытым факторам;</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 xmlns:m="http://schemas.openxmlformats.org/officeDocument/2006/math">
                    <m:r>
                      <a:rPr lang="ru-RU" sz="2000">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𝑒</m:t>
                        </m:r>
                      </m:e>
                      <m:sub>
                        <m:r>
                          <a:rPr lang="en-US" sz="2000" i="1">
                            <a:effectLst/>
                            <a:latin typeface="Cambria Math" panose="02040503050406030204" pitchFamily="18" charset="0"/>
                            <a:ea typeface="Calibri" panose="020F0502020204030204" pitchFamily="34" charset="0"/>
                          </a:rPr>
                          <m:t>𝑖</m:t>
                        </m:r>
                      </m:sub>
                    </m:sSub>
                  </m:oMath>
                </a14:m>
                <a:r>
                  <a:rPr lang="ru-RU" sz="2000" dirty="0">
                    <a:effectLst/>
                    <a:latin typeface="Times New Roman" panose="02020603050405020304" pitchFamily="18" charset="0"/>
                    <a:ea typeface="Calibri" panose="020F0502020204030204" pitchFamily="34" charset="0"/>
                  </a:rPr>
                  <a:t> – градиент функции ошибки;</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𝑉</m:t>
                        </m:r>
                      </m:e>
                      <m:sub>
                        <m:r>
                          <a:rPr lang="en-US" sz="2000" i="1">
                            <a:effectLst/>
                            <a:latin typeface="Cambria Math" panose="02040503050406030204" pitchFamily="18" charset="0"/>
                            <a:ea typeface="Calibri" panose="020F0502020204030204" pitchFamily="34" charset="0"/>
                          </a:rPr>
                          <m:t>𝑖</m:t>
                        </m:r>
                      </m:sub>
                    </m:sSub>
                  </m:oMath>
                </a14:m>
                <a:r>
                  <a:rPr lang="ru-RU" sz="2000" dirty="0">
                    <a:effectLst/>
                    <a:latin typeface="Times New Roman" panose="02020603050405020304" pitchFamily="18" charset="0"/>
                    <a:ea typeface="Calibri" panose="020F0502020204030204" pitchFamily="34" charset="0"/>
                  </a:rPr>
                  <a:t> – случайное значение скрытых факторов по объектам.</a:t>
                </a:r>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r>
                  <a:rPr lang="ru-RU" sz="2000" dirty="0">
                    <a:effectLst/>
                    <a:latin typeface="Times New Roman" panose="02020603050405020304" pitchFamily="18" charset="0"/>
                    <a:ea typeface="Calibri" panose="020F0502020204030204" pitchFamily="34" charset="0"/>
                  </a:rPr>
                  <a:t>Для объектов:</a:t>
                </a:r>
                <a:endParaRPr lang="ru-RU" sz="2000" dirty="0">
                  <a:effectLst/>
                  <a:latin typeface="Times New Roman" panose="02020603050405020304" pitchFamily="18" charset="0"/>
                  <a:ea typeface="Times New Roman" panose="02020603050405020304" pitchFamily="18" charset="0"/>
                </a:endParaRPr>
              </a:p>
              <a:p>
                <a:pPr indent="254000" algn="just">
                  <a:lnSpc>
                    <a:spcPct val="120000"/>
                  </a:lnSpc>
                  <a:spcAft>
                    <a:spcPts val="0"/>
                  </a:spcAft>
                </a:pPr>
                <a14:m>
                  <m:oMathPara xmlns:m="http://schemas.openxmlformats.org/officeDocument/2006/math">
                    <m:oMathParaPr>
                      <m:jc m:val="centerGroup"/>
                    </m:oMathParaPr>
                    <m:oMath xmlns:m="http://schemas.openxmlformats.org/officeDocument/2006/math">
                      <m:sSubSup>
                        <m:sSubSupPr>
                          <m:ctrlPr>
                            <a:rPr lang="ru-RU" sz="2000" i="1">
                              <a:effectLst/>
                              <a:latin typeface="Cambria Math" panose="02040503050406030204" pitchFamily="18" charset="0"/>
                              <a:ea typeface="Calibri" panose="020F0502020204030204" pitchFamily="34" charset="0"/>
                            </a:rPr>
                          </m:ctrlPr>
                        </m:sSubSupPr>
                        <m:e>
                          <m:r>
                            <a:rPr lang="en-US" sz="2000" i="1">
                              <a:effectLst/>
                              <a:latin typeface="Cambria Math" panose="02040503050406030204" pitchFamily="18" charset="0"/>
                              <a:ea typeface="Calibri" panose="020F0502020204030204" pitchFamily="34" charset="0"/>
                            </a:rPr>
                            <m:t>𝑉</m:t>
                          </m:r>
                        </m:e>
                        <m:sub>
                          <m:r>
                            <a:rPr lang="en-US" sz="2000" i="1">
                              <a:effectLst/>
                              <a:latin typeface="Cambria Math" panose="02040503050406030204" pitchFamily="18" charset="0"/>
                              <a:ea typeface="Calibri" panose="020F0502020204030204" pitchFamily="34" charset="0"/>
                            </a:rPr>
                            <m:t>𝑖</m:t>
                          </m:r>
                        </m:sub>
                        <m:sup>
                          <m:r>
                            <a:rPr lang="en-US" sz="2000" i="1">
                              <a:effectLst/>
                              <a:latin typeface="Cambria Math" panose="02040503050406030204" pitchFamily="18" charset="0"/>
                              <a:ea typeface="Calibri" panose="020F0502020204030204" pitchFamily="34" charset="0"/>
                            </a:rPr>
                            <m:t>∗</m:t>
                          </m:r>
                        </m:sup>
                      </m:sSubSup>
                      <m:r>
                        <a:rPr lang="en-US"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𝑉</m:t>
                          </m:r>
                        </m:e>
                        <m:sub>
                          <m:r>
                            <a:rPr lang="en-US" sz="2000" i="1">
                              <a:effectLst/>
                              <a:latin typeface="Cambria Math" panose="02040503050406030204" pitchFamily="18" charset="0"/>
                              <a:ea typeface="Calibri" panose="020F0502020204030204" pitchFamily="34" charset="0"/>
                            </a:rPr>
                            <m:t>𝑖</m:t>
                          </m:r>
                        </m:sub>
                      </m:sSub>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𝛼</m:t>
                      </m:r>
                      <m:r>
                        <a:rPr lang="en-US" sz="2000" i="1">
                          <a:effectLst/>
                          <a:latin typeface="Cambria Math" panose="02040503050406030204" pitchFamily="18" charset="0"/>
                          <a:ea typeface="Times New Roman" panose="02020603050405020304" pitchFamily="18" charset="0"/>
                        </a:rPr>
                        <m:t>2(</m:t>
                      </m:r>
                      <m:sSub>
                        <m:sSubPr>
                          <m:ctrlPr>
                            <a:rPr lang="ru-RU" sz="2000" i="1">
                              <a:effectLst/>
                              <a:latin typeface="Cambria Math" panose="02040503050406030204" pitchFamily="18" charset="0"/>
                              <a:ea typeface="Times New Roman" panose="02020603050405020304" pitchFamily="18" charset="0"/>
                            </a:rPr>
                          </m:ctrlPr>
                        </m:sSubPr>
                        <m:e>
                          <m:acc>
                            <m:accPr>
                              <m:chr m:val="̂"/>
                              <m:ctrlPr>
                                <a:rPr lang="ru-RU" sz="2000" i="1">
                                  <a:effectLst/>
                                  <a:latin typeface="Cambria Math" panose="02040503050406030204" pitchFamily="18" charset="0"/>
                                  <a:ea typeface="Times New Roman" panose="02020603050405020304" pitchFamily="18" charset="0"/>
                                </a:rPr>
                              </m:ctrlPr>
                            </m:accPr>
                            <m:e>
                              <m:r>
                                <a:rPr lang="en-US" sz="2000" i="1">
                                  <a:effectLst/>
                                  <a:latin typeface="Cambria Math" panose="02040503050406030204" pitchFamily="18" charset="0"/>
                                  <a:ea typeface="Times New Roman" panose="02020603050405020304" pitchFamily="18" charset="0"/>
                                </a:rPr>
                                <m:t>𝑟</m:t>
                              </m:r>
                            </m:e>
                          </m:acc>
                        </m:e>
                        <m:sub>
                          <m:r>
                            <a:rPr lang="en-US" sz="2000" i="1">
                              <a:effectLst/>
                              <a:latin typeface="Cambria Math" panose="02040503050406030204" pitchFamily="18" charset="0"/>
                              <a:ea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rPr>
                        <m:t> −</m:t>
                      </m:r>
                      <m:sSub>
                        <m:sSubPr>
                          <m:ctrlPr>
                            <a:rPr lang="ru-RU"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𝑟</m:t>
                          </m:r>
                        </m:e>
                        <m:sub>
                          <m:r>
                            <a:rPr lang="en-US" sz="2000" i="1">
                              <a:effectLst/>
                              <a:latin typeface="Cambria Math" panose="02040503050406030204" pitchFamily="18" charset="0"/>
                              <a:ea typeface="Times New Roman" panose="02020603050405020304" pitchFamily="18" charset="0"/>
                            </a:rPr>
                            <m:t>𝑖</m:t>
                          </m:r>
                        </m:sub>
                      </m:sSub>
                      <m:r>
                        <a:rPr lang="en-US" sz="2000" i="1">
                          <a:effectLst/>
                          <a:latin typeface="Cambria Math" panose="02040503050406030204" pitchFamily="18" charset="0"/>
                          <a:ea typeface="Times New Roman" panose="02020603050405020304" pitchFamily="18"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𝑈</m:t>
                          </m:r>
                        </m:e>
                        <m:sub>
                          <m:r>
                            <a:rPr lang="en-US" sz="2000" i="1">
                              <a:effectLst/>
                              <a:latin typeface="Cambria Math" panose="02040503050406030204" pitchFamily="18" charset="0"/>
                              <a:ea typeface="Calibri" panose="020F0502020204030204" pitchFamily="34" charset="0"/>
                            </a:rPr>
                            <m:t>𝑖</m:t>
                          </m:r>
                        </m:sub>
                      </m:sSub>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rPr>
                  <a:t>где </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 xmlns:m="http://schemas.openxmlformats.org/officeDocument/2006/math">
                    <m:sSubSup>
                      <m:sSubSupPr>
                        <m:ctrlPr>
                          <a:rPr lang="ru-RU" sz="2000" i="1">
                            <a:effectLst/>
                            <a:latin typeface="Cambria Math" panose="02040503050406030204" pitchFamily="18" charset="0"/>
                            <a:ea typeface="Calibri" panose="020F0502020204030204" pitchFamily="34" charset="0"/>
                          </a:rPr>
                        </m:ctrlPr>
                      </m:sSubSupPr>
                      <m:e>
                        <m:r>
                          <a:rPr lang="en-US" sz="2000" i="1">
                            <a:effectLst/>
                            <a:latin typeface="Cambria Math" panose="02040503050406030204" pitchFamily="18" charset="0"/>
                            <a:ea typeface="Calibri" panose="020F0502020204030204" pitchFamily="34" charset="0"/>
                          </a:rPr>
                          <m:t>𝑉</m:t>
                        </m:r>
                      </m:e>
                      <m:sub>
                        <m:r>
                          <a:rPr lang="en-US" sz="2000" i="1">
                            <a:effectLst/>
                            <a:latin typeface="Cambria Math" panose="02040503050406030204" pitchFamily="18" charset="0"/>
                            <a:ea typeface="Calibri" panose="020F0502020204030204" pitchFamily="34" charset="0"/>
                          </a:rPr>
                          <m:t>𝑖</m:t>
                        </m:r>
                      </m:sub>
                      <m:sup>
                        <m:r>
                          <a:rPr lang="ru-RU" sz="2000" i="1">
                            <a:effectLst/>
                            <a:latin typeface="Cambria Math" panose="02040503050406030204" pitchFamily="18" charset="0"/>
                            <a:ea typeface="Calibri" panose="020F0502020204030204" pitchFamily="34" charset="0"/>
                          </a:rPr>
                          <m:t>∗</m:t>
                        </m:r>
                      </m:sup>
                    </m:sSubSup>
                  </m:oMath>
                </a14:m>
                <a:r>
                  <a:rPr lang="en-US" sz="2000" dirty="0">
                    <a:effectLst/>
                    <a:latin typeface="Times New Roman" panose="02020603050405020304" pitchFamily="18" charset="0"/>
                    <a:ea typeface="Calibri" panose="020F0502020204030204" pitchFamily="34" charset="0"/>
                  </a:rPr>
                  <a:t> </a:t>
                </a:r>
                <a:r>
                  <a:rPr lang="ru-RU" sz="2000" dirty="0">
                    <a:effectLst/>
                    <a:latin typeface="Times New Roman" panose="02020603050405020304" pitchFamily="18" charset="0"/>
                    <a:ea typeface="Calibri" panose="020F0502020204030204" pitchFamily="34" charset="0"/>
                  </a:rPr>
                  <a:t>– обновленное значение скрытых факторов по объектам;</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𝑉</m:t>
                        </m:r>
                      </m:e>
                      <m:sub>
                        <m:r>
                          <a:rPr lang="en-US" sz="2000" i="1">
                            <a:effectLst/>
                            <a:latin typeface="Cambria Math" panose="02040503050406030204" pitchFamily="18" charset="0"/>
                            <a:ea typeface="Calibri" panose="020F0502020204030204" pitchFamily="34" charset="0"/>
                          </a:rPr>
                          <m:t>𝑖</m:t>
                        </m:r>
                      </m:sub>
                    </m:sSub>
                  </m:oMath>
                </a14:m>
                <a:r>
                  <a:rPr lang="en-US" sz="2000" dirty="0">
                    <a:effectLst/>
                    <a:latin typeface="Times New Roman" panose="02020603050405020304" pitchFamily="18" charset="0"/>
                    <a:ea typeface="Calibri" panose="020F0502020204030204" pitchFamily="34" charset="0"/>
                  </a:rPr>
                  <a:t> </a:t>
                </a:r>
                <a:r>
                  <a:rPr lang="ru-RU" sz="2000" dirty="0">
                    <a:effectLst/>
                    <a:latin typeface="Times New Roman" panose="02020603050405020304" pitchFamily="18" charset="0"/>
                    <a:ea typeface="Calibri" panose="020F0502020204030204" pitchFamily="34" charset="0"/>
                  </a:rPr>
                  <a:t>– случайное значение скрытых факторов по объектам;</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 xmlns:m="http://schemas.openxmlformats.org/officeDocument/2006/math">
                    <m:r>
                      <a:rPr lang="ru-RU" sz="2000">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𝑒</m:t>
                        </m:r>
                      </m:e>
                      <m:sub>
                        <m:r>
                          <a:rPr lang="en-US" sz="2000" i="1">
                            <a:effectLst/>
                            <a:latin typeface="Cambria Math" panose="02040503050406030204" pitchFamily="18" charset="0"/>
                            <a:ea typeface="Calibri" panose="020F0502020204030204" pitchFamily="34" charset="0"/>
                          </a:rPr>
                          <m:t>𝑖</m:t>
                        </m:r>
                      </m:sub>
                    </m:sSub>
                  </m:oMath>
                </a14:m>
                <a:r>
                  <a:rPr lang="ru-RU" sz="2000" dirty="0">
                    <a:effectLst/>
                    <a:latin typeface="Times New Roman" panose="02020603050405020304" pitchFamily="18" charset="0"/>
                    <a:ea typeface="Calibri" panose="020F0502020204030204" pitchFamily="34" charset="0"/>
                  </a:rPr>
                  <a:t> – градиент функции ошибки;</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𝑈</m:t>
                        </m:r>
                      </m:e>
                      <m:sub>
                        <m:r>
                          <a:rPr lang="en-US" sz="2000" i="1">
                            <a:effectLst/>
                            <a:latin typeface="Cambria Math" panose="02040503050406030204" pitchFamily="18" charset="0"/>
                            <a:ea typeface="Calibri" panose="020F0502020204030204" pitchFamily="34" charset="0"/>
                          </a:rPr>
                          <m:t>𝑖</m:t>
                        </m:r>
                      </m:sub>
                    </m:sSub>
                  </m:oMath>
                </a14:m>
                <a:r>
                  <a:rPr lang="ru-RU" sz="2000" dirty="0">
                    <a:effectLst/>
                    <a:latin typeface="Times New Roman" panose="02020603050405020304" pitchFamily="18" charset="0"/>
                    <a:ea typeface="Calibri" panose="020F0502020204030204" pitchFamily="34" charset="0"/>
                  </a:rPr>
                  <a:t> – случайное значение пользователя по скрытым </a:t>
                </a:r>
                <a:r>
                  <a:rPr lang="ru-RU" sz="2000" dirty="0" smtClean="0">
                    <a:effectLst/>
                    <a:latin typeface="Times New Roman" panose="02020603050405020304" pitchFamily="18" charset="0"/>
                    <a:ea typeface="Calibri" panose="020F0502020204030204" pitchFamily="34" charset="0"/>
                  </a:rPr>
                  <a:t>факторам</a:t>
                </a:r>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640080" y="535539"/>
                <a:ext cx="11064240" cy="5640775"/>
              </a:xfrm>
              <a:prstGeom prst="rect">
                <a:avLst/>
              </a:prstGeom>
              <a:blipFill>
                <a:blip r:embed="rId2"/>
                <a:stretch>
                  <a:fillRect l="-551" t="-108" b="-432"/>
                </a:stretch>
              </a:blipFill>
            </p:spPr>
            <p:txBody>
              <a:bodyPr/>
              <a:lstStyle/>
              <a:p>
                <a:r>
                  <a:rPr lang="ru-RU">
                    <a:noFill/>
                  </a:rPr>
                  <a:t> </a:t>
                </a:r>
              </a:p>
            </p:txBody>
          </p:sp>
        </mc:Fallback>
      </mc:AlternateContent>
    </p:spTree>
    <p:extLst>
      <p:ext uri="{BB962C8B-B14F-4D97-AF65-F5344CB8AC3E}">
        <p14:creationId xmlns:p14="http://schemas.microsoft.com/office/powerpoint/2010/main" val="6939425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315843"/>
            <a:ext cx="11009376" cy="830997"/>
          </a:xfrm>
          <a:prstGeom prst="rect">
            <a:avLst/>
          </a:prstGeom>
        </p:spPr>
        <p:txBody>
          <a:bodyPr wrap="square">
            <a:spAutoFit/>
          </a:bodyPr>
          <a:lstStyle/>
          <a:p>
            <a:pPr indent="450215" algn="just">
              <a:lnSpc>
                <a:spcPct val="120000"/>
              </a:lnSpc>
              <a:spcAft>
                <a:spcPts val="0"/>
              </a:spcAft>
            </a:pPr>
            <a:r>
              <a:rPr lang="ru-RU" sz="2000" dirty="0">
                <a:latin typeface="Times New Roman" panose="02020603050405020304" pitchFamily="18" charset="0"/>
                <a:ea typeface="Calibri" panose="020F0502020204030204" pitchFamily="34" charset="0"/>
              </a:rPr>
              <a:t>Составим таблицу 2.11 для каких значений необходимо сделать обновления.</a:t>
            </a:r>
            <a:endParaRPr lang="ru-RU" sz="2000" dirty="0">
              <a:latin typeface="Times New Roman" panose="02020603050405020304" pitchFamily="18" charset="0"/>
              <a:ea typeface="Times New Roman" panose="02020603050405020304" pitchFamily="18" charset="0"/>
            </a:endParaRPr>
          </a:p>
          <a:p>
            <a:pPr marL="457200" indent="450215" algn="r">
              <a:lnSpc>
                <a:spcPct val="120000"/>
              </a:lnSpc>
              <a:spcAft>
                <a:spcPts val="0"/>
              </a:spcAft>
            </a:pPr>
            <a:r>
              <a:rPr lang="ru-RU" sz="2000" i="1" dirty="0">
                <a:latin typeface="Times New Roman" panose="02020603050405020304" pitchFamily="18" charset="0"/>
                <a:ea typeface="Calibri" panose="020F0502020204030204" pitchFamily="34" charset="0"/>
              </a:rPr>
              <a:t>Таблица 2.</a:t>
            </a:r>
            <a:r>
              <a:rPr lang="en-US" sz="2000" i="1" dirty="0">
                <a:latin typeface="Times New Roman" panose="02020603050405020304" pitchFamily="18" charset="0"/>
                <a:ea typeface="Calibri" panose="020F0502020204030204" pitchFamily="34" charset="0"/>
              </a:rPr>
              <a:t>11</a:t>
            </a:r>
            <a:endParaRPr lang="ru-RU" sz="2000" dirty="0">
              <a:effectLst/>
              <a:latin typeface="Times New Roman" panose="02020603050405020304" pitchFamily="18" charset="0"/>
              <a:ea typeface="Times New Roman" panose="02020603050405020304" pitchFamily="18" charset="0"/>
            </a:endParaRPr>
          </a:p>
        </p:txBody>
      </p:sp>
      <p:pic>
        <p:nvPicPr>
          <p:cNvPr id="3" name="Рисунок 2"/>
          <p:cNvPicPr>
            <a:picLocks noChangeAspect="1"/>
          </p:cNvPicPr>
          <p:nvPr/>
        </p:nvPicPr>
        <p:blipFill>
          <a:blip r:embed="rId2"/>
          <a:stretch>
            <a:fillRect/>
          </a:stretch>
        </p:blipFill>
        <p:spPr>
          <a:xfrm>
            <a:off x="1244921" y="1146840"/>
            <a:ext cx="8519533" cy="1306506"/>
          </a:xfrm>
          <a:prstGeom prst="rect">
            <a:avLst/>
          </a:prstGeom>
        </p:spPr>
      </p:pic>
      <mc:AlternateContent xmlns:mc="http://schemas.openxmlformats.org/markup-compatibility/2006">
        <mc:Choice xmlns:a14="http://schemas.microsoft.com/office/drawing/2010/main" Requires="a14">
          <p:sp>
            <p:nvSpPr>
              <p:cNvPr id="4" name="Прямоугольник 3"/>
              <p:cNvSpPr/>
              <p:nvPr/>
            </p:nvSpPr>
            <p:spPr>
              <a:xfrm>
                <a:off x="1389888" y="2681576"/>
                <a:ext cx="9244584" cy="3046988"/>
              </a:xfrm>
              <a:prstGeom prst="rect">
                <a:avLst/>
              </a:prstGeom>
            </p:spPr>
            <p:txBody>
              <a:bodyPr wrap="square">
                <a:spAutoFit/>
              </a:bodyPr>
              <a:lstStyle/>
              <a:p>
                <a:pPr indent="450215" algn="just">
                  <a:lnSpc>
                    <a:spcPct val="120000"/>
                  </a:lnSpc>
                  <a:spcAft>
                    <a:spcPts val="0"/>
                  </a:spcAft>
                </a:pPr>
                <a:r>
                  <a:rPr lang="ru-RU" sz="2000" dirty="0" smtClean="0">
                    <a:latin typeface="Times New Roman" panose="02020603050405020304" pitchFamily="18" charset="0"/>
                    <a:ea typeface="Calibri" panose="020F0502020204030204" pitchFamily="34" charset="0"/>
                  </a:rPr>
                  <a:t>Обновим значение пользователя по скрытым факторам при </a:t>
                </a:r>
                <a14:m>
                  <m:oMath xmlns:m="http://schemas.openxmlformats.org/officeDocument/2006/math">
                    <m:r>
                      <a:rPr lang="en-US" sz="2000" i="1">
                        <a:effectLst/>
                        <a:latin typeface="Cambria Math" panose="02040503050406030204" pitchFamily="18" charset="0"/>
                        <a:ea typeface="Calibri" panose="020F0502020204030204" pitchFamily="34" charset="0"/>
                      </a:rPr>
                      <m:t>𝛼</m:t>
                    </m:r>
                    <m:r>
                      <a:rPr lang="ru-RU" sz="2000" i="1">
                        <a:effectLst/>
                        <a:latin typeface="Cambria Math" panose="02040503050406030204" pitchFamily="18" charset="0"/>
                        <a:ea typeface="Calibri" panose="020F0502020204030204" pitchFamily="34" charset="0"/>
                      </a:rPr>
                      <m:t>=0,1</m:t>
                    </m:r>
                  </m:oMath>
                </a14:m>
                <a:r>
                  <a:rPr lang="ru-RU" sz="2000" dirty="0">
                    <a:effectLst/>
                    <a:latin typeface="Times New Roman" panose="02020603050405020304" pitchFamily="18" charset="0"/>
                    <a:ea typeface="Calibri" panose="020F0502020204030204" pitchFamily="34" charset="0"/>
                  </a:rPr>
                  <a:t>:</a:t>
                </a:r>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14:m>
                  <m:oMathPara xmlns:m="http://schemas.openxmlformats.org/officeDocument/2006/math">
                    <m:oMathParaPr>
                      <m:jc m:val="centerGroup"/>
                    </m:oMathParaPr>
                    <m:oMath xmlns:m="http://schemas.openxmlformats.org/officeDocument/2006/math">
                      <m:sSubSup>
                        <m:sSubSupPr>
                          <m:ctrlPr>
                            <a:rPr lang="ru-RU" sz="2000" i="1">
                              <a:effectLst/>
                              <a:latin typeface="Cambria Math" panose="02040503050406030204" pitchFamily="18" charset="0"/>
                              <a:ea typeface="Calibri" panose="020F0502020204030204" pitchFamily="34" charset="0"/>
                            </a:rPr>
                          </m:ctrlPr>
                        </m:sSubSupPr>
                        <m:e>
                          <m:r>
                            <a:rPr lang="en-US" sz="2000" i="1">
                              <a:effectLst/>
                              <a:latin typeface="Cambria Math" panose="02040503050406030204" pitchFamily="18" charset="0"/>
                              <a:ea typeface="Calibri" panose="020F0502020204030204" pitchFamily="34" charset="0"/>
                            </a:rPr>
                            <m:t>𝑈</m:t>
                          </m:r>
                        </m:e>
                        <m:sub>
                          <m:r>
                            <a:rPr lang="en-US" sz="2000" i="1">
                              <a:effectLst/>
                              <a:latin typeface="Cambria Math" panose="02040503050406030204" pitchFamily="18" charset="0"/>
                              <a:ea typeface="Calibri" panose="020F0502020204030204" pitchFamily="34" charset="0"/>
                            </a:rPr>
                            <m:t>1</m:t>
                          </m:r>
                        </m:sub>
                        <m:sup>
                          <m:r>
                            <a:rPr lang="ru-RU" sz="2000" i="1">
                              <a:effectLst/>
                              <a:latin typeface="Cambria Math" panose="02040503050406030204" pitchFamily="18" charset="0"/>
                              <a:ea typeface="Calibri" panose="020F0502020204030204" pitchFamily="34" charset="0"/>
                            </a:rPr>
                            <m:t>∗</m:t>
                          </m:r>
                        </m:sup>
                      </m:sSubSup>
                      <m:r>
                        <a:rPr lang="en-US"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𝑈</m:t>
                          </m:r>
                        </m:e>
                        <m:sub>
                          <m:r>
                            <a:rPr lang="en-US" sz="2000" i="1">
                              <a:effectLst/>
                              <a:latin typeface="Cambria Math" panose="02040503050406030204" pitchFamily="18" charset="0"/>
                              <a:ea typeface="Calibri" panose="020F0502020204030204" pitchFamily="34" charset="0"/>
                            </a:rPr>
                            <m:t>1</m:t>
                          </m:r>
                        </m:sub>
                      </m:sSub>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𝛼</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Times New Roman" panose="02020603050405020304" pitchFamily="18" charset="0"/>
                            </a:rPr>
                            <m:t>2(</m:t>
                          </m:r>
                          <m:sSub>
                            <m:sSubPr>
                              <m:ctrlPr>
                                <a:rPr lang="ru-RU" sz="2000" i="1">
                                  <a:effectLst/>
                                  <a:latin typeface="Cambria Math" panose="02040503050406030204" pitchFamily="18" charset="0"/>
                                  <a:ea typeface="Times New Roman" panose="02020603050405020304" pitchFamily="18" charset="0"/>
                                </a:rPr>
                              </m:ctrlPr>
                            </m:sSubPr>
                            <m:e>
                              <m:acc>
                                <m:accPr>
                                  <m:chr m:val="̂"/>
                                  <m:ctrlPr>
                                    <a:rPr lang="ru-RU" sz="2000" i="1">
                                      <a:effectLst/>
                                      <a:latin typeface="Cambria Math" panose="02040503050406030204" pitchFamily="18" charset="0"/>
                                      <a:ea typeface="Times New Roman" panose="02020603050405020304" pitchFamily="18" charset="0"/>
                                    </a:rPr>
                                  </m:ctrlPr>
                                </m:accPr>
                                <m:e>
                                  <m:r>
                                    <a:rPr lang="en-US" sz="2000" i="1">
                                      <a:effectLst/>
                                      <a:latin typeface="Cambria Math" panose="02040503050406030204" pitchFamily="18" charset="0"/>
                                      <a:ea typeface="Times New Roman" panose="02020603050405020304" pitchFamily="18" charset="0"/>
                                    </a:rPr>
                                    <m:t>𝑟</m:t>
                                  </m:r>
                                </m:e>
                              </m:acc>
                            </m:e>
                            <m:sub>
                              <m:r>
                                <a:rPr lang="en-US" sz="2000" i="1">
                                  <a:effectLst/>
                                  <a:latin typeface="Cambria Math" panose="02040503050406030204" pitchFamily="18" charset="0"/>
                                  <a:ea typeface="Times New Roman" panose="02020603050405020304" pitchFamily="18" charset="0"/>
                                </a:rPr>
                                <m:t>13</m:t>
                              </m:r>
                            </m:sub>
                          </m:sSub>
                          <m:r>
                            <a:rPr lang="en-US" sz="2000" i="1">
                              <a:effectLst/>
                              <a:latin typeface="Cambria Math" panose="02040503050406030204" pitchFamily="18" charset="0"/>
                              <a:ea typeface="Times New Roman" panose="02020603050405020304" pitchFamily="18" charset="0"/>
                            </a:rPr>
                            <m:t> −</m:t>
                          </m:r>
                          <m:sSub>
                            <m:sSubPr>
                              <m:ctrlPr>
                                <a:rPr lang="ru-RU"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𝑟</m:t>
                              </m:r>
                            </m:e>
                            <m:sub>
                              <m:r>
                                <a:rPr lang="en-US" sz="2000" i="1">
                                  <a:effectLst/>
                                  <a:latin typeface="Cambria Math" panose="02040503050406030204" pitchFamily="18" charset="0"/>
                                  <a:ea typeface="Times New Roman" panose="02020603050405020304" pitchFamily="18" charset="0"/>
                                </a:rPr>
                                <m:t>13</m:t>
                              </m:r>
                            </m:sub>
                          </m:sSub>
                          <m:r>
                            <a:rPr lang="en-US" sz="2000" i="1">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Calibri" panose="020F0502020204030204" pitchFamily="34" charset="0"/>
                            </a:rPr>
                            <m:t>𝑉</m:t>
                          </m:r>
                        </m:e>
                        <m:sub>
                          <m:r>
                            <a:rPr lang="en-US" sz="2000" i="1">
                              <a:effectLst/>
                              <a:latin typeface="Cambria Math" panose="02040503050406030204" pitchFamily="18" charset="0"/>
                              <a:ea typeface="Calibri" panose="020F0502020204030204" pitchFamily="34" charset="0"/>
                            </a:rPr>
                            <m:t>1</m:t>
                          </m:r>
                        </m:sub>
                      </m:sSub>
                      <m:r>
                        <a:rPr lang="en-US" sz="2000" i="1">
                          <a:effectLst/>
                          <a:latin typeface="Cambria Math" panose="02040503050406030204" pitchFamily="18" charset="0"/>
                          <a:ea typeface="Calibri" panose="020F0502020204030204" pitchFamily="34" charset="0"/>
                        </a:rPr>
                        <m:t>=</m:t>
                      </m:r>
                      <m:r>
                        <a:rPr lang="ru-RU" sz="2000">
                          <a:effectLst/>
                          <a:latin typeface="Cambria Math" panose="02040503050406030204" pitchFamily="18" charset="0"/>
                          <a:ea typeface="Calibri" panose="020F0502020204030204" pitchFamily="34" charset="0"/>
                        </a:rPr>
                        <m:t>0,8+0,1×2 (9+0,07)×</m:t>
                      </m:r>
                      <m:r>
                        <a:rPr lang="ru-RU" sz="2000" i="1">
                          <a:effectLst/>
                          <a:latin typeface="Cambria Math" panose="02040503050406030204" pitchFamily="18" charset="0"/>
                          <a:ea typeface="Calibri" panose="020F0502020204030204" pitchFamily="34" charset="0"/>
                        </a:rPr>
                        <m:t>−</m:t>
                      </m:r>
                      <m:r>
                        <a:rPr lang="ru-RU" sz="2000">
                          <a:effectLst/>
                          <a:latin typeface="Cambria Math" panose="02040503050406030204" pitchFamily="18" charset="0"/>
                          <a:ea typeface="Calibri" panose="020F0502020204030204" pitchFamily="34" charset="0"/>
                        </a:rPr>
                        <m:t>0,2 = 0,44</m:t>
                      </m:r>
                    </m:oMath>
                  </m:oMathPara>
                </a14:m>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14:m>
                  <m:oMathPara xmlns:m="http://schemas.openxmlformats.org/officeDocument/2006/math">
                    <m:oMathParaPr>
                      <m:jc m:val="left"/>
                    </m:oMathParaPr>
                    <m:oMath xmlns:m="http://schemas.openxmlformats.org/officeDocument/2006/math">
                      <m:sSubSup>
                        <m:sSubSupPr>
                          <m:ctrlPr>
                            <a:rPr lang="ru-RU" sz="2000" i="1">
                              <a:effectLst/>
                              <a:latin typeface="Cambria Math" panose="02040503050406030204" pitchFamily="18" charset="0"/>
                              <a:ea typeface="Calibri" panose="020F0502020204030204" pitchFamily="34" charset="0"/>
                            </a:rPr>
                          </m:ctrlPr>
                        </m:sSubSupPr>
                        <m:e>
                          <m:r>
                            <a:rPr lang="en-US" sz="2000" i="1">
                              <a:effectLst/>
                              <a:latin typeface="Cambria Math" panose="02040503050406030204" pitchFamily="18" charset="0"/>
                              <a:ea typeface="Calibri" panose="020F0502020204030204" pitchFamily="34" charset="0"/>
                            </a:rPr>
                            <m:t>𝑈</m:t>
                          </m:r>
                        </m:e>
                        <m:sub>
                          <m:r>
                            <a:rPr lang="en-US" sz="2000" i="1">
                              <a:effectLst/>
                              <a:latin typeface="Cambria Math" panose="02040503050406030204" pitchFamily="18" charset="0"/>
                              <a:ea typeface="Calibri" panose="020F0502020204030204" pitchFamily="34" charset="0"/>
                            </a:rPr>
                            <m:t>2</m:t>
                          </m:r>
                        </m:sub>
                        <m:sup>
                          <m:r>
                            <a:rPr lang="ru-RU" sz="2000" i="1">
                              <a:effectLst/>
                              <a:latin typeface="Cambria Math" panose="02040503050406030204" pitchFamily="18" charset="0"/>
                              <a:ea typeface="Calibri" panose="020F0502020204030204" pitchFamily="34" charset="0"/>
                            </a:rPr>
                            <m:t>∗</m:t>
                          </m:r>
                        </m:sup>
                      </m:sSubSup>
                      <m:r>
                        <a:rPr lang="en-US"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𝑈</m:t>
                          </m:r>
                        </m:e>
                        <m:sub>
                          <m:r>
                            <a:rPr lang="en-US" sz="2000" i="1">
                              <a:effectLst/>
                              <a:latin typeface="Cambria Math" panose="02040503050406030204" pitchFamily="18" charset="0"/>
                              <a:ea typeface="Calibri" panose="020F0502020204030204" pitchFamily="34" charset="0"/>
                            </a:rPr>
                            <m:t>2</m:t>
                          </m:r>
                        </m:sub>
                      </m:sSub>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𝛼</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Times New Roman" panose="02020603050405020304" pitchFamily="18" charset="0"/>
                            </a:rPr>
                            <m:t>2(</m:t>
                          </m:r>
                          <m:sSub>
                            <m:sSubPr>
                              <m:ctrlPr>
                                <a:rPr lang="ru-RU" sz="2000" i="1">
                                  <a:effectLst/>
                                  <a:latin typeface="Cambria Math" panose="02040503050406030204" pitchFamily="18" charset="0"/>
                                  <a:ea typeface="Times New Roman" panose="02020603050405020304" pitchFamily="18" charset="0"/>
                                </a:rPr>
                              </m:ctrlPr>
                            </m:sSubPr>
                            <m:e>
                              <m:acc>
                                <m:accPr>
                                  <m:chr m:val="̂"/>
                                  <m:ctrlPr>
                                    <a:rPr lang="ru-RU" sz="2000" i="1">
                                      <a:effectLst/>
                                      <a:latin typeface="Cambria Math" panose="02040503050406030204" pitchFamily="18" charset="0"/>
                                      <a:ea typeface="Times New Roman" panose="02020603050405020304" pitchFamily="18" charset="0"/>
                                    </a:rPr>
                                  </m:ctrlPr>
                                </m:accPr>
                                <m:e>
                                  <m:r>
                                    <a:rPr lang="en-US" sz="2000" i="1">
                                      <a:effectLst/>
                                      <a:latin typeface="Cambria Math" panose="02040503050406030204" pitchFamily="18" charset="0"/>
                                      <a:ea typeface="Times New Roman" panose="02020603050405020304" pitchFamily="18" charset="0"/>
                                    </a:rPr>
                                    <m:t>𝑟</m:t>
                                  </m:r>
                                </m:e>
                              </m:acc>
                            </m:e>
                            <m:sub>
                              <m:r>
                                <a:rPr lang="en-US" sz="2000" i="1">
                                  <a:effectLst/>
                                  <a:latin typeface="Cambria Math" panose="02040503050406030204" pitchFamily="18" charset="0"/>
                                  <a:ea typeface="Times New Roman" panose="02020603050405020304" pitchFamily="18" charset="0"/>
                                </a:rPr>
                                <m:t>13</m:t>
                              </m:r>
                            </m:sub>
                          </m:sSub>
                          <m:r>
                            <a:rPr lang="en-US" sz="2000" i="1">
                              <a:effectLst/>
                              <a:latin typeface="Cambria Math" panose="02040503050406030204" pitchFamily="18" charset="0"/>
                              <a:ea typeface="Times New Roman" panose="02020603050405020304" pitchFamily="18" charset="0"/>
                            </a:rPr>
                            <m:t> −</m:t>
                          </m:r>
                          <m:sSub>
                            <m:sSubPr>
                              <m:ctrlPr>
                                <a:rPr lang="ru-RU"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𝑟</m:t>
                              </m:r>
                            </m:e>
                            <m:sub>
                              <m:r>
                                <a:rPr lang="en-US" sz="2000" i="1">
                                  <a:effectLst/>
                                  <a:latin typeface="Cambria Math" panose="02040503050406030204" pitchFamily="18" charset="0"/>
                                  <a:ea typeface="Times New Roman" panose="02020603050405020304" pitchFamily="18" charset="0"/>
                                </a:rPr>
                                <m:t>13</m:t>
                              </m:r>
                            </m:sub>
                          </m:sSub>
                          <m:r>
                            <a:rPr lang="en-US" sz="2000" i="1">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Calibri" panose="020F0502020204030204" pitchFamily="34" charset="0"/>
                            </a:rPr>
                            <m:t>𝑉</m:t>
                          </m:r>
                        </m:e>
                        <m:sub>
                          <m:r>
                            <a:rPr lang="en-US" sz="2000" i="1">
                              <a:effectLst/>
                              <a:latin typeface="Cambria Math" panose="02040503050406030204" pitchFamily="18" charset="0"/>
                              <a:ea typeface="Calibri" panose="020F0502020204030204" pitchFamily="34" charset="0"/>
                            </a:rPr>
                            <m:t>2</m:t>
                          </m:r>
                        </m:sub>
                      </m:sSub>
                      <m:r>
                        <a:rPr lang="en-US" sz="2000" i="1">
                          <a:effectLst/>
                          <a:latin typeface="Cambria Math" panose="02040503050406030204" pitchFamily="18" charset="0"/>
                          <a:ea typeface="Calibri" panose="020F0502020204030204" pitchFamily="34" charset="0"/>
                        </a:rPr>
                        <m:t>=</m:t>
                      </m:r>
                      <m:r>
                        <a:rPr lang="ru-RU" sz="2000">
                          <a:effectLst/>
                          <a:latin typeface="Cambria Math" panose="02040503050406030204" pitchFamily="18" charset="0"/>
                          <a:ea typeface="Calibri" panose="020F0502020204030204" pitchFamily="34" charset="0"/>
                        </a:rPr>
                        <m:t>1,2+0,1×2 (9+0,07)×0,1 = 1,38</m:t>
                      </m:r>
                    </m:oMath>
                  </m:oMathPara>
                </a14:m>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14:m>
                  <m:oMathPara xmlns:m="http://schemas.openxmlformats.org/officeDocument/2006/math">
                    <m:oMathParaPr>
                      <m:jc m:val="centerGroup"/>
                    </m:oMathParaPr>
                    <m:oMath xmlns:m="http://schemas.openxmlformats.org/officeDocument/2006/math">
                      <m:sSubSup>
                        <m:sSubSupPr>
                          <m:ctrlPr>
                            <a:rPr lang="ru-RU" sz="2000" i="1">
                              <a:effectLst/>
                              <a:latin typeface="Cambria Math" panose="02040503050406030204" pitchFamily="18" charset="0"/>
                              <a:ea typeface="Calibri" panose="020F0502020204030204" pitchFamily="34" charset="0"/>
                            </a:rPr>
                          </m:ctrlPr>
                        </m:sSubSupPr>
                        <m:e>
                          <m:r>
                            <a:rPr lang="en-US" sz="2000" i="1">
                              <a:effectLst/>
                              <a:latin typeface="Cambria Math" panose="02040503050406030204" pitchFamily="18" charset="0"/>
                              <a:ea typeface="Calibri" panose="020F0502020204030204" pitchFamily="34" charset="0"/>
                            </a:rPr>
                            <m:t>𝑈</m:t>
                          </m:r>
                        </m:e>
                        <m:sub>
                          <m:r>
                            <a:rPr lang="en-US" sz="2000" i="1">
                              <a:effectLst/>
                              <a:latin typeface="Cambria Math" panose="02040503050406030204" pitchFamily="18" charset="0"/>
                              <a:ea typeface="Calibri" panose="020F0502020204030204" pitchFamily="34" charset="0"/>
                            </a:rPr>
                            <m:t>3</m:t>
                          </m:r>
                        </m:sub>
                        <m:sup>
                          <m:r>
                            <a:rPr lang="ru-RU" sz="2000" i="1">
                              <a:effectLst/>
                              <a:latin typeface="Cambria Math" panose="02040503050406030204" pitchFamily="18" charset="0"/>
                              <a:ea typeface="Calibri" panose="020F0502020204030204" pitchFamily="34" charset="0"/>
                            </a:rPr>
                            <m:t>∗</m:t>
                          </m:r>
                        </m:sup>
                      </m:sSubSup>
                      <m:r>
                        <a:rPr lang="en-US"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𝑈</m:t>
                          </m:r>
                        </m:e>
                        <m:sub>
                          <m:r>
                            <a:rPr lang="en-US" sz="2000" i="1">
                              <a:effectLst/>
                              <a:latin typeface="Cambria Math" panose="02040503050406030204" pitchFamily="18" charset="0"/>
                              <a:ea typeface="Calibri" panose="020F0502020204030204" pitchFamily="34" charset="0"/>
                            </a:rPr>
                            <m:t>3</m:t>
                          </m:r>
                        </m:sub>
                      </m:sSub>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𝛼</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Times New Roman" panose="02020603050405020304" pitchFamily="18" charset="0"/>
                            </a:rPr>
                            <m:t>2(</m:t>
                          </m:r>
                          <m:sSub>
                            <m:sSubPr>
                              <m:ctrlPr>
                                <a:rPr lang="ru-RU" sz="2000" i="1">
                                  <a:effectLst/>
                                  <a:latin typeface="Cambria Math" panose="02040503050406030204" pitchFamily="18" charset="0"/>
                                  <a:ea typeface="Times New Roman" panose="02020603050405020304" pitchFamily="18" charset="0"/>
                                </a:rPr>
                              </m:ctrlPr>
                            </m:sSubPr>
                            <m:e>
                              <m:acc>
                                <m:accPr>
                                  <m:chr m:val="̂"/>
                                  <m:ctrlPr>
                                    <a:rPr lang="ru-RU" sz="2000" i="1">
                                      <a:effectLst/>
                                      <a:latin typeface="Cambria Math" panose="02040503050406030204" pitchFamily="18" charset="0"/>
                                      <a:ea typeface="Times New Roman" panose="02020603050405020304" pitchFamily="18" charset="0"/>
                                    </a:rPr>
                                  </m:ctrlPr>
                                </m:accPr>
                                <m:e>
                                  <m:r>
                                    <a:rPr lang="en-US" sz="2000" i="1">
                                      <a:effectLst/>
                                      <a:latin typeface="Cambria Math" panose="02040503050406030204" pitchFamily="18" charset="0"/>
                                      <a:ea typeface="Times New Roman" panose="02020603050405020304" pitchFamily="18" charset="0"/>
                                    </a:rPr>
                                    <m:t>𝑟</m:t>
                                  </m:r>
                                </m:e>
                              </m:acc>
                            </m:e>
                            <m:sub>
                              <m:r>
                                <a:rPr lang="en-US" sz="2000" i="1">
                                  <a:effectLst/>
                                  <a:latin typeface="Cambria Math" panose="02040503050406030204" pitchFamily="18" charset="0"/>
                                  <a:ea typeface="Times New Roman" panose="02020603050405020304" pitchFamily="18" charset="0"/>
                                </a:rPr>
                                <m:t>13</m:t>
                              </m:r>
                            </m:sub>
                          </m:sSub>
                          <m:r>
                            <a:rPr lang="en-US" sz="2000" i="1">
                              <a:effectLst/>
                              <a:latin typeface="Cambria Math" panose="02040503050406030204" pitchFamily="18" charset="0"/>
                              <a:ea typeface="Times New Roman" panose="02020603050405020304" pitchFamily="18" charset="0"/>
                            </a:rPr>
                            <m:t> −</m:t>
                          </m:r>
                          <m:sSub>
                            <m:sSubPr>
                              <m:ctrlPr>
                                <a:rPr lang="ru-RU"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𝑟</m:t>
                              </m:r>
                            </m:e>
                            <m:sub>
                              <m:r>
                                <a:rPr lang="en-US" sz="2000" i="1">
                                  <a:effectLst/>
                                  <a:latin typeface="Cambria Math" panose="02040503050406030204" pitchFamily="18" charset="0"/>
                                  <a:ea typeface="Times New Roman" panose="02020603050405020304" pitchFamily="18" charset="0"/>
                                </a:rPr>
                                <m:t>13</m:t>
                              </m:r>
                            </m:sub>
                          </m:sSub>
                          <m:r>
                            <a:rPr lang="en-US" sz="2000" i="1">
                              <a:effectLst/>
                              <a:latin typeface="Cambria Math" panose="02040503050406030204" pitchFamily="18" charset="0"/>
                              <a:ea typeface="Times New Roman" panose="02020603050405020304" pitchFamily="18" charset="0"/>
                            </a:rPr>
                            <m:t>)</m:t>
                          </m:r>
                          <m:r>
                            <a:rPr lang="en-US" sz="2000" i="1">
                              <a:effectLst/>
                              <a:latin typeface="Cambria Math" panose="02040503050406030204" pitchFamily="18" charset="0"/>
                              <a:ea typeface="Calibri" panose="020F0502020204030204" pitchFamily="34" charset="0"/>
                            </a:rPr>
                            <m:t>𝑉</m:t>
                          </m:r>
                        </m:e>
                        <m:sub>
                          <m:r>
                            <a:rPr lang="en-US" sz="2000" i="1">
                              <a:effectLst/>
                              <a:latin typeface="Cambria Math" panose="02040503050406030204" pitchFamily="18" charset="0"/>
                              <a:ea typeface="Calibri" panose="020F0502020204030204" pitchFamily="34" charset="0"/>
                            </a:rPr>
                            <m:t>3</m:t>
                          </m:r>
                        </m:sub>
                      </m:sSub>
                      <m:r>
                        <a:rPr lang="en-US" sz="2000" i="1">
                          <a:effectLst/>
                          <a:latin typeface="Cambria Math" panose="02040503050406030204" pitchFamily="18" charset="0"/>
                          <a:ea typeface="Calibri" panose="020F0502020204030204" pitchFamily="34" charset="0"/>
                        </a:rPr>
                        <m:t>=−0</m:t>
                      </m:r>
                      <m:r>
                        <a:rPr lang="ru-RU" sz="2000">
                          <a:effectLst/>
                          <a:latin typeface="Cambria Math" panose="02040503050406030204" pitchFamily="18" charset="0"/>
                          <a:ea typeface="Calibri" panose="020F0502020204030204" pitchFamily="34" charset="0"/>
                        </a:rPr>
                        <m:t>,2+0,1×2 (9+0,07)×0,14 = 0,053</m:t>
                      </m:r>
                    </m:oMath>
                  </m:oMathPara>
                </a14:m>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rPr>
                  <a:t>Обновим значение скрытых факторов по объектам</a:t>
                </a:r>
                <a:endParaRPr lang="ru-RU" sz="2000" dirty="0">
                  <a:effectLst/>
                  <a:latin typeface="Times New Roman" panose="02020603050405020304" pitchFamily="18" charset="0"/>
                  <a:ea typeface="Times New Roman" panose="02020603050405020304" pitchFamily="18" charset="0"/>
                </a:endParaRPr>
              </a:p>
              <a:p>
                <a:pPr indent="254000" algn="just">
                  <a:lnSpc>
                    <a:spcPct val="120000"/>
                  </a:lnSpc>
                  <a:spcAft>
                    <a:spcPts val="0"/>
                  </a:spcAft>
                </a:pPr>
                <a14:m>
                  <m:oMathPara xmlns:m="http://schemas.openxmlformats.org/officeDocument/2006/math">
                    <m:oMathParaPr>
                      <m:jc m:val="left"/>
                    </m:oMathParaPr>
                    <m:oMath xmlns:m="http://schemas.openxmlformats.org/officeDocument/2006/math">
                      <m:sSubSup>
                        <m:sSubSupPr>
                          <m:ctrlPr>
                            <a:rPr lang="ru-RU" sz="2000" i="1">
                              <a:effectLst/>
                              <a:latin typeface="Cambria Math" panose="02040503050406030204" pitchFamily="18" charset="0"/>
                              <a:ea typeface="Calibri" panose="020F0502020204030204" pitchFamily="34" charset="0"/>
                            </a:rPr>
                          </m:ctrlPr>
                        </m:sSubSupPr>
                        <m:e>
                          <m:r>
                            <a:rPr lang="en-US" sz="2000" i="1">
                              <a:effectLst/>
                              <a:latin typeface="Cambria Math" panose="02040503050406030204" pitchFamily="18" charset="0"/>
                              <a:ea typeface="Calibri" panose="020F0502020204030204" pitchFamily="34" charset="0"/>
                            </a:rPr>
                            <m:t>𝑉</m:t>
                          </m:r>
                        </m:e>
                        <m:sub>
                          <m:r>
                            <a:rPr lang="en-US" sz="2000" i="1">
                              <a:effectLst/>
                              <a:latin typeface="Cambria Math" panose="02040503050406030204" pitchFamily="18" charset="0"/>
                              <a:ea typeface="Calibri" panose="020F0502020204030204" pitchFamily="34" charset="0"/>
                            </a:rPr>
                            <m:t>1</m:t>
                          </m:r>
                        </m:sub>
                        <m:sup>
                          <m:r>
                            <a:rPr lang="en-US" sz="2000" i="1">
                              <a:effectLst/>
                              <a:latin typeface="Cambria Math" panose="02040503050406030204" pitchFamily="18" charset="0"/>
                              <a:ea typeface="Calibri" panose="020F0502020204030204" pitchFamily="34" charset="0"/>
                            </a:rPr>
                            <m:t>∗</m:t>
                          </m:r>
                        </m:sup>
                      </m:sSubSup>
                      <m:r>
                        <a:rPr lang="en-US"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𝑉</m:t>
                          </m:r>
                        </m:e>
                        <m:sub>
                          <m:r>
                            <a:rPr lang="en-US" sz="2000" i="1">
                              <a:effectLst/>
                              <a:latin typeface="Cambria Math" panose="02040503050406030204" pitchFamily="18" charset="0"/>
                              <a:ea typeface="Calibri" panose="020F0502020204030204" pitchFamily="34" charset="0"/>
                            </a:rPr>
                            <m:t>1</m:t>
                          </m:r>
                        </m:sub>
                      </m:sSub>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𝛼</m:t>
                      </m:r>
                      <m:r>
                        <a:rPr lang="en-US" sz="2000" i="1">
                          <a:effectLst/>
                          <a:latin typeface="Cambria Math" panose="02040503050406030204" pitchFamily="18" charset="0"/>
                          <a:ea typeface="Times New Roman" panose="02020603050405020304" pitchFamily="18" charset="0"/>
                        </a:rPr>
                        <m:t>2</m:t>
                      </m:r>
                      <m:d>
                        <m:dPr>
                          <m:ctrlPr>
                            <a:rPr lang="ru-RU" sz="2000" i="1">
                              <a:effectLst/>
                              <a:latin typeface="Cambria Math" panose="02040503050406030204" pitchFamily="18" charset="0"/>
                              <a:ea typeface="Times New Roman" panose="02020603050405020304" pitchFamily="18" charset="0"/>
                            </a:rPr>
                          </m:ctrlPr>
                        </m:dPr>
                        <m:e>
                          <m:sSub>
                            <m:sSubPr>
                              <m:ctrlPr>
                                <a:rPr lang="ru-RU" sz="2000" i="1">
                                  <a:effectLst/>
                                  <a:latin typeface="Cambria Math" panose="02040503050406030204" pitchFamily="18" charset="0"/>
                                  <a:ea typeface="Times New Roman" panose="02020603050405020304" pitchFamily="18" charset="0"/>
                                </a:rPr>
                              </m:ctrlPr>
                            </m:sSubPr>
                            <m:e>
                              <m:acc>
                                <m:accPr>
                                  <m:chr m:val="̂"/>
                                  <m:ctrlPr>
                                    <a:rPr lang="ru-RU" sz="2000" i="1">
                                      <a:effectLst/>
                                      <a:latin typeface="Cambria Math" panose="02040503050406030204" pitchFamily="18" charset="0"/>
                                      <a:ea typeface="Times New Roman" panose="02020603050405020304" pitchFamily="18" charset="0"/>
                                    </a:rPr>
                                  </m:ctrlPr>
                                </m:accPr>
                                <m:e>
                                  <m:r>
                                    <a:rPr lang="en-US" sz="2000" i="1">
                                      <a:effectLst/>
                                      <a:latin typeface="Cambria Math" panose="02040503050406030204" pitchFamily="18" charset="0"/>
                                      <a:ea typeface="Times New Roman" panose="02020603050405020304" pitchFamily="18" charset="0"/>
                                    </a:rPr>
                                    <m:t>𝑟</m:t>
                                  </m:r>
                                </m:e>
                              </m:acc>
                            </m:e>
                            <m:sub>
                              <m:r>
                                <a:rPr lang="en-US" sz="2000" i="1">
                                  <a:effectLst/>
                                  <a:latin typeface="Cambria Math" panose="02040503050406030204" pitchFamily="18" charset="0"/>
                                  <a:ea typeface="Times New Roman" panose="02020603050405020304" pitchFamily="18" charset="0"/>
                                </a:rPr>
                                <m:t>13</m:t>
                              </m:r>
                            </m:sub>
                          </m:sSub>
                          <m:r>
                            <a:rPr lang="en-US" sz="2000" i="1">
                              <a:effectLst/>
                              <a:latin typeface="Cambria Math" panose="02040503050406030204" pitchFamily="18" charset="0"/>
                              <a:ea typeface="Times New Roman" panose="02020603050405020304" pitchFamily="18" charset="0"/>
                            </a:rPr>
                            <m:t> −</m:t>
                          </m:r>
                          <m:sSub>
                            <m:sSubPr>
                              <m:ctrlPr>
                                <a:rPr lang="ru-RU"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𝑟</m:t>
                              </m:r>
                            </m:e>
                            <m:sub>
                              <m:r>
                                <a:rPr lang="en-US" sz="2000" i="1">
                                  <a:effectLst/>
                                  <a:latin typeface="Cambria Math" panose="02040503050406030204" pitchFamily="18" charset="0"/>
                                  <a:ea typeface="Times New Roman" panose="02020603050405020304" pitchFamily="18" charset="0"/>
                                </a:rPr>
                                <m:t>13</m:t>
                              </m:r>
                            </m:sub>
                          </m:sSub>
                        </m:e>
                      </m:d>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𝑈</m:t>
                          </m:r>
                        </m:e>
                        <m:sub>
                          <m:r>
                            <a:rPr lang="en-US" sz="2000" i="1">
                              <a:effectLst/>
                              <a:latin typeface="Cambria Math" panose="02040503050406030204" pitchFamily="18" charset="0"/>
                              <a:ea typeface="Calibri" panose="020F0502020204030204" pitchFamily="34" charset="0"/>
                            </a:rPr>
                            <m:t>1</m:t>
                          </m:r>
                        </m:sub>
                      </m:sSub>
                      <m:r>
                        <a:rPr lang="en-US" sz="2000" i="1">
                          <a:effectLst/>
                          <a:latin typeface="Cambria Math" panose="02040503050406030204" pitchFamily="18" charset="0"/>
                          <a:ea typeface="Calibri" panose="020F0502020204030204" pitchFamily="34" charset="0"/>
                        </a:rPr>
                        <m:t>= −0</m:t>
                      </m:r>
                      <m:r>
                        <a:rPr lang="ru-RU" sz="2000">
                          <a:effectLst/>
                          <a:latin typeface="Cambria Math" panose="02040503050406030204" pitchFamily="18" charset="0"/>
                          <a:ea typeface="Calibri" panose="020F0502020204030204" pitchFamily="34" charset="0"/>
                        </a:rPr>
                        <m:t>,2+0,1×2 (9+0,07)×0,8 = 1,25</m:t>
                      </m:r>
                    </m:oMath>
                  </m:oMathPara>
                </a14:m>
                <a:endParaRPr lang="ru-RU" sz="2000" dirty="0">
                  <a:effectLst/>
                  <a:latin typeface="Times New Roman" panose="02020603050405020304" pitchFamily="18" charset="0"/>
                  <a:ea typeface="Times New Roman" panose="02020603050405020304" pitchFamily="18" charset="0"/>
                </a:endParaRPr>
              </a:p>
              <a:p>
                <a:pPr indent="254000" algn="just">
                  <a:lnSpc>
                    <a:spcPct val="120000"/>
                  </a:lnSpc>
                  <a:spcAft>
                    <a:spcPts val="0"/>
                  </a:spcAft>
                </a:pPr>
                <a14:m>
                  <m:oMathPara xmlns:m="http://schemas.openxmlformats.org/officeDocument/2006/math">
                    <m:oMathParaPr>
                      <m:jc m:val="left"/>
                    </m:oMathParaPr>
                    <m:oMath xmlns:m="http://schemas.openxmlformats.org/officeDocument/2006/math">
                      <m:sSubSup>
                        <m:sSubSupPr>
                          <m:ctrlPr>
                            <a:rPr lang="ru-RU" sz="2000" i="1">
                              <a:effectLst/>
                              <a:latin typeface="Cambria Math" panose="02040503050406030204" pitchFamily="18" charset="0"/>
                              <a:ea typeface="Calibri" panose="020F0502020204030204" pitchFamily="34" charset="0"/>
                            </a:rPr>
                          </m:ctrlPr>
                        </m:sSubSupPr>
                        <m:e>
                          <m:r>
                            <a:rPr lang="en-US" sz="2000" i="1">
                              <a:effectLst/>
                              <a:latin typeface="Cambria Math" panose="02040503050406030204" pitchFamily="18" charset="0"/>
                              <a:ea typeface="Calibri" panose="020F0502020204030204" pitchFamily="34" charset="0"/>
                            </a:rPr>
                            <m:t>𝑉</m:t>
                          </m:r>
                        </m:e>
                        <m:sub>
                          <m:r>
                            <a:rPr lang="en-US" sz="2000" i="1">
                              <a:effectLst/>
                              <a:latin typeface="Cambria Math" panose="02040503050406030204" pitchFamily="18" charset="0"/>
                              <a:ea typeface="Calibri" panose="020F0502020204030204" pitchFamily="34" charset="0"/>
                            </a:rPr>
                            <m:t>2</m:t>
                          </m:r>
                        </m:sub>
                        <m:sup>
                          <m:r>
                            <a:rPr lang="en-US" sz="2000" i="1">
                              <a:effectLst/>
                              <a:latin typeface="Cambria Math" panose="02040503050406030204" pitchFamily="18" charset="0"/>
                              <a:ea typeface="Calibri" panose="020F0502020204030204" pitchFamily="34" charset="0"/>
                            </a:rPr>
                            <m:t>∗</m:t>
                          </m:r>
                        </m:sup>
                      </m:sSubSup>
                      <m:r>
                        <a:rPr lang="en-US"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𝑉</m:t>
                          </m:r>
                        </m:e>
                        <m:sub>
                          <m:r>
                            <a:rPr lang="en-US" sz="2000" i="1">
                              <a:effectLst/>
                              <a:latin typeface="Cambria Math" panose="02040503050406030204" pitchFamily="18" charset="0"/>
                              <a:ea typeface="Calibri" panose="020F0502020204030204" pitchFamily="34" charset="0"/>
                            </a:rPr>
                            <m:t>2</m:t>
                          </m:r>
                        </m:sub>
                      </m:sSub>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𝛼</m:t>
                      </m:r>
                      <m:r>
                        <a:rPr lang="en-US" sz="2000" i="1">
                          <a:effectLst/>
                          <a:latin typeface="Cambria Math" panose="02040503050406030204" pitchFamily="18" charset="0"/>
                          <a:ea typeface="Times New Roman" panose="02020603050405020304" pitchFamily="18" charset="0"/>
                        </a:rPr>
                        <m:t>2</m:t>
                      </m:r>
                      <m:d>
                        <m:dPr>
                          <m:ctrlPr>
                            <a:rPr lang="ru-RU" sz="2000" i="1">
                              <a:effectLst/>
                              <a:latin typeface="Cambria Math" panose="02040503050406030204" pitchFamily="18" charset="0"/>
                              <a:ea typeface="Times New Roman" panose="02020603050405020304" pitchFamily="18" charset="0"/>
                            </a:rPr>
                          </m:ctrlPr>
                        </m:dPr>
                        <m:e>
                          <m:sSub>
                            <m:sSubPr>
                              <m:ctrlPr>
                                <a:rPr lang="ru-RU" sz="2000" i="1">
                                  <a:effectLst/>
                                  <a:latin typeface="Cambria Math" panose="02040503050406030204" pitchFamily="18" charset="0"/>
                                  <a:ea typeface="Times New Roman" panose="02020603050405020304" pitchFamily="18" charset="0"/>
                                </a:rPr>
                              </m:ctrlPr>
                            </m:sSubPr>
                            <m:e>
                              <m:acc>
                                <m:accPr>
                                  <m:chr m:val="̂"/>
                                  <m:ctrlPr>
                                    <a:rPr lang="ru-RU" sz="2000" i="1">
                                      <a:effectLst/>
                                      <a:latin typeface="Cambria Math" panose="02040503050406030204" pitchFamily="18" charset="0"/>
                                      <a:ea typeface="Times New Roman" panose="02020603050405020304" pitchFamily="18" charset="0"/>
                                    </a:rPr>
                                  </m:ctrlPr>
                                </m:accPr>
                                <m:e>
                                  <m:r>
                                    <a:rPr lang="en-US" sz="2000" i="1">
                                      <a:effectLst/>
                                      <a:latin typeface="Cambria Math" panose="02040503050406030204" pitchFamily="18" charset="0"/>
                                      <a:ea typeface="Times New Roman" panose="02020603050405020304" pitchFamily="18" charset="0"/>
                                    </a:rPr>
                                    <m:t>𝑟</m:t>
                                  </m:r>
                                </m:e>
                              </m:acc>
                            </m:e>
                            <m:sub>
                              <m:r>
                                <a:rPr lang="en-US" sz="2000" i="1">
                                  <a:effectLst/>
                                  <a:latin typeface="Cambria Math" panose="02040503050406030204" pitchFamily="18" charset="0"/>
                                  <a:ea typeface="Times New Roman" panose="02020603050405020304" pitchFamily="18" charset="0"/>
                                </a:rPr>
                                <m:t>13</m:t>
                              </m:r>
                            </m:sub>
                          </m:sSub>
                          <m:r>
                            <a:rPr lang="en-US" sz="2000" i="1">
                              <a:effectLst/>
                              <a:latin typeface="Cambria Math" panose="02040503050406030204" pitchFamily="18" charset="0"/>
                              <a:ea typeface="Times New Roman" panose="02020603050405020304" pitchFamily="18" charset="0"/>
                            </a:rPr>
                            <m:t> −</m:t>
                          </m:r>
                          <m:sSub>
                            <m:sSubPr>
                              <m:ctrlPr>
                                <a:rPr lang="ru-RU"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𝑟</m:t>
                              </m:r>
                            </m:e>
                            <m:sub>
                              <m:r>
                                <a:rPr lang="en-US" sz="2000" i="1">
                                  <a:effectLst/>
                                  <a:latin typeface="Cambria Math" panose="02040503050406030204" pitchFamily="18" charset="0"/>
                                  <a:ea typeface="Times New Roman" panose="02020603050405020304" pitchFamily="18" charset="0"/>
                                </a:rPr>
                                <m:t>13</m:t>
                              </m:r>
                            </m:sub>
                          </m:sSub>
                        </m:e>
                      </m:d>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𝑈</m:t>
                          </m:r>
                        </m:e>
                        <m:sub>
                          <m:r>
                            <a:rPr lang="en-US" sz="2000" i="1">
                              <a:effectLst/>
                              <a:latin typeface="Cambria Math" panose="02040503050406030204" pitchFamily="18" charset="0"/>
                              <a:ea typeface="Calibri" panose="020F0502020204030204" pitchFamily="34" charset="0"/>
                            </a:rPr>
                            <m:t>2</m:t>
                          </m:r>
                        </m:sub>
                      </m:sSub>
                      <m:r>
                        <a:rPr lang="en-US" sz="2000" i="1">
                          <a:effectLst/>
                          <a:latin typeface="Cambria Math" panose="02040503050406030204" pitchFamily="18" charset="0"/>
                          <a:ea typeface="Calibri" panose="020F0502020204030204" pitchFamily="34" charset="0"/>
                        </a:rPr>
                        <m:t>= 0</m:t>
                      </m:r>
                      <m:r>
                        <a:rPr lang="ru-RU" sz="2000">
                          <a:effectLst/>
                          <a:latin typeface="Cambria Math" panose="02040503050406030204" pitchFamily="18" charset="0"/>
                          <a:ea typeface="Calibri" panose="020F0502020204030204" pitchFamily="34" charset="0"/>
                        </a:rPr>
                        <m:t>,1+0,1×2 </m:t>
                      </m:r>
                      <m:d>
                        <m:dPr>
                          <m:ctrlPr>
                            <a:rPr lang="ru-RU" sz="2000">
                              <a:effectLst/>
                              <a:latin typeface="Cambria Math" panose="02040503050406030204" pitchFamily="18" charset="0"/>
                              <a:ea typeface="Calibri" panose="020F0502020204030204" pitchFamily="34" charset="0"/>
                            </a:rPr>
                          </m:ctrlPr>
                        </m:dPr>
                        <m:e>
                          <m:r>
                            <a:rPr lang="ru-RU" sz="2000">
                              <a:effectLst/>
                              <a:latin typeface="Cambria Math" panose="02040503050406030204" pitchFamily="18" charset="0"/>
                              <a:ea typeface="Calibri" panose="020F0502020204030204" pitchFamily="34" charset="0"/>
                            </a:rPr>
                            <m:t>9+0,07</m:t>
                          </m:r>
                        </m:e>
                      </m:d>
                      <m:r>
                        <a:rPr lang="ru-RU" sz="2000">
                          <a:effectLst/>
                          <a:latin typeface="Cambria Math" panose="02040503050406030204" pitchFamily="18" charset="0"/>
                          <a:ea typeface="Calibri" panose="020F0502020204030204" pitchFamily="34" charset="0"/>
                        </a:rPr>
                        <m:t>×1,2 = 2,28</m:t>
                      </m:r>
                    </m:oMath>
                  </m:oMathPara>
                </a14:m>
                <a:endParaRPr lang="ru-RU" sz="2000" dirty="0" smtClean="0">
                  <a:effectLst/>
                  <a:latin typeface="Cambria Math" panose="02040503050406030204" pitchFamily="18" charset="0"/>
                  <a:ea typeface="Calibri" panose="020F0502020204030204" pitchFamily="34" charset="0"/>
                </a:endParaRPr>
              </a:p>
              <a:p>
                <a:pPr indent="254000" algn="just">
                  <a:lnSpc>
                    <a:spcPct val="120000"/>
                  </a:lnSpc>
                  <a:spcAft>
                    <a:spcPts val="0"/>
                  </a:spcAft>
                </a:pPr>
                <a14:m>
                  <m:oMathPara xmlns:m="http://schemas.openxmlformats.org/officeDocument/2006/math">
                    <m:oMathParaPr>
                      <m:jc m:val="left"/>
                    </m:oMathParaPr>
                    <m:oMath xmlns:m="http://schemas.openxmlformats.org/officeDocument/2006/math">
                      <m:sSubSup>
                        <m:sSubSupPr>
                          <m:ctrlPr>
                            <a:rPr lang="ru-RU" sz="2000" i="1">
                              <a:effectLst/>
                              <a:latin typeface="Cambria Math" panose="02040503050406030204" pitchFamily="18" charset="0"/>
                              <a:ea typeface="Calibri" panose="020F0502020204030204" pitchFamily="34" charset="0"/>
                            </a:rPr>
                          </m:ctrlPr>
                        </m:sSubSupPr>
                        <m:e>
                          <m:r>
                            <a:rPr lang="en-US" sz="2000" i="1">
                              <a:effectLst/>
                              <a:latin typeface="Cambria Math" panose="02040503050406030204" pitchFamily="18" charset="0"/>
                              <a:ea typeface="Calibri" panose="020F0502020204030204" pitchFamily="34" charset="0"/>
                            </a:rPr>
                            <m:t>𝑉</m:t>
                          </m:r>
                        </m:e>
                        <m:sub>
                          <m:r>
                            <a:rPr lang="en-US" sz="2000" i="1">
                              <a:effectLst/>
                              <a:latin typeface="Cambria Math" panose="02040503050406030204" pitchFamily="18" charset="0"/>
                              <a:ea typeface="Calibri" panose="020F0502020204030204" pitchFamily="34" charset="0"/>
                            </a:rPr>
                            <m:t>3</m:t>
                          </m:r>
                        </m:sub>
                        <m:sup>
                          <m:r>
                            <a:rPr lang="en-US" sz="2000" i="1">
                              <a:effectLst/>
                              <a:latin typeface="Cambria Math" panose="02040503050406030204" pitchFamily="18" charset="0"/>
                              <a:ea typeface="Calibri" panose="020F0502020204030204" pitchFamily="34" charset="0"/>
                            </a:rPr>
                            <m:t>∗</m:t>
                          </m:r>
                        </m:sup>
                      </m:sSubSup>
                      <m:r>
                        <a:rPr lang="en-US"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𝑉</m:t>
                          </m:r>
                        </m:e>
                        <m:sub>
                          <m:r>
                            <a:rPr lang="en-US" sz="2000" i="1">
                              <a:effectLst/>
                              <a:latin typeface="Cambria Math" panose="02040503050406030204" pitchFamily="18" charset="0"/>
                              <a:ea typeface="Calibri" panose="020F0502020204030204" pitchFamily="34" charset="0"/>
                            </a:rPr>
                            <m:t>3</m:t>
                          </m:r>
                        </m:sub>
                      </m:sSub>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𝛼</m:t>
                      </m:r>
                      <m:r>
                        <a:rPr lang="en-US" sz="2000" i="1">
                          <a:effectLst/>
                          <a:latin typeface="Cambria Math" panose="02040503050406030204" pitchFamily="18" charset="0"/>
                          <a:ea typeface="Times New Roman" panose="02020603050405020304" pitchFamily="18" charset="0"/>
                        </a:rPr>
                        <m:t>2</m:t>
                      </m:r>
                      <m:d>
                        <m:dPr>
                          <m:ctrlPr>
                            <a:rPr lang="ru-RU" sz="2000" i="1">
                              <a:effectLst/>
                              <a:latin typeface="Cambria Math" panose="02040503050406030204" pitchFamily="18" charset="0"/>
                              <a:ea typeface="Times New Roman" panose="02020603050405020304" pitchFamily="18" charset="0"/>
                            </a:rPr>
                          </m:ctrlPr>
                        </m:dPr>
                        <m:e>
                          <m:sSub>
                            <m:sSubPr>
                              <m:ctrlPr>
                                <a:rPr lang="ru-RU" sz="2000" i="1">
                                  <a:effectLst/>
                                  <a:latin typeface="Cambria Math" panose="02040503050406030204" pitchFamily="18" charset="0"/>
                                  <a:ea typeface="Times New Roman" panose="02020603050405020304" pitchFamily="18" charset="0"/>
                                </a:rPr>
                              </m:ctrlPr>
                            </m:sSubPr>
                            <m:e>
                              <m:acc>
                                <m:accPr>
                                  <m:chr m:val="̂"/>
                                  <m:ctrlPr>
                                    <a:rPr lang="ru-RU" sz="2000" i="1">
                                      <a:effectLst/>
                                      <a:latin typeface="Cambria Math" panose="02040503050406030204" pitchFamily="18" charset="0"/>
                                      <a:ea typeface="Times New Roman" panose="02020603050405020304" pitchFamily="18" charset="0"/>
                                    </a:rPr>
                                  </m:ctrlPr>
                                </m:accPr>
                                <m:e>
                                  <m:r>
                                    <a:rPr lang="en-US" sz="2000" i="1">
                                      <a:effectLst/>
                                      <a:latin typeface="Cambria Math" panose="02040503050406030204" pitchFamily="18" charset="0"/>
                                      <a:ea typeface="Times New Roman" panose="02020603050405020304" pitchFamily="18" charset="0"/>
                                    </a:rPr>
                                    <m:t>𝑟</m:t>
                                  </m:r>
                                </m:e>
                              </m:acc>
                            </m:e>
                            <m:sub>
                              <m:r>
                                <a:rPr lang="en-US" sz="2000" i="1">
                                  <a:effectLst/>
                                  <a:latin typeface="Cambria Math" panose="02040503050406030204" pitchFamily="18" charset="0"/>
                                  <a:ea typeface="Times New Roman" panose="02020603050405020304" pitchFamily="18" charset="0"/>
                                </a:rPr>
                                <m:t>13</m:t>
                              </m:r>
                            </m:sub>
                          </m:sSub>
                          <m:r>
                            <a:rPr lang="en-US" sz="2000" i="1">
                              <a:effectLst/>
                              <a:latin typeface="Cambria Math" panose="02040503050406030204" pitchFamily="18" charset="0"/>
                              <a:ea typeface="Times New Roman" panose="02020603050405020304" pitchFamily="18" charset="0"/>
                            </a:rPr>
                            <m:t> −</m:t>
                          </m:r>
                          <m:sSub>
                            <m:sSubPr>
                              <m:ctrlPr>
                                <a:rPr lang="ru-RU"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𝑟</m:t>
                              </m:r>
                            </m:e>
                            <m:sub>
                              <m:r>
                                <a:rPr lang="en-US" sz="2000" i="1">
                                  <a:effectLst/>
                                  <a:latin typeface="Cambria Math" panose="02040503050406030204" pitchFamily="18" charset="0"/>
                                  <a:ea typeface="Times New Roman" panose="02020603050405020304" pitchFamily="18" charset="0"/>
                                </a:rPr>
                                <m:t>13</m:t>
                              </m:r>
                            </m:sub>
                          </m:sSub>
                        </m:e>
                      </m:d>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𝑈</m:t>
                          </m:r>
                        </m:e>
                        <m:sub>
                          <m:r>
                            <a:rPr lang="en-US" sz="2000" i="1">
                              <a:effectLst/>
                              <a:latin typeface="Cambria Math" panose="02040503050406030204" pitchFamily="18" charset="0"/>
                              <a:ea typeface="Calibri" panose="020F0502020204030204" pitchFamily="34" charset="0"/>
                            </a:rPr>
                            <m:t>3</m:t>
                          </m:r>
                        </m:sub>
                      </m:sSub>
                      <m:r>
                        <a:rPr lang="en-US" sz="2000" i="1">
                          <a:effectLst/>
                          <a:latin typeface="Cambria Math" panose="02040503050406030204" pitchFamily="18" charset="0"/>
                          <a:ea typeface="Calibri" panose="020F0502020204030204" pitchFamily="34" charset="0"/>
                        </a:rPr>
                        <m:t>= 0</m:t>
                      </m:r>
                      <m:r>
                        <a:rPr lang="ru-RU" sz="2000">
                          <a:effectLst/>
                          <a:latin typeface="Cambria Math" panose="02040503050406030204" pitchFamily="18" charset="0"/>
                          <a:ea typeface="Calibri" panose="020F0502020204030204" pitchFamily="34" charset="0"/>
                        </a:rPr>
                        <m:t>,14+0,1×2 </m:t>
                      </m:r>
                      <m:d>
                        <m:dPr>
                          <m:ctrlPr>
                            <a:rPr lang="ru-RU" sz="2000" i="1">
                              <a:effectLst/>
                              <a:latin typeface="Cambria Math" panose="02040503050406030204" pitchFamily="18" charset="0"/>
                              <a:ea typeface="Calibri" panose="020F0502020204030204" pitchFamily="34" charset="0"/>
                            </a:rPr>
                          </m:ctrlPr>
                        </m:dPr>
                        <m:e>
                          <m:r>
                            <a:rPr lang="ru-RU" sz="2000">
                              <a:effectLst/>
                              <a:latin typeface="Cambria Math" panose="02040503050406030204" pitchFamily="18" charset="0"/>
                              <a:ea typeface="Calibri" panose="020F0502020204030204" pitchFamily="34" charset="0"/>
                            </a:rPr>
                            <m:t>9+0,07</m:t>
                          </m:r>
                        </m:e>
                      </m:d>
                      <m:r>
                        <a:rPr lang="ru-RU" sz="2000">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m:t>
                      </m:r>
                      <m:r>
                        <a:rPr lang="ru-RU" sz="2000">
                          <a:effectLst/>
                          <a:latin typeface="Cambria Math" panose="02040503050406030204" pitchFamily="18" charset="0"/>
                          <a:ea typeface="Calibri" panose="020F0502020204030204" pitchFamily="34" charset="0"/>
                        </a:rPr>
                        <m:t>0,2 = </m:t>
                      </m:r>
                      <m:r>
                        <a:rPr lang="ru-RU" sz="2000" i="1">
                          <a:effectLst/>
                          <a:latin typeface="Cambria Math" panose="02040503050406030204" pitchFamily="18" charset="0"/>
                          <a:ea typeface="Calibri" panose="020F0502020204030204" pitchFamily="34" charset="0"/>
                        </a:rPr>
                        <m:t>−</m:t>
                      </m:r>
                      <m:r>
                        <a:rPr lang="ru-RU" sz="2000">
                          <a:effectLst/>
                          <a:latin typeface="Cambria Math" panose="02040503050406030204" pitchFamily="18" charset="0"/>
                          <a:ea typeface="Calibri" panose="020F0502020204030204" pitchFamily="34" charset="0"/>
                        </a:rPr>
                        <m:t>0,22</m:t>
                      </m:r>
                    </m:oMath>
                  </m:oMathPara>
                </a14:m>
                <a:endParaRPr lang="ru-RU" sz="2000" dirty="0">
                  <a:effectLst/>
                  <a:latin typeface="Times New Roman" panose="02020603050405020304" pitchFamily="18" charset="0"/>
                  <a:ea typeface="Times New Roman" panose="02020603050405020304" pitchFamily="18" charset="0"/>
                </a:endParaRPr>
              </a:p>
            </p:txBody>
          </p:sp>
        </mc:Choice>
        <mc:Fallback>
          <p:sp>
            <p:nvSpPr>
              <p:cNvPr id="4" name="Прямоугольник 3"/>
              <p:cNvSpPr>
                <a:spLocks noRot="1" noChangeAspect="1" noMove="1" noResize="1" noEditPoints="1" noAdjustHandles="1" noChangeArrowheads="1" noChangeShapeType="1" noTextEdit="1"/>
              </p:cNvSpPr>
              <p:nvPr/>
            </p:nvSpPr>
            <p:spPr>
              <a:xfrm>
                <a:off x="1389888" y="2681576"/>
                <a:ext cx="9244584" cy="3046988"/>
              </a:xfrm>
              <a:prstGeom prst="rect">
                <a:avLst/>
              </a:prstGeom>
              <a:blipFill>
                <a:blip r:embed="rId3"/>
                <a:stretch>
                  <a:fillRect t="-200"/>
                </a:stretch>
              </a:blipFill>
            </p:spPr>
            <p:txBody>
              <a:bodyPr/>
              <a:lstStyle/>
              <a:p>
                <a:r>
                  <a:rPr lang="ru-RU">
                    <a:noFill/>
                  </a:rPr>
                  <a:t> </a:t>
                </a:r>
              </a:p>
            </p:txBody>
          </p:sp>
        </mc:Fallback>
      </mc:AlternateContent>
    </p:spTree>
    <p:extLst>
      <p:ext uri="{BB962C8B-B14F-4D97-AF65-F5344CB8AC3E}">
        <p14:creationId xmlns:p14="http://schemas.microsoft.com/office/powerpoint/2010/main" val="10220529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67056" y="125069"/>
                <a:ext cx="11116056" cy="830997"/>
              </a:xfrm>
              <a:prstGeom prst="rect">
                <a:avLst/>
              </a:prstGeom>
            </p:spPr>
            <p:txBody>
              <a:bodyPr wrap="square">
                <a:spAutoFit/>
              </a:bodyPr>
              <a:lstStyle/>
              <a:p>
                <a:pPr indent="450215" algn="just">
                  <a:lnSpc>
                    <a:spcPct val="120000"/>
                  </a:lnSpc>
                  <a:spcAft>
                    <a:spcPts val="0"/>
                  </a:spcAft>
                </a:pPr>
                <a:r>
                  <a:rPr lang="ru-RU" sz="2000" dirty="0">
                    <a:latin typeface="Times New Roman" panose="02020603050405020304" pitchFamily="18" charset="0"/>
                    <a:ea typeface="Calibri" panose="020F0502020204030204" pitchFamily="34" charset="0"/>
                  </a:rPr>
                  <a:t>Обновляются все значения из </a:t>
                </a:r>
                <a14:m>
                  <m:oMath xmlns:m="http://schemas.openxmlformats.org/officeDocument/2006/math">
                    <m:r>
                      <a:rPr lang="ru-RU" sz="2000" i="1">
                        <a:effectLst/>
                        <a:latin typeface="Cambria Math" panose="02040503050406030204" pitchFamily="18" charset="0"/>
                        <a:ea typeface="Calibri" panose="020F0502020204030204" pitchFamily="34" charset="0"/>
                      </a:rPr>
                      <m:t>𝑈</m:t>
                    </m:r>
                  </m:oMath>
                </a14:m>
                <a:r>
                  <a:rPr lang="ru-RU" sz="2000" dirty="0">
                    <a:effectLst/>
                    <a:latin typeface="Times New Roman" panose="02020603050405020304" pitchFamily="18" charset="0"/>
                    <a:ea typeface="Calibri" panose="020F0502020204030204" pitchFamily="34" charset="0"/>
                  </a:rPr>
                  <a:t> и </a:t>
                </a:r>
                <a14:m>
                  <m:oMath xmlns:m="http://schemas.openxmlformats.org/officeDocument/2006/math">
                    <m:r>
                      <a:rPr lang="en-US" sz="2000" i="1">
                        <a:effectLst/>
                        <a:latin typeface="Cambria Math" panose="02040503050406030204" pitchFamily="18" charset="0"/>
                        <a:ea typeface="Calibri" panose="020F0502020204030204" pitchFamily="34" charset="0"/>
                      </a:rPr>
                      <m:t>𝑉</m:t>
                    </m:r>
                  </m:oMath>
                </a14:m>
                <a:r>
                  <a:rPr lang="en-US" sz="2000" dirty="0">
                    <a:effectLst/>
                    <a:latin typeface="Times New Roman" panose="02020603050405020304" pitchFamily="18" charset="0"/>
                    <a:ea typeface="Calibri" panose="020F0502020204030204" pitchFamily="34" charset="0"/>
                  </a:rPr>
                  <a:t> </a:t>
                </a:r>
                <a:r>
                  <a:rPr lang="ru-RU" sz="2000" dirty="0">
                    <a:effectLst/>
                    <a:latin typeface="Times New Roman" panose="02020603050405020304" pitchFamily="18" charset="0"/>
                    <a:ea typeface="Calibri" panose="020F0502020204030204" pitchFamily="34" charset="0"/>
                  </a:rPr>
                  <a:t>таблицы </a:t>
                </a:r>
                <a:r>
                  <a:rPr lang="ru-RU" sz="2000" dirty="0" smtClean="0">
                    <a:effectLst/>
                    <a:latin typeface="Times New Roman" panose="02020603050405020304" pitchFamily="18" charset="0"/>
                    <a:ea typeface="Calibri" panose="020F0502020204030204" pitchFamily="34" charset="0"/>
                  </a:rPr>
                  <a:t>2.12.</a:t>
                </a:r>
                <a:endParaRPr lang="ru-RU" sz="2000" dirty="0">
                  <a:effectLst/>
                  <a:latin typeface="Times New Roman" panose="02020603050405020304" pitchFamily="18" charset="0"/>
                  <a:ea typeface="Times New Roman" panose="02020603050405020304" pitchFamily="18" charset="0"/>
                </a:endParaRPr>
              </a:p>
              <a:p>
                <a:pPr indent="450215" algn="r">
                  <a:lnSpc>
                    <a:spcPct val="120000"/>
                  </a:lnSpc>
                </a:pPr>
                <a:r>
                  <a:rPr lang="ru-RU" sz="2000" i="1" dirty="0">
                    <a:effectLst/>
                    <a:latin typeface="Times New Roman" panose="02020603050405020304" pitchFamily="18" charset="0"/>
                    <a:ea typeface="Calibri" panose="020F0502020204030204" pitchFamily="34" charset="0"/>
                    <a:cs typeface="Times New Roman" panose="02020603050405020304" pitchFamily="18" charset="0"/>
                  </a:rPr>
                  <a:t>Таблица 2.</a:t>
                </a:r>
                <a:r>
                  <a:rPr lang="en-US" sz="2000" i="1" dirty="0">
                    <a:effectLst/>
                    <a:latin typeface="Times New Roman" panose="02020603050405020304" pitchFamily="18" charset="0"/>
                    <a:ea typeface="Calibri" panose="020F0502020204030204" pitchFamily="34" charset="0"/>
                    <a:cs typeface="Times New Roman" panose="02020603050405020304" pitchFamily="18" charset="0"/>
                  </a:rPr>
                  <a:t>1</a:t>
                </a:r>
                <a:r>
                  <a:rPr lang="ru-RU" sz="2000" i="1" dirty="0">
                    <a:effectLst/>
                    <a:latin typeface="Times New Roman" panose="02020603050405020304" pitchFamily="18" charset="0"/>
                    <a:ea typeface="Calibri" panose="020F0502020204030204" pitchFamily="34" charset="0"/>
                    <a:cs typeface="Times New Roman" panose="02020603050405020304" pitchFamily="18" charset="0"/>
                  </a:rPr>
                  <a:t>2</a:t>
                </a:r>
                <a:endParaRPr lang="ru-RU" sz="2000" dirty="0">
                  <a:effectLst/>
                  <a:latin typeface="Times New Roman" panose="02020603050405020304" pitchFamily="18" charset="0"/>
                  <a:cs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67056" y="125069"/>
                <a:ext cx="11116056" cy="830997"/>
              </a:xfrm>
              <a:prstGeom prst="rect">
                <a:avLst/>
              </a:prstGeom>
              <a:blipFill>
                <a:blip r:embed="rId2"/>
                <a:stretch>
                  <a:fillRect t="-735" r="-493" b="-8824"/>
                </a:stretch>
              </a:blipFill>
            </p:spPr>
            <p:txBody>
              <a:bodyPr/>
              <a:lstStyle/>
              <a:p>
                <a:r>
                  <a:rPr lang="ru-RU">
                    <a:noFill/>
                  </a:rPr>
                  <a:t> </a:t>
                </a:r>
              </a:p>
            </p:txBody>
          </p:sp>
        </mc:Fallback>
      </mc:AlternateContent>
      <p:pic>
        <p:nvPicPr>
          <p:cNvPr id="3" name="Рисунок 2"/>
          <p:cNvPicPr>
            <a:picLocks noChangeAspect="1"/>
          </p:cNvPicPr>
          <p:nvPr/>
        </p:nvPicPr>
        <p:blipFill>
          <a:blip r:embed="rId3"/>
          <a:stretch>
            <a:fillRect/>
          </a:stretch>
        </p:blipFill>
        <p:spPr>
          <a:xfrm>
            <a:off x="1217085" y="904187"/>
            <a:ext cx="8963769" cy="1374631"/>
          </a:xfrm>
          <a:prstGeom prst="rect">
            <a:avLst/>
          </a:prstGeom>
        </p:spPr>
      </p:pic>
      <mc:AlternateContent xmlns:mc="http://schemas.openxmlformats.org/markup-compatibility/2006">
        <mc:Choice xmlns:a14="http://schemas.microsoft.com/office/drawing/2010/main" Requires="a14">
          <p:sp>
            <p:nvSpPr>
              <p:cNvPr id="4" name="Прямоугольник 3"/>
              <p:cNvSpPr/>
              <p:nvPr/>
            </p:nvSpPr>
            <p:spPr>
              <a:xfrm>
                <a:off x="164592" y="2411753"/>
                <a:ext cx="11530584" cy="830997"/>
              </a:xfrm>
              <a:prstGeom prst="rect">
                <a:avLst/>
              </a:prstGeom>
            </p:spPr>
            <p:txBody>
              <a:bodyPr wrap="square">
                <a:spAutoFit/>
              </a:bodyPr>
              <a:lstStyle/>
              <a:p>
                <a:pPr indent="450215" algn="just">
                  <a:lnSpc>
                    <a:spcPct val="120000"/>
                  </a:lnSpc>
                  <a:spcAft>
                    <a:spcPts val="0"/>
                  </a:spcAft>
                </a:pPr>
                <a:r>
                  <a:rPr lang="ru-RU" sz="2000" dirty="0">
                    <a:latin typeface="Times New Roman" panose="02020603050405020304" pitchFamily="18" charset="0"/>
                    <a:ea typeface="Calibri" panose="020F0502020204030204" pitchFamily="34" charset="0"/>
                  </a:rPr>
                  <a:t>Соответственно, исправляются значения для матрицы пользователя </a:t>
                </a:r>
                <a14:m>
                  <m:oMath xmlns:m="http://schemas.openxmlformats.org/officeDocument/2006/math">
                    <m:r>
                      <a:rPr lang="ru-RU" sz="2000" i="1">
                        <a:effectLst/>
                        <a:latin typeface="Cambria Math" panose="02040503050406030204" pitchFamily="18" charset="0"/>
                        <a:ea typeface="Calibri" panose="020F0502020204030204" pitchFamily="34" charset="0"/>
                      </a:rPr>
                      <m:t>𝑈</m:t>
                    </m:r>
                  </m:oMath>
                </a14:m>
                <a:r>
                  <a:rPr lang="ru-RU" sz="2000" dirty="0">
                    <a:effectLst/>
                    <a:latin typeface="Times New Roman" panose="02020603050405020304" pitchFamily="18" charset="0"/>
                    <a:ea typeface="Calibri" panose="020F0502020204030204" pitchFamily="34" charset="0"/>
                  </a:rPr>
                  <a:t> табл. 2.13.</a:t>
                </a:r>
                <a:endParaRPr lang="ru-RU" sz="2000" dirty="0">
                  <a:effectLst/>
                  <a:latin typeface="Times New Roman" panose="02020603050405020304" pitchFamily="18" charset="0"/>
                  <a:ea typeface="Times New Roman" panose="02020603050405020304" pitchFamily="18" charset="0"/>
                </a:endParaRPr>
              </a:p>
              <a:p>
                <a:pPr indent="450215" algn="r">
                  <a:lnSpc>
                    <a:spcPct val="120000"/>
                  </a:lnSpc>
                  <a:spcAft>
                    <a:spcPts val="0"/>
                  </a:spcAft>
                </a:pPr>
                <a:r>
                  <a:rPr lang="ru-RU" sz="2000" i="1" dirty="0">
                    <a:effectLst/>
                    <a:latin typeface="Times New Roman" panose="02020603050405020304" pitchFamily="18" charset="0"/>
                    <a:ea typeface="Calibri" panose="020F0502020204030204" pitchFamily="34" charset="0"/>
                  </a:rPr>
                  <a:t>Таблица 2.13</a:t>
                </a:r>
                <a:endParaRPr lang="ru-RU" sz="2000" dirty="0">
                  <a:effectLst/>
                  <a:latin typeface="Times New Roman" panose="02020603050405020304" pitchFamily="18" charset="0"/>
                  <a:ea typeface="Times New Roman" panose="02020603050405020304" pitchFamily="18" charset="0"/>
                </a:endParaRPr>
              </a:p>
            </p:txBody>
          </p:sp>
        </mc:Choice>
        <mc:Fallback>
          <p:sp>
            <p:nvSpPr>
              <p:cNvPr id="4" name="Прямоугольник 3"/>
              <p:cNvSpPr>
                <a:spLocks noRot="1" noChangeAspect="1" noMove="1" noResize="1" noEditPoints="1" noAdjustHandles="1" noChangeArrowheads="1" noChangeShapeType="1" noTextEdit="1"/>
              </p:cNvSpPr>
              <p:nvPr/>
            </p:nvSpPr>
            <p:spPr>
              <a:xfrm>
                <a:off x="164592" y="2411753"/>
                <a:ext cx="11530584" cy="830997"/>
              </a:xfrm>
              <a:prstGeom prst="rect">
                <a:avLst/>
              </a:prstGeom>
              <a:blipFill>
                <a:blip r:embed="rId4"/>
                <a:stretch>
                  <a:fillRect t="-735" r="-476" b="-8824"/>
                </a:stretch>
              </a:blipFill>
            </p:spPr>
            <p:txBody>
              <a:bodyPr/>
              <a:lstStyle/>
              <a:p>
                <a:r>
                  <a:rPr lang="ru-RU">
                    <a:noFill/>
                  </a:rPr>
                  <a:t> </a:t>
                </a:r>
              </a:p>
            </p:txBody>
          </p:sp>
        </mc:Fallback>
      </mc:AlternateContent>
      <p:pic>
        <p:nvPicPr>
          <p:cNvPr id="5" name="Рисунок 4"/>
          <p:cNvPicPr>
            <a:picLocks noChangeAspect="1"/>
          </p:cNvPicPr>
          <p:nvPr/>
        </p:nvPicPr>
        <p:blipFill>
          <a:blip r:embed="rId5"/>
          <a:stretch>
            <a:fillRect/>
          </a:stretch>
        </p:blipFill>
        <p:spPr>
          <a:xfrm>
            <a:off x="926578" y="3690334"/>
            <a:ext cx="9544781" cy="2247874"/>
          </a:xfrm>
          <a:prstGeom prst="rect">
            <a:avLst/>
          </a:prstGeom>
        </p:spPr>
      </p:pic>
    </p:spTree>
    <p:extLst>
      <p:ext uri="{BB962C8B-B14F-4D97-AF65-F5344CB8AC3E}">
        <p14:creationId xmlns:p14="http://schemas.microsoft.com/office/powerpoint/2010/main" val="507539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87173" y="294168"/>
            <a:ext cx="5990038" cy="400110"/>
          </a:xfrm>
          <a:prstGeom prst="rect">
            <a:avLst/>
          </a:prstGeom>
        </p:spPr>
        <p:txBody>
          <a:bodyPr wrap="none">
            <a:spAutoFit/>
          </a:bodyPr>
          <a:lstStyle/>
          <a:p>
            <a:r>
              <a:rPr lang="ru-RU" sz="2000" b="1" dirty="0">
                <a:latin typeface="Times New Roman" panose="02020603050405020304" pitchFamily="18" charset="0"/>
                <a:ea typeface="Calibri" panose="020F0502020204030204" pitchFamily="34" charset="0"/>
              </a:rPr>
              <a:t>Геометрический смысл сингулярного разложения</a:t>
            </a:r>
            <a:endParaRPr lang="ru-RU" sz="2000" b="1" dirty="0"/>
          </a:p>
        </p:txBody>
      </p:sp>
      <p:pic>
        <p:nvPicPr>
          <p:cNvPr id="3" name="Рисунок 2"/>
          <p:cNvPicPr>
            <a:picLocks noChangeAspect="1"/>
          </p:cNvPicPr>
          <p:nvPr/>
        </p:nvPicPr>
        <p:blipFill>
          <a:blip r:embed="rId2"/>
          <a:stretch>
            <a:fillRect/>
          </a:stretch>
        </p:blipFill>
        <p:spPr>
          <a:xfrm>
            <a:off x="156703" y="816755"/>
            <a:ext cx="4216041" cy="3685665"/>
          </a:xfrm>
          <a:prstGeom prst="rect">
            <a:avLst/>
          </a:prstGeom>
        </p:spPr>
      </p:pic>
      <mc:AlternateContent xmlns:mc="http://schemas.openxmlformats.org/markup-compatibility/2006">
        <mc:Choice xmlns:a14="http://schemas.microsoft.com/office/drawing/2010/main" Requires="a14">
          <p:sp>
            <p:nvSpPr>
              <p:cNvPr id="4" name="Прямоугольник 3"/>
              <p:cNvSpPr/>
              <p:nvPr/>
            </p:nvSpPr>
            <p:spPr>
              <a:xfrm>
                <a:off x="4773168" y="1086100"/>
                <a:ext cx="7190232" cy="3416320"/>
              </a:xfrm>
              <a:prstGeom prst="rect">
                <a:avLst/>
              </a:prstGeom>
            </p:spPr>
            <p:txBody>
              <a:bodyPr wrap="square">
                <a:spAutoFit/>
              </a:bodyPr>
              <a:lstStyle/>
              <a:p>
                <a:pPr indent="450215" algn="just">
                  <a:lnSpc>
                    <a:spcPct val="120000"/>
                  </a:lnSpc>
                  <a:spcAft>
                    <a:spcPts val="0"/>
                  </a:spcAft>
                </a:pPr>
                <a:r>
                  <a:rPr lang="ru-RU" sz="2000" dirty="0">
                    <a:latin typeface="Times New Roman" panose="02020603050405020304" pitchFamily="18" charset="0"/>
                    <a:ea typeface="Calibri" panose="020F0502020204030204" pitchFamily="34" charset="0"/>
                  </a:rPr>
                  <a:t>Вверху </a:t>
                </a:r>
                <a:r>
                  <a:rPr lang="ru-RU" sz="2000" dirty="0" smtClean="0">
                    <a:latin typeface="Times New Roman" panose="02020603050405020304" pitchFamily="18" charset="0"/>
                    <a:ea typeface="Calibri" panose="020F0502020204030204" pitchFamily="34" charset="0"/>
                  </a:rPr>
                  <a:t>слева </a:t>
                </a:r>
                <a:r>
                  <a:rPr lang="ru-RU" sz="2000" dirty="0">
                    <a:latin typeface="Times New Roman" panose="02020603050405020304" pitchFamily="18" charset="0"/>
                    <a:ea typeface="Calibri" panose="020F0502020204030204" pitchFamily="34" charset="0"/>
                  </a:rPr>
                  <a:t>видно, единичный диск (синий цвет) с двумя каноническими единичными векторами. Действие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𝑉</m:t>
                        </m:r>
                      </m:e>
                      <m:sup>
                        <m:r>
                          <a:rPr lang="ru-RU" sz="2000" i="1">
                            <a:effectLst/>
                            <a:latin typeface="Cambria Math" panose="02040503050406030204" pitchFamily="18" charset="0"/>
                            <a:ea typeface="Calibri" panose="020F0502020204030204" pitchFamily="34" charset="0"/>
                          </a:rPr>
                          <m:t>𝑇</m:t>
                        </m:r>
                      </m:sup>
                    </m:sSup>
                  </m:oMath>
                </a14:m>
                <a:r>
                  <a:rPr lang="ru-RU" sz="2000" dirty="0">
                    <a:effectLst/>
                    <a:latin typeface="Times New Roman" panose="02020603050405020304" pitchFamily="18" charset="0"/>
                    <a:ea typeface="Calibri" panose="020F0502020204030204" pitchFamily="34" charset="0"/>
                  </a:rPr>
                  <a:t> (внизу слева) на единичном диске - это просто вращение (против часовой стрелки) на угол </a:t>
                </a:r>
                <a14:m>
                  <m:oMath xmlns:m="http://schemas.openxmlformats.org/officeDocument/2006/math">
                    <m:r>
                      <a:rPr lang="ru-RU" sz="2000" i="1">
                        <a:effectLst/>
                        <a:latin typeface="Cambria Math" panose="02040503050406030204" pitchFamily="18" charset="0"/>
                        <a:ea typeface="Calibri" panose="020F0502020204030204" pitchFamily="34" charset="0"/>
                      </a:rPr>
                      <m:t>𝛼</m:t>
                    </m:r>
                  </m:oMath>
                </a14:m>
                <a:r>
                  <a:rPr lang="ru-RU" sz="2000" dirty="0">
                    <a:effectLst/>
                    <a:latin typeface="Times New Roman" panose="02020603050405020304" pitchFamily="18" charset="0"/>
                    <a:ea typeface="Calibri" panose="020F0502020204030204" pitchFamily="34" charset="0"/>
                  </a:rPr>
                  <a:t>. Действие </a:t>
                </a:r>
                <a14:m>
                  <m:oMath xmlns:m="http://schemas.openxmlformats.org/officeDocument/2006/math">
                    <m:r>
                      <a:rPr lang="ru-RU" sz="2000" i="1">
                        <a:effectLst/>
                        <a:latin typeface="Cambria Math" panose="02040503050406030204" pitchFamily="18" charset="0"/>
                        <a:ea typeface="Calibri" panose="020F0502020204030204" pitchFamily="34" charset="0"/>
                      </a:rPr>
                      <m:t>𝐷</m:t>
                    </m:r>
                  </m:oMath>
                </a14:m>
                <a:r>
                  <a:rPr lang="ru-RU" sz="2000" dirty="0">
                    <a:effectLst/>
                    <a:latin typeface="Times New Roman" panose="02020603050405020304" pitchFamily="18" charset="0"/>
                    <a:ea typeface="Calibri" panose="020F0502020204030204" pitchFamily="34" charset="0"/>
                  </a:rPr>
                  <a:t> (справа внизу) масштабирует единичный круг по вертикали и горизонтали (вдоль осей координат). Действие U приводит к окончательному повороту с указанными сингулярными значениями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𝜎</m:t>
                        </m:r>
                      </m:e>
                      <m:sub>
                        <m:r>
                          <a:rPr lang="ru-RU" sz="2000" i="1">
                            <a:effectLst/>
                            <a:latin typeface="Cambria Math" panose="02040503050406030204" pitchFamily="18" charset="0"/>
                            <a:ea typeface="Calibri" panose="020F0502020204030204" pitchFamily="34" charset="0"/>
                          </a:rPr>
                          <m:t>1</m:t>
                        </m:r>
                      </m:sub>
                    </m:sSub>
                  </m:oMath>
                </a14:m>
                <a:r>
                  <a:rPr lang="ru-RU" sz="2000" dirty="0">
                    <a:effectLst/>
                    <a:latin typeface="Times New Roman" panose="02020603050405020304" pitchFamily="18" charset="0"/>
                    <a:ea typeface="Calibri" panose="020F0502020204030204" pitchFamily="34" charset="0"/>
                  </a:rPr>
                  <a:t> и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𝜎</m:t>
                        </m:r>
                      </m:e>
                      <m:sub>
                        <m:r>
                          <a:rPr lang="ru-RU" sz="2000" i="1">
                            <a:effectLst/>
                            <a:latin typeface="Cambria Math" panose="02040503050406030204" pitchFamily="18" charset="0"/>
                            <a:ea typeface="Calibri" panose="020F0502020204030204" pitchFamily="34" charset="0"/>
                          </a:rPr>
                          <m:t>2</m:t>
                        </m:r>
                      </m:sub>
                    </m:sSub>
                  </m:oMath>
                </a14:m>
                <a:r>
                  <a:rPr lang="ru-RU" sz="2000" dirty="0">
                    <a:effectLst/>
                    <a:latin typeface="Times New Roman" panose="02020603050405020304" pitchFamily="18" charset="0"/>
                    <a:ea typeface="Calibri" panose="020F0502020204030204" pitchFamily="34" charset="0"/>
                  </a:rPr>
                  <a:t>. Длины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𝜎</m:t>
                        </m:r>
                      </m:e>
                      <m:sub>
                        <m:r>
                          <a:rPr lang="ru-RU" sz="2000" i="1">
                            <a:effectLst/>
                            <a:latin typeface="Cambria Math" panose="02040503050406030204" pitchFamily="18" charset="0"/>
                            <a:ea typeface="Calibri" panose="020F0502020204030204" pitchFamily="34" charset="0"/>
                          </a:rPr>
                          <m:t>1</m:t>
                        </m:r>
                      </m:sub>
                    </m:sSub>
                  </m:oMath>
                </a14:m>
                <a:r>
                  <a:rPr lang="ru-RU" sz="2000" dirty="0">
                    <a:effectLst/>
                    <a:latin typeface="Times New Roman" panose="02020603050405020304" pitchFamily="18" charset="0"/>
                    <a:ea typeface="Calibri" panose="020F0502020204030204" pitchFamily="34" charset="0"/>
                  </a:rPr>
                  <a:t> и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𝜎</m:t>
                        </m:r>
                      </m:e>
                      <m:sub>
                        <m:r>
                          <a:rPr lang="ru-RU" sz="2000" i="1">
                            <a:effectLst/>
                            <a:latin typeface="Cambria Math" panose="02040503050406030204" pitchFamily="18" charset="0"/>
                            <a:ea typeface="Calibri" panose="020F0502020204030204" pitchFamily="34" charset="0"/>
                          </a:rPr>
                          <m:t>2</m:t>
                        </m:r>
                      </m:sub>
                    </m:sSub>
                  </m:oMath>
                </a14:m>
                <a:r>
                  <a:rPr lang="ru-RU" sz="2000" dirty="0">
                    <a:effectLst/>
                    <a:latin typeface="Times New Roman" panose="02020603050405020304" pitchFamily="18" charset="0"/>
                    <a:ea typeface="Calibri" panose="020F0502020204030204" pitchFamily="34" charset="0"/>
                  </a:rPr>
                  <a:t> из </a:t>
                </a:r>
                <a:r>
                  <a:rPr lang="ru-RU" sz="2000" dirty="0" smtClean="0">
                    <a:effectLst/>
                    <a:latin typeface="Times New Roman" panose="02020603050405020304" pitchFamily="18" charset="0"/>
                    <a:ea typeface="Calibri" panose="020F0502020204030204" pitchFamily="34" charset="0"/>
                  </a:rPr>
                  <a:t>полуосей эллипса </a:t>
                </a:r>
                <a:r>
                  <a:rPr lang="ru-RU" sz="2000" dirty="0">
                    <a:effectLst/>
                    <a:latin typeface="Times New Roman" panose="02020603050405020304" pitchFamily="18" charset="0"/>
                    <a:ea typeface="Calibri" panose="020F0502020204030204" pitchFamily="34" charset="0"/>
                  </a:rPr>
                  <a:t>являются </a:t>
                </a:r>
                <a:r>
                  <a:rPr lang="ru-RU" sz="2000" u="none" strike="noStrike" dirty="0">
                    <a:solidFill>
                      <a:srgbClr val="0000FF"/>
                    </a:solidFill>
                    <a:effectLst/>
                    <a:latin typeface="Times New Roman" panose="02020603050405020304" pitchFamily="18" charset="0"/>
                    <a:ea typeface="Calibri" panose="020F0502020204030204" pitchFamily="34" charset="0"/>
                    <a:hlinkClick r:id="rId3" tooltip="Особое значение"/>
                  </a:rPr>
                  <a:t>сингулярные значения</a:t>
                </a:r>
                <a:r>
                  <a:rPr lang="ru-RU" sz="2000" dirty="0">
                    <a:effectLst/>
                    <a:latin typeface="Times New Roman" panose="02020603050405020304" pitchFamily="18" charset="0"/>
                    <a:ea typeface="Calibri" panose="020F0502020204030204" pitchFamily="34" charset="0"/>
                  </a:rPr>
                  <a:t> из </a:t>
                </a:r>
                <a14:m>
                  <m:oMath xmlns:m="http://schemas.openxmlformats.org/officeDocument/2006/math">
                    <m:r>
                      <a:rPr lang="ru-RU" sz="2000" i="1">
                        <a:effectLst/>
                        <a:latin typeface="Cambria Math" panose="02040503050406030204" pitchFamily="18" charset="0"/>
                        <a:ea typeface="Calibri" panose="020F0502020204030204" pitchFamily="34" charset="0"/>
                      </a:rPr>
                      <m:t>𝐴</m:t>
                    </m:r>
                  </m:oMath>
                </a14:m>
                <a:r>
                  <a:rPr lang="ru-RU" sz="2000" dirty="0">
                    <a:effectLst/>
                    <a:latin typeface="Times New Roman" panose="02020603050405020304" pitchFamily="18" charset="0"/>
                    <a:ea typeface="Calibri" panose="020F0502020204030204" pitchFamily="34" charset="0"/>
                  </a:rPr>
                  <a:t>.</a:t>
                </a:r>
                <a:endParaRPr lang="ru-RU" sz="2000" dirty="0">
                  <a:effectLst/>
                  <a:latin typeface="Times New Roman" panose="02020603050405020304" pitchFamily="18" charset="0"/>
                  <a:ea typeface="Times New Roman" panose="02020603050405020304" pitchFamily="18" charset="0"/>
                </a:endParaRPr>
              </a:p>
            </p:txBody>
          </p:sp>
        </mc:Choice>
        <mc:Fallback>
          <p:sp>
            <p:nvSpPr>
              <p:cNvPr id="4" name="Прямоугольник 3"/>
              <p:cNvSpPr>
                <a:spLocks noRot="1" noChangeAspect="1" noMove="1" noResize="1" noEditPoints="1" noAdjustHandles="1" noChangeArrowheads="1" noChangeShapeType="1" noTextEdit="1"/>
              </p:cNvSpPr>
              <p:nvPr/>
            </p:nvSpPr>
            <p:spPr>
              <a:xfrm>
                <a:off x="4773168" y="1086100"/>
                <a:ext cx="7190232" cy="3416320"/>
              </a:xfrm>
              <a:prstGeom prst="rect">
                <a:avLst/>
              </a:prstGeom>
              <a:blipFill>
                <a:blip r:embed="rId4"/>
                <a:stretch>
                  <a:fillRect l="-847" r="-763" b="-1248"/>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9" name="Прямоугольник 8"/>
              <p:cNvSpPr/>
              <p:nvPr/>
            </p:nvSpPr>
            <p:spPr>
              <a:xfrm>
                <a:off x="1685544" y="5117693"/>
                <a:ext cx="8948928" cy="830997"/>
              </a:xfrm>
              <a:prstGeom prst="rect">
                <a:avLst/>
              </a:prstGeom>
            </p:spPr>
            <p:txBody>
              <a:bodyPr wrap="square">
                <a:spAutoFit/>
              </a:bodyPr>
              <a:lstStyle/>
              <a:p>
                <a:pPr indent="450215" algn="just">
                  <a:lnSpc>
                    <a:spcPct val="120000"/>
                  </a:lnSpc>
                  <a:spcAft>
                    <a:spcPts val="0"/>
                  </a:spcAft>
                </a:pPr>
                <a:r>
                  <a:rPr lang="ru-RU" sz="2000" dirty="0">
                    <a:latin typeface="Times New Roman" panose="02020603050405020304" pitchFamily="18" charset="0"/>
                    <a:ea typeface="Calibri" panose="020F0502020204030204" pitchFamily="34" charset="0"/>
                  </a:rPr>
                  <a:t>Соответственно:</a:t>
                </a:r>
                <a:endParaRPr lang="ru-RU" sz="2000" dirty="0">
                  <a:effectLst/>
                  <a:latin typeface="Times New Roman" panose="02020603050405020304" pitchFamily="18" charset="0"/>
                  <a:ea typeface="Times New Roman" panose="02020603050405020304" pitchFamily="18" charset="0"/>
                </a:endParaRPr>
              </a:p>
              <a:p>
                <a:pPr indent="450215" algn="r">
                  <a:lnSpc>
                    <a:spcPct val="120000"/>
                  </a:lnSpc>
                  <a:spcAft>
                    <a:spcPts val="0"/>
                  </a:spcAft>
                </a:pPr>
                <a14:m>
                  <m:oMath xmlns:m="http://schemas.openxmlformats.org/officeDocument/2006/math">
                    <m:r>
                      <a:rPr lang="en-US" sz="2000" i="1">
                        <a:effectLst/>
                        <a:latin typeface="Cambria Math" panose="02040503050406030204" pitchFamily="18" charset="0"/>
                        <a:ea typeface="Calibri" panose="020F0502020204030204" pitchFamily="34" charset="0"/>
                      </a:rPr>
                      <m:t>𝑈</m:t>
                    </m:r>
                    <m:r>
                      <a:rPr lang="ru-RU"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𝑈</m:t>
                        </m:r>
                      </m:e>
                      <m:sup>
                        <m:r>
                          <a:rPr lang="ru-RU" sz="2000" i="1">
                            <a:effectLst/>
                            <a:latin typeface="Cambria Math" panose="02040503050406030204" pitchFamily="18" charset="0"/>
                            <a:ea typeface="Calibri" panose="020F0502020204030204" pitchFamily="34" charset="0"/>
                          </a:rPr>
                          <m:t>𝑇</m:t>
                        </m:r>
                      </m:sup>
                    </m:sSup>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𝐼</m:t>
                        </m:r>
                      </m:e>
                      <m:sub>
                        <m:r>
                          <a:rPr lang="ru-RU" sz="2000" i="1">
                            <a:effectLst/>
                            <a:latin typeface="Cambria Math" panose="02040503050406030204" pitchFamily="18" charset="0"/>
                            <a:ea typeface="Calibri" panose="020F0502020204030204" pitchFamily="34" charset="0"/>
                          </a:rPr>
                          <m:t>𝑛</m:t>
                        </m:r>
                      </m:sub>
                    </m:sSub>
                  </m:oMath>
                </a14:m>
                <a:r>
                  <a:rPr lang="ru-RU" sz="2000" dirty="0">
                    <a:effectLst/>
                    <a:latin typeface="Times New Roman" panose="02020603050405020304" pitchFamily="18" charset="0"/>
                    <a:ea typeface="Calibri" panose="020F0502020204030204" pitchFamily="34" charset="0"/>
                  </a:rPr>
                  <a:t> и </a:t>
                </a:r>
                <a14:m>
                  <m:oMath xmlns:m="http://schemas.openxmlformats.org/officeDocument/2006/math">
                    <m:r>
                      <a:rPr lang="ru-RU" sz="2000" i="1">
                        <a:effectLst/>
                        <a:latin typeface="Cambria Math" panose="02040503050406030204" pitchFamily="18" charset="0"/>
                        <a:ea typeface="Calibri" panose="020F0502020204030204" pitchFamily="34" charset="0"/>
                      </a:rPr>
                      <m:t>𝑉</m:t>
                    </m:r>
                    <m:r>
                      <a:rPr lang="ru-RU"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𝑉</m:t>
                        </m:r>
                      </m:e>
                      <m:sup>
                        <m:r>
                          <a:rPr lang="ru-RU" sz="2000" i="1">
                            <a:effectLst/>
                            <a:latin typeface="Cambria Math" panose="02040503050406030204" pitchFamily="18" charset="0"/>
                            <a:ea typeface="Calibri" panose="020F0502020204030204" pitchFamily="34" charset="0"/>
                          </a:rPr>
                          <m:t>𝑇</m:t>
                        </m:r>
                      </m:sup>
                    </m:sSup>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𝐼</m:t>
                        </m:r>
                      </m:e>
                      <m:sub>
                        <m:r>
                          <a:rPr lang="ru-RU" sz="2000" i="1">
                            <a:effectLst/>
                            <a:latin typeface="Cambria Math" panose="02040503050406030204" pitchFamily="18" charset="0"/>
                            <a:ea typeface="Calibri" panose="020F0502020204030204" pitchFamily="34" charset="0"/>
                          </a:rPr>
                          <m:t>𝑚</m:t>
                        </m:r>
                      </m:sub>
                    </m:sSub>
                  </m:oMath>
                </a14:m>
                <a:r>
                  <a:rPr lang="ru-RU" sz="2000" dirty="0">
                    <a:effectLst/>
                    <a:latin typeface="Times New Roman" panose="02020603050405020304" pitchFamily="18" charset="0"/>
                    <a:ea typeface="Calibri" panose="020F0502020204030204" pitchFamily="34" charset="0"/>
                  </a:rPr>
                  <a:t>				(2.2)</a:t>
                </a:r>
                <a:endParaRPr lang="ru-RU" sz="2000" dirty="0">
                  <a:effectLst/>
                  <a:latin typeface="Times New Roman" panose="02020603050405020304" pitchFamily="18" charset="0"/>
                  <a:ea typeface="Times New Roman" panose="02020603050405020304" pitchFamily="18" charset="0"/>
                </a:endParaRPr>
              </a:p>
            </p:txBody>
          </p:sp>
        </mc:Choice>
        <mc:Fallback>
          <p:sp>
            <p:nvSpPr>
              <p:cNvPr id="9" name="Прямоугольник 8"/>
              <p:cNvSpPr>
                <a:spLocks noRot="1" noChangeAspect="1" noMove="1" noResize="1" noEditPoints="1" noAdjustHandles="1" noChangeArrowheads="1" noChangeShapeType="1" noTextEdit="1"/>
              </p:cNvSpPr>
              <p:nvPr/>
            </p:nvSpPr>
            <p:spPr>
              <a:xfrm>
                <a:off x="1685544" y="5117693"/>
                <a:ext cx="8948928" cy="830997"/>
              </a:xfrm>
              <a:prstGeom prst="rect">
                <a:avLst/>
              </a:prstGeom>
              <a:blipFill>
                <a:blip r:embed="rId5"/>
                <a:stretch>
                  <a:fillRect t="-735" r="-681" b="-8824"/>
                </a:stretch>
              </a:blipFill>
            </p:spPr>
            <p:txBody>
              <a:bodyPr/>
              <a:lstStyle/>
              <a:p>
                <a:r>
                  <a:rPr lang="ru-RU">
                    <a:noFill/>
                  </a:rPr>
                  <a:t> </a:t>
                </a:r>
              </a:p>
            </p:txBody>
          </p:sp>
        </mc:Fallback>
      </mc:AlternateContent>
    </p:spTree>
    <p:extLst>
      <p:ext uri="{BB962C8B-B14F-4D97-AF65-F5344CB8AC3E}">
        <p14:creationId xmlns:p14="http://schemas.microsoft.com/office/powerpoint/2010/main" val="28855292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265176" y="234797"/>
                <a:ext cx="11356848" cy="830997"/>
              </a:xfrm>
              <a:prstGeom prst="rect">
                <a:avLst/>
              </a:prstGeom>
            </p:spPr>
            <p:txBody>
              <a:bodyPr wrap="square">
                <a:spAutoFit/>
              </a:bodyPr>
              <a:lstStyle/>
              <a:p>
                <a:pPr indent="450215" algn="just">
                  <a:lnSpc>
                    <a:spcPct val="120000"/>
                  </a:lnSpc>
                  <a:spcAft>
                    <a:spcPts val="0"/>
                  </a:spcAft>
                </a:pPr>
                <a:r>
                  <a:rPr lang="ru-RU" sz="2000" dirty="0">
                    <a:latin typeface="Times New Roman" panose="02020603050405020304" pitchFamily="18" charset="0"/>
                    <a:ea typeface="Calibri" panose="020F0502020204030204" pitchFamily="34" charset="0"/>
                  </a:rPr>
                  <a:t>И заменяются значения для матрицы объектов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𝑉</m:t>
                        </m:r>
                      </m:e>
                      <m:sup>
                        <m:r>
                          <a:rPr lang="en-US" sz="2000" i="1">
                            <a:effectLst/>
                            <a:latin typeface="Cambria Math" panose="02040503050406030204" pitchFamily="18" charset="0"/>
                            <a:ea typeface="Calibri" panose="020F0502020204030204" pitchFamily="34" charset="0"/>
                          </a:rPr>
                          <m:t>𝑇</m:t>
                        </m:r>
                      </m:sup>
                    </m:sSup>
                  </m:oMath>
                </a14:m>
                <a:r>
                  <a:rPr lang="ru-RU" sz="2000" dirty="0">
                    <a:effectLst/>
                    <a:latin typeface="Times New Roman" panose="02020603050405020304" pitchFamily="18" charset="0"/>
                    <a:ea typeface="Times New Roman" panose="02020603050405020304" pitchFamily="18" charset="0"/>
                  </a:rPr>
                  <a:t> </a:t>
                </a:r>
                <a:r>
                  <a:rPr lang="ru-RU" sz="2000" dirty="0">
                    <a:effectLst/>
                    <a:latin typeface="Times New Roman" panose="02020603050405020304" pitchFamily="18" charset="0"/>
                    <a:ea typeface="Calibri" panose="020F0502020204030204" pitchFamily="34" charset="0"/>
                  </a:rPr>
                  <a:t>табл. 2.14.</a:t>
                </a:r>
                <a:endParaRPr lang="ru-RU" sz="2000" dirty="0">
                  <a:effectLst/>
                  <a:latin typeface="Times New Roman" panose="02020603050405020304" pitchFamily="18" charset="0"/>
                  <a:ea typeface="Times New Roman" panose="02020603050405020304" pitchFamily="18" charset="0"/>
                </a:endParaRPr>
              </a:p>
              <a:p>
                <a:pPr indent="450215" algn="r">
                  <a:lnSpc>
                    <a:spcPct val="120000"/>
                  </a:lnSpc>
                  <a:spcAft>
                    <a:spcPts val="0"/>
                  </a:spcAft>
                </a:pPr>
                <a:r>
                  <a:rPr lang="ru-RU" sz="2000" i="1" dirty="0">
                    <a:effectLst/>
                    <a:latin typeface="Times New Roman" panose="02020603050405020304" pitchFamily="18" charset="0"/>
                    <a:ea typeface="Calibri" panose="020F0502020204030204" pitchFamily="34" charset="0"/>
                  </a:rPr>
                  <a:t>Таблица 2.14</a:t>
                </a:r>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265176" y="234797"/>
                <a:ext cx="11356848" cy="830997"/>
              </a:xfrm>
              <a:prstGeom prst="rect">
                <a:avLst/>
              </a:prstGeom>
              <a:blipFill>
                <a:blip r:embed="rId2"/>
                <a:stretch>
                  <a:fillRect t="-735" r="-537" b="-8824"/>
                </a:stretch>
              </a:blipFill>
            </p:spPr>
            <p:txBody>
              <a:bodyPr/>
              <a:lstStyle/>
              <a:p>
                <a:r>
                  <a:rPr lang="ru-RU">
                    <a:noFill/>
                  </a:rPr>
                  <a:t> </a:t>
                </a:r>
              </a:p>
            </p:txBody>
          </p:sp>
        </mc:Fallback>
      </mc:AlternateContent>
      <p:pic>
        <p:nvPicPr>
          <p:cNvPr id="3" name="Рисунок 2"/>
          <p:cNvPicPr>
            <a:picLocks noChangeAspect="1"/>
          </p:cNvPicPr>
          <p:nvPr/>
        </p:nvPicPr>
        <p:blipFill>
          <a:blip r:embed="rId3"/>
          <a:stretch>
            <a:fillRect/>
          </a:stretch>
        </p:blipFill>
        <p:spPr>
          <a:xfrm>
            <a:off x="1108274" y="778115"/>
            <a:ext cx="8328032" cy="1619229"/>
          </a:xfrm>
          <a:prstGeom prst="rect">
            <a:avLst/>
          </a:prstGeom>
        </p:spPr>
      </p:pic>
      <mc:AlternateContent xmlns:mc="http://schemas.openxmlformats.org/markup-compatibility/2006">
        <mc:Choice xmlns:a14="http://schemas.microsoft.com/office/drawing/2010/main" Requires="a14">
          <p:sp>
            <p:nvSpPr>
              <p:cNvPr id="4" name="Прямоугольник 3"/>
              <p:cNvSpPr/>
              <p:nvPr/>
            </p:nvSpPr>
            <p:spPr>
              <a:xfrm>
                <a:off x="722376" y="2109665"/>
                <a:ext cx="10469880" cy="3369064"/>
              </a:xfrm>
              <a:prstGeom prst="rect">
                <a:avLst/>
              </a:prstGeom>
            </p:spPr>
            <p:txBody>
              <a:bodyPr wrap="square">
                <a:spAutoFit/>
              </a:bodyPr>
              <a:lstStyle/>
              <a:p>
                <a:pPr marL="342900" lvl="0" indent="-342900" algn="just">
                  <a:lnSpc>
                    <a:spcPct val="120000"/>
                  </a:lnSpc>
                  <a:spcAft>
                    <a:spcPts val="0"/>
                  </a:spcAft>
                  <a:buFont typeface="+mj-lt"/>
                  <a:buAutoNum type="arabicPeriod"/>
                </a:pPr>
                <a:r>
                  <a:rPr lang="ru-RU" sz="2000" dirty="0">
                    <a:latin typeface="Times New Roman" panose="02020603050405020304" pitchFamily="18" charset="0"/>
                    <a:ea typeface="Calibri" panose="020F0502020204030204" pitchFamily="34" charset="0"/>
                  </a:rPr>
                  <a:t>Снова вычисляем скалярное произведение между новой строкой и столбцом, чтобы сделать обновленный прогноз. </a:t>
                </a:r>
                <a:endParaRPr lang="ru-RU" sz="2000" dirty="0">
                  <a:effectLst/>
                  <a:latin typeface="Times New Roman" panose="02020603050405020304" pitchFamily="18" charset="0"/>
                  <a:ea typeface="Times New Roman" panose="02020603050405020304" pitchFamily="18" charset="0"/>
                </a:endParaRPr>
              </a:p>
              <a:p>
                <a:pPr marL="540385" indent="254000" algn="just">
                  <a:lnSpc>
                    <a:spcPct val="120000"/>
                  </a:lnSpc>
                  <a:spcAft>
                    <a:spcPts val="0"/>
                  </a:spcAft>
                </a:pPr>
                <a14:m>
                  <m:oMathPara xmlns:m="http://schemas.openxmlformats.org/officeDocument/2006/math">
                    <m:oMathParaPr>
                      <m:jc m:val="centerGroup"/>
                    </m:oMathParaPr>
                    <m:oMath xmlns:m="http://schemas.openxmlformats.org/officeDocument/2006/math">
                      <m:sSup>
                        <m:sSupPr>
                          <m:ctrlPr>
                            <a:rPr lang="ru-RU" sz="2000" i="1">
                              <a:effectLst/>
                              <a:latin typeface="Cambria Math" panose="02040503050406030204" pitchFamily="18" charset="0"/>
                              <a:ea typeface="Calibri" panose="020F0502020204030204" pitchFamily="34" charset="0"/>
                            </a:rPr>
                          </m:ctrlPr>
                        </m:sSupPr>
                        <m:e>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𝑟</m:t>
                              </m:r>
                            </m:e>
                            <m:sub>
                              <m:r>
                                <a:rPr lang="en-US" sz="2000" i="1">
                                  <a:effectLst/>
                                  <a:latin typeface="Cambria Math" panose="02040503050406030204" pitchFamily="18" charset="0"/>
                                  <a:ea typeface="Calibri" panose="020F0502020204030204" pitchFamily="34" charset="0"/>
                                </a:rPr>
                                <m:t>13</m:t>
                              </m:r>
                            </m:sub>
                          </m:sSub>
                        </m:e>
                        <m:sup>
                          <m:r>
                            <a:rPr lang="en-US" sz="2000" i="1">
                              <a:effectLst/>
                              <a:latin typeface="Cambria Math" panose="02040503050406030204" pitchFamily="18" charset="0"/>
                              <a:ea typeface="Calibri" panose="020F0502020204030204" pitchFamily="34" charset="0"/>
                            </a:rPr>
                            <m:t>′</m:t>
                          </m:r>
                        </m:sup>
                      </m:sSup>
                      <m:r>
                        <a:rPr lang="en-US"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𝑢</m:t>
                              </m:r>
                            </m:e>
                            <m:sub>
                              <m:r>
                                <a:rPr lang="en-US" sz="2000" i="1">
                                  <a:effectLst/>
                                  <a:latin typeface="Cambria Math" panose="02040503050406030204" pitchFamily="18" charset="0"/>
                                  <a:ea typeface="Calibri" panose="020F0502020204030204" pitchFamily="34" charset="0"/>
                                </a:rPr>
                                <m:t>1</m:t>
                              </m:r>
                            </m:sub>
                          </m:sSub>
                        </m:e>
                        <m:sup>
                          <m:r>
                            <a:rPr lang="en-US" sz="2000" i="1">
                              <a:effectLst/>
                              <a:latin typeface="Cambria Math" panose="02040503050406030204" pitchFamily="18" charset="0"/>
                              <a:ea typeface="Calibri" panose="020F0502020204030204" pitchFamily="34" charset="0"/>
                            </a:rPr>
                            <m:t>′</m:t>
                          </m:r>
                        </m:sup>
                      </m:sSup>
                      <m:sSup>
                        <m:sSupPr>
                          <m:ctrlPr>
                            <a:rPr lang="ru-RU" sz="2000" i="1">
                              <a:effectLst/>
                              <a:latin typeface="Cambria Math" panose="02040503050406030204" pitchFamily="18" charset="0"/>
                              <a:ea typeface="Calibri" panose="020F0502020204030204" pitchFamily="34" charset="0"/>
                            </a:rPr>
                          </m:ctrlPr>
                        </m:sSupPr>
                        <m:e>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𝑣</m:t>
                              </m:r>
                            </m:e>
                            <m:sub>
                              <m:r>
                                <a:rPr lang="en-US" sz="2000" i="1">
                                  <a:effectLst/>
                                  <a:latin typeface="Cambria Math" panose="02040503050406030204" pitchFamily="18" charset="0"/>
                                  <a:ea typeface="Calibri" panose="020F0502020204030204" pitchFamily="34" charset="0"/>
                                </a:rPr>
                                <m:t>3</m:t>
                              </m:r>
                            </m:sub>
                          </m:sSub>
                        </m:e>
                        <m:sup>
                          <m:r>
                            <a:rPr lang="en-US" sz="2000" i="1">
                              <a:effectLst/>
                              <a:latin typeface="Cambria Math" panose="02040503050406030204" pitchFamily="18" charset="0"/>
                              <a:ea typeface="Calibri" panose="020F0502020204030204" pitchFamily="34" charset="0"/>
                            </a:rPr>
                            <m:t>′</m:t>
                          </m:r>
                        </m:sup>
                      </m:sSup>
                      <m:r>
                        <a:rPr lang="ru-RU" sz="2000" i="1">
                          <a:effectLst/>
                          <a:latin typeface="Cambria Math" panose="02040503050406030204" pitchFamily="18" charset="0"/>
                          <a:ea typeface="Calibri" panose="020F0502020204030204" pitchFamily="34" charset="0"/>
                        </a:rPr>
                        <m:t>=(0,44×1,25)+(1,38 × 2,28)+(0,053 × −0,22)=</m:t>
                      </m:r>
                      <m:r>
                        <a:rPr lang="ru-RU" sz="2000">
                          <a:effectLst/>
                          <a:latin typeface="Cambria Math" panose="02040503050406030204" pitchFamily="18" charset="0"/>
                          <a:ea typeface="Calibri" panose="020F0502020204030204" pitchFamily="34" charset="0"/>
                        </a:rPr>
                        <m:t>3,58</m:t>
                      </m:r>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rPr>
                  <a:t>Тогда имеем: Фактическое </a:t>
                </a:r>
                <a14:m>
                  <m:oMath xmlns:m="http://schemas.openxmlformats.org/officeDocument/2006/math">
                    <m:sSub>
                      <m:sSubPr>
                        <m:ctrlPr>
                          <a:rPr lang="ru-RU" sz="2000" i="1">
                            <a:effectLst/>
                            <a:latin typeface="Cambria Math" panose="02040503050406030204" pitchFamily="18" charset="0"/>
                            <a:ea typeface="Times New Roman" panose="02020603050405020304" pitchFamily="18" charset="0"/>
                          </a:rPr>
                        </m:ctrlPr>
                      </m:sSubPr>
                      <m:e>
                        <m:acc>
                          <m:accPr>
                            <m:chr m:val="̂"/>
                            <m:ctrlPr>
                              <a:rPr lang="ru-RU" sz="2000" i="1">
                                <a:effectLst/>
                                <a:latin typeface="Cambria Math" panose="02040503050406030204" pitchFamily="18" charset="0"/>
                                <a:ea typeface="Times New Roman" panose="02020603050405020304" pitchFamily="18" charset="0"/>
                              </a:rPr>
                            </m:ctrlPr>
                          </m:accPr>
                          <m:e>
                            <m:r>
                              <a:rPr lang="en-US" sz="2000" i="1">
                                <a:effectLst/>
                                <a:latin typeface="Cambria Math" panose="02040503050406030204" pitchFamily="18" charset="0"/>
                                <a:ea typeface="Times New Roman" panose="02020603050405020304" pitchFamily="18" charset="0"/>
                              </a:rPr>
                              <m:t>𝑟</m:t>
                            </m:r>
                          </m:e>
                        </m:acc>
                      </m:e>
                      <m:sub>
                        <m:r>
                          <a:rPr lang="ru-RU" sz="2000" i="1">
                            <a:effectLst/>
                            <a:latin typeface="Cambria Math" panose="02040503050406030204" pitchFamily="18" charset="0"/>
                            <a:ea typeface="Times New Roman" panose="02020603050405020304" pitchFamily="18" charset="0"/>
                          </a:rPr>
                          <m:t>13</m:t>
                        </m:r>
                      </m:sub>
                    </m:sSub>
                    <m:r>
                      <a:rPr lang="ru-RU" sz="2000" i="1">
                        <a:effectLst/>
                        <a:latin typeface="Cambria Math" panose="02040503050406030204" pitchFamily="18" charset="0"/>
                        <a:ea typeface="Calibri" panose="020F0502020204030204" pitchFamily="34" charset="0"/>
                      </a:rPr>
                      <m:t>=9</m:t>
                    </m:r>
                  </m:oMath>
                </a14:m>
                <a:r>
                  <a:rPr lang="ru-RU" sz="2000" dirty="0">
                    <a:effectLst/>
                    <a:latin typeface="Times New Roman" panose="02020603050405020304" pitchFamily="18" charset="0"/>
                    <a:ea typeface="Calibri" panose="020F0502020204030204" pitchFamily="34" charset="0"/>
                  </a:rPr>
                  <a:t>; Прогнозируемое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rPr>
                        </m:ctrlPr>
                      </m:sSupPr>
                      <m:e>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𝑟</m:t>
                            </m:r>
                          </m:e>
                          <m:sub>
                            <m:r>
                              <a:rPr lang="ru-RU" sz="2000" i="1">
                                <a:effectLst/>
                                <a:latin typeface="Cambria Math" panose="02040503050406030204" pitchFamily="18" charset="0"/>
                                <a:ea typeface="Calibri" panose="020F0502020204030204" pitchFamily="34" charset="0"/>
                              </a:rPr>
                              <m:t>13</m:t>
                            </m:r>
                          </m:sub>
                        </m:sSub>
                      </m:e>
                      <m:sup>
                        <m:r>
                          <a:rPr lang="ru-RU" sz="2000" i="1">
                            <a:effectLst/>
                            <a:latin typeface="Cambria Math" panose="02040503050406030204" pitchFamily="18" charset="0"/>
                            <a:ea typeface="Calibri" panose="020F0502020204030204" pitchFamily="34" charset="0"/>
                          </a:rPr>
                          <m:t>′</m:t>
                        </m:r>
                      </m:sup>
                    </m:sSup>
                    <m:r>
                      <a:rPr lang="ru-RU" sz="2000" i="1">
                        <a:effectLst/>
                        <a:latin typeface="Cambria Math" panose="02040503050406030204" pitchFamily="18" charset="0"/>
                        <a:ea typeface="Calibri" panose="020F0502020204030204" pitchFamily="34" charset="0"/>
                      </a:rPr>
                      <m:t>=</m:t>
                    </m:r>
                    <m:r>
                      <a:rPr lang="ru-RU" sz="2000">
                        <a:effectLst/>
                        <a:latin typeface="Cambria Math" panose="02040503050406030204" pitchFamily="18" charset="0"/>
                        <a:ea typeface="Calibri" panose="020F0502020204030204" pitchFamily="34" charset="0"/>
                      </a:rPr>
                      <m:t>3,58</m:t>
                    </m:r>
                  </m:oMath>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rPr>
                  <a:t>Таким образом, </a:t>
                </a:r>
                <a:r>
                  <a:rPr lang="ru-RU" sz="2000" dirty="0">
                    <a:effectLst/>
                    <a:latin typeface="Times New Roman" panose="02020603050405020304" pitchFamily="18" charset="0"/>
                    <a:ea typeface="Times New Roman" panose="02020603050405020304" pitchFamily="18" charset="0"/>
                  </a:rPr>
                  <a:t>среднеквадратичная ошибка</a:t>
                </a:r>
                <a:r>
                  <a:rPr lang="ru-RU" sz="2000" dirty="0">
                    <a:effectLst/>
                    <a:latin typeface="Times New Roman" panose="02020603050405020304" pitchFamily="18" charset="0"/>
                    <a:ea typeface="Calibri" panose="020F0502020204030204" pitchFamily="34" charset="0"/>
                  </a:rPr>
                  <a:t> составляет: </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𝑒</m:t>
                          </m:r>
                        </m:e>
                        <m:sub>
                          <m:r>
                            <a:rPr lang="en-US" sz="2000" i="1">
                              <a:effectLst/>
                              <a:latin typeface="Cambria Math" panose="02040503050406030204" pitchFamily="18" charset="0"/>
                              <a:ea typeface="Times New Roman" panose="02020603050405020304" pitchFamily="18" charset="0"/>
                            </a:rPr>
                            <m:t>13</m:t>
                          </m:r>
                        </m:sub>
                      </m:sSub>
                      <m:r>
                        <a:rPr lang="en-US" sz="2000" i="1">
                          <a:effectLst/>
                          <a:latin typeface="Cambria Math" panose="02040503050406030204" pitchFamily="18" charset="0"/>
                          <a:ea typeface="Times New Roman" panose="02020603050405020304" pitchFamily="18" charset="0"/>
                        </a:rPr>
                        <m:t>=</m:t>
                      </m:r>
                      <m:f>
                        <m:fPr>
                          <m:ctrlPr>
                            <a:rPr lang="ru-RU" sz="2000" i="1">
                              <a:effectLst/>
                              <a:latin typeface="Cambria Math" panose="02040503050406030204" pitchFamily="18" charset="0"/>
                              <a:ea typeface="Times New Roman" panose="02020603050405020304" pitchFamily="18" charset="0"/>
                            </a:rPr>
                          </m:ctrlPr>
                        </m:fPr>
                        <m:num>
                          <m:r>
                            <a:rPr lang="en-US" sz="2000" i="1">
                              <a:effectLst/>
                              <a:latin typeface="Cambria Math" panose="02040503050406030204" pitchFamily="18" charset="0"/>
                              <a:ea typeface="Times New Roman" panose="02020603050405020304" pitchFamily="18" charset="0"/>
                            </a:rPr>
                            <m:t>1</m:t>
                          </m:r>
                        </m:num>
                        <m:den>
                          <m:r>
                            <a:rPr lang="en-US" sz="2000" i="1">
                              <a:effectLst/>
                              <a:latin typeface="Cambria Math" panose="02040503050406030204" pitchFamily="18" charset="0"/>
                              <a:ea typeface="Times New Roman" panose="02020603050405020304" pitchFamily="18" charset="0"/>
                            </a:rPr>
                            <m:t>𝑁</m:t>
                          </m:r>
                        </m:den>
                      </m:f>
                      <m:sSup>
                        <m:sSupPr>
                          <m:ctrlPr>
                            <a:rPr lang="ru-RU" sz="2000" i="1">
                              <a:effectLst/>
                              <a:latin typeface="Cambria Math" panose="02040503050406030204" pitchFamily="18" charset="0"/>
                              <a:ea typeface="Times New Roman" panose="02020603050405020304" pitchFamily="18" charset="0"/>
                            </a:rPr>
                          </m:ctrlPr>
                        </m:sSupPr>
                        <m:e>
                          <m:r>
                            <a:rPr lang="en-US" sz="2000" i="1">
                              <a:effectLst/>
                              <a:latin typeface="Cambria Math" panose="02040503050406030204" pitchFamily="18" charset="0"/>
                              <a:ea typeface="Times New Roman" panose="02020603050405020304" pitchFamily="18" charset="0"/>
                            </a:rPr>
                            <m:t>(</m:t>
                          </m:r>
                          <m:sSub>
                            <m:sSubPr>
                              <m:ctrlPr>
                                <a:rPr lang="ru-RU" sz="2000" i="1">
                                  <a:effectLst/>
                                  <a:latin typeface="Cambria Math" panose="02040503050406030204" pitchFamily="18" charset="0"/>
                                  <a:ea typeface="Times New Roman" panose="02020603050405020304" pitchFamily="18" charset="0"/>
                                </a:rPr>
                              </m:ctrlPr>
                            </m:sSubPr>
                            <m:e>
                              <m:acc>
                                <m:accPr>
                                  <m:chr m:val="̂"/>
                                  <m:ctrlPr>
                                    <a:rPr lang="ru-RU" sz="2000" i="1">
                                      <a:effectLst/>
                                      <a:latin typeface="Cambria Math" panose="02040503050406030204" pitchFamily="18" charset="0"/>
                                      <a:ea typeface="Times New Roman" panose="02020603050405020304" pitchFamily="18" charset="0"/>
                                    </a:rPr>
                                  </m:ctrlPr>
                                </m:accPr>
                                <m:e>
                                  <m:r>
                                    <a:rPr lang="en-US" sz="2000" i="1">
                                      <a:effectLst/>
                                      <a:latin typeface="Cambria Math" panose="02040503050406030204" pitchFamily="18" charset="0"/>
                                      <a:ea typeface="Times New Roman" panose="02020603050405020304" pitchFamily="18" charset="0"/>
                                    </a:rPr>
                                    <m:t>𝑟</m:t>
                                  </m:r>
                                </m:e>
                              </m:acc>
                            </m:e>
                            <m:sub>
                              <m:r>
                                <a:rPr lang="en-US" sz="2000" i="1">
                                  <a:effectLst/>
                                  <a:latin typeface="Cambria Math" panose="02040503050406030204" pitchFamily="18" charset="0"/>
                                  <a:ea typeface="Times New Roman" panose="02020603050405020304" pitchFamily="18" charset="0"/>
                                </a:rPr>
                                <m:t>13</m:t>
                              </m:r>
                            </m:sub>
                          </m:sSub>
                          <m:r>
                            <a:rPr lang="en-US" sz="2000" i="1">
                              <a:effectLst/>
                              <a:latin typeface="Cambria Math" panose="02040503050406030204" pitchFamily="18" charset="0"/>
                              <a:ea typeface="Times New Roman" panose="02020603050405020304" pitchFamily="18" charset="0"/>
                            </a:rPr>
                            <m:t> −</m:t>
                          </m:r>
                          <m:sSub>
                            <m:sSubPr>
                              <m:ctrlPr>
                                <a:rPr lang="ru-RU" sz="2000" i="1">
                                  <a:effectLst/>
                                  <a:latin typeface="Cambria Math" panose="02040503050406030204" pitchFamily="18" charset="0"/>
                                  <a:ea typeface="Times New Roman" panose="02020603050405020304" pitchFamily="18" charset="0"/>
                                </a:rPr>
                              </m:ctrlPr>
                            </m:sSubPr>
                            <m:e>
                              <m:r>
                                <a:rPr lang="en-US" sz="2000" i="1">
                                  <a:effectLst/>
                                  <a:latin typeface="Cambria Math" panose="02040503050406030204" pitchFamily="18" charset="0"/>
                                  <a:ea typeface="Times New Roman" panose="02020603050405020304" pitchFamily="18" charset="0"/>
                                </a:rPr>
                                <m:t>𝑟</m:t>
                              </m:r>
                            </m:e>
                            <m:sub>
                              <m:r>
                                <a:rPr lang="en-US" sz="2000" i="1">
                                  <a:effectLst/>
                                  <a:latin typeface="Cambria Math" panose="02040503050406030204" pitchFamily="18" charset="0"/>
                                  <a:ea typeface="Times New Roman" panose="02020603050405020304" pitchFamily="18" charset="0"/>
                                </a:rPr>
                                <m:t>13</m:t>
                              </m:r>
                            </m:sub>
                          </m:sSub>
                          <m:r>
                            <a:rPr lang="en-US" sz="2000" i="1">
                              <a:effectLst/>
                              <a:latin typeface="Cambria Math" panose="02040503050406030204" pitchFamily="18" charset="0"/>
                              <a:ea typeface="Times New Roman" panose="02020603050405020304" pitchFamily="18" charset="0"/>
                            </a:rPr>
                            <m:t>)</m:t>
                          </m:r>
                        </m:e>
                        <m:sup>
                          <m:r>
                            <a:rPr lang="en-US" sz="2000" i="1">
                              <a:effectLst/>
                              <a:latin typeface="Cambria Math" panose="02040503050406030204" pitchFamily="18" charset="0"/>
                              <a:ea typeface="Times New Roman" panose="02020603050405020304" pitchFamily="18" charset="0"/>
                            </a:rPr>
                            <m:t>2</m:t>
                          </m:r>
                        </m:sup>
                      </m:sSup>
                      <m:r>
                        <a:rPr lang="ru-RU" sz="2000" i="1">
                          <a:effectLst/>
                          <a:latin typeface="Cambria Math" panose="02040503050406030204" pitchFamily="18" charset="0"/>
                          <a:ea typeface="Calibri" panose="020F0502020204030204" pitchFamily="34" charset="0"/>
                        </a:rPr>
                        <m:t>=0,5×</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(9−</m:t>
                          </m:r>
                          <m:r>
                            <a:rPr lang="ru-RU" sz="2000">
                              <a:effectLst/>
                              <a:latin typeface="Cambria Math" panose="02040503050406030204" pitchFamily="18" charset="0"/>
                              <a:ea typeface="Calibri" panose="020F0502020204030204" pitchFamily="34" charset="0"/>
                            </a:rPr>
                            <m:t>3,58</m:t>
                          </m:r>
                          <m:r>
                            <a:rPr lang="ru-RU" sz="2000" i="1">
                              <a:effectLst/>
                              <a:latin typeface="Cambria Math" panose="02040503050406030204" pitchFamily="18" charset="0"/>
                              <a:ea typeface="Calibri" panose="020F0502020204030204" pitchFamily="34" charset="0"/>
                            </a:rPr>
                            <m:t>)</m:t>
                          </m:r>
                        </m:e>
                        <m:sup>
                          <m:r>
                            <a:rPr lang="ru-RU" sz="2000" i="1">
                              <a:effectLst/>
                              <a:latin typeface="Cambria Math" panose="02040503050406030204" pitchFamily="18" charset="0"/>
                              <a:ea typeface="Calibri" panose="020F0502020204030204" pitchFamily="34" charset="0"/>
                            </a:rPr>
                            <m:t>2</m:t>
                          </m:r>
                        </m:sup>
                      </m:sSup>
                      <m:r>
                        <a:rPr lang="ru-RU" sz="2000" i="1">
                          <a:effectLst/>
                          <a:latin typeface="Cambria Math" panose="02040503050406030204" pitchFamily="18" charset="0"/>
                          <a:ea typeface="Calibri" panose="020F0502020204030204" pitchFamily="34" charset="0"/>
                        </a:rPr>
                        <m:t>=</m:t>
                      </m:r>
                      <m:r>
                        <a:rPr lang="ru-RU" sz="2000">
                          <a:solidFill>
                            <a:srgbClr val="222222"/>
                          </a:solidFill>
                          <a:effectLst/>
                          <a:latin typeface="Cambria Math" panose="02040503050406030204" pitchFamily="18" charset="0"/>
                          <a:ea typeface="Times New Roman" panose="02020603050405020304" pitchFamily="18" charset="0"/>
                          <a:cs typeface="Arial" panose="020B0604020202020204" pitchFamily="34" charset="0"/>
                        </a:rPr>
                        <m:t>14,68</m:t>
                      </m:r>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rPr>
                  <a:t>Таким образом, за одну итерацию величина ошибки уменьшилась на </a:t>
                </a:r>
                <a14:m>
                  <m:oMath xmlns:m="http://schemas.openxmlformats.org/officeDocument/2006/math">
                    <m:r>
                      <a:rPr lang="ru-RU" sz="2000" i="1">
                        <a:effectLst/>
                        <a:latin typeface="Cambria Math" panose="02040503050406030204" pitchFamily="18" charset="0"/>
                        <a:ea typeface="Calibri" panose="020F0502020204030204" pitchFamily="34" charset="0"/>
                      </a:rPr>
                      <m:t>41,13−</m:t>
                    </m:r>
                    <m:r>
                      <a:rPr lang="ru-RU" sz="2000">
                        <a:solidFill>
                          <a:srgbClr val="222222"/>
                        </a:solidFill>
                        <a:effectLst/>
                        <a:latin typeface="Cambria Math" panose="02040503050406030204" pitchFamily="18" charset="0"/>
                        <a:ea typeface="Times New Roman" panose="02020603050405020304" pitchFamily="18" charset="0"/>
                        <a:cs typeface="Arial" panose="020B0604020202020204" pitchFamily="34" charset="0"/>
                      </a:rPr>
                      <m:t>14,68=26,45</m:t>
                    </m:r>
                  </m:oMath>
                </a14:m>
                <a:r>
                  <a:rPr lang="ru-RU" sz="2000" dirty="0">
                    <a:solidFill>
                      <a:srgbClr val="222222"/>
                    </a:solidFill>
                    <a:effectLst/>
                    <a:latin typeface="Times New Roman" panose="02020603050405020304" pitchFamily="18" charset="0"/>
                    <a:ea typeface="Calibri" panose="020F0502020204030204" pitchFamily="34" charset="0"/>
                  </a:rPr>
                  <a:t>.</a:t>
                </a:r>
                <a:endParaRPr lang="ru-RU" sz="2000" dirty="0">
                  <a:effectLst/>
                  <a:latin typeface="Times New Roman" panose="02020603050405020304" pitchFamily="18" charset="0"/>
                  <a:ea typeface="Times New Roman" panose="02020603050405020304" pitchFamily="18" charset="0"/>
                </a:endParaRPr>
              </a:p>
            </p:txBody>
          </p:sp>
        </mc:Choice>
        <mc:Fallback>
          <p:sp>
            <p:nvSpPr>
              <p:cNvPr id="4" name="Прямоугольник 3"/>
              <p:cNvSpPr>
                <a:spLocks noRot="1" noChangeAspect="1" noMove="1" noResize="1" noEditPoints="1" noAdjustHandles="1" noChangeArrowheads="1" noChangeShapeType="1" noTextEdit="1"/>
              </p:cNvSpPr>
              <p:nvPr/>
            </p:nvSpPr>
            <p:spPr>
              <a:xfrm>
                <a:off x="722376" y="2109665"/>
                <a:ext cx="10469880" cy="3369064"/>
              </a:xfrm>
              <a:prstGeom prst="rect">
                <a:avLst/>
              </a:prstGeom>
              <a:blipFill>
                <a:blip r:embed="rId4"/>
                <a:stretch>
                  <a:fillRect l="-524" r="-641" b="-1266"/>
                </a:stretch>
              </a:blipFill>
            </p:spPr>
            <p:txBody>
              <a:bodyPr/>
              <a:lstStyle/>
              <a:p>
                <a:r>
                  <a:rPr lang="ru-RU">
                    <a:noFill/>
                  </a:rPr>
                  <a:t> </a:t>
                </a:r>
              </a:p>
            </p:txBody>
          </p:sp>
        </mc:Fallback>
      </mc:AlternateContent>
    </p:spTree>
    <p:extLst>
      <p:ext uri="{BB962C8B-B14F-4D97-AF65-F5344CB8AC3E}">
        <p14:creationId xmlns:p14="http://schemas.microsoft.com/office/powerpoint/2010/main" val="66315982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62010" y="263301"/>
            <a:ext cx="2670283" cy="461665"/>
          </a:xfrm>
          <a:prstGeom prst="rect">
            <a:avLst/>
          </a:prstGeom>
        </p:spPr>
        <p:txBody>
          <a:bodyPr wrap="none">
            <a:spAutoFit/>
          </a:bodyPr>
          <a:lstStyle/>
          <a:p>
            <a:pPr indent="450215" algn="just">
              <a:lnSpc>
                <a:spcPct val="120000"/>
              </a:lnSpc>
              <a:spcAft>
                <a:spcPts val="0"/>
              </a:spcAft>
            </a:pPr>
            <a:r>
              <a:rPr lang="ru-RU" sz="2000" b="1" dirty="0">
                <a:latin typeface="Times New Roman" panose="02020603050405020304" pitchFamily="18" charset="0"/>
                <a:ea typeface="Times New Roman" panose="02020603050405020304" pitchFamily="18" charset="0"/>
              </a:rPr>
              <a:t>Алгоритм SVD++</a:t>
            </a:r>
            <a:endParaRPr lang="ru-RU" sz="2000" dirty="0">
              <a:effectLst/>
              <a:latin typeface="Times New Roman" panose="02020603050405020304" pitchFamily="18" charset="0"/>
              <a:ea typeface="Times New Roman" panose="02020603050405020304" pitchFamily="18" charset="0"/>
            </a:endParaRPr>
          </a:p>
        </p:txBody>
      </p:sp>
      <mc:AlternateContent xmlns:mc="http://schemas.openxmlformats.org/markup-compatibility/2006">
        <mc:Choice xmlns:a14="http://schemas.microsoft.com/office/drawing/2010/main" Requires="a14">
          <p:sp>
            <p:nvSpPr>
              <p:cNvPr id="3" name="Прямоугольник 2"/>
              <p:cNvSpPr/>
              <p:nvPr/>
            </p:nvSpPr>
            <p:spPr>
              <a:xfrm>
                <a:off x="429768" y="967213"/>
                <a:ext cx="10936224" cy="5311262"/>
              </a:xfrm>
              <a:prstGeom prst="rect">
                <a:avLst/>
              </a:prstGeom>
            </p:spPr>
            <p:txBody>
              <a:bodyPr wrap="square">
                <a:spAutoFit/>
              </a:bodyPr>
              <a:lstStyle/>
              <a:p>
                <a:pPr marL="457200" indent="450215" algn="just">
                  <a:lnSpc>
                    <a:spcPct val="120000"/>
                  </a:lnSpc>
                  <a:spcAft>
                    <a:spcPts val="0"/>
                  </a:spcAft>
                </a:pPr>
                <a:r>
                  <a:rPr lang="ru-RU" sz="2000" dirty="0">
                    <a:latin typeface="Times New Roman" panose="02020603050405020304" pitchFamily="18" charset="0"/>
                    <a:ea typeface="Calibri" panose="020F0502020204030204" pitchFamily="34" charset="0"/>
                  </a:rPr>
                  <a:t>Введем так называемые базовые предикторы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m:rPr>
                            <m:sty m:val="p"/>
                          </m:rPr>
                          <a:rPr lang="ru-RU" sz="2000">
                            <a:effectLst/>
                            <a:latin typeface="Cambria Math" panose="02040503050406030204" pitchFamily="18" charset="0"/>
                            <a:ea typeface="Calibri" panose="020F0502020204030204" pitchFamily="34" charset="0"/>
                          </a:rPr>
                          <m:t>i</m:t>
                        </m:r>
                        <m:r>
                          <a:rPr lang="ru-RU" sz="2000">
                            <a:effectLst/>
                            <a:latin typeface="Cambria Math" panose="02040503050406030204" pitchFamily="18" charset="0"/>
                            <a:ea typeface="Calibri" panose="020F0502020204030204" pitchFamily="34" charset="0"/>
                          </a:rPr>
                          <m:t>, </m:t>
                        </m:r>
                        <m:r>
                          <m:rPr>
                            <m:sty m:val="p"/>
                          </m:rPr>
                          <a:rPr lang="ru-RU" sz="2000">
                            <a:effectLst/>
                            <a:latin typeface="Cambria Math" panose="02040503050406030204" pitchFamily="18" charset="0"/>
                            <a:ea typeface="Calibri" panose="020F0502020204030204" pitchFamily="34" charset="0"/>
                          </a:rPr>
                          <m:t>a</m:t>
                        </m:r>
                      </m:sub>
                    </m:sSub>
                  </m:oMath>
                </a14:m>
                <a:r>
                  <a:rPr lang="ru-RU" sz="2000" dirty="0">
                    <a:effectLst/>
                    <a:latin typeface="Times New Roman" panose="02020603050405020304" pitchFamily="18" charset="0"/>
                    <a:ea typeface="Calibri" panose="020F0502020204030204" pitchFamily="34" charset="0"/>
                  </a:rPr>
                  <a:t>, которые складываются из базовых предикторов отдельных пользователей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m:rPr>
                            <m:sty m:val="p"/>
                          </m:rPr>
                          <a:rPr lang="ru-RU" sz="2000">
                            <a:effectLst/>
                            <a:latin typeface="Cambria Math" panose="02040503050406030204" pitchFamily="18" charset="0"/>
                            <a:ea typeface="Calibri" panose="020F0502020204030204" pitchFamily="34" charset="0"/>
                          </a:rPr>
                          <m:t>i</m:t>
                        </m:r>
                      </m:sub>
                    </m:sSub>
                  </m:oMath>
                </a14:m>
                <a:r>
                  <a:rPr lang="ru-RU" sz="2000" dirty="0">
                    <a:effectLst/>
                    <a:latin typeface="Times New Roman" panose="02020603050405020304" pitchFamily="18" charset="0"/>
                    <a:ea typeface="Calibri" panose="020F0502020204030204" pitchFamily="34" charset="0"/>
                  </a:rPr>
                  <a:t>, и отдельных продуктов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a:rPr lang="ru-RU" sz="2000" i="1">
                            <a:effectLst/>
                            <a:latin typeface="Cambria Math" panose="02040503050406030204" pitchFamily="18" charset="0"/>
                            <a:ea typeface="Calibri" panose="020F0502020204030204" pitchFamily="34" charset="0"/>
                          </a:rPr>
                          <m:t>𝑎</m:t>
                        </m:r>
                      </m:sub>
                    </m:sSub>
                  </m:oMath>
                </a14:m>
                <a:r>
                  <a:rPr lang="ru-RU" sz="2000" dirty="0">
                    <a:effectLst/>
                    <a:latin typeface="Times New Roman" panose="02020603050405020304" pitchFamily="18" charset="0"/>
                    <a:ea typeface="Calibri" panose="020F0502020204030204" pitchFamily="34" charset="0"/>
                  </a:rPr>
                  <a:t>, а также просто общего среднего рейтинга по базе </a:t>
                </a:r>
                <a14:m>
                  <m:oMath xmlns:m="http://schemas.openxmlformats.org/officeDocument/2006/math">
                    <m:r>
                      <a:rPr lang="ru-RU" sz="2000" i="1">
                        <a:effectLst/>
                        <a:latin typeface="Cambria Math" panose="02040503050406030204" pitchFamily="18" charset="0"/>
                        <a:ea typeface="Calibri" panose="020F0502020204030204" pitchFamily="34" charset="0"/>
                      </a:rPr>
                      <m:t>𝜇</m:t>
                    </m:r>
                  </m:oMath>
                </a14:m>
                <a:r>
                  <a:rPr lang="ru-RU" sz="2000" dirty="0">
                    <a:effectLst/>
                    <a:latin typeface="Times New Roman" panose="02020603050405020304" pitchFamily="18" charset="0"/>
                    <a:ea typeface="Calibri" panose="020F0502020204030204" pitchFamily="34" charset="0"/>
                  </a:rPr>
                  <a:t>:</a:t>
                </a:r>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a:rPr lang="ru-RU" sz="2000" i="1">
                              <a:effectLst/>
                              <a:latin typeface="Cambria Math" panose="02040503050406030204" pitchFamily="18" charset="0"/>
                              <a:ea typeface="Calibri" panose="020F0502020204030204" pitchFamily="34" charset="0"/>
                            </a:rPr>
                            <m:t>𝑖</m:t>
                          </m:r>
                          <m:r>
                            <a:rPr lang="ru-RU" sz="2000" i="1">
                              <a:effectLst/>
                              <a:latin typeface="Cambria Math" panose="02040503050406030204" pitchFamily="18" charset="0"/>
                              <a:ea typeface="Calibri" panose="020F0502020204030204" pitchFamily="34" charset="0"/>
                            </a:rPr>
                            <m:t>, </m:t>
                          </m:r>
                          <m:r>
                            <a:rPr lang="ru-RU" sz="2000" i="1">
                              <a:effectLst/>
                              <a:latin typeface="Cambria Math" panose="02040503050406030204" pitchFamily="18" charset="0"/>
                              <a:ea typeface="Calibri" panose="020F0502020204030204" pitchFamily="34" charset="0"/>
                            </a:rPr>
                            <m:t>𝑎</m:t>
                          </m:r>
                        </m:sub>
                      </m:sSub>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𝜇</m:t>
                      </m:r>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m:rPr>
                              <m:sty m:val="p"/>
                            </m:rPr>
                            <a:rPr lang="ru-RU" sz="2000">
                              <a:effectLst/>
                              <a:latin typeface="Cambria Math" panose="02040503050406030204" pitchFamily="18" charset="0"/>
                              <a:ea typeface="Calibri" panose="020F0502020204030204" pitchFamily="34" charset="0"/>
                            </a:rPr>
                            <m:t>i</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a:rPr lang="ru-RU" sz="2000" i="1">
                              <a:effectLst/>
                              <a:latin typeface="Cambria Math" panose="02040503050406030204" pitchFamily="18" charset="0"/>
                              <a:ea typeface="Calibri" panose="020F0502020204030204" pitchFamily="34" charset="0"/>
                            </a:rPr>
                            <m:t>𝑎</m:t>
                          </m:r>
                        </m:sub>
                      </m:sSub>
                      <m:r>
                        <a:rPr lang="ru-RU" sz="2000" i="1">
                          <a:effectLst/>
                          <a:latin typeface="Cambria Math" panose="02040503050406030204" pitchFamily="18" charset="0"/>
                          <a:ea typeface="Calibri" panose="020F0502020204030204" pitchFamily="34" charset="0"/>
                        </a:rPr>
                        <m:t>,</m:t>
                      </m:r>
                    </m:oMath>
                  </m:oMathPara>
                </a14:m>
                <a:endParaRPr lang="ru-RU" sz="2000" dirty="0">
                  <a:effectLst/>
                  <a:latin typeface="Times New Roman" panose="02020603050405020304" pitchFamily="18" charset="0"/>
                  <a:ea typeface="Times New Roman" panose="02020603050405020304" pitchFamily="18" charset="0"/>
                </a:endParaRPr>
              </a:p>
              <a:p>
                <a:pPr marL="457200" indent="254000" algn="just">
                  <a:lnSpc>
                    <a:spcPct val="120000"/>
                  </a:lnSpc>
                  <a:spcAft>
                    <a:spcPts val="0"/>
                  </a:spcAft>
                </a:pPr>
                <a:r>
                  <a:rPr lang="ru-RU" sz="2000" dirty="0">
                    <a:effectLst/>
                    <a:latin typeface="Times New Roman" panose="02020603050405020304" pitchFamily="18" charset="0"/>
                    <a:ea typeface="Calibri" panose="020F0502020204030204" pitchFamily="34" charset="0"/>
                  </a:rPr>
                  <a:t>где </a:t>
                </a:r>
                <a14:m>
                  <m:oMath xmlns:m="http://schemas.openxmlformats.org/officeDocument/2006/math">
                    <m:r>
                      <a:rPr lang="ru-RU" sz="2000" i="1">
                        <a:effectLst/>
                        <a:latin typeface="Cambria Math" panose="02040503050406030204" pitchFamily="18" charset="0"/>
                        <a:ea typeface="Calibri" panose="020F0502020204030204" pitchFamily="34" charset="0"/>
                      </a:rPr>
                      <m:t>𝜇</m:t>
                    </m:r>
                  </m:oMath>
                </a14:m>
                <a:r>
                  <a:rPr lang="ru-RU" sz="2000" dirty="0">
                    <a:effectLst/>
                    <a:latin typeface="Times New Roman" panose="02020603050405020304" pitchFamily="18" charset="0"/>
                    <a:ea typeface="Calibri" panose="020F0502020204030204" pitchFamily="34" charset="0"/>
                  </a:rPr>
                  <a:t> – средний рейтинг по базе;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m:rPr>
                            <m:sty m:val="p"/>
                          </m:rPr>
                          <a:rPr lang="ru-RU" sz="2000">
                            <a:effectLst/>
                            <a:latin typeface="Cambria Math" panose="02040503050406030204" pitchFamily="18" charset="0"/>
                            <a:ea typeface="Calibri" panose="020F0502020204030204" pitchFamily="34" charset="0"/>
                          </a:rPr>
                          <m:t>i</m:t>
                        </m:r>
                      </m:sub>
                    </m:sSub>
                  </m:oMath>
                </a14:m>
                <a:r>
                  <a:rPr lang="ru-RU" sz="2000" dirty="0">
                    <a:effectLst/>
                    <a:latin typeface="Times New Roman" panose="02020603050405020304" pitchFamily="18" charset="0"/>
                    <a:ea typeface="Calibri" panose="020F0502020204030204" pitchFamily="34" charset="0"/>
                  </a:rPr>
                  <a:t> – средний рейтинг каждого </a:t>
                </a:r>
                <a14:m>
                  <m:oMath xmlns:m="http://schemas.openxmlformats.org/officeDocument/2006/math">
                    <m:r>
                      <a:rPr lang="ru-RU" sz="2000" i="1">
                        <a:effectLst/>
                        <a:latin typeface="Cambria Math" panose="02040503050406030204" pitchFamily="18" charset="0"/>
                        <a:ea typeface="Calibri" panose="020F0502020204030204" pitchFamily="34" charset="0"/>
                      </a:rPr>
                      <m:t>𝑖</m:t>
                    </m:r>
                  </m:oMath>
                </a14:m>
                <a:r>
                  <a:rPr lang="ru-RU" sz="2000" dirty="0">
                    <a:effectLst/>
                    <a:latin typeface="Times New Roman" panose="02020603050405020304" pitchFamily="18" charset="0"/>
                    <a:ea typeface="Calibri" panose="020F0502020204030204" pitchFamily="34" charset="0"/>
                  </a:rPr>
                  <a:t> пользователя;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a:rPr lang="ru-RU" sz="2000" i="1">
                            <a:effectLst/>
                            <a:latin typeface="Cambria Math" panose="02040503050406030204" pitchFamily="18" charset="0"/>
                            <a:ea typeface="Calibri" panose="020F0502020204030204" pitchFamily="34" charset="0"/>
                          </a:rPr>
                          <m:t>𝑎</m:t>
                        </m:r>
                      </m:sub>
                    </m:sSub>
                  </m:oMath>
                </a14:m>
                <a:r>
                  <a:rPr lang="ru-RU" sz="2000" dirty="0">
                    <a:effectLst/>
                    <a:latin typeface="Times New Roman" panose="02020603050405020304" pitchFamily="18" charset="0"/>
                    <a:ea typeface="Calibri" panose="020F0502020204030204" pitchFamily="34" charset="0"/>
                  </a:rPr>
                  <a:t> – средний рейтинг каждого </a:t>
                </a:r>
                <a14:m>
                  <m:oMath xmlns:m="http://schemas.openxmlformats.org/officeDocument/2006/math">
                    <m:r>
                      <a:rPr lang="ru-RU" sz="2000" i="1">
                        <a:effectLst/>
                        <a:latin typeface="Cambria Math" panose="02040503050406030204" pitchFamily="18" charset="0"/>
                        <a:ea typeface="Calibri" panose="020F0502020204030204" pitchFamily="34" charset="0"/>
                      </a:rPr>
                      <m:t>𝑎</m:t>
                    </m:r>
                  </m:oMath>
                </a14:m>
                <a:r>
                  <a:rPr lang="ru-RU" sz="2000" dirty="0">
                    <a:effectLst/>
                    <a:latin typeface="Times New Roman" panose="02020603050405020304" pitchFamily="18" charset="0"/>
                    <a:ea typeface="Calibri" panose="020F0502020204030204" pitchFamily="34" charset="0"/>
                  </a:rPr>
                  <a:t> продукта.</a:t>
                </a:r>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rPr>
                  <a:t>Для определения только базовых предикторов необходимо найти такие </a:t>
                </a:r>
                <a14:m>
                  <m:oMath xmlns:m="http://schemas.openxmlformats.org/officeDocument/2006/math">
                    <m:r>
                      <a:rPr lang="ru-RU" sz="2000" i="1">
                        <a:effectLst/>
                        <a:latin typeface="Cambria Math" panose="02040503050406030204" pitchFamily="18" charset="0"/>
                        <a:ea typeface="Calibri" panose="020F0502020204030204" pitchFamily="34" charset="0"/>
                      </a:rPr>
                      <m:t>𝜇</m:t>
                    </m:r>
                  </m:oMath>
                </a14:m>
                <a:r>
                  <a:rPr lang="ru-RU" sz="2000" dirty="0">
                    <a:effectLst/>
                    <a:latin typeface="Times New Roman" panose="02020603050405020304" pitchFamily="18" charset="0"/>
                    <a:ea typeface="Calibri" panose="020F0502020204030204" pitchFamily="34" charset="0"/>
                  </a:rPr>
                  <a:t>,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m:rPr>
                            <m:sty m:val="p"/>
                          </m:rPr>
                          <a:rPr lang="ru-RU" sz="2000">
                            <a:effectLst/>
                            <a:latin typeface="Cambria Math" panose="02040503050406030204" pitchFamily="18" charset="0"/>
                            <a:ea typeface="Calibri" panose="020F0502020204030204" pitchFamily="34" charset="0"/>
                          </a:rPr>
                          <m:t>i</m:t>
                        </m:r>
                      </m:sub>
                    </m:sSub>
                  </m:oMath>
                </a14:m>
                <a:r>
                  <a:rPr lang="ru-RU" sz="2000" dirty="0">
                    <a:effectLst/>
                    <a:latin typeface="Times New Roman" panose="02020603050405020304" pitchFamily="18" charset="0"/>
                    <a:ea typeface="Calibri" panose="020F0502020204030204" pitchFamily="34" charset="0"/>
                  </a:rPr>
                  <a:t>,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a:rPr lang="ru-RU" sz="2000" i="1">
                            <a:effectLst/>
                            <a:latin typeface="Cambria Math" panose="02040503050406030204" pitchFamily="18" charset="0"/>
                            <a:ea typeface="Calibri" panose="020F0502020204030204" pitchFamily="34" charset="0"/>
                          </a:rPr>
                          <m:t>𝑎</m:t>
                        </m:r>
                      </m:sub>
                    </m:sSub>
                  </m:oMath>
                </a14:m>
                <a:r>
                  <a:rPr lang="ru-RU" sz="2000" dirty="0">
                    <a:effectLst/>
                    <a:latin typeface="Times New Roman" panose="02020603050405020304" pitchFamily="18" charset="0"/>
                    <a:ea typeface="Calibri" panose="020F0502020204030204" pitchFamily="34" charset="0"/>
                  </a:rPr>
                  <a:t>, для которых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a:rPr lang="ru-RU" sz="2000" i="1">
                            <a:effectLst/>
                            <a:latin typeface="Cambria Math" panose="02040503050406030204" pitchFamily="18" charset="0"/>
                            <a:ea typeface="Calibri" panose="020F0502020204030204" pitchFamily="34" charset="0"/>
                          </a:rPr>
                          <m:t>𝑖</m:t>
                        </m:r>
                        <m:r>
                          <a:rPr lang="ru-RU" sz="2000" i="1">
                            <a:effectLst/>
                            <a:latin typeface="Cambria Math" panose="02040503050406030204" pitchFamily="18" charset="0"/>
                            <a:ea typeface="Calibri" panose="020F0502020204030204" pitchFamily="34" charset="0"/>
                          </a:rPr>
                          <m:t>, </m:t>
                        </m:r>
                        <m:r>
                          <a:rPr lang="ru-RU" sz="2000" i="1">
                            <a:effectLst/>
                            <a:latin typeface="Cambria Math" panose="02040503050406030204" pitchFamily="18" charset="0"/>
                            <a:ea typeface="Calibri" panose="020F0502020204030204" pitchFamily="34" charset="0"/>
                          </a:rPr>
                          <m:t>𝑎</m:t>
                        </m:r>
                      </m:sub>
                    </m:sSub>
                  </m:oMath>
                </a14:m>
                <a:r>
                  <a:rPr lang="ru-RU" sz="2000" dirty="0">
                    <a:effectLst/>
                    <a:latin typeface="Times New Roman" panose="02020603050405020304" pitchFamily="18" charset="0"/>
                    <a:ea typeface="Calibri" panose="020F0502020204030204" pitchFamily="34" charset="0"/>
                  </a:rPr>
                  <a:t> лучше всего приближают имеющиеся рейтинги. Затем можно будет добавить собственно факторы. Поскольку теперь, когда сделана поправка на базовые предикторы, остатки будут сравнимы между собой, вполне возможно будет получить разумные значения для факторов:</a:t>
                </a:r>
                <a:endParaRPr lang="ru-RU" sz="2000" dirty="0">
                  <a:effectLst/>
                  <a:latin typeface="Times New Roman" panose="02020603050405020304" pitchFamily="18" charset="0"/>
                  <a:ea typeface="Times New Roman" panose="02020603050405020304" pitchFamily="18" charset="0"/>
                </a:endParaRPr>
              </a:p>
              <a:p>
                <a:pPr marL="457200" indent="450215" algn="r">
                  <a:lnSpc>
                    <a:spcPct val="120000"/>
                  </a:lnSpc>
                  <a:spcAft>
                    <a:spcPts val="0"/>
                  </a:spcAft>
                </a:pP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acc>
                          <m:accPr>
                            <m:chr m:val="̇"/>
                            <m:ctrlPr>
                              <a:rPr lang="ru-RU" sz="2000" i="1">
                                <a:effectLst/>
                                <a:latin typeface="Cambria Math" panose="02040503050406030204" pitchFamily="18" charset="0"/>
                                <a:ea typeface="Calibri" panose="020F0502020204030204" pitchFamily="34" charset="0"/>
                              </a:rPr>
                            </m:ctrlPr>
                          </m:accPr>
                          <m:e>
                            <m:r>
                              <a:rPr lang="en-US" sz="2000" i="1">
                                <a:effectLst/>
                                <a:latin typeface="Cambria Math" panose="02040503050406030204" pitchFamily="18" charset="0"/>
                                <a:ea typeface="Calibri" panose="020F0502020204030204" pitchFamily="34" charset="0"/>
                              </a:rPr>
                              <m:t>𝑟</m:t>
                            </m:r>
                          </m:e>
                        </m:acc>
                      </m:e>
                      <m:sub>
                        <m:r>
                          <a:rPr lang="en-US" sz="2000" i="1">
                            <a:effectLst/>
                            <a:latin typeface="Cambria Math" panose="02040503050406030204" pitchFamily="18" charset="0"/>
                            <a:ea typeface="Calibri" panose="020F0502020204030204" pitchFamily="34" charset="0"/>
                          </a:rPr>
                          <m:t>𝑢𝑖</m:t>
                        </m:r>
                      </m:sub>
                    </m:sSub>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𝜇</m:t>
                    </m:r>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m:rPr>
                            <m:sty m:val="p"/>
                          </m:rPr>
                          <a:rPr lang="ru-RU" sz="2000">
                            <a:effectLst/>
                            <a:latin typeface="Cambria Math" panose="02040503050406030204" pitchFamily="18" charset="0"/>
                            <a:ea typeface="Calibri" panose="020F0502020204030204" pitchFamily="34" charset="0"/>
                          </a:rPr>
                          <m:t>i</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a:rPr lang="ru-RU" sz="2000" i="1">
                            <a:effectLst/>
                            <a:latin typeface="Cambria Math" panose="02040503050406030204" pitchFamily="18" charset="0"/>
                            <a:ea typeface="Calibri" panose="020F0502020204030204" pitchFamily="34" charset="0"/>
                          </a:rPr>
                          <m:t>𝑎</m:t>
                        </m:r>
                      </m:sub>
                    </m:sSub>
                    <m:r>
                      <a:rPr lang="ru-RU" sz="2000" i="1">
                        <a:effectLst/>
                        <a:latin typeface="Cambria Math" panose="02040503050406030204" pitchFamily="18" charset="0"/>
                        <a:ea typeface="Calibri" panose="020F0502020204030204" pitchFamily="34" charset="0"/>
                      </a:rPr>
                      <m:t>+</m:t>
                    </m:r>
                    <m:sSubSup>
                      <m:sSubSupPr>
                        <m:ctrlPr>
                          <a:rPr lang="ru-RU" sz="2000" i="1">
                            <a:effectLst/>
                            <a:latin typeface="Cambria Math" panose="02040503050406030204" pitchFamily="18" charset="0"/>
                            <a:ea typeface="Calibri" panose="020F0502020204030204" pitchFamily="34" charset="0"/>
                          </a:rPr>
                        </m:ctrlPr>
                      </m:sSubSupPr>
                      <m:e>
                        <m:r>
                          <a:rPr lang="ru-RU" sz="2000" i="1">
                            <a:effectLst/>
                            <a:latin typeface="Cambria Math" panose="02040503050406030204" pitchFamily="18" charset="0"/>
                            <a:ea typeface="Calibri" panose="020F0502020204030204" pitchFamily="34" charset="0"/>
                          </a:rPr>
                          <m:t>𝑣</m:t>
                        </m:r>
                      </m:e>
                      <m:sub>
                        <m:r>
                          <a:rPr lang="ru-RU" sz="2000" i="1">
                            <a:effectLst/>
                            <a:latin typeface="Cambria Math" panose="02040503050406030204" pitchFamily="18" charset="0"/>
                            <a:ea typeface="Calibri" panose="020F0502020204030204" pitchFamily="34" charset="0"/>
                          </a:rPr>
                          <m:t>𝑎</m:t>
                        </m:r>
                      </m:sub>
                      <m:sup>
                        <m:r>
                          <a:rPr lang="ru-RU" sz="2000" i="1">
                            <a:effectLst/>
                            <a:latin typeface="Cambria Math" panose="02040503050406030204" pitchFamily="18" charset="0"/>
                            <a:ea typeface="Calibri" panose="020F0502020204030204" pitchFamily="34" charset="0"/>
                          </a:rPr>
                          <m:t>𝑇</m:t>
                        </m:r>
                      </m:sup>
                    </m:sSubSup>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𝑢</m:t>
                        </m:r>
                      </m:e>
                      <m:sub>
                        <m:r>
                          <a:rPr lang="ru-RU" sz="2000" i="1">
                            <a:effectLst/>
                            <a:latin typeface="Cambria Math" panose="02040503050406030204" pitchFamily="18" charset="0"/>
                            <a:ea typeface="Calibri" panose="020F0502020204030204" pitchFamily="34" charset="0"/>
                          </a:rPr>
                          <m:t>𝑖</m:t>
                        </m:r>
                      </m:sub>
                    </m:sSub>
                  </m:oMath>
                </a14:m>
                <a:r>
                  <a:rPr lang="ru-RU" sz="2000" dirty="0">
                    <a:effectLst/>
                    <a:latin typeface="Times New Roman" panose="02020603050405020304" pitchFamily="18" charset="0"/>
                    <a:ea typeface="Calibri" panose="020F0502020204030204" pitchFamily="34" charset="0"/>
                  </a:rPr>
                  <a:t>				</a:t>
                </a:r>
                <a:r>
                  <a:rPr lang="ru-RU" sz="2000" dirty="0">
                    <a:effectLst/>
                    <a:latin typeface="Times New Roman" panose="02020603050405020304" pitchFamily="18" charset="0"/>
                    <a:ea typeface="Times New Roman" panose="02020603050405020304" pitchFamily="18" charset="0"/>
                  </a:rPr>
                  <a:t>(2.11)</a:t>
                </a:r>
              </a:p>
              <a:p>
                <a:pPr marL="457200" indent="90170" algn="just">
                  <a:lnSpc>
                    <a:spcPct val="120000"/>
                  </a:lnSpc>
                  <a:spcAft>
                    <a:spcPts val="0"/>
                  </a:spcAft>
                </a:pPr>
                <a:r>
                  <a:rPr lang="ru-RU" sz="2000" dirty="0">
                    <a:effectLst/>
                    <a:latin typeface="Times New Roman" panose="02020603050405020304" pitchFamily="18" charset="0"/>
                    <a:ea typeface="Times New Roman" panose="02020603050405020304" pitchFamily="18" charset="0"/>
                  </a:rPr>
                  <a:t>где </a:t>
                </a:r>
                <a14:m>
                  <m:oMath xmlns:m="http://schemas.openxmlformats.org/officeDocument/2006/math">
                    <m:sSub>
                      <m:sSubPr>
                        <m:ctrlPr>
                          <a:rPr lang="ru-RU" sz="2000" i="1">
                            <a:effectLst/>
                            <a:latin typeface="Cambria Math" panose="02040503050406030204" pitchFamily="18" charset="0"/>
                            <a:ea typeface="Times New Roman" panose="02020603050405020304" pitchFamily="18" charset="0"/>
                          </a:rPr>
                        </m:ctrlPr>
                      </m:sSubPr>
                      <m:e>
                        <m:r>
                          <a:rPr lang="ru-RU" sz="2000" i="1">
                            <a:effectLst/>
                            <a:latin typeface="Cambria Math" panose="02040503050406030204" pitchFamily="18" charset="0"/>
                            <a:ea typeface="Times New Roman" panose="02020603050405020304" pitchFamily="18" charset="0"/>
                          </a:rPr>
                          <m:t>𝑣</m:t>
                        </m:r>
                      </m:e>
                      <m:sub>
                        <m:r>
                          <a:rPr lang="ru-RU" sz="2000" i="1">
                            <a:effectLst/>
                            <a:latin typeface="Cambria Math" panose="02040503050406030204" pitchFamily="18" charset="0"/>
                            <a:ea typeface="Times New Roman" panose="02020603050405020304" pitchFamily="18" charset="0"/>
                          </a:rPr>
                          <m:t>𝑎</m:t>
                        </m:r>
                      </m:sub>
                    </m:sSub>
                  </m:oMath>
                </a14:m>
                <a:r>
                  <a:rPr lang="ru-RU" sz="2000" dirty="0">
                    <a:effectLst/>
                    <a:latin typeface="Times New Roman" panose="02020603050405020304" pitchFamily="18" charset="0"/>
                    <a:ea typeface="Times New Roman" panose="02020603050405020304" pitchFamily="18" charset="0"/>
                  </a:rPr>
                  <a:t> – вектор факторов, представляющий продукт </a:t>
                </a:r>
                <a14:m>
                  <m:oMath xmlns:m="http://schemas.openxmlformats.org/officeDocument/2006/math">
                    <m:r>
                      <a:rPr lang="ru-RU" sz="2000" i="1">
                        <a:effectLst/>
                        <a:latin typeface="Cambria Math" panose="02040503050406030204" pitchFamily="18" charset="0"/>
                        <a:ea typeface="Times New Roman" panose="02020603050405020304" pitchFamily="18" charset="0"/>
                      </a:rPr>
                      <m:t>𝑎</m:t>
                    </m:r>
                  </m:oMath>
                </a14:m>
                <a:r>
                  <a:rPr lang="ru-RU" sz="2000" dirty="0">
                    <a:effectLst/>
                    <a:latin typeface="Times New Roman" panose="02020603050405020304" pitchFamily="18" charset="0"/>
                    <a:ea typeface="Times New Roman" panose="02020603050405020304" pitchFamily="18" charset="0"/>
                  </a:rPr>
                  <a:t>; </a:t>
                </a:r>
                <a14:m>
                  <m:oMath xmlns:m="http://schemas.openxmlformats.org/officeDocument/2006/math">
                    <m:sSub>
                      <m:sSubPr>
                        <m:ctrlPr>
                          <a:rPr lang="ru-RU" sz="2000" i="1">
                            <a:effectLst/>
                            <a:latin typeface="Cambria Math" panose="02040503050406030204" pitchFamily="18" charset="0"/>
                            <a:ea typeface="Times New Roman" panose="02020603050405020304" pitchFamily="18" charset="0"/>
                          </a:rPr>
                        </m:ctrlPr>
                      </m:sSubPr>
                      <m:e>
                        <m:r>
                          <a:rPr lang="ru-RU" sz="2000" i="1">
                            <a:effectLst/>
                            <a:latin typeface="Cambria Math" panose="02040503050406030204" pitchFamily="18" charset="0"/>
                            <a:ea typeface="Times New Roman" panose="02020603050405020304" pitchFamily="18" charset="0"/>
                          </a:rPr>
                          <m:t>𝑢</m:t>
                        </m:r>
                      </m:e>
                      <m:sub>
                        <m:r>
                          <a:rPr lang="ru-RU" sz="2000" i="1">
                            <a:effectLst/>
                            <a:latin typeface="Cambria Math" panose="02040503050406030204" pitchFamily="18" charset="0"/>
                            <a:ea typeface="Times New Roman" panose="02020603050405020304" pitchFamily="18" charset="0"/>
                          </a:rPr>
                          <m:t>𝑖</m:t>
                        </m:r>
                      </m:sub>
                    </m:sSub>
                  </m:oMath>
                </a14:m>
                <a:r>
                  <a:rPr lang="ru-RU" sz="2000" dirty="0">
                    <a:effectLst/>
                    <a:latin typeface="Times New Roman" panose="02020603050405020304" pitchFamily="18" charset="0"/>
                    <a:ea typeface="Times New Roman" panose="02020603050405020304" pitchFamily="18" charset="0"/>
                  </a:rPr>
                  <a:t> – вектор факторов, представляющий пользователя </a:t>
                </a:r>
                <a14:m>
                  <m:oMath xmlns:m="http://schemas.openxmlformats.org/officeDocument/2006/math">
                    <m:r>
                      <a:rPr lang="ru-RU" sz="2000" i="1">
                        <a:effectLst/>
                        <a:latin typeface="Cambria Math" panose="02040503050406030204" pitchFamily="18" charset="0"/>
                        <a:ea typeface="Times New Roman" panose="02020603050405020304" pitchFamily="18" charset="0"/>
                      </a:rPr>
                      <m:t>𝑖</m:t>
                    </m:r>
                  </m:oMath>
                </a14:m>
                <a:r>
                  <a:rPr lang="ru-RU" sz="2000" dirty="0">
                    <a:effectLst/>
                    <a:latin typeface="Times New Roman" panose="02020603050405020304" pitchFamily="18" charset="0"/>
                    <a:ea typeface="Times New Roman" panose="02020603050405020304" pitchFamily="18" charset="0"/>
                  </a:rPr>
                  <a:t>.</a:t>
                </a:r>
              </a:p>
            </p:txBody>
          </p:sp>
        </mc:Choice>
        <mc:Fallback>
          <p:sp>
            <p:nvSpPr>
              <p:cNvPr id="3" name="Прямоугольник 2"/>
              <p:cNvSpPr>
                <a:spLocks noRot="1" noChangeAspect="1" noMove="1" noResize="1" noEditPoints="1" noAdjustHandles="1" noChangeArrowheads="1" noChangeShapeType="1" noTextEdit="1"/>
              </p:cNvSpPr>
              <p:nvPr/>
            </p:nvSpPr>
            <p:spPr>
              <a:xfrm>
                <a:off x="429768" y="967213"/>
                <a:ext cx="10936224" cy="5311262"/>
              </a:xfrm>
              <a:prstGeom prst="rect">
                <a:avLst/>
              </a:prstGeom>
              <a:blipFill>
                <a:blip r:embed="rId2"/>
                <a:stretch>
                  <a:fillRect r="-557" b="-574"/>
                </a:stretch>
              </a:blipFill>
            </p:spPr>
            <p:txBody>
              <a:bodyPr/>
              <a:lstStyle/>
              <a:p>
                <a:r>
                  <a:rPr lang="ru-RU">
                    <a:noFill/>
                  </a:rPr>
                  <a:t> </a:t>
                </a:r>
              </a:p>
            </p:txBody>
          </p:sp>
        </mc:Fallback>
      </mc:AlternateContent>
    </p:spTree>
    <p:extLst>
      <p:ext uri="{BB962C8B-B14F-4D97-AF65-F5344CB8AC3E}">
        <p14:creationId xmlns:p14="http://schemas.microsoft.com/office/powerpoint/2010/main" val="3158027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82296" y="264643"/>
                <a:ext cx="11722608" cy="2669449"/>
              </a:xfrm>
              <a:prstGeom prst="rect">
                <a:avLst/>
              </a:prstGeom>
            </p:spPr>
            <p:txBody>
              <a:bodyPr wrap="square">
                <a:spAutoFit/>
              </a:bodyPr>
              <a:lstStyle/>
              <a:p>
                <a:pPr marL="457200" indent="450215" algn="just">
                  <a:lnSpc>
                    <a:spcPct val="120000"/>
                  </a:lnSpc>
                  <a:spcAft>
                    <a:spcPts val="0"/>
                  </a:spcAft>
                </a:pPr>
                <a:r>
                  <a:rPr lang="ru-RU" sz="2000" dirty="0">
                    <a:latin typeface="Times New Roman" panose="02020603050405020304" pitchFamily="18" charset="0"/>
                    <a:ea typeface="Calibri" panose="020F0502020204030204" pitchFamily="34" charset="0"/>
                  </a:rPr>
                  <a:t>Теперь можно вернуться к исходной задаче и сформулировать ее точно: нужно найти наилучшие предикторы, которые приближают величину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acc>
                          <m:accPr>
                            <m:chr m:val="̇"/>
                            <m:ctrlPr>
                              <a:rPr lang="ru-RU" sz="2000" i="1">
                                <a:effectLst/>
                                <a:latin typeface="Cambria Math" panose="02040503050406030204" pitchFamily="18" charset="0"/>
                                <a:ea typeface="Calibri" panose="020F0502020204030204" pitchFamily="34" charset="0"/>
                              </a:rPr>
                            </m:ctrlPr>
                          </m:accPr>
                          <m:e>
                            <m:r>
                              <a:rPr lang="en-US" sz="2000" i="1">
                                <a:effectLst/>
                                <a:latin typeface="Cambria Math" panose="02040503050406030204" pitchFamily="18" charset="0"/>
                                <a:ea typeface="Calibri" panose="020F0502020204030204" pitchFamily="34" charset="0"/>
                              </a:rPr>
                              <m:t>𝑟</m:t>
                            </m:r>
                          </m:e>
                        </m:acc>
                      </m:e>
                      <m:sub>
                        <m:r>
                          <a:rPr lang="en-US" sz="2000" i="1">
                            <a:effectLst/>
                            <a:latin typeface="Cambria Math" panose="02040503050406030204" pitchFamily="18" charset="0"/>
                            <a:ea typeface="Calibri" panose="020F0502020204030204" pitchFamily="34" charset="0"/>
                          </a:rPr>
                          <m:t>𝑢𝑖</m:t>
                        </m:r>
                      </m:sub>
                    </m:sSub>
                  </m:oMath>
                </a14:m>
                <a:r>
                  <a:rPr lang="ru-RU" sz="2000" dirty="0">
                    <a:effectLst/>
                    <a:latin typeface="Times New Roman" panose="02020603050405020304" pitchFamily="18" charset="0"/>
                    <a:ea typeface="Calibri" panose="020F0502020204030204" pitchFamily="34" charset="0"/>
                  </a:rPr>
                  <a:t>. Лучшими будут те предикторы, которые дают минимальную </a:t>
                </a:r>
                <a:r>
                  <a:rPr lang="ru-RU" sz="2000" dirty="0">
                    <a:effectLst/>
                    <a:latin typeface="Times New Roman" panose="02020603050405020304" pitchFamily="18" charset="0"/>
                    <a:ea typeface="Times New Roman" panose="02020603050405020304" pitchFamily="18" charset="0"/>
                  </a:rPr>
                  <a:t>среднеквадратичную </a:t>
                </a:r>
                <a:r>
                  <a:rPr lang="ru-RU" sz="2000" dirty="0">
                    <a:effectLst/>
                    <a:latin typeface="Times New Roman" panose="02020603050405020304" pitchFamily="18" charset="0"/>
                    <a:ea typeface="Calibri" panose="020F0502020204030204" pitchFamily="34" charset="0"/>
                  </a:rPr>
                  <a:t>ошибку, определяемую следующим образом:</a:t>
                </a:r>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effectLst/>
                          <a:latin typeface="Cambria Math" panose="02040503050406030204" pitchFamily="18" charset="0"/>
                          <a:ea typeface="Calibri" panose="020F0502020204030204" pitchFamily="34" charset="0"/>
                        </a:rPr>
                        <m:t>𝐿</m:t>
                      </m:r>
                      <m:d>
                        <m:dPr>
                          <m:ctrlPr>
                            <a:rPr lang="ru-RU" sz="2000" i="1">
                              <a:effectLst/>
                              <a:latin typeface="Cambria Math" panose="02040503050406030204" pitchFamily="18" charset="0"/>
                              <a:ea typeface="Calibri" panose="020F0502020204030204" pitchFamily="34" charset="0"/>
                            </a:rPr>
                          </m:ctrlPr>
                        </m:dPr>
                        <m:e>
                          <m:r>
                            <a:rPr lang="ru-RU" sz="2000" i="1">
                              <a:effectLst/>
                              <a:latin typeface="Cambria Math" panose="02040503050406030204" pitchFamily="18" charset="0"/>
                              <a:ea typeface="Calibri" panose="020F0502020204030204" pitchFamily="34" charset="0"/>
                            </a:rPr>
                            <m:t>𝜇</m:t>
                          </m:r>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m:rPr>
                                  <m:sty m:val="p"/>
                                </m:rPr>
                                <a:rPr lang="ru-RU" sz="2000">
                                  <a:effectLst/>
                                  <a:latin typeface="Cambria Math" panose="02040503050406030204" pitchFamily="18" charset="0"/>
                                  <a:ea typeface="Calibri" panose="020F0502020204030204" pitchFamily="34" charset="0"/>
                                </a:rPr>
                                <m:t>i</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a:rPr lang="ru-RU" sz="2000" i="1">
                                  <a:effectLst/>
                                  <a:latin typeface="Cambria Math" panose="02040503050406030204" pitchFamily="18" charset="0"/>
                                  <a:ea typeface="Calibri" panose="020F0502020204030204" pitchFamily="34" charset="0"/>
                                </a:rPr>
                                <m:t>𝑎</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𝑣</m:t>
                              </m:r>
                            </m:e>
                            <m:sub>
                              <m:r>
                                <a:rPr lang="ru-RU" sz="2000" i="1">
                                  <a:effectLst/>
                                  <a:latin typeface="Cambria Math" panose="02040503050406030204" pitchFamily="18" charset="0"/>
                                  <a:ea typeface="Calibri" panose="020F0502020204030204" pitchFamily="34" charset="0"/>
                                </a:rPr>
                                <m:t>𝑎</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𝑢</m:t>
                              </m:r>
                            </m:e>
                            <m:sub>
                              <m:r>
                                <a:rPr lang="ru-RU" sz="2000" i="1">
                                  <a:effectLst/>
                                  <a:latin typeface="Cambria Math" panose="02040503050406030204" pitchFamily="18" charset="0"/>
                                  <a:ea typeface="Calibri" panose="020F0502020204030204" pitchFamily="34" charset="0"/>
                                </a:rPr>
                                <m:t>𝑖</m:t>
                              </m:r>
                            </m:sub>
                          </m:sSub>
                        </m:e>
                      </m:d>
                      <m:r>
                        <a:rPr lang="ru-RU" sz="2000" i="1">
                          <a:effectLst/>
                          <a:latin typeface="Cambria Math" panose="02040503050406030204" pitchFamily="18" charset="0"/>
                          <a:ea typeface="Calibri" panose="020F0502020204030204" pitchFamily="34" charset="0"/>
                        </a:rPr>
                        <m:t>=</m:t>
                      </m:r>
                      <m:nary>
                        <m:naryPr>
                          <m:chr m:val="∑"/>
                          <m:limLoc m:val="subSup"/>
                          <m:supHide m:val="on"/>
                          <m:ctrlPr>
                            <a:rPr lang="ru-RU" sz="2000" i="1">
                              <a:effectLst/>
                              <a:latin typeface="Cambria Math" panose="02040503050406030204" pitchFamily="18" charset="0"/>
                              <a:ea typeface="Calibri" panose="020F0502020204030204" pitchFamily="34" charset="0"/>
                            </a:rPr>
                          </m:ctrlPr>
                        </m:naryPr>
                        <m:sub>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𝑖</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𝑎</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𝐷</m:t>
                          </m:r>
                        </m:sub>
                        <m:sup/>
                        <m:e>
                          <m:sSup>
                            <m:sSupPr>
                              <m:ctrlPr>
                                <a:rPr lang="ru-RU" sz="2000" i="1">
                                  <a:effectLst/>
                                  <a:latin typeface="Cambria Math" panose="02040503050406030204" pitchFamily="18" charset="0"/>
                                  <a:ea typeface="Calibri" panose="020F0502020204030204" pitchFamily="34" charset="0"/>
                                </a:rPr>
                              </m:ctrlPr>
                            </m:sSupPr>
                            <m:e>
                              <m:d>
                                <m:dPr>
                                  <m:ctrlPr>
                                    <a:rPr lang="ru-RU" sz="2000" i="1">
                                      <a:effectLst/>
                                      <a:latin typeface="Cambria Math" panose="02040503050406030204" pitchFamily="18" charset="0"/>
                                      <a:ea typeface="Calibri" panose="020F0502020204030204" pitchFamily="34" charset="0"/>
                                    </a:rPr>
                                  </m:ctrlPr>
                                </m:dPr>
                                <m:e>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𝑟</m:t>
                                      </m:r>
                                    </m:e>
                                    <m:sub>
                                      <m:r>
                                        <a:rPr lang="ru-RU" sz="2000" i="1">
                                          <a:effectLst/>
                                          <a:latin typeface="Cambria Math" panose="02040503050406030204" pitchFamily="18" charset="0"/>
                                          <a:ea typeface="Calibri" panose="020F0502020204030204" pitchFamily="34" charset="0"/>
                                        </a:rPr>
                                        <m:t>𝑖</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𝑎</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acc>
                                        <m:accPr>
                                          <m:chr m:val="̇"/>
                                          <m:ctrlPr>
                                            <a:rPr lang="ru-RU" sz="2000" i="1">
                                              <a:effectLst/>
                                              <a:latin typeface="Cambria Math" panose="02040503050406030204" pitchFamily="18" charset="0"/>
                                              <a:ea typeface="Calibri" panose="020F0502020204030204" pitchFamily="34" charset="0"/>
                                            </a:rPr>
                                          </m:ctrlPr>
                                        </m:accPr>
                                        <m:e>
                                          <m:r>
                                            <a:rPr lang="en-US" sz="2000" i="1">
                                              <a:effectLst/>
                                              <a:latin typeface="Cambria Math" panose="02040503050406030204" pitchFamily="18" charset="0"/>
                                              <a:ea typeface="Calibri" panose="020F0502020204030204" pitchFamily="34" charset="0"/>
                                            </a:rPr>
                                            <m:t>𝑟</m:t>
                                          </m:r>
                                        </m:e>
                                      </m:acc>
                                    </m:e>
                                    <m:sub>
                                      <m:r>
                                        <a:rPr lang="en-US" sz="2000" i="1">
                                          <a:effectLst/>
                                          <a:latin typeface="Cambria Math" panose="02040503050406030204" pitchFamily="18" charset="0"/>
                                          <a:ea typeface="Calibri" panose="020F0502020204030204" pitchFamily="34" charset="0"/>
                                        </a:rPr>
                                        <m:t>𝑖</m:t>
                                      </m:r>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𝑎</m:t>
                                      </m:r>
                                    </m:sub>
                                  </m:sSub>
                                </m:e>
                              </m:d>
                            </m:e>
                            <m:sup>
                              <m:r>
                                <a:rPr lang="ru-RU" sz="2000" i="1">
                                  <a:effectLst/>
                                  <a:latin typeface="Cambria Math" panose="02040503050406030204" pitchFamily="18" charset="0"/>
                                  <a:ea typeface="Calibri" panose="020F0502020204030204" pitchFamily="34" charset="0"/>
                                </a:rPr>
                                <m:t>2</m:t>
                              </m:r>
                            </m:sup>
                          </m:sSup>
                        </m:e>
                      </m:nary>
                      <m:r>
                        <a:rPr lang="ru-RU" sz="2000" i="1">
                          <a:effectLst/>
                          <a:latin typeface="Cambria Math" panose="02040503050406030204" pitchFamily="18" charset="0"/>
                          <a:ea typeface="Calibri" panose="020F0502020204030204" pitchFamily="34" charset="0"/>
                        </a:rPr>
                        <m:t>=</m:t>
                      </m:r>
                      <m:nary>
                        <m:naryPr>
                          <m:chr m:val="∑"/>
                          <m:limLoc m:val="subSup"/>
                          <m:supHide m:val="on"/>
                          <m:ctrlPr>
                            <a:rPr lang="ru-RU" sz="2000" i="1">
                              <a:effectLst/>
                              <a:latin typeface="Cambria Math" panose="02040503050406030204" pitchFamily="18" charset="0"/>
                              <a:ea typeface="Calibri" panose="020F0502020204030204" pitchFamily="34" charset="0"/>
                            </a:rPr>
                          </m:ctrlPr>
                        </m:naryPr>
                        <m:sub>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𝑖</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𝑎</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𝐷</m:t>
                          </m:r>
                        </m:sub>
                        <m:sup/>
                        <m:e>
                          <m:sSup>
                            <m:sSupPr>
                              <m:ctrlPr>
                                <a:rPr lang="ru-RU" sz="2000" i="1">
                                  <a:effectLst/>
                                  <a:latin typeface="Cambria Math" panose="02040503050406030204" pitchFamily="18" charset="0"/>
                                  <a:ea typeface="Calibri" panose="020F0502020204030204" pitchFamily="34" charset="0"/>
                                </a:rPr>
                              </m:ctrlPr>
                            </m:sSupPr>
                            <m:e>
                              <m:d>
                                <m:dPr>
                                  <m:ctrlPr>
                                    <a:rPr lang="ru-RU" sz="2000" i="1">
                                      <a:effectLst/>
                                      <a:latin typeface="Cambria Math" panose="02040503050406030204" pitchFamily="18" charset="0"/>
                                      <a:ea typeface="Calibri" panose="020F0502020204030204" pitchFamily="34" charset="0"/>
                                    </a:rPr>
                                  </m:ctrlPr>
                                </m:dPr>
                                <m:e>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𝑟</m:t>
                                      </m:r>
                                    </m:e>
                                    <m:sub>
                                      <m:r>
                                        <a:rPr lang="ru-RU" sz="2000" i="1">
                                          <a:effectLst/>
                                          <a:latin typeface="Cambria Math" panose="02040503050406030204" pitchFamily="18" charset="0"/>
                                          <a:ea typeface="Calibri" panose="020F0502020204030204" pitchFamily="34" charset="0"/>
                                        </a:rPr>
                                        <m:t>𝑖</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𝑎</m:t>
                                      </m:r>
                                    </m:sub>
                                  </m:sSub>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𝜇</m:t>
                                  </m:r>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m:rPr>
                                          <m:sty m:val="p"/>
                                        </m:rPr>
                                        <a:rPr lang="ru-RU" sz="2000">
                                          <a:effectLst/>
                                          <a:latin typeface="Cambria Math" panose="02040503050406030204" pitchFamily="18" charset="0"/>
                                          <a:ea typeface="Calibri" panose="020F0502020204030204" pitchFamily="34" charset="0"/>
                                        </a:rPr>
                                        <m:t>i</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a:rPr lang="ru-RU" sz="2000" i="1">
                                          <a:effectLst/>
                                          <a:latin typeface="Cambria Math" panose="02040503050406030204" pitchFamily="18" charset="0"/>
                                          <a:ea typeface="Calibri" panose="020F0502020204030204" pitchFamily="34" charset="0"/>
                                        </a:rPr>
                                        <m:t>𝑎</m:t>
                                      </m:r>
                                    </m:sub>
                                  </m:sSub>
                                  <m:r>
                                    <a:rPr lang="ru-RU" sz="2000" i="1">
                                      <a:effectLst/>
                                      <a:latin typeface="Cambria Math" panose="02040503050406030204" pitchFamily="18" charset="0"/>
                                      <a:ea typeface="Calibri" panose="020F0502020204030204" pitchFamily="34" charset="0"/>
                                    </a:rPr>
                                    <m:t>−</m:t>
                                  </m:r>
                                  <m:sSubSup>
                                    <m:sSubSupPr>
                                      <m:ctrlPr>
                                        <a:rPr lang="ru-RU" sz="2000" i="1">
                                          <a:effectLst/>
                                          <a:latin typeface="Cambria Math" panose="02040503050406030204" pitchFamily="18" charset="0"/>
                                          <a:ea typeface="Calibri" panose="020F0502020204030204" pitchFamily="34" charset="0"/>
                                        </a:rPr>
                                      </m:ctrlPr>
                                    </m:sSubSupPr>
                                    <m:e>
                                      <m:r>
                                        <a:rPr lang="ru-RU" sz="2000" i="1">
                                          <a:effectLst/>
                                          <a:latin typeface="Cambria Math" panose="02040503050406030204" pitchFamily="18" charset="0"/>
                                          <a:ea typeface="Calibri" panose="020F0502020204030204" pitchFamily="34" charset="0"/>
                                        </a:rPr>
                                        <m:t>𝑣</m:t>
                                      </m:r>
                                    </m:e>
                                    <m:sub>
                                      <m:r>
                                        <a:rPr lang="ru-RU" sz="2000" i="1">
                                          <a:effectLst/>
                                          <a:latin typeface="Cambria Math" panose="02040503050406030204" pitchFamily="18" charset="0"/>
                                          <a:ea typeface="Calibri" panose="020F0502020204030204" pitchFamily="34" charset="0"/>
                                        </a:rPr>
                                        <m:t>𝑎</m:t>
                                      </m:r>
                                    </m:sub>
                                    <m:sup>
                                      <m:r>
                                        <a:rPr lang="ru-RU" sz="2000" i="1">
                                          <a:effectLst/>
                                          <a:latin typeface="Cambria Math" panose="02040503050406030204" pitchFamily="18" charset="0"/>
                                          <a:ea typeface="Calibri" panose="020F0502020204030204" pitchFamily="34" charset="0"/>
                                        </a:rPr>
                                        <m:t>𝑇</m:t>
                                      </m:r>
                                    </m:sup>
                                  </m:sSubSup>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𝑢</m:t>
                                      </m:r>
                                    </m:e>
                                    <m:sub>
                                      <m:r>
                                        <a:rPr lang="ru-RU" sz="2000" i="1">
                                          <a:effectLst/>
                                          <a:latin typeface="Cambria Math" panose="02040503050406030204" pitchFamily="18" charset="0"/>
                                          <a:ea typeface="Calibri" panose="020F0502020204030204" pitchFamily="34" charset="0"/>
                                        </a:rPr>
                                        <m:t>𝑖</m:t>
                                      </m:r>
                                    </m:sub>
                                  </m:sSub>
                                </m:e>
                              </m:d>
                            </m:e>
                            <m:sup>
                              <m:r>
                                <a:rPr lang="ru-RU" sz="2000" i="1">
                                  <a:effectLst/>
                                  <a:latin typeface="Cambria Math" panose="02040503050406030204" pitchFamily="18" charset="0"/>
                                  <a:ea typeface="Calibri" panose="020F0502020204030204" pitchFamily="34" charset="0"/>
                                </a:rPr>
                                <m:t>2</m:t>
                              </m:r>
                            </m:sup>
                          </m:sSup>
                        </m:e>
                      </m:nary>
                    </m:oMath>
                  </m:oMathPara>
                </a14:m>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rPr>
                  <a:t>Функцию </a:t>
                </a:r>
                <a14:m>
                  <m:oMath xmlns:m="http://schemas.openxmlformats.org/officeDocument/2006/math">
                    <m:r>
                      <a:rPr lang="ru-RU" sz="2000" i="1">
                        <a:effectLst/>
                        <a:latin typeface="Cambria Math" panose="02040503050406030204" pitchFamily="18" charset="0"/>
                        <a:ea typeface="Calibri" panose="020F0502020204030204" pitchFamily="34" charset="0"/>
                      </a:rPr>
                      <m:t>𝐿</m:t>
                    </m:r>
                    <m:d>
                      <m:dPr>
                        <m:ctrlPr>
                          <a:rPr lang="ru-RU" sz="2000" i="1">
                            <a:effectLst/>
                            <a:latin typeface="Cambria Math" panose="02040503050406030204" pitchFamily="18" charset="0"/>
                            <a:ea typeface="Calibri" panose="020F0502020204030204" pitchFamily="34" charset="0"/>
                          </a:rPr>
                        </m:ctrlPr>
                      </m:dPr>
                      <m:e>
                        <m:r>
                          <a:rPr lang="ru-RU" sz="2000" i="1">
                            <a:effectLst/>
                            <a:latin typeface="Cambria Math" panose="02040503050406030204" pitchFamily="18" charset="0"/>
                            <a:ea typeface="Calibri" panose="020F0502020204030204" pitchFamily="34" charset="0"/>
                          </a:rPr>
                          <m:t>𝜇</m:t>
                        </m:r>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m:rPr>
                                <m:sty m:val="p"/>
                              </m:rPr>
                              <a:rPr lang="ru-RU" sz="2000">
                                <a:effectLst/>
                                <a:latin typeface="Cambria Math" panose="02040503050406030204" pitchFamily="18" charset="0"/>
                                <a:ea typeface="Calibri" panose="020F0502020204030204" pitchFamily="34" charset="0"/>
                              </a:rPr>
                              <m:t>i</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a:rPr lang="ru-RU" sz="2000" i="1">
                                <a:effectLst/>
                                <a:latin typeface="Cambria Math" panose="02040503050406030204" pitchFamily="18" charset="0"/>
                                <a:ea typeface="Calibri" panose="020F0502020204030204" pitchFamily="34" charset="0"/>
                              </a:rPr>
                              <m:t>𝑎</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𝑣</m:t>
                            </m:r>
                          </m:e>
                          <m:sub>
                            <m:r>
                              <a:rPr lang="ru-RU" sz="2000" i="1">
                                <a:effectLst/>
                                <a:latin typeface="Cambria Math" panose="02040503050406030204" pitchFamily="18" charset="0"/>
                                <a:ea typeface="Calibri" panose="020F0502020204030204" pitchFamily="34" charset="0"/>
                              </a:rPr>
                              <m:t>𝑎</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𝑢</m:t>
                            </m:r>
                          </m:e>
                          <m:sub>
                            <m:r>
                              <a:rPr lang="ru-RU" sz="2000" i="1">
                                <a:effectLst/>
                                <a:latin typeface="Cambria Math" panose="02040503050406030204" pitchFamily="18" charset="0"/>
                                <a:ea typeface="Calibri" panose="020F0502020204030204" pitchFamily="34" charset="0"/>
                              </a:rPr>
                              <m:t>𝑖</m:t>
                            </m:r>
                          </m:sub>
                        </m:sSub>
                      </m:e>
                    </m:d>
                  </m:oMath>
                </a14:m>
                <a:r>
                  <a:rPr lang="ru-RU" sz="2000" dirty="0">
                    <a:effectLst/>
                    <a:latin typeface="Times New Roman" panose="02020603050405020304" pitchFamily="18" charset="0"/>
                    <a:ea typeface="Calibri" panose="020F0502020204030204" pitchFamily="34" charset="0"/>
                  </a:rPr>
                  <a:t> минимизируем градиентным спуском: берем частные производные по каждому аргументу и двигаемся в сторону, обратную направлению этих частных производных.</a:t>
                </a:r>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82296" y="264643"/>
                <a:ext cx="11722608" cy="2669449"/>
              </a:xfrm>
              <a:prstGeom prst="rect">
                <a:avLst/>
              </a:prstGeom>
              <a:blipFill>
                <a:blip r:embed="rId2"/>
                <a:stretch>
                  <a:fillRect r="-520" b="-2055"/>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3" name="Прямоугольник 2"/>
              <p:cNvSpPr/>
              <p:nvPr/>
            </p:nvSpPr>
            <p:spPr>
              <a:xfrm>
                <a:off x="0" y="3569272"/>
                <a:ext cx="12192000" cy="2457339"/>
              </a:xfrm>
              <a:prstGeom prst="rect">
                <a:avLst/>
              </a:prstGeom>
            </p:spPr>
            <p:txBody>
              <a:bodyPr wrap="square">
                <a:spAutoFit/>
              </a:bodyPr>
              <a:lstStyle/>
              <a:p>
                <a:pPr marL="457200" indent="450215" algn="just">
                  <a:lnSpc>
                    <a:spcPct val="120000"/>
                  </a:lnSpc>
                  <a:spcAft>
                    <a:spcPts val="0"/>
                  </a:spcAft>
                </a:pPr>
                <a:r>
                  <a:rPr lang="ru-RU" sz="2000" dirty="0">
                    <a:latin typeface="Times New Roman" panose="02020603050405020304" pitchFamily="18" charset="0"/>
                    <a:ea typeface="Calibri" panose="020F0502020204030204" pitchFamily="34" charset="0"/>
                  </a:rPr>
                  <a:t>Для компенсирования эффекта переобучения добавляется параметр регуляризации. Иными словами, накладывается штраф за слишком большие значения обучаемых переменных. Например, можно просто добавить в функцию ошибки сумму квадратов всех факторов и предикторов. В результате функция ошибки выглядит как</a:t>
                </a:r>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a:rPr lang="ru-RU" sz="2000" i="1">
                            <a:effectLst/>
                            <a:latin typeface="Cambria Math" panose="02040503050406030204" pitchFamily="18" charset="0"/>
                            <a:ea typeface="Calibri" panose="020F0502020204030204" pitchFamily="34" charset="0"/>
                          </a:rPr>
                          <m:t>∗</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𝑣</m:t>
                        </m:r>
                      </m:e>
                      <m:sub>
                        <m:r>
                          <a:rPr lang="ru-RU" sz="2000" i="1">
                            <a:effectLst/>
                            <a:latin typeface="Cambria Math" panose="02040503050406030204" pitchFamily="18" charset="0"/>
                            <a:ea typeface="Calibri" panose="020F0502020204030204" pitchFamily="34" charset="0"/>
                          </a:rPr>
                          <m:t>∗</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𝑢</m:t>
                        </m:r>
                      </m:e>
                      <m:sub>
                        <m:r>
                          <a:rPr lang="ru-RU" sz="2000" i="1">
                            <a:effectLst/>
                            <a:latin typeface="Cambria Math" panose="02040503050406030204" pitchFamily="18" charset="0"/>
                            <a:ea typeface="Calibri" panose="020F0502020204030204" pitchFamily="34" charset="0"/>
                          </a:rPr>
                          <m:t>∗</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𝑎𝑟𝑔</m:t>
                        </m:r>
                        <m:r>
                          <a:rPr lang="en-US" sz="2000" i="1">
                            <a:effectLst/>
                            <a:latin typeface="Cambria Math" panose="02040503050406030204" pitchFamily="18" charset="0"/>
                            <a:ea typeface="Calibri" panose="020F0502020204030204" pitchFamily="34" charset="0"/>
                          </a:rPr>
                          <m:t> </m:t>
                        </m:r>
                        <m:r>
                          <a:rPr lang="en-US" sz="2000" i="1">
                            <a:effectLst/>
                            <a:latin typeface="Cambria Math" panose="02040503050406030204" pitchFamily="18" charset="0"/>
                            <a:ea typeface="Calibri" panose="020F0502020204030204" pitchFamily="34" charset="0"/>
                          </a:rPr>
                          <m:t>𝑚𝑖𝑛</m:t>
                        </m:r>
                      </m:e>
                      <m:sub>
                        <m:r>
                          <a:rPr lang="en-US" sz="2000" i="1">
                            <a:effectLst/>
                            <a:latin typeface="Cambria Math" panose="02040503050406030204" pitchFamily="18" charset="0"/>
                            <a:ea typeface="Calibri" panose="020F0502020204030204" pitchFamily="34" charset="0"/>
                          </a:rPr>
                          <m:t>𝑏</m:t>
                        </m:r>
                        <m:r>
                          <a:rPr lang="ru-RU"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𝑝</m:t>
                        </m:r>
                        <m:r>
                          <a:rPr lang="ru-RU"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𝑔</m:t>
                        </m:r>
                      </m:sub>
                    </m:sSub>
                    <m:nary>
                      <m:naryPr>
                        <m:chr m:val="∑"/>
                        <m:limLoc m:val="subSup"/>
                        <m:supHide m:val="on"/>
                        <m:ctrlPr>
                          <a:rPr lang="ru-RU" sz="2000" i="1">
                            <a:effectLst/>
                            <a:latin typeface="Cambria Math" panose="02040503050406030204" pitchFamily="18" charset="0"/>
                            <a:ea typeface="Calibri" panose="020F0502020204030204" pitchFamily="34" charset="0"/>
                          </a:rPr>
                        </m:ctrlPr>
                      </m:naryPr>
                      <m:sub>
                        <m:r>
                          <a:rPr lang="ru-RU"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𝑖</m:t>
                        </m:r>
                        <m:r>
                          <a:rPr lang="ru-RU"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𝑎</m:t>
                        </m:r>
                        <m:r>
                          <a:rPr lang="ru-RU" sz="2000" i="1">
                            <a:effectLst/>
                            <a:latin typeface="Cambria Math" panose="02040503050406030204" pitchFamily="18" charset="0"/>
                            <a:ea typeface="Calibri" panose="020F0502020204030204" pitchFamily="34" charset="0"/>
                          </a:rPr>
                          <m:t>)</m:t>
                        </m:r>
                      </m:sub>
                      <m:sup/>
                      <m:e>
                        <m:sSup>
                          <m:sSupPr>
                            <m:ctrlPr>
                              <a:rPr lang="ru-RU" sz="2000" i="1">
                                <a:effectLst/>
                                <a:latin typeface="Cambria Math" panose="02040503050406030204" pitchFamily="18" charset="0"/>
                                <a:ea typeface="Calibri" panose="020F0502020204030204" pitchFamily="34" charset="0"/>
                              </a:rPr>
                            </m:ctrlPr>
                          </m:sSupPr>
                          <m:e>
                            <m:d>
                              <m:dPr>
                                <m:ctrlPr>
                                  <a:rPr lang="ru-RU" sz="2000" i="1">
                                    <a:effectLst/>
                                    <a:latin typeface="Cambria Math" panose="02040503050406030204" pitchFamily="18" charset="0"/>
                                    <a:ea typeface="Calibri" panose="020F0502020204030204" pitchFamily="34" charset="0"/>
                                  </a:rPr>
                                </m:ctrlPr>
                              </m:dPr>
                              <m:e>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𝑟</m:t>
                                    </m:r>
                                  </m:e>
                                  <m:sub>
                                    <m:r>
                                      <a:rPr lang="ru-RU" sz="2000" i="1">
                                        <a:effectLst/>
                                        <a:latin typeface="Cambria Math" panose="02040503050406030204" pitchFamily="18" charset="0"/>
                                        <a:ea typeface="Calibri" panose="020F0502020204030204" pitchFamily="34" charset="0"/>
                                      </a:rPr>
                                      <m:t>𝑖</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𝑎</m:t>
                                    </m:r>
                                  </m:sub>
                                </m:sSub>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𝜇</m:t>
                                </m:r>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m:rPr>
                                        <m:sty m:val="p"/>
                                      </m:rPr>
                                      <a:rPr lang="ru-RU" sz="2000">
                                        <a:effectLst/>
                                        <a:latin typeface="Cambria Math" panose="02040503050406030204" pitchFamily="18" charset="0"/>
                                        <a:ea typeface="Calibri" panose="020F0502020204030204" pitchFamily="34" charset="0"/>
                                      </a:rPr>
                                      <m:t>i</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a:rPr lang="ru-RU" sz="2000" i="1">
                                        <a:effectLst/>
                                        <a:latin typeface="Cambria Math" panose="02040503050406030204" pitchFamily="18" charset="0"/>
                                        <a:ea typeface="Calibri" panose="020F0502020204030204" pitchFamily="34" charset="0"/>
                                      </a:rPr>
                                      <m:t>𝑎</m:t>
                                    </m:r>
                                  </m:sub>
                                </m:sSub>
                                <m:r>
                                  <a:rPr lang="ru-RU" sz="2000" i="1">
                                    <a:effectLst/>
                                    <a:latin typeface="Cambria Math" panose="02040503050406030204" pitchFamily="18" charset="0"/>
                                    <a:ea typeface="Calibri" panose="020F0502020204030204" pitchFamily="34" charset="0"/>
                                  </a:rPr>
                                  <m:t>−</m:t>
                                </m:r>
                                <m:sSubSup>
                                  <m:sSubSupPr>
                                    <m:ctrlPr>
                                      <a:rPr lang="ru-RU" sz="2000" i="1">
                                        <a:effectLst/>
                                        <a:latin typeface="Cambria Math" panose="02040503050406030204" pitchFamily="18" charset="0"/>
                                        <a:ea typeface="Calibri" panose="020F0502020204030204" pitchFamily="34" charset="0"/>
                                      </a:rPr>
                                    </m:ctrlPr>
                                  </m:sSubSupPr>
                                  <m:e>
                                    <m:r>
                                      <a:rPr lang="ru-RU" sz="2000" i="1">
                                        <a:effectLst/>
                                        <a:latin typeface="Cambria Math" panose="02040503050406030204" pitchFamily="18" charset="0"/>
                                        <a:ea typeface="Calibri" panose="020F0502020204030204" pitchFamily="34" charset="0"/>
                                      </a:rPr>
                                      <m:t>𝑣</m:t>
                                    </m:r>
                                  </m:e>
                                  <m:sub>
                                    <m:r>
                                      <a:rPr lang="ru-RU" sz="2000" i="1">
                                        <a:effectLst/>
                                        <a:latin typeface="Cambria Math" panose="02040503050406030204" pitchFamily="18" charset="0"/>
                                        <a:ea typeface="Calibri" panose="020F0502020204030204" pitchFamily="34" charset="0"/>
                                      </a:rPr>
                                      <m:t>𝑎</m:t>
                                    </m:r>
                                  </m:sub>
                                  <m:sup>
                                    <m:r>
                                      <a:rPr lang="ru-RU" sz="2000" i="1">
                                        <a:effectLst/>
                                        <a:latin typeface="Cambria Math" panose="02040503050406030204" pitchFamily="18" charset="0"/>
                                        <a:ea typeface="Calibri" panose="020F0502020204030204" pitchFamily="34" charset="0"/>
                                      </a:rPr>
                                      <m:t>𝑇</m:t>
                                    </m:r>
                                  </m:sup>
                                </m:sSubSup>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𝑢</m:t>
                                    </m:r>
                                  </m:e>
                                  <m:sub>
                                    <m:r>
                                      <a:rPr lang="ru-RU" sz="2000" i="1">
                                        <a:effectLst/>
                                        <a:latin typeface="Cambria Math" panose="02040503050406030204" pitchFamily="18" charset="0"/>
                                        <a:ea typeface="Calibri" panose="020F0502020204030204" pitchFamily="34" charset="0"/>
                                      </a:rPr>
                                      <m:t>𝑖</m:t>
                                    </m:r>
                                  </m:sub>
                                </m:sSub>
                              </m:e>
                            </m:d>
                          </m:e>
                          <m:sup>
                            <m:r>
                              <a:rPr lang="ru-RU" sz="2000" i="1">
                                <a:effectLst/>
                                <a:latin typeface="Cambria Math" panose="02040503050406030204" pitchFamily="18" charset="0"/>
                                <a:ea typeface="Calibri" panose="020F0502020204030204" pitchFamily="34" charset="0"/>
                              </a:rPr>
                              <m:t>2</m:t>
                            </m:r>
                          </m:sup>
                        </m:sSup>
                      </m:e>
                    </m:nary>
                    <m:r>
                      <a:rPr lang="ru-RU"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𝜆</m:t>
                    </m:r>
                    <m:d>
                      <m:dPr>
                        <m:ctrlPr>
                          <a:rPr lang="ru-RU" sz="2000" i="1">
                            <a:effectLst/>
                            <a:latin typeface="Cambria Math" panose="02040503050406030204" pitchFamily="18" charset="0"/>
                            <a:ea typeface="Calibri" panose="020F0502020204030204" pitchFamily="34" charset="0"/>
                          </a:rPr>
                        </m:ctrlPr>
                      </m:dPr>
                      <m:e>
                        <m:nary>
                          <m:naryPr>
                            <m:chr m:val="∑"/>
                            <m:limLoc m:val="subSup"/>
                            <m:supHide m:val="on"/>
                            <m:ctrlPr>
                              <a:rPr lang="ru-RU" sz="2000" i="1">
                                <a:effectLst/>
                                <a:latin typeface="Cambria Math" panose="02040503050406030204" pitchFamily="18" charset="0"/>
                                <a:ea typeface="Calibri" panose="020F0502020204030204" pitchFamily="34" charset="0"/>
                              </a:rPr>
                            </m:ctrlPr>
                          </m:naryPr>
                          <m:sub>
                            <m:r>
                              <a:rPr lang="en-US" sz="2000" i="1">
                                <a:effectLst/>
                                <a:latin typeface="Cambria Math" panose="02040503050406030204" pitchFamily="18" charset="0"/>
                                <a:ea typeface="Calibri" panose="020F0502020204030204" pitchFamily="34" charset="0"/>
                              </a:rPr>
                              <m:t>𝑖</m:t>
                            </m:r>
                          </m:sub>
                          <m:sup/>
                          <m:e>
                            <m:sSubSup>
                              <m:sSubSupPr>
                                <m:ctrlPr>
                                  <a:rPr lang="ru-RU" sz="2000" i="1">
                                    <a:effectLst/>
                                    <a:latin typeface="Cambria Math" panose="02040503050406030204" pitchFamily="18" charset="0"/>
                                    <a:ea typeface="Calibri" panose="020F0502020204030204" pitchFamily="34" charset="0"/>
                                  </a:rPr>
                                </m:ctrlPr>
                              </m:sSubSupPr>
                              <m:e>
                                <m:r>
                                  <a:rPr lang="en-US" sz="2000" i="1">
                                    <a:effectLst/>
                                    <a:latin typeface="Cambria Math" panose="02040503050406030204" pitchFamily="18" charset="0"/>
                                    <a:ea typeface="Calibri" panose="020F0502020204030204" pitchFamily="34" charset="0"/>
                                  </a:rPr>
                                  <m:t>𝑏</m:t>
                                </m:r>
                              </m:e>
                              <m:sub>
                                <m:r>
                                  <a:rPr lang="en-US" sz="2000" i="1">
                                    <a:effectLst/>
                                    <a:latin typeface="Cambria Math" panose="02040503050406030204" pitchFamily="18" charset="0"/>
                                    <a:ea typeface="Calibri" panose="020F0502020204030204" pitchFamily="34" charset="0"/>
                                  </a:rPr>
                                  <m:t>𝑖</m:t>
                                </m:r>
                              </m:sub>
                              <m:sup>
                                <m:r>
                                  <a:rPr lang="ru-RU" sz="2000" i="1">
                                    <a:effectLst/>
                                    <a:latin typeface="Cambria Math" panose="02040503050406030204" pitchFamily="18" charset="0"/>
                                    <a:ea typeface="Calibri" panose="020F0502020204030204" pitchFamily="34" charset="0"/>
                                  </a:rPr>
                                  <m:t>2</m:t>
                                </m:r>
                              </m:sup>
                            </m:sSubSup>
                          </m:e>
                        </m:nary>
                        <m:r>
                          <a:rPr lang="ru-RU" sz="2000" i="1">
                            <a:effectLst/>
                            <a:latin typeface="Cambria Math" panose="02040503050406030204" pitchFamily="18" charset="0"/>
                            <a:ea typeface="Calibri" panose="020F0502020204030204" pitchFamily="34" charset="0"/>
                          </a:rPr>
                          <m:t>+</m:t>
                        </m:r>
                        <m:nary>
                          <m:naryPr>
                            <m:chr m:val="∑"/>
                            <m:limLoc m:val="subSup"/>
                            <m:supHide m:val="on"/>
                            <m:ctrlPr>
                              <a:rPr lang="ru-RU" sz="2000" i="1">
                                <a:effectLst/>
                                <a:latin typeface="Cambria Math" panose="02040503050406030204" pitchFamily="18" charset="0"/>
                                <a:ea typeface="Calibri" panose="020F0502020204030204" pitchFamily="34" charset="0"/>
                              </a:rPr>
                            </m:ctrlPr>
                          </m:naryPr>
                          <m:sub>
                            <m:r>
                              <a:rPr lang="en-US" sz="2000" i="1">
                                <a:effectLst/>
                                <a:latin typeface="Cambria Math" panose="02040503050406030204" pitchFamily="18" charset="0"/>
                                <a:ea typeface="Calibri" panose="020F0502020204030204" pitchFamily="34" charset="0"/>
                              </a:rPr>
                              <m:t>𝑎</m:t>
                            </m:r>
                          </m:sub>
                          <m:sup/>
                          <m:e>
                            <m:sSubSup>
                              <m:sSubSupPr>
                                <m:ctrlPr>
                                  <a:rPr lang="ru-RU" sz="2000" i="1">
                                    <a:effectLst/>
                                    <a:latin typeface="Cambria Math" panose="02040503050406030204" pitchFamily="18" charset="0"/>
                                    <a:ea typeface="Calibri" panose="020F0502020204030204" pitchFamily="34" charset="0"/>
                                  </a:rPr>
                                </m:ctrlPr>
                              </m:sSubSupPr>
                              <m:e>
                                <m:r>
                                  <a:rPr lang="en-US" sz="2000" i="1">
                                    <a:effectLst/>
                                    <a:latin typeface="Cambria Math" panose="02040503050406030204" pitchFamily="18" charset="0"/>
                                    <a:ea typeface="Calibri" panose="020F0502020204030204" pitchFamily="34" charset="0"/>
                                  </a:rPr>
                                  <m:t>𝑏</m:t>
                                </m:r>
                              </m:e>
                              <m:sub>
                                <m:r>
                                  <a:rPr lang="en-US" sz="2000" i="1">
                                    <a:effectLst/>
                                    <a:latin typeface="Cambria Math" panose="02040503050406030204" pitchFamily="18" charset="0"/>
                                    <a:ea typeface="Calibri" panose="020F0502020204030204" pitchFamily="34" charset="0"/>
                                  </a:rPr>
                                  <m:t>𝑎</m:t>
                                </m:r>
                              </m:sub>
                              <m:sup>
                                <m:r>
                                  <a:rPr lang="ru-RU" sz="2000" i="1">
                                    <a:effectLst/>
                                    <a:latin typeface="Cambria Math" panose="02040503050406030204" pitchFamily="18" charset="0"/>
                                    <a:ea typeface="Calibri" panose="020F0502020204030204" pitchFamily="34" charset="0"/>
                                  </a:rPr>
                                  <m:t>2</m:t>
                                </m:r>
                              </m:sup>
                            </m:sSubSup>
                          </m:e>
                        </m:nary>
                        <m:r>
                          <a:rPr lang="ru-RU"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d>
                              <m:dPr>
                                <m:begChr m:val="‖"/>
                                <m:endChr m:val="‖"/>
                                <m:ctrlPr>
                                  <a:rPr lang="ru-RU" sz="2000" i="1">
                                    <a:effectLst/>
                                    <a:latin typeface="Cambria Math" panose="02040503050406030204" pitchFamily="18" charset="0"/>
                                    <a:ea typeface="Calibri" panose="020F0502020204030204" pitchFamily="34" charset="0"/>
                                  </a:rPr>
                                </m:ctrlPr>
                              </m:dPr>
                              <m:e>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𝑣</m:t>
                                    </m:r>
                                  </m:e>
                                  <m:sub>
                                    <m:r>
                                      <a:rPr lang="en-US" sz="2000" i="1">
                                        <a:effectLst/>
                                        <a:latin typeface="Cambria Math" panose="02040503050406030204" pitchFamily="18" charset="0"/>
                                        <a:ea typeface="Calibri" panose="020F0502020204030204" pitchFamily="34" charset="0"/>
                                      </a:rPr>
                                      <m:t>𝑎</m:t>
                                    </m:r>
                                  </m:sub>
                                </m:sSub>
                              </m:e>
                            </m:d>
                          </m:e>
                          <m:sup>
                            <m:r>
                              <a:rPr lang="ru-RU" sz="2000" i="1">
                                <a:effectLst/>
                                <a:latin typeface="Cambria Math" panose="02040503050406030204" pitchFamily="18" charset="0"/>
                                <a:ea typeface="Calibri" panose="020F0502020204030204" pitchFamily="34" charset="0"/>
                              </a:rPr>
                              <m:t>2</m:t>
                            </m:r>
                          </m:sup>
                        </m:sSup>
                        <m:r>
                          <a:rPr lang="ru-RU"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d>
                              <m:dPr>
                                <m:begChr m:val="‖"/>
                                <m:endChr m:val="‖"/>
                                <m:ctrlPr>
                                  <a:rPr lang="ru-RU" sz="2000" i="1">
                                    <a:effectLst/>
                                    <a:latin typeface="Cambria Math" panose="02040503050406030204" pitchFamily="18" charset="0"/>
                                    <a:ea typeface="Calibri" panose="020F0502020204030204" pitchFamily="34" charset="0"/>
                                  </a:rPr>
                                </m:ctrlPr>
                              </m:dPr>
                              <m:e>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𝑢</m:t>
                                    </m:r>
                                  </m:e>
                                  <m:sub>
                                    <m:r>
                                      <a:rPr lang="ru-RU" sz="2000" i="1">
                                        <a:effectLst/>
                                        <a:latin typeface="Cambria Math" panose="02040503050406030204" pitchFamily="18" charset="0"/>
                                        <a:ea typeface="Calibri" panose="020F0502020204030204" pitchFamily="34" charset="0"/>
                                      </a:rPr>
                                      <m:t>𝑖</m:t>
                                    </m:r>
                                  </m:sub>
                                </m:sSub>
                              </m:e>
                            </m:d>
                          </m:e>
                          <m:sup>
                            <m:r>
                              <a:rPr lang="ru-RU" sz="2000" i="1">
                                <a:effectLst/>
                                <a:latin typeface="Cambria Math" panose="02040503050406030204" pitchFamily="18" charset="0"/>
                                <a:ea typeface="Calibri" panose="020F0502020204030204" pitchFamily="34" charset="0"/>
                              </a:rPr>
                              <m:t>2</m:t>
                            </m:r>
                          </m:sup>
                        </m:sSup>
                      </m:e>
                    </m:d>
                    <m:r>
                      <a:rPr lang="ru-RU" sz="2000" i="1">
                        <a:effectLst/>
                        <a:latin typeface="Cambria Math" panose="02040503050406030204" pitchFamily="18" charset="0"/>
                        <a:ea typeface="Calibri" panose="020F0502020204030204" pitchFamily="34" charset="0"/>
                      </a:rPr>
                      <m:t>,</m:t>
                    </m:r>
                  </m:oMath>
                </a14:m>
                <a:r>
                  <a:rPr lang="ru-RU" sz="2000" i="1" dirty="0">
                    <a:effectLst/>
                    <a:latin typeface="Times New Roman" panose="02020603050405020304" pitchFamily="18" charset="0"/>
                    <a:ea typeface="Calibri" panose="020F0502020204030204" pitchFamily="34" charset="0"/>
                  </a:rPr>
                  <a:t>						</a:t>
                </a:r>
                <a:r>
                  <a:rPr lang="ru-RU" sz="1400" i="1" dirty="0">
                    <a:effectLst/>
                    <a:latin typeface="Times New Roman" panose="02020603050405020304" pitchFamily="18" charset="0"/>
                    <a:ea typeface="Calibri" panose="020F0502020204030204" pitchFamily="34" charset="0"/>
                  </a:rPr>
                  <a:t>	</a:t>
                </a:r>
                <a:r>
                  <a:rPr lang="ru-RU" sz="2000" dirty="0">
                    <a:effectLst/>
                    <a:latin typeface="Times New Roman" panose="02020603050405020304" pitchFamily="18" charset="0"/>
                    <a:ea typeface="Calibri" panose="020F0502020204030204" pitchFamily="34" charset="0"/>
                  </a:rPr>
                  <a:t>      (2.12)</a:t>
                </a:r>
                <a:endParaRPr lang="ru-RU" sz="2000" dirty="0">
                  <a:effectLst/>
                  <a:latin typeface="Times New Roman" panose="02020603050405020304" pitchFamily="18" charset="0"/>
                  <a:ea typeface="Times New Roman" panose="02020603050405020304" pitchFamily="18" charset="0"/>
                </a:endParaRPr>
              </a:p>
            </p:txBody>
          </p:sp>
        </mc:Choice>
        <mc:Fallback>
          <p:sp>
            <p:nvSpPr>
              <p:cNvPr id="3" name="Прямоугольник 2"/>
              <p:cNvSpPr>
                <a:spLocks noRot="1" noChangeAspect="1" noMove="1" noResize="1" noEditPoints="1" noAdjustHandles="1" noChangeArrowheads="1" noChangeShapeType="1" noTextEdit="1"/>
              </p:cNvSpPr>
              <p:nvPr/>
            </p:nvSpPr>
            <p:spPr>
              <a:xfrm>
                <a:off x="0" y="3569272"/>
                <a:ext cx="12192000" cy="2457339"/>
              </a:xfrm>
              <a:prstGeom prst="rect">
                <a:avLst/>
              </a:prstGeom>
              <a:blipFill>
                <a:blip r:embed="rId3"/>
                <a:stretch>
                  <a:fillRect t="-248" r="-500" b="-2233"/>
                </a:stretch>
              </a:blipFill>
            </p:spPr>
            <p:txBody>
              <a:bodyPr/>
              <a:lstStyle/>
              <a:p>
                <a:r>
                  <a:rPr lang="ru-RU">
                    <a:noFill/>
                  </a:rPr>
                  <a:t> </a:t>
                </a:r>
              </a:p>
            </p:txBody>
          </p:sp>
        </mc:Fallback>
      </mc:AlternateContent>
    </p:spTree>
    <p:extLst>
      <p:ext uri="{BB962C8B-B14F-4D97-AF65-F5344CB8AC3E}">
        <p14:creationId xmlns:p14="http://schemas.microsoft.com/office/powerpoint/2010/main" val="40566247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118872" y="934332"/>
                <a:ext cx="11411712" cy="3270575"/>
              </a:xfrm>
              <a:prstGeom prst="rect">
                <a:avLst/>
              </a:prstGeom>
            </p:spPr>
            <p:txBody>
              <a:bodyPr wrap="square">
                <a:spAutoFit/>
              </a:bodyPr>
              <a:lstStyle/>
              <a:p>
                <a:pPr marL="457200" indent="450215" algn="just">
                  <a:lnSpc>
                    <a:spcPct val="120000"/>
                  </a:lnSpc>
                  <a:spcAft>
                    <a:spcPts val="0"/>
                  </a:spcAft>
                </a:pPr>
                <a:r>
                  <a:rPr lang="ru-RU" sz="2000" dirty="0">
                    <a:latin typeface="Times New Roman" panose="02020603050405020304" pitchFamily="18" charset="0"/>
                    <a:ea typeface="Calibri" panose="020F0502020204030204" pitchFamily="34" charset="0"/>
                  </a:rPr>
                  <a:t>Если взять у функции ошибки в </a:t>
                </a:r>
                <a:r>
                  <a:rPr lang="ru-RU" sz="2000" dirty="0" smtClean="0">
                    <a:latin typeface="Times New Roman" panose="02020603050405020304" pitchFamily="18" charset="0"/>
                    <a:ea typeface="Calibri" panose="020F0502020204030204" pitchFamily="34" charset="0"/>
                  </a:rPr>
                  <a:t>формуле </a:t>
                </a:r>
                <a:r>
                  <a:rPr lang="ru-RU" sz="2000" dirty="0">
                    <a:latin typeface="Times New Roman" panose="02020603050405020304" pitchFamily="18" charset="0"/>
                    <a:ea typeface="Calibri" panose="020F0502020204030204" pitchFamily="34" charset="0"/>
                  </a:rPr>
                  <a:t>частные производные по каждой из оптимизируемых переменных, получим простые правила для градиентного (стохастического) спуска:</a:t>
                </a:r>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a:rPr lang="ru-RU" sz="2000" i="1">
                              <a:effectLst/>
                              <a:latin typeface="Cambria Math" panose="02040503050406030204" pitchFamily="18" charset="0"/>
                              <a:ea typeface="Calibri" panose="020F0502020204030204" pitchFamily="34" charset="0"/>
                            </a:rPr>
                            <m:t>𝑖</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a:rPr lang="ru-RU" sz="2000" i="1">
                              <a:effectLst/>
                              <a:latin typeface="Cambria Math" panose="02040503050406030204" pitchFamily="18" charset="0"/>
                              <a:ea typeface="Calibri" panose="020F0502020204030204" pitchFamily="34" charset="0"/>
                            </a:rPr>
                            <m:t>𝑖</m:t>
                          </m:r>
                        </m:sub>
                      </m:sSub>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𝛾</m:t>
                      </m:r>
                      <m:d>
                        <m:dPr>
                          <m:ctrlPr>
                            <a:rPr lang="ru-RU" sz="2000" i="1">
                              <a:effectLst/>
                              <a:latin typeface="Cambria Math" panose="02040503050406030204" pitchFamily="18" charset="0"/>
                              <a:ea typeface="Calibri" panose="020F0502020204030204" pitchFamily="34" charset="0"/>
                            </a:rPr>
                          </m:ctrlPr>
                        </m:dPr>
                        <m:e>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𝑒</m:t>
                              </m:r>
                            </m:e>
                            <m:sub>
                              <m:r>
                                <a:rPr lang="ru-RU" sz="2000" i="1">
                                  <a:effectLst/>
                                  <a:latin typeface="Cambria Math" panose="02040503050406030204" pitchFamily="18" charset="0"/>
                                  <a:ea typeface="Calibri" panose="020F0502020204030204" pitchFamily="34" charset="0"/>
                                </a:rPr>
                                <m:t>𝑖</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𝑎</m:t>
                              </m:r>
                            </m:sub>
                          </m:sSub>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𝜆</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a:rPr lang="ru-RU" sz="2000" i="1">
                                  <a:effectLst/>
                                  <a:latin typeface="Cambria Math" panose="02040503050406030204" pitchFamily="18" charset="0"/>
                                  <a:ea typeface="Calibri" panose="020F0502020204030204" pitchFamily="34" charset="0"/>
                                </a:rPr>
                                <m:t>𝑖</m:t>
                              </m:r>
                            </m:sub>
                          </m:sSub>
                        </m:e>
                      </m:d>
                      <m:r>
                        <a:rPr lang="ru-RU" sz="2000" i="1">
                          <a:effectLst/>
                          <a:latin typeface="Cambria Math" panose="02040503050406030204" pitchFamily="18" charset="0"/>
                          <a:ea typeface="Calibri" panose="020F0502020204030204" pitchFamily="34" charset="0"/>
                        </a:rPr>
                        <m:t>,</m:t>
                      </m:r>
                    </m:oMath>
                  </m:oMathPara>
                </a14:m>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a:rPr lang="ru-RU" sz="2000" i="1">
                              <a:effectLst/>
                              <a:latin typeface="Cambria Math" panose="02040503050406030204" pitchFamily="18" charset="0"/>
                              <a:ea typeface="Calibri" panose="020F0502020204030204" pitchFamily="34" charset="0"/>
                            </a:rPr>
                            <m:t>𝑎</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a:rPr lang="ru-RU" sz="2000" i="1">
                              <a:effectLst/>
                              <a:latin typeface="Cambria Math" panose="02040503050406030204" pitchFamily="18" charset="0"/>
                              <a:ea typeface="Calibri" panose="020F0502020204030204" pitchFamily="34" charset="0"/>
                            </a:rPr>
                            <m:t>𝑎</m:t>
                          </m:r>
                        </m:sub>
                      </m:sSub>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𝛾</m:t>
                      </m:r>
                      <m:d>
                        <m:dPr>
                          <m:ctrlPr>
                            <a:rPr lang="ru-RU" sz="2000" i="1">
                              <a:effectLst/>
                              <a:latin typeface="Cambria Math" panose="02040503050406030204" pitchFamily="18" charset="0"/>
                              <a:ea typeface="Calibri" panose="020F0502020204030204" pitchFamily="34" charset="0"/>
                            </a:rPr>
                          </m:ctrlPr>
                        </m:dPr>
                        <m:e>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𝑒</m:t>
                              </m:r>
                            </m:e>
                            <m:sub>
                              <m:r>
                                <a:rPr lang="ru-RU" sz="2000" i="1">
                                  <a:effectLst/>
                                  <a:latin typeface="Cambria Math" panose="02040503050406030204" pitchFamily="18" charset="0"/>
                                  <a:ea typeface="Calibri" panose="020F0502020204030204" pitchFamily="34" charset="0"/>
                                </a:rPr>
                                <m:t>𝑖</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𝑎</m:t>
                              </m:r>
                            </m:sub>
                          </m:sSub>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𝜆</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𝑏</m:t>
                              </m:r>
                            </m:e>
                            <m:sub>
                              <m:r>
                                <a:rPr lang="ru-RU" sz="2000" i="1">
                                  <a:effectLst/>
                                  <a:latin typeface="Cambria Math" panose="02040503050406030204" pitchFamily="18" charset="0"/>
                                  <a:ea typeface="Calibri" panose="020F0502020204030204" pitchFamily="34" charset="0"/>
                                </a:rPr>
                                <m:t>𝑎</m:t>
                              </m:r>
                            </m:sub>
                          </m:sSub>
                        </m:e>
                      </m:d>
                      <m:r>
                        <a:rPr lang="ru-RU" sz="2000" i="1">
                          <a:effectLst/>
                          <a:latin typeface="Cambria Math" panose="02040503050406030204" pitchFamily="18" charset="0"/>
                          <a:ea typeface="Calibri" panose="020F0502020204030204" pitchFamily="34" charset="0"/>
                        </a:rPr>
                        <m:t>,</m:t>
                      </m:r>
                    </m:oMath>
                  </m:oMathPara>
                </a14:m>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𝑣</m:t>
                          </m:r>
                        </m:e>
                        <m:sub>
                          <m:r>
                            <a:rPr lang="en-US" sz="2000" i="1">
                              <a:effectLst/>
                              <a:latin typeface="Cambria Math" panose="02040503050406030204" pitchFamily="18" charset="0"/>
                              <a:ea typeface="Calibri" panose="020F0502020204030204" pitchFamily="34" charset="0"/>
                            </a:rPr>
                            <m:t>𝑎</m:t>
                          </m:r>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𝑗</m:t>
                          </m:r>
                        </m:sub>
                      </m:sSub>
                      <m:r>
                        <a:rPr lang="en-US"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𝑣</m:t>
                          </m:r>
                        </m:e>
                        <m:sub>
                          <m:r>
                            <a:rPr lang="en-US" sz="2000" i="1">
                              <a:effectLst/>
                              <a:latin typeface="Cambria Math" panose="02040503050406030204" pitchFamily="18" charset="0"/>
                              <a:ea typeface="Calibri" panose="020F0502020204030204" pitchFamily="34" charset="0"/>
                            </a:rPr>
                            <m:t>𝑎</m:t>
                          </m:r>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𝑗</m:t>
                          </m:r>
                        </m:sub>
                      </m:sSub>
                      <m:r>
                        <a:rPr lang="en-US" sz="2000" i="1">
                          <a:effectLst/>
                          <a:latin typeface="Cambria Math" panose="02040503050406030204" pitchFamily="18" charset="0"/>
                          <a:ea typeface="Times New Roman" panose="02020603050405020304" pitchFamily="18" charset="0"/>
                        </a:rPr>
                        <m:t>+</m:t>
                      </m:r>
                      <m:r>
                        <a:rPr lang="ru-RU" sz="2000" i="1">
                          <a:effectLst/>
                          <a:latin typeface="Cambria Math" panose="02040503050406030204" pitchFamily="18" charset="0"/>
                          <a:ea typeface="Calibri" panose="020F0502020204030204" pitchFamily="34" charset="0"/>
                        </a:rPr>
                        <m:t>𝛾</m:t>
                      </m:r>
                      <m:d>
                        <m:dPr>
                          <m:ctrlPr>
                            <a:rPr lang="ru-RU" sz="2000" i="1">
                              <a:effectLst/>
                              <a:latin typeface="Cambria Math" panose="02040503050406030204" pitchFamily="18" charset="0"/>
                              <a:ea typeface="Calibri" panose="020F0502020204030204" pitchFamily="34" charset="0"/>
                            </a:rPr>
                          </m:ctrlPr>
                        </m:dPr>
                        <m:e>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𝑒</m:t>
                              </m:r>
                            </m:e>
                            <m:sub>
                              <m:r>
                                <a:rPr lang="ru-RU" sz="2000" i="1">
                                  <a:effectLst/>
                                  <a:latin typeface="Cambria Math" panose="02040503050406030204" pitchFamily="18" charset="0"/>
                                  <a:ea typeface="Calibri" panose="020F0502020204030204" pitchFamily="34" charset="0"/>
                                </a:rPr>
                                <m:t>𝑖</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𝑎</m:t>
                              </m:r>
                            </m:sub>
                          </m:sSub>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𝑢</m:t>
                              </m:r>
                            </m:e>
                            <m:sub>
                              <m:r>
                                <a:rPr lang="ru-RU" sz="2000" i="1">
                                  <a:effectLst/>
                                  <a:latin typeface="Cambria Math" panose="02040503050406030204" pitchFamily="18" charset="0"/>
                                  <a:ea typeface="Calibri" panose="020F0502020204030204" pitchFamily="34" charset="0"/>
                                </a:rPr>
                                <m:t>𝑖</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𝑗</m:t>
                              </m:r>
                            </m:sub>
                          </m:sSub>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𝜆</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𝑣</m:t>
                              </m:r>
                            </m:e>
                            <m:sub>
                              <m:r>
                                <a:rPr lang="en-US" sz="2000" i="1">
                                  <a:effectLst/>
                                  <a:latin typeface="Cambria Math" panose="02040503050406030204" pitchFamily="18" charset="0"/>
                                  <a:ea typeface="Calibri" panose="020F0502020204030204" pitchFamily="34" charset="0"/>
                                </a:rPr>
                                <m:t>𝑎</m:t>
                              </m:r>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𝑗</m:t>
                              </m:r>
                            </m:sub>
                          </m:sSub>
                        </m:e>
                      </m:d>
                      <m:r>
                        <a:rPr lang="ru-RU" sz="2000" i="1">
                          <a:effectLst/>
                          <a:latin typeface="Cambria Math" panose="02040503050406030204" pitchFamily="18" charset="0"/>
                          <a:ea typeface="Calibri" panose="020F0502020204030204" pitchFamily="34" charset="0"/>
                        </a:rPr>
                        <m:t>,</m:t>
                      </m:r>
                    </m:oMath>
                  </m:oMathPara>
                </a14:m>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𝑢</m:t>
                          </m:r>
                        </m:e>
                        <m:sub>
                          <m:r>
                            <a:rPr lang="ru-RU" sz="2000" i="1">
                              <a:effectLst/>
                              <a:latin typeface="Cambria Math" panose="02040503050406030204" pitchFamily="18" charset="0"/>
                              <a:ea typeface="Calibri" panose="020F0502020204030204" pitchFamily="34" charset="0"/>
                            </a:rPr>
                            <m:t>𝑖</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𝑗</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𝑢</m:t>
                          </m:r>
                        </m:e>
                        <m:sub>
                          <m:r>
                            <a:rPr lang="ru-RU" sz="2000" i="1">
                              <a:effectLst/>
                              <a:latin typeface="Cambria Math" panose="02040503050406030204" pitchFamily="18" charset="0"/>
                              <a:ea typeface="Calibri" panose="020F0502020204030204" pitchFamily="34" charset="0"/>
                            </a:rPr>
                            <m:t>𝑖</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𝑗</m:t>
                          </m:r>
                        </m:sub>
                      </m:sSub>
                      <m:r>
                        <a:rPr lang="en-US" sz="2000" i="1">
                          <a:effectLst/>
                          <a:latin typeface="Cambria Math" panose="02040503050406030204" pitchFamily="18" charset="0"/>
                          <a:ea typeface="Times New Roman" panose="02020603050405020304" pitchFamily="18" charset="0"/>
                        </a:rPr>
                        <m:t>+</m:t>
                      </m:r>
                      <m:r>
                        <a:rPr lang="ru-RU" sz="2000" i="1">
                          <a:effectLst/>
                          <a:latin typeface="Cambria Math" panose="02040503050406030204" pitchFamily="18" charset="0"/>
                          <a:ea typeface="Calibri" panose="020F0502020204030204" pitchFamily="34" charset="0"/>
                        </a:rPr>
                        <m:t>𝛾</m:t>
                      </m:r>
                      <m:d>
                        <m:dPr>
                          <m:ctrlPr>
                            <a:rPr lang="ru-RU" sz="2000" i="1">
                              <a:effectLst/>
                              <a:latin typeface="Cambria Math" panose="02040503050406030204" pitchFamily="18" charset="0"/>
                              <a:ea typeface="Calibri" panose="020F0502020204030204" pitchFamily="34" charset="0"/>
                            </a:rPr>
                          </m:ctrlPr>
                        </m:dPr>
                        <m:e>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𝑒</m:t>
                              </m:r>
                            </m:e>
                            <m:sub>
                              <m:r>
                                <a:rPr lang="ru-RU" sz="2000" i="1">
                                  <a:effectLst/>
                                  <a:latin typeface="Cambria Math" panose="02040503050406030204" pitchFamily="18" charset="0"/>
                                  <a:ea typeface="Calibri" panose="020F0502020204030204" pitchFamily="34" charset="0"/>
                                </a:rPr>
                                <m:t>𝑖</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𝑎</m:t>
                              </m:r>
                            </m:sub>
                          </m:sSub>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𝑣</m:t>
                              </m:r>
                            </m:e>
                            <m:sub>
                              <m:r>
                                <a:rPr lang="en-US" sz="2000" i="1">
                                  <a:effectLst/>
                                  <a:latin typeface="Cambria Math" panose="02040503050406030204" pitchFamily="18" charset="0"/>
                                  <a:ea typeface="Calibri" panose="020F0502020204030204" pitchFamily="34" charset="0"/>
                                </a:rPr>
                                <m:t>𝑎</m:t>
                              </m:r>
                              <m:r>
                                <a:rPr lang="en-US"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𝑗</m:t>
                              </m:r>
                            </m:sub>
                          </m:sSub>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𝜆</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𝑢</m:t>
                              </m:r>
                            </m:e>
                            <m:sub>
                              <m:r>
                                <a:rPr lang="ru-RU" sz="2000" i="1">
                                  <a:effectLst/>
                                  <a:latin typeface="Cambria Math" panose="02040503050406030204" pitchFamily="18" charset="0"/>
                                  <a:ea typeface="Calibri" panose="020F0502020204030204" pitchFamily="34" charset="0"/>
                                </a:rPr>
                                <m:t>𝑖</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𝑗</m:t>
                              </m:r>
                            </m:sub>
                          </m:sSub>
                        </m:e>
                      </m:d>
                    </m:oMath>
                  </m:oMathPara>
                </a14:m>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r>
                  <a:rPr lang="ru-RU" sz="2000" dirty="0">
                    <a:effectLst/>
                    <a:latin typeface="Times New Roman" panose="02020603050405020304" pitchFamily="18" charset="0"/>
                    <a:ea typeface="Times New Roman" panose="02020603050405020304" pitchFamily="18" charset="0"/>
                  </a:rPr>
                  <a:t>для всех </a:t>
                </a:r>
                <a14:m>
                  <m:oMath xmlns:m="http://schemas.openxmlformats.org/officeDocument/2006/math">
                    <m:r>
                      <a:rPr lang="ru-RU" sz="2000" i="1">
                        <a:effectLst/>
                        <a:latin typeface="Cambria Math" panose="02040503050406030204" pitchFamily="18" charset="0"/>
                        <a:ea typeface="Times New Roman" panose="02020603050405020304" pitchFamily="18" charset="0"/>
                      </a:rPr>
                      <m:t>𝑗</m:t>
                    </m:r>
                  </m:oMath>
                </a14:m>
                <a:r>
                  <a:rPr lang="ru-RU" sz="2000" dirty="0">
                    <a:effectLst/>
                    <a:latin typeface="Times New Roman" panose="02020603050405020304" pitchFamily="18" charset="0"/>
                    <a:ea typeface="Times New Roman" panose="02020603050405020304" pitchFamily="18" charset="0"/>
                  </a:rPr>
                  <a:t>, где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𝑒</m:t>
                        </m:r>
                      </m:e>
                      <m:sub>
                        <m:r>
                          <a:rPr lang="ru-RU" sz="2000" i="1">
                            <a:effectLst/>
                            <a:latin typeface="Cambria Math" panose="02040503050406030204" pitchFamily="18" charset="0"/>
                            <a:ea typeface="Calibri" panose="020F0502020204030204" pitchFamily="34" charset="0"/>
                          </a:rPr>
                          <m:t>𝑖</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𝑎</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𝑟</m:t>
                        </m:r>
                      </m:e>
                      <m:sub>
                        <m:r>
                          <a:rPr lang="ru-RU" sz="2000" i="1">
                            <a:effectLst/>
                            <a:latin typeface="Cambria Math" panose="02040503050406030204" pitchFamily="18" charset="0"/>
                            <a:ea typeface="Calibri" panose="020F0502020204030204" pitchFamily="34" charset="0"/>
                          </a:rPr>
                          <m:t>𝑖</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𝑎</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acc>
                          <m:accPr>
                            <m:chr m:val="̇"/>
                            <m:ctrlPr>
                              <a:rPr lang="ru-RU" sz="2000" i="1">
                                <a:effectLst/>
                                <a:latin typeface="Cambria Math" panose="02040503050406030204" pitchFamily="18" charset="0"/>
                                <a:ea typeface="Calibri" panose="020F0502020204030204" pitchFamily="34" charset="0"/>
                              </a:rPr>
                            </m:ctrlPr>
                          </m:accPr>
                          <m:e>
                            <m:r>
                              <a:rPr lang="en-US" sz="2000" i="1">
                                <a:effectLst/>
                                <a:latin typeface="Cambria Math" panose="02040503050406030204" pitchFamily="18" charset="0"/>
                                <a:ea typeface="Calibri" panose="020F0502020204030204" pitchFamily="34" charset="0"/>
                              </a:rPr>
                              <m:t>𝑟</m:t>
                            </m:r>
                          </m:e>
                        </m:acc>
                      </m:e>
                      <m:sub>
                        <m:r>
                          <a:rPr lang="en-US" sz="2000" i="1">
                            <a:effectLst/>
                            <a:latin typeface="Cambria Math" panose="02040503050406030204" pitchFamily="18" charset="0"/>
                            <a:ea typeface="Calibri" panose="020F0502020204030204" pitchFamily="34" charset="0"/>
                          </a:rPr>
                          <m:t>𝑖</m:t>
                        </m:r>
                        <m:r>
                          <a:rPr lang="ru-RU"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𝑎</m:t>
                        </m:r>
                      </m:sub>
                    </m:sSub>
                  </m:oMath>
                </a14:m>
                <a:r>
                  <a:rPr lang="ru-RU" sz="2000" dirty="0">
                    <a:effectLst/>
                    <a:latin typeface="Times New Roman" panose="02020603050405020304" pitchFamily="18" charset="0"/>
                    <a:ea typeface="Times New Roman" panose="02020603050405020304" pitchFamily="18" charset="0"/>
                  </a:rPr>
                  <a:t>, </a:t>
                </a:r>
                <a14:m>
                  <m:oMath xmlns:m="http://schemas.openxmlformats.org/officeDocument/2006/math">
                    <m:r>
                      <a:rPr lang="ru-RU" sz="2000" i="1">
                        <a:effectLst/>
                        <a:latin typeface="Cambria Math" panose="02040503050406030204" pitchFamily="18" charset="0"/>
                        <a:ea typeface="Times New Roman" panose="02020603050405020304" pitchFamily="18" charset="0"/>
                      </a:rPr>
                      <m:t>𝑎</m:t>
                    </m:r>
                  </m:oMath>
                </a14:m>
                <a:r>
                  <a:rPr lang="ru-RU" sz="2000" dirty="0">
                    <a:effectLst/>
                    <a:latin typeface="Times New Roman" panose="02020603050405020304" pitchFamily="18" charset="0"/>
                    <a:ea typeface="Times New Roman" panose="02020603050405020304" pitchFamily="18" charset="0"/>
                  </a:rPr>
                  <a:t> — ошибка на данном тестовом примере, а </a:t>
                </a:r>
                <a14:m>
                  <m:oMath xmlns:m="http://schemas.openxmlformats.org/officeDocument/2006/math">
                    <m:r>
                      <a:rPr lang="ru-RU" sz="2000" i="1">
                        <a:effectLst/>
                        <a:latin typeface="Cambria Math" panose="02040503050406030204" pitchFamily="18" charset="0"/>
                        <a:ea typeface="Times New Roman" panose="02020603050405020304" pitchFamily="18" charset="0"/>
                      </a:rPr>
                      <m:t>𝛾</m:t>
                    </m:r>
                  </m:oMath>
                </a14:m>
                <a:r>
                  <a:rPr lang="ru-RU" sz="2000" dirty="0">
                    <a:effectLst/>
                    <a:latin typeface="Times New Roman" panose="02020603050405020304" pitchFamily="18" charset="0"/>
                    <a:ea typeface="Times New Roman" panose="02020603050405020304" pitchFamily="18" charset="0"/>
                  </a:rPr>
                  <a:t> — скорость обучения. </a:t>
                </a:r>
              </a:p>
            </p:txBody>
          </p:sp>
        </mc:Choice>
        <mc:Fallback>
          <p:sp>
            <p:nvSpPr>
              <p:cNvPr id="2" name="Прямоугольник 1"/>
              <p:cNvSpPr>
                <a:spLocks noRot="1" noChangeAspect="1" noMove="1" noResize="1" noEditPoints="1" noAdjustHandles="1" noChangeArrowheads="1" noChangeShapeType="1" noTextEdit="1"/>
              </p:cNvSpPr>
              <p:nvPr/>
            </p:nvSpPr>
            <p:spPr>
              <a:xfrm>
                <a:off x="118872" y="934332"/>
                <a:ext cx="11411712" cy="3270575"/>
              </a:xfrm>
              <a:prstGeom prst="rect">
                <a:avLst/>
              </a:prstGeom>
              <a:blipFill>
                <a:blip r:embed="rId2"/>
                <a:stretch>
                  <a:fillRect r="-534" b="-1304"/>
                </a:stretch>
              </a:blipFill>
            </p:spPr>
            <p:txBody>
              <a:bodyPr/>
              <a:lstStyle/>
              <a:p>
                <a:r>
                  <a:rPr lang="ru-RU">
                    <a:noFill/>
                  </a:rPr>
                  <a:t> </a:t>
                </a:r>
              </a:p>
            </p:txBody>
          </p:sp>
        </mc:Fallback>
      </mc:AlternateContent>
    </p:spTree>
    <p:extLst>
      <p:ext uri="{BB962C8B-B14F-4D97-AF65-F5344CB8AC3E}">
        <p14:creationId xmlns:p14="http://schemas.microsoft.com/office/powerpoint/2010/main" val="3805938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877824" y="139035"/>
                <a:ext cx="10863072" cy="2560509"/>
              </a:xfrm>
              <a:prstGeom prst="rect">
                <a:avLst/>
              </a:prstGeom>
            </p:spPr>
            <p:txBody>
              <a:bodyPr wrap="square">
                <a:spAutoFit/>
              </a:bodyPr>
              <a:lstStyle/>
              <a:p>
                <a:pPr indent="450215" algn="just">
                  <a:lnSpc>
                    <a:spcPct val="120000"/>
                  </a:lnSpc>
                  <a:spcAft>
                    <a:spcPts val="0"/>
                  </a:spcAft>
                </a:pPr>
                <a:r>
                  <a:rPr lang="ru-RU" sz="2000" dirty="0">
                    <a:latin typeface="Times New Roman" panose="02020603050405020304" pitchFamily="18" charset="0"/>
                    <a:ea typeface="Calibri" panose="020F0502020204030204" pitchFamily="34" charset="0"/>
                  </a:rPr>
                  <a:t>Столбцы матрицы </a:t>
                </a:r>
                <a14:m>
                  <m:oMath xmlns:m="http://schemas.openxmlformats.org/officeDocument/2006/math">
                    <m:r>
                      <a:rPr lang="ru-RU" sz="2000" i="1">
                        <a:effectLst/>
                        <a:latin typeface="Cambria Math" panose="02040503050406030204" pitchFamily="18" charset="0"/>
                        <a:ea typeface="Calibri" panose="020F0502020204030204" pitchFamily="34" charset="0"/>
                      </a:rPr>
                      <m:t>𝑈</m:t>
                    </m:r>
                  </m:oMath>
                </a14:m>
                <a:r>
                  <a:rPr lang="ru-RU" sz="2000" dirty="0">
                    <a:effectLst/>
                    <a:latin typeface="Times New Roman" panose="02020603050405020304" pitchFamily="18" charset="0"/>
                    <a:ea typeface="Calibri" panose="020F0502020204030204" pitchFamily="34" charset="0"/>
                  </a:rPr>
                  <a:t> представляют собой, ортонормальный базис пространства столбцов матрицы </a:t>
                </a:r>
                <a14:m>
                  <m:oMath xmlns:m="http://schemas.openxmlformats.org/officeDocument/2006/math">
                    <m:r>
                      <a:rPr lang="ru-RU" sz="2000" i="1">
                        <a:effectLst/>
                        <a:latin typeface="Cambria Math" panose="02040503050406030204" pitchFamily="18" charset="0"/>
                        <a:ea typeface="Calibri" panose="020F0502020204030204" pitchFamily="34" charset="0"/>
                      </a:rPr>
                      <m:t>𝐴</m:t>
                    </m:r>
                  </m:oMath>
                </a14:m>
                <a:r>
                  <a:rPr lang="ru-RU" sz="2000" dirty="0">
                    <a:effectLst/>
                    <a:latin typeface="Times New Roman" panose="02020603050405020304" pitchFamily="18" charset="0"/>
                    <a:ea typeface="Calibri" panose="020F0502020204030204" pitchFamily="34" charset="0"/>
                  </a:rPr>
                  <a:t>, а столбцы матрицы </a:t>
                </a:r>
                <a14:m>
                  <m:oMath xmlns:m="http://schemas.openxmlformats.org/officeDocument/2006/math">
                    <m:r>
                      <a:rPr lang="ru-RU" sz="2000" i="1">
                        <a:effectLst/>
                        <a:latin typeface="Cambria Math" panose="02040503050406030204" pitchFamily="18" charset="0"/>
                        <a:ea typeface="Calibri" panose="020F0502020204030204" pitchFamily="34" charset="0"/>
                      </a:rPr>
                      <m:t>𝑉</m:t>
                    </m:r>
                  </m:oMath>
                </a14:m>
                <a:r>
                  <a:rPr lang="ru-RU" sz="2000" dirty="0">
                    <a:effectLst/>
                    <a:latin typeface="Times New Roman" panose="02020603050405020304" pitchFamily="18" charset="0"/>
                    <a:ea typeface="Calibri" panose="020F0502020204030204" pitchFamily="34" charset="0"/>
                  </a:rPr>
                  <a:t> – ортонормальный базис пространства строк матрицы </a:t>
                </a:r>
                <a14:m>
                  <m:oMath xmlns:m="http://schemas.openxmlformats.org/officeDocument/2006/math">
                    <m:r>
                      <a:rPr lang="ru-RU" sz="2000" i="1">
                        <a:effectLst/>
                        <a:latin typeface="Cambria Math" panose="02040503050406030204" pitchFamily="18" charset="0"/>
                        <a:ea typeface="Calibri" panose="020F0502020204030204" pitchFamily="34" charset="0"/>
                      </a:rPr>
                      <m:t>𝐴</m:t>
                    </m:r>
                  </m:oMath>
                </a14:m>
                <a:r>
                  <a:rPr lang="ru-RU" sz="2000" dirty="0">
                    <a:effectLst/>
                    <a:latin typeface="Times New Roman" panose="02020603050405020304" pitchFamily="18" charset="0"/>
                    <a:ea typeface="Calibri" panose="020F0502020204030204" pitchFamily="34" charset="0"/>
                  </a:rPr>
                  <a:t>.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𝐼</m:t>
                        </m:r>
                      </m:e>
                      <m:sub>
                        <m:r>
                          <a:rPr lang="ru-RU" sz="2000" i="1">
                            <a:effectLst/>
                            <a:latin typeface="Cambria Math" panose="02040503050406030204" pitchFamily="18" charset="0"/>
                            <a:ea typeface="Calibri" panose="020F0502020204030204" pitchFamily="34" charset="0"/>
                          </a:rPr>
                          <m:t>𝑛</m:t>
                        </m:r>
                      </m:sub>
                    </m:sSub>
                  </m:oMath>
                </a14:m>
                <a:r>
                  <a:rPr lang="ru-RU" sz="2000" dirty="0">
                    <a:effectLst/>
                    <a:latin typeface="Times New Roman" panose="02020603050405020304" pitchFamily="18" charset="0"/>
                    <a:ea typeface="Calibri" panose="020F0502020204030204" pitchFamily="34" charset="0"/>
                  </a:rPr>
                  <a:t> и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𝐼</m:t>
                        </m:r>
                      </m:e>
                      <m:sub>
                        <m:r>
                          <a:rPr lang="ru-RU" sz="2000" i="1">
                            <a:effectLst/>
                            <a:latin typeface="Cambria Math" panose="02040503050406030204" pitchFamily="18" charset="0"/>
                            <a:ea typeface="Calibri" panose="020F0502020204030204" pitchFamily="34" charset="0"/>
                          </a:rPr>
                          <m:t>𝑚</m:t>
                        </m:r>
                      </m:sub>
                    </m:sSub>
                  </m:oMath>
                </a14:m>
                <a:r>
                  <a:rPr lang="ru-RU" sz="2000" dirty="0">
                    <a:effectLst/>
                    <a:latin typeface="Times New Roman" panose="02020603050405020304" pitchFamily="18" charset="0"/>
                    <a:ea typeface="Calibri" panose="020F0502020204030204" pitchFamily="34" charset="0"/>
                  </a:rPr>
                  <a:t> – единичные вектора. </a:t>
                </a:r>
                <a14:m>
                  <m:oMath xmlns:m="http://schemas.openxmlformats.org/officeDocument/2006/math">
                    <m:r>
                      <a:rPr lang="en-US" sz="2000" i="1">
                        <a:effectLst/>
                        <a:latin typeface="Cambria Math" panose="02040503050406030204" pitchFamily="18" charset="0"/>
                        <a:ea typeface="Calibri" panose="020F0502020204030204" pitchFamily="34" charset="0"/>
                      </a:rPr>
                      <m:t>𝐷</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𝑀</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𝑛</m:t>
                    </m:r>
                    <m:r>
                      <a:rPr lang="ru-RU" sz="2000" i="1">
                        <a:effectLst/>
                        <a:latin typeface="Cambria Math" panose="02040503050406030204" pitchFamily="18" charset="0"/>
                        <a:ea typeface="Calibri" panose="020F0502020204030204" pitchFamily="34" charset="0"/>
                      </a:rPr>
                      <m:t>, </m:t>
                    </m:r>
                    <m:r>
                      <a:rPr lang="ru-RU" sz="2000" i="1">
                        <a:effectLst/>
                        <a:latin typeface="Cambria Math" panose="02040503050406030204" pitchFamily="18" charset="0"/>
                        <a:ea typeface="Calibri" panose="020F0502020204030204" pitchFamily="34" charset="0"/>
                      </a:rPr>
                      <m:t>𝑚</m:t>
                    </m:r>
                    <m:r>
                      <a:rPr lang="ru-RU" sz="2000" i="1">
                        <a:effectLst/>
                        <a:latin typeface="Cambria Math" panose="02040503050406030204" pitchFamily="18" charset="0"/>
                        <a:ea typeface="Calibri" panose="020F0502020204030204" pitchFamily="34" charset="0"/>
                      </a:rPr>
                      <m:t>)</m:t>
                    </m:r>
                  </m:oMath>
                </a14:m>
                <a:r>
                  <a:rPr lang="ru-RU" sz="2000" dirty="0">
                    <a:effectLst/>
                    <a:latin typeface="Times New Roman" panose="02020603050405020304" pitchFamily="18" charset="0"/>
                    <a:ea typeface="Calibri" panose="020F0502020204030204" pitchFamily="34" charset="0"/>
                  </a:rPr>
                  <a:t> – диагональная матрица с положительными диагональными элементами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𝜎</m:t>
                        </m:r>
                      </m:e>
                      <m:sub>
                        <m:r>
                          <a:rPr lang="ru-RU" sz="2000" i="1">
                            <a:effectLst/>
                            <a:latin typeface="Cambria Math" panose="02040503050406030204" pitchFamily="18" charset="0"/>
                            <a:ea typeface="Calibri" panose="020F0502020204030204" pitchFamily="34" charset="0"/>
                          </a:rPr>
                          <m:t>1</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𝜎</m:t>
                        </m:r>
                      </m:e>
                      <m:sub>
                        <m:r>
                          <a:rPr lang="ru-RU" sz="2000" i="1">
                            <a:effectLst/>
                            <a:latin typeface="Cambria Math" panose="02040503050406030204" pitchFamily="18" charset="0"/>
                            <a:ea typeface="Calibri" panose="020F0502020204030204" pitchFamily="34" charset="0"/>
                          </a:rPr>
                          <m:t>2</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𝜎</m:t>
                        </m:r>
                      </m:e>
                      <m:sub>
                        <m:r>
                          <a:rPr lang="en-US" sz="2000" i="1">
                            <a:effectLst/>
                            <a:latin typeface="Cambria Math" panose="02040503050406030204" pitchFamily="18" charset="0"/>
                            <a:ea typeface="Calibri" panose="020F0502020204030204" pitchFamily="34" charset="0"/>
                          </a:rPr>
                          <m:t>𝑑</m:t>
                        </m:r>
                      </m:sub>
                    </m:sSub>
                    <m:r>
                      <a:rPr lang="ru-RU" sz="2000" i="1">
                        <a:effectLst/>
                        <a:latin typeface="Cambria Math" panose="02040503050406030204" pitchFamily="18" charset="0"/>
                        <a:ea typeface="Calibri" panose="020F0502020204030204" pitchFamily="34" charset="0"/>
                      </a:rPr>
                      <m:t>≥0</m:t>
                    </m:r>
                  </m:oMath>
                </a14:m>
                <a:r>
                  <a:rPr lang="ru-RU" sz="2000" dirty="0">
                    <a:effectLst/>
                    <a:latin typeface="Times New Roman" panose="02020603050405020304" pitchFamily="18" charset="0"/>
                    <a:ea typeface="Calibri" panose="020F0502020204030204" pitchFamily="34" charset="0"/>
                  </a:rPr>
                  <a:t>, отсортированного в порядке убывания (рис. 2.2).</a:t>
                </a:r>
                <a:endParaRPr lang="ru-RU" sz="2000" dirty="0">
                  <a:effectLst/>
                  <a:latin typeface="Times New Roman" panose="02020603050405020304" pitchFamily="18" charset="0"/>
                  <a:ea typeface="Times New Roman" panose="02020603050405020304" pitchFamily="18" charset="0"/>
                </a:endParaRPr>
              </a:p>
              <a:p>
                <a:pPr algn="r"/>
                <a14:m>
                  <m:oMath xmlns:m="http://schemas.openxmlformats.org/officeDocument/2006/math">
                    <m:r>
                      <a:rPr lang="en-US" sz="2000" i="1">
                        <a:effectLst/>
                        <a:latin typeface="Cambria Math" panose="02040503050406030204" pitchFamily="18" charset="0"/>
                        <a:ea typeface="Calibri" panose="020F0502020204030204" pitchFamily="34" charset="0"/>
                        <a:cs typeface="Times New Roman" panose="02020603050405020304" pitchFamily="18" charset="0"/>
                      </a:rPr>
                      <m:t>𝐷</m:t>
                    </m:r>
                    <m:r>
                      <a:rPr lang="ru-RU" sz="2000" i="1">
                        <a:effectLst/>
                        <a:latin typeface="Cambria Math" panose="02040503050406030204" pitchFamily="18" charset="0"/>
                        <a:ea typeface="Calibri" panose="020F0502020204030204" pitchFamily="34" charset="0"/>
                        <a:cs typeface="Times New Roman" panose="02020603050405020304" pitchFamily="18" charset="0"/>
                      </a:rPr>
                      <m:t>=</m:t>
                    </m:r>
                    <m:d>
                      <m:dPr>
                        <m:ctrlPr>
                          <a:rPr lang="ru-RU" sz="2000" i="1">
                            <a:effectLst/>
                            <a:latin typeface="Cambria Math" panose="02040503050406030204" pitchFamily="18" charset="0"/>
                            <a:ea typeface="Calibri" panose="020F0502020204030204" pitchFamily="34" charset="0"/>
                          </a:rPr>
                        </m:ctrlPr>
                      </m:dP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𝜎</m:t>
                                  </m:r>
                                </m:e>
                                <m:sub>
                                  <m:r>
                                    <a:rPr lang="ru-RU" sz="2000" i="1">
                                      <a:effectLst/>
                                      <a:latin typeface="Cambria Math" panose="02040503050406030204" pitchFamily="18" charset="0"/>
                                      <a:ea typeface="Calibri" panose="020F0502020204030204" pitchFamily="34" charset="0"/>
                                      <a:cs typeface="Times New Roman" panose="02020603050405020304" pitchFamily="18" charset="0"/>
                                    </a:rPr>
                                    <m:t>1</m:t>
                                  </m:r>
                                </m:sub>
                              </m:sSub>
                            </m:e>
                            <m:e>
                              <m:r>
                                <a:rPr lang="ru-RU" sz="2000" i="1">
                                  <a:effectLst/>
                                  <a:latin typeface="Cambria Math" panose="02040503050406030204" pitchFamily="18" charset="0"/>
                                  <a:ea typeface="Calibri" panose="020F0502020204030204" pitchFamily="34" charset="0"/>
                                  <a:cs typeface="Times New Roman" panose="02020603050405020304" pitchFamily="18" charset="0"/>
                                </a:rPr>
                                <m:t>0</m:t>
                              </m:r>
                            </m:e>
                            <m:e>
                              <m:r>
                                <a:rPr lang="ru-RU" sz="2000" i="1">
                                  <a:effectLst/>
                                  <a:latin typeface="Cambria Math" panose="02040503050406030204" pitchFamily="18" charset="0"/>
                                  <a:ea typeface="Calibri" panose="020F0502020204030204" pitchFamily="34" charset="0"/>
                                  <a:cs typeface="Times New Roman" panose="02020603050405020304" pitchFamily="18" charset="0"/>
                                </a:rPr>
                                <m:t>0</m:t>
                              </m:r>
                            </m:e>
                          </m:mr>
                          <m:mr>
                            <m:e>
                              <m:r>
                                <a:rPr lang="ru-RU" sz="2000" i="1">
                                  <a:effectLst/>
                                  <a:latin typeface="Cambria Math" panose="02040503050406030204" pitchFamily="18" charset="0"/>
                                  <a:ea typeface="Calibri" panose="020F0502020204030204" pitchFamily="34" charset="0"/>
                                  <a:cs typeface="Times New Roman" panose="02020603050405020304" pitchFamily="18" charset="0"/>
                                </a:rPr>
                                <m:t>0</m:t>
                              </m:r>
                            </m:e>
                            <m:e>
                              <m:r>
                                <a:rPr lang="ru-RU" sz="2000" i="1">
                                  <a:effectLst/>
                                  <a:latin typeface="Cambria Math" panose="02040503050406030204" pitchFamily="18" charset="0"/>
                                  <a:ea typeface="Calibri" panose="020F0502020204030204" pitchFamily="34" charset="0"/>
                                  <a:cs typeface="Times New Roman" panose="02020603050405020304" pitchFamily="18" charset="0"/>
                                </a:rPr>
                                <m:t>…</m:t>
                              </m:r>
                            </m:e>
                            <m:e>
                              <m:r>
                                <a:rPr lang="ru-RU" sz="2000" i="1">
                                  <a:effectLst/>
                                  <a:latin typeface="Cambria Math" panose="02040503050406030204" pitchFamily="18" charset="0"/>
                                  <a:ea typeface="Calibri" panose="020F0502020204030204" pitchFamily="34" charset="0"/>
                                  <a:cs typeface="Times New Roman" panose="02020603050405020304" pitchFamily="18" charset="0"/>
                                </a:rPr>
                                <m:t>0</m:t>
                              </m:r>
                            </m:e>
                          </m:mr>
                          <m:mr>
                            <m:e>
                              <m:r>
                                <a:rPr lang="ru-RU" sz="2000" i="1">
                                  <a:effectLst/>
                                  <a:latin typeface="Cambria Math" panose="02040503050406030204" pitchFamily="18" charset="0"/>
                                  <a:ea typeface="Calibri" panose="020F0502020204030204" pitchFamily="34" charset="0"/>
                                  <a:cs typeface="Times New Roman" panose="02020603050405020304" pitchFamily="18" charset="0"/>
                                </a:rPr>
                                <m:t>0</m:t>
                              </m:r>
                            </m:e>
                            <m:e>
                              <m:r>
                                <a:rPr lang="ru-RU" sz="2000" i="1">
                                  <a:effectLst/>
                                  <a:latin typeface="Cambria Math" panose="02040503050406030204" pitchFamily="18" charset="0"/>
                                  <a:ea typeface="Calibri" panose="020F0502020204030204" pitchFamily="34" charset="0"/>
                                  <a:cs typeface="Times New Roman" panose="02020603050405020304" pitchFamily="18" charset="0"/>
                                </a:rPr>
                                <m:t>0</m:t>
                              </m:r>
                            </m:e>
                            <m:e>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cs typeface="Times New Roman" panose="02020603050405020304" pitchFamily="18" charset="0"/>
                                    </a:rPr>
                                    <m:t>𝜎</m:t>
                                  </m:r>
                                </m:e>
                                <m:sub>
                                  <m:r>
                                    <a:rPr lang="en-US" sz="2000" i="1">
                                      <a:effectLst/>
                                      <a:latin typeface="Cambria Math" panose="02040503050406030204" pitchFamily="18" charset="0"/>
                                      <a:ea typeface="Calibri" panose="020F0502020204030204" pitchFamily="34" charset="0"/>
                                      <a:cs typeface="Times New Roman" panose="02020603050405020304" pitchFamily="18" charset="0"/>
                                    </a:rPr>
                                    <m:t>𝑑</m:t>
                                  </m:r>
                                </m:sub>
                              </m:sSub>
                            </m:e>
                          </m:mr>
                        </m:m>
                      </m:e>
                    </m:d>
                  </m:oMath>
                </a14:m>
                <a:r>
                  <a:rPr lang="ru-RU" sz="2000" dirty="0">
                    <a:effectLst/>
                    <a:latin typeface="Times New Roman" panose="02020603050405020304" pitchFamily="18" charset="0"/>
                    <a:ea typeface="Calibri" panose="020F0502020204030204" pitchFamily="34" charset="0"/>
                  </a:rPr>
                  <a:t>					(</a:t>
                </a:r>
                <a:r>
                  <a:rPr lang="ru-RU" sz="2000" dirty="0" smtClean="0">
                    <a:effectLst/>
                    <a:latin typeface="Times New Roman" panose="02020603050405020304" pitchFamily="18" charset="0"/>
                    <a:ea typeface="Calibri" panose="020F0502020204030204" pitchFamily="34" charset="0"/>
                  </a:rPr>
                  <a:t>2.3)</a:t>
                </a:r>
                <a:endParaRPr lang="ru-RU" sz="2000" dirty="0"/>
              </a:p>
            </p:txBody>
          </p:sp>
        </mc:Choice>
        <mc:Fallback>
          <p:sp>
            <p:nvSpPr>
              <p:cNvPr id="2" name="Прямоугольник 1"/>
              <p:cNvSpPr>
                <a:spLocks noRot="1" noChangeAspect="1" noMove="1" noResize="1" noEditPoints="1" noAdjustHandles="1" noChangeArrowheads="1" noChangeShapeType="1" noTextEdit="1"/>
              </p:cNvSpPr>
              <p:nvPr/>
            </p:nvSpPr>
            <p:spPr>
              <a:xfrm>
                <a:off x="877824" y="139035"/>
                <a:ext cx="10863072" cy="2560509"/>
              </a:xfrm>
              <a:prstGeom prst="rect">
                <a:avLst/>
              </a:prstGeom>
              <a:blipFill>
                <a:blip r:embed="rId2"/>
                <a:stretch>
                  <a:fillRect l="-561" t="-238" r="-561"/>
                </a:stretch>
              </a:blipFill>
            </p:spPr>
            <p:txBody>
              <a:bodyPr/>
              <a:lstStyle/>
              <a:p>
                <a:r>
                  <a:rPr lang="ru-RU">
                    <a:noFill/>
                  </a:rPr>
                  <a:t> </a:t>
                </a:r>
              </a:p>
            </p:txBody>
          </p:sp>
        </mc:Fallback>
      </mc:AlternateContent>
      <p:pic>
        <p:nvPicPr>
          <p:cNvPr id="3" name="Рисунок 2"/>
          <p:cNvPicPr/>
          <p:nvPr/>
        </p:nvPicPr>
        <p:blipFill>
          <a:blip r:embed="rId3">
            <a:extLst>
              <a:ext uri="{28A0092B-C50C-407E-A947-70E740481C1C}">
                <a14:useLocalDpi xmlns:a14="http://schemas.microsoft.com/office/drawing/2010/main" val="0"/>
              </a:ext>
            </a:extLst>
          </a:blip>
          <a:srcRect/>
          <a:stretch>
            <a:fillRect/>
          </a:stretch>
        </p:blipFill>
        <p:spPr bwMode="auto">
          <a:xfrm>
            <a:off x="2697480" y="2973006"/>
            <a:ext cx="6720840" cy="1827594"/>
          </a:xfrm>
          <a:prstGeom prst="rect">
            <a:avLst/>
          </a:prstGeom>
          <a:noFill/>
          <a:ln>
            <a:noFill/>
          </a:ln>
        </p:spPr>
      </p:pic>
      <mc:AlternateContent xmlns:mc="http://schemas.openxmlformats.org/markup-compatibility/2006">
        <mc:Choice xmlns:a14="http://schemas.microsoft.com/office/drawing/2010/main" Requires="a14">
          <p:sp>
            <p:nvSpPr>
              <p:cNvPr id="4" name="Прямоугольник 3"/>
              <p:cNvSpPr/>
              <p:nvPr/>
            </p:nvSpPr>
            <p:spPr>
              <a:xfrm>
                <a:off x="329184" y="4927758"/>
                <a:ext cx="11667744" cy="1240340"/>
              </a:xfrm>
              <a:prstGeom prst="rect">
                <a:avLst/>
              </a:prstGeom>
            </p:spPr>
            <p:txBody>
              <a:bodyPr wrap="square">
                <a:spAutoFit/>
              </a:bodyPr>
              <a:lstStyle/>
              <a:p>
                <a:pPr indent="450215" algn="just">
                  <a:lnSpc>
                    <a:spcPct val="120000"/>
                  </a:lnSpc>
                  <a:spcAft>
                    <a:spcPts val="0"/>
                  </a:spcAft>
                </a:pPr>
                <a:r>
                  <a:rPr lang="ru-RU" sz="2000" dirty="0">
                    <a:latin typeface="Times New Roman" panose="02020603050405020304" pitchFamily="18" charset="0"/>
                    <a:ea typeface="Times New Roman" panose="02020603050405020304" pitchFamily="18" charset="0"/>
                  </a:rPr>
                  <a:t>С использованием свойств (</a:t>
                </a:r>
                <a:r>
                  <a:rPr lang="ru-RU" sz="2000" dirty="0" smtClean="0">
                    <a:latin typeface="Times New Roman" panose="02020603050405020304" pitchFamily="18" charset="0"/>
                    <a:ea typeface="Times New Roman" panose="02020603050405020304" pitchFamily="18" charset="0"/>
                  </a:rPr>
                  <a:t>2.2), </a:t>
                </a:r>
                <a:r>
                  <a:rPr lang="ru-RU" sz="2000" dirty="0">
                    <a:latin typeface="Times New Roman" panose="02020603050405020304" pitchFamily="18" charset="0"/>
                    <a:ea typeface="Times New Roman" panose="02020603050405020304" pitchFamily="18" charset="0"/>
                  </a:rPr>
                  <a:t>можно получить следующие соотношения:</a:t>
                </a:r>
                <a:endParaRPr lang="ru-RU" sz="2000" dirty="0">
                  <a:effectLst/>
                  <a:latin typeface="Times New Roman" panose="02020603050405020304" pitchFamily="18" charset="0"/>
                  <a:ea typeface="Times New Roman" panose="02020603050405020304" pitchFamily="18" charset="0"/>
                </a:endParaRPr>
              </a:p>
              <a:p>
                <a:pPr indent="450215" algn="r">
                  <a:lnSpc>
                    <a:spcPct val="120000"/>
                  </a:lnSpc>
                  <a:spcAft>
                    <a:spcPts val="0"/>
                  </a:spcAft>
                </a:pPr>
                <a14:m>
                  <m:oMath xmlns:m="http://schemas.openxmlformats.org/officeDocument/2006/math">
                    <m:r>
                      <a:rPr lang="ru-RU" sz="2000" i="1">
                        <a:effectLst/>
                        <a:latin typeface="Cambria Math" panose="02040503050406030204" pitchFamily="18" charset="0"/>
                        <a:ea typeface="Calibri" panose="020F0502020204030204" pitchFamily="34" charset="0"/>
                      </a:rPr>
                      <m:t>𝐴</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𝐴</m:t>
                        </m:r>
                      </m:e>
                      <m:sup>
                        <m:r>
                          <a:rPr lang="en-US" sz="2000" i="1">
                            <a:effectLst/>
                            <a:latin typeface="Cambria Math" panose="02040503050406030204" pitchFamily="18" charset="0"/>
                            <a:ea typeface="Calibri" panose="020F0502020204030204" pitchFamily="34" charset="0"/>
                          </a:rPr>
                          <m:t>𝑇</m:t>
                        </m:r>
                      </m:sup>
                    </m:sSup>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𝑈</m:t>
                        </m:r>
                      </m:e>
                      <m:sub>
                        <m:r>
                          <a:rPr lang="ru-RU" sz="2000" i="1">
                            <a:effectLst/>
                            <a:latin typeface="Cambria Math" panose="02040503050406030204" pitchFamily="18" charset="0"/>
                            <a:ea typeface="Calibri" panose="020F0502020204030204" pitchFamily="34" charset="0"/>
                          </a:rPr>
                          <m:t>𝑖</m:t>
                        </m:r>
                      </m:sub>
                    </m:sSub>
                    <m:r>
                      <a:rPr lang="ru-RU" sz="2000" i="1">
                        <a:effectLst/>
                        <a:latin typeface="Cambria Math" panose="02040503050406030204" pitchFamily="18" charset="0"/>
                        <a:ea typeface="Calibri" panose="020F0502020204030204" pitchFamily="34" charset="0"/>
                      </a:rPr>
                      <m:t>=</m:t>
                    </m:r>
                    <m:sSubSup>
                      <m:sSubSupPr>
                        <m:ctrlPr>
                          <a:rPr lang="ru-RU" sz="2000" i="1">
                            <a:effectLst/>
                            <a:latin typeface="Cambria Math" panose="02040503050406030204" pitchFamily="18" charset="0"/>
                            <a:ea typeface="Calibri" panose="020F0502020204030204" pitchFamily="34" charset="0"/>
                          </a:rPr>
                        </m:ctrlPr>
                      </m:sSubSupPr>
                      <m:e>
                        <m:r>
                          <a:rPr lang="ru-RU" sz="2000" i="1">
                            <a:effectLst/>
                            <a:latin typeface="Cambria Math" panose="02040503050406030204" pitchFamily="18" charset="0"/>
                            <a:ea typeface="Calibri" panose="020F0502020204030204" pitchFamily="34" charset="0"/>
                          </a:rPr>
                          <m:t>𝜎</m:t>
                        </m:r>
                      </m:e>
                      <m:sub>
                        <m:r>
                          <a:rPr lang="ru-RU" sz="2000" i="1">
                            <a:effectLst/>
                            <a:latin typeface="Cambria Math" panose="02040503050406030204" pitchFamily="18" charset="0"/>
                            <a:ea typeface="Calibri" panose="020F0502020204030204" pitchFamily="34" charset="0"/>
                          </a:rPr>
                          <m:t>𝑖</m:t>
                        </m:r>
                      </m:sub>
                      <m:sup>
                        <m:r>
                          <a:rPr lang="ru-RU" sz="2000" i="1">
                            <a:effectLst/>
                            <a:latin typeface="Cambria Math" panose="02040503050406030204" pitchFamily="18" charset="0"/>
                            <a:ea typeface="Calibri" panose="020F0502020204030204" pitchFamily="34" charset="0"/>
                          </a:rPr>
                          <m:t>2</m:t>
                        </m:r>
                      </m:sup>
                    </m:sSubSup>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𝑈</m:t>
                        </m:r>
                      </m:e>
                      <m:sub>
                        <m:r>
                          <a:rPr lang="ru-RU" sz="2000" i="1">
                            <a:effectLst/>
                            <a:latin typeface="Cambria Math" panose="02040503050406030204" pitchFamily="18" charset="0"/>
                            <a:ea typeface="Calibri" panose="020F0502020204030204" pitchFamily="34" charset="0"/>
                          </a:rPr>
                          <m:t>𝑖</m:t>
                        </m:r>
                      </m:sub>
                    </m:sSub>
                    <m:r>
                      <a:rPr lang="ru-RU"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𝑖</m:t>
                    </m:r>
                    <m:r>
                      <a:rPr lang="ru-RU" sz="2000" i="1">
                        <a:effectLst/>
                        <a:latin typeface="Cambria Math" panose="02040503050406030204" pitchFamily="18" charset="0"/>
                        <a:ea typeface="Calibri" panose="020F0502020204030204" pitchFamily="34" charset="0"/>
                      </a:rPr>
                      <m:t>=1,…,</m:t>
                    </m:r>
                    <m:r>
                      <a:rPr lang="en-US" sz="2000" i="1">
                        <a:effectLst/>
                        <a:latin typeface="Cambria Math" panose="02040503050406030204" pitchFamily="18" charset="0"/>
                        <a:ea typeface="Calibri" panose="020F0502020204030204" pitchFamily="34" charset="0"/>
                      </a:rPr>
                      <m:t>𝑚</m:t>
                    </m:r>
                  </m:oMath>
                </a14:m>
                <a:r>
                  <a:rPr lang="ru-RU" sz="2000" i="1" dirty="0">
                    <a:effectLst/>
                    <a:latin typeface="Times New Roman" panose="02020603050405020304" pitchFamily="18" charset="0"/>
                    <a:ea typeface="Calibri" panose="020F0502020204030204" pitchFamily="34" charset="0"/>
                  </a:rPr>
                  <a:t>				</a:t>
                </a:r>
                <a:r>
                  <a:rPr lang="ru-RU" sz="2000" dirty="0">
                    <a:effectLst/>
                    <a:latin typeface="Times New Roman" panose="02020603050405020304" pitchFamily="18" charset="0"/>
                    <a:ea typeface="Calibri" panose="020F0502020204030204" pitchFamily="34" charset="0"/>
                  </a:rPr>
                  <a:t>(2.4)</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Times New Roman" panose="02020603050405020304" pitchFamily="18" charset="0"/>
                  </a:rPr>
                  <a:t>где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𝑈</m:t>
                        </m:r>
                      </m:e>
                      <m:sub>
                        <m:r>
                          <a:rPr lang="ru-RU" sz="2000" i="1">
                            <a:effectLst/>
                            <a:latin typeface="Cambria Math" panose="02040503050406030204" pitchFamily="18" charset="0"/>
                            <a:ea typeface="Calibri" panose="020F0502020204030204" pitchFamily="34" charset="0"/>
                          </a:rPr>
                          <m:t>𝑖</m:t>
                        </m:r>
                      </m:sub>
                    </m:sSub>
                  </m:oMath>
                </a14:m>
                <a:r>
                  <a:rPr lang="ru-RU" sz="2000" dirty="0">
                    <a:effectLst/>
                    <a:latin typeface="Times New Roman" panose="02020603050405020304" pitchFamily="18" charset="0"/>
                    <a:ea typeface="Times New Roman" panose="02020603050405020304" pitchFamily="18" charset="0"/>
                  </a:rPr>
                  <a:t> – столбцы матрицы </a:t>
                </a:r>
                <a14:m>
                  <m:oMath xmlns:m="http://schemas.openxmlformats.org/officeDocument/2006/math">
                    <m:r>
                      <a:rPr lang="ru-RU" sz="2000" i="1">
                        <a:effectLst/>
                        <a:latin typeface="Cambria Math" panose="02040503050406030204" pitchFamily="18" charset="0"/>
                        <a:ea typeface="Times New Roman" panose="02020603050405020304" pitchFamily="18" charset="0"/>
                      </a:rPr>
                      <m:t>𝑈</m:t>
                    </m:r>
                  </m:oMath>
                </a14:m>
                <a:r>
                  <a:rPr lang="ru-RU" sz="2000" dirty="0">
                    <a:effectLst/>
                    <a:latin typeface="Times New Roman" panose="02020603050405020304" pitchFamily="18" charset="0"/>
                    <a:ea typeface="Times New Roman" panose="02020603050405020304" pitchFamily="18" charset="0"/>
                  </a:rPr>
                  <a:t>, </a:t>
                </a:r>
                <a14:m>
                  <m:oMath xmlns:m="http://schemas.openxmlformats.org/officeDocument/2006/math">
                    <m:sSubSup>
                      <m:sSubSupPr>
                        <m:ctrlPr>
                          <a:rPr lang="ru-RU" sz="2000" i="1">
                            <a:effectLst/>
                            <a:latin typeface="Cambria Math" panose="02040503050406030204" pitchFamily="18" charset="0"/>
                            <a:ea typeface="Calibri" panose="020F0502020204030204" pitchFamily="34" charset="0"/>
                          </a:rPr>
                        </m:ctrlPr>
                      </m:sSubSupPr>
                      <m:e>
                        <m:r>
                          <a:rPr lang="ru-RU" sz="2000" i="1">
                            <a:effectLst/>
                            <a:latin typeface="Cambria Math" panose="02040503050406030204" pitchFamily="18" charset="0"/>
                            <a:ea typeface="Calibri" panose="020F0502020204030204" pitchFamily="34" charset="0"/>
                          </a:rPr>
                          <m:t>𝜎</m:t>
                        </m:r>
                      </m:e>
                      <m:sub>
                        <m:r>
                          <a:rPr lang="ru-RU" sz="2000" i="1">
                            <a:effectLst/>
                            <a:latin typeface="Cambria Math" panose="02040503050406030204" pitchFamily="18" charset="0"/>
                            <a:ea typeface="Calibri" panose="020F0502020204030204" pitchFamily="34" charset="0"/>
                          </a:rPr>
                          <m:t>𝑖</m:t>
                        </m:r>
                      </m:sub>
                      <m:sup>
                        <m:r>
                          <a:rPr lang="ru-RU" sz="2000" i="1">
                            <a:effectLst/>
                            <a:latin typeface="Cambria Math" panose="02040503050406030204" pitchFamily="18" charset="0"/>
                            <a:ea typeface="Calibri" panose="020F0502020204030204" pitchFamily="34" charset="0"/>
                          </a:rPr>
                          <m:t>2</m:t>
                        </m:r>
                      </m:sup>
                    </m:sSubSup>
                  </m:oMath>
                </a14:m>
                <a:r>
                  <a:rPr lang="ru-RU" sz="2000" dirty="0">
                    <a:effectLst/>
                    <a:latin typeface="Times New Roman" panose="02020603050405020304" pitchFamily="18" charset="0"/>
                    <a:ea typeface="Times New Roman" panose="02020603050405020304" pitchFamily="18" charset="0"/>
                  </a:rPr>
                  <a:t> – квадраты соответствующих значений на диагонали матрицы </a:t>
                </a:r>
                <a14:m>
                  <m:oMath xmlns:m="http://schemas.openxmlformats.org/officeDocument/2006/math">
                    <m:r>
                      <a:rPr lang="en-US" sz="2000" i="1">
                        <a:effectLst/>
                        <a:latin typeface="Cambria Math" panose="02040503050406030204" pitchFamily="18" charset="0"/>
                        <a:ea typeface="Calibri" panose="020F0502020204030204" pitchFamily="34" charset="0"/>
                      </a:rPr>
                      <m:t>𝐷</m:t>
                    </m:r>
                  </m:oMath>
                </a14:m>
                <a:r>
                  <a:rPr lang="ru-RU" sz="2000" dirty="0">
                    <a:effectLst/>
                    <a:latin typeface="Times New Roman" panose="02020603050405020304" pitchFamily="18" charset="0"/>
                    <a:ea typeface="Times New Roman" panose="02020603050405020304" pitchFamily="18" charset="0"/>
                  </a:rPr>
                  <a:t>. </a:t>
                </a:r>
              </a:p>
            </p:txBody>
          </p:sp>
        </mc:Choice>
        <mc:Fallback>
          <p:sp>
            <p:nvSpPr>
              <p:cNvPr id="4" name="Прямоугольник 3"/>
              <p:cNvSpPr>
                <a:spLocks noRot="1" noChangeAspect="1" noMove="1" noResize="1" noEditPoints="1" noAdjustHandles="1" noChangeArrowheads="1" noChangeShapeType="1" noTextEdit="1"/>
              </p:cNvSpPr>
              <p:nvPr/>
            </p:nvSpPr>
            <p:spPr>
              <a:xfrm>
                <a:off x="329184" y="4927758"/>
                <a:ext cx="11667744" cy="1240340"/>
              </a:xfrm>
              <a:prstGeom prst="rect">
                <a:avLst/>
              </a:prstGeom>
              <a:blipFill>
                <a:blip r:embed="rId4"/>
                <a:stretch>
                  <a:fillRect r="-522" b="-4902"/>
                </a:stretch>
              </a:blipFill>
            </p:spPr>
            <p:txBody>
              <a:bodyPr/>
              <a:lstStyle/>
              <a:p>
                <a:r>
                  <a:rPr lang="ru-RU">
                    <a:noFill/>
                  </a:rPr>
                  <a:t> </a:t>
                </a:r>
              </a:p>
            </p:txBody>
          </p:sp>
        </mc:Fallback>
      </mc:AlternateContent>
    </p:spTree>
    <p:extLst>
      <p:ext uri="{BB962C8B-B14F-4D97-AF65-F5344CB8AC3E}">
        <p14:creationId xmlns:p14="http://schemas.microsoft.com/office/powerpoint/2010/main" val="314654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850392" y="369689"/>
                <a:ext cx="10881360" cy="5108834"/>
              </a:xfrm>
              <a:prstGeom prst="rect">
                <a:avLst/>
              </a:prstGeom>
            </p:spPr>
            <p:txBody>
              <a:bodyPr wrap="square">
                <a:spAutoFit/>
              </a:bodyPr>
              <a:lstStyle/>
              <a:p>
                <a:pPr indent="450215" algn="just">
                  <a:lnSpc>
                    <a:spcPct val="120000"/>
                  </a:lnSpc>
                  <a:spcAft>
                    <a:spcPts val="0"/>
                  </a:spcAft>
                </a:pPr>
                <a:r>
                  <a:rPr lang="ru-RU" sz="2000" dirty="0">
                    <a:latin typeface="Times New Roman" panose="02020603050405020304" pitchFamily="18" charset="0"/>
                    <a:ea typeface="Times New Roman" panose="02020603050405020304" pitchFamily="18" charset="0"/>
                  </a:rPr>
                  <a:t>Векторно-матричное выражение (2.3) представляет собой решение задачи нахождения собственных чисел </a:t>
                </a:r>
                <a14:m>
                  <m:oMath xmlns:m="http://schemas.openxmlformats.org/officeDocument/2006/math">
                    <m:sSubSup>
                      <m:sSubSupPr>
                        <m:ctrlPr>
                          <a:rPr lang="ru-RU" sz="2000" i="1">
                            <a:effectLst/>
                            <a:latin typeface="Cambria Math" panose="02040503050406030204" pitchFamily="18" charset="0"/>
                            <a:ea typeface="Calibri" panose="020F0502020204030204" pitchFamily="34" charset="0"/>
                          </a:rPr>
                        </m:ctrlPr>
                      </m:sSubSupPr>
                      <m:e>
                        <m:r>
                          <a:rPr lang="ru-RU" sz="2000" i="1">
                            <a:effectLst/>
                            <a:latin typeface="Cambria Math" panose="02040503050406030204" pitchFamily="18" charset="0"/>
                            <a:ea typeface="Calibri" panose="020F0502020204030204" pitchFamily="34" charset="0"/>
                          </a:rPr>
                          <m:t>𝜎</m:t>
                        </m:r>
                      </m:e>
                      <m:sub>
                        <m:r>
                          <a:rPr lang="ru-RU" sz="2000" i="1">
                            <a:effectLst/>
                            <a:latin typeface="Cambria Math" panose="02040503050406030204" pitchFamily="18" charset="0"/>
                            <a:ea typeface="Calibri" panose="020F0502020204030204" pitchFamily="34" charset="0"/>
                          </a:rPr>
                          <m:t>𝑖</m:t>
                        </m:r>
                      </m:sub>
                      <m:sup>
                        <m:r>
                          <a:rPr lang="ru-RU" sz="2000" i="1">
                            <a:effectLst/>
                            <a:latin typeface="Cambria Math" panose="02040503050406030204" pitchFamily="18" charset="0"/>
                            <a:ea typeface="Calibri" panose="020F0502020204030204" pitchFamily="34" charset="0"/>
                          </a:rPr>
                          <m:t>2</m:t>
                        </m:r>
                      </m:sup>
                    </m:sSubSup>
                  </m:oMath>
                </a14:m>
                <a:r>
                  <a:rPr lang="ru-RU" sz="2000" dirty="0">
                    <a:effectLst/>
                    <a:latin typeface="Times New Roman" panose="02020603050405020304" pitchFamily="18" charset="0"/>
                    <a:ea typeface="Times New Roman" panose="02020603050405020304" pitchFamily="18" charset="0"/>
                  </a:rPr>
                  <a:t> и собственных векторов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𝑈</m:t>
                        </m:r>
                      </m:e>
                      <m:sub>
                        <m:r>
                          <a:rPr lang="ru-RU" sz="2000" i="1">
                            <a:effectLst/>
                            <a:latin typeface="Cambria Math" panose="02040503050406030204" pitchFamily="18" charset="0"/>
                            <a:ea typeface="Calibri" panose="020F0502020204030204" pitchFamily="34" charset="0"/>
                          </a:rPr>
                          <m:t>𝑖</m:t>
                        </m:r>
                      </m:sub>
                    </m:sSub>
                  </m:oMath>
                </a14:m>
                <a:r>
                  <a:rPr lang="ru-RU" sz="2000" dirty="0">
                    <a:effectLst/>
                    <a:latin typeface="Times New Roman" panose="02020603050405020304" pitchFamily="18" charset="0"/>
                    <a:ea typeface="Times New Roman" panose="02020603050405020304" pitchFamily="18" charset="0"/>
                  </a:rPr>
                  <a:t> матрицы </a:t>
                </a:r>
                <a14:m>
                  <m:oMath xmlns:m="http://schemas.openxmlformats.org/officeDocument/2006/math">
                    <m:r>
                      <a:rPr lang="ru-RU" sz="2000" i="1">
                        <a:effectLst/>
                        <a:latin typeface="Cambria Math" panose="02040503050406030204" pitchFamily="18" charset="0"/>
                        <a:ea typeface="Calibri" panose="020F0502020204030204" pitchFamily="34" charset="0"/>
                      </a:rPr>
                      <m:t>𝐴</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𝐴</m:t>
                        </m:r>
                      </m:e>
                      <m:sup>
                        <m:r>
                          <a:rPr lang="en-US" sz="2000" i="1">
                            <a:effectLst/>
                            <a:latin typeface="Cambria Math" panose="02040503050406030204" pitchFamily="18" charset="0"/>
                            <a:ea typeface="Calibri" panose="020F0502020204030204" pitchFamily="34" charset="0"/>
                          </a:rPr>
                          <m:t>𝑇</m:t>
                        </m:r>
                      </m:sup>
                    </m:sSup>
                  </m:oMath>
                </a14:m>
                <a:r>
                  <a:rPr lang="ru-RU" sz="2000" dirty="0">
                    <a:effectLst/>
                    <a:latin typeface="Times New Roman" panose="02020603050405020304" pitchFamily="18" charset="0"/>
                    <a:ea typeface="Times New Roman" panose="02020603050405020304" pitchFamily="18" charset="0"/>
                  </a:rPr>
                  <a:t>. В результате получаем, что сингулярные числа </a:t>
                </a:r>
                <a14:m>
                  <m:oMath xmlns:m="http://schemas.openxmlformats.org/officeDocument/2006/math">
                    <m:sSubSup>
                      <m:sSubSupPr>
                        <m:ctrlPr>
                          <a:rPr lang="ru-RU" sz="2000" i="1">
                            <a:effectLst/>
                            <a:latin typeface="Cambria Math" panose="02040503050406030204" pitchFamily="18" charset="0"/>
                            <a:ea typeface="Calibri" panose="020F0502020204030204" pitchFamily="34" charset="0"/>
                          </a:rPr>
                        </m:ctrlPr>
                      </m:sSubSupPr>
                      <m:e>
                        <m:r>
                          <a:rPr lang="ru-RU" sz="2000" i="1">
                            <a:effectLst/>
                            <a:latin typeface="Cambria Math" panose="02040503050406030204" pitchFamily="18" charset="0"/>
                            <a:ea typeface="Calibri" panose="020F0502020204030204" pitchFamily="34" charset="0"/>
                          </a:rPr>
                          <m:t>𝜎</m:t>
                        </m:r>
                      </m:e>
                      <m:sub>
                        <m:r>
                          <a:rPr lang="ru-RU" sz="2000" i="1">
                            <a:effectLst/>
                            <a:latin typeface="Cambria Math" panose="02040503050406030204" pitchFamily="18" charset="0"/>
                            <a:ea typeface="Calibri" panose="020F0502020204030204" pitchFamily="34" charset="0"/>
                          </a:rPr>
                          <m:t>𝑖</m:t>
                        </m:r>
                      </m:sub>
                      <m:sup>
                        <m:r>
                          <a:rPr lang="ru-RU" sz="2000" i="1">
                            <a:effectLst/>
                            <a:latin typeface="Cambria Math" panose="02040503050406030204" pitchFamily="18" charset="0"/>
                            <a:ea typeface="Calibri" panose="020F0502020204030204" pitchFamily="34" charset="0"/>
                          </a:rPr>
                          <m:t>2</m:t>
                        </m:r>
                      </m:sup>
                    </m:sSubSup>
                    <m:r>
                      <a:rPr lang="ru-RU"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𝑖</m:t>
                    </m:r>
                    <m:r>
                      <a:rPr lang="ru-RU" sz="2000" i="1">
                        <a:effectLst/>
                        <a:latin typeface="Cambria Math" panose="02040503050406030204" pitchFamily="18" charset="0"/>
                        <a:ea typeface="Calibri" panose="020F0502020204030204" pitchFamily="34" charset="0"/>
                      </a:rPr>
                      <m:t>=1,…,</m:t>
                    </m:r>
                    <m:r>
                      <a:rPr lang="en-US" sz="2000" i="1">
                        <a:effectLst/>
                        <a:latin typeface="Cambria Math" panose="02040503050406030204" pitchFamily="18" charset="0"/>
                        <a:ea typeface="Calibri" panose="020F0502020204030204" pitchFamily="34" charset="0"/>
                      </a:rPr>
                      <m:t>𝑚</m:t>
                    </m:r>
                    <m:r>
                      <a:rPr lang="ru-RU" sz="2000" i="1">
                        <a:effectLst/>
                        <a:latin typeface="Cambria Math" panose="02040503050406030204" pitchFamily="18" charset="0"/>
                        <a:ea typeface="Calibri" panose="020F0502020204030204" pitchFamily="34" charset="0"/>
                      </a:rPr>
                      <m:t>)</m:t>
                    </m:r>
                  </m:oMath>
                </a14:m>
                <a:r>
                  <a:rPr lang="ru-RU" sz="2000" dirty="0">
                    <a:effectLst/>
                    <a:latin typeface="Times New Roman" panose="02020603050405020304" pitchFamily="18" charset="0"/>
                    <a:ea typeface="Times New Roman" panose="02020603050405020304" pitchFamily="18" charset="0"/>
                  </a:rPr>
                  <a:t> представляют собой решения характеристического уравнения </a:t>
                </a:r>
              </a:p>
              <a:p>
                <a:pPr indent="450215" algn="r">
                  <a:lnSpc>
                    <a:spcPct val="120000"/>
                  </a:lnSpc>
                  <a:spcAft>
                    <a:spcPts val="0"/>
                  </a:spcAft>
                </a:pPr>
                <a14:m>
                  <m:oMath xmlns:m="http://schemas.openxmlformats.org/officeDocument/2006/math">
                    <m:r>
                      <a:rPr lang="ru-RU" sz="2000" i="1">
                        <a:effectLst/>
                        <a:latin typeface="Cambria Math" panose="02040503050406030204" pitchFamily="18" charset="0"/>
                        <a:ea typeface="Times New Roman" panose="02020603050405020304" pitchFamily="18" charset="0"/>
                      </a:rPr>
                      <m:t>𝑑𝑒𝑡</m:t>
                    </m:r>
                    <m:d>
                      <m:dPr>
                        <m:ctrlPr>
                          <a:rPr lang="ru-RU" sz="2000" i="1">
                            <a:effectLst/>
                            <a:latin typeface="Cambria Math" panose="02040503050406030204" pitchFamily="18" charset="0"/>
                            <a:ea typeface="Times New Roman" panose="02020603050405020304" pitchFamily="18" charset="0"/>
                          </a:rPr>
                        </m:ctrlPr>
                      </m:dPr>
                      <m:e>
                        <m:sSubSup>
                          <m:sSubSupPr>
                            <m:ctrlPr>
                              <a:rPr lang="ru-RU" sz="2000" i="1">
                                <a:effectLst/>
                                <a:latin typeface="Cambria Math" panose="02040503050406030204" pitchFamily="18" charset="0"/>
                                <a:ea typeface="Calibri" panose="020F0502020204030204" pitchFamily="34" charset="0"/>
                              </a:rPr>
                            </m:ctrlPr>
                          </m:sSubSupPr>
                          <m:e>
                            <m:r>
                              <a:rPr lang="ru-RU" sz="2000" i="1">
                                <a:effectLst/>
                                <a:latin typeface="Cambria Math" panose="02040503050406030204" pitchFamily="18" charset="0"/>
                                <a:ea typeface="Calibri" panose="020F0502020204030204" pitchFamily="34" charset="0"/>
                              </a:rPr>
                              <m:t>𝜎</m:t>
                            </m:r>
                          </m:e>
                          <m:sub>
                            <m:r>
                              <a:rPr lang="ru-RU" sz="2000" i="1">
                                <a:effectLst/>
                                <a:latin typeface="Cambria Math" panose="02040503050406030204" pitchFamily="18" charset="0"/>
                                <a:ea typeface="Calibri" panose="020F0502020204030204" pitchFamily="34" charset="0"/>
                              </a:rPr>
                              <m:t>𝑖</m:t>
                            </m:r>
                          </m:sub>
                          <m:sup>
                            <m:r>
                              <a:rPr lang="ru-RU" sz="2000" i="1">
                                <a:effectLst/>
                                <a:latin typeface="Cambria Math" panose="02040503050406030204" pitchFamily="18" charset="0"/>
                                <a:ea typeface="Calibri" panose="020F0502020204030204" pitchFamily="34" charset="0"/>
                              </a:rPr>
                              <m:t>2</m:t>
                            </m:r>
                          </m:sup>
                        </m:sSubSup>
                        <m:r>
                          <a:rPr lang="ru-RU" sz="2000" i="1">
                            <a:effectLst/>
                            <a:latin typeface="Cambria Math" panose="02040503050406030204" pitchFamily="18" charset="0"/>
                            <a:ea typeface="Calibri" panose="020F0502020204030204" pitchFamily="34" charset="0"/>
                          </a:rPr>
                          <m:t>𝐼</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𝐴</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𝐴</m:t>
                            </m:r>
                          </m:e>
                          <m:sup>
                            <m:r>
                              <a:rPr lang="en-US" sz="2000" i="1">
                                <a:effectLst/>
                                <a:latin typeface="Cambria Math" panose="02040503050406030204" pitchFamily="18" charset="0"/>
                                <a:ea typeface="Calibri" panose="020F0502020204030204" pitchFamily="34" charset="0"/>
                              </a:rPr>
                              <m:t>𝑇</m:t>
                            </m:r>
                          </m:sup>
                        </m:sSup>
                      </m:e>
                    </m:d>
                    <m:r>
                      <a:rPr lang="ru-RU" sz="2000" i="1">
                        <a:effectLst/>
                        <a:latin typeface="Cambria Math" panose="02040503050406030204" pitchFamily="18" charset="0"/>
                        <a:ea typeface="Times New Roman" panose="02020603050405020304" pitchFamily="18" charset="0"/>
                      </a:rPr>
                      <m:t>=0</m:t>
                    </m:r>
                  </m:oMath>
                </a14:m>
                <a:r>
                  <a:rPr lang="ru-RU" sz="2000" dirty="0">
                    <a:effectLst/>
                    <a:latin typeface="Times New Roman" panose="02020603050405020304" pitchFamily="18" charset="0"/>
                    <a:ea typeface="Times New Roman" panose="02020603050405020304" pitchFamily="18" charset="0"/>
                  </a:rPr>
                  <a:t>					(2.5)</a:t>
                </a:r>
              </a:p>
              <a:p>
                <a:pPr indent="450215" algn="just">
                  <a:lnSpc>
                    <a:spcPct val="120000"/>
                  </a:lnSpc>
                  <a:spcAft>
                    <a:spcPts val="0"/>
                  </a:spcAft>
                </a:pPr>
                <a:r>
                  <a:rPr lang="ru-RU" sz="2000" dirty="0">
                    <a:effectLst/>
                    <a:latin typeface="Times New Roman" panose="02020603050405020304" pitchFamily="18" charset="0"/>
                    <a:ea typeface="Times New Roman" panose="02020603050405020304" pitchFamily="18" charset="0"/>
                  </a:rPr>
                  <a:t>Также можно получить зеркальные соотношения:</a:t>
                </a:r>
              </a:p>
              <a:p>
                <a:pPr indent="450215" algn="r">
                  <a:lnSpc>
                    <a:spcPct val="120000"/>
                  </a:lnSpc>
                  <a:spcAft>
                    <a:spcPts val="0"/>
                  </a:spcAft>
                </a:pPr>
                <a14:m>
                  <m:oMath xmlns:m="http://schemas.openxmlformats.org/officeDocument/2006/math">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𝐴</m:t>
                        </m:r>
                      </m:e>
                      <m:sup>
                        <m:r>
                          <a:rPr lang="en-US" sz="2000" i="1">
                            <a:effectLst/>
                            <a:latin typeface="Cambria Math" panose="02040503050406030204" pitchFamily="18" charset="0"/>
                            <a:ea typeface="Calibri" panose="020F0502020204030204" pitchFamily="34" charset="0"/>
                          </a:rPr>
                          <m:t>𝑇</m:t>
                        </m:r>
                      </m:sup>
                    </m:sSup>
                    <m:r>
                      <a:rPr lang="ru-RU" sz="2000" i="1">
                        <a:effectLst/>
                        <a:latin typeface="Cambria Math" panose="02040503050406030204" pitchFamily="18" charset="0"/>
                        <a:ea typeface="Calibri" panose="020F0502020204030204" pitchFamily="34" charset="0"/>
                      </a:rPr>
                      <m:t>𝐴</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𝑉</m:t>
                        </m:r>
                      </m:e>
                      <m:sub>
                        <m:r>
                          <a:rPr lang="ru-RU" sz="2000" i="1">
                            <a:effectLst/>
                            <a:latin typeface="Cambria Math" panose="02040503050406030204" pitchFamily="18" charset="0"/>
                            <a:ea typeface="Calibri" panose="020F0502020204030204" pitchFamily="34" charset="0"/>
                          </a:rPr>
                          <m:t>𝑖</m:t>
                        </m:r>
                      </m:sub>
                    </m:sSub>
                    <m:r>
                      <a:rPr lang="ru-RU" sz="2000" i="1">
                        <a:effectLst/>
                        <a:latin typeface="Cambria Math" panose="02040503050406030204" pitchFamily="18" charset="0"/>
                        <a:ea typeface="Calibri" panose="020F0502020204030204" pitchFamily="34" charset="0"/>
                      </a:rPr>
                      <m:t>= </m:t>
                    </m:r>
                    <m:sSubSup>
                      <m:sSubSupPr>
                        <m:ctrlPr>
                          <a:rPr lang="ru-RU" sz="2000" i="1">
                            <a:effectLst/>
                            <a:latin typeface="Cambria Math" panose="02040503050406030204" pitchFamily="18" charset="0"/>
                            <a:ea typeface="Calibri" panose="020F0502020204030204" pitchFamily="34" charset="0"/>
                          </a:rPr>
                        </m:ctrlPr>
                      </m:sSubSupPr>
                      <m:e>
                        <m:r>
                          <a:rPr lang="ru-RU" sz="2000" i="1">
                            <a:effectLst/>
                            <a:latin typeface="Cambria Math" panose="02040503050406030204" pitchFamily="18" charset="0"/>
                            <a:ea typeface="Calibri" panose="020F0502020204030204" pitchFamily="34" charset="0"/>
                          </a:rPr>
                          <m:t>𝜎</m:t>
                        </m:r>
                      </m:e>
                      <m:sub>
                        <m:r>
                          <a:rPr lang="ru-RU" sz="2000" i="1">
                            <a:effectLst/>
                            <a:latin typeface="Cambria Math" panose="02040503050406030204" pitchFamily="18" charset="0"/>
                            <a:ea typeface="Calibri" panose="020F0502020204030204" pitchFamily="34" charset="0"/>
                          </a:rPr>
                          <m:t>𝑖</m:t>
                        </m:r>
                      </m:sub>
                      <m:sup>
                        <m:r>
                          <a:rPr lang="ru-RU" sz="2000" i="1">
                            <a:effectLst/>
                            <a:latin typeface="Cambria Math" panose="02040503050406030204" pitchFamily="18" charset="0"/>
                            <a:ea typeface="Calibri" panose="020F0502020204030204" pitchFamily="34" charset="0"/>
                          </a:rPr>
                          <m:t>2</m:t>
                        </m:r>
                      </m:sup>
                    </m:sSubSup>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𝑉</m:t>
                        </m:r>
                      </m:e>
                      <m:sub>
                        <m:r>
                          <a:rPr lang="ru-RU" sz="2000" i="1">
                            <a:effectLst/>
                            <a:latin typeface="Cambria Math" panose="02040503050406030204" pitchFamily="18" charset="0"/>
                            <a:ea typeface="Calibri" panose="020F0502020204030204" pitchFamily="34" charset="0"/>
                          </a:rPr>
                          <m:t>𝑖</m:t>
                        </m:r>
                      </m:sub>
                    </m:sSub>
                    <m:r>
                      <a:rPr lang="ru-RU"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𝑖</m:t>
                    </m:r>
                    <m:r>
                      <a:rPr lang="ru-RU" sz="2000" i="1">
                        <a:effectLst/>
                        <a:latin typeface="Cambria Math" panose="02040503050406030204" pitchFamily="18" charset="0"/>
                        <a:ea typeface="Calibri" panose="020F0502020204030204" pitchFamily="34" charset="0"/>
                      </a:rPr>
                      <m:t>=1,…,</m:t>
                    </m:r>
                    <m:r>
                      <a:rPr lang="en-US" sz="2000" i="1">
                        <a:effectLst/>
                        <a:latin typeface="Cambria Math" panose="02040503050406030204" pitchFamily="18" charset="0"/>
                        <a:ea typeface="Calibri" panose="020F0502020204030204" pitchFamily="34" charset="0"/>
                      </a:rPr>
                      <m:t>𝑚</m:t>
                    </m:r>
                  </m:oMath>
                </a14:m>
                <a:r>
                  <a:rPr lang="ru-RU" sz="2000" i="1" dirty="0">
                    <a:effectLst/>
                    <a:latin typeface="Times New Roman" panose="02020603050405020304" pitchFamily="18" charset="0"/>
                    <a:ea typeface="Calibri" panose="020F0502020204030204" pitchFamily="34" charset="0"/>
                  </a:rPr>
                  <a:t>				</a:t>
                </a:r>
                <a:r>
                  <a:rPr lang="ru-RU" sz="2000" dirty="0">
                    <a:effectLst/>
                    <a:latin typeface="Times New Roman" panose="02020603050405020304" pitchFamily="18" charset="0"/>
                    <a:ea typeface="Calibri" panose="020F0502020204030204" pitchFamily="34" charset="0"/>
                  </a:rPr>
                  <a:t>(2.6)</a:t>
                </a:r>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Times New Roman" panose="02020603050405020304" pitchFamily="18" charset="0"/>
                  </a:rPr>
                  <a:t>где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𝑉</m:t>
                        </m:r>
                      </m:e>
                      <m:sub>
                        <m:r>
                          <a:rPr lang="ru-RU" sz="2000" i="1">
                            <a:effectLst/>
                            <a:latin typeface="Cambria Math" panose="02040503050406030204" pitchFamily="18" charset="0"/>
                            <a:ea typeface="Calibri" panose="020F0502020204030204" pitchFamily="34" charset="0"/>
                          </a:rPr>
                          <m:t>𝑖</m:t>
                        </m:r>
                      </m:sub>
                    </m:sSub>
                  </m:oMath>
                </a14:m>
                <a:r>
                  <a:rPr lang="ru-RU" sz="2000" dirty="0">
                    <a:effectLst/>
                    <a:latin typeface="Times New Roman" panose="02020603050405020304" pitchFamily="18" charset="0"/>
                    <a:ea typeface="Times New Roman" panose="02020603050405020304" pitchFamily="18" charset="0"/>
                  </a:rPr>
                  <a:t> – столбцы матрицы </a:t>
                </a:r>
                <a14:m>
                  <m:oMath xmlns:m="http://schemas.openxmlformats.org/officeDocument/2006/math">
                    <m:r>
                      <a:rPr lang="en-US" sz="2000" i="1">
                        <a:effectLst/>
                        <a:latin typeface="Cambria Math" panose="02040503050406030204" pitchFamily="18" charset="0"/>
                        <a:ea typeface="Times New Roman" panose="02020603050405020304" pitchFamily="18" charset="0"/>
                      </a:rPr>
                      <m:t>𝑉</m:t>
                    </m:r>
                  </m:oMath>
                </a14:m>
                <a:r>
                  <a:rPr lang="ru-RU" sz="2000" dirty="0">
                    <a:effectLst/>
                    <a:latin typeface="Times New Roman" panose="02020603050405020304" pitchFamily="18" charset="0"/>
                    <a:ea typeface="Times New Roman" panose="02020603050405020304" pitchFamily="18" charset="0"/>
                  </a:rPr>
                  <a:t>, </a:t>
                </a:r>
                <a14:m>
                  <m:oMath xmlns:m="http://schemas.openxmlformats.org/officeDocument/2006/math">
                    <m:sSubSup>
                      <m:sSubSupPr>
                        <m:ctrlPr>
                          <a:rPr lang="ru-RU" sz="2000" i="1">
                            <a:effectLst/>
                            <a:latin typeface="Cambria Math" panose="02040503050406030204" pitchFamily="18" charset="0"/>
                            <a:ea typeface="Calibri" panose="020F0502020204030204" pitchFamily="34" charset="0"/>
                          </a:rPr>
                        </m:ctrlPr>
                      </m:sSubSupPr>
                      <m:e>
                        <m:r>
                          <a:rPr lang="ru-RU" sz="2000" i="1">
                            <a:effectLst/>
                            <a:latin typeface="Cambria Math" panose="02040503050406030204" pitchFamily="18" charset="0"/>
                            <a:ea typeface="Calibri" panose="020F0502020204030204" pitchFamily="34" charset="0"/>
                          </a:rPr>
                          <m:t>𝜎</m:t>
                        </m:r>
                      </m:e>
                      <m:sub>
                        <m:r>
                          <a:rPr lang="ru-RU" sz="2000" i="1">
                            <a:effectLst/>
                            <a:latin typeface="Cambria Math" panose="02040503050406030204" pitchFamily="18" charset="0"/>
                            <a:ea typeface="Calibri" panose="020F0502020204030204" pitchFamily="34" charset="0"/>
                          </a:rPr>
                          <m:t>𝑖</m:t>
                        </m:r>
                      </m:sub>
                      <m:sup>
                        <m:r>
                          <a:rPr lang="ru-RU" sz="2000" i="1">
                            <a:effectLst/>
                            <a:latin typeface="Cambria Math" panose="02040503050406030204" pitchFamily="18" charset="0"/>
                            <a:ea typeface="Calibri" panose="020F0502020204030204" pitchFamily="34" charset="0"/>
                          </a:rPr>
                          <m:t>2</m:t>
                        </m:r>
                      </m:sup>
                    </m:sSubSup>
                  </m:oMath>
                </a14:m>
                <a:r>
                  <a:rPr lang="ru-RU" sz="2000" dirty="0">
                    <a:effectLst/>
                    <a:latin typeface="Times New Roman" panose="02020603050405020304" pitchFamily="18" charset="0"/>
                    <a:ea typeface="Times New Roman" panose="02020603050405020304" pitchFamily="18" charset="0"/>
                  </a:rPr>
                  <a:t> – квадраты соответствующих значений на диагонали матрицы D. </a:t>
                </a: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rPr>
                  <a:t>В свою очередь, по аналогии с </a:t>
                </a:r>
                <a:r>
                  <a:rPr lang="ru-RU" sz="2000" dirty="0" smtClean="0">
                    <a:effectLst/>
                    <a:latin typeface="Times New Roman" panose="02020603050405020304" pitchFamily="18" charset="0"/>
                    <a:ea typeface="Calibri" panose="020F0502020204030204" pitchFamily="34" charset="0"/>
                  </a:rPr>
                  <a:t>(2.4</a:t>
                </a:r>
                <a:r>
                  <a:rPr lang="ru-RU" sz="2000" dirty="0">
                    <a:effectLst/>
                    <a:latin typeface="Times New Roman" panose="02020603050405020304" pitchFamily="18" charset="0"/>
                    <a:ea typeface="Calibri" panose="020F0502020204030204" pitchFamily="34" charset="0"/>
                  </a:rPr>
                  <a:t>), векторно-матричное выражение (2.6) представляет собой полное решение задачи нахождения собственных чисел </a:t>
                </a:r>
                <a14:m>
                  <m:oMath xmlns:m="http://schemas.openxmlformats.org/officeDocument/2006/math">
                    <m:sSubSup>
                      <m:sSubSupPr>
                        <m:ctrlPr>
                          <a:rPr lang="ru-RU" sz="2000" i="1">
                            <a:effectLst/>
                            <a:latin typeface="Cambria Math" panose="02040503050406030204" pitchFamily="18" charset="0"/>
                            <a:ea typeface="Calibri" panose="020F0502020204030204" pitchFamily="34" charset="0"/>
                          </a:rPr>
                        </m:ctrlPr>
                      </m:sSubSupPr>
                      <m:e>
                        <m:r>
                          <a:rPr lang="ru-RU" sz="2000" i="1">
                            <a:effectLst/>
                            <a:latin typeface="Cambria Math" panose="02040503050406030204" pitchFamily="18" charset="0"/>
                            <a:ea typeface="Calibri" panose="020F0502020204030204" pitchFamily="34" charset="0"/>
                          </a:rPr>
                          <m:t>𝜎</m:t>
                        </m:r>
                      </m:e>
                      <m:sub>
                        <m:r>
                          <a:rPr lang="ru-RU" sz="2000" i="1">
                            <a:effectLst/>
                            <a:latin typeface="Cambria Math" panose="02040503050406030204" pitchFamily="18" charset="0"/>
                            <a:ea typeface="Calibri" panose="020F0502020204030204" pitchFamily="34" charset="0"/>
                          </a:rPr>
                          <m:t>𝑖</m:t>
                        </m:r>
                      </m:sub>
                      <m:sup>
                        <m:r>
                          <a:rPr lang="ru-RU" sz="2000" i="1">
                            <a:effectLst/>
                            <a:latin typeface="Cambria Math" panose="02040503050406030204" pitchFamily="18" charset="0"/>
                            <a:ea typeface="Calibri" panose="020F0502020204030204" pitchFamily="34" charset="0"/>
                          </a:rPr>
                          <m:t>2</m:t>
                        </m:r>
                      </m:sup>
                    </m:sSubSup>
                  </m:oMath>
                </a14:m>
                <a:r>
                  <a:rPr lang="ru-RU" sz="2000" dirty="0">
                    <a:effectLst/>
                    <a:latin typeface="Times New Roman" panose="02020603050405020304" pitchFamily="18" charset="0"/>
                    <a:ea typeface="Calibri" panose="020F0502020204030204" pitchFamily="34" charset="0"/>
                  </a:rPr>
                  <a:t> и собственных векторов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𝑉</m:t>
                        </m:r>
                      </m:e>
                      <m:sub>
                        <m:r>
                          <a:rPr lang="ru-RU" sz="2000" i="1">
                            <a:effectLst/>
                            <a:latin typeface="Cambria Math" panose="02040503050406030204" pitchFamily="18" charset="0"/>
                            <a:ea typeface="Calibri" panose="020F0502020204030204" pitchFamily="34" charset="0"/>
                          </a:rPr>
                          <m:t>𝑖</m:t>
                        </m:r>
                      </m:sub>
                    </m:sSub>
                  </m:oMath>
                </a14:m>
                <a:r>
                  <a:rPr lang="ru-RU" sz="2000" dirty="0">
                    <a:effectLst/>
                    <a:latin typeface="Times New Roman" panose="02020603050405020304" pitchFamily="18" charset="0"/>
                    <a:ea typeface="Calibri" panose="020F0502020204030204" pitchFamily="34" charset="0"/>
                  </a:rPr>
                  <a:t> матрицы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𝐴</m:t>
                        </m:r>
                      </m:e>
                      <m:sup>
                        <m:r>
                          <a:rPr lang="en-US" sz="2000" i="1">
                            <a:effectLst/>
                            <a:latin typeface="Cambria Math" panose="02040503050406030204" pitchFamily="18" charset="0"/>
                            <a:ea typeface="Calibri" panose="020F0502020204030204" pitchFamily="34" charset="0"/>
                          </a:rPr>
                          <m:t>𝑇</m:t>
                        </m:r>
                      </m:sup>
                    </m:sSup>
                    <m:r>
                      <a:rPr lang="ru-RU" sz="2000" i="1">
                        <a:effectLst/>
                        <a:latin typeface="Cambria Math" panose="02040503050406030204" pitchFamily="18" charset="0"/>
                        <a:ea typeface="Calibri" panose="020F0502020204030204" pitchFamily="34" charset="0"/>
                      </a:rPr>
                      <m:t>𝐴</m:t>
                    </m:r>
                  </m:oMath>
                </a14:m>
                <a:r>
                  <a:rPr lang="ru-RU" sz="2000" dirty="0">
                    <a:effectLst/>
                    <a:latin typeface="Times New Roman" panose="02020603050405020304" pitchFamily="18" charset="0"/>
                    <a:ea typeface="Calibri" panose="020F0502020204030204" pitchFamily="34" charset="0"/>
                  </a:rPr>
                  <a:t>. В результате получаем, что </a:t>
                </a:r>
                <a14:m>
                  <m:oMath xmlns:m="http://schemas.openxmlformats.org/officeDocument/2006/math">
                    <m:sSubSup>
                      <m:sSubSupPr>
                        <m:ctrlPr>
                          <a:rPr lang="ru-RU" sz="2000" i="1">
                            <a:effectLst/>
                            <a:latin typeface="Cambria Math" panose="02040503050406030204" pitchFamily="18" charset="0"/>
                            <a:ea typeface="Calibri" panose="020F0502020204030204" pitchFamily="34" charset="0"/>
                          </a:rPr>
                        </m:ctrlPr>
                      </m:sSubSupPr>
                      <m:e>
                        <m:r>
                          <a:rPr lang="ru-RU" sz="2000" i="1">
                            <a:effectLst/>
                            <a:latin typeface="Cambria Math" panose="02040503050406030204" pitchFamily="18" charset="0"/>
                            <a:ea typeface="Calibri" panose="020F0502020204030204" pitchFamily="34" charset="0"/>
                          </a:rPr>
                          <m:t>𝜎</m:t>
                        </m:r>
                      </m:e>
                      <m:sub>
                        <m:r>
                          <a:rPr lang="ru-RU" sz="2000" i="1">
                            <a:effectLst/>
                            <a:latin typeface="Cambria Math" panose="02040503050406030204" pitchFamily="18" charset="0"/>
                            <a:ea typeface="Calibri" panose="020F0502020204030204" pitchFamily="34" charset="0"/>
                          </a:rPr>
                          <m:t>𝑖</m:t>
                        </m:r>
                      </m:sub>
                      <m:sup>
                        <m:r>
                          <a:rPr lang="ru-RU" sz="2000" i="1">
                            <a:effectLst/>
                            <a:latin typeface="Cambria Math" panose="02040503050406030204" pitchFamily="18" charset="0"/>
                            <a:ea typeface="Calibri" panose="020F0502020204030204" pitchFamily="34" charset="0"/>
                          </a:rPr>
                          <m:t>2</m:t>
                        </m:r>
                      </m:sup>
                    </m:sSubSup>
                    <m:r>
                      <a:rPr lang="ru-RU" sz="2000" i="1">
                        <a:effectLst/>
                        <a:latin typeface="Cambria Math" panose="02040503050406030204" pitchFamily="18" charset="0"/>
                        <a:ea typeface="Calibri" panose="020F0502020204030204" pitchFamily="34" charset="0"/>
                      </a:rPr>
                      <m:t>(</m:t>
                    </m:r>
                    <m:r>
                      <a:rPr lang="en-US" sz="2000" i="1">
                        <a:effectLst/>
                        <a:latin typeface="Cambria Math" panose="02040503050406030204" pitchFamily="18" charset="0"/>
                        <a:ea typeface="Calibri" panose="020F0502020204030204" pitchFamily="34" charset="0"/>
                      </a:rPr>
                      <m:t>𝑖</m:t>
                    </m:r>
                    <m:r>
                      <a:rPr lang="ru-RU" sz="2000" i="1">
                        <a:effectLst/>
                        <a:latin typeface="Cambria Math" panose="02040503050406030204" pitchFamily="18" charset="0"/>
                        <a:ea typeface="Calibri" panose="020F0502020204030204" pitchFamily="34" charset="0"/>
                      </a:rPr>
                      <m:t>=1,…,</m:t>
                    </m:r>
                    <m:r>
                      <a:rPr lang="en-US" sz="2000" i="1">
                        <a:effectLst/>
                        <a:latin typeface="Cambria Math" panose="02040503050406030204" pitchFamily="18" charset="0"/>
                        <a:ea typeface="Calibri" panose="020F0502020204030204" pitchFamily="34" charset="0"/>
                      </a:rPr>
                      <m:t>𝑚</m:t>
                    </m:r>
                    <m:r>
                      <a:rPr lang="ru-RU" sz="2000" i="1">
                        <a:effectLst/>
                        <a:latin typeface="Cambria Math" panose="02040503050406030204" pitchFamily="18" charset="0"/>
                        <a:ea typeface="Calibri" panose="020F0502020204030204" pitchFamily="34" charset="0"/>
                      </a:rPr>
                      <m:t>)</m:t>
                    </m:r>
                  </m:oMath>
                </a14:m>
                <a:r>
                  <a:rPr lang="ru-RU" sz="2000" dirty="0">
                    <a:effectLst/>
                    <a:latin typeface="Times New Roman" panose="02020603050405020304" pitchFamily="18" charset="0"/>
                    <a:ea typeface="Calibri" panose="020F0502020204030204" pitchFamily="34" charset="0"/>
                  </a:rPr>
                  <a:t> представляют собой решения характеристического уравнения</a:t>
                </a:r>
                <a:endParaRPr lang="ru-RU" sz="2000" dirty="0">
                  <a:effectLst/>
                  <a:latin typeface="Times New Roman" panose="02020603050405020304" pitchFamily="18" charset="0"/>
                  <a:ea typeface="Times New Roman" panose="02020603050405020304" pitchFamily="18" charset="0"/>
                </a:endParaRPr>
              </a:p>
              <a:p>
                <a:pPr indent="450215" algn="r">
                  <a:lnSpc>
                    <a:spcPct val="120000"/>
                  </a:lnSpc>
                  <a:spcAft>
                    <a:spcPts val="0"/>
                  </a:spcAft>
                </a:pPr>
                <a14:m>
                  <m:oMath xmlns:m="http://schemas.openxmlformats.org/officeDocument/2006/math">
                    <m:r>
                      <a:rPr lang="ru-RU" sz="2000" i="1">
                        <a:effectLst/>
                        <a:latin typeface="Cambria Math" panose="02040503050406030204" pitchFamily="18" charset="0"/>
                        <a:ea typeface="Times New Roman" panose="02020603050405020304" pitchFamily="18" charset="0"/>
                      </a:rPr>
                      <m:t>𝑑𝑒𝑡</m:t>
                    </m:r>
                    <m:d>
                      <m:dPr>
                        <m:ctrlPr>
                          <a:rPr lang="ru-RU" sz="2000" i="1">
                            <a:effectLst/>
                            <a:latin typeface="Cambria Math" panose="02040503050406030204" pitchFamily="18" charset="0"/>
                            <a:ea typeface="Times New Roman" panose="02020603050405020304" pitchFamily="18" charset="0"/>
                          </a:rPr>
                        </m:ctrlPr>
                      </m:dPr>
                      <m:e>
                        <m:sSubSup>
                          <m:sSubSupPr>
                            <m:ctrlPr>
                              <a:rPr lang="ru-RU" sz="2000" i="1">
                                <a:effectLst/>
                                <a:latin typeface="Cambria Math" panose="02040503050406030204" pitchFamily="18" charset="0"/>
                                <a:ea typeface="Calibri" panose="020F0502020204030204" pitchFamily="34" charset="0"/>
                              </a:rPr>
                            </m:ctrlPr>
                          </m:sSubSupPr>
                          <m:e>
                            <m:r>
                              <a:rPr lang="ru-RU" sz="2000" i="1">
                                <a:effectLst/>
                                <a:latin typeface="Cambria Math" panose="02040503050406030204" pitchFamily="18" charset="0"/>
                                <a:ea typeface="Calibri" panose="020F0502020204030204" pitchFamily="34" charset="0"/>
                              </a:rPr>
                              <m:t>𝜎</m:t>
                            </m:r>
                          </m:e>
                          <m:sub>
                            <m:r>
                              <a:rPr lang="ru-RU" sz="2000" i="1">
                                <a:effectLst/>
                                <a:latin typeface="Cambria Math" panose="02040503050406030204" pitchFamily="18" charset="0"/>
                                <a:ea typeface="Calibri" panose="020F0502020204030204" pitchFamily="34" charset="0"/>
                              </a:rPr>
                              <m:t>𝑖</m:t>
                            </m:r>
                          </m:sub>
                          <m:sup>
                            <m:r>
                              <a:rPr lang="ru-RU" sz="2000" i="1">
                                <a:effectLst/>
                                <a:latin typeface="Cambria Math" panose="02040503050406030204" pitchFamily="18" charset="0"/>
                                <a:ea typeface="Calibri" panose="020F0502020204030204" pitchFamily="34" charset="0"/>
                              </a:rPr>
                              <m:t>2</m:t>
                            </m:r>
                          </m:sup>
                        </m:sSubSup>
                        <m:r>
                          <a:rPr lang="ru-RU" sz="2000" i="1">
                            <a:effectLst/>
                            <a:latin typeface="Cambria Math" panose="02040503050406030204" pitchFamily="18" charset="0"/>
                            <a:ea typeface="Calibri" panose="020F0502020204030204" pitchFamily="34" charset="0"/>
                          </a:rPr>
                          <m:t>𝐼</m:t>
                        </m:r>
                        <m:r>
                          <a:rPr lang="ru-RU"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𝐴</m:t>
                            </m:r>
                          </m:e>
                          <m:sup>
                            <m:r>
                              <a:rPr lang="en-US" sz="2000" i="1">
                                <a:effectLst/>
                                <a:latin typeface="Cambria Math" panose="02040503050406030204" pitchFamily="18" charset="0"/>
                                <a:ea typeface="Calibri" panose="020F0502020204030204" pitchFamily="34" charset="0"/>
                              </a:rPr>
                              <m:t>𝑇</m:t>
                            </m:r>
                          </m:sup>
                        </m:sSup>
                        <m:r>
                          <a:rPr lang="ru-RU" sz="2000" i="1">
                            <a:effectLst/>
                            <a:latin typeface="Cambria Math" panose="02040503050406030204" pitchFamily="18" charset="0"/>
                            <a:ea typeface="Calibri" panose="020F0502020204030204" pitchFamily="34" charset="0"/>
                          </a:rPr>
                          <m:t>𝐴</m:t>
                        </m:r>
                      </m:e>
                    </m:d>
                    <m:r>
                      <a:rPr lang="ru-RU" sz="2000" i="1">
                        <a:effectLst/>
                        <a:latin typeface="Cambria Math" panose="02040503050406030204" pitchFamily="18" charset="0"/>
                        <a:ea typeface="Times New Roman" panose="02020603050405020304" pitchFamily="18" charset="0"/>
                      </a:rPr>
                      <m:t>=0</m:t>
                    </m:r>
                  </m:oMath>
                </a14:m>
                <a:r>
                  <a:rPr lang="ru-RU" sz="2000" dirty="0">
                    <a:effectLst/>
                    <a:latin typeface="Times New Roman" panose="02020603050405020304" pitchFamily="18" charset="0"/>
                    <a:ea typeface="Times New Roman" panose="02020603050405020304" pitchFamily="18" charset="0"/>
                  </a:rPr>
                  <a:t>	</a:t>
                </a:r>
                <a:r>
                  <a:rPr lang="ru-RU" sz="1400" dirty="0">
                    <a:effectLst/>
                    <a:latin typeface="Times New Roman" panose="02020603050405020304" pitchFamily="18" charset="0"/>
                    <a:ea typeface="Times New Roman" panose="02020603050405020304" pitchFamily="18" charset="0"/>
                  </a:rPr>
                  <a:t>				(2.7)</a:t>
                </a:r>
                <a:endParaRPr lang="ru-RU" sz="12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850392" y="369689"/>
                <a:ext cx="10881360" cy="5108834"/>
              </a:xfrm>
              <a:prstGeom prst="rect">
                <a:avLst/>
              </a:prstGeom>
              <a:blipFill>
                <a:blip r:embed="rId2"/>
                <a:stretch>
                  <a:fillRect l="-616" t="-119" r="-560"/>
                </a:stretch>
              </a:blipFill>
            </p:spPr>
            <p:txBody>
              <a:bodyPr/>
              <a:lstStyle/>
              <a:p>
                <a:r>
                  <a:rPr lang="ru-RU">
                    <a:noFill/>
                  </a:rPr>
                  <a:t> </a:t>
                </a:r>
              </a:p>
            </p:txBody>
          </p:sp>
        </mc:Fallback>
      </mc:AlternateContent>
    </p:spTree>
    <p:extLst>
      <p:ext uri="{BB962C8B-B14F-4D97-AF65-F5344CB8AC3E}">
        <p14:creationId xmlns:p14="http://schemas.microsoft.com/office/powerpoint/2010/main" val="3377604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155448" y="135857"/>
                <a:ext cx="11567160" cy="2677656"/>
              </a:xfrm>
              <a:prstGeom prst="rect">
                <a:avLst/>
              </a:prstGeom>
            </p:spPr>
            <p:txBody>
              <a:bodyPr wrap="square">
                <a:spAutoFit/>
              </a:bodyPr>
              <a:lstStyle/>
              <a:p>
                <a:pPr indent="450215" algn="just">
                  <a:lnSpc>
                    <a:spcPct val="120000"/>
                  </a:lnSpc>
                  <a:spcAft>
                    <a:spcPts val="0"/>
                  </a:spcAft>
                </a:pPr>
                <a:r>
                  <a:rPr lang="ru-RU" sz="2000" dirty="0">
                    <a:latin typeface="Times New Roman" panose="02020603050405020304" pitchFamily="18" charset="0"/>
                    <a:ea typeface="Calibri" panose="020F0502020204030204" pitchFamily="34" charset="0"/>
                  </a:rPr>
                  <a:t>При конструировании сингулярного разложения произвольной </a:t>
                </a:r>
                <a14:m>
                  <m:oMath xmlns:m="http://schemas.openxmlformats.org/officeDocument/2006/math">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𝑛</m:t>
                    </m:r>
                    <m:r>
                      <a:rPr lang="ru-RU" sz="2000" i="1">
                        <a:effectLst/>
                        <a:latin typeface="Cambria Math" panose="02040503050406030204" pitchFamily="18" charset="0"/>
                        <a:ea typeface="Calibri" panose="020F0502020204030204" pitchFamily="34" charset="0"/>
                      </a:rPr>
                      <m:t>, </m:t>
                    </m:r>
                    <m:r>
                      <a:rPr lang="ru-RU" sz="2000" i="1">
                        <a:effectLst/>
                        <a:latin typeface="Cambria Math" panose="02040503050406030204" pitchFamily="18" charset="0"/>
                        <a:ea typeface="Calibri" panose="020F0502020204030204" pitchFamily="34" charset="0"/>
                      </a:rPr>
                      <m:t>𝑚</m:t>
                    </m:r>
                    <m:r>
                      <a:rPr lang="ru-RU" sz="2000" i="1">
                        <a:effectLst/>
                        <a:latin typeface="Cambria Math" panose="02040503050406030204" pitchFamily="18" charset="0"/>
                        <a:ea typeface="Calibri" panose="020F0502020204030204" pitchFamily="34" charset="0"/>
                      </a:rPr>
                      <m:t>)</m:t>
                    </m:r>
                  </m:oMath>
                </a14:m>
                <a:r>
                  <a:rPr lang="ru-RU" sz="2000" dirty="0">
                    <a:effectLst/>
                    <a:latin typeface="Times New Roman" panose="02020603050405020304" pitchFamily="18" charset="0"/>
                    <a:ea typeface="Calibri" panose="020F0502020204030204" pitchFamily="34" charset="0"/>
                  </a:rPr>
                  <a:t>-матрицы </a:t>
                </a:r>
                <a14:m>
                  <m:oMath xmlns:m="http://schemas.openxmlformats.org/officeDocument/2006/math">
                    <m:r>
                      <a:rPr lang="ru-RU" sz="2000" i="1">
                        <a:effectLst/>
                        <a:latin typeface="Cambria Math" panose="02040503050406030204" pitchFamily="18" charset="0"/>
                        <a:ea typeface="Calibri" panose="020F0502020204030204" pitchFamily="34" charset="0"/>
                      </a:rPr>
                      <m:t>𝐴</m:t>
                    </m:r>
                  </m:oMath>
                </a14:m>
                <a:r>
                  <a:rPr lang="ru-RU" sz="2000" dirty="0">
                    <a:effectLst/>
                    <a:latin typeface="Times New Roman" panose="02020603050405020304" pitchFamily="18" charset="0"/>
                    <a:ea typeface="Calibri" panose="020F0502020204030204" pitchFamily="34" charset="0"/>
                  </a:rPr>
                  <a:t> ранга </a:t>
                </a:r>
                <a14:m>
                  <m:oMath xmlns:m="http://schemas.openxmlformats.org/officeDocument/2006/math">
                    <m:r>
                      <a:rPr lang="ru-RU" sz="2000" i="1">
                        <a:effectLst/>
                        <a:latin typeface="Cambria Math" panose="02040503050406030204" pitchFamily="18" charset="0"/>
                        <a:ea typeface="Calibri" panose="020F0502020204030204" pitchFamily="34" charset="0"/>
                      </a:rPr>
                      <m:t>𝑑</m:t>
                    </m:r>
                  </m:oMath>
                </a14:m>
                <a:r>
                  <a:rPr lang="ru-RU" sz="2000" dirty="0">
                    <a:effectLst/>
                    <a:latin typeface="Times New Roman" panose="02020603050405020304" pitchFamily="18" charset="0"/>
                    <a:ea typeface="Calibri" panose="020F0502020204030204" pitchFamily="34" charset="0"/>
                  </a:rPr>
                  <a:t> следует придерживаться следующего порядка действий.</a:t>
                </a:r>
                <a:endParaRPr lang="ru-RU" sz="2000" dirty="0">
                  <a:effectLst/>
                  <a:latin typeface="Times New Roman" panose="02020603050405020304" pitchFamily="18" charset="0"/>
                  <a:ea typeface="Times New Roman" panose="02020603050405020304" pitchFamily="18" charset="0"/>
                </a:endParaRPr>
              </a:p>
              <a:p>
                <a:pPr marL="342900" lvl="0" indent="-342900" algn="just">
                  <a:lnSpc>
                    <a:spcPct val="120000"/>
                  </a:lnSpc>
                  <a:spcAft>
                    <a:spcPts val="0"/>
                  </a:spcAft>
                  <a:buFont typeface="+mj-lt"/>
                  <a:buAutoNum type="arabicPeriod"/>
                </a:pPr>
                <a:r>
                  <a:rPr lang="ru-RU" sz="2000" dirty="0">
                    <a:effectLst/>
                    <a:latin typeface="Times New Roman" panose="02020603050405020304" pitchFamily="18" charset="0"/>
                    <a:ea typeface="Calibri" panose="020F0502020204030204" pitchFamily="34" charset="0"/>
                  </a:rPr>
                  <a:t>Составить матрицу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𝐴</m:t>
                        </m:r>
                      </m:e>
                      <m:sup>
                        <m:r>
                          <a:rPr lang="en-US" sz="2000" i="1">
                            <a:effectLst/>
                            <a:latin typeface="Cambria Math" panose="02040503050406030204" pitchFamily="18" charset="0"/>
                            <a:ea typeface="Calibri" panose="020F0502020204030204" pitchFamily="34" charset="0"/>
                          </a:rPr>
                          <m:t>𝑇</m:t>
                        </m:r>
                      </m:sup>
                    </m:sSup>
                    <m:r>
                      <a:rPr lang="ru-RU" sz="2000" i="1">
                        <a:effectLst/>
                        <a:latin typeface="Cambria Math" panose="02040503050406030204" pitchFamily="18" charset="0"/>
                        <a:ea typeface="Calibri" panose="020F0502020204030204" pitchFamily="34" charset="0"/>
                      </a:rPr>
                      <m:t>𝐴</m:t>
                    </m:r>
                  </m:oMath>
                </a14:m>
                <a:r>
                  <a:rPr lang="ru-RU" sz="2000" dirty="0">
                    <a:effectLst/>
                    <a:latin typeface="Times New Roman" panose="02020603050405020304" pitchFamily="18" charset="0"/>
                    <a:ea typeface="Calibri" panose="020F0502020204030204" pitchFamily="34" charset="0"/>
                  </a:rPr>
                  <a:t> и характеристический полином этой матрицы. Найти сингулярные числа матрицы </a:t>
                </a:r>
                <a14:m>
                  <m:oMath xmlns:m="http://schemas.openxmlformats.org/officeDocument/2006/math">
                    <m:r>
                      <a:rPr lang="ru-RU" sz="2000" i="1">
                        <a:effectLst/>
                        <a:latin typeface="Cambria Math" panose="02040503050406030204" pitchFamily="18" charset="0"/>
                        <a:ea typeface="Calibri" panose="020F0502020204030204" pitchFamily="34" charset="0"/>
                      </a:rPr>
                      <m:t>𝐴</m:t>
                    </m:r>
                  </m:oMath>
                </a14:m>
                <a:r>
                  <a:rPr lang="ru-RU" sz="2000" dirty="0">
                    <a:effectLst/>
                    <a:latin typeface="Times New Roman" panose="02020603050405020304" pitchFamily="18" charset="0"/>
                    <a:ea typeface="Calibri" panose="020F0502020204030204" pitchFamily="34" charset="0"/>
                  </a:rPr>
                  <a:t> и составить </a:t>
                </a:r>
                <a14:m>
                  <m:oMath xmlns:m="http://schemas.openxmlformats.org/officeDocument/2006/math">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𝑛</m:t>
                    </m:r>
                    <m:r>
                      <a:rPr lang="ru-RU" sz="2000" i="1">
                        <a:effectLst/>
                        <a:latin typeface="Cambria Math" panose="02040503050406030204" pitchFamily="18" charset="0"/>
                        <a:ea typeface="Calibri" panose="020F0502020204030204" pitchFamily="34" charset="0"/>
                      </a:rPr>
                      <m:t>, </m:t>
                    </m:r>
                    <m:r>
                      <a:rPr lang="ru-RU" sz="2000" i="1">
                        <a:effectLst/>
                        <a:latin typeface="Cambria Math" panose="02040503050406030204" pitchFamily="18" charset="0"/>
                        <a:ea typeface="Calibri" panose="020F0502020204030204" pitchFamily="34" charset="0"/>
                      </a:rPr>
                      <m:t>𝑚</m:t>
                    </m:r>
                    <m:r>
                      <a:rPr lang="ru-RU" sz="2000" i="1">
                        <a:effectLst/>
                        <a:latin typeface="Cambria Math" panose="02040503050406030204" pitchFamily="18" charset="0"/>
                        <a:ea typeface="Calibri" panose="020F0502020204030204" pitchFamily="34" charset="0"/>
                      </a:rPr>
                      <m:t>)</m:t>
                    </m:r>
                  </m:oMath>
                </a14:m>
                <a:r>
                  <a:rPr lang="ru-RU" sz="2000" dirty="0">
                    <a:effectLst/>
                    <a:latin typeface="Times New Roman" panose="02020603050405020304" pitchFamily="18" charset="0"/>
                    <a:ea typeface="Calibri" panose="020F0502020204030204" pitchFamily="34" charset="0"/>
                  </a:rPr>
                  <a:t>-матрицу </a:t>
                </a:r>
                <a14:m>
                  <m:oMath xmlns:m="http://schemas.openxmlformats.org/officeDocument/2006/math">
                    <m:r>
                      <a:rPr lang="ru-RU" sz="2000" i="1">
                        <a:effectLst/>
                        <a:latin typeface="Cambria Math" panose="02040503050406030204" pitchFamily="18" charset="0"/>
                        <a:ea typeface="Calibri" panose="020F0502020204030204" pitchFamily="34" charset="0"/>
                      </a:rPr>
                      <m:t>𝐷</m:t>
                    </m:r>
                  </m:oMath>
                </a14:m>
                <a:r>
                  <a:rPr lang="ru-RU" sz="2000" dirty="0">
                    <a:effectLst/>
                    <a:latin typeface="Times New Roman" panose="02020603050405020304" pitchFamily="18" charset="0"/>
                    <a:ea typeface="Calibri" panose="020F0502020204030204" pitchFamily="34" charset="0"/>
                  </a:rPr>
                  <a:t>.</a:t>
                </a:r>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r>
                  <a:rPr lang="ru-RU" sz="2000" dirty="0">
                    <a:effectLst/>
                    <a:latin typeface="Times New Roman" panose="02020603050405020304" pitchFamily="18" charset="0"/>
                    <a:ea typeface="Calibri" panose="020F0502020204030204" pitchFamily="34" charset="0"/>
                  </a:rPr>
                  <a:t>Рассмотрим следующий пример: </a:t>
                </a:r>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rPr>
                  <a:t>Пусть имеется таблица 2.1 с тестом мужчин о предпочтении к музыкальным направлениям. Индексы строк – это имена меломанов, а индексы столбцов – виды направлений в музыке. </a:t>
                </a:r>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155448" y="135857"/>
                <a:ext cx="11567160" cy="2677656"/>
              </a:xfrm>
              <a:prstGeom prst="rect">
                <a:avLst/>
              </a:prstGeom>
              <a:blipFill>
                <a:blip r:embed="rId2"/>
                <a:stretch>
                  <a:fillRect l="-580" r="-527" b="-1818"/>
                </a:stretch>
              </a:blipFill>
            </p:spPr>
            <p:txBody>
              <a:bodyPr/>
              <a:lstStyle/>
              <a:p>
                <a:r>
                  <a:rPr lang="ru-RU">
                    <a:noFill/>
                  </a:rPr>
                  <a:t> </a:t>
                </a:r>
              </a:p>
            </p:txBody>
          </p:sp>
        </mc:Fallback>
      </mc:AlternateContent>
      <p:sp>
        <p:nvSpPr>
          <p:cNvPr id="3" name="Прямоугольник 2"/>
          <p:cNvSpPr/>
          <p:nvPr/>
        </p:nvSpPr>
        <p:spPr>
          <a:xfrm>
            <a:off x="9203512" y="2813513"/>
            <a:ext cx="2163990" cy="461665"/>
          </a:xfrm>
          <a:prstGeom prst="rect">
            <a:avLst/>
          </a:prstGeom>
        </p:spPr>
        <p:txBody>
          <a:bodyPr wrap="none">
            <a:spAutoFit/>
          </a:bodyPr>
          <a:lstStyle/>
          <a:p>
            <a:pPr marL="450215" indent="254000" algn="r">
              <a:lnSpc>
                <a:spcPct val="120000"/>
              </a:lnSpc>
              <a:spcAft>
                <a:spcPts val="0"/>
              </a:spcAft>
            </a:pPr>
            <a:r>
              <a:rPr lang="ru-RU" sz="2000" i="1" dirty="0">
                <a:latin typeface="Times New Roman" panose="02020603050405020304" pitchFamily="18" charset="0"/>
                <a:ea typeface="Calibri" panose="020F0502020204030204" pitchFamily="34" charset="0"/>
              </a:rPr>
              <a:t>Таблица 2.1</a:t>
            </a:r>
            <a:endParaRPr lang="ru-RU" sz="2000" dirty="0">
              <a:effectLst/>
              <a:latin typeface="Times New Roman" panose="02020603050405020304" pitchFamily="18" charset="0"/>
              <a:ea typeface="Times New Roman" panose="02020603050405020304" pitchFamily="18" charset="0"/>
            </a:endParaRPr>
          </a:p>
        </p:txBody>
      </p:sp>
      <p:pic>
        <p:nvPicPr>
          <p:cNvPr id="4" name="Рисунок 3"/>
          <p:cNvPicPr>
            <a:picLocks noChangeAspect="1"/>
          </p:cNvPicPr>
          <p:nvPr/>
        </p:nvPicPr>
        <p:blipFill>
          <a:blip r:embed="rId3"/>
          <a:stretch>
            <a:fillRect/>
          </a:stretch>
        </p:blipFill>
        <p:spPr>
          <a:xfrm>
            <a:off x="1307057" y="3275178"/>
            <a:ext cx="9575327" cy="1861742"/>
          </a:xfrm>
          <a:prstGeom prst="rect">
            <a:avLst/>
          </a:prstGeom>
        </p:spPr>
      </p:pic>
      <mc:AlternateContent xmlns:mc="http://schemas.openxmlformats.org/markup-compatibility/2006">
        <mc:Choice xmlns:a14="http://schemas.microsoft.com/office/drawing/2010/main" Requires="a14">
          <p:sp>
            <p:nvSpPr>
              <p:cNvPr id="5" name="Прямоугольник 4"/>
              <p:cNvSpPr/>
              <p:nvPr/>
            </p:nvSpPr>
            <p:spPr>
              <a:xfrm>
                <a:off x="338328" y="4926565"/>
                <a:ext cx="10753344" cy="1429174"/>
              </a:xfrm>
              <a:prstGeom prst="rect">
                <a:avLst/>
              </a:prstGeom>
            </p:spPr>
            <p:txBody>
              <a:bodyPr wrap="square">
                <a:spAutoFit/>
              </a:bodyPr>
              <a:lstStyle/>
              <a:p>
                <a:pPr marL="450215" indent="254000" algn="just">
                  <a:lnSpc>
                    <a:spcPct val="120000"/>
                  </a:lnSpc>
                  <a:spcAft>
                    <a:spcPts val="0"/>
                  </a:spcAft>
                </a:pPr>
                <a:r>
                  <a:rPr lang="ru-RU" sz="2000" dirty="0">
                    <a:latin typeface="Times New Roman" panose="02020603050405020304" pitchFamily="18" charset="0"/>
                    <a:ea typeface="Calibri" panose="020F0502020204030204" pitchFamily="34" charset="0"/>
                  </a:rPr>
                  <a:t>Составим сингулярное разложение для матрицы:</a:t>
                </a:r>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rPr>
                        <m:t>𝐴</m:t>
                      </m:r>
                      <m:r>
                        <a:rPr lang="en-US" sz="2000" i="1">
                          <a:effectLst/>
                          <a:latin typeface="Cambria Math" panose="02040503050406030204" pitchFamily="18" charset="0"/>
                          <a:ea typeface="Calibri" panose="020F0502020204030204" pitchFamily="34" charset="0"/>
                        </a:rPr>
                        <m:t>=</m:t>
                      </m:r>
                      <m:d>
                        <m:dPr>
                          <m:ctrlPr>
                            <a:rPr lang="ru-RU" sz="2000" i="1">
                              <a:effectLst/>
                              <a:latin typeface="Cambria Math" panose="02040503050406030204" pitchFamily="18" charset="0"/>
                              <a:ea typeface="Calibri" panose="020F0502020204030204" pitchFamily="34"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r>
                                                    <a:rPr lang="en-US" sz="2000" i="1">
                                                      <a:effectLst/>
                                                      <a:latin typeface="Cambria Math" panose="02040503050406030204" pitchFamily="18" charset="0"/>
                                                      <a:ea typeface="Calibri" panose="020F0502020204030204" pitchFamily="34" charset="0"/>
                                                    </a:rPr>
                                                    <m:t>1</m:t>
                                                  </m:r>
                                                </m:e>
                                              </m:mr>
                                            </m:m>
                                          </m:e>
                                        </m:mr>
                                      </m:m>
                                    </m:e>
                                  </m:mr>
                                </m:m>
                              </m:e>
                            </m:mr>
                            <m:m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r>
                                                          <a:rPr lang="en-US" sz="2000" i="1">
                                                            <a:effectLst/>
                                                            <a:latin typeface="Cambria Math" panose="02040503050406030204" pitchFamily="18" charset="0"/>
                                                            <a:ea typeface="Calibri" panose="020F0502020204030204" pitchFamily="34" charset="0"/>
                                                          </a:rPr>
                                                          <m:t>1</m:t>
                                                        </m:r>
                                                      </m:e>
                                                    </m:mr>
                                                  </m:m>
                                                </m:e>
                                              </m:mr>
                                            </m:m>
                                          </m:e>
                                        </m:mr>
                                      </m:m>
                                    </m:e>
                                  </m:m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r>
                                                          <a:rPr lang="en-US" sz="2000" i="1">
                                                            <a:effectLst/>
                                                            <a:latin typeface="Cambria Math" panose="02040503050406030204" pitchFamily="18" charset="0"/>
                                                            <a:ea typeface="Calibri" panose="020F0502020204030204" pitchFamily="34" charset="0"/>
                                                          </a:rPr>
                                                          <m:t>1</m:t>
                                                        </m:r>
                                                      </m:e>
                                                    </m:mr>
                                                  </m:m>
                                                </m:e>
                                              </m:mr>
                                            </m:m>
                                          </m:e>
                                        </m:mr>
                                      </m:m>
                                    </m:e>
                                  </m:mr>
                                </m:m>
                              </m:e>
                            </m:mr>
                          </m:m>
                        </m:e>
                      </m:d>
                    </m:oMath>
                  </m:oMathPara>
                </a14:m>
                <a:endParaRPr lang="ru-RU" sz="2000" dirty="0">
                  <a:effectLst/>
                  <a:latin typeface="Times New Roman" panose="02020603050405020304" pitchFamily="18" charset="0"/>
                  <a:ea typeface="Times New Roman" panose="02020603050405020304" pitchFamily="18" charset="0"/>
                </a:endParaRPr>
              </a:p>
            </p:txBody>
          </p:sp>
        </mc:Choice>
        <mc:Fallback>
          <p:sp>
            <p:nvSpPr>
              <p:cNvPr id="5" name="Прямоугольник 4"/>
              <p:cNvSpPr>
                <a:spLocks noRot="1" noChangeAspect="1" noMove="1" noResize="1" noEditPoints="1" noAdjustHandles="1" noChangeArrowheads="1" noChangeShapeType="1" noTextEdit="1"/>
              </p:cNvSpPr>
              <p:nvPr/>
            </p:nvSpPr>
            <p:spPr>
              <a:xfrm>
                <a:off x="338328" y="4926565"/>
                <a:ext cx="10753344" cy="1429174"/>
              </a:xfrm>
              <a:prstGeom prst="rect">
                <a:avLst/>
              </a:prstGeom>
              <a:blipFill>
                <a:blip r:embed="rId4"/>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981158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594360" y="377075"/>
                <a:ext cx="11109960" cy="6156750"/>
              </a:xfrm>
              <a:prstGeom prst="rect">
                <a:avLst/>
              </a:prstGeom>
            </p:spPr>
            <p:txBody>
              <a:bodyPr wrap="square">
                <a:spAutoFit/>
              </a:bodyPr>
              <a:lstStyle/>
              <a:p>
                <a:pPr marL="450215" indent="254000" algn="just">
                  <a:lnSpc>
                    <a:spcPct val="120000"/>
                  </a:lnSpc>
                  <a:spcAft>
                    <a:spcPts val="0"/>
                  </a:spcAft>
                </a:pPr>
                <a:r>
                  <a:rPr lang="ru-RU" sz="2000" dirty="0">
                    <a:latin typeface="Times New Roman" panose="02020603050405020304" pitchFamily="18" charset="0"/>
                    <a:ea typeface="Calibri" panose="020F0502020204030204" pitchFamily="34" charset="0"/>
                  </a:rPr>
                  <a:t>Решение. Для матрицы </a:t>
                </a:r>
                <a14:m>
                  <m:oMath xmlns:m="http://schemas.openxmlformats.org/officeDocument/2006/math">
                    <m:r>
                      <a:rPr lang="en-US" sz="2000" i="1">
                        <a:effectLst/>
                        <a:latin typeface="Cambria Math" panose="02040503050406030204" pitchFamily="18" charset="0"/>
                        <a:ea typeface="Calibri" panose="020F0502020204030204" pitchFamily="34" charset="0"/>
                      </a:rPr>
                      <m:t>𝐴</m:t>
                    </m:r>
                  </m:oMath>
                </a14:m>
                <a:r>
                  <a:rPr lang="en-US" sz="2000" dirty="0">
                    <a:effectLst/>
                    <a:latin typeface="Times New Roman" panose="02020603050405020304" pitchFamily="18" charset="0"/>
                    <a:ea typeface="Calibri" panose="020F0502020204030204" pitchFamily="34" charset="0"/>
                  </a:rPr>
                  <a:t> </a:t>
                </a:r>
                <a:r>
                  <a:rPr lang="ru-RU" sz="2000" dirty="0">
                    <a:effectLst/>
                    <a:latin typeface="Times New Roman" panose="02020603050405020304" pitchFamily="18" charset="0"/>
                    <a:ea typeface="Calibri" panose="020F0502020204030204" pitchFamily="34" charset="0"/>
                  </a:rPr>
                  <a:t>имеем:</a:t>
                </a:r>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14:m>
                  <m:oMathPara xmlns:m="http://schemas.openxmlformats.org/officeDocument/2006/math">
                    <m:oMathParaPr>
                      <m:jc m:val="centerGroup"/>
                    </m:oMathParaPr>
                    <m:oMath xmlns:m="http://schemas.openxmlformats.org/officeDocument/2006/math">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𝐴</m:t>
                          </m:r>
                        </m:e>
                        <m:sup>
                          <m:r>
                            <a:rPr lang="en-US" sz="2000" i="1">
                              <a:effectLst/>
                              <a:latin typeface="Cambria Math" panose="02040503050406030204" pitchFamily="18" charset="0"/>
                              <a:ea typeface="Calibri" panose="020F0502020204030204" pitchFamily="34" charset="0"/>
                            </a:rPr>
                            <m:t>𝑇</m:t>
                          </m:r>
                        </m:sup>
                      </m:sSup>
                      <m:r>
                        <a:rPr lang="ru-RU" sz="2000" i="1">
                          <a:effectLst/>
                          <a:latin typeface="Cambria Math" panose="02040503050406030204" pitchFamily="18" charset="0"/>
                          <a:ea typeface="Calibri" panose="020F0502020204030204" pitchFamily="34" charset="0"/>
                        </a:rPr>
                        <m:t>𝐴</m:t>
                      </m:r>
                      <m:r>
                        <a:rPr lang="en-US" sz="2000" i="1">
                          <a:effectLst/>
                          <a:latin typeface="Cambria Math" panose="02040503050406030204" pitchFamily="18" charset="0"/>
                          <a:ea typeface="Calibri" panose="020F0502020204030204" pitchFamily="34" charset="0"/>
                        </a:rPr>
                        <m:t>=</m:t>
                      </m:r>
                      <m:d>
                        <m:dPr>
                          <m:ctrlPr>
                            <a:rPr lang="ru-RU" sz="2000" i="1">
                              <a:effectLst/>
                              <a:latin typeface="Cambria Math" panose="02040503050406030204" pitchFamily="18" charset="0"/>
                              <a:ea typeface="Calibri" panose="020F0502020204030204" pitchFamily="34"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r>
                                              <a:rPr lang="en-US" sz="2000" i="1">
                                                <a:effectLst/>
                                                <a:latin typeface="Cambria Math" panose="02040503050406030204" pitchFamily="18" charset="0"/>
                                                <a:ea typeface="Calibri" panose="020F0502020204030204" pitchFamily="34" charset="0"/>
                                              </a:rPr>
                                              <m:t>0</m:t>
                                            </m:r>
                                          </m:e>
                                        </m:mr>
                                      </m:m>
                                    </m:e>
                                  </m:mr>
                                </m:m>
                              </m:e>
                            </m:m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r>
                                              <a:rPr lang="en-US" sz="2000" i="1">
                                                <a:effectLst/>
                                                <a:latin typeface="Cambria Math" panose="02040503050406030204" pitchFamily="18" charset="0"/>
                                                <a:ea typeface="Calibri" panose="020F0502020204030204" pitchFamily="34" charset="0"/>
                                              </a:rPr>
                                              <m:t>0</m:t>
                                            </m:r>
                                          </m:e>
                                        </m:mr>
                                      </m:m>
                                    </m:e>
                                  </m:mr>
                                </m:m>
                              </m:e>
                            </m:mr>
                            <m:m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r>
                                                    <a:rPr lang="en-US" sz="2000" i="1">
                                                      <a:effectLst/>
                                                      <a:latin typeface="Cambria Math" panose="02040503050406030204" pitchFamily="18" charset="0"/>
                                                      <a:ea typeface="Calibri" panose="020F0502020204030204" pitchFamily="34" charset="0"/>
                                                    </a:rPr>
                                                    <m:t>1</m:t>
                                                  </m:r>
                                                </m:e>
                                              </m:mr>
                                            </m:m>
                                          </m:e>
                                        </m:mr>
                                      </m:m>
                                    </m:e>
                                  </m:m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r>
                                                    <a:rPr lang="en-US" sz="2000" i="1">
                                                      <a:effectLst/>
                                                      <a:latin typeface="Cambria Math" panose="02040503050406030204" pitchFamily="18" charset="0"/>
                                                      <a:ea typeface="Calibri" panose="020F0502020204030204" pitchFamily="34" charset="0"/>
                                                    </a:rPr>
                                                    <m:t>1</m:t>
                                                  </m:r>
                                                </m:e>
                                              </m:mr>
                                            </m:m>
                                          </m:e>
                                        </m:mr>
                                      </m:m>
                                    </m:e>
                                  </m:mr>
                                </m:m>
                              </m:e>
                            </m:mr>
                          </m:m>
                        </m:e>
                      </m:d>
                      <m:r>
                        <a:rPr lang="en-US" sz="2000" i="1">
                          <a:effectLst/>
                          <a:latin typeface="Cambria Math" panose="02040503050406030204" pitchFamily="18" charset="0"/>
                          <a:ea typeface="Calibri" panose="020F0502020204030204" pitchFamily="34" charset="0"/>
                        </a:rPr>
                        <m:t>×</m:t>
                      </m:r>
                      <m:d>
                        <m:dPr>
                          <m:ctrlPr>
                            <a:rPr lang="ru-RU" sz="2000" i="1">
                              <a:effectLst/>
                              <a:latin typeface="Cambria Math" panose="02040503050406030204" pitchFamily="18" charset="0"/>
                              <a:ea typeface="Calibri" panose="020F0502020204030204" pitchFamily="34"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r>
                                                    <a:rPr lang="en-US" sz="2000" i="1">
                                                      <a:effectLst/>
                                                      <a:latin typeface="Cambria Math" panose="02040503050406030204" pitchFamily="18" charset="0"/>
                                                      <a:ea typeface="Calibri" panose="020F0502020204030204" pitchFamily="34" charset="0"/>
                                                    </a:rPr>
                                                    <m:t>1</m:t>
                                                  </m:r>
                                                </m:e>
                                              </m:mr>
                                            </m:m>
                                          </m:e>
                                        </m:mr>
                                      </m:m>
                                    </m:e>
                                  </m:mr>
                                </m:m>
                              </m:e>
                            </m:mr>
                            <m:m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r>
                                                          <a:rPr lang="en-US" sz="2000" i="1">
                                                            <a:effectLst/>
                                                            <a:latin typeface="Cambria Math" panose="02040503050406030204" pitchFamily="18" charset="0"/>
                                                            <a:ea typeface="Calibri" panose="020F0502020204030204" pitchFamily="34" charset="0"/>
                                                          </a:rPr>
                                                          <m:t>1</m:t>
                                                        </m:r>
                                                      </m:e>
                                                    </m:mr>
                                                  </m:m>
                                                </m:e>
                                              </m:mr>
                                            </m:m>
                                          </m:e>
                                        </m:mr>
                                      </m:m>
                                    </m:e>
                                  </m:m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r>
                                                          <a:rPr lang="en-US" sz="2000" i="1">
                                                            <a:effectLst/>
                                                            <a:latin typeface="Cambria Math" panose="02040503050406030204" pitchFamily="18" charset="0"/>
                                                            <a:ea typeface="Calibri" panose="020F0502020204030204" pitchFamily="34" charset="0"/>
                                                          </a:rPr>
                                                          <m:t>1</m:t>
                                                        </m:r>
                                                      </m:e>
                                                    </m:mr>
                                                  </m:m>
                                                </m:e>
                                              </m:mr>
                                            </m:m>
                                          </m:e>
                                        </m:mr>
                                      </m:m>
                                    </m:e>
                                  </m:mr>
                                </m:m>
                              </m:e>
                            </m:mr>
                          </m:m>
                        </m:e>
                      </m:d>
                      <m:r>
                        <a:rPr lang="en-US" sz="2000" i="1">
                          <a:effectLst/>
                          <a:latin typeface="Cambria Math" panose="02040503050406030204" pitchFamily="18" charset="0"/>
                          <a:ea typeface="Calibri" panose="020F0502020204030204" pitchFamily="34" charset="0"/>
                        </a:rPr>
                        <m:t>=</m:t>
                      </m:r>
                      <m:d>
                        <m:dPr>
                          <m:ctrlPr>
                            <a:rPr lang="ru-RU" sz="2000" i="1">
                              <a:effectLst/>
                              <a:latin typeface="Cambria Math" panose="02040503050406030204" pitchFamily="18" charset="0"/>
                              <a:ea typeface="Calibri" panose="020F0502020204030204" pitchFamily="34"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r>
                                              <a:rPr lang="en-US" sz="2000" i="1">
                                                <a:effectLst/>
                                                <a:latin typeface="Cambria Math" panose="02040503050406030204" pitchFamily="18" charset="0"/>
                                                <a:ea typeface="Calibri" panose="020F0502020204030204" pitchFamily="34" charset="0"/>
                                              </a:rPr>
                                              <m:t>1</m:t>
                                            </m:r>
                                          </m:e>
                                        </m:mr>
                                      </m:m>
                                    </m:e>
                                  </m:mr>
                                </m:m>
                              </m:e>
                            </m:mr>
                            <m:m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r>
                                        <a:rPr lang="en-US" sz="2000" i="1">
                                          <a:effectLst/>
                                          <a:latin typeface="Cambria Math" panose="02040503050406030204" pitchFamily="18" charset="0"/>
                                          <a:ea typeface="Calibri" panose="020F0502020204030204" pitchFamily="34" charset="0"/>
                                        </a:rPr>
                                        <m:t>1</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r>
                                              <a:rPr lang="en-US" sz="2000" i="1">
                                                <a:effectLst/>
                                                <a:latin typeface="Cambria Math" panose="02040503050406030204" pitchFamily="18" charset="0"/>
                                                <a:ea typeface="Calibri" panose="020F0502020204030204" pitchFamily="34" charset="0"/>
                                              </a:rPr>
                                              <m:t>1</m:t>
                                            </m:r>
                                          </m:e>
                                        </m:mr>
                                      </m:m>
                                    </m:e>
                                  </m:mr>
                                </m:m>
                              </m:e>
                            </m:mr>
                            <m:m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r>
                                                    <a:rPr lang="en-US" sz="2000" i="1">
                                                      <a:effectLst/>
                                                      <a:latin typeface="Cambria Math" panose="02040503050406030204" pitchFamily="18" charset="0"/>
                                                      <a:ea typeface="Calibri" panose="020F0502020204030204" pitchFamily="34" charset="0"/>
                                                    </a:rPr>
                                                    <m:t>1</m:t>
                                                  </m:r>
                                                </m:e>
                                              </m:mr>
                                            </m:m>
                                          </m:e>
                                        </m:mr>
                                      </m:m>
                                    </m:e>
                                  </m:mr>
                                  <m:m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r>
                                              <a:rPr lang="en-US" sz="2000" i="1">
                                                <a:effectLst/>
                                                <a:latin typeface="Cambria Math" panose="02040503050406030204" pitchFamily="18" charset="0"/>
                                                <a:ea typeface="Calibri" panose="020F0502020204030204" pitchFamily="34" charset="0"/>
                                              </a:rPr>
                                              <m:t>1</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r>
                                                    <a:rPr lang="en-US" sz="2000" i="1">
                                                      <a:effectLst/>
                                                      <a:latin typeface="Cambria Math" panose="02040503050406030204" pitchFamily="18" charset="0"/>
                                                      <a:ea typeface="Calibri" panose="020F0502020204030204" pitchFamily="34" charset="0"/>
                                                    </a:rPr>
                                                    <m:t>3</m:t>
                                                  </m:r>
                                                </m:e>
                                              </m:mr>
                                            </m:m>
                                          </m:e>
                                        </m:mr>
                                      </m:m>
                                    </m:e>
                                  </m:mr>
                                </m:m>
                              </m:e>
                            </m:mr>
                          </m:m>
                        </m:e>
                      </m:d>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rPr>
                  <a:t>Составим характеристическое уравнение. Записываем определитель матрицы, вычитая при этом «</a:t>
                </a:r>
                <a14:m>
                  <m:oMath xmlns:m="http://schemas.openxmlformats.org/officeDocument/2006/math">
                    <m:r>
                      <a:rPr lang="ru-RU" sz="2000" i="1">
                        <a:effectLst/>
                        <a:latin typeface="Cambria Math" panose="02040503050406030204" pitchFamily="18" charset="0"/>
                        <a:ea typeface="Calibri" panose="020F0502020204030204" pitchFamily="34" charset="0"/>
                      </a:rPr>
                      <m:t>𝜆</m:t>
                    </m:r>
                  </m:oMath>
                </a14:m>
                <a:r>
                  <a:rPr lang="ru-RU" sz="2000" dirty="0">
                    <a:effectLst/>
                    <a:latin typeface="Times New Roman" panose="02020603050405020304" pitchFamily="18" charset="0"/>
                    <a:ea typeface="Calibri" panose="020F0502020204030204" pitchFamily="34" charset="0"/>
                  </a:rPr>
                  <a:t>» из чисел главной диагонали:</a:t>
                </a:r>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14:m>
                  <m:oMathPara xmlns:m="http://schemas.openxmlformats.org/officeDocument/2006/math">
                    <m:oMathParaPr>
                      <m:jc m:val="centerGroup"/>
                    </m:oMathParaPr>
                    <m:oMath xmlns:m="http://schemas.openxmlformats.org/officeDocument/2006/math">
                      <m:d>
                        <m:dPr>
                          <m:begChr m:val="|"/>
                          <m:endChr m:val="|"/>
                          <m:ctrlPr>
                            <a:rPr lang="ru-RU" sz="2000" i="1">
                              <a:effectLst/>
                              <a:latin typeface="Cambria Math" panose="02040503050406030204" pitchFamily="18" charset="0"/>
                              <a:ea typeface="Calibri" panose="020F0502020204030204" pitchFamily="34"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r>
                                        <a:rPr lang="ru-RU" sz="2000" i="1">
                                          <a:effectLst/>
                                          <a:latin typeface="Cambria Math" panose="02040503050406030204" pitchFamily="18" charset="0"/>
                                          <a:ea typeface="Calibri" panose="020F0502020204030204" pitchFamily="34" charset="0"/>
                                        </a:rPr>
                                        <m:t>𝜆</m:t>
                                      </m:r>
                                    </m:e>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r>
                                              <a:rPr lang="en-US" sz="2000" i="1">
                                                <a:effectLst/>
                                                <a:latin typeface="Cambria Math" panose="02040503050406030204" pitchFamily="18" charset="0"/>
                                                <a:ea typeface="Calibri" panose="020F0502020204030204" pitchFamily="34" charset="0"/>
                                              </a:rPr>
                                              <m:t>1</m:t>
                                            </m:r>
                                          </m:e>
                                        </m:mr>
                                      </m:m>
                                    </m:e>
                                  </m:mr>
                                </m:m>
                              </m:e>
                            </m:mr>
                            <m:m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r>
                                        <a:rPr lang="en-US" sz="2000" i="1">
                                          <a:effectLst/>
                                          <a:latin typeface="Cambria Math" panose="02040503050406030204" pitchFamily="18" charset="0"/>
                                          <a:ea typeface="Calibri" panose="020F0502020204030204" pitchFamily="34" charset="0"/>
                                        </a:rPr>
                                        <m:t>1−</m:t>
                                      </m:r>
                                      <m:r>
                                        <a:rPr lang="ru-RU" sz="2000" i="1">
                                          <a:effectLst/>
                                          <a:latin typeface="Cambria Math" panose="02040503050406030204" pitchFamily="18" charset="0"/>
                                          <a:ea typeface="Calibri" panose="020F0502020204030204" pitchFamily="34" charset="0"/>
                                        </a:rPr>
                                        <m:t>𝜆</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r>
                                              <a:rPr lang="en-US" sz="2000" i="1">
                                                <a:effectLst/>
                                                <a:latin typeface="Cambria Math" panose="02040503050406030204" pitchFamily="18" charset="0"/>
                                                <a:ea typeface="Calibri" panose="020F0502020204030204" pitchFamily="34" charset="0"/>
                                              </a:rPr>
                                              <m:t>1</m:t>
                                            </m:r>
                                          </m:e>
                                        </m:mr>
                                      </m:m>
                                    </m:e>
                                  </m:mr>
                                </m:m>
                              </m:e>
                            </m:mr>
                            <m:m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r>
                                                    <a:rPr lang="ru-RU" sz="2000" i="1">
                                                      <a:effectLst/>
                                                      <a:latin typeface="Cambria Math" panose="02040503050406030204" pitchFamily="18" charset="0"/>
                                                      <a:ea typeface="Calibri" panose="020F0502020204030204" pitchFamily="34" charset="0"/>
                                                    </a:rPr>
                                                    <m:t>𝜆</m:t>
                                                  </m:r>
                                                </m:e>
                                                <m:e>
                                                  <m:r>
                                                    <a:rPr lang="en-US" sz="2000" i="1">
                                                      <a:effectLst/>
                                                      <a:latin typeface="Cambria Math" panose="02040503050406030204" pitchFamily="18" charset="0"/>
                                                      <a:ea typeface="Calibri" panose="020F0502020204030204" pitchFamily="34" charset="0"/>
                                                    </a:rPr>
                                                    <m:t>1</m:t>
                                                  </m:r>
                                                </m:e>
                                              </m:mr>
                                            </m:m>
                                          </m:e>
                                        </m:mr>
                                      </m:m>
                                    </m:e>
                                  </m:mr>
                                  <m:mr>
                                    <m:e>
                                      <m:m>
                                        <m:mPr>
                                          <m:mcs>
                                            <m:mc>
                                              <m:mcPr>
                                                <m:count m:val="3"/>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r>
                                              <a:rPr lang="en-US" sz="2000" i="1">
                                                <a:effectLst/>
                                                <a:latin typeface="Cambria Math" panose="02040503050406030204" pitchFamily="18" charset="0"/>
                                                <a:ea typeface="Calibri" panose="020F0502020204030204" pitchFamily="34" charset="0"/>
                                              </a:rPr>
                                              <m:t>1</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r>
                                                    <a:rPr lang="en-US" sz="2000" i="1">
                                                      <a:effectLst/>
                                                      <a:latin typeface="Cambria Math" panose="02040503050406030204" pitchFamily="18" charset="0"/>
                                                      <a:ea typeface="Calibri" panose="020F0502020204030204" pitchFamily="34" charset="0"/>
                                                    </a:rPr>
                                                    <m:t>3−</m:t>
                                                  </m:r>
                                                  <m:r>
                                                    <a:rPr lang="ru-RU" sz="2000" i="1">
                                                      <a:effectLst/>
                                                      <a:latin typeface="Cambria Math" panose="02040503050406030204" pitchFamily="18" charset="0"/>
                                                      <a:ea typeface="Calibri" panose="020F0502020204030204" pitchFamily="34" charset="0"/>
                                                    </a:rPr>
                                                    <m:t>𝜆</m:t>
                                                  </m:r>
                                                </m:e>
                                              </m:mr>
                                            </m:m>
                                          </m:e>
                                        </m:mr>
                                      </m:m>
                                    </m:e>
                                  </m:mr>
                                </m:m>
                              </m:e>
                            </m:mr>
                          </m:m>
                        </m:e>
                      </m:d>
                      <m:r>
                        <a:rPr lang="ru-RU" sz="2000" i="1">
                          <a:effectLst/>
                          <a:latin typeface="Cambria Math" panose="02040503050406030204" pitchFamily="18" charset="0"/>
                          <a:ea typeface="Calibri" panose="020F0502020204030204" pitchFamily="34" charset="0"/>
                        </a:rPr>
                        <m:t>=0</m:t>
                      </m:r>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rPr>
                  <a:t>Определитель представляет собой характеристический многочлен. В раскрытом виде он записывается так:</a:t>
                </a:r>
                <a:endParaRPr lang="ru-RU" sz="2000" dirty="0">
                  <a:effectLst/>
                  <a:latin typeface="Times New Roman" panose="02020603050405020304" pitchFamily="18" charset="0"/>
                  <a:ea typeface="Times New Roman" panose="02020603050405020304" pitchFamily="18" charset="0"/>
                </a:endParaRPr>
              </a:p>
              <a:p>
                <a:pPr indent="254000" algn="just">
                  <a:lnSpc>
                    <a:spcPct val="120000"/>
                  </a:lnSpc>
                  <a:spcAft>
                    <a:spcPts val="0"/>
                  </a:spcAft>
                </a:pPr>
                <a14:m>
                  <m:oMathPara xmlns:m="http://schemas.openxmlformats.org/officeDocument/2006/math">
                    <m:oMathParaPr>
                      <m:jc m:val="centerGroup"/>
                    </m:oMathParaPr>
                    <m:oMath xmlns:m="http://schemas.openxmlformats.org/officeDocument/2006/math">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𝜆</m:t>
                          </m:r>
                        </m:e>
                        <m:sup>
                          <m:r>
                            <a:rPr lang="ru-RU" sz="2000" i="1">
                              <a:effectLst/>
                              <a:latin typeface="Cambria Math" panose="02040503050406030204" pitchFamily="18" charset="0"/>
                              <a:ea typeface="Calibri" panose="020F0502020204030204" pitchFamily="34" charset="0"/>
                            </a:rPr>
                            <m:t>4</m:t>
                          </m:r>
                        </m:sup>
                      </m:sSup>
                      <m:r>
                        <a:rPr lang="ru-RU" sz="2000" i="1">
                          <a:effectLst/>
                          <a:latin typeface="Cambria Math" panose="02040503050406030204" pitchFamily="18" charset="0"/>
                          <a:ea typeface="Calibri" panose="020F0502020204030204" pitchFamily="34" charset="0"/>
                        </a:rPr>
                        <m:t>−6</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𝜆</m:t>
                          </m:r>
                        </m:e>
                        <m:sup>
                          <m:r>
                            <a:rPr lang="ru-RU" sz="2000" i="1">
                              <a:effectLst/>
                              <a:latin typeface="Cambria Math" panose="02040503050406030204" pitchFamily="18" charset="0"/>
                              <a:ea typeface="Calibri" panose="020F0502020204030204" pitchFamily="34" charset="0"/>
                            </a:rPr>
                            <m:t>3</m:t>
                          </m:r>
                        </m:sup>
                      </m:sSup>
                      <m:r>
                        <a:rPr lang="ru-RU" sz="2000" i="1">
                          <a:effectLst/>
                          <a:latin typeface="Cambria Math" panose="02040503050406030204" pitchFamily="18" charset="0"/>
                          <a:ea typeface="Calibri" panose="020F0502020204030204" pitchFamily="34" charset="0"/>
                        </a:rPr>
                        <m:t>+9</m:t>
                      </m:r>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𝜆</m:t>
                          </m:r>
                        </m:e>
                        <m:sup>
                          <m:r>
                            <a:rPr lang="ru-RU" sz="2000" i="1">
                              <a:effectLst/>
                              <a:latin typeface="Cambria Math" panose="02040503050406030204" pitchFamily="18" charset="0"/>
                              <a:ea typeface="Calibri" panose="020F0502020204030204" pitchFamily="34" charset="0"/>
                            </a:rPr>
                            <m:t>2</m:t>
                          </m:r>
                        </m:sup>
                      </m:sSup>
                      <m:r>
                        <a:rPr lang="ru-RU" sz="2000" i="1">
                          <a:effectLst/>
                          <a:latin typeface="Cambria Math" panose="02040503050406030204" pitchFamily="18" charset="0"/>
                          <a:ea typeface="Calibri" panose="020F0502020204030204" pitchFamily="34" charset="0"/>
                        </a:rPr>
                        <m:t>−4</m:t>
                      </m:r>
                      <m:r>
                        <a:rPr lang="ru-RU" sz="2000" i="1">
                          <a:effectLst/>
                          <a:latin typeface="Cambria Math" panose="02040503050406030204" pitchFamily="18" charset="0"/>
                          <a:ea typeface="Calibri" panose="020F0502020204030204" pitchFamily="34" charset="0"/>
                        </a:rPr>
                        <m:t>𝜆</m:t>
                      </m:r>
                      <m:r>
                        <a:rPr lang="ru-RU" sz="2000" i="1">
                          <a:effectLst/>
                          <a:latin typeface="Cambria Math" panose="02040503050406030204" pitchFamily="18" charset="0"/>
                          <a:ea typeface="Calibri" panose="020F0502020204030204" pitchFamily="34" charset="0"/>
                        </a:rPr>
                        <m:t>=0</m:t>
                      </m:r>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rPr>
                  <a:t>Представим альтернативную запись уравнения, разбив на множители.</a:t>
                </a:r>
                <a:endParaRPr lang="ru-RU" sz="2000" dirty="0">
                  <a:effectLst/>
                  <a:latin typeface="Times New Roman" panose="02020603050405020304" pitchFamily="18" charset="0"/>
                  <a:ea typeface="Times New Roman" panose="02020603050405020304" pitchFamily="18" charset="0"/>
                </a:endParaRPr>
              </a:p>
              <a:p>
                <a:pPr marL="457200" indent="254000" algn="just">
                  <a:lnSpc>
                    <a:spcPct val="120000"/>
                  </a:lnSpc>
                  <a:spcAft>
                    <a:spcPts val="0"/>
                  </a:spcAft>
                </a:pPr>
                <a14:m>
                  <m:oMathPara xmlns:m="http://schemas.openxmlformats.org/officeDocument/2006/math">
                    <m:oMathParaPr>
                      <m:jc m:val="centerGroup"/>
                    </m:oMathParaPr>
                    <m:oMath xmlns:m="http://schemas.openxmlformats.org/officeDocument/2006/math">
                      <m:r>
                        <a:rPr lang="ru-RU" sz="2000" i="1">
                          <a:effectLst/>
                          <a:latin typeface="Cambria Math" panose="02040503050406030204" pitchFamily="18" charset="0"/>
                          <a:ea typeface="Calibri" panose="020F0502020204030204" pitchFamily="34" charset="0"/>
                        </a:rPr>
                        <m:t>𝜆</m:t>
                      </m:r>
                      <m:d>
                        <m:dPr>
                          <m:ctrlPr>
                            <a:rPr lang="ru-RU" sz="2000" i="1">
                              <a:effectLst/>
                              <a:latin typeface="Cambria Math" panose="02040503050406030204" pitchFamily="18" charset="0"/>
                              <a:ea typeface="Calibri" panose="020F0502020204030204" pitchFamily="34" charset="0"/>
                            </a:rPr>
                          </m:ctrlPr>
                        </m:dPr>
                        <m:e>
                          <m:r>
                            <a:rPr lang="ru-RU" sz="2000" i="1">
                              <a:effectLst/>
                              <a:latin typeface="Cambria Math" panose="02040503050406030204" pitchFamily="18" charset="0"/>
                              <a:ea typeface="Calibri" panose="020F0502020204030204" pitchFamily="34" charset="0"/>
                            </a:rPr>
                            <m:t>𝜆</m:t>
                          </m:r>
                          <m:r>
                            <a:rPr lang="ru-RU" sz="2000" i="1">
                              <a:effectLst/>
                              <a:latin typeface="Cambria Math" panose="02040503050406030204" pitchFamily="18" charset="0"/>
                              <a:ea typeface="Calibri" panose="020F0502020204030204" pitchFamily="34" charset="0"/>
                            </a:rPr>
                            <m:t>−4</m:t>
                          </m:r>
                        </m:e>
                      </m:d>
                      <m:sSup>
                        <m:sSupPr>
                          <m:ctrlPr>
                            <a:rPr lang="ru-RU" sz="2000" i="1">
                              <a:effectLst/>
                              <a:latin typeface="Cambria Math" panose="02040503050406030204" pitchFamily="18" charset="0"/>
                              <a:ea typeface="Calibri" panose="020F0502020204030204" pitchFamily="34" charset="0"/>
                            </a:rPr>
                          </m:ctrlPr>
                        </m:sSupPr>
                        <m:e>
                          <m:d>
                            <m:dPr>
                              <m:ctrlPr>
                                <a:rPr lang="ru-RU" sz="2000" i="1">
                                  <a:effectLst/>
                                  <a:latin typeface="Cambria Math" panose="02040503050406030204" pitchFamily="18" charset="0"/>
                                  <a:ea typeface="Calibri" panose="020F0502020204030204" pitchFamily="34" charset="0"/>
                                </a:rPr>
                              </m:ctrlPr>
                            </m:dPr>
                            <m:e>
                              <m:r>
                                <a:rPr lang="ru-RU" sz="2000" i="1">
                                  <a:effectLst/>
                                  <a:latin typeface="Cambria Math" panose="02040503050406030204" pitchFamily="18" charset="0"/>
                                  <a:ea typeface="Calibri" panose="020F0502020204030204" pitchFamily="34" charset="0"/>
                                </a:rPr>
                                <m:t>𝜆</m:t>
                              </m:r>
                              <m:r>
                                <a:rPr lang="ru-RU" sz="2000" i="1">
                                  <a:effectLst/>
                                  <a:latin typeface="Cambria Math" panose="02040503050406030204" pitchFamily="18" charset="0"/>
                                  <a:ea typeface="Calibri" panose="020F0502020204030204" pitchFamily="34" charset="0"/>
                                </a:rPr>
                                <m:t>−1</m:t>
                              </m:r>
                            </m:e>
                          </m:d>
                        </m:e>
                        <m:sup>
                          <m:r>
                            <a:rPr lang="ru-RU" sz="2000" i="1">
                              <a:effectLst/>
                              <a:latin typeface="Cambria Math" panose="02040503050406030204" pitchFamily="18" charset="0"/>
                              <a:ea typeface="Calibri" panose="020F0502020204030204" pitchFamily="34" charset="0"/>
                            </a:rPr>
                            <m:t>2</m:t>
                          </m:r>
                        </m:sup>
                      </m:sSup>
                      <m:r>
                        <a:rPr lang="ru-RU" sz="2000" i="1">
                          <a:effectLst/>
                          <a:latin typeface="Cambria Math" panose="02040503050406030204" pitchFamily="18" charset="0"/>
                          <a:ea typeface="Calibri" panose="020F0502020204030204" pitchFamily="34" charset="0"/>
                        </a:rPr>
                        <m:t>=0</m:t>
                      </m:r>
                    </m:oMath>
                  </m:oMathPara>
                </a14:m>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594360" y="377075"/>
                <a:ext cx="11109960" cy="6156750"/>
              </a:xfrm>
              <a:prstGeom prst="rect">
                <a:avLst/>
              </a:prstGeom>
              <a:blipFill>
                <a:blip r:embed="rId2"/>
                <a:stretch>
                  <a:fillRect l="-604" t="-99" r="-549"/>
                </a:stretch>
              </a:blipFill>
            </p:spPr>
            <p:txBody>
              <a:bodyPr/>
              <a:lstStyle/>
              <a:p>
                <a:r>
                  <a:rPr lang="ru-RU">
                    <a:noFill/>
                  </a:rPr>
                  <a:t> </a:t>
                </a:r>
              </a:p>
            </p:txBody>
          </p:sp>
        </mc:Fallback>
      </mc:AlternateContent>
    </p:spTree>
    <p:extLst>
      <p:ext uri="{BB962C8B-B14F-4D97-AF65-F5344CB8AC3E}">
        <p14:creationId xmlns:p14="http://schemas.microsoft.com/office/powerpoint/2010/main" val="2110938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521208" y="431817"/>
                <a:ext cx="10287000" cy="2985048"/>
              </a:xfrm>
              <a:prstGeom prst="rect">
                <a:avLst/>
              </a:prstGeom>
            </p:spPr>
            <p:txBody>
              <a:bodyPr wrap="square">
                <a:spAutoFit/>
              </a:bodyPr>
              <a:lstStyle/>
              <a:p>
                <a:pPr marL="450215" indent="254000" algn="just">
                  <a:lnSpc>
                    <a:spcPct val="120000"/>
                  </a:lnSpc>
                  <a:spcAft>
                    <a:spcPts val="0"/>
                  </a:spcAft>
                </a:pPr>
                <a:r>
                  <a:rPr lang="ru-RU" sz="2000" dirty="0">
                    <a:latin typeface="Times New Roman" panose="02020603050405020304" pitchFamily="18" charset="0"/>
                    <a:ea typeface="Calibri" panose="020F0502020204030204" pitchFamily="34" charset="0"/>
                  </a:rPr>
                  <a:t>Тогда корни уравнения: </a:t>
                </a:r>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𝜆</m:t>
                          </m:r>
                        </m:e>
                        <m:sub>
                          <m:r>
                            <a:rPr lang="ru-RU" sz="2000" i="1">
                              <a:effectLst/>
                              <a:latin typeface="Cambria Math" panose="02040503050406030204" pitchFamily="18" charset="0"/>
                              <a:ea typeface="Calibri" panose="020F0502020204030204" pitchFamily="34" charset="0"/>
                            </a:rPr>
                            <m:t>1</m:t>
                          </m:r>
                        </m:sub>
                      </m:sSub>
                      <m:r>
                        <a:rPr lang="ru-RU" sz="2000" i="1">
                          <a:effectLst/>
                          <a:latin typeface="Cambria Math" panose="02040503050406030204" pitchFamily="18" charset="0"/>
                          <a:ea typeface="Calibri" panose="020F0502020204030204" pitchFamily="34" charset="0"/>
                        </a:rPr>
                        <m:t>=4;</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 </m:t>
                          </m:r>
                          <m:r>
                            <a:rPr lang="ru-RU" sz="2000" i="1">
                              <a:effectLst/>
                              <a:latin typeface="Cambria Math" panose="02040503050406030204" pitchFamily="18" charset="0"/>
                              <a:ea typeface="Calibri" panose="020F0502020204030204" pitchFamily="34" charset="0"/>
                            </a:rPr>
                            <m:t>𝜆</m:t>
                          </m:r>
                        </m:e>
                        <m:sub>
                          <m:r>
                            <a:rPr lang="ru-RU" sz="2000" i="1">
                              <a:effectLst/>
                              <a:latin typeface="Cambria Math" panose="02040503050406030204" pitchFamily="18" charset="0"/>
                              <a:ea typeface="Calibri" panose="020F0502020204030204" pitchFamily="34" charset="0"/>
                            </a:rPr>
                            <m:t>2</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𝜆</m:t>
                          </m:r>
                        </m:e>
                        <m:sub>
                          <m:r>
                            <a:rPr lang="ru-RU" sz="2000" i="1">
                              <a:effectLst/>
                              <a:latin typeface="Cambria Math" panose="02040503050406030204" pitchFamily="18" charset="0"/>
                              <a:ea typeface="Calibri" panose="020F0502020204030204" pitchFamily="34" charset="0"/>
                            </a:rPr>
                            <m:t>3</m:t>
                          </m:r>
                        </m:sub>
                      </m:sSub>
                      <m:r>
                        <a:rPr lang="ru-RU" sz="2000" i="1">
                          <a:effectLst/>
                          <a:latin typeface="Cambria Math" panose="02040503050406030204" pitchFamily="18" charset="0"/>
                          <a:ea typeface="Calibri" panose="020F0502020204030204" pitchFamily="34" charset="0"/>
                        </a:rPr>
                        <m:t>=1; </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𝜆</m:t>
                          </m:r>
                        </m:e>
                        <m:sub>
                          <m:r>
                            <a:rPr lang="ru-RU" sz="2000" i="1">
                              <a:effectLst/>
                              <a:latin typeface="Cambria Math" panose="02040503050406030204" pitchFamily="18" charset="0"/>
                              <a:ea typeface="Calibri" panose="020F0502020204030204" pitchFamily="34" charset="0"/>
                            </a:rPr>
                            <m:t>4</m:t>
                          </m:r>
                        </m:sub>
                      </m:sSub>
                      <m:r>
                        <a:rPr lang="ru-RU" sz="2000" i="1">
                          <a:effectLst/>
                          <a:latin typeface="Cambria Math" panose="02040503050406030204" pitchFamily="18" charset="0"/>
                          <a:ea typeface="Calibri" panose="020F0502020204030204" pitchFamily="34" charset="0"/>
                        </a:rPr>
                        <m:t>=0</m:t>
                      </m:r>
                    </m:oMath>
                  </m:oMathPara>
                </a14:m>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r>
                  <a:rPr lang="ru-RU" sz="2000" dirty="0">
                    <a:effectLst/>
                    <a:latin typeface="Times New Roman" panose="02020603050405020304" pitchFamily="18" charset="0"/>
                    <a:ea typeface="Calibri" panose="020F0502020204030204" pitchFamily="34" charset="0"/>
                  </a:rPr>
                  <a:t>Исходя из уравнения 2.7</a:t>
                </a:r>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𝜎</m:t>
                          </m:r>
                        </m:e>
                        <m:sub>
                          <m:r>
                            <a:rPr lang="ru-RU" sz="2000" i="1">
                              <a:effectLst/>
                              <a:latin typeface="Cambria Math" panose="02040503050406030204" pitchFamily="18" charset="0"/>
                              <a:ea typeface="Calibri" panose="020F0502020204030204" pitchFamily="34" charset="0"/>
                            </a:rPr>
                            <m:t>1</m:t>
                          </m:r>
                        </m:sub>
                      </m:sSub>
                      <m:r>
                        <a:rPr lang="ru-RU" sz="2000" i="1">
                          <a:effectLst/>
                          <a:latin typeface="Cambria Math" panose="02040503050406030204" pitchFamily="18" charset="0"/>
                          <a:ea typeface="Calibri" panose="020F0502020204030204" pitchFamily="34" charset="0"/>
                        </a:rPr>
                        <m:t>=</m:t>
                      </m:r>
                      <m:rad>
                        <m:radPr>
                          <m:degHide m:val="on"/>
                          <m:ctrlPr>
                            <a:rPr lang="ru-RU" sz="2000" i="1">
                              <a:effectLst/>
                              <a:latin typeface="Cambria Math" panose="02040503050406030204" pitchFamily="18" charset="0"/>
                              <a:ea typeface="Calibri" panose="020F0502020204030204" pitchFamily="34" charset="0"/>
                            </a:rPr>
                          </m:ctrlPr>
                        </m:radPr>
                        <m:deg/>
                        <m:e>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𝜆</m:t>
                              </m:r>
                            </m:e>
                            <m:sub>
                              <m:r>
                                <a:rPr lang="ru-RU" sz="2000" i="1">
                                  <a:effectLst/>
                                  <a:latin typeface="Cambria Math" panose="02040503050406030204" pitchFamily="18" charset="0"/>
                                  <a:ea typeface="Calibri" panose="020F0502020204030204" pitchFamily="34" charset="0"/>
                                </a:rPr>
                                <m:t>1</m:t>
                              </m:r>
                            </m:sub>
                          </m:sSub>
                        </m:e>
                      </m:rad>
                      <m:r>
                        <a:rPr lang="ru-RU" sz="2000" i="1">
                          <a:effectLst/>
                          <a:latin typeface="Cambria Math" panose="02040503050406030204" pitchFamily="18" charset="0"/>
                          <a:ea typeface="Calibri" panose="020F0502020204030204" pitchFamily="34" charset="0"/>
                        </a:rPr>
                        <m:t>=2; </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𝜎</m:t>
                          </m:r>
                        </m:e>
                        <m:sub>
                          <m:r>
                            <a:rPr lang="ru-RU" sz="2000" i="1">
                              <a:effectLst/>
                              <a:latin typeface="Cambria Math" panose="02040503050406030204" pitchFamily="18" charset="0"/>
                              <a:ea typeface="Calibri" panose="020F0502020204030204" pitchFamily="34" charset="0"/>
                            </a:rPr>
                            <m:t>2</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𝜎</m:t>
                          </m:r>
                        </m:e>
                        <m:sub>
                          <m:r>
                            <a:rPr lang="ru-RU" sz="2000" i="1">
                              <a:effectLst/>
                              <a:latin typeface="Cambria Math" panose="02040503050406030204" pitchFamily="18" charset="0"/>
                              <a:ea typeface="Calibri" panose="020F0502020204030204" pitchFamily="34" charset="0"/>
                            </a:rPr>
                            <m:t>3</m:t>
                          </m:r>
                        </m:sub>
                      </m:sSub>
                      <m:r>
                        <a:rPr lang="ru-RU" sz="2000" i="1">
                          <a:effectLst/>
                          <a:latin typeface="Cambria Math" panose="02040503050406030204" pitchFamily="18" charset="0"/>
                          <a:ea typeface="Calibri" panose="020F0502020204030204" pitchFamily="34" charset="0"/>
                        </a:rPr>
                        <m:t>=</m:t>
                      </m:r>
                      <m:rad>
                        <m:radPr>
                          <m:degHide m:val="on"/>
                          <m:ctrlPr>
                            <a:rPr lang="ru-RU" sz="2000" i="1">
                              <a:effectLst/>
                              <a:latin typeface="Cambria Math" panose="02040503050406030204" pitchFamily="18" charset="0"/>
                              <a:ea typeface="Calibri" panose="020F0502020204030204" pitchFamily="34" charset="0"/>
                            </a:rPr>
                          </m:ctrlPr>
                        </m:radPr>
                        <m:deg/>
                        <m:e>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𝜆</m:t>
                              </m:r>
                            </m:e>
                            <m:sub>
                              <m:r>
                                <a:rPr lang="ru-RU" sz="2000" i="1">
                                  <a:effectLst/>
                                  <a:latin typeface="Cambria Math" panose="02040503050406030204" pitchFamily="18" charset="0"/>
                                  <a:ea typeface="Calibri" panose="020F0502020204030204" pitchFamily="34" charset="0"/>
                                </a:rPr>
                                <m:t>2</m:t>
                              </m:r>
                            </m:sub>
                          </m:sSub>
                        </m:e>
                      </m:rad>
                      <m:r>
                        <a:rPr lang="ru-RU" sz="2000" i="1">
                          <a:effectLst/>
                          <a:latin typeface="Cambria Math" panose="02040503050406030204" pitchFamily="18" charset="0"/>
                          <a:ea typeface="Calibri" panose="020F0502020204030204" pitchFamily="34" charset="0"/>
                        </a:rPr>
                        <m:t>=</m:t>
                      </m:r>
                      <m:rad>
                        <m:radPr>
                          <m:degHide m:val="on"/>
                          <m:ctrlPr>
                            <a:rPr lang="ru-RU" sz="2000" i="1">
                              <a:effectLst/>
                              <a:latin typeface="Cambria Math" panose="02040503050406030204" pitchFamily="18" charset="0"/>
                              <a:ea typeface="Calibri" panose="020F0502020204030204" pitchFamily="34" charset="0"/>
                            </a:rPr>
                          </m:ctrlPr>
                        </m:radPr>
                        <m:deg/>
                        <m:e>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𝜆</m:t>
                              </m:r>
                            </m:e>
                            <m:sub>
                              <m:r>
                                <a:rPr lang="ru-RU" sz="2000" i="1">
                                  <a:effectLst/>
                                  <a:latin typeface="Cambria Math" panose="02040503050406030204" pitchFamily="18" charset="0"/>
                                  <a:ea typeface="Calibri" panose="020F0502020204030204" pitchFamily="34" charset="0"/>
                                </a:rPr>
                                <m:t>3</m:t>
                              </m:r>
                            </m:sub>
                          </m:sSub>
                        </m:e>
                      </m:rad>
                      <m:r>
                        <a:rPr lang="ru-RU" sz="2000" i="1">
                          <a:effectLst/>
                          <a:latin typeface="Cambria Math" panose="02040503050406030204" pitchFamily="18" charset="0"/>
                          <a:ea typeface="Calibri" panose="020F0502020204030204" pitchFamily="34" charset="0"/>
                        </a:rPr>
                        <m:t>=1;</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𝜎</m:t>
                          </m:r>
                        </m:e>
                        <m:sub>
                          <m:r>
                            <a:rPr lang="ru-RU" sz="2000" i="1">
                              <a:effectLst/>
                              <a:latin typeface="Cambria Math" panose="02040503050406030204" pitchFamily="18" charset="0"/>
                              <a:ea typeface="Calibri" panose="020F0502020204030204" pitchFamily="34" charset="0"/>
                            </a:rPr>
                            <m:t>4</m:t>
                          </m:r>
                        </m:sub>
                      </m:sSub>
                      <m:r>
                        <a:rPr lang="ru-RU" sz="2000" i="1">
                          <a:effectLst/>
                          <a:latin typeface="Cambria Math" panose="02040503050406030204" pitchFamily="18" charset="0"/>
                          <a:ea typeface="Calibri" panose="020F0502020204030204" pitchFamily="34" charset="0"/>
                        </a:rPr>
                        <m:t>=0 .</m:t>
                      </m:r>
                    </m:oMath>
                  </m:oMathPara>
                </a14:m>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r>
                  <a:rPr lang="ru-RU" sz="2000" dirty="0">
                    <a:effectLst/>
                    <a:latin typeface="Times New Roman" panose="02020603050405020304" pitchFamily="18" charset="0"/>
                    <a:ea typeface="Calibri" panose="020F0502020204030204" pitchFamily="34" charset="0"/>
                  </a:rPr>
                  <a:t>Тогда</a:t>
                </a:r>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14:m>
                  <m:oMathPara xmlns:m="http://schemas.openxmlformats.org/officeDocument/2006/math">
                    <m:oMathParaPr>
                      <m:jc m:val="centerGroup"/>
                    </m:oMathParaPr>
                    <m:oMath xmlns:m="http://schemas.openxmlformats.org/officeDocument/2006/math">
                      <m:r>
                        <a:rPr lang="en-US" sz="2000" i="1">
                          <a:effectLst/>
                          <a:latin typeface="Cambria Math" panose="02040503050406030204" pitchFamily="18" charset="0"/>
                          <a:ea typeface="Calibri" panose="020F0502020204030204" pitchFamily="34" charset="0"/>
                        </a:rPr>
                        <m:t>𝐷</m:t>
                      </m:r>
                      <m:r>
                        <a:rPr lang="en-US" sz="2000" i="1">
                          <a:effectLst/>
                          <a:latin typeface="Cambria Math" panose="02040503050406030204" pitchFamily="18" charset="0"/>
                          <a:ea typeface="Calibri" panose="020F0502020204030204" pitchFamily="34" charset="0"/>
                        </a:rPr>
                        <m:t>=</m:t>
                      </m:r>
                      <m:d>
                        <m:dPr>
                          <m:ctrlPr>
                            <a:rPr lang="ru-RU" sz="2000" i="1">
                              <a:effectLst/>
                              <a:latin typeface="Cambria Math" panose="02040503050406030204" pitchFamily="18" charset="0"/>
                              <a:ea typeface="Calibri" panose="020F0502020204030204" pitchFamily="34"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2</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r>
                                                    <a:rPr lang="en-US" sz="2000" i="1">
                                                      <a:effectLst/>
                                                      <a:latin typeface="Cambria Math" panose="02040503050406030204" pitchFamily="18" charset="0"/>
                                                      <a:ea typeface="Calibri" panose="020F0502020204030204" pitchFamily="34" charset="0"/>
                                                    </a:rPr>
                                                    <m:t>0</m:t>
                                                  </m:r>
                                                </m:e>
                                              </m:mr>
                                            </m:m>
                                          </m:e>
                                        </m:mr>
                                      </m:m>
                                    </m:e>
                                  </m:mr>
                                </m:m>
                              </m:e>
                            </m:mr>
                            <m:m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r>
                                                          <a:rPr lang="en-US" sz="2000" i="1">
                                                            <a:effectLst/>
                                                            <a:latin typeface="Cambria Math" panose="02040503050406030204" pitchFamily="18" charset="0"/>
                                                            <a:ea typeface="Calibri" panose="020F0502020204030204" pitchFamily="34" charset="0"/>
                                                          </a:rPr>
                                                          <m:t>0</m:t>
                                                        </m:r>
                                                      </m:e>
                                                    </m:mr>
                                                  </m:m>
                                                </m:e>
                                              </m:mr>
                                            </m:m>
                                          </m:e>
                                        </m:mr>
                                      </m:m>
                                    </m:e>
                                  </m:mr>
                                  <m:mr>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0</m:t>
                                                  </m:r>
                                                </m:e>
                                                <m:e>
                                                  <m:m>
                                                    <m:mPr>
                                                      <m:mcs>
                                                        <m:mc>
                                                          <m:mcPr>
                                                            <m:count m:val="2"/>
                                                            <m:mcJc m:val="center"/>
                                                          </m:mcPr>
                                                        </m:mc>
                                                      </m:mcs>
                                                      <m:ctrlPr>
                                                        <a:rPr lang="ru-RU" sz="2000" i="1">
                                                          <a:effectLst/>
                                                          <a:latin typeface="Cambria Math" panose="02040503050406030204" pitchFamily="18" charset="0"/>
                                                          <a:ea typeface="Calibri" panose="020F0502020204030204" pitchFamily="34" charset="0"/>
                                                        </a:rPr>
                                                      </m:ctrlPr>
                                                    </m:mPr>
                                                    <m:mr>
                                                      <m:e>
                                                        <m:r>
                                                          <a:rPr lang="en-US" sz="2000" i="1">
                                                            <a:effectLst/>
                                                            <a:latin typeface="Cambria Math" panose="02040503050406030204" pitchFamily="18" charset="0"/>
                                                            <a:ea typeface="Calibri" panose="020F0502020204030204" pitchFamily="34" charset="0"/>
                                                          </a:rPr>
                                                          <m:t>1</m:t>
                                                        </m:r>
                                                      </m:e>
                                                      <m:e>
                                                        <m:r>
                                                          <a:rPr lang="en-US" sz="2000" i="1">
                                                            <a:effectLst/>
                                                            <a:latin typeface="Cambria Math" panose="02040503050406030204" pitchFamily="18" charset="0"/>
                                                            <a:ea typeface="Calibri" panose="020F0502020204030204" pitchFamily="34" charset="0"/>
                                                          </a:rPr>
                                                          <m:t>0</m:t>
                                                        </m:r>
                                                      </m:e>
                                                    </m:mr>
                                                  </m:m>
                                                </m:e>
                                              </m:mr>
                                            </m:m>
                                          </m:e>
                                        </m:mr>
                                      </m:m>
                                    </m:e>
                                  </m:mr>
                                </m:m>
                              </m:e>
                            </m:mr>
                          </m:m>
                        </m:e>
                      </m:d>
                    </m:oMath>
                  </m:oMathPara>
                </a14:m>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521208" y="431817"/>
                <a:ext cx="10287000" cy="2985048"/>
              </a:xfrm>
              <a:prstGeom prst="rect">
                <a:avLst/>
              </a:prstGeom>
              <a:blipFill>
                <a:blip r:embed="rId2"/>
                <a:stretch>
                  <a:fillRect t="-204"/>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3" name="Прямоугольник 2"/>
              <p:cNvSpPr/>
              <p:nvPr/>
            </p:nvSpPr>
            <p:spPr>
              <a:xfrm>
                <a:off x="457200" y="4049489"/>
                <a:ext cx="11228832" cy="1938992"/>
              </a:xfrm>
              <a:prstGeom prst="rect">
                <a:avLst/>
              </a:prstGeom>
            </p:spPr>
            <p:txBody>
              <a:bodyPr wrap="square">
                <a:spAutoFit/>
              </a:bodyPr>
              <a:lstStyle/>
              <a:p>
                <a:pPr lvl="0" algn="just">
                  <a:lnSpc>
                    <a:spcPct val="120000"/>
                  </a:lnSpc>
                  <a:spcAft>
                    <a:spcPts val="0"/>
                  </a:spcAft>
                </a:pPr>
                <a:r>
                  <a:rPr lang="ru-RU" sz="2000" dirty="0" smtClean="0">
                    <a:latin typeface="Times New Roman" panose="02020603050405020304" pitchFamily="18" charset="0"/>
                    <a:ea typeface="Calibri" panose="020F0502020204030204" pitchFamily="34" charset="0"/>
                  </a:rPr>
                  <a:t>2. Построить </a:t>
                </a:r>
                <a:r>
                  <a:rPr lang="ru-RU" sz="2000" dirty="0">
                    <a:latin typeface="Times New Roman" panose="02020603050405020304" pitchFamily="18" charset="0"/>
                    <a:ea typeface="Calibri" panose="020F0502020204030204" pitchFamily="34" charset="0"/>
                  </a:rPr>
                  <a:t>ортонормированную систему собственных векторов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𝑒</m:t>
                        </m:r>
                      </m:e>
                      <m:sub>
                        <m:r>
                          <a:rPr lang="ru-RU" sz="2000" i="1">
                            <a:effectLst/>
                            <a:latin typeface="Cambria Math" panose="02040503050406030204" pitchFamily="18" charset="0"/>
                            <a:ea typeface="Calibri" panose="020F0502020204030204" pitchFamily="34" charset="0"/>
                          </a:rPr>
                          <m:t>1</m:t>
                        </m:r>
                      </m:sub>
                    </m:sSub>
                    <m:r>
                      <a:rPr lang="ru-RU" sz="2000" i="1">
                        <a:effectLst/>
                        <a:latin typeface="Cambria Math" panose="02040503050406030204" pitchFamily="18" charset="0"/>
                        <a:ea typeface="Calibri" panose="020F0502020204030204" pitchFamily="34" charset="0"/>
                      </a:rPr>
                      <m:t>, </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𝑒</m:t>
                        </m:r>
                      </m:e>
                      <m:sub>
                        <m:r>
                          <a:rPr lang="ru-RU" sz="2000" i="1">
                            <a:effectLst/>
                            <a:latin typeface="Cambria Math" panose="02040503050406030204" pitchFamily="18" charset="0"/>
                            <a:ea typeface="Calibri" panose="020F0502020204030204" pitchFamily="34" charset="0"/>
                          </a:rPr>
                          <m:t>2</m:t>
                        </m:r>
                      </m:sub>
                    </m:sSub>
                    <m:r>
                      <a:rPr lang="ru-RU" sz="2000" i="1">
                        <a:effectLst/>
                        <a:latin typeface="Cambria Math" panose="02040503050406030204" pitchFamily="18" charset="0"/>
                        <a:ea typeface="Calibri" panose="020F0502020204030204" pitchFamily="34" charset="0"/>
                      </a:rPr>
                      <m:t>, …,</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𝑒</m:t>
                        </m:r>
                      </m:e>
                      <m:sub>
                        <m:r>
                          <a:rPr lang="ru-RU" sz="2000" i="1">
                            <a:effectLst/>
                            <a:latin typeface="Cambria Math" panose="02040503050406030204" pitchFamily="18" charset="0"/>
                            <a:ea typeface="Calibri" panose="020F0502020204030204" pitchFamily="34" charset="0"/>
                          </a:rPr>
                          <m:t>𝑛</m:t>
                        </m:r>
                      </m:sub>
                    </m:sSub>
                  </m:oMath>
                </a14:m>
                <a:r>
                  <a:rPr lang="ru-RU" sz="2000" dirty="0">
                    <a:effectLst/>
                    <a:latin typeface="Times New Roman" panose="02020603050405020304" pitchFamily="18" charset="0"/>
                    <a:ea typeface="Calibri" panose="020F0502020204030204" pitchFamily="34" charset="0"/>
                  </a:rPr>
                  <a:t> оператора с матрицей </a:t>
                </a:r>
                <a14:m>
                  <m:oMath xmlns:m="http://schemas.openxmlformats.org/officeDocument/2006/math">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𝐴</m:t>
                        </m:r>
                      </m:e>
                      <m:sup>
                        <m:r>
                          <a:rPr lang="en-US" sz="2000" i="1">
                            <a:effectLst/>
                            <a:latin typeface="Cambria Math" panose="02040503050406030204" pitchFamily="18" charset="0"/>
                            <a:ea typeface="Calibri" panose="020F0502020204030204" pitchFamily="34" charset="0"/>
                          </a:rPr>
                          <m:t>𝑇</m:t>
                        </m:r>
                      </m:sup>
                    </m:sSup>
                    <m:r>
                      <a:rPr lang="ru-RU" sz="2000" i="1">
                        <a:effectLst/>
                        <a:latin typeface="Cambria Math" panose="02040503050406030204" pitchFamily="18" charset="0"/>
                        <a:ea typeface="Calibri" panose="020F0502020204030204" pitchFamily="34" charset="0"/>
                      </a:rPr>
                      <m:t>𝐴</m:t>
                    </m:r>
                  </m:oMath>
                </a14:m>
                <a:r>
                  <a:rPr lang="ru-RU" sz="2000" dirty="0">
                    <a:effectLst/>
                    <a:latin typeface="Times New Roman" panose="02020603050405020304" pitchFamily="18" charset="0"/>
                    <a:ea typeface="Calibri" panose="020F0502020204030204" pitchFamily="34" charset="0"/>
                  </a:rPr>
                  <a:t>, принадлежащих соответственно собственным значениям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𝜆</m:t>
                        </m:r>
                      </m:e>
                      <m:sub>
                        <m:r>
                          <a:rPr lang="ru-RU" sz="2000" i="1">
                            <a:effectLst/>
                            <a:latin typeface="Cambria Math" panose="02040503050406030204" pitchFamily="18" charset="0"/>
                            <a:ea typeface="Calibri" panose="020F0502020204030204" pitchFamily="34" charset="0"/>
                          </a:rPr>
                          <m:t>1</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 </m:t>
                        </m:r>
                        <m:r>
                          <a:rPr lang="ru-RU" sz="2000" i="1">
                            <a:effectLst/>
                            <a:latin typeface="Cambria Math" panose="02040503050406030204" pitchFamily="18" charset="0"/>
                            <a:ea typeface="Calibri" panose="020F0502020204030204" pitchFamily="34" charset="0"/>
                          </a:rPr>
                          <m:t>𝜆</m:t>
                        </m:r>
                      </m:e>
                      <m:sub>
                        <m:r>
                          <a:rPr lang="ru-RU" sz="2000" i="1">
                            <a:effectLst/>
                            <a:latin typeface="Cambria Math" panose="02040503050406030204" pitchFamily="18" charset="0"/>
                            <a:ea typeface="Calibri" panose="020F0502020204030204" pitchFamily="34" charset="0"/>
                          </a:rPr>
                          <m:t>2</m:t>
                        </m:r>
                      </m:sub>
                    </m:sSub>
                    <m:r>
                      <a:rPr lang="ru-RU" sz="2000" i="1">
                        <a:effectLst/>
                        <a:latin typeface="Cambria Math" panose="02040503050406030204" pitchFamily="18" charset="0"/>
                        <a:ea typeface="Calibri" panose="020F0502020204030204" pitchFamily="34" charset="0"/>
                      </a:rPr>
                      <m:t>,  </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𝜆</m:t>
                        </m:r>
                      </m:e>
                      <m:sub>
                        <m:r>
                          <a:rPr lang="ru-RU" sz="2000" i="1">
                            <a:effectLst/>
                            <a:latin typeface="Cambria Math" panose="02040503050406030204" pitchFamily="18" charset="0"/>
                            <a:ea typeface="Calibri" panose="020F0502020204030204" pitchFamily="34" charset="0"/>
                          </a:rPr>
                          <m:t>3</m:t>
                        </m:r>
                      </m:sub>
                    </m:sSub>
                    <m:r>
                      <a:rPr lang="ru-RU" sz="2000" i="1">
                        <a:effectLst/>
                        <a:latin typeface="Cambria Math" panose="02040503050406030204" pitchFamily="18" charset="0"/>
                        <a:ea typeface="Calibri" panose="020F0502020204030204" pitchFamily="34" charset="0"/>
                      </a:rPr>
                      <m:t>,  </m:t>
                    </m:r>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𝜆</m:t>
                        </m:r>
                      </m:e>
                      <m:sub>
                        <m:r>
                          <a:rPr lang="ru-RU" sz="2000" i="1">
                            <a:effectLst/>
                            <a:latin typeface="Cambria Math" panose="02040503050406030204" pitchFamily="18" charset="0"/>
                            <a:ea typeface="Calibri" panose="020F0502020204030204" pitchFamily="34" charset="0"/>
                          </a:rPr>
                          <m:t>4</m:t>
                        </m:r>
                      </m:sub>
                    </m:sSub>
                    <m:r>
                      <a:rPr lang="ru-RU" sz="2000" i="1">
                        <a:effectLst/>
                        <a:latin typeface="Cambria Math" panose="02040503050406030204" pitchFamily="18" charset="0"/>
                        <a:ea typeface="Calibri" panose="020F0502020204030204" pitchFamily="34" charset="0"/>
                      </a:rPr>
                      <m:t>.</m:t>
                    </m:r>
                  </m:oMath>
                </a14:m>
                <a:r>
                  <a:rPr lang="ru-RU" sz="2000" dirty="0">
                    <a:effectLst/>
                    <a:latin typeface="Times New Roman" panose="02020603050405020304" pitchFamily="18" charset="0"/>
                    <a:ea typeface="Calibri" panose="020F0502020204030204" pitchFamily="34" charset="0"/>
                  </a:rPr>
                  <a:t> Из столбцов координат этих векторов составить матрицу </a:t>
                </a:r>
                <a14:m>
                  <m:oMath xmlns:m="http://schemas.openxmlformats.org/officeDocument/2006/math">
                    <m:r>
                      <a:rPr lang="ru-RU" sz="2000" i="1">
                        <a:effectLst/>
                        <a:latin typeface="Cambria Math" panose="02040503050406030204" pitchFamily="18" charset="0"/>
                        <a:ea typeface="Calibri" panose="020F0502020204030204" pitchFamily="34" charset="0"/>
                      </a:rPr>
                      <m:t>𝑉</m:t>
                    </m:r>
                  </m:oMath>
                </a14:m>
                <a:r>
                  <a:rPr lang="ru-RU" sz="2000" dirty="0">
                    <a:effectLst/>
                    <a:latin typeface="Times New Roman" panose="02020603050405020304" pitchFamily="18" charset="0"/>
                    <a:ea typeface="Calibri" panose="020F0502020204030204" pitchFamily="34" charset="0"/>
                  </a:rPr>
                  <a:t>. </a:t>
                </a:r>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r>
                  <a:rPr lang="ru-RU" sz="2000" dirty="0">
                    <a:effectLst/>
                    <a:latin typeface="Times New Roman" panose="02020603050405020304" pitchFamily="18" charset="0"/>
                    <a:ea typeface="Calibri" panose="020F0502020204030204" pitchFamily="34" charset="0"/>
                  </a:rPr>
                  <a:t>Составим систему уравнений из строк характеристического уравнения.</a:t>
                </a:r>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14:m>
                  <m:oMathPara xmlns:m="http://schemas.openxmlformats.org/officeDocument/2006/math">
                    <m:oMathParaPr>
                      <m:jc m:val="centerGroup"/>
                    </m:oMathParaPr>
                    <m:oMath xmlns:m="http://schemas.openxmlformats.org/officeDocument/2006/math">
                      <m:d>
                        <m:dPr>
                          <m:ctrlPr>
                            <a:rPr lang="ru-RU" sz="2000" i="1">
                              <a:effectLst/>
                              <a:latin typeface="Cambria Math" panose="02040503050406030204" pitchFamily="18" charset="0"/>
                              <a:ea typeface="Calibri" panose="020F0502020204030204" pitchFamily="34" charset="0"/>
                            </a:rPr>
                          </m:ctrlPr>
                        </m:dPr>
                        <m:e>
                          <m:sSup>
                            <m:sSupPr>
                              <m:ctrlPr>
                                <a:rPr lang="ru-RU" sz="2000" i="1">
                                  <a:effectLst/>
                                  <a:latin typeface="Cambria Math" panose="02040503050406030204" pitchFamily="18" charset="0"/>
                                  <a:ea typeface="Calibri" panose="020F0502020204030204" pitchFamily="34" charset="0"/>
                                </a:rPr>
                              </m:ctrlPr>
                            </m:sSupPr>
                            <m:e>
                              <m:r>
                                <a:rPr lang="ru-RU" sz="2000" i="1">
                                  <a:effectLst/>
                                  <a:latin typeface="Cambria Math" panose="02040503050406030204" pitchFamily="18" charset="0"/>
                                  <a:ea typeface="Calibri" panose="020F0502020204030204" pitchFamily="34" charset="0"/>
                                </a:rPr>
                                <m:t>𝐴</m:t>
                              </m:r>
                            </m:e>
                            <m:sup>
                              <m:r>
                                <a:rPr lang="en-US" sz="2000" i="1">
                                  <a:effectLst/>
                                  <a:latin typeface="Cambria Math" panose="02040503050406030204" pitchFamily="18" charset="0"/>
                                  <a:ea typeface="Calibri" panose="020F0502020204030204" pitchFamily="34" charset="0"/>
                                </a:rPr>
                                <m:t>𝑇</m:t>
                              </m:r>
                            </m:sup>
                          </m:sSup>
                          <m:r>
                            <a:rPr lang="ru-RU" sz="2000" i="1">
                              <a:effectLst/>
                              <a:latin typeface="Cambria Math" panose="02040503050406030204" pitchFamily="18" charset="0"/>
                              <a:ea typeface="Calibri" panose="020F0502020204030204" pitchFamily="34" charset="0"/>
                            </a:rPr>
                            <m:t>𝐴</m:t>
                          </m:r>
                          <m:r>
                            <a:rPr lang="ru-RU"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𝜆</m:t>
                          </m:r>
                          <m:r>
                            <a:rPr lang="en-US" sz="2000" i="1">
                              <a:effectLst/>
                              <a:latin typeface="Cambria Math" panose="02040503050406030204" pitchFamily="18" charset="0"/>
                              <a:ea typeface="Calibri" panose="020F0502020204030204" pitchFamily="34" charset="0"/>
                            </a:rPr>
                            <m:t>𝐼</m:t>
                          </m:r>
                        </m:e>
                      </m:d>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𝑥</m:t>
                          </m:r>
                        </m:e>
                        <m:sub>
                          <m:r>
                            <a:rPr lang="ru-RU" sz="2000" i="1">
                              <a:effectLst/>
                              <a:latin typeface="Cambria Math" panose="02040503050406030204" pitchFamily="18" charset="0"/>
                              <a:ea typeface="Calibri" panose="020F0502020204030204" pitchFamily="34" charset="0"/>
                            </a:rPr>
                            <m:t>𝑛</m:t>
                          </m:r>
                        </m:sub>
                      </m:sSub>
                      <m:r>
                        <a:rPr lang="ru-RU" sz="2000" i="1">
                          <a:effectLst/>
                          <a:latin typeface="Cambria Math" panose="02040503050406030204" pitchFamily="18" charset="0"/>
                          <a:ea typeface="Calibri" panose="020F0502020204030204" pitchFamily="34" charset="0"/>
                        </a:rPr>
                        <m:t>=0</m:t>
                      </m:r>
                    </m:oMath>
                  </m:oMathPara>
                </a14:m>
                <a:endParaRPr lang="ru-RU" sz="2000" dirty="0">
                  <a:effectLst/>
                  <a:latin typeface="Times New Roman" panose="02020603050405020304" pitchFamily="18" charset="0"/>
                  <a:ea typeface="Times New Roman" panose="02020603050405020304" pitchFamily="18" charset="0"/>
                </a:endParaRPr>
              </a:p>
            </p:txBody>
          </p:sp>
        </mc:Choice>
        <mc:Fallback>
          <p:sp>
            <p:nvSpPr>
              <p:cNvPr id="3" name="Прямоугольник 2"/>
              <p:cNvSpPr>
                <a:spLocks noRot="1" noChangeAspect="1" noMove="1" noResize="1" noEditPoints="1" noAdjustHandles="1" noChangeArrowheads="1" noChangeShapeType="1" noTextEdit="1"/>
              </p:cNvSpPr>
              <p:nvPr/>
            </p:nvSpPr>
            <p:spPr>
              <a:xfrm>
                <a:off x="457200" y="4049489"/>
                <a:ext cx="11228832" cy="1938992"/>
              </a:xfrm>
              <a:prstGeom prst="rect">
                <a:avLst/>
              </a:prstGeom>
              <a:blipFill>
                <a:blip r:embed="rId3"/>
                <a:stretch>
                  <a:fillRect l="-543" r="-543"/>
                </a:stretch>
              </a:blipFill>
            </p:spPr>
            <p:txBody>
              <a:bodyPr/>
              <a:lstStyle/>
              <a:p>
                <a:r>
                  <a:rPr lang="ru-RU">
                    <a:noFill/>
                  </a:rPr>
                  <a:t> </a:t>
                </a:r>
              </a:p>
            </p:txBody>
          </p:sp>
        </mc:Fallback>
      </mc:AlternateContent>
    </p:spTree>
    <p:extLst>
      <p:ext uri="{BB962C8B-B14F-4D97-AF65-F5344CB8AC3E}">
        <p14:creationId xmlns:p14="http://schemas.microsoft.com/office/powerpoint/2010/main" val="2210638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Прямоугольник 1"/>
              <p:cNvSpPr/>
              <p:nvPr/>
            </p:nvSpPr>
            <p:spPr>
              <a:xfrm>
                <a:off x="0" y="368383"/>
                <a:ext cx="12192000" cy="6007542"/>
              </a:xfrm>
              <a:prstGeom prst="rect">
                <a:avLst/>
              </a:prstGeom>
            </p:spPr>
            <p:txBody>
              <a:bodyPr wrap="square">
                <a:spAutoFit/>
              </a:bodyPr>
              <a:lstStyle/>
              <a:p>
                <a:pPr marL="450215" indent="254000" algn="just">
                  <a:lnSpc>
                    <a:spcPct val="120000"/>
                  </a:lnSpc>
                  <a:spcAft>
                    <a:spcPts val="0"/>
                  </a:spcAft>
                </a:pPr>
                <a:r>
                  <a:rPr lang="ru-RU" sz="2000" dirty="0">
                    <a:latin typeface="Times New Roman" panose="02020603050405020304" pitchFamily="18" charset="0"/>
                    <a:ea typeface="Calibri" panose="020F0502020204030204" pitchFamily="34" charset="0"/>
                  </a:rPr>
                  <a:t>Тогда</a:t>
                </a:r>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14:m>
                  <m:oMathPara xmlns:m="http://schemas.openxmlformats.org/officeDocument/2006/math">
                    <m:oMathParaPr>
                      <m:jc m:val="centerGroup"/>
                    </m:oMathParaPr>
                    <m:oMath xmlns:m="http://schemas.openxmlformats.org/officeDocument/2006/math">
                      <m:d>
                        <m:dPr>
                          <m:begChr m:val="{"/>
                          <m:endChr m:val=""/>
                          <m:ctrlPr>
                            <a:rPr lang="ru-RU" sz="2000" i="1">
                              <a:effectLst/>
                              <a:latin typeface="Cambria Math" panose="02040503050406030204" pitchFamily="18" charset="0"/>
                              <a:ea typeface="Calibri" panose="020F0502020204030204" pitchFamily="34"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d>
                                  <m:dPr>
                                    <m:ctrlPr>
                                      <a:rPr lang="ru-RU" sz="2000" i="1">
                                        <a:effectLst/>
                                        <a:latin typeface="Cambria Math" panose="02040503050406030204" pitchFamily="18" charset="0"/>
                                        <a:ea typeface="Calibri" panose="020F0502020204030204" pitchFamily="34" charset="0"/>
                                      </a:rPr>
                                    </m:ctrlPr>
                                  </m:dPr>
                                  <m:e>
                                    <m:r>
                                      <a:rPr lang="ru-RU" sz="2000" i="1">
                                        <a:effectLst/>
                                        <a:latin typeface="Cambria Math" panose="02040503050406030204" pitchFamily="18" charset="0"/>
                                        <a:ea typeface="Calibri" panose="020F0502020204030204" pitchFamily="34" charset="0"/>
                                      </a:rPr>
                                      <m:t>1</m:t>
                                    </m:r>
                                    <m:r>
                                      <a:rPr lang="en-US"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𝜆</m:t>
                                    </m:r>
                                  </m:e>
                                </m:d>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1</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4</m:t>
                                    </m:r>
                                  </m:sub>
                                </m:sSub>
                                <m:r>
                                  <a:rPr lang="en-US" sz="2000" i="1">
                                    <a:effectLst/>
                                    <a:latin typeface="Cambria Math" panose="02040503050406030204" pitchFamily="18" charset="0"/>
                                    <a:ea typeface="Calibri" panose="020F0502020204030204" pitchFamily="34" charset="0"/>
                                  </a:rPr>
                                  <m:t>=0</m:t>
                                </m:r>
                              </m:e>
                            </m:mr>
                            <m:mr>
                              <m:e>
                                <m:d>
                                  <m:dPr>
                                    <m:ctrlPr>
                                      <a:rPr lang="ru-RU" sz="2000" i="1">
                                        <a:effectLst/>
                                        <a:latin typeface="Cambria Math" panose="02040503050406030204" pitchFamily="18" charset="0"/>
                                        <a:ea typeface="Calibri" panose="020F0502020204030204" pitchFamily="34" charset="0"/>
                                      </a:rPr>
                                    </m:ctrlPr>
                                  </m:dPr>
                                  <m:e>
                                    <m:r>
                                      <a:rPr lang="ru-RU" sz="2000" i="1">
                                        <a:effectLst/>
                                        <a:latin typeface="Cambria Math" panose="02040503050406030204" pitchFamily="18" charset="0"/>
                                        <a:ea typeface="Calibri" panose="020F0502020204030204" pitchFamily="34" charset="0"/>
                                      </a:rPr>
                                      <m:t>1</m:t>
                                    </m:r>
                                    <m:r>
                                      <a:rPr lang="en-US"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𝜆</m:t>
                                    </m:r>
                                  </m:e>
                                </m:d>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2</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4</m:t>
                                    </m:r>
                                  </m:sub>
                                </m:sSub>
                                <m:r>
                                  <a:rPr lang="en-US" sz="2000" i="1">
                                    <a:effectLst/>
                                    <a:latin typeface="Cambria Math" panose="02040503050406030204" pitchFamily="18" charset="0"/>
                                    <a:ea typeface="Calibri" panose="020F0502020204030204" pitchFamily="34" charset="0"/>
                                  </a:rPr>
                                  <m:t>=0</m:t>
                                </m:r>
                              </m:e>
                            </m:mr>
                            <m:m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d>
                                        <m:dPr>
                                          <m:ctrlPr>
                                            <a:rPr lang="ru-RU" sz="2000" i="1">
                                              <a:effectLst/>
                                              <a:latin typeface="Cambria Math" panose="02040503050406030204" pitchFamily="18" charset="0"/>
                                              <a:ea typeface="Calibri" panose="020F0502020204030204" pitchFamily="34" charset="0"/>
                                            </a:rPr>
                                          </m:ctrlPr>
                                        </m:dPr>
                                        <m:e>
                                          <m:r>
                                            <a:rPr lang="ru-RU" sz="2000" i="1">
                                              <a:effectLst/>
                                              <a:latin typeface="Cambria Math" panose="02040503050406030204" pitchFamily="18" charset="0"/>
                                              <a:ea typeface="Calibri" panose="020F0502020204030204" pitchFamily="34" charset="0"/>
                                            </a:rPr>
                                            <m:t>1</m:t>
                                          </m:r>
                                          <m:r>
                                            <a:rPr lang="en-US"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𝜆</m:t>
                                          </m:r>
                                        </m:e>
                                      </m:d>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3</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4</m:t>
                                          </m:r>
                                        </m:sub>
                                      </m:sSub>
                                      <m:r>
                                        <a:rPr lang="en-US" sz="2000" i="1">
                                          <a:effectLst/>
                                          <a:latin typeface="Cambria Math" panose="02040503050406030204" pitchFamily="18" charset="0"/>
                                          <a:ea typeface="Calibri" panose="020F0502020204030204" pitchFamily="34" charset="0"/>
                                        </a:rPr>
                                        <m:t>=0</m:t>
                                      </m:r>
                                    </m:e>
                                  </m:mr>
                                  <m:mr>
                                    <m:e>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1</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2</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3</m:t>
                                          </m:r>
                                        </m:sub>
                                      </m:sSub>
                                      <m:r>
                                        <a:rPr lang="ru-RU" sz="2000" i="1">
                                          <a:effectLst/>
                                          <a:latin typeface="Cambria Math" panose="02040503050406030204" pitchFamily="18" charset="0"/>
                                          <a:ea typeface="Calibri" panose="020F0502020204030204" pitchFamily="34" charset="0"/>
                                        </a:rPr>
                                        <m:t>+</m:t>
                                      </m:r>
                                      <m:d>
                                        <m:dPr>
                                          <m:ctrlPr>
                                            <a:rPr lang="ru-RU" sz="2000" i="1">
                                              <a:effectLst/>
                                              <a:latin typeface="Cambria Math" panose="02040503050406030204" pitchFamily="18" charset="0"/>
                                              <a:ea typeface="Calibri" panose="020F0502020204030204" pitchFamily="34" charset="0"/>
                                            </a:rPr>
                                          </m:ctrlPr>
                                        </m:dPr>
                                        <m:e>
                                          <m:r>
                                            <a:rPr lang="ru-RU" sz="2000" i="1">
                                              <a:effectLst/>
                                              <a:latin typeface="Cambria Math" panose="02040503050406030204" pitchFamily="18" charset="0"/>
                                              <a:ea typeface="Calibri" panose="020F0502020204030204" pitchFamily="34" charset="0"/>
                                            </a:rPr>
                                            <m:t>3</m:t>
                                          </m:r>
                                          <m:r>
                                            <a:rPr lang="en-US" sz="2000" i="1">
                                              <a:effectLst/>
                                              <a:latin typeface="Cambria Math" panose="02040503050406030204" pitchFamily="18" charset="0"/>
                                              <a:ea typeface="Calibri" panose="020F0502020204030204" pitchFamily="34" charset="0"/>
                                            </a:rPr>
                                            <m:t>−</m:t>
                                          </m:r>
                                          <m:r>
                                            <a:rPr lang="ru-RU" sz="2000" i="1">
                                              <a:effectLst/>
                                              <a:latin typeface="Cambria Math" panose="02040503050406030204" pitchFamily="18" charset="0"/>
                                              <a:ea typeface="Calibri" panose="020F0502020204030204" pitchFamily="34" charset="0"/>
                                            </a:rPr>
                                            <m:t>𝜆</m:t>
                                          </m:r>
                                        </m:e>
                                      </m:d>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4</m:t>
                                          </m:r>
                                        </m:sub>
                                      </m:sSub>
                                      <m:r>
                                        <a:rPr lang="en-US" sz="2000" i="1">
                                          <a:effectLst/>
                                          <a:latin typeface="Cambria Math" panose="02040503050406030204" pitchFamily="18" charset="0"/>
                                          <a:ea typeface="Calibri" panose="020F0502020204030204" pitchFamily="34" charset="0"/>
                                        </a:rPr>
                                        <m:t>=0</m:t>
                                      </m:r>
                                    </m:e>
                                  </m:mr>
                                </m:m>
                              </m:e>
                            </m:mr>
                          </m:m>
                        </m:e>
                      </m:d>
                    </m:oMath>
                  </m:oMathPara>
                </a14:m>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r>
                  <a:rPr lang="ru-RU" sz="2000" dirty="0">
                    <a:effectLst/>
                    <a:latin typeface="Times New Roman" panose="02020603050405020304" pitchFamily="18" charset="0"/>
                    <a:ea typeface="Calibri" panose="020F0502020204030204" pitchFamily="34" charset="0"/>
                  </a:rPr>
                  <a:t>При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𝜆</m:t>
                        </m:r>
                      </m:e>
                      <m:sub>
                        <m:r>
                          <a:rPr lang="ru-RU" sz="2000" i="1">
                            <a:effectLst/>
                            <a:latin typeface="Cambria Math" panose="02040503050406030204" pitchFamily="18" charset="0"/>
                            <a:ea typeface="Calibri" panose="020F0502020204030204" pitchFamily="34" charset="0"/>
                          </a:rPr>
                          <m:t>1</m:t>
                        </m:r>
                      </m:sub>
                    </m:sSub>
                    <m:r>
                      <a:rPr lang="ru-RU" sz="2000" i="1">
                        <a:effectLst/>
                        <a:latin typeface="Cambria Math" panose="02040503050406030204" pitchFamily="18" charset="0"/>
                        <a:ea typeface="Calibri" panose="020F0502020204030204" pitchFamily="34" charset="0"/>
                      </a:rPr>
                      <m:t>=4</m:t>
                    </m:r>
                  </m:oMath>
                </a14:m>
                <a:r>
                  <a:rPr lang="ru-RU" sz="2000" dirty="0">
                    <a:effectLst/>
                    <a:latin typeface="Times New Roman" panose="02020603050405020304" pitchFamily="18" charset="0"/>
                    <a:ea typeface="Calibri" panose="020F0502020204030204" pitchFamily="34" charset="0"/>
                  </a:rPr>
                  <a:t> получаем</a:t>
                </a:r>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14:m>
                  <m:oMathPara xmlns:m="http://schemas.openxmlformats.org/officeDocument/2006/math">
                    <m:oMathParaPr>
                      <m:jc m:val="centerGroup"/>
                    </m:oMathParaPr>
                    <m:oMath xmlns:m="http://schemas.openxmlformats.org/officeDocument/2006/math">
                      <m:d>
                        <m:dPr>
                          <m:begChr m:val="{"/>
                          <m:endChr m:val=""/>
                          <m:ctrlPr>
                            <a:rPr lang="ru-RU" sz="2000" i="1">
                              <a:effectLst/>
                              <a:latin typeface="Cambria Math" panose="02040503050406030204" pitchFamily="18" charset="0"/>
                              <a:ea typeface="Calibri" panose="020F0502020204030204" pitchFamily="34" charset="0"/>
                            </a:rPr>
                          </m:ctrlPr>
                        </m:dP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r>
                                  <a:rPr lang="ru-RU" sz="2000" i="1">
                                    <a:effectLst/>
                                    <a:latin typeface="Cambria Math" panose="02040503050406030204" pitchFamily="18" charset="0"/>
                                    <a:ea typeface="Calibri" panose="020F0502020204030204" pitchFamily="34" charset="0"/>
                                  </a:rPr>
                                  <m:t>−3</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1</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4</m:t>
                                    </m:r>
                                  </m:sub>
                                </m:sSub>
                                <m:r>
                                  <a:rPr lang="en-US" sz="2000" i="1">
                                    <a:effectLst/>
                                    <a:latin typeface="Cambria Math" panose="02040503050406030204" pitchFamily="18" charset="0"/>
                                    <a:ea typeface="Calibri" panose="020F0502020204030204" pitchFamily="34" charset="0"/>
                                  </a:rPr>
                                  <m:t>=0</m:t>
                                </m:r>
                              </m:e>
                            </m:mr>
                            <m:mr>
                              <m:e>
                                <m:r>
                                  <a:rPr lang="ru-RU" sz="2000" i="1">
                                    <a:effectLst/>
                                    <a:latin typeface="Cambria Math" panose="02040503050406030204" pitchFamily="18" charset="0"/>
                                    <a:ea typeface="Calibri" panose="020F0502020204030204" pitchFamily="34" charset="0"/>
                                  </a:rPr>
                                  <m:t>−3</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2</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4</m:t>
                                    </m:r>
                                  </m:sub>
                                </m:sSub>
                                <m:r>
                                  <a:rPr lang="en-US" sz="2000" i="1">
                                    <a:effectLst/>
                                    <a:latin typeface="Cambria Math" panose="02040503050406030204" pitchFamily="18" charset="0"/>
                                    <a:ea typeface="Calibri" panose="020F0502020204030204" pitchFamily="34" charset="0"/>
                                  </a:rPr>
                                  <m:t>=0</m:t>
                                </m:r>
                              </m:e>
                            </m:mr>
                            <m:mr>
                              <m:e>
                                <m:m>
                                  <m:mPr>
                                    <m:mcs>
                                      <m:mc>
                                        <m:mcPr>
                                          <m:count m:val="1"/>
                                          <m:mcJc m:val="center"/>
                                        </m:mcPr>
                                      </m:mc>
                                    </m:mcs>
                                    <m:ctrlPr>
                                      <a:rPr lang="ru-RU" sz="2000" i="1">
                                        <a:effectLst/>
                                        <a:latin typeface="Cambria Math" panose="02040503050406030204" pitchFamily="18" charset="0"/>
                                        <a:ea typeface="Calibri" panose="020F0502020204030204" pitchFamily="34" charset="0"/>
                                      </a:rPr>
                                    </m:ctrlPr>
                                  </m:mPr>
                                  <m:mr>
                                    <m:e>
                                      <m:r>
                                        <a:rPr lang="ru-RU" sz="2000" i="1">
                                          <a:effectLst/>
                                          <a:latin typeface="Cambria Math" panose="02040503050406030204" pitchFamily="18" charset="0"/>
                                          <a:ea typeface="Calibri" panose="020F0502020204030204" pitchFamily="34" charset="0"/>
                                        </a:rPr>
                                        <m:t>−3</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3</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4</m:t>
                                          </m:r>
                                        </m:sub>
                                      </m:sSub>
                                      <m:r>
                                        <a:rPr lang="en-US" sz="2000" i="1">
                                          <a:effectLst/>
                                          <a:latin typeface="Cambria Math" panose="02040503050406030204" pitchFamily="18" charset="0"/>
                                          <a:ea typeface="Calibri" panose="020F0502020204030204" pitchFamily="34" charset="0"/>
                                        </a:rPr>
                                        <m:t>=0</m:t>
                                      </m:r>
                                    </m:e>
                                  </m:mr>
                                  <m:mr>
                                    <m:e>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1</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2</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3</m:t>
                                          </m:r>
                                        </m:sub>
                                      </m:sSub>
                                      <m:r>
                                        <a:rPr lang="ru-RU"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4</m:t>
                                          </m:r>
                                        </m:sub>
                                      </m:sSub>
                                      <m:r>
                                        <a:rPr lang="en-US" sz="2000" i="1">
                                          <a:effectLst/>
                                          <a:latin typeface="Cambria Math" panose="02040503050406030204" pitchFamily="18" charset="0"/>
                                          <a:ea typeface="Calibri" panose="020F0502020204030204" pitchFamily="34" charset="0"/>
                                        </a:rPr>
                                        <m:t>=0</m:t>
                                      </m:r>
                                    </m:e>
                                  </m:mr>
                                </m:m>
                              </m:e>
                            </m:mr>
                          </m:m>
                        </m:e>
                      </m:d>
                    </m:oMath>
                  </m:oMathPara>
                </a14:m>
                <a:endParaRPr lang="ru-RU" sz="2000" dirty="0">
                  <a:effectLst/>
                  <a:latin typeface="Times New Roman" panose="02020603050405020304" pitchFamily="18" charset="0"/>
                  <a:ea typeface="Times New Roman" panose="02020603050405020304" pitchFamily="18" charset="0"/>
                </a:endParaRPr>
              </a:p>
              <a:p>
                <a:pPr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rPr>
                  <a:t>Придавая переменным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𝑥</m:t>
                        </m:r>
                      </m:e>
                      <m:sub>
                        <m:r>
                          <a:rPr lang="ru-RU" sz="2000" i="1">
                            <a:effectLst/>
                            <a:latin typeface="Cambria Math" panose="02040503050406030204" pitchFamily="18" charset="0"/>
                            <a:ea typeface="Calibri" panose="020F0502020204030204" pitchFamily="34" charset="0"/>
                          </a:rPr>
                          <m:t>𝑛</m:t>
                        </m:r>
                      </m:sub>
                    </m:sSub>
                  </m:oMath>
                </a14:m>
                <a:r>
                  <a:rPr lang="ru-RU" sz="2000" dirty="0">
                    <a:effectLst/>
                    <a:latin typeface="Times New Roman" panose="02020603050405020304" pitchFamily="18" charset="0"/>
                    <a:ea typeface="Calibri" panose="020F0502020204030204" pitchFamily="34" charset="0"/>
                  </a:rPr>
                  <a:t>» произвольные значения, получаем бесконечно много собственных векторов. Все они будут </a:t>
                </a:r>
                <a:r>
                  <a:rPr lang="ru-RU" sz="2000" dirty="0" err="1">
                    <a:effectLst/>
                    <a:latin typeface="Times New Roman" panose="02020603050405020304" pitchFamily="18" charset="0"/>
                    <a:ea typeface="Calibri" panose="020F0502020204030204" pitchFamily="34" charset="0"/>
                  </a:rPr>
                  <a:t>коллинеарны</a:t>
                </a:r>
                <a:r>
                  <a:rPr lang="ru-RU" sz="2000" dirty="0">
                    <a:effectLst/>
                    <a:latin typeface="Times New Roman" panose="02020603050405020304" pitchFamily="18" charset="0"/>
                    <a:ea typeface="Calibri" panose="020F0502020204030204" pitchFamily="34" charset="0"/>
                  </a:rPr>
                  <a:t> друг другу, и поэтому нам достаточно указать один из них.</a:t>
                </a:r>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14:m>
                  <m:oMathPara xmlns:m="http://schemas.openxmlformats.org/officeDocument/2006/math">
                    <m:oMathParaPr>
                      <m:jc m:val="centerGroup"/>
                    </m:oMathParaPr>
                    <m:oMath xmlns:m="http://schemas.openxmlformats.org/officeDocument/2006/math">
                      <m:acc>
                        <m:accPr>
                          <m:chr m:val="̅"/>
                          <m:ctrlPr>
                            <a:rPr lang="ru-RU" sz="2000" i="1">
                              <a:effectLst/>
                              <a:latin typeface="Cambria Math" panose="02040503050406030204" pitchFamily="18" charset="0"/>
                              <a:ea typeface="Calibri" panose="020F0502020204030204" pitchFamily="34" charset="0"/>
                            </a:rPr>
                          </m:ctrlPr>
                        </m:accPr>
                        <m:e>
                          <m:r>
                            <a:rPr lang="ru-RU" sz="2000" i="1">
                              <a:effectLst/>
                              <a:latin typeface="Cambria Math" panose="02040503050406030204" pitchFamily="18" charset="0"/>
                              <a:ea typeface="Calibri" panose="020F0502020204030204" pitchFamily="34" charset="0"/>
                            </a:rPr>
                            <m:t>𝑢</m:t>
                          </m:r>
                        </m:e>
                      </m:acc>
                      <m:r>
                        <a:rPr lang="ru-RU"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d>
                            <m:dPr>
                              <m:ctrlPr>
                                <a:rPr lang="ru-RU" sz="2000" i="1">
                                  <a:effectLst/>
                                  <a:latin typeface="Cambria Math" panose="02040503050406030204" pitchFamily="18" charset="0"/>
                                  <a:ea typeface="Calibri" panose="020F0502020204030204" pitchFamily="34" charset="0"/>
                                </a:rPr>
                              </m:ctrlPr>
                            </m:dPr>
                            <m:e>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1</m:t>
                                  </m:r>
                                </m:sub>
                              </m:sSub>
                              <m:r>
                                <a:rPr lang="en-US"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2</m:t>
                                  </m:r>
                                </m:sub>
                              </m:sSub>
                              <m:r>
                                <a:rPr lang="en-US" sz="2000" i="1">
                                  <a:effectLst/>
                                  <a:latin typeface="Cambria Math" panose="02040503050406030204" pitchFamily="18" charset="0"/>
                                  <a:ea typeface="Calibri" panose="020F0502020204030204" pitchFamily="34" charset="0"/>
                                </a:rPr>
                                <m:t>,…,</m:t>
                              </m:r>
                              <m:sSub>
                                <m:sSubPr>
                                  <m:ctrlPr>
                                    <a:rPr lang="ru-RU" sz="2000" i="1">
                                      <a:effectLst/>
                                      <a:latin typeface="Cambria Math" panose="02040503050406030204" pitchFamily="18" charset="0"/>
                                      <a:ea typeface="Calibri" panose="020F0502020204030204" pitchFamily="34" charset="0"/>
                                    </a:rPr>
                                  </m:ctrlPr>
                                </m:sSubPr>
                                <m:e>
                                  <m:r>
                                    <a:rPr lang="en-US" sz="2000" i="1">
                                      <a:effectLst/>
                                      <a:latin typeface="Cambria Math" panose="02040503050406030204" pitchFamily="18" charset="0"/>
                                      <a:ea typeface="Calibri" panose="020F0502020204030204" pitchFamily="34" charset="0"/>
                                    </a:rPr>
                                    <m:t>𝑥</m:t>
                                  </m:r>
                                </m:e>
                                <m:sub>
                                  <m:r>
                                    <a:rPr lang="en-US" sz="2000" i="1">
                                      <a:effectLst/>
                                      <a:latin typeface="Cambria Math" panose="02040503050406030204" pitchFamily="18" charset="0"/>
                                      <a:ea typeface="Calibri" panose="020F0502020204030204" pitchFamily="34" charset="0"/>
                                    </a:rPr>
                                    <m:t>𝑛</m:t>
                                  </m:r>
                                </m:sub>
                              </m:sSub>
                            </m:e>
                          </m:d>
                        </m:e>
                        <m:sup>
                          <m:r>
                            <a:rPr lang="en-US" sz="2000" i="1">
                              <a:effectLst/>
                              <a:latin typeface="Cambria Math" panose="02040503050406030204" pitchFamily="18" charset="0"/>
                              <a:ea typeface="Calibri" panose="020F0502020204030204" pitchFamily="34" charset="0"/>
                            </a:rPr>
                            <m:t>𝑇</m:t>
                          </m:r>
                        </m:sup>
                      </m:sSup>
                    </m:oMath>
                  </m:oMathPara>
                </a14:m>
                <a:endParaRPr lang="ru-RU" sz="2000" dirty="0">
                  <a:effectLst/>
                  <a:latin typeface="Times New Roman" panose="02020603050405020304" pitchFamily="18" charset="0"/>
                  <a:ea typeface="Times New Roman" panose="02020603050405020304" pitchFamily="18" charset="0"/>
                </a:endParaRPr>
              </a:p>
              <a:p>
                <a:pPr marL="457200" indent="450215" algn="just">
                  <a:lnSpc>
                    <a:spcPct val="120000"/>
                  </a:lnSpc>
                  <a:spcAft>
                    <a:spcPts val="0"/>
                  </a:spcAft>
                </a:pPr>
                <a:r>
                  <a:rPr lang="ru-RU" sz="2000" dirty="0">
                    <a:effectLst/>
                    <a:latin typeface="Times New Roman" panose="02020603050405020304" pitchFamily="18" charset="0"/>
                    <a:ea typeface="Calibri" panose="020F0502020204030204" pitchFamily="34" charset="0"/>
                  </a:rPr>
                  <a:t>Пусть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𝑥</m:t>
                        </m:r>
                      </m:e>
                      <m:sub>
                        <m:r>
                          <a:rPr lang="ru-RU" sz="2000" i="1">
                            <a:effectLst/>
                            <a:latin typeface="Cambria Math" panose="02040503050406030204" pitchFamily="18" charset="0"/>
                            <a:ea typeface="Calibri" panose="020F0502020204030204" pitchFamily="34" charset="0"/>
                          </a:rPr>
                          <m:t>1</m:t>
                        </m:r>
                      </m:sub>
                    </m:sSub>
                    <m:r>
                      <a:rPr lang="ru-RU" sz="2000" i="1">
                        <a:effectLst/>
                        <a:latin typeface="Cambria Math" panose="02040503050406030204" pitchFamily="18" charset="0"/>
                        <a:ea typeface="Calibri" panose="020F0502020204030204" pitchFamily="34" charset="0"/>
                      </a:rPr>
                      <m:t>=1</m:t>
                    </m:r>
                  </m:oMath>
                </a14:m>
                <a:r>
                  <a:rPr lang="ru-RU" sz="2000" dirty="0">
                    <a:effectLst/>
                    <a:latin typeface="Times New Roman" panose="02020603050405020304" pitchFamily="18" charset="0"/>
                    <a:ea typeface="Calibri" panose="020F0502020204030204" pitchFamily="34" charset="0"/>
                  </a:rPr>
                  <a:t>,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𝑥</m:t>
                        </m:r>
                      </m:e>
                      <m:sub>
                        <m:r>
                          <a:rPr lang="ru-RU" sz="2000" i="1">
                            <a:effectLst/>
                            <a:latin typeface="Cambria Math" panose="02040503050406030204" pitchFamily="18" charset="0"/>
                            <a:ea typeface="Calibri" panose="020F0502020204030204" pitchFamily="34" charset="0"/>
                          </a:rPr>
                          <m:t>2</m:t>
                        </m:r>
                      </m:sub>
                    </m:sSub>
                    <m:r>
                      <a:rPr lang="ru-RU" sz="2000" i="1">
                        <a:effectLst/>
                        <a:latin typeface="Cambria Math" panose="02040503050406030204" pitchFamily="18" charset="0"/>
                        <a:ea typeface="Calibri" panose="020F0502020204030204" pitchFamily="34" charset="0"/>
                      </a:rPr>
                      <m:t>=1</m:t>
                    </m:r>
                  </m:oMath>
                </a14:m>
                <a:r>
                  <a:rPr lang="ru-RU" sz="2000" dirty="0">
                    <a:effectLst/>
                    <a:latin typeface="Times New Roman" panose="02020603050405020304" pitchFamily="18" charset="0"/>
                    <a:ea typeface="Calibri" panose="020F0502020204030204" pitchFamily="34" charset="0"/>
                  </a:rPr>
                  <a:t>,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𝑥</m:t>
                        </m:r>
                      </m:e>
                      <m:sub>
                        <m:r>
                          <a:rPr lang="ru-RU" sz="2000" i="1">
                            <a:effectLst/>
                            <a:latin typeface="Cambria Math" panose="02040503050406030204" pitchFamily="18" charset="0"/>
                            <a:ea typeface="Calibri" panose="020F0502020204030204" pitchFamily="34" charset="0"/>
                          </a:rPr>
                          <m:t>3</m:t>
                        </m:r>
                      </m:sub>
                    </m:sSub>
                    <m:r>
                      <a:rPr lang="ru-RU" sz="2000" i="1">
                        <a:effectLst/>
                        <a:latin typeface="Cambria Math" panose="02040503050406030204" pitchFamily="18" charset="0"/>
                        <a:ea typeface="Calibri" panose="020F0502020204030204" pitchFamily="34" charset="0"/>
                      </a:rPr>
                      <m:t>=1</m:t>
                    </m:r>
                  </m:oMath>
                </a14:m>
                <a:r>
                  <a:rPr lang="ru-RU" sz="2000" dirty="0">
                    <a:effectLst/>
                    <a:latin typeface="Times New Roman" panose="02020603050405020304" pitchFamily="18" charset="0"/>
                    <a:ea typeface="Calibri" panose="020F0502020204030204" pitchFamily="34" charset="0"/>
                  </a:rPr>
                  <a:t>, тогда </a:t>
                </a:r>
                <a14:m>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r>
                          <a:rPr lang="ru-RU" sz="2000" i="1">
                            <a:effectLst/>
                            <a:latin typeface="Cambria Math" panose="02040503050406030204" pitchFamily="18" charset="0"/>
                            <a:ea typeface="Calibri" panose="020F0502020204030204" pitchFamily="34" charset="0"/>
                          </a:rPr>
                          <m:t>𝑥</m:t>
                        </m:r>
                      </m:e>
                      <m:sub>
                        <m:r>
                          <a:rPr lang="ru-RU" sz="2000" i="1">
                            <a:effectLst/>
                            <a:latin typeface="Cambria Math" panose="02040503050406030204" pitchFamily="18" charset="0"/>
                            <a:ea typeface="Calibri" panose="020F0502020204030204" pitchFamily="34" charset="0"/>
                          </a:rPr>
                          <m:t>4</m:t>
                        </m:r>
                      </m:sub>
                    </m:sSub>
                    <m:r>
                      <a:rPr lang="ru-RU" sz="2000" i="1">
                        <a:effectLst/>
                        <a:latin typeface="Cambria Math" panose="02040503050406030204" pitchFamily="18" charset="0"/>
                        <a:ea typeface="Calibri" panose="020F0502020204030204" pitchFamily="34" charset="0"/>
                      </a:rPr>
                      <m:t>=3</m:t>
                    </m:r>
                  </m:oMath>
                </a14:m>
                <a:r>
                  <a:rPr lang="ru-RU" sz="2000" dirty="0">
                    <a:effectLst/>
                    <a:latin typeface="Times New Roman" panose="02020603050405020304" pitchFamily="18" charset="0"/>
                    <a:ea typeface="Calibri" panose="020F0502020204030204" pitchFamily="34" charset="0"/>
                  </a:rPr>
                  <a:t>. Таким образом, находим первый собственный вектор:</a:t>
                </a:r>
                <a:endParaRPr lang="ru-RU" sz="2000" dirty="0">
                  <a:effectLst/>
                  <a:latin typeface="Times New Roman" panose="02020603050405020304" pitchFamily="18" charset="0"/>
                  <a:ea typeface="Times New Roman" panose="02020603050405020304" pitchFamily="18" charset="0"/>
                </a:endParaRPr>
              </a:p>
              <a:p>
                <a:pPr marL="450215" indent="254000" algn="just">
                  <a:lnSpc>
                    <a:spcPct val="120000"/>
                  </a:lnSpc>
                  <a:spcAft>
                    <a:spcPts val="0"/>
                  </a:spcAft>
                </a:pPr>
                <a14:m>
                  <m:oMathPara xmlns:m="http://schemas.openxmlformats.org/officeDocument/2006/math">
                    <m:oMathParaPr>
                      <m:jc m:val="centerGroup"/>
                    </m:oMathParaPr>
                    <m:oMath xmlns:m="http://schemas.openxmlformats.org/officeDocument/2006/math">
                      <m:sSub>
                        <m:sSubPr>
                          <m:ctrlPr>
                            <a:rPr lang="ru-RU" sz="2000" i="1">
                              <a:effectLst/>
                              <a:latin typeface="Cambria Math" panose="02040503050406030204" pitchFamily="18" charset="0"/>
                              <a:ea typeface="Calibri" panose="020F0502020204030204" pitchFamily="34" charset="0"/>
                            </a:rPr>
                          </m:ctrlPr>
                        </m:sSubPr>
                        <m:e>
                          <m:acc>
                            <m:accPr>
                              <m:chr m:val="̅"/>
                              <m:ctrlPr>
                                <a:rPr lang="ru-RU" sz="2000" i="1">
                                  <a:effectLst/>
                                  <a:latin typeface="Cambria Math" panose="02040503050406030204" pitchFamily="18" charset="0"/>
                                  <a:ea typeface="Calibri" panose="020F0502020204030204" pitchFamily="34" charset="0"/>
                                </a:rPr>
                              </m:ctrlPr>
                            </m:accPr>
                            <m:e>
                              <m:r>
                                <a:rPr lang="ru-RU" sz="2000" i="1">
                                  <a:effectLst/>
                                  <a:latin typeface="Cambria Math" panose="02040503050406030204" pitchFamily="18" charset="0"/>
                                  <a:ea typeface="Calibri" panose="020F0502020204030204" pitchFamily="34" charset="0"/>
                                </a:rPr>
                                <m:t>𝑢</m:t>
                              </m:r>
                            </m:e>
                          </m:acc>
                        </m:e>
                        <m:sub>
                          <m:r>
                            <a:rPr lang="ru-RU" sz="2000" i="1">
                              <a:effectLst/>
                              <a:latin typeface="Cambria Math" panose="02040503050406030204" pitchFamily="18" charset="0"/>
                              <a:ea typeface="Calibri" panose="020F0502020204030204" pitchFamily="34" charset="0"/>
                            </a:rPr>
                            <m:t>1</m:t>
                          </m:r>
                        </m:sub>
                      </m:sSub>
                      <m:r>
                        <a:rPr lang="ru-RU" sz="2000" i="1">
                          <a:effectLst/>
                          <a:latin typeface="Cambria Math" panose="02040503050406030204" pitchFamily="18" charset="0"/>
                          <a:ea typeface="Calibri" panose="020F0502020204030204" pitchFamily="34" charset="0"/>
                        </a:rPr>
                        <m:t>=</m:t>
                      </m:r>
                      <m:sSup>
                        <m:sSupPr>
                          <m:ctrlPr>
                            <a:rPr lang="ru-RU" sz="2000" i="1">
                              <a:effectLst/>
                              <a:latin typeface="Cambria Math" panose="02040503050406030204" pitchFamily="18" charset="0"/>
                              <a:ea typeface="Calibri" panose="020F0502020204030204" pitchFamily="34" charset="0"/>
                            </a:rPr>
                          </m:ctrlPr>
                        </m:sSupPr>
                        <m:e>
                          <m:d>
                            <m:dPr>
                              <m:ctrlPr>
                                <a:rPr lang="ru-RU" sz="2000" i="1">
                                  <a:effectLst/>
                                  <a:latin typeface="Cambria Math" panose="02040503050406030204" pitchFamily="18" charset="0"/>
                                  <a:ea typeface="Calibri" panose="020F0502020204030204" pitchFamily="34" charset="0"/>
                                </a:rPr>
                              </m:ctrlPr>
                            </m:dPr>
                            <m:e>
                              <m:r>
                                <a:rPr lang="en-US" sz="2000" i="1">
                                  <a:effectLst/>
                                  <a:latin typeface="Cambria Math" panose="02040503050406030204" pitchFamily="18" charset="0"/>
                                  <a:ea typeface="Calibri" panose="020F0502020204030204" pitchFamily="34" charset="0"/>
                                </a:rPr>
                                <m:t>1,1,1,3</m:t>
                              </m:r>
                            </m:e>
                          </m:d>
                        </m:e>
                        <m:sup>
                          <m:r>
                            <a:rPr lang="en-US" sz="2000" i="1">
                              <a:effectLst/>
                              <a:latin typeface="Cambria Math" panose="02040503050406030204" pitchFamily="18" charset="0"/>
                              <a:ea typeface="Calibri" panose="020F0502020204030204" pitchFamily="34" charset="0"/>
                            </a:rPr>
                            <m:t>𝑇</m:t>
                          </m:r>
                        </m:sup>
                      </m:sSup>
                    </m:oMath>
                  </m:oMathPara>
                </a14:m>
                <a:endParaRPr lang="ru-RU" sz="2000" dirty="0">
                  <a:effectLst/>
                  <a:latin typeface="Times New Roman" panose="02020603050405020304" pitchFamily="18" charset="0"/>
                  <a:ea typeface="Times New Roman" panose="02020603050405020304" pitchFamily="18" charset="0"/>
                </a:endParaRPr>
              </a:p>
            </p:txBody>
          </p:sp>
        </mc:Choice>
        <mc:Fallback>
          <p:sp>
            <p:nvSpPr>
              <p:cNvPr id="2" name="Прямоугольник 1"/>
              <p:cNvSpPr>
                <a:spLocks noRot="1" noChangeAspect="1" noMove="1" noResize="1" noEditPoints="1" noAdjustHandles="1" noChangeArrowheads="1" noChangeShapeType="1" noTextEdit="1"/>
              </p:cNvSpPr>
              <p:nvPr/>
            </p:nvSpPr>
            <p:spPr>
              <a:xfrm>
                <a:off x="0" y="368383"/>
                <a:ext cx="12192000" cy="6007542"/>
              </a:xfrm>
              <a:prstGeom prst="rect">
                <a:avLst/>
              </a:prstGeom>
              <a:blipFill>
                <a:blip r:embed="rId2"/>
                <a:stretch>
                  <a:fillRect l="-500" r="-500"/>
                </a:stretch>
              </a:blipFill>
            </p:spPr>
            <p:txBody>
              <a:bodyPr/>
              <a:lstStyle/>
              <a:p>
                <a:r>
                  <a:rPr lang="ru-RU">
                    <a:noFill/>
                  </a:rPr>
                  <a:t> </a:t>
                </a:r>
              </a:p>
            </p:txBody>
          </p:sp>
        </mc:Fallback>
      </mc:AlternateContent>
    </p:spTree>
    <p:extLst>
      <p:ext uri="{BB962C8B-B14F-4D97-AF65-F5344CB8AC3E}">
        <p14:creationId xmlns:p14="http://schemas.microsoft.com/office/powerpoint/2010/main" val="3923148955"/>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653</TotalTime>
  <Words>880</Words>
  <Application>Microsoft Office PowerPoint</Application>
  <PresentationFormat>Широкоэкранный</PresentationFormat>
  <Paragraphs>200</Paragraphs>
  <Slides>33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33</vt:i4>
      </vt:variant>
    </vt:vector>
  </HeadingPairs>
  <TitlesOfParts>
    <vt:vector size="39" baseType="lpstr">
      <vt:lpstr>Arial</vt:lpstr>
      <vt:lpstr>Calibri</vt:lpstr>
      <vt:lpstr>Calibri Light</vt:lpstr>
      <vt:lpstr>Cambria Math</vt:lpstr>
      <vt:lpstr>Times New Roman</vt:lpstr>
      <vt:lpstr>Тема Office</vt:lpstr>
      <vt:lpstr>Модельные методы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ALEKSEY</dc:creator>
  <cp:lastModifiedBy>ALEKSEY</cp:lastModifiedBy>
  <cp:revision>50</cp:revision>
  <dcterms:created xsi:type="dcterms:W3CDTF">2020-10-06T14:10:24Z</dcterms:created>
  <dcterms:modified xsi:type="dcterms:W3CDTF">2021-09-04T08:13:10Z</dcterms:modified>
</cp:coreProperties>
</file>