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4" r:id="rId4"/>
    <p:sldId id="285" r:id="rId5"/>
    <p:sldId id="286" r:id="rId6"/>
    <p:sldId id="287" r:id="rId7"/>
    <p:sldId id="288" r:id="rId8"/>
    <p:sldId id="289" r:id="rId9"/>
    <p:sldId id="291" r:id="rId10"/>
    <p:sldId id="292" r:id="rId11"/>
    <p:sldId id="290" r:id="rId12"/>
    <p:sldId id="293" r:id="rId13"/>
    <p:sldId id="294" r:id="rId14"/>
    <p:sldId id="295" r:id="rId15"/>
    <p:sldId id="297" r:id="rId16"/>
    <p:sldId id="298" r:id="rId17"/>
    <p:sldId id="296" r:id="rId18"/>
    <p:sldId id="299" r:id="rId19"/>
    <p:sldId id="300" r:id="rId20"/>
    <p:sldId id="302" r:id="rId21"/>
    <p:sldId id="303" r:id="rId22"/>
    <p:sldId id="304" r:id="rId23"/>
    <p:sldId id="305" r:id="rId24"/>
    <p:sldId id="301" r:id="rId25"/>
    <p:sldId id="306" r:id="rId26"/>
    <p:sldId id="307" r:id="rId2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7" autoAdjust="0"/>
    <p:restoredTop sz="94660"/>
  </p:normalViewPr>
  <p:slideViewPr>
    <p:cSldViewPr snapToGrid="0">
      <p:cViewPr varScale="1">
        <p:scale>
          <a:sx n="84" d="100"/>
          <a:sy n="84" d="100"/>
        </p:scale>
        <p:origin x="53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23.09.2021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229660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23.09.2021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70821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23.09.2021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94641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23.09.2021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56033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8C85646-FAEB-4AB3-A326-0A08349E2827}" type="datetimeFigureOut">
              <a:rPr lang="ru-RU" smtClean="0"/>
              <a:t>23.09.2021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70657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8C85646-FAEB-4AB3-A326-0A08349E2827}" type="datetimeFigureOut">
              <a:rPr lang="ru-RU" smtClean="0"/>
              <a:t>23.09.2021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33055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8C85646-FAEB-4AB3-A326-0A08349E2827}" type="datetimeFigureOut">
              <a:rPr lang="ru-RU" smtClean="0"/>
              <a:t>23.09.2021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0924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8C85646-FAEB-4AB3-A326-0A08349E2827}" type="datetimeFigureOut">
              <a:rPr lang="ru-RU" smtClean="0"/>
              <a:t>23.09.2021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6518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8C85646-FAEB-4AB3-A326-0A08349E2827}" type="datetimeFigureOut">
              <a:rPr lang="ru-RU" smtClean="0"/>
              <a:t>23.09.2021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90731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8C85646-FAEB-4AB3-A326-0A08349E2827}" type="datetimeFigureOut">
              <a:rPr lang="ru-RU" smtClean="0"/>
              <a:t>23.09.2021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26982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8C85646-FAEB-4AB3-A326-0A08349E2827}" type="datetimeFigureOut">
              <a:rPr lang="ru-RU" smtClean="0"/>
              <a:t>23.09.2021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67983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85646-FAEB-4AB3-A326-0A08349E2827}" type="datetimeFigureOut">
              <a:rPr lang="ru-RU" smtClean="0"/>
              <a:t>23.09.2021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53EF-3B09-4DED-9593-102D562BC4B7}" type="slidenum">
              <a:rPr lang="ru-RU" smtClean="0"/>
              <a:t>‹#›</a:t>
            </a:fld>
            <a:endParaRPr lang="ru-RU"/>
          </a:p>
        </p:txBody>
      </p:sp>
    </p:spTree>
    <p:extLst>
      <p:ext uri="{BB962C8B-B14F-4D97-AF65-F5344CB8AC3E}">
        <p14:creationId xmlns:p14="http://schemas.microsoft.com/office/powerpoint/2010/main" val="233531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www.machinelearning.ru/wiki/index.php?title=%D0%A0%D0%B0%D1%81%D0%BF%D1%80%D0%B5%D0%B4%D0%B5%D0%BB%D0%B5%D0%BD%D0%B8%D0%B5_%D0%91%D0%B5%D1%80%D0%BD%D1%83%D0%BB%D0%BB%D0%B8&amp;action=edit" TargetMode="Externa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240" y="2202633"/>
            <a:ext cx="10515600" cy="1325563"/>
          </a:xfrm>
        </p:spPr>
        <p:txBody>
          <a:bodyPr>
            <a:normAutofit/>
          </a:bodyPr>
          <a:lstStyle/>
          <a:p>
            <a:pPr algn="ctr"/>
            <a:r>
              <a:rPr lang="ru-RU" sz="4000" b="1" dirty="0">
                <a:latin typeface="Times New Roman" panose="02020603050405020304" pitchFamily="18" charset="0"/>
                <a:ea typeface="Times New Roman" panose="02020603050405020304" pitchFamily="18" charset="0"/>
              </a:rPr>
              <a:t>Кластерный анализ</a:t>
            </a:r>
            <a:endParaRPr lang="ru-RU" sz="4000" dirty="0"/>
          </a:p>
        </p:txBody>
      </p:sp>
    </p:spTree>
    <p:extLst>
      <p:ext uri="{BB962C8B-B14F-4D97-AF65-F5344CB8AC3E}">
        <p14:creationId xmlns:p14="http://schemas.microsoft.com/office/powerpoint/2010/main" val="189859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74904" y="1331220"/>
                <a:ext cx="11512296" cy="3785652"/>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Теперь рассмотрим, события выпадения орлов и решек, при этом не известно какая монета подбрасывалась. Таким образом, выбор монеты является скрытой переменной. Выдвинем первоначальные гипотезы:</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ru-RU" sz="2000" dirty="0">
                    <a:solidFill>
                      <a:srgbClr val="000000"/>
                    </a:solidFill>
                    <a:effectLst/>
                    <a:latin typeface="Times New Roman" panose="02020603050405020304" pitchFamily="18" charset="0"/>
                    <a:ea typeface="Times New Roman" panose="02020603050405020304" pitchFamily="18" charset="0"/>
                  </a:rPr>
                  <a:t>При 10 подбрасываний монеты </a:t>
                </a:r>
                <a:r>
                  <a:rPr lang="ru-RU" sz="2000" i="1" dirty="0">
                    <a:solidFill>
                      <a:srgbClr val="000000"/>
                    </a:solidFill>
                    <a:effectLst/>
                    <a:latin typeface="Times New Roman" panose="02020603050405020304" pitchFamily="18" charset="0"/>
                    <a:ea typeface="Times New Roman" panose="02020603050405020304" pitchFamily="18" charset="0"/>
                  </a:rPr>
                  <a:t>А</a:t>
                </a:r>
                <a:r>
                  <a:rPr lang="ru-RU" sz="2000" dirty="0">
                    <a:solidFill>
                      <a:srgbClr val="000000"/>
                    </a:solidFill>
                    <a:effectLst/>
                    <a:latin typeface="Times New Roman" panose="02020603050405020304" pitchFamily="18" charset="0"/>
                    <a:ea typeface="Times New Roman" panose="02020603050405020304" pitchFamily="18" charset="0"/>
                  </a:rPr>
                  <a:t> больше выпадают орлы;</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ru-RU" sz="2000" dirty="0">
                    <a:solidFill>
                      <a:srgbClr val="000000"/>
                    </a:solidFill>
                    <a:effectLst/>
                    <a:latin typeface="Times New Roman" panose="02020603050405020304" pitchFamily="18" charset="0"/>
                    <a:ea typeface="Times New Roman" panose="02020603050405020304" pitchFamily="18" charset="0"/>
                  </a:rPr>
                  <a:t>При 10 подбрасываний монеты </a:t>
                </a:r>
                <a:r>
                  <a:rPr lang="ru-RU" sz="2000" i="1" dirty="0">
                    <a:solidFill>
                      <a:srgbClr val="000000"/>
                    </a:solidFill>
                    <a:effectLst/>
                    <a:latin typeface="Times New Roman" panose="02020603050405020304" pitchFamily="18" charset="0"/>
                    <a:ea typeface="Times New Roman" panose="02020603050405020304" pitchFamily="18" charset="0"/>
                  </a:rPr>
                  <a:t>В</a:t>
                </a:r>
                <a:r>
                  <a:rPr lang="ru-RU" sz="2000" dirty="0">
                    <a:solidFill>
                      <a:srgbClr val="000000"/>
                    </a:solidFill>
                    <a:effectLst/>
                    <a:latin typeface="Times New Roman" panose="02020603050405020304" pitchFamily="18" charset="0"/>
                    <a:ea typeface="Times New Roman" panose="02020603050405020304" pitchFamily="18" charset="0"/>
                  </a:rPr>
                  <a:t> больше выпадают решки.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EM-алгоритм начинается с первоначального предположения о параметрах. Предполагаем, что начальные параметры: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r>
                        <a:rPr lang="ru-RU" sz="2000" i="1">
                          <a:solidFill>
                            <a:srgbClr val="000000"/>
                          </a:solidFill>
                          <a:effectLst/>
                          <a:latin typeface="Cambria Math" panose="02040503050406030204" pitchFamily="18" charset="0"/>
                          <a:ea typeface="Times New Roman" panose="02020603050405020304" pitchFamily="18" charset="0"/>
                        </a:rPr>
                        <m:t>=0,6</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𝐵</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r>
                        <a:rPr lang="ru-RU" sz="2000" i="1">
                          <a:solidFill>
                            <a:srgbClr val="000000"/>
                          </a:solidFill>
                          <a:effectLst/>
                          <a:latin typeface="Cambria Math" panose="02040503050406030204" pitchFamily="18" charset="0"/>
                          <a:ea typeface="Times New Roman" panose="02020603050405020304" pitchFamily="18" charset="0"/>
                        </a:rPr>
                        <m:t>=0,5</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Есть выборка тех же событий, но соответственно монеты неизвестны</a:t>
                </a:r>
                <a:r>
                  <a:rPr lang="ru-RU" sz="1400" dirty="0">
                    <a:solidFill>
                      <a:srgbClr val="000000"/>
                    </a:solidFill>
                    <a:effectLst/>
                    <a:latin typeface="Times New Roman" panose="02020603050405020304" pitchFamily="18" charset="0"/>
                    <a:ea typeface="Times New Roman" panose="02020603050405020304" pitchFamily="18" charset="0"/>
                  </a:rPr>
                  <a:t>.</a:t>
                </a:r>
                <a:endParaRPr lang="ru-RU" sz="12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74904" y="1331220"/>
                <a:ext cx="11512296" cy="3785652"/>
              </a:xfrm>
              <a:prstGeom prst="rect">
                <a:avLst/>
              </a:prstGeom>
              <a:blipFill>
                <a:blip r:embed="rId2"/>
                <a:stretch>
                  <a:fillRect l="-583" r="-530" b="-1127"/>
                </a:stretch>
              </a:blipFill>
            </p:spPr>
            <p:txBody>
              <a:bodyPr/>
              <a:lstStyle/>
              <a:p>
                <a:r>
                  <a:rPr lang="ru-RU">
                    <a:noFill/>
                  </a:rPr>
                  <a:t> </a:t>
                </a:r>
              </a:p>
            </p:txBody>
          </p:sp>
        </mc:Fallback>
      </mc:AlternateContent>
    </p:spTree>
    <p:extLst>
      <p:ext uri="{BB962C8B-B14F-4D97-AF65-F5344CB8AC3E}">
        <p14:creationId xmlns:p14="http://schemas.microsoft.com/office/powerpoint/2010/main" val="301907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432336" y="126320"/>
            <a:ext cx="1907510" cy="429413"/>
          </a:xfrm>
          <a:prstGeom prst="rect">
            <a:avLst/>
          </a:prstGeom>
        </p:spPr>
        <p:txBody>
          <a:bodyPr wrap="none">
            <a:spAutoFit/>
          </a:bodyPr>
          <a:lstStyle/>
          <a:p>
            <a:pPr indent="450215" algn="r">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Таблица 5.3</a:t>
            </a:r>
            <a:endParaRPr lang="ru-RU" sz="2000" dirty="0">
              <a:effectLst/>
              <a:latin typeface="Times New Roman" panose="02020603050405020304" pitchFamily="18" charset="0"/>
              <a:ea typeface="Times New Roman" panose="02020603050405020304" pitchFamily="18" charset="0"/>
            </a:endParaRPr>
          </a:p>
        </p:txBody>
      </p:sp>
      <p:graphicFrame>
        <p:nvGraphicFramePr>
          <p:cNvPr id="4" name="Таблица 3"/>
          <p:cNvGraphicFramePr>
            <a:graphicFrameLocks noGrp="1"/>
          </p:cNvGraphicFramePr>
          <p:nvPr>
            <p:extLst>
              <p:ext uri="{D42A27DB-BD31-4B8C-83A1-F6EECF244321}">
                <p14:modId xmlns:p14="http://schemas.microsoft.com/office/powerpoint/2010/main" val="2752745795"/>
              </p:ext>
            </p:extLst>
          </p:nvPr>
        </p:nvGraphicFramePr>
        <p:xfrm>
          <a:off x="3072385" y="555733"/>
          <a:ext cx="5538342" cy="2194560"/>
        </p:xfrm>
        <a:graphic>
          <a:graphicData uri="http://schemas.openxmlformats.org/drawingml/2006/table">
            <a:tbl>
              <a:tblPr firstRow="1" firstCol="1" bandRow="1"/>
              <a:tblGrid>
                <a:gridCol w="923419">
                  <a:extLst>
                    <a:ext uri="{9D8B030D-6E8A-4147-A177-3AD203B41FA5}">
                      <a16:colId xmlns:a16="http://schemas.microsoft.com/office/drawing/2014/main" val="4144784571"/>
                    </a:ext>
                  </a:extLst>
                </a:gridCol>
                <a:gridCol w="1380783">
                  <a:extLst>
                    <a:ext uri="{9D8B030D-6E8A-4147-A177-3AD203B41FA5}">
                      <a16:colId xmlns:a16="http://schemas.microsoft.com/office/drawing/2014/main" val="2412296460"/>
                    </a:ext>
                  </a:extLst>
                </a:gridCol>
                <a:gridCol w="3234140">
                  <a:extLst>
                    <a:ext uri="{9D8B030D-6E8A-4147-A177-3AD203B41FA5}">
                      <a16:colId xmlns:a16="http://schemas.microsoft.com/office/drawing/2014/main" val="4076018369"/>
                    </a:ext>
                  </a:extLst>
                </a:gridCol>
              </a:tblGrid>
              <a:tr h="0">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Выбор</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Событие</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3334141"/>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1</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О Р Р Р О О Р О Р О</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2734727"/>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2</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523730"/>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3</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7149842"/>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4</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 Р О Р </a:t>
                      </a:r>
                      <a:r>
                        <a:rPr lang="ru-RU" sz="2000" dirty="0" err="1">
                          <a:solidFill>
                            <a:srgbClr val="000000"/>
                          </a:solidFill>
                          <a:effectLst/>
                          <a:latin typeface="Times New Roman" panose="02020603050405020304" pitchFamily="18" charset="0"/>
                          <a:ea typeface="Times New Roman" panose="02020603050405020304" pitchFamily="18" charset="0"/>
                        </a:rPr>
                        <a:t>Р</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Р</a:t>
                      </a:r>
                      <a:r>
                        <a:rPr lang="ru-RU" sz="2000" dirty="0">
                          <a:solidFill>
                            <a:srgbClr val="000000"/>
                          </a:solidFill>
                          <a:effectLst/>
                          <a:latin typeface="Times New Roman" panose="02020603050405020304" pitchFamily="18" charset="0"/>
                          <a:ea typeface="Times New Roman" panose="02020603050405020304" pitchFamily="18" charset="0"/>
                        </a:rPr>
                        <a:t>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a:t>
                      </a:r>
                      <a:r>
                        <a:rPr lang="ru-RU" sz="2000" dirty="0" err="1">
                          <a:solidFill>
                            <a:srgbClr val="000000"/>
                          </a:solidFill>
                          <a:effectLst/>
                          <a:latin typeface="Times New Roman" panose="02020603050405020304" pitchFamily="18" charset="0"/>
                          <a:ea typeface="Times New Roman" panose="02020603050405020304" pitchFamily="18" charset="0"/>
                        </a:rPr>
                        <a:t>Р</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7732108"/>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5</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8801025"/>
                  </a:ext>
                </a:extLst>
              </a:tr>
            </a:tbl>
          </a:graphicData>
        </a:graphic>
      </p:graphicFrame>
      <mc:AlternateContent xmlns:mc="http://schemas.openxmlformats.org/markup-compatibility/2006">
        <mc:Choice xmlns:a14="http://schemas.microsoft.com/office/drawing/2010/main" Requires="a14">
          <p:sp>
            <p:nvSpPr>
              <p:cNvPr id="5" name="Прямоугольник 4"/>
              <p:cNvSpPr/>
              <p:nvPr/>
            </p:nvSpPr>
            <p:spPr>
              <a:xfrm>
                <a:off x="274320" y="3076705"/>
                <a:ext cx="10808208" cy="3075907"/>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На этапе E-шага вычисляется распределение вероятностей по возможным завершениям с использованием текущих параметров. Будем рассматривать строку №2 таблицы 5.3. Определим функцию правдоподобия исходя из биномиального распределения.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Биномиальное распределение – дискретное распределение вероятностей </a:t>
                </a:r>
                <a:r>
                  <a:rPr lang="ru-RU" sz="2000" dirty="0" smtClean="0">
                    <a:solidFill>
                      <a:srgbClr val="000000"/>
                    </a:solidFill>
                    <a:latin typeface="Times New Roman" panose="02020603050405020304" pitchFamily="18" charset="0"/>
                    <a:ea typeface="Times New Roman" panose="02020603050405020304" pitchFamily="18" charset="0"/>
                  </a:rPr>
                  <a:t>случайной</a:t>
                </a:r>
                <a:r>
                  <a:rPr lang="ru-RU" sz="2000" u="none" strike="noStrike" dirty="0" smtClean="0">
                    <a:solidFill>
                      <a:srgbClr val="000000"/>
                    </a:solidFill>
                    <a:effectLst/>
                    <a:latin typeface="Times New Roman" panose="02020603050405020304" pitchFamily="18" charset="0"/>
                    <a:ea typeface="Times New Roman" panose="02020603050405020304" pitchFamily="18" charset="0"/>
                  </a:rPr>
                  <a:t> величины</a:t>
                </a:r>
                <a:r>
                  <a:rPr lang="ru-RU" sz="2000" dirty="0" smtClean="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𝑋</m:t>
                    </m:r>
                  </m:oMath>
                </a14:m>
                <a:r>
                  <a:rPr lang="ru-RU" sz="2000" dirty="0">
                    <a:solidFill>
                      <a:srgbClr val="000000"/>
                    </a:solidFill>
                    <a:effectLst/>
                    <a:latin typeface="Times New Roman" panose="02020603050405020304" pitchFamily="18" charset="0"/>
                    <a:ea typeface="Times New Roman" panose="02020603050405020304" pitchFamily="18" charset="0"/>
                  </a:rPr>
                  <a:t> принимающей целочисленные значения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=0,1,…,</m:t>
                    </m:r>
                    <m:r>
                      <a:rPr lang="en-US" sz="2000" i="1">
                        <a:solidFill>
                          <a:srgbClr val="000000"/>
                        </a:solidFill>
                        <a:effectLst/>
                        <a:latin typeface="Cambria Math" panose="02040503050406030204" pitchFamily="18" charset="0"/>
                        <a:ea typeface="Times New Roman" panose="02020603050405020304" pitchFamily="18" charset="0"/>
                      </a:rPr>
                      <m:t>𝑛</m:t>
                    </m:r>
                    <m:r>
                      <a:rPr lang="en-US" sz="2000" i="1">
                        <a:solidFill>
                          <a:srgbClr val="000000"/>
                        </a:solidFill>
                        <a:effectLst/>
                        <a:latin typeface="Cambria Math" panose="02040503050406030204" pitchFamily="18" charset="0"/>
                        <a:ea typeface="Times New Roman" panose="02020603050405020304" pitchFamily="18" charset="0"/>
                      </a:rPr>
                      <m:t> </m:t>
                    </m:r>
                  </m:oMath>
                </a14:m>
                <a:r>
                  <a:rPr lang="ru-RU" sz="2000" dirty="0">
                    <a:solidFill>
                      <a:srgbClr val="000000"/>
                    </a:solidFill>
                    <a:effectLst/>
                    <a:latin typeface="Times New Roman" panose="02020603050405020304" pitchFamily="18" charset="0"/>
                    <a:ea typeface="Times New Roman" panose="02020603050405020304" pitchFamily="18" charset="0"/>
                  </a:rPr>
                  <a:t>с вероятностями: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𝑃</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𝑋</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𝑘</m:t>
                          </m:r>
                        </m:e>
                      </m:d>
                      <m:r>
                        <a:rPr lang="ru-RU" sz="2000" i="1">
                          <a:solidFill>
                            <a:srgbClr val="000000"/>
                          </a:solidFill>
                          <a:effectLst/>
                          <a:latin typeface="Cambria Math" panose="02040503050406030204" pitchFamily="18" charset="0"/>
                          <a:ea typeface="Times New Roman" panose="02020603050405020304" pitchFamily="18" charset="0"/>
                        </a:rPr>
                        <m:t>=</m:t>
                      </m:r>
                      <m:d>
                        <m:dPr>
                          <m:ctrlPr>
                            <a:rPr lang="ru-RU" sz="2000" i="1">
                              <a:solidFill>
                                <a:srgbClr val="00000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i="1">
                                    <a:solidFill>
                                      <a:srgbClr val="000000"/>
                                    </a:solidFill>
                                    <a:effectLst/>
                                    <a:latin typeface="Cambria Math" panose="02040503050406030204" pitchFamily="18" charset="0"/>
                                    <a:ea typeface="Times New Roman" panose="02020603050405020304" pitchFamily="18" charset="0"/>
                                  </a:rPr>
                                  <m:t>𝑛</m:t>
                                </m:r>
                              </m:e>
                            </m:mr>
                            <m:mr>
                              <m:e>
                                <m:r>
                                  <a:rPr lang="ru-RU" sz="2000" i="1">
                                    <a:solidFill>
                                      <a:srgbClr val="000000"/>
                                    </a:solidFill>
                                    <a:effectLst/>
                                    <a:latin typeface="Cambria Math" panose="02040503050406030204" pitchFamily="18" charset="0"/>
                                    <a:ea typeface="Times New Roman" panose="02020603050405020304" pitchFamily="18" charset="0"/>
                                  </a:rPr>
                                  <m:t>𝑘</m:t>
                                </m:r>
                              </m:e>
                            </m:mr>
                          </m:m>
                        </m:e>
                      </m:d>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e>
                        <m:sup>
                          <m:r>
                            <a:rPr lang="ru-RU" sz="2000" i="1">
                              <a:solidFill>
                                <a:srgbClr val="000000"/>
                              </a:solidFill>
                              <a:effectLst/>
                              <a:latin typeface="Cambria Math" panose="02040503050406030204" pitchFamily="18" charset="0"/>
                              <a:ea typeface="Times New Roman" panose="02020603050405020304" pitchFamily="18" charset="0"/>
                            </a:rPr>
                            <m:t>𝑘</m:t>
                          </m:r>
                        </m:sup>
                      </m:sSup>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(1−</m:t>
                          </m:r>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𝑛</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𝑘</m:t>
                          </m:r>
                        </m:sup>
                      </m:sSup>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где </a:t>
                </a:r>
                <a14:m>
                  <m:oMath xmlns:m="http://schemas.openxmlformats.org/officeDocument/2006/math">
                    <m:d>
                      <m:dPr>
                        <m:ctrlPr>
                          <a:rPr lang="ru-RU" sz="2000" i="1">
                            <a:solidFill>
                              <a:srgbClr val="00000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i="1">
                                  <a:solidFill>
                                    <a:srgbClr val="000000"/>
                                  </a:solidFill>
                                  <a:effectLst/>
                                  <a:latin typeface="Cambria Math" panose="02040503050406030204" pitchFamily="18" charset="0"/>
                                  <a:ea typeface="Times New Roman" panose="02020603050405020304" pitchFamily="18" charset="0"/>
                                </a:rPr>
                                <m:t>𝑛</m:t>
                              </m:r>
                            </m:e>
                          </m:mr>
                          <m:mr>
                            <m:e>
                              <m:r>
                                <a:rPr lang="ru-RU" sz="2000" i="1">
                                  <a:solidFill>
                                    <a:srgbClr val="000000"/>
                                  </a:solidFill>
                                  <a:effectLst/>
                                  <a:latin typeface="Cambria Math" panose="02040503050406030204" pitchFamily="18" charset="0"/>
                                  <a:ea typeface="Times New Roman" panose="02020603050405020304" pitchFamily="18" charset="0"/>
                                </a:rPr>
                                <m:t>𝑘</m:t>
                              </m:r>
                            </m:e>
                          </m:mr>
                        </m:m>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𝑛</m:t>
                        </m:r>
                        <m:r>
                          <a:rPr lang="ru-RU" sz="2000" i="1">
                            <a:solidFill>
                              <a:srgbClr val="000000"/>
                            </a:solidFill>
                            <a:effectLst/>
                            <a:latin typeface="Cambria Math" panose="02040503050406030204" pitchFamily="18" charset="0"/>
                            <a:ea typeface="Times New Roman" panose="02020603050405020304" pitchFamily="18" charset="0"/>
                          </a:rPr>
                          <m:t>!</m:t>
                        </m:r>
                      </m:num>
                      <m:den>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𝑛</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𝑘</m:t>
                            </m:r>
                          </m:e>
                        </m:d>
                        <m:r>
                          <a:rPr lang="ru-RU"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m:t>
                        </m:r>
                      </m:den>
                    </m:f>
                  </m:oMath>
                </a14:m>
                <a:r>
                  <a:rPr lang="ru-RU" sz="2000" dirty="0">
                    <a:solidFill>
                      <a:srgbClr val="000000"/>
                    </a:solidFill>
                    <a:effectLst/>
                    <a:latin typeface="Times New Roman" panose="02020603050405020304" pitchFamily="18" charset="0"/>
                    <a:ea typeface="Times New Roman" panose="02020603050405020304" pitchFamily="18" charset="0"/>
                  </a:rPr>
                  <a:t> – биномиальный коэффициент.</a:t>
                </a:r>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274320" y="3076705"/>
                <a:ext cx="10808208" cy="3075907"/>
              </a:xfrm>
              <a:prstGeom prst="rect">
                <a:avLst/>
              </a:prstGeom>
              <a:blipFill>
                <a:blip r:embed="rId2"/>
                <a:stretch>
                  <a:fillRect l="-564" t="-198" r="-564"/>
                </a:stretch>
              </a:blipFill>
            </p:spPr>
            <p:txBody>
              <a:bodyPr/>
              <a:lstStyle/>
              <a:p>
                <a:r>
                  <a:rPr lang="ru-RU">
                    <a:noFill/>
                  </a:rPr>
                  <a:t> </a:t>
                </a:r>
              </a:p>
            </p:txBody>
          </p:sp>
        </mc:Fallback>
      </mc:AlternateContent>
    </p:spTree>
    <p:extLst>
      <p:ext uri="{BB962C8B-B14F-4D97-AF65-F5344CB8AC3E}">
        <p14:creationId xmlns:p14="http://schemas.microsoft.com/office/powerpoint/2010/main" val="968138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65760" y="164592"/>
                <a:ext cx="11457432" cy="2677656"/>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Данное распределение характеризуется двумя параметрами: целым числом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𝑛</m:t>
                    </m:r>
                    <m:r>
                      <a:rPr lang="ru-RU" sz="2000" i="1">
                        <a:solidFill>
                          <a:srgbClr val="000000"/>
                        </a:solidFill>
                        <a:effectLst/>
                        <a:latin typeface="Cambria Math" panose="02040503050406030204" pitchFamily="18" charset="0"/>
                        <a:ea typeface="Times New Roman" panose="02020603050405020304" pitchFamily="18" charset="0"/>
                      </a:rPr>
                      <m:t>&gt;0</m:t>
                    </m:r>
                  </m:oMath>
                </a14:m>
                <a:r>
                  <a:rPr lang="ru-RU" sz="2000" dirty="0">
                    <a:solidFill>
                      <a:srgbClr val="000000"/>
                    </a:solidFill>
                    <a:effectLst/>
                    <a:latin typeface="Times New Roman" panose="02020603050405020304" pitchFamily="18" charset="0"/>
                    <a:ea typeface="Times New Roman" panose="02020603050405020304" pitchFamily="18" charset="0"/>
                  </a:rPr>
                  <a:t>, называемым числом испытаний, и вещественным числом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oMath>
                </a14:m>
                <a:r>
                  <a:rPr lang="ru-RU" sz="2000" dirty="0">
                    <a:solidFill>
                      <a:srgbClr val="000000"/>
                    </a:solidFill>
                    <a:effectLst/>
                    <a:latin typeface="Times New Roman" panose="02020603050405020304" pitchFamily="18" charset="0"/>
                    <a:ea typeface="Times New Roman" panose="02020603050405020304" pitchFamily="18" charset="0"/>
                  </a:rPr>
                  <a:t>,</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m:t>
                    </m:r>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≤1</m:t>
                    </m:r>
                  </m:oMath>
                </a14:m>
                <a:r>
                  <a:rPr lang="ru-RU" sz="2000" dirty="0">
                    <a:solidFill>
                      <a:srgbClr val="000000"/>
                    </a:solidFill>
                    <a:effectLst/>
                    <a:latin typeface="Times New Roman" panose="02020603050405020304" pitchFamily="18" charset="0"/>
                    <a:ea typeface="Times New Roman" panose="02020603050405020304" pitchFamily="18" charset="0"/>
                  </a:rPr>
                  <a:t>, называемом вероятностью успеха в одном испытании. Биномиальное распределение – одно из основных распределений вероятностей, связанных с последовательностью независимых испытаний. Если проводится серия из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𝑛</m:t>
                    </m:r>
                  </m:oMath>
                </a14:m>
                <a:r>
                  <a:rPr lang="ru-RU" sz="2000" dirty="0">
                    <a:solidFill>
                      <a:srgbClr val="000000"/>
                    </a:solidFill>
                    <a:effectLst/>
                    <a:latin typeface="Times New Roman" panose="02020603050405020304" pitchFamily="18" charset="0"/>
                    <a:ea typeface="Times New Roman" panose="02020603050405020304" pitchFamily="18" charset="0"/>
                  </a:rPr>
                  <a:t> независимых испытаний, в каждом из которых может произойти «успех» с вероятностью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oMath>
                </a14:m>
                <a:r>
                  <a:rPr lang="ru-RU" sz="2000" dirty="0">
                    <a:solidFill>
                      <a:srgbClr val="000000"/>
                    </a:solidFill>
                    <a:effectLst/>
                    <a:latin typeface="Times New Roman" panose="02020603050405020304" pitchFamily="18" charset="0"/>
                    <a:ea typeface="Times New Roman" panose="02020603050405020304" pitchFamily="18" charset="0"/>
                  </a:rPr>
                  <a:t> то случайная величина, равная числу успехов во всей серии, имеет указанное распределение. Эта величина также может быть представлена в виде суммы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𝑋</m:t>
                    </m:r>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𝑋</m:t>
                        </m:r>
                      </m:e>
                      <m:sub>
                        <m:r>
                          <a:rPr lang="ru-RU" sz="2000" i="1">
                            <a:solidFill>
                              <a:srgbClr val="000000"/>
                            </a:solidFill>
                            <a:effectLst/>
                            <a:latin typeface="Cambria Math" panose="02040503050406030204" pitchFamily="18" charset="0"/>
                            <a:ea typeface="Times New Roman" panose="02020603050405020304" pitchFamily="18" charset="0"/>
                          </a:rPr>
                          <m:t>1</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𝑋</m:t>
                        </m:r>
                      </m:e>
                      <m:sub>
                        <m:r>
                          <a:rPr lang="en-US" sz="2000" i="1">
                            <a:solidFill>
                              <a:srgbClr val="000000"/>
                            </a:solidFill>
                            <a:effectLst/>
                            <a:latin typeface="Cambria Math" panose="02040503050406030204" pitchFamily="18" charset="0"/>
                            <a:ea typeface="Times New Roman" panose="02020603050405020304" pitchFamily="18" charset="0"/>
                          </a:rPr>
                          <m:t>𝑛</m:t>
                        </m:r>
                      </m:sub>
                    </m:sSub>
                  </m:oMath>
                </a14:m>
                <a:r>
                  <a:rPr lang="ru-RU" sz="2000" dirty="0">
                    <a:solidFill>
                      <a:srgbClr val="000000"/>
                    </a:solidFill>
                    <a:effectLst/>
                    <a:latin typeface="Times New Roman" panose="02020603050405020304" pitchFamily="18" charset="0"/>
                    <a:ea typeface="Times New Roman" panose="02020603050405020304" pitchFamily="18" charset="0"/>
                  </a:rPr>
                  <a:t> независимых слагаемых, имеющих </a:t>
                </a:r>
                <a:r>
                  <a:rPr lang="ru-RU" sz="2000" u="none" strike="noStrike" dirty="0">
                    <a:solidFill>
                      <a:srgbClr val="000000"/>
                    </a:solidFill>
                    <a:effectLst/>
                    <a:latin typeface="Times New Roman" panose="02020603050405020304" pitchFamily="18" charset="0"/>
                    <a:ea typeface="Times New Roman" panose="02020603050405020304" pitchFamily="18" charset="0"/>
                    <a:hlinkClick r:id="rId2" tooltip="Распределение Бернулли"/>
                  </a:rPr>
                  <a:t>распределение Бернулли</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65760" y="164592"/>
                <a:ext cx="11457432" cy="2677656"/>
              </a:xfrm>
              <a:prstGeom prst="rect">
                <a:avLst/>
              </a:prstGeom>
              <a:blipFill>
                <a:blip r:embed="rId3"/>
                <a:stretch>
                  <a:fillRect l="-532" r="-479" b="-205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182880" y="3027602"/>
                <a:ext cx="11356848" cy="1077474"/>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Тогда вероятность выпадения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 при 10 подбрасываний монеты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𝑖</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𝐴</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𝐵</m:t>
                    </m:r>
                    <m:r>
                      <a:rPr lang="ru-RU" sz="2000" i="1">
                        <a:solidFill>
                          <a:srgbClr val="000000"/>
                        </a:solidFill>
                        <a:effectLst/>
                        <a:latin typeface="Cambria Math" panose="02040503050406030204" pitchFamily="18" charset="0"/>
                        <a:ea typeface="Times New Roman" panose="02020603050405020304" pitchFamily="18" charset="0"/>
                      </a:rPr>
                      <m:t>}</m:t>
                    </m:r>
                  </m:oMath>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m:t>
                      </m:r>
                      <m:d>
                        <m:dPr>
                          <m:ctrlPr>
                            <a:rPr lang="ru-RU" sz="2000" i="1">
                              <a:solidFill>
                                <a:srgbClr val="00000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i="1">
                                    <a:solidFill>
                                      <a:srgbClr val="000000"/>
                                    </a:solidFill>
                                    <a:effectLst/>
                                    <a:latin typeface="Cambria Math" panose="02040503050406030204" pitchFamily="18" charset="0"/>
                                    <a:ea typeface="Times New Roman" panose="02020603050405020304" pitchFamily="18" charset="0"/>
                                  </a:rPr>
                                  <m:t>10</m:t>
                                </m:r>
                              </m:e>
                            </m:mr>
                            <m:mr>
                              <m:e>
                                <m:r>
                                  <a:rPr lang="ru-RU" sz="2000" i="1">
                                    <a:solidFill>
                                      <a:srgbClr val="000000"/>
                                    </a:solidFill>
                                    <a:effectLst/>
                                    <a:latin typeface="Cambria Math" panose="02040503050406030204" pitchFamily="18" charset="0"/>
                                    <a:ea typeface="Times New Roman" panose="02020603050405020304" pitchFamily="18" charset="0"/>
                                  </a:rPr>
                                  <m:t>𝑘</m:t>
                                </m:r>
                              </m:e>
                            </m:mr>
                          </m:m>
                        </m:e>
                      </m:d>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e>
                        <m:sup>
                          <m:r>
                            <a:rPr lang="ru-RU" sz="2000" i="1">
                              <a:solidFill>
                                <a:srgbClr val="000000"/>
                              </a:solidFill>
                              <a:effectLst/>
                              <a:latin typeface="Cambria Math" panose="02040503050406030204" pitchFamily="18" charset="0"/>
                              <a:ea typeface="Times New Roman" panose="02020603050405020304" pitchFamily="18" charset="0"/>
                            </a:rPr>
                            <m:t>𝑘</m:t>
                          </m:r>
                        </m:sup>
                      </m:sSup>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(1−</m:t>
                          </m:r>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10−</m:t>
                          </m:r>
                          <m:r>
                            <a:rPr lang="ru-RU" sz="2000" i="1">
                              <a:solidFill>
                                <a:srgbClr val="000000"/>
                              </a:solidFill>
                              <a:effectLst/>
                              <a:latin typeface="Cambria Math" panose="02040503050406030204" pitchFamily="18" charset="0"/>
                              <a:ea typeface="Times New Roman" panose="02020603050405020304" pitchFamily="18" charset="0"/>
                            </a:rPr>
                            <m:t>𝑘</m:t>
                          </m:r>
                        </m:sup>
                      </m:sSup>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182880" y="3027602"/>
                <a:ext cx="11356848" cy="1077474"/>
              </a:xfrm>
              <a:prstGeom prst="rect">
                <a:avLst/>
              </a:prstGeom>
              <a:blipFill>
                <a:blip r:embed="rId4"/>
                <a:stretch>
                  <a:fillRect t="-56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516636" y="4182505"/>
                <a:ext cx="10689336" cy="1200329"/>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Учитывая, что во второй строке 9 орлов и 1 решка, а также принимая во внимание начальные параметры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r>
                      <a:rPr lang="ru-RU" sz="2000" i="1">
                        <a:solidFill>
                          <a:srgbClr val="000000"/>
                        </a:solidFill>
                        <a:effectLst/>
                        <a:latin typeface="Cambria Math" panose="02040503050406030204" pitchFamily="18" charset="0"/>
                        <a:ea typeface="Times New Roman" panose="02020603050405020304" pitchFamily="18" charset="0"/>
                      </a:rPr>
                      <m:t>=0,6</m:t>
                    </m:r>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𝐵</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r>
                      <a:rPr lang="ru-RU" sz="2000" i="1">
                        <a:solidFill>
                          <a:srgbClr val="000000"/>
                        </a:solidFill>
                        <a:effectLst/>
                        <a:latin typeface="Cambria Math" panose="02040503050406030204" pitchFamily="18" charset="0"/>
                        <a:ea typeface="Times New Roman" panose="02020603050405020304" pitchFamily="18" charset="0"/>
                      </a:rPr>
                      <m:t>=0,5</m:t>
                    </m:r>
                  </m:oMath>
                </a14:m>
                <a:r>
                  <a:rPr lang="ru-RU" sz="2000" dirty="0">
                    <a:solidFill>
                      <a:srgbClr val="000000"/>
                    </a:solidFill>
                    <a:effectLst/>
                    <a:latin typeface="Times New Roman" panose="02020603050405020304" pitchFamily="18" charset="0"/>
                    <a:ea typeface="Times New Roman" panose="02020603050405020304" pitchFamily="18" charset="0"/>
                  </a:rPr>
                  <a:t>. Биномиальный коэффициент одинаков для обеих монет, поэтому он выпадает при нормализации.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516636" y="4182505"/>
                <a:ext cx="10689336" cy="1200329"/>
              </a:xfrm>
              <a:prstGeom prst="rect">
                <a:avLst/>
              </a:prstGeom>
              <a:blipFill>
                <a:blip r:embed="rId5"/>
                <a:stretch>
                  <a:fillRect l="-627" r="-570" b="-558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5" name="Прямоугольник 4"/>
              <p:cNvSpPr/>
              <p:nvPr/>
            </p:nvSpPr>
            <p:spPr>
              <a:xfrm>
                <a:off x="1807464" y="5460263"/>
                <a:ext cx="8107680" cy="830997"/>
              </a:xfrm>
              <a:prstGeom prst="rect">
                <a:avLst/>
              </a:prstGeom>
            </p:spPr>
            <p:txBody>
              <a:bodyPr wrap="square">
                <a:spAutoFit/>
              </a:bodyPr>
              <a:lstStyle/>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𝐴</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e>
                          </m:d>
                        </m:e>
                        <m:sup>
                          <m:r>
                            <a:rPr lang="ru-RU" sz="2000" i="1">
                              <a:solidFill>
                                <a:srgbClr val="000000"/>
                              </a:solidFill>
                              <a:effectLst/>
                              <a:latin typeface="Cambria Math" panose="02040503050406030204" pitchFamily="18" charset="0"/>
                              <a:ea typeface="Times New Roman" panose="02020603050405020304" pitchFamily="18" charset="0"/>
                            </a:rPr>
                            <m:t>9</m:t>
                          </m:r>
                        </m:sup>
                      </m:sSup>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1−</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e>
                          </m:d>
                        </m:e>
                        <m:sup>
                          <m:r>
                            <a:rPr lang="ru-RU" sz="2000" i="1">
                              <a:solidFill>
                                <a:srgbClr val="000000"/>
                              </a:solidFill>
                              <a:effectLst/>
                              <a:latin typeface="Cambria Math" panose="02040503050406030204" pitchFamily="18" charset="0"/>
                              <a:ea typeface="Times New Roman" panose="02020603050405020304" pitchFamily="18" charset="0"/>
                            </a:rPr>
                            <m:t>10−9</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0,6</m:t>
                          </m:r>
                        </m:e>
                        <m:sup>
                          <m:r>
                            <a:rPr lang="ru-RU" sz="2000" i="1">
                              <a:solidFill>
                                <a:srgbClr val="000000"/>
                              </a:solidFill>
                              <a:effectLst/>
                              <a:latin typeface="Cambria Math" panose="02040503050406030204" pitchFamily="18" charset="0"/>
                              <a:ea typeface="Times New Roman" panose="02020603050405020304" pitchFamily="18" charset="0"/>
                            </a:rPr>
                            <m:t>9</m:t>
                          </m:r>
                        </m:sup>
                      </m:sSup>
                      <m:r>
                        <a:rPr lang="ru-RU" sz="2000" i="1">
                          <a:solidFill>
                            <a:srgbClr val="000000"/>
                          </a:solidFill>
                          <a:effectLst/>
                          <a:latin typeface="Cambria Math" panose="02040503050406030204" pitchFamily="18" charset="0"/>
                          <a:ea typeface="Times New Roman" panose="02020603050405020304" pitchFamily="18" charset="0"/>
                        </a:rPr>
                        <m:t>×0,4=</m:t>
                      </m:r>
                      <m:r>
                        <a:rPr lang="ru-RU" sz="2000">
                          <a:solidFill>
                            <a:srgbClr val="000000"/>
                          </a:solidFill>
                          <a:effectLst/>
                          <a:latin typeface="Cambria Math" panose="02040503050406030204" pitchFamily="18" charset="0"/>
                          <a:ea typeface="Times New Roman" panose="02020603050405020304" pitchFamily="18" charset="0"/>
                        </a:rPr>
                        <m:t>0,004</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𝐵</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𝐵</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e>
                          </m:d>
                        </m:e>
                        <m:sup>
                          <m:r>
                            <a:rPr lang="ru-RU" sz="2000" i="1">
                              <a:solidFill>
                                <a:srgbClr val="000000"/>
                              </a:solidFill>
                              <a:effectLst/>
                              <a:latin typeface="Cambria Math" panose="02040503050406030204" pitchFamily="18" charset="0"/>
                              <a:ea typeface="Times New Roman" panose="02020603050405020304" pitchFamily="18" charset="0"/>
                            </a:rPr>
                            <m:t>9</m:t>
                          </m:r>
                        </m:sup>
                      </m:sSup>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1−</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𝐵</m:t>
                                      </m:r>
                                    </m:e>
                                  </m:d>
                                </m:e>
                                <m:sup>
                                  <m:r>
                                    <a:rPr lang="ru-RU" sz="2000" i="1">
                                      <a:solidFill>
                                        <a:srgbClr val="000000"/>
                                      </a:solidFill>
                                      <a:effectLst/>
                                      <a:latin typeface="Cambria Math" panose="02040503050406030204" pitchFamily="18" charset="0"/>
                                      <a:ea typeface="Times New Roman" panose="02020603050405020304" pitchFamily="18" charset="0"/>
                                    </a:rPr>
                                    <m:t>0</m:t>
                                  </m:r>
                                </m:sup>
                              </m:sSup>
                            </m:e>
                          </m:d>
                        </m:e>
                        <m:sup>
                          <m:r>
                            <a:rPr lang="ru-RU" sz="2000" i="1">
                              <a:solidFill>
                                <a:srgbClr val="000000"/>
                              </a:solidFill>
                              <a:effectLst/>
                              <a:latin typeface="Cambria Math" panose="02040503050406030204" pitchFamily="18" charset="0"/>
                              <a:ea typeface="Times New Roman" panose="02020603050405020304" pitchFamily="18" charset="0"/>
                            </a:rPr>
                            <m:t>10−9</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0,5</m:t>
                          </m:r>
                        </m:e>
                        <m:sup>
                          <m:r>
                            <a:rPr lang="ru-RU" sz="2000" i="1">
                              <a:solidFill>
                                <a:srgbClr val="000000"/>
                              </a:solidFill>
                              <a:effectLst/>
                              <a:latin typeface="Cambria Math" panose="02040503050406030204" pitchFamily="18" charset="0"/>
                              <a:ea typeface="Times New Roman" panose="02020603050405020304" pitchFamily="18" charset="0"/>
                            </a:rPr>
                            <m:t>9</m:t>
                          </m:r>
                        </m:sup>
                      </m:sSup>
                      <m:r>
                        <a:rPr lang="ru-RU" sz="2000" i="1">
                          <a:solidFill>
                            <a:srgbClr val="000000"/>
                          </a:solidFill>
                          <a:effectLst/>
                          <a:latin typeface="Cambria Math" panose="02040503050406030204" pitchFamily="18" charset="0"/>
                          <a:ea typeface="Times New Roman" panose="02020603050405020304" pitchFamily="18" charset="0"/>
                        </a:rPr>
                        <m:t>×0,5=</m:t>
                      </m:r>
                      <m:r>
                        <a:rPr lang="ru-RU" sz="2000">
                          <a:solidFill>
                            <a:srgbClr val="000000"/>
                          </a:solidFill>
                          <a:effectLst/>
                          <a:latin typeface="Cambria Math" panose="02040503050406030204" pitchFamily="18" charset="0"/>
                          <a:ea typeface="Times New Roman" panose="02020603050405020304" pitchFamily="18" charset="0"/>
                        </a:rPr>
                        <m:t>0,001</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1807464" y="5460263"/>
                <a:ext cx="8107680" cy="830997"/>
              </a:xfrm>
              <a:prstGeom prst="rect">
                <a:avLst/>
              </a:prstGeom>
              <a:blipFill>
                <a:blip r:embed="rId6"/>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241992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65760" y="1228605"/>
                <a:ext cx="11055096" cy="3496983"/>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Вероятно, строка №2 относится к монете </a:t>
                </a:r>
                <a:r>
                  <a:rPr lang="ru-RU" sz="2000" i="1" dirty="0">
                    <a:solidFill>
                      <a:srgbClr val="000000"/>
                    </a:solidFill>
                    <a:effectLst/>
                    <a:latin typeface="Times New Roman" panose="02020603050405020304" pitchFamily="18" charset="0"/>
                    <a:ea typeface="Times New Roman" panose="02020603050405020304" pitchFamily="18" charset="0"/>
                  </a:rPr>
                  <a:t>А, </a:t>
                </a:r>
                <a:r>
                  <a:rPr lang="ru-RU" sz="2000" dirty="0">
                    <a:solidFill>
                      <a:srgbClr val="000000"/>
                    </a:solidFill>
                    <a:effectLst/>
                    <a:latin typeface="Times New Roman" panose="02020603050405020304" pitchFamily="18" charset="0"/>
                    <a:ea typeface="Times New Roman" panose="02020603050405020304" pitchFamily="18" charset="0"/>
                  </a:rPr>
                  <a:t>которая определена большим количеством орлов при сбрасывании. Оцениваем апостериорную вероятность:</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𝑃</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𝐴</m:t>
                          </m:r>
                        </m:e>
                        <m:e>
                          <m:r>
                            <a:rPr lang="ru-RU" sz="2000" i="1">
                              <a:solidFill>
                                <a:srgbClr val="000000"/>
                              </a:solidFill>
                              <a:effectLst/>
                              <a:latin typeface="Cambria Math" panose="02040503050406030204" pitchFamily="18" charset="0"/>
                              <a:ea typeface="Calibri" panose="020F0502020204030204" pitchFamily="34" charset="0"/>
                            </a:rPr>
                            <m:t>𝑋</m:t>
                          </m:r>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𝐴</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num>
                        <m:den>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𝐴</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𝐵</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den>
                      </m:f>
                      <m:r>
                        <a:rPr lang="ru-RU" sz="2000" i="1">
                          <a:solidFill>
                            <a:srgbClr val="000000"/>
                          </a:solidFill>
                          <a:effectLst/>
                          <a:latin typeface="Cambria Math" panose="02040503050406030204" pitchFamily="18" charset="0"/>
                          <a:ea typeface="Times New Roman" panose="02020603050405020304" pitchFamily="18" charset="0"/>
                        </a:rPr>
                        <m:t>= </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a:solidFill>
                                <a:srgbClr val="000000"/>
                              </a:solidFill>
                              <a:effectLst/>
                              <a:latin typeface="Cambria Math" panose="02040503050406030204" pitchFamily="18" charset="0"/>
                              <a:ea typeface="Times New Roman" panose="02020603050405020304" pitchFamily="18" charset="0"/>
                            </a:rPr>
                            <m:t>0,004</m:t>
                          </m:r>
                        </m:num>
                        <m:den>
                          <m:r>
                            <a:rPr lang="ru-RU" sz="2000">
                              <a:solidFill>
                                <a:srgbClr val="000000"/>
                              </a:solidFill>
                              <a:effectLst/>
                              <a:latin typeface="Cambria Math" panose="02040503050406030204" pitchFamily="18" charset="0"/>
                              <a:ea typeface="Times New Roman" panose="02020603050405020304" pitchFamily="18" charset="0"/>
                            </a:rPr>
                            <m:t>0,004+0,001</m:t>
                          </m:r>
                        </m:den>
                      </m:f>
                      <m:r>
                        <a:rPr lang="ru-RU" sz="2000" i="1">
                          <a:solidFill>
                            <a:srgbClr val="000000"/>
                          </a:solidFill>
                          <a:effectLst/>
                          <a:latin typeface="Cambria Math" panose="02040503050406030204" pitchFamily="18" charset="0"/>
                          <a:ea typeface="Times New Roman" panose="02020603050405020304" pitchFamily="18" charset="0"/>
                        </a:rPr>
                        <m:t>=0,8</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𝑃</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𝐵</m:t>
                          </m:r>
                        </m:e>
                        <m:e>
                          <m:r>
                            <a:rPr lang="ru-RU" sz="2000" i="1">
                              <a:solidFill>
                                <a:srgbClr val="000000"/>
                              </a:solidFill>
                              <a:effectLst/>
                              <a:latin typeface="Cambria Math" panose="02040503050406030204" pitchFamily="18" charset="0"/>
                              <a:ea typeface="Calibri" panose="020F0502020204030204" pitchFamily="34" charset="0"/>
                            </a:rPr>
                            <m:t>𝑋</m:t>
                          </m:r>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𝐵</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num>
                        <m:den>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𝐴</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𝑝</m:t>
                              </m:r>
                            </m:e>
                            <m:sub>
                              <m:r>
                                <a:rPr lang="en-US" sz="2000" i="1">
                                  <a:solidFill>
                                    <a:srgbClr val="000000"/>
                                  </a:solidFill>
                                  <a:effectLst/>
                                  <a:latin typeface="Cambria Math" panose="02040503050406030204" pitchFamily="18" charset="0"/>
                                  <a:ea typeface="Times New Roman" panose="02020603050405020304" pitchFamily="18" charset="0"/>
                                </a:rPr>
                                <m:t>𝐵</m:t>
                              </m:r>
                            </m:sub>
                          </m:sSub>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9</m:t>
                              </m:r>
                            </m:e>
                          </m:d>
                        </m:den>
                      </m:f>
                      <m:r>
                        <a:rPr lang="ru-RU" sz="2000" i="1">
                          <a:solidFill>
                            <a:srgbClr val="000000"/>
                          </a:solidFill>
                          <a:effectLst/>
                          <a:latin typeface="Cambria Math" panose="02040503050406030204" pitchFamily="18" charset="0"/>
                          <a:ea typeface="Times New Roman" panose="02020603050405020304" pitchFamily="18" charset="0"/>
                        </a:rPr>
                        <m:t>= </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a:solidFill>
                                <a:srgbClr val="000000"/>
                              </a:solidFill>
                              <a:effectLst/>
                              <a:latin typeface="Cambria Math" panose="02040503050406030204" pitchFamily="18" charset="0"/>
                              <a:ea typeface="Times New Roman" panose="02020603050405020304" pitchFamily="18" charset="0"/>
                            </a:rPr>
                            <m:t>0,001</m:t>
                          </m:r>
                        </m:num>
                        <m:den>
                          <m:r>
                            <a:rPr lang="ru-RU" sz="2000">
                              <a:solidFill>
                                <a:srgbClr val="000000"/>
                              </a:solidFill>
                              <a:effectLst/>
                              <a:latin typeface="Cambria Math" panose="02040503050406030204" pitchFamily="18" charset="0"/>
                              <a:ea typeface="Times New Roman" panose="02020603050405020304" pitchFamily="18" charset="0"/>
                            </a:rPr>
                            <m:t>0,004+0,001</m:t>
                          </m:r>
                        </m:den>
                      </m:f>
                      <m:r>
                        <a:rPr lang="ru-RU" sz="2000" i="1">
                          <a:solidFill>
                            <a:srgbClr val="000000"/>
                          </a:solidFill>
                          <a:effectLst/>
                          <a:latin typeface="Cambria Math" panose="02040503050406030204" pitchFamily="18" charset="0"/>
                          <a:ea typeface="Times New Roman" panose="02020603050405020304" pitchFamily="18" charset="0"/>
                        </a:rPr>
                        <m:t>=0,2</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Остальные строки считаются аналогично.</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Далее считается математическое ожидание. Подсчеты, показанные в таблице 5.4, представляют собой ожидаемое количество орлов и решек в соответствии с этим распределением.</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65760" y="1228605"/>
                <a:ext cx="11055096" cy="3496983"/>
              </a:xfrm>
              <a:prstGeom prst="rect">
                <a:avLst/>
              </a:prstGeom>
              <a:blipFill>
                <a:blip r:embed="rId2"/>
                <a:stretch>
                  <a:fillRect l="-551" t="-175" r="-496" b="-1396"/>
                </a:stretch>
              </a:blipFill>
            </p:spPr>
            <p:txBody>
              <a:bodyPr/>
              <a:lstStyle/>
              <a:p>
                <a:r>
                  <a:rPr lang="ru-RU">
                    <a:noFill/>
                  </a:rPr>
                  <a:t> </a:t>
                </a:r>
              </a:p>
            </p:txBody>
          </p:sp>
        </mc:Fallback>
      </mc:AlternateContent>
    </p:spTree>
    <p:extLst>
      <p:ext uri="{BB962C8B-B14F-4D97-AF65-F5344CB8AC3E}">
        <p14:creationId xmlns:p14="http://schemas.microsoft.com/office/powerpoint/2010/main" val="1672584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044984" y="126320"/>
            <a:ext cx="1907510" cy="429413"/>
          </a:xfrm>
          <a:prstGeom prst="rect">
            <a:avLst/>
          </a:prstGeom>
        </p:spPr>
        <p:txBody>
          <a:bodyPr wrap="none">
            <a:spAutoFit/>
          </a:bodyPr>
          <a:lstStyle/>
          <a:p>
            <a:pPr indent="450215" algn="r">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Таблица 5.4</a:t>
            </a:r>
            <a:endParaRPr lang="ru-RU" sz="20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3" name="Таблица 2"/>
              <p:cNvGraphicFramePr>
                <a:graphicFrameLocks noGrp="1"/>
              </p:cNvGraphicFramePr>
              <p:nvPr>
                <p:extLst>
                  <p:ext uri="{D42A27DB-BD31-4B8C-83A1-F6EECF244321}">
                    <p14:modId xmlns:p14="http://schemas.microsoft.com/office/powerpoint/2010/main" val="3403421124"/>
                  </p:ext>
                </p:extLst>
              </p:nvPr>
            </p:nvGraphicFramePr>
            <p:xfrm>
              <a:off x="1261872" y="1011637"/>
              <a:ext cx="9015983" cy="4729691"/>
            </p:xfrm>
            <a:graphic>
              <a:graphicData uri="http://schemas.openxmlformats.org/drawingml/2006/table">
                <a:tbl>
                  <a:tblPr firstRow="1" firstCol="1" bandRow="1"/>
                  <a:tblGrid>
                    <a:gridCol w="1137652">
                      <a:extLst>
                        <a:ext uri="{9D8B030D-6E8A-4147-A177-3AD203B41FA5}">
                          <a16:colId xmlns:a16="http://schemas.microsoft.com/office/drawing/2014/main" val="2625184574"/>
                        </a:ext>
                      </a:extLst>
                    </a:gridCol>
                    <a:gridCol w="3851654">
                      <a:extLst>
                        <a:ext uri="{9D8B030D-6E8A-4147-A177-3AD203B41FA5}">
                          <a16:colId xmlns:a16="http://schemas.microsoft.com/office/drawing/2014/main" val="986499815"/>
                        </a:ext>
                      </a:extLst>
                    </a:gridCol>
                    <a:gridCol w="4026677">
                      <a:extLst>
                        <a:ext uri="{9D8B030D-6E8A-4147-A177-3AD203B41FA5}">
                          <a16:colId xmlns:a16="http://schemas.microsoft.com/office/drawing/2014/main" val="47302248"/>
                        </a:ext>
                      </a:extLst>
                    </a:gridCol>
                  </a:tblGrid>
                  <a:tr h="207207">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монета А</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монета В</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03618"/>
                      </a:ext>
                    </a:extLst>
                  </a:tr>
                  <a:tr h="828826">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1</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5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0,45×5≈2,2</m:t>
                              </m:r>
                            </m:oMath>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5 – решек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0,45×5≈2,2</m:t>
                              </m:r>
                            </m:oMath>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5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0,55×5≈2,8</m:t>
                              </m:r>
                            </m:oMath>
                          </a14:m>
                          <a:endParaRPr lang="ru-RU" sz="200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5 – решек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0,55×5≈2,8</m:t>
                              </m:r>
                            </m:oMath>
                          </a14:m>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407685"/>
                      </a:ext>
                    </a:extLst>
                  </a:tr>
                  <a:tr h="62162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2</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9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0,8×9=7,2</m:t>
                              </m:r>
                            </m:oMath>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1 – решка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0,8×1=0,8</m:t>
                              </m:r>
                            </m:oMath>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9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0,2×9=1,8</m:t>
                              </m:r>
                            </m:oMath>
                          </a14:m>
                          <a:endParaRPr lang="ru-RU" sz="200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1 – решка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0,2×1=0,2</m:t>
                              </m:r>
                            </m:oMath>
                          </a14:m>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551686"/>
                      </a:ext>
                    </a:extLst>
                  </a:tr>
                  <a:tr h="828826">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3</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8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0,73×8≈5,9</m:t>
                              </m:r>
                            </m:oMath>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2 – решки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0,73×2≈1,5</m:t>
                              </m:r>
                            </m:oMath>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8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0,27×8≈2,1</m:t>
                              </m:r>
                            </m:oMath>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2 – решки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0,27×2≈0,5</m:t>
                              </m:r>
                            </m:oMath>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601859"/>
                      </a:ext>
                    </a:extLst>
                  </a:tr>
                  <a:tr h="62162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4</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effectLst/>
                              <a:latin typeface="Times New Roman" panose="02020603050405020304" pitchFamily="18" charset="0"/>
                              <a:ea typeface="Times New Roman" panose="02020603050405020304" pitchFamily="18" charset="0"/>
                            </a:rPr>
                            <a:t>4</a:t>
                          </a:r>
                          <a:r>
                            <a:rPr lang="ru-RU" sz="2000">
                              <a:solidFill>
                                <a:srgbClr val="000000"/>
                              </a:solidFill>
                              <a:effectLst/>
                              <a:latin typeface="Times New Roman" panose="02020603050405020304" pitchFamily="18" charset="0"/>
                              <a:ea typeface="Times New Roman" panose="02020603050405020304" pitchFamily="18" charset="0"/>
                            </a:rPr>
                            <a:t> – орла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0,35×4=1,4</m:t>
                              </m:r>
                            </m:oMath>
                          </a14:m>
                          <a:endParaRPr lang="ru-RU" sz="200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6 – решек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0,35×6=2,1</m:t>
                              </m:r>
                            </m:oMath>
                          </a14:m>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4 – орла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0,65×4=2,6</m:t>
                              </m:r>
                            </m:oMath>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6 – решек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0,65×6=5,9</m:t>
                              </m:r>
                            </m:oMath>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976568"/>
                      </a:ext>
                    </a:extLst>
                  </a:tr>
                  <a:tr h="828826">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5</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7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0,65×7≈4,5</m:t>
                              </m:r>
                            </m:oMath>
                          </a14:m>
                          <a:endParaRPr lang="ru-RU" sz="200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3 – решки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0,65×3≈1,9</m:t>
                              </m:r>
                            </m:oMath>
                          </a14:m>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7 – орлов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0,35×7≈2,5</m:t>
                              </m:r>
                            </m:oMath>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3 – решки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0,35×3≈1,1</m:t>
                              </m:r>
                            </m:oMath>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9086483"/>
                      </a:ext>
                    </a:extLst>
                  </a:tr>
                  <a:tr h="414413">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Итог</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=21,3(орлы), 8,6(решка)</m:t>
                                </m:r>
                              </m:oMath>
                            </m:oMathPara>
                          </a14:m>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=11,7(орлы), 8,4(решка)</m:t>
                                </m:r>
                              </m:oMath>
                            </m:oMathPara>
                          </a14:m>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1749911"/>
                      </a:ext>
                    </a:extLst>
                  </a:tr>
                </a:tbl>
              </a:graphicData>
            </a:graphic>
          </p:graphicFrame>
        </mc:Choice>
        <mc:Fallback>
          <p:graphicFrame>
            <p:nvGraphicFramePr>
              <p:cNvPr id="3" name="Таблица 2"/>
              <p:cNvGraphicFramePr>
                <a:graphicFrameLocks noGrp="1"/>
              </p:cNvGraphicFramePr>
              <p:nvPr>
                <p:extLst>
                  <p:ext uri="{D42A27DB-BD31-4B8C-83A1-F6EECF244321}">
                    <p14:modId xmlns:p14="http://schemas.microsoft.com/office/powerpoint/2010/main" val="3403421124"/>
                  </p:ext>
                </p:extLst>
              </p:nvPr>
            </p:nvGraphicFramePr>
            <p:xfrm>
              <a:off x="1261872" y="1011637"/>
              <a:ext cx="9015983" cy="4729691"/>
            </p:xfrm>
            <a:graphic>
              <a:graphicData uri="http://schemas.openxmlformats.org/drawingml/2006/table">
                <a:tbl>
                  <a:tblPr firstRow="1" firstCol="1" bandRow="1"/>
                  <a:tblGrid>
                    <a:gridCol w="1137652">
                      <a:extLst>
                        <a:ext uri="{9D8B030D-6E8A-4147-A177-3AD203B41FA5}">
                          <a16:colId xmlns:a16="http://schemas.microsoft.com/office/drawing/2014/main" val="2625184574"/>
                        </a:ext>
                      </a:extLst>
                    </a:gridCol>
                    <a:gridCol w="3851654">
                      <a:extLst>
                        <a:ext uri="{9D8B030D-6E8A-4147-A177-3AD203B41FA5}">
                          <a16:colId xmlns:a16="http://schemas.microsoft.com/office/drawing/2014/main" val="986499815"/>
                        </a:ext>
                      </a:extLst>
                    </a:gridCol>
                    <a:gridCol w="4026677">
                      <a:extLst>
                        <a:ext uri="{9D8B030D-6E8A-4147-A177-3AD203B41FA5}">
                          <a16:colId xmlns:a16="http://schemas.microsoft.com/office/drawing/2014/main" val="47302248"/>
                        </a:ext>
                      </a:extLst>
                    </a:gridCol>
                  </a:tblGrid>
                  <a:tr h="365760">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монета А</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монета В</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903618"/>
                      </a:ext>
                    </a:extLst>
                  </a:tr>
                  <a:tr h="828826">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1</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952" t="-49265" r="-105230" b="-436029"/>
                          </a:stretch>
                        </a:blipFill>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4054" t="-49265" r="-454" b="-436029"/>
                          </a:stretch>
                        </a:blipFill>
                      </a:tcPr>
                    </a:tc>
                    <a:extLst>
                      <a:ext uri="{0D108BD9-81ED-4DB2-BD59-A6C34878D82A}">
                        <a16:rowId xmlns:a16="http://schemas.microsoft.com/office/drawing/2014/main" val="313407685"/>
                      </a:ext>
                    </a:extLst>
                  </a:tr>
                  <a:tr h="73152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2</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952" t="-169167" r="-105230" b="-394167"/>
                          </a:stretch>
                        </a:blipFill>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4054" t="-169167" r="-454" b="-394167"/>
                          </a:stretch>
                        </a:blipFill>
                      </a:tcPr>
                    </a:tc>
                    <a:extLst>
                      <a:ext uri="{0D108BD9-81ED-4DB2-BD59-A6C34878D82A}">
                        <a16:rowId xmlns:a16="http://schemas.microsoft.com/office/drawing/2014/main" val="3082551686"/>
                      </a:ext>
                    </a:extLst>
                  </a:tr>
                  <a:tr h="828826">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3</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952" t="-235766" r="-105230" b="-245255"/>
                          </a:stretch>
                        </a:blipFill>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4054" t="-235766" r="-454" b="-245255"/>
                          </a:stretch>
                        </a:blipFill>
                      </a:tcPr>
                    </a:tc>
                    <a:extLst>
                      <a:ext uri="{0D108BD9-81ED-4DB2-BD59-A6C34878D82A}">
                        <a16:rowId xmlns:a16="http://schemas.microsoft.com/office/drawing/2014/main" val="352601859"/>
                      </a:ext>
                    </a:extLst>
                  </a:tr>
                  <a:tr h="73152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4</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952" t="-383333" r="-105230" b="-180000"/>
                          </a:stretch>
                        </a:blipFill>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4054" t="-383333" r="-454" b="-180000"/>
                          </a:stretch>
                        </a:blipFill>
                      </a:tcPr>
                    </a:tc>
                    <a:extLst>
                      <a:ext uri="{0D108BD9-81ED-4DB2-BD59-A6C34878D82A}">
                        <a16:rowId xmlns:a16="http://schemas.microsoft.com/office/drawing/2014/main" val="160976568"/>
                      </a:ext>
                    </a:extLst>
                  </a:tr>
                  <a:tr h="828826">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5</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952" t="-426471" r="-105230" b="-58824"/>
                          </a:stretch>
                        </a:blipFill>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4054" t="-426471" r="-454" b="-58824"/>
                          </a:stretch>
                        </a:blipFill>
                      </a:tcPr>
                    </a:tc>
                    <a:extLst>
                      <a:ext uri="{0D108BD9-81ED-4DB2-BD59-A6C34878D82A}">
                        <a16:rowId xmlns:a16="http://schemas.microsoft.com/office/drawing/2014/main" val="2459086483"/>
                      </a:ext>
                    </a:extLst>
                  </a:tr>
                  <a:tr h="414413">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Итог</a:t>
                          </a:r>
                          <a:endParaRPr lang="ru-RU" sz="2000">
                            <a:effectLst/>
                            <a:latin typeface="Times New Roman" panose="02020603050405020304" pitchFamily="18" charset="0"/>
                            <a:ea typeface="Times New Roman" panose="02020603050405020304" pitchFamily="18" charset="0"/>
                          </a:endParaRPr>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29952" t="-1052941" r="-105230" b="-17647"/>
                          </a:stretch>
                        </a:blipFill>
                      </a:tcPr>
                    </a:tc>
                    <a:tc>
                      <a:txBody>
                        <a:bodyPr/>
                        <a:lstStyle/>
                        <a:p>
                          <a:endParaRPr lang="ru-RU"/>
                        </a:p>
                      </a:txBody>
                      <a:tcPr marL="55502" marR="5550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24054" t="-1052941" r="-454" b="-17647"/>
                          </a:stretch>
                        </a:blipFill>
                      </a:tcPr>
                    </a:tc>
                    <a:extLst>
                      <a:ext uri="{0D108BD9-81ED-4DB2-BD59-A6C34878D82A}">
                        <a16:rowId xmlns:a16="http://schemas.microsoft.com/office/drawing/2014/main" val="3061749911"/>
                      </a:ext>
                    </a:extLst>
                  </a:tr>
                </a:tbl>
              </a:graphicData>
            </a:graphic>
          </p:graphicFrame>
        </mc:Fallback>
      </mc:AlternateContent>
    </p:spTree>
    <p:extLst>
      <p:ext uri="{BB962C8B-B14F-4D97-AF65-F5344CB8AC3E}">
        <p14:creationId xmlns:p14="http://schemas.microsoft.com/office/powerpoint/2010/main" val="176592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48640" y="1186391"/>
                <a:ext cx="10945368" cy="3774110"/>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На </a:t>
                </a:r>
                <a:r>
                  <a:rPr lang="ru-RU" sz="2000" i="1" dirty="0">
                    <a:solidFill>
                      <a:srgbClr val="000000"/>
                    </a:solidFill>
                    <a:effectLst/>
                    <a:latin typeface="Times New Roman" panose="02020603050405020304" pitchFamily="18" charset="0"/>
                    <a:ea typeface="Times New Roman" panose="02020603050405020304" pitchFamily="18" charset="0"/>
                  </a:rPr>
                  <a:t>M</a:t>
                </a:r>
                <a:r>
                  <a:rPr lang="ru-RU" sz="2000" dirty="0">
                    <a:solidFill>
                      <a:srgbClr val="000000"/>
                    </a:solidFill>
                    <a:effectLst/>
                    <a:latin typeface="Times New Roman" panose="02020603050405020304" pitchFamily="18" charset="0"/>
                    <a:ea typeface="Times New Roman" panose="02020603050405020304" pitchFamily="18" charset="0"/>
                  </a:rPr>
                  <a:t>-шаге новые параметры определяются с использованием текущих завершений.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21,3</m:t>
                          </m:r>
                        </m:num>
                        <m:den>
                          <m:r>
                            <a:rPr lang="ru-RU" sz="2000" i="1">
                              <a:solidFill>
                                <a:srgbClr val="000000"/>
                              </a:solidFill>
                              <a:effectLst/>
                              <a:latin typeface="Cambria Math" panose="02040503050406030204" pitchFamily="18" charset="0"/>
                              <a:ea typeface="Times New Roman" panose="02020603050405020304" pitchFamily="18" charset="0"/>
                            </a:rPr>
                            <m:t>21,3+ 8,6</m:t>
                          </m:r>
                        </m:den>
                      </m:f>
                      <m:r>
                        <a:rPr lang="ru-RU" sz="2000" i="1">
                          <a:solidFill>
                            <a:srgbClr val="000000"/>
                          </a:solidFill>
                          <a:effectLst/>
                          <a:latin typeface="Cambria Math" panose="02040503050406030204" pitchFamily="18" charset="0"/>
                          <a:ea typeface="Times New Roman" panose="02020603050405020304" pitchFamily="18" charset="0"/>
                        </a:rPr>
                        <m:t>≈0,71</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𝐵</m:t>
                              </m:r>
                            </m:e>
                          </m:d>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11,7</m:t>
                          </m:r>
                        </m:num>
                        <m:den>
                          <m:r>
                            <a:rPr lang="ru-RU" sz="2000" i="1">
                              <a:solidFill>
                                <a:srgbClr val="000000"/>
                              </a:solidFill>
                              <a:effectLst/>
                              <a:latin typeface="Cambria Math" panose="02040503050406030204" pitchFamily="18" charset="0"/>
                              <a:ea typeface="Times New Roman" panose="02020603050405020304" pitchFamily="18" charset="0"/>
                            </a:rPr>
                            <m:t>11,7+8,4</m:t>
                          </m:r>
                        </m:den>
                      </m:f>
                      <m:r>
                        <a:rPr lang="ru-RU" sz="2000" i="1">
                          <a:solidFill>
                            <a:srgbClr val="000000"/>
                          </a:solidFill>
                          <a:effectLst/>
                          <a:latin typeface="Cambria Math" panose="02040503050406030204" pitchFamily="18" charset="0"/>
                          <a:ea typeface="Times New Roman" panose="02020603050405020304" pitchFamily="18" charset="0"/>
                        </a:rPr>
                        <m:t>≈0,58</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После нескольких (десяти) повторений (итераций) E-шага и M-шага алгоритм сходится.</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≈0,8</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𝐵</m:t>
                              </m:r>
                            </m:e>
                          </m:d>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≈0,52</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Если эти два параметра оценены достаточно хорошо, вероятность будет для них высокой (приближенной к истинной вероятности).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48640" y="1186391"/>
                <a:ext cx="10945368" cy="3774110"/>
              </a:xfrm>
              <a:prstGeom prst="rect">
                <a:avLst/>
              </a:prstGeom>
              <a:blipFill>
                <a:blip r:embed="rId2"/>
                <a:stretch>
                  <a:fillRect l="-557" t="-162" r="-501" b="-1131"/>
                </a:stretch>
              </a:blipFill>
            </p:spPr>
            <p:txBody>
              <a:bodyPr/>
              <a:lstStyle/>
              <a:p>
                <a:r>
                  <a:rPr lang="ru-RU">
                    <a:noFill/>
                  </a:rPr>
                  <a:t> </a:t>
                </a:r>
              </a:p>
            </p:txBody>
          </p:sp>
        </mc:Fallback>
      </mc:AlternateContent>
    </p:spTree>
    <p:extLst>
      <p:ext uri="{BB962C8B-B14F-4D97-AF65-F5344CB8AC3E}">
        <p14:creationId xmlns:p14="http://schemas.microsoft.com/office/powerpoint/2010/main" val="1644353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601808"/>
            <a:ext cx="4221220" cy="429413"/>
          </a:xfrm>
          <a:prstGeom prst="rect">
            <a:avLst/>
          </a:prstGeom>
        </p:spPr>
        <p:txBody>
          <a:bodyPr wrap="none">
            <a:spAutoFit/>
          </a:bodyPr>
          <a:lstStyle/>
          <a:p>
            <a:pPr indent="450215" algn="just">
              <a:lnSpc>
                <a:spcPct val="120000"/>
              </a:lnSpc>
              <a:spcAft>
                <a:spcPts val="0"/>
              </a:spcAft>
            </a:pPr>
            <a:r>
              <a:rPr lang="ru-RU" sz="2000" b="1" dirty="0">
                <a:solidFill>
                  <a:srgbClr val="000000"/>
                </a:solidFill>
                <a:latin typeface="Times New Roman" panose="02020603050405020304" pitchFamily="18" charset="0"/>
                <a:ea typeface="Times New Roman" panose="02020603050405020304" pitchFamily="18" charset="0"/>
              </a:rPr>
              <a:t>Иерархическая кластеризация</a:t>
            </a:r>
            <a:endParaRPr lang="ru-RU" sz="20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Прямоугольник 2"/>
              <p:cNvSpPr/>
              <p:nvPr/>
            </p:nvSpPr>
            <p:spPr>
              <a:xfrm>
                <a:off x="502920" y="1501206"/>
                <a:ext cx="11018520" cy="4154984"/>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Сначала каждый объект считается отдельным кластером. Для одноэлементных кластеров естественным образом определяется функция расстояния</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𝜌</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Затем запускается процесс слияний. На каждой итерации вместо пары самых близких кластеров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𝑈</m:t>
                    </m:r>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𝑉</m:t>
                    </m:r>
                  </m:oMath>
                </a14:m>
                <a:r>
                  <a:rPr lang="ru-RU" sz="2000" dirty="0">
                    <a:solidFill>
                      <a:srgbClr val="000000"/>
                    </a:solidFill>
                    <a:effectLst/>
                    <a:latin typeface="Times New Roman" panose="02020603050405020304" pitchFamily="18" charset="0"/>
                    <a:ea typeface="Times New Roman" panose="02020603050405020304" pitchFamily="18" charset="0"/>
                  </a:rPr>
                  <a:t> образуется новый кластер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oMath>
                </a14:m>
                <a:r>
                  <a:rPr lang="ru-RU" sz="2000" dirty="0">
                    <a:solidFill>
                      <a:srgbClr val="000000"/>
                    </a:solidFill>
                    <a:effectLst/>
                    <a:latin typeface="Times New Roman" panose="02020603050405020304" pitchFamily="18" charset="0"/>
                    <a:ea typeface="Times New Roman" panose="02020603050405020304" pitchFamily="18" charset="0"/>
                  </a:rPr>
                  <a:t>. Расстояние от нового кластера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oMath>
                </a14:m>
                <a:r>
                  <a:rPr lang="ru-RU" sz="2000" dirty="0">
                    <a:solidFill>
                      <a:srgbClr val="000000"/>
                    </a:solidFill>
                    <a:effectLst/>
                    <a:latin typeface="Times New Roman" panose="02020603050405020304" pitchFamily="18" charset="0"/>
                    <a:ea typeface="Times New Roman" panose="02020603050405020304" pitchFamily="18" charset="0"/>
                  </a:rPr>
                  <a:t> до любого другого кластера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𝑆</m:t>
                    </m:r>
                  </m:oMath>
                </a14:m>
                <a:r>
                  <a:rPr lang="ru-RU" sz="2000" dirty="0">
                    <a:solidFill>
                      <a:srgbClr val="000000"/>
                    </a:solidFill>
                    <a:effectLst/>
                    <a:latin typeface="Times New Roman" panose="02020603050405020304" pitchFamily="18" charset="0"/>
                    <a:ea typeface="Times New Roman" panose="02020603050405020304" pitchFamily="18" charset="0"/>
                  </a:rPr>
                  <a:t> вычисляется по расстояниям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которые к этому моменту уже должны быть известны:</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𝑉</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𝑈</m:t>
                          </m:r>
                        </m:sub>
                      </m:sSub>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𝑉</m:t>
                          </m:r>
                        </m:sub>
                      </m:sSub>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𝑉</m:t>
                      </m:r>
                      <m:r>
                        <a:rPr lang="en-US" sz="2000" i="1">
                          <a:solidFill>
                            <a:srgbClr val="000000"/>
                          </a:solidFill>
                          <a:effectLst/>
                          <a:latin typeface="Cambria Math" panose="02040503050406030204" pitchFamily="18" charset="0"/>
                          <a:ea typeface="Times New Roman" panose="02020603050405020304" pitchFamily="18" charset="0"/>
                        </a:rPr>
                        <m:t>, </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𝛽</m:t>
                      </m:r>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rPr>
                        <m:t>, </m:t>
                      </m:r>
                      <m:r>
                        <a:rPr lang="en-US" sz="2000" i="1">
                          <a:solidFill>
                            <a:srgbClr val="000000"/>
                          </a:solidFill>
                          <a:effectLst/>
                          <a:latin typeface="Cambria Math" panose="02040503050406030204" pitchFamily="18" charset="0"/>
                          <a:ea typeface="Times New Roman" panose="02020603050405020304" pitchFamily="18" charset="0"/>
                        </a:rPr>
                        <m:t>𝑉</m:t>
                      </m:r>
                      <m:r>
                        <a:rPr lang="en-US"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𝛾</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rPr>
                        <m:t>, </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𝑉</m:t>
                      </m:r>
                      <m:r>
                        <a:rPr lang="en-US" sz="2000" i="1">
                          <a:solidFill>
                            <a:srgbClr val="000000"/>
                          </a:solidFill>
                          <a:effectLst/>
                          <a:latin typeface="Cambria Math" panose="02040503050406030204" pitchFamily="18" charset="0"/>
                          <a:ea typeface="Times New Roman" panose="02020603050405020304" pitchFamily="18" charset="0"/>
                        </a:rPr>
                        <m:t>, </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где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𝑈</m:t>
                        </m:r>
                      </m:sub>
                    </m:sSub>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𝑉</m:t>
                        </m:r>
                      </m:sub>
                    </m:sSub>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𝛽</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𝛾</m:t>
                    </m:r>
                  </m:oMath>
                </a14:m>
                <a:r>
                  <a:rPr lang="ru-RU" sz="2000" dirty="0">
                    <a:solidFill>
                      <a:srgbClr val="000000"/>
                    </a:solidFill>
                    <a:effectLst/>
                    <a:latin typeface="Times New Roman" panose="02020603050405020304" pitchFamily="18" charset="0"/>
                    <a:ea typeface="Times New Roman" panose="02020603050405020304" pitchFamily="18" charset="0"/>
                  </a:rPr>
                  <a:t> – числовые параметры. Эта универсальная формула обобщает практически все разумные способы определить расстояние между кластерами. Она была предложена </a:t>
                </a:r>
                <a:r>
                  <a:rPr lang="ru-RU" sz="2000" dirty="0" err="1">
                    <a:solidFill>
                      <a:srgbClr val="000000"/>
                    </a:solidFill>
                    <a:effectLst/>
                    <a:latin typeface="Times New Roman" panose="02020603050405020304" pitchFamily="18" charset="0"/>
                    <a:ea typeface="Times New Roman" panose="02020603050405020304" pitchFamily="18" charset="0"/>
                  </a:rPr>
                  <a:t>Лансом</a:t>
                </a:r>
                <a:r>
                  <a:rPr lang="ru-RU" sz="2000" dirty="0">
                    <a:solidFill>
                      <a:srgbClr val="000000"/>
                    </a:solidFill>
                    <a:effectLst/>
                    <a:latin typeface="Times New Roman" panose="02020603050405020304" pitchFamily="18" charset="0"/>
                    <a:ea typeface="Times New Roman" panose="02020603050405020304" pitchFamily="18" charset="0"/>
                  </a:rPr>
                  <a:t> и Уильямсом в 1967 году.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502920" y="1501206"/>
                <a:ext cx="11018520" cy="4154984"/>
              </a:xfrm>
              <a:prstGeom prst="rect">
                <a:avLst/>
              </a:prstGeom>
              <a:blipFill>
                <a:blip r:embed="rId2"/>
                <a:stretch>
                  <a:fillRect l="-609" r="-553" b="-880"/>
                </a:stretch>
              </a:blipFill>
            </p:spPr>
            <p:txBody>
              <a:bodyPr/>
              <a:lstStyle/>
              <a:p>
                <a:r>
                  <a:rPr lang="ru-RU">
                    <a:noFill/>
                  </a:rPr>
                  <a:t> </a:t>
                </a:r>
              </a:p>
            </p:txBody>
          </p:sp>
        </mc:Fallback>
      </mc:AlternateContent>
    </p:spTree>
    <p:extLst>
      <p:ext uri="{BB962C8B-B14F-4D97-AF65-F5344CB8AC3E}">
        <p14:creationId xmlns:p14="http://schemas.microsoft.com/office/powerpoint/2010/main" val="594861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65760" y="562582"/>
                <a:ext cx="11274552" cy="5377306"/>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Реализация </a:t>
                </a:r>
                <a:r>
                  <a:rPr lang="ru-RU" sz="2000" dirty="0" err="1">
                    <a:solidFill>
                      <a:srgbClr val="000000"/>
                    </a:solidFill>
                    <a:latin typeface="Times New Roman" panose="02020603050405020304" pitchFamily="18" charset="0"/>
                    <a:ea typeface="Times New Roman" panose="02020603050405020304" pitchFamily="18" charset="0"/>
                  </a:rPr>
                  <a:t>агломеративная</a:t>
                </a:r>
                <a:r>
                  <a:rPr lang="ru-RU" sz="2000" dirty="0">
                    <a:solidFill>
                      <a:srgbClr val="000000"/>
                    </a:solidFill>
                    <a:latin typeface="Times New Roman" panose="02020603050405020304" pitchFamily="18" charset="0"/>
                    <a:ea typeface="Times New Roman" panose="02020603050405020304" pitchFamily="18" charset="0"/>
                  </a:rPr>
                  <a:t> кластеризация </a:t>
                </a:r>
                <a:r>
                  <a:rPr lang="ru-RU" sz="2000" dirty="0" err="1">
                    <a:solidFill>
                      <a:srgbClr val="000000"/>
                    </a:solidFill>
                    <a:latin typeface="Times New Roman" panose="02020603050405020304" pitchFamily="18" charset="0"/>
                    <a:ea typeface="Times New Roman" panose="02020603050405020304" pitchFamily="18" charset="0"/>
                  </a:rPr>
                  <a:t>Ланса</a:t>
                </a:r>
                <a:r>
                  <a:rPr lang="ru-RU" sz="2000" dirty="0">
                    <a:solidFill>
                      <a:srgbClr val="000000"/>
                    </a:solidFill>
                    <a:latin typeface="Times New Roman" panose="02020603050405020304" pitchFamily="18" charset="0"/>
                    <a:ea typeface="Times New Roman" panose="02020603050405020304" pitchFamily="18" charset="0"/>
                  </a:rPr>
                  <a:t>-Уильямса может быть проиллюстрирована с помощью следующего псевдокода:</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1: инициализировать множество кластеров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1</m:t>
                        </m:r>
                      </m:sub>
                    </m:sSub>
                  </m:oMath>
                </a14:m>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𝑡</m:t>
                      </m:r>
                      <m:r>
                        <a:rPr lang="ru-RU" sz="2000" i="1">
                          <a:solidFill>
                            <a:srgbClr val="000000"/>
                          </a:solidFill>
                          <a:effectLst/>
                          <a:latin typeface="Cambria Math" panose="02040503050406030204" pitchFamily="18" charset="0"/>
                          <a:ea typeface="Times New Roman" panose="02020603050405020304" pitchFamily="18" charset="0"/>
                        </a:rPr>
                        <m:t>:=1;  </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𝑡</m:t>
                          </m:r>
                        </m:sub>
                      </m:sSub>
                      <m:r>
                        <a:rPr lang="ru-RU" sz="2000" i="1">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1</m:t>
                              </m:r>
                            </m:sub>
                          </m:sSub>
                          <m:r>
                            <a:rPr lang="ru-RU" sz="2000" i="1">
                              <a:solidFill>
                                <a:srgbClr val="000000"/>
                              </a:solidFill>
                              <a:effectLst/>
                              <a:latin typeface="Cambria Math" panose="02040503050406030204" pitchFamily="18" charset="0"/>
                              <a:ea typeface="Times New Roman" panose="02020603050405020304" pitchFamily="18" charset="0"/>
                            </a:rPr>
                            <m:t>}, . . . , {</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𝓁</m:t>
                              </m:r>
                            </m:sub>
                          </m:sSub>
                          <m:r>
                            <a:rPr lang="ru-RU" sz="2000" i="1">
                              <a:solidFill>
                                <a:srgbClr val="000000"/>
                              </a:solidFill>
                              <a:effectLst/>
                              <a:latin typeface="Cambria Math" panose="02040503050406030204" pitchFamily="18" charset="0"/>
                              <a:ea typeface="Times New Roman" panose="02020603050405020304" pitchFamily="18" charset="0"/>
                            </a:rPr>
                            <m:t>}</m:t>
                          </m:r>
                        </m:e>
                      </m:d>
                      <m:r>
                        <a:rPr lang="ru-RU"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2: </a:t>
                </a:r>
                <a:r>
                  <a:rPr lang="ru-RU" sz="2000" b="1" dirty="0">
                    <a:solidFill>
                      <a:srgbClr val="000000"/>
                    </a:solidFill>
                    <a:effectLst/>
                    <a:latin typeface="Times New Roman" panose="02020603050405020304" pitchFamily="18" charset="0"/>
                    <a:ea typeface="Times New Roman" panose="02020603050405020304" pitchFamily="18" charset="0"/>
                  </a:rPr>
                  <a:t>для всех</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𝑡</m:t>
                    </m:r>
                    <m:r>
                      <a:rPr lang="ru-RU" sz="2000" i="1">
                        <a:solidFill>
                          <a:srgbClr val="000000"/>
                        </a:solidFill>
                        <a:effectLst/>
                        <a:latin typeface="Cambria Math" panose="02040503050406030204" pitchFamily="18" charset="0"/>
                        <a:ea typeface="Times New Roman" panose="02020603050405020304" pitchFamily="18" charset="0"/>
                      </a:rPr>
                      <m:t>=2,...,</m:t>
                    </m:r>
                    <m:r>
                      <a:rPr lang="ru-RU" sz="2000" i="1">
                        <a:solidFill>
                          <a:srgbClr val="000000"/>
                        </a:solidFill>
                        <a:effectLst/>
                        <a:latin typeface="Cambria Math" panose="02040503050406030204" pitchFamily="18" charset="0"/>
                        <a:ea typeface="Times New Roman" panose="02020603050405020304" pitchFamily="18" charset="0"/>
                      </a:rPr>
                      <m:t>𝓁</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𝑡</m:t>
                    </m:r>
                  </m:oMath>
                </a14:m>
                <a:r>
                  <a:rPr lang="ru-RU" sz="2000" dirty="0">
                    <a:solidFill>
                      <a:srgbClr val="000000"/>
                    </a:solidFill>
                    <a:effectLst/>
                    <a:latin typeface="Times New Roman" panose="02020603050405020304" pitchFamily="18" charset="0"/>
                    <a:ea typeface="Times New Roman" panose="02020603050405020304" pitchFamily="18" charset="0"/>
                  </a:rPr>
                  <a:t> – номер итерации):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3: найти в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m:rPr>
                            <m:sty m:val="p"/>
                          </m:rPr>
                          <a:rPr lang="ru-RU" sz="2000">
                            <a:solidFill>
                              <a:srgbClr val="000000"/>
                            </a:solidFill>
                            <a:effectLst/>
                            <a:latin typeface="Cambria Math" panose="02040503050406030204" pitchFamily="18" charset="0"/>
                            <a:ea typeface="Times New Roman" panose="02020603050405020304" pitchFamily="18" charset="0"/>
                          </a:rPr>
                          <m:t>t</m:t>
                        </m:r>
                        <m:r>
                          <a:rPr lang="ru-RU" sz="2000" i="1">
                            <a:solidFill>
                              <a:srgbClr val="000000"/>
                            </a:solidFill>
                            <a:effectLst/>
                            <a:latin typeface="Cambria Math" panose="02040503050406030204" pitchFamily="18" charset="0"/>
                            <a:ea typeface="Times New Roman" panose="02020603050405020304" pitchFamily="18" charset="0"/>
                          </a:rPr>
                          <m:t>−</m:t>
                        </m:r>
                        <m:r>
                          <a:rPr lang="ru-RU" sz="2000">
                            <a:solidFill>
                              <a:srgbClr val="000000"/>
                            </a:solidFill>
                            <a:effectLst/>
                            <a:latin typeface="Cambria Math" panose="02040503050406030204" pitchFamily="18" charset="0"/>
                            <a:ea typeface="Times New Roman" panose="02020603050405020304" pitchFamily="18" charset="0"/>
                          </a:rPr>
                          <m:t>1</m:t>
                        </m:r>
                      </m:sub>
                    </m:sSub>
                  </m:oMath>
                </a14:m>
                <a:r>
                  <a:rPr lang="ru-RU" sz="2000" dirty="0">
                    <a:solidFill>
                      <a:srgbClr val="000000"/>
                    </a:solidFill>
                    <a:effectLst/>
                    <a:latin typeface="Times New Roman" panose="02020603050405020304" pitchFamily="18" charset="0"/>
                    <a:ea typeface="Times New Roman" panose="02020603050405020304" pitchFamily="18" charset="0"/>
                  </a:rPr>
                  <a:t> два ближайших кластера:</a:t>
                </a:r>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𝑉</m:t>
                      </m:r>
                      <m:r>
                        <a:rPr lang="en-US" sz="2000" i="1">
                          <a:solidFill>
                            <a:srgbClr val="000000"/>
                          </a:solidFill>
                          <a:effectLst/>
                          <a:latin typeface="Cambria Math" panose="02040503050406030204" pitchFamily="18" charset="0"/>
                          <a:ea typeface="Times New Roman" panose="02020603050405020304" pitchFamily="18" charset="0"/>
                        </a:rPr>
                        <m:t>) :=</m:t>
                      </m:r>
                      <m:func>
                        <m:funcPr>
                          <m:ctrlPr>
                            <a:rPr lang="ru-RU" sz="2000" i="1">
                              <a:solidFill>
                                <a:srgbClr val="000000"/>
                              </a:solidFill>
                              <a:effectLst/>
                              <a:latin typeface="Cambria Math" panose="02040503050406030204" pitchFamily="18" charset="0"/>
                              <a:ea typeface="Times New Roman" panose="02020603050405020304" pitchFamily="18" charset="0"/>
                            </a:rPr>
                          </m:ctrlPr>
                        </m:funcPr>
                        <m:fName>
                          <m:r>
                            <a:rPr lang="en-US" sz="2000" i="1">
                              <a:solidFill>
                                <a:srgbClr val="000000"/>
                              </a:solidFill>
                              <a:effectLst/>
                              <a:latin typeface="Cambria Math" panose="02040503050406030204" pitchFamily="18" charset="0"/>
                              <a:ea typeface="Times New Roman" panose="02020603050405020304" pitchFamily="18" charset="0"/>
                            </a:rPr>
                            <m:t>𝑎𝑟𝑔</m:t>
                          </m:r>
                        </m:fName>
                        <m:e>
                          <m:func>
                            <m:funcPr>
                              <m:ctrlPr>
                                <a:rPr lang="ru-RU" sz="2000" i="1">
                                  <a:solidFill>
                                    <a:srgbClr val="000000"/>
                                  </a:solidFill>
                                  <a:effectLst/>
                                  <a:latin typeface="Cambria Math" panose="02040503050406030204" pitchFamily="18" charset="0"/>
                                  <a:ea typeface="Times New Roman" panose="02020603050405020304" pitchFamily="18" charset="0"/>
                                </a:rPr>
                              </m:ctrlPr>
                            </m:funcPr>
                            <m:fName>
                              <m:limLow>
                                <m:limLowPr>
                                  <m:ctrlPr>
                                    <a:rPr lang="ru-RU" sz="2000" i="1">
                                      <a:solidFill>
                                        <a:srgbClr val="000000"/>
                                      </a:solidFill>
                                      <a:effectLst/>
                                      <a:latin typeface="Cambria Math" panose="02040503050406030204" pitchFamily="18" charset="0"/>
                                      <a:ea typeface="Times New Roman" panose="02020603050405020304" pitchFamily="18" charset="0"/>
                                    </a:rPr>
                                  </m:ctrlPr>
                                </m:limLowPr>
                                <m:e>
                                  <m:r>
                                    <a:rPr lang="en-US" sz="2000" i="1">
                                      <a:solidFill>
                                        <a:srgbClr val="000000"/>
                                      </a:solidFill>
                                      <a:effectLst/>
                                      <a:latin typeface="Cambria Math" panose="02040503050406030204" pitchFamily="18" charset="0"/>
                                      <a:ea typeface="Times New Roman" panose="02020603050405020304" pitchFamily="18" charset="0"/>
                                    </a:rPr>
                                    <m:t>𝑚𝑖𝑛</m:t>
                                  </m:r>
                                </m:e>
                                <m:lim>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𝑉</m:t>
                                  </m:r>
                                </m:lim>
                              </m:limLow>
                            </m:fName>
                            <m:e>
                              <m:r>
                                <a:rPr lang="en-US" sz="2000" i="1">
                                  <a:solidFill>
                                    <a:srgbClr val="000000"/>
                                  </a:solidFill>
                                  <a:effectLst/>
                                  <a:latin typeface="Cambria Math" panose="02040503050406030204" pitchFamily="18" charset="0"/>
                                  <a:ea typeface="Times New Roman" panose="02020603050405020304" pitchFamily="18" charset="0"/>
                                </a:rPr>
                                <m:t>𝑅</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𝑈</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𝑉</m:t>
                              </m:r>
                              <m:r>
                                <a:rPr lang="en-US" sz="2000" i="1">
                                  <a:solidFill>
                                    <a:srgbClr val="000000"/>
                                  </a:solidFill>
                                  <a:effectLst/>
                                  <a:latin typeface="Cambria Math" panose="02040503050406030204" pitchFamily="18" charset="0"/>
                                  <a:ea typeface="Times New Roman" panose="02020603050405020304" pitchFamily="18" charset="0"/>
                                </a:rPr>
                                <m:t>)</m:t>
                              </m:r>
                            </m:e>
                          </m:func>
                        </m:e>
                      </m:func>
                      <m:r>
                        <a:rPr lang="en-US"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𝑅𝑡</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r>
                        <a:rPr lang="ru-RU"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4: изъять кластеры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𝑈</m:t>
                    </m:r>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𝑉</m:t>
                    </m:r>
                  </m:oMath>
                </a14:m>
                <a:r>
                  <a:rPr lang="ru-RU" sz="2000" dirty="0">
                    <a:solidFill>
                      <a:srgbClr val="000000"/>
                    </a:solidFill>
                    <a:effectLst/>
                    <a:latin typeface="Times New Roman" panose="02020603050405020304" pitchFamily="18" charset="0"/>
                    <a:ea typeface="Times New Roman" panose="02020603050405020304" pitchFamily="18" charset="0"/>
                  </a:rPr>
                  <a:t> , добавить слитый кластер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oMath>
                </a14:m>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𝑡</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𝑡</m:t>
                          </m:r>
                          <m:r>
                            <a:rPr lang="ru-RU" sz="2000" i="1">
                              <a:solidFill>
                                <a:srgbClr val="000000"/>
                              </a:solidFill>
                              <a:effectLst/>
                              <a:latin typeface="Cambria Math" panose="02040503050406030204" pitchFamily="18" charset="0"/>
                              <a:ea typeface="Times New Roman" panose="02020603050405020304" pitchFamily="18" charset="0"/>
                            </a:rPr>
                            <m:t>−1</m:t>
                          </m:r>
                        </m:sub>
                      </m:sSub>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r>
                        <a:rPr lang="ru-RU"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5: для всех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𝑡</m:t>
                        </m:r>
                      </m:sub>
                    </m:sSub>
                  </m:oMath>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6: вычислить расстояние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по формуле </a:t>
                </a:r>
                <a:r>
                  <a:rPr lang="ru-RU" sz="2000" dirty="0" err="1">
                    <a:solidFill>
                      <a:srgbClr val="000000"/>
                    </a:solidFill>
                    <a:effectLst/>
                    <a:latin typeface="Times New Roman" panose="02020603050405020304" pitchFamily="18" charset="0"/>
                    <a:ea typeface="Times New Roman" panose="02020603050405020304" pitchFamily="18" charset="0"/>
                  </a:rPr>
                  <a:t>Ланса</a:t>
                </a:r>
                <a:r>
                  <a:rPr lang="ru-RU" sz="2000" dirty="0">
                    <a:solidFill>
                      <a:srgbClr val="000000"/>
                    </a:solidFill>
                    <a:effectLst/>
                    <a:latin typeface="Times New Roman" panose="02020603050405020304" pitchFamily="18" charset="0"/>
                    <a:ea typeface="Times New Roman" panose="02020603050405020304" pitchFamily="18" charset="0"/>
                  </a:rPr>
                  <a:t>-Уильямса;</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i="1" dirty="0">
                    <a:solidFill>
                      <a:srgbClr val="000000"/>
                    </a:solidFill>
                    <a:effectLst/>
                    <a:latin typeface="Times New Roman" panose="02020603050405020304" pitchFamily="18" charset="0"/>
                    <a:ea typeface="Times New Roman" panose="02020603050405020304" pitchFamily="18" charset="0"/>
                  </a:rPr>
                  <a:t>где</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 </a:t>
                </a:r>
                <a:r>
                  <a:rPr lang="ru-RU" sz="2000" i="1" dirty="0">
                    <a:solidFill>
                      <a:srgbClr val="000000"/>
                    </a:solidFill>
                    <a:effectLst/>
                    <a:latin typeface="Times New Roman" panose="02020603050405020304" pitchFamily="18" charset="0"/>
                    <a:ea typeface="Times New Roman" panose="02020603050405020304" pitchFamily="18" charset="0"/>
                  </a:rPr>
                  <a:t>Разность множеств.</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𝐴</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𝐵</m:t>
                    </m:r>
                  </m:oMath>
                </a14:m>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означает множество элементов, принадлежащих</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𝐴</m:t>
                    </m:r>
                  </m:oMath>
                </a14:m>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но не принадлежащих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𝐵</m:t>
                    </m:r>
                  </m:oMath>
                </a14:m>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Например,</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a:solidFill>
                              <a:srgbClr val="000000"/>
                            </a:solidFill>
                            <a:effectLst/>
                            <a:latin typeface="Cambria Math" panose="02040503050406030204" pitchFamily="18" charset="0"/>
                            <a:ea typeface="Times New Roman" panose="02020603050405020304" pitchFamily="18" charset="0"/>
                          </a:rPr>
                          <m:t>1,2,3,4</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a:solidFill>
                              <a:srgbClr val="000000"/>
                            </a:solidFill>
                            <a:effectLst/>
                            <a:latin typeface="Cambria Math" panose="02040503050406030204" pitchFamily="18" charset="0"/>
                            <a:ea typeface="Times New Roman" panose="02020603050405020304" pitchFamily="18" charset="0"/>
                          </a:rPr>
                          <m:t>3,4,5,6</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a:solidFill>
                              <a:srgbClr val="000000"/>
                            </a:solidFill>
                            <a:effectLst/>
                            <a:latin typeface="Cambria Math" panose="02040503050406030204" pitchFamily="18" charset="0"/>
                            <a:ea typeface="Times New Roman" panose="02020603050405020304" pitchFamily="18" charset="0"/>
                          </a:rPr>
                          <m:t>1,2</m:t>
                        </m:r>
                      </m:e>
                    </m:d>
                  </m:oMath>
                </a14:m>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65760" y="562582"/>
                <a:ext cx="11274552" cy="5377306"/>
              </a:xfrm>
              <a:prstGeom prst="rect">
                <a:avLst/>
              </a:prstGeom>
              <a:blipFill>
                <a:blip r:embed="rId2"/>
                <a:stretch>
                  <a:fillRect l="-541" r="-486" b="-567"/>
                </a:stretch>
              </a:blipFill>
            </p:spPr>
            <p:txBody>
              <a:bodyPr/>
              <a:lstStyle/>
              <a:p>
                <a:r>
                  <a:rPr lang="ru-RU">
                    <a:noFill/>
                  </a:rPr>
                  <a:t> </a:t>
                </a:r>
              </a:p>
            </p:txBody>
          </p:sp>
        </mc:Fallback>
      </mc:AlternateContent>
    </p:spTree>
    <p:extLst>
      <p:ext uri="{BB962C8B-B14F-4D97-AF65-F5344CB8AC3E}">
        <p14:creationId xmlns:p14="http://schemas.microsoft.com/office/powerpoint/2010/main" val="7375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28016" y="284661"/>
                <a:ext cx="11338560" cy="1938992"/>
              </a:xfrm>
              <a:prstGeom prst="rect">
                <a:avLst/>
              </a:prstGeom>
            </p:spPr>
            <p:txBody>
              <a:bodyPr wrap="square">
                <a:spAutoFit/>
              </a:bodyPr>
              <a:lstStyle/>
              <a:p>
                <a:pPr indent="450215" algn="just">
                  <a:lnSpc>
                    <a:spcPct val="120000"/>
                  </a:lnSpc>
                  <a:spcAft>
                    <a:spcPts val="0"/>
                  </a:spcAft>
                </a:pPr>
                <a:r>
                  <a:rPr lang="ru-RU" sz="2000" b="1" dirty="0">
                    <a:solidFill>
                      <a:srgbClr val="000000"/>
                    </a:solidFill>
                    <a:latin typeface="Times New Roman" panose="02020603050405020304" pitchFamily="18" charset="0"/>
                    <a:ea typeface="Times New Roman" panose="02020603050405020304" pitchFamily="18" charset="0"/>
                  </a:rPr>
                  <a:t>Рассмотрим пример.</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Необходимо провести кластеризацию пяти предприятий, каждое из которых характеризуется тремя переменными: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1</m:t>
                        </m:r>
                      </m:sub>
                    </m:sSub>
                  </m:oMath>
                </a14:m>
                <a:r>
                  <a:rPr lang="ru-RU" sz="2000" dirty="0">
                    <a:solidFill>
                      <a:srgbClr val="000000"/>
                    </a:solidFill>
                    <a:effectLst/>
                    <a:latin typeface="Times New Roman" panose="02020603050405020304" pitchFamily="18" charset="0"/>
                    <a:ea typeface="Times New Roman" panose="02020603050405020304" pitchFamily="18" charset="0"/>
                  </a:rPr>
                  <a:t> – среднегодовая стоимость основных производственных фондов, млрд. руб.;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2</m:t>
                        </m:r>
                      </m:sub>
                    </m:sSub>
                  </m:oMath>
                </a14:m>
                <a:r>
                  <a:rPr lang="ru-RU" sz="2000" dirty="0">
                    <a:solidFill>
                      <a:srgbClr val="000000"/>
                    </a:solidFill>
                    <a:effectLst/>
                    <a:latin typeface="Times New Roman" panose="02020603050405020304" pitchFamily="18" charset="0"/>
                    <a:ea typeface="Times New Roman" panose="02020603050405020304" pitchFamily="18" charset="0"/>
                  </a:rPr>
                  <a:t> – материальные затраты на 1 руб. произведенной продукции;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3</m:t>
                        </m:r>
                      </m:sub>
                    </m:sSub>
                  </m:oMath>
                </a14:m>
                <a:r>
                  <a:rPr lang="ru-RU" sz="2000" dirty="0">
                    <a:solidFill>
                      <a:srgbClr val="000000"/>
                    </a:solidFill>
                    <a:effectLst/>
                    <a:latin typeface="Times New Roman" panose="02020603050405020304" pitchFamily="18" charset="0"/>
                    <a:ea typeface="Times New Roman" panose="02020603050405020304" pitchFamily="18" charset="0"/>
                  </a:rPr>
                  <a:t> – объем произведенной продукции, млрд. руб. Значения переменных приведены в табл. 5.5.</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28016" y="284661"/>
                <a:ext cx="11338560" cy="1938992"/>
              </a:xfrm>
              <a:prstGeom prst="rect">
                <a:avLst/>
              </a:prstGeom>
              <a:blipFill>
                <a:blip r:embed="rId2"/>
                <a:stretch>
                  <a:fillRect l="-538" t="-314" r="-538" b="-3145"/>
                </a:stretch>
              </a:blipFill>
            </p:spPr>
            <p:txBody>
              <a:bodyPr/>
              <a:lstStyle/>
              <a:p>
                <a:r>
                  <a:rPr lang="ru-RU">
                    <a:noFill/>
                  </a:rPr>
                  <a:t> </a:t>
                </a:r>
              </a:p>
            </p:txBody>
          </p:sp>
        </mc:Fallback>
      </mc:AlternateContent>
      <p:sp>
        <p:nvSpPr>
          <p:cNvPr id="3" name="Прямоугольник 2"/>
          <p:cNvSpPr/>
          <p:nvPr/>
        </p:nvSpPr>
        <p:spPr>
          <a:xfrm>
            <a:off x="3677008" y="2223653"/>
            <a:ext cx="8395953" cy="461665"/>
          </a:xfrm>
          <a:prstGeom prst="rect">
            <a:avLst/>
          </a:prstGeom>
        </p:spPr>
        <p:txBody>
          <a:bodyPr wrap="none">
            <a:spAutoFit/>
          </a:bodyPr>
          <a:lstStyle/>
          <a:p>
            <a:pPr indent="450215" algn="r">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Таблица 5.5</a:t>
            </a:r>
            <a:r>
              <a:rPr lang="ru-RU" sz="2000" dirty="0">
                <a:solidFill>
                  <a:srgbClr val="000000"/>
                </a:solidFill>
                <a:latin typeface="Times New Roman" panose="02020603050405020304" pitchFamily="18" charset="0"/>
                <a:ea typeface="Times New Roman" panose="02020603050405020304" pitchFamily="18" charset="0"/>
              </a:rPr>
              <a:t> – Финансовые показатели производственных предприятий</a:t>
            </a:r>
            <a:endParaRPr lang="ru-RU" sz="20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4" name="Таблица 3"/>
              <p:cNvGraphicFramePr>
                <a:graphicFrameLocks noGrp="1"/>
              </p:cNvGraphicFramePr>
              <p:nvPr>
                <p:extLst>
                  <p:ext uri="{D42A27DB-BD31-4B8C-83A1-F6EECF244321}">
                    <p14:modId xmlns:p14="http://schemas.microsoft.com/office/powerpoint/2010/main" val="3125637446"/>
                  </p:ext>
                </p:extLst>
              </p:nvPr>
            </p:nvGraphicFramePr>
            <p:xfrm>
              <a:off x="1435607" y="2876582"/>
              <a:ext cx="7854443" cy="3048000"/>
            </p:xfrm>
            <a:graphic>
              <a:graphicData uri="http://schemas.openxmlformats.org/drawingml/2006/table">
                <a:tbl>
                  <a:tblPr firstRow="1" firstCol="1" bandRow="1"/>
                  <a:tblGrid>
                    <a:gridCol w="2656218">
                      <a:extLst>
                        <a:ext uri="{9D8B030D-6E8A-4147-A177-3AD203B41FA5}">
                          <a16:colId xmlns:a16="http://schemas.microsoft.com/office/drawing/2014/main" val="2020144412"/>
                        </a:ext>
                      </a:extLst>
                    </a:gridCol>
                    <a:gridCol w="1271003">
                      <a:extLst>
                        <a:ext uri="{9D8B030D-6E8A-4147-A177-3AD203B41FA5}">
                          <a16:colId xmlns:a16="http://schemas.microsoft.com/office/drawing/2014/main" val="1660359703"/>
                        </a:ext>
                      </a:extLst>
                    </a:gridCol>
                    <a:gridCol w="1963611">
                      <a:extLst>
                        <a:ext uri="{9D8B030D-6E8A-4147-A177-3AD203B41FA5}">
                          <a16:colId xmlns:a16="http://schemas.microsoft.com/office/drawing/2014/main" val="2776328109"/>
                        </a:ext>
                      </a:extLst>
                    </a:gridCol>
                    <a:gridCol w="1963611">
                      <a:extLst>
                        <a:ext uri="{9D8B030D-6E8A-4147-A177-3AD203B41FA5}">
                          <a16:colId xmlns:a16="http://schemas.microsoft.com/office/drawing/2014/main" val="3174921545"/>
                        </a:ext>
                      </a:extLst>
                    </a:gridCol>
                  </a:tblGrid>
                  <a:tr h="0">
                    <a:tc>
                      <a:txBody>
                        <a:bodyPr/>
                        <a:lstStyle/>
                        <a:p>
                          <a:pP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Номер предприятия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MS Mincho" panose="02020609040205080304" pitchFamily="49" charset="-128"/>
                                      </a:rPr>
                                      <m:t>𝑥</m:t>
                                    </m:r>
                                  </m:e>
                                  <m:sub>
                                    <m:r>
                                      <a:rPr lang="ru-RU" sz="2000" i="1">
                                        <a:solidFill>
                                          <a:srgbClr val="000000"/>
                                        </a:solidFill>
                                        <a:effectLst/>
                                        <a:latin typeface="Cambria Math" panose="02040503050406030204" pitchFamily="18" charset="0"/>
                                        <a:ea typeface="MS Mincho" panose="02020609040205080304" pitchFamily="49" charset="-128"/>
                                      </a:rPr>
                                      <m:t>1</m:t>
                                    </m:r>
                                  </m:sub>
                                </m:sSub>
                              </m:oMath>
                            </m:oMathPara>
                          </a14:m>
                          <a:endParaRPr lang="ru-RU" sz="2000">
                            <a:solidFill>
                              <a:srgbClr val="000000"/>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MS Mincho" panose="02020609040205080304" pitchFamily="49" charset="-128"/>
                                      </a:rPr>
                                      <m:t>𝑥</m:t>
                                    </m:r>
                                  </m:e>
                                  <m:sub>
                                    <m:r>
                                      <a:rPr lang="ru-RU" sz="2000" i="1">
                                        <a:solidFill>
                                          <a:srgbClr val="000000"/>
                                        </a:solidFill>
                                        <a:effectLst/>
                                        <a:latin typeface="Cambria Math" panose="02040503050406030204" pitchFamily="18" charset="0"/>
                                        <a:ea typeface="MS Mincho" panose="02020609040205080304" pitchFamily="49" charset="-128"/>
                                      </a:rPr>
                                      <m:t>2</m:t>
                                    </m:r>
                                  </m:sub>
                                </m:sSub>
                              </m:oMath>
                            </m:oMathPara>
                          </a14:m>
                          <a:endParaRPr lang="ru-RU" sz="2000">
                            <a:solidFill>
                              <a:srgbClr val="000000"/>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MS Mincho" panose="02020609040205080304" pitchFamily="49" charset="-128"/>
                                      </a:rPr>
                                      <m:t>𝑥</m:t>
                                    </m:r>
                                  </m:e>
                                  <m:sub>
                                    <m:r>
                                      <a:rPr lang="ru-RU" sz="2000" i="1">
                                        <a:solidFill>
                                          <a:srgbClr val="000000"/>
                                        </a:solidFill>
                                        <a:effectLst/>
                                        <a:latin typeface="Cambria Math" panose="02040503050406030204" pitchFamily="18" charset="0"/>
                                        <a:ea typeface="MS Mincho" panose="02020609040205080304" pitchFamily="49" charset="-128"/>
                                      </a:rPr>
                                      <m:t>3</m:t>
                                    </m:r>
                                  </m:sub>
                                </m:sSub>
                              </m:oMath>
                            </m:oMathPara>
                          </a14:m>
                          <a:endParaRPr lang="ru-RU" sz="2000">
                            <a:solidFill>
                              <a:srgbClr val="000000"/>
                            </a:solidFill>
                            <a:effectLst/>
                            <a:latin typeface="Times New Roman" panose="02020603050405020304" pitchFamily="18" charset="0"/>
                            <a:ea typeface="MS Mincho" panose="02020609040205080304" pitchFamily="49" charset="-128"/>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0444499"/>
                      </a:ext>
                    </a:extLst>
                  </a:tr>
                  <a:tr h="0">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94,0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164,0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087752"/>
                      </a:ext>
                    </a:extLst>
                  </a:tr>
                  <a:tr h="0">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85,.0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75,2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92,0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399133"/>
                      </a:ext>
                    </a:extLst>
                  </a:tr>
                  <a:tr h="0">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145,0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81,0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776934"/>
                      </a:ext>
                    </a:extLst>
                  </a:tr>
                  <a:tr h="0">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76,8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86,0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745394"/>
                      </a:ext>
                    </a:extLst>
                  </a:tr>
                  <a:tr h="0">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70,0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75,9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670362"/>
                      </a:ext>
                    </a:extLst>
                  </a:tr>
                  <a:tr h="0">
                    <a:tc>
                      <a:txBody>
                        <a:bodyPr/>
                        <a:lstStyle/>
                        <a:p>
                          <a:pPr>
                            <a:spcAft>
                              <a:spcPts val="0"/>
                            </a:spcAft>
                          </a:pPr>
                          <a:r>
                            <a:rPr lang="ru-RU" sz="2000">
                              <a:solidFill>
                                <a:srgbClr val="000000"/>
                              </a:solidFill>
                              <a:effectLst/>
                              <a:latin typeface="Times New Roman" panose="02020603050405020304" pitchFamily="18" charset="0"/>
                              <a:ea typeface="MS Mincho" panose="02020609040205080304" pitchFamily="49" charset="-128"/>
                            </a:rPr>
                            <a:t>Среднее значение, </a:t>
                          </a:r>
                          <a14:m>
                            <m:oMath xmlns:m="http://schemas.openxmlformats.org/officeDocument/2006/math">
                              <m:acc>
                                <m:accPr>
                                  <m:chr m:val="̅"/>
                                  <m:ctrlPr>
                                    <a:rPr lang="ru-RU" sz="2000" i="1">
                                      <a:solidFill>
                                        <a:srgbClr val="000000"/>
                                      </a:solidFill>
                                      <a:effectLst/>
                                      <a:latin typeface="Cambria Math" panose="02040503050406030204" pitchFamily="18" charset="0"/>
                                      <a:ea typeface="MS Mincho" panose="02020609040205080304" pitchFamily="49" charset="-128"/>
                                    </a:rPr>
                                  </m:ctrlPr>
                                </m:accPr>
                                <m:e>
                                  <m:sSub>
                                    <m:sSubPr>
                                      <m:ctrlPr>
                                        <a:rPr lang="ru-RU" sz="2000" i="1">
                                          <a:solidFill>
                                            <a:srgbClr val="000000"/>
                                          </a:solidFill>
                                          <a:effectLst/>
                                          <a:latin typeface="Cambria Math" panose="02040503050406030204" pitchFamily="18" charset="0"/>
                                          <a:ea typeface="MS Mincho" panose="02020609040205080304" pitchFamily="49" charset="-128"/>
                                        </a:rPr>
                                      </m:ctrlPr>
                                    </m:sSubPr>
                                    <m:e>
                                      <m:r>
                                        <a:rPr lang="ru-RU" sz="2000" i="1">
                                          <a:solidFill>
                                            <a:srgbClr val="000000"/>
                                          </a:solidFill>
                                          <a:effectLst/>
                                          <a:latin typeface="Cambria Math" panose="02040503050406030204" pitchFamily="18" charset="0"/>
                                          <a:ea typeface="MS Mincho" panose="02020609040205080304" pitchFamily="49" charset="-128"/>
                                        </a:rPr>
                                        <m:t>𝑥</m:t>
                                      </m:r>
                                    </m:e>
                                    <m:sub>
                                      <m:r>
                                        <a:rPr lang="ru-RU" sz="2000" i="1">
                                          <a:solidFill>
                                            <a:srgbClr val="000000"/>
                                          </a:solidFill>
                                          <a:effectLst/>
                                          <a:latin typeface="Cambria Math" panose="02040503050406030204" pitchFamily="18" charset="0"/>
                                          <a:ea typeface="MS Mincho" panose="02020609040205080304" pitchFamily="49" charset="-128"/>
                                        </a:rPr>
                                        <m:t>𝑘</m:t>
                                      </m:r>
                                    </m:sub>
                                  </m:sSub>
                                </m:e>
                              </m:acc>
                            </m:oMath>
                          </a14:m>
                          <a:r>
                            <a:rPr lang="ru-RU" sz="2000">
                              <a:solidFill>
                                <a:srgbClr val="000000"/>
                              </a:solidFill>
                              <a:effectLst/>
                              <a:latin typeface="Times New Roman" panose="02020603050405020304" pitchFamily="18" charset="0"/>
                              <a:ea typeface="MS Mincho" panose="02020609040205080304" pitchFamily="49"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80,6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763149"/>
                      </a:ext>
                    </a:extLst>
                  </a:tr>
                  <a:tr h="0">
                    <a:tc>
                      <a:txBody>
                        <a:bodyPr/>
                        <a:lstStyle/>
                        <a:p>
                          <a:pPr>
                            <a:spcAft>
                              <a:spcPts val="0"/>
                            </a:spcAft>
                          </a:pPr>
                          <a:r>
                            <a:rPr lang="ru-RU" sz="2000">
                              <a:solidFill>
                                <a:srgbClr val="000000"/>
                              </a:solidFill>
                              <a:effectLst/>
                              <a:latin typeface="Times New Roman" panose="02020603050405020304" pitchFamily="18" charset="0"/>
                              <a:ea typeface="MS Mincho" panose="02020609040205080304" pitchFamily="49" charset="-128"/>
                            </a:rPr>
                            <a:t>Среднее квадратическое отклонение, </a:t>
                          </a:r>
                          <a14:m>
                            <m:oMath xmlns:m="http://schemas.openxmlformats.org/officeDocument/2006/math">
                              <m:sSub>
                                <m:sSubPr>
                                  <m:ctrlPr>
                                    <a:rPr lang="ru-RU" sz="2000" i="1">
                                      <a:solidFill>
                                        <a:srgbClr val="000000"/>
                                      </a:solidFill>
                                      <a:effectLst/>
                                      <a:latin typeface="Cambria Math" panose="02040503050406030204" pitchFamily="18" charset="0"/>
                                      <a:ea typeface="MS Mincho" panose="02020609040205080304" pitchFamily="49" charset="-128"/>
                                    </a:rPr>
                                  </m:ctrlPr>
                                </m:sSubPr>
                                <m:e>
                                  <m:r>
                                    <a:rPr lang="ru-RU" sz="2000" i="1">
                                      <a:solidFill>
                                        <a:srgbClr val="000000"/>
                                      </a:solidFill>
                                      <a:effectLst/>
                                      <a:latin typeface="Cambria Math" panose="02040503050406030204" pitchFamily="18" charset="0"/>
                                      <a:ea typeface="MS Mincho" panose="02020609040205080304" pitchFamily="49" charset="-128"/>
                                    </a:rPr>
                                    <m:t>𝑠</m:t>
                                  </m:r>
                                </m:e>
                                <m:sub>
                                  <m:r>
                                    <a:rPr lang="en-US" sz="2000" i="1">
                                      <a:solidFill>
                                        <a:srgbClr val="000000"/>
                                      </a:solidFill>
                                      <a:effectLst/>
                                      <a:latin typeface="Cambria Math" panose="02040503050406030204" pitchFamily="18" charset="0"/>
                                      <a:ea typeface="MS Mincho" panose="02020609040205080304" pitchFamily="49" charset="-128"/>
                                    </a:rPr>
                                    <m:t>𝑘</m:t>
                                  </m:r>
                                </m:sub>
                              </m:sSub>
                            </m:oMath>
                          </a14:m>
                          <a:r>
                            <a:rPr lang="ru-RU" sz="2000">
                              <a:solidFill>
                                <a:srgbClr val="000000"/>
                              </a:solidFill>
                              <a:effectLst/>
                              <a:latin typeface="Times New Roman" panose="02020603050405020304" pitchFamily="18" charset="0"/>
                              <a:ea typeface="MS Mincho" panose="02020609040205080304" pitchFamily="49" charset="-128"/>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28,4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10,9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27,9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130288"/>
                      </a:ext>
                    </a:extLst>
                  </a:tr>
                </a:tbl>
              </a:graphicData>
            </a:graphic>
          </p:graphicFrame>
        </mc:Choice>
        <mc:Fallback>
          <p:graphicFrame>
            <p:nvGraphicFramePr>
              <p:cNvPr id="4" name="Таблица 3"/>
              <p:cNvGraphicFramePr>
                <a:graphicFrameLocks noGrp="1"/>
              </p:cNvGraphicFramePr>
              <p:nvPr>
                <p:extLst>
                  <p:ext uri="{D42A27DB-BD31-4B8C-83A1-F6EECF244321}">
                    <p14:modId xmlns:p14="http://schemas.microsoft.com/office/powerpoint/2010/main" val="3125637446"/>
                  </p:ext>
                </p:extLst>
              </p:nvPr>
            </p:nvGraphicFramePr>
            <p:xfrm>
              <a:off x="1435607" y="2876582"/>
              <a:ext cx="7854443" cy="3048000"/>
            </p:xfrm>
            <a:graphic>
              <a:graphicData uri="http://schemas.openxmlformats.org/drawingml/2006/table">
                <a:tbl>
                  <a:tblPr firstRow="1" firstCol="1" bandRow="1"/>
                  <a:tblGrid>
                    <a:gridCol w="2656218">
                      <a:extLst>
                        <a:ext uri="{9D8B030D-6E8A-4147-A177-3AD203B41FA5}">
                          <a16:colId xmlns:a16="http://schemas.microsoft.com/office/drawing/2014/main" val="2020144412"/>
                        </a:ext>
                      </a:extLst>
                    </a:gridCol>
                    <a:gridCol w="1271003">
                      <a:extLst>
                        <a:ext uri="{9D8B030D-6E8A-4147-A177-3AD203B41FA5}">
                          <a16:colId xmlns:a16="http://schemas.microsoft.com/office/drawing/2014/main" val="1660359703"/>
                        </a:ext>
                      </a:extLst>
                    </a:gridCol>
                    <a:gridCol w="1963611">
                      <a:extLst>
                        <a:ext uri="{9D8B030D-6E8A-4147-A177-3AD203B41FA5}">
                          <a16:colId xmlns:a16="http://schemas.microsoft.com/office/drawing/2014/main" val="2776328109"/>
                        </a:ext>
                      </a:extLst>
                    </a:gridCol>
                    <a:gridCol w="1963611">
                      <a:extLst>
                        <a:ext uri="{9D8B030D-6E8A-4147-A177-3AD203B41FA5}">
                          <a16:colId xmlns:a16="http://schemas.microsoft.com/office/drawing/2014/main" val="3174921545"/>
                        </a:ext>
                      </a:extLst>
                    </a:gridCol>
                  </a:tblGrid>
                  <a:tr h="304800">
                    <a:tc>
                      <a:txBody>
                        <a:bodyPr/>
                        <a:lstStyle/>
                        <a:p>
                          <a:pP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Номер предприятия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10096" t="-24000" r="-311538" b="-952000"/>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199690" t="-24000" r="-100619" b="-952000"/>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00621" t="-24000" r="-932" b="-952000"/>
                          </a:stretch>
                        </a:blipFill>
                      </a:tcPr>
                    </a:tc>
                    <a:extLst>
                      <a:ext uri="{0D108BD9-81ED-4DB2-BD59-A6C34878D82A}">
                        <a16:rowId xmlns:a16="http://schemas.microsoft.com/office/drawing/2014/main" val="1700444499"/>
                      </a:ext>
                    </a:extLst>
                  </a:tr>
                  <a:tr h="304800">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94,0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164,0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8087752"/>
                      </a:ext>
                    </a:extLst>
                  </a:tr>
                  <a:tr h="304800">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85,.0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75,2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92,0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399133"/>
                      </a:ext>
                    </a:extLst>
                  </a:tr>
                  <a:tr h="304800">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145,0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81,0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120,0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5776934"/>
                      </a:ext>
                    </a:extLst>
                  </a:tr>
                  <a:tr h="304800">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76,8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86,0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745394"/>
                      </a:ext>
                    </a:extLst>
                  </a:tr>
                  <a:tr h="304800">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70,0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75,9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104,0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4670362"/>
                      </a:ext>
                    </a:extLst>
                  </a:tr>
                  <a:tr h="30480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29" t="-626000" r="-196330" b="-350000"/>
                          </a:stretch>
                        </a:blipFill>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80,6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113,2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763149"/>
                      </a:ext>
                    </a:extLst>
                  </a:tr>
                  <a:tr h="91440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229" t="-242000" r="-196330" b="-16667"/>
                          </a:stretch>
                        </a:blipFill>
                      </a:tcPr>
                    </a:tc>
                    <a:tc>
                      <a:txBody>
                        <a:bodyPr/>
                        <a:lstStyle/>
                        <a:p>
                          <a:pPr algn="ctr">
                            <a:spcAft>
                              <a:spcPts val="0"/>
                            </a:spcAft>
                          </a:pPr>
                          <a:r>
                            <a:rPr lang="ru-RU" sz="2000">
                              <a:solidFill>
                                <a:srgbClr val="000000"/>
                              </a:solidFill>
                              <a:effectLst/>
                              <a:latin typeface="Times New Roman" panose="02020603050405020304" pitchFamily="18" charset="0"/>
                              <a:ea typeface="MS Mincho" panose="02020609040205080304" pitchFamily="49" charset="-128"/>
                            </a:rPr>
                            <a:t>28,4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10,9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000000"/>
                              </a:solidFill>
                              <a:effectLst/>
                              <a:latin typeface="Times New Roman" panose="02020603050405020304" pitchFamily="18" charset="0"/>
                              <a:ea typeface="MS Mincho" panose="02020609040205080304" pitchFamily="49" charset="-128"/>
                            </a:rPr>
                            <a:t>27,9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9130288"/>
                      </a:ext>
                    </a:extLst>
                  </a:tr>
                </a:tbl>
              </a:graphicData>
            </a:graphic>
          </p:graphicFrame>
        </mc:Fallback>
      </mc:AlternateContent>
    </p:spTree>
    <p:extLst>
      <p:ext uri="{BB962C8B-B14F-4D97-AF65-F5344CB8AC3E}">
        <p14:creationId xmlns:p14="http://schemas.microsoft.com/office/powerpoint/2010/main" val="410910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46888" y="293914"/>
                <a:ext cx="11475720" cy="5515741"/>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Произведем нормировку исходных данных согласно формуле: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2000" i="1">
                              <a:solidFill>
                                <a:srgbClr val="000000"/>
                              </a:solidFill>
                              <a:effectLst/>
                              <a:latin typeface="Cambria Math" panose="02040503050406030204" pitchFamily="18" charset="0"/>
                              <a:ea typeface="Times New Roman" panose="02020603050405020304" pitchFamily="18" charset="0"/>
                            </a:rPr>
                          </m:ctrlPr>
                        </m:sSubSupPr>
                        <m:e>
                          <m:r>
                            <a:rPr lang="ru-RU" sz="2000" i="1">
                              <a:solidFill>
                                <a:srgbClr val="000000"/>
                              </a:solidFill>
                              <a:effectLst/>
                              <a:latin typeface="Cambria Math" panose="02040503050406030204" pitchFamily="18" charset="0"/>
                              <a:ea typeface="Times New Roman" panose="02020603050405020304" pitchFamily="18" charset="0"/>
                            </a:rPr>
                            <m:t>𝑧</m:t>
                          </m:r>
                        </m:e>
                        <m:sub>
                          <m:r>
                            <a:rPr lang="ru-RU" sz="2000" i="1">
                              <a:solidFill>
                                <a:srgbClr val="000000"/>
                              </a:solidFill>
                              <a:effectLst/>
                              <a:latin typeface="Cambria Math" panose="02040503050406030204" pitchFamily="18" charset="0"/>
                              <a:ea typeface="Times New Roman" panose="02020603050405020304" pitchFamily="18" charset="0"/>
                            </a:rPr>
                            <m:t>𝑘</m:t>
                          </m:r>
                        </m:sub>
                        <m:sup>
                          <m:r>
                            <a:rPr lang="ru-RU" sz="2000" i="1">
                              <a:solidFill>
                                <a:srgbClr val="000000"/>
                              </a:solidFill>
                              <a:effectLst/>
                              <a:latin typeface="Cambria Math" panose="02040503050406030204" pitchFamily="18" charset="0"/>
                              <a:ea typeface="Times New Roman" panose="02020603050405020304" pitchFamily="18" charset="0"/>
                            </a:rPr>
                            <m:t>𝑖</m:t>
                          </m:r>
                        </m:sup>
                      </m:sSubSup>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sSubSup>
                            <m:sSubSupPr>
                              <m:ctrlPr>
                                <a:rPr lang="ru-RU" sz="2000" i="1">
                                  <a:solidFill>
                                    <a:srgbClr val="000000"/>
                                  </a:solidFill>
                                  <a:effectLst/>
                                  <a:latin typeface="Cambria Math" panose="02040503050406030204" pitchFamily="18" charset="0"/>
                                  <a:ea typeface="Times New Roman" panose="02020603050405020304" pitchFamily="18" charset="0"/>
                                </a:rPr>
                              </m:ctrlPr>
                            </m:sSubSup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𝑘</m:t>
                              </m:r>
                            </m:sub>
                            <m:sup>
                              <m:r>
                                <a:rPr lang="ru-RU" sz="2000" i="1">
                                  <a:solidFill>
                                    <a:srgbClr val="000000"/>
                                  </a:solidFill>
                                  <a:effectLst/>
                                  <a:latin typeface="Cambria Math" panose="02040503050406030204" pitchFamily="18" charset="0"/>
                                  <a:ea typeface="Times New Roman" panose="02020603050405020304" pitchFamily="18" charset="0"/>
                                </a:rPr>
                                <m:t>𝑖</m:t>
                              </m:r>
                            </m:sup>
                          </m:sSubSup>
                          <m:r>
                            <a:rPr lang="ru-RU" sz="2000" i="1">
                              <a:solidFill>
                                <a:srgbClr val="000000"/>
                              </a:solidFill>
                              <a:effectLst/>
                              <a:latin typeface="Cambria Math" panose="02040503050406030204" pitchFamily="18" charset="0"/>
                              <a:ea typeface="Times New Roman" panose="02020603050405020304" pitchFamily="18" charset="0"/>
                            </a:rPr>
                            <m:t>−</m:t>
                          </m:r>
                          <m:acc>
                            <m:accPr>
                              <m:chr m:val="̅"/>
                              <m:ctrlPr>
                                <a:rPr lang="ru-RU" sz="2000" i="1">
                                  <a:solidFill>
                                    <a:srgbClr val="000000"/>
                                  </a:solidFill>
                                  <a:effectLst/>
                                  <a:latin typeface="Cambria Math" panose="02040503050406030204" pitchFamily="18" charset="0"/>
                                  <a:ea typeface="MS Mincho" panose="02020609040205080304" pitchFamily="49" charset="-128"/>
                                </a:rPr>
                              </m:ctrlPr>
                            </m:accPr>
                            <m:e>
                              <m:sSub>
                                <m:sSubPr>
                                  <m:ctrlPr>
                                    <a:rPr lang="ru-RU" sz="2000" i="1">
                                      <a:solidFill>
                                        <a:srgbClr val="000000"/>
                                      </a:solidFill>
                                      <a:effectLst/>
                                      <a:latin typeface="Cambria Math" panose="02040503050406030204" pitchFamily="18" charset="0"/>
                                      <a:ea typeface="MS Mincho" panose="02020609040205080304" pitchFamily="49" charset="-128"/>
                                    </a:rPr>
                                  </m:ctrlPr>
                                </m:sSubPr>
                                <m:e>
                                  <m:r>
                                    <a:rPr lang="ru-RU" sz="2000" i="1">
                                      <a:effectLst/>
                                      <a:latin typeface="Cambria Math" panose="02040503050406030204" pitchFamily="18" charset="0"/>
                                      <a:ea typeface="Times New Roman" panose="02020603050405020304" pitchFamily="18" charset="0"/>
                                    </a:rPr>
                                    <m:t>𝑥</m:t>
                                  </m:r>
                                </m:e>
                                <m:sub>
                                  <m:r>
                                    <a:rPr lang="ru-RU" sz="2000" i="1">
                                      <a:effectLst/>
                                      <a:latin typeface="Cambria Math" panose="02040503050406030204" pitchFamily="18" charset="0"/>
                                      <a:ea typeface="Times New Roman" panose="02020603050405020304" pitchFamily="18" charset="0"/>
                                    </a:rPr>
                                    <m:t>𝑘</m:t>
                                  </m:r>
                                </m:sub>
                              </m:sSub>
                            </m:e>
                          </m:acc>
                        </m:num>
                        <m:den>
                          <m:sSub>
                            <m:sSubPr>
                              <m:ctrlPr>
                                <a:rPr lang="ru-RU" sz="2000" i="1">
                                  <a:solidFill>
                                    <a:srgbClr val="000000"/>
                                  </a:solidFill>
                                  <a:effectLst/>
                                  <a:latin typeface="Cambria Math" panose="02040503050406030204" pitchFamily="18" charset="0"/>
                                  <a:ea typeface="MS Mincho" panose="02020609040205080304" pitchFamily="49" charset="-128"/>
                                </a:rPr>
                              </m:ctrlPr>
                            </m:sSubPr>
                            <m:e>
                              <m:r>
                                <a:rPr lang="ru-RU" sz="2000" i="1">
                                  <a:effectLst/>
                                  <a:latin typeface="Cambria Math" panose="02040503050406030204" pitchFamily="18" charset="0"/>
                                  <a:ea typeface="Times New Roman" panose="02020603050405020304" pitchFamily="18" charset="0"/>
                                </a:rPr>
                                <m:t>𝑠</m:t>
                              </m:r>
                            </m:e>
                            <m:sub>
                              <m:r>
                                <a:rPr lang="en-US" sz="2000" i="1">
                                  <a:effectLst/>
                                  <a:latin typeface="Cambria Math" panose="02040503050406030204" pitchFamily="18" charset="0"/>
                                  <a:ea typeface="Times New Roman" panose="02020603050405020304" pitchFamily="18" charset="0"/>
                                </a:rPr>
                                <m:t>𝑘</m:t>
                              </m:r>
                            </m:sub>
                          </m:sSub>
                        </m:den>
                      </m:f>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Рассчитаем </a:t>
                </a:r>
                <a14:m>
                  <m:oMath xmlns:m="http://schemas.openxmlformats.org/officeDocument/2006/math">
                    <m:sSubSup>
                      <m:sSubSupPr>
                        <m:ctrlPr>
                          <a:rPr lang="ru-RU" sz="2000" i="1">
                            <a:solidFill>
                              <a:srgbClr val="000000"/>
                            </a:solidFill>
                            <a:effectLst/>
                            <a:latin typeface="Cambria Math" panose="02040503050406030204" pitchFamily="18" charset="0"/>
                            <a:ea typeface="Times New Roman" panose="02020603050405020304" pitchFamily="18" charset="0"/>
                          </a:rPr>
                        </m:ctrlPr>
                      </m:sSubSupPr>
                      <m:e>
                        <m:r>
                          <a:rPr lang="ru-RU" sz="2000" i="1">
                            <a:solidFill>
                              <a:srgbClr val="000000"/>
                            </a:solidFill>
                            <a:effectLst/>
                            <a:latin typeface="Cambria Math" panose="02040503050406030204" pitchFamily="18" charset="0"/>
                            <a:ea typeface="Times New Roman" panose="02020603050405020304" pitchFamily="18" charset="0"/>
                          </a:rPr>
                          <m:t>𝑧</m:t>
                        </m:r>
                      </m:e>
                      <m:sub>
                        <m:r>
                          <a:rPr lang="ru-RU" sz="2000" i="1">
                            <a:solidFill>
                              <a:srgbClr val="000000"/>
                            </a:solidFill>
                            <a:effectLst/>
                            <a:latin typeface="Cambria Math" panose="02040503050406030204" pitchFamily="18" charset="0"/>
                            <a:ea typeface="Times New Roman" panose="02020603050405020304" pitchFamily="18" charset="0"/>
                          </a:rPr>
                          <m:t>1</m:t>
                        </m:r>
                      </m:sub>
                      <m:sup>
                        <m:r>
                          <a:rPr lang="ru-RU" sz="2000" i="1">
                            <a:solidFill>
                              <a:srgbClr val="000000"/>
                            </a:solidFill>
                            <a:effectLst/>
                            <a:latin typeface="Cambria Math" panose="02040503050406030204" pitchFamily="18" charset="0"/>
                            <a:ea typeface="Times New Roman" panose="02020603050405020304" pitchFamily="18" charset="0"/>
                          </a:rPr>
                          <m:t>1</m:t>
                        </m:r>
                      </m:sup>
                    </m:sSubSup>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sSubSup>
                          <m:sSubSupPr>
                            <m:ctrlPr>
                              <a:rPr lang="ru-RU" sz="2000" i="1">
                                <a:solidFill>
                                  <a:srgbClr val="000000"/>
                                </a:solidFill>
                                <a:effectLst/>
                                <a:latin typeface="Cambria Math" panose="02040503050406030204" pitchFamily="18" charset="0"/>
                                <a:ea typeface="Times New Roman" panose="02020603050405020304" pitchFamily="18" charset="0"/>
                              </a:rPr>
                            </m:ctrlPr>
                          </m:sSubSup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1</m:t>
                            </m:r>
                          </m:sub>
                          <m:sup>
                            <m:r>
                              <a:rPr lang="ru-RU" sz="2000" i="1">
                                <a:solidFill>
                                  <a:srgbClr val="000000"/>
                                </a:solidFill>
                                <a:effectLst/>
                                <a:latin typeface="Cambria Math" panose="02040503050406030204" pitchFamily="18" charset="0"/>
                                <a:ea typeface="Times New Roman" panose="02020603050405020304" pitchFamily="18" charset="0"/>
                              </a:rPr>
                              <m:t>1</m:t>
                            </m:r>
                          </m:sup>
                        </m:sSubSup>
                        <m:r>
                          <a:rPr lang="ru-RU" sz="2000" i="1">
                            <a:solidFill>
                              <a:srgbClr val="000000"/>
                            </a:solidFill>
                            <a:effectLst/>
                            <a:latin typeface="Cambria Math" panose="02040503050406030204" pitchFamily="18" charset="0"/>
                            <a:ea typeface="Times New Roman" panose="02020603050405020304" pitchFamily="18" charset="0"/>
                          </a:rPr>
                          <m:t>−</m:t>
                        </m:r>
                        <m:acc>
                          <m:accPr>
                            <m:chr m:val="̅"/>
                            <m:ctrlPr>
                              <a:rPr lang="ru-RU" sz="2000" i="1">
                                <a:solidFill>
                                  <a:srgbClr val="000000"/>
                                </a:solidFill>
                                <a:effectLst/>
                                <a:latin typeface="Cambria Math" panose="02040503050406030204" pitchFamily="18" charset="0"/>
                                <a:ea typeface="MS Mincho" panose="02020609040205080304" pitchFamily="49" charset="-128"/>
                              </a:rPr>
                            </m:ctrlPr>
                          </m:accPr>
                          <m:e>
                            <m:sSub>
                              <m:sSubPr>
                                <m:ctrlPr>
                                  <a:rPr lang="ru-RU" sz="2000" i="1">
                                    <a:solidFill>
                                      <a:srgbClr val="000000"/>
                                    </a:solidFill>
                                    <a:effectLst/>
                                    <a:latin typeface="Cambria Math" panose="02040503050406030204" pitchFamily="18" charset="0"/>
                                    <a:ea typeface="MS Mincho" panose="02020609040205080304" pitchFamily="49" charset="-128"/>
                                  </a:rPr>
                                </m:ctrlPr>
                              </m:sSubPr>
                              <m:e>
                                <m:r>
                                  <a:rPr lang="ru-RU" sz="2000" i="1">
                                    <a:effectLst/>
                                    <a:latin typeface="Cambria Math" panose="02040503050406030204" pitchFamily="18" charset="0"/>
                                    <a:ea typeface="Times New Roman" panose="02020603050405020304" pitchFamily="18" charset="0"/>
                                  </a:rPr>
                                  <m:t>𝑥</m:t>
                                </m:r>
                              </m:e>
                              <m:sub>
                                <m:r>
                                  <a:rPr lang="ru-RU" sz="2000" i="1">
                                    <a:effectLst/>
                                    <a:latin typeface="Cambria Math" panose="02040503050406030204" pitchFamily="18" charset="0"/>
                                    <a:ea typeface="Times New Roman" panose="02020603050405020304" pitchFamily="18" charset="0"/>
                                  </a:rPr>
                                  <m:t>1</m:t>
                                </m:r>
                              </m:sub>
                            </m:sSub>
                          </m:e>
                        </m:acc>
                      </m:num>
                      <m:den>
                        <m:sSub>
                          <m:sSubPr>
                            <m:ctrlPr>
                              <a:rPr lang="ru-RU" sz="2000" i="1">
                                <a:solidFill>
                                  <a:srgbClr val="000000"/>
                                </a:solidFill>
                                <a:effectLst/>
                                <a:latin typeface="Cambria Math" panose="02040503050406030204" pitchFamily="18" charset="0"/>
                                <a:ea typeface="MS Mincho" panose="02020609040205080304" pitchFamily="49" charset="-128"/>
                              </a:rPr>
                            </m:ctrlPr>
                          </m:sSubPr>
                          <m:e>
                            <m:r>
                              <a:rPr lang="ru-RU" sz="2000" i="1">
                                <a:effectLst/>
                                <a:latin typeface="Cambria Math" panose="02040503050406030204" pitchFamily="18" charset="0"/>
                                <a:ea typeface="Times New Roman" panose="02020603050405020304" pitchFamily="18" charset="0"/>
                              </a:rPr>
                              <m:t>𝑠</m:t>
                            </m:r>
                          </m:e>
                          <m:sub>
                            <m:r>
                              <a:rPr lang="ru-RU" sz="2000" i="1">
                                <a:effectLst/>
                                <a:latin typeface="Cambria Math" panose="02040503050406030204" pitchFamily="18" charset="0"/>
                                <a:ea typeface="Times New Roman" panose="02020603050405020304" pitchFamily="18" charset="0"/>
                              </a:rPr>
                              <m:t>1</m:t>
                            </m:r>
                          </m:sub>
                        </m:sSub>
                      </m:den>
                    </m:f>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a:effectLst/>
                            <a:latin typeface="Cambria Math" panose="02040503050406030204" pitchFamily="18" charset="0"/>
                            <a:ea typeface="Times New Roman" panose="02020603050405020304" pitchFamily="18" charset="0"/>
                          </a:rPr>
                          <m:t>120,0</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99,6</m:t>
                        </m:r>
                      </m:num>
                      <m:den>
                        <m:r>
                          <a:rPr lang="ru-RU" sz="2000">
                            <a:effectLst/>
                            <a:latin typeface="Cambria Math" panose="02040503050406030204" pitchFamily="18" charset="0"/>
                            <a:ea typeface="Times New Roman" panose="02020603050405020304" pitchFamily="18" charset="0"/>
                          </a:rPr>
                          <m:t>28,4</m:t>
                        </m:r>
                      </m:den>
                    </m:f>
                    <m:r>
                      <a:rPr lang="ru-RU" sz="2000" i="1">
                        <a:solidFill>
                          <a:srgbClr val="000000"/>
                        </a:solidFill>
                        <a:effectLst/>
                        <a:latin typeface="Cambria Math" panose="02040503050406030204" pitchFamily="18" charset="0"/>
                        <a:ea typeface="Times New Roman" panose="02020603050405020304" pitchFamily="18" charset="0"/>
                      </a:rPr>
                      <m:t>≈</m:t>
                    </m:r>
                    <m:r>
                      <a:rPr lang="ru-RU" sz="2000">
                        <a:solidFill>
                          <a:srgbClr val="000000"/>
                        </a:solidFill>
                        <a:effectLst/>
                        <a:latin typeface="Cambria Math" panose="02040503050406030204" pitchFamily="18" charset="0"/>
                        <a:ea typeface="Times New Roman" panose="02020603050405020304" pitchFamily="18" charset="0"/>
                      </a:rPr>
                      <m:t>0,718</m:t>
                    </m:r>
                  </m:oMath>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Таким образом, заполняем нормированную матрицу:</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𝑍</m:t>
                      </m:r>
                      <m:r>
                        <a:rPr lang="ru-RU" sz="2000" i="1">
                          <a:solidFill>
                            <a:srgbClr val="000000"/>
                          </a:solidFill>
                          <a:effectLst/>
                          <a:latin typeface="Cambria Math" panose="02040503050406030204" pitchFamily="18" charset="0"/>
                          <a:ea typeface="Times New Roman" panose="02020603050405020304" pitchFamily="18" charset="0"/>
                        </a:rPr>
                        <m:t>=</m:t>
                      </m:r>
                      <m:d>
                        <m:dPr>
                          <m:ctrlPr>
                            <a:rPr lang="ru-RU" sz="2000" i="1">
                              <a:solidFill>
                                <a:srgbClr val="000000"/>
                              </a:solidFill>
                              <a:effectLst/>
                              <a:latin typeface="Cambria Math" panose="02040503050406030204" pitchFamily="18" charset="0"/>
                              <a:ea typeface="Times New Roman" panose="02020603050405020304" pitchFamily="18" charset="0"/>
                            </a:rPr>
                          </m:ctrlPr>
                        </m:dPr>
                        <m:e>
                          <m:m>
                            <m:mPr>
                              <m:mcs>
                                <m:mc>
                                  <m:mcPr>
                                    <m:count m:val="3"/>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Times New Roman" panose="02020603050405020304" pitchFamily="18" charset="0"/>
                                  </a:rPr>
                                  <m:t>0,718</m:t>
                                </m:r>
                              </m:e>
                              <m:e>
                                <m:r>
                                  <a:rPr lang="ru-RU" sz="2000">
                                    <a:effectLst/>
                                    <a:latin typeface="Cambria Math" panose="02040503050406030204" pitchFamily="18" charset="0"/>
                                    <a:ea typeface="Times New Roman" panose="02020603050405020304" pitchFamily="18" charset="0"/>
                                  </a:rPr>
                                  <m:t>1,229</m:t>
                                </m:r>
                              </m:e>
                              <m:e>
                                <m:r>
                                  <a:rPr lang="ru-RU" sz="2000">
                                    <a:effectLst/>
                                    <a:latin typeface="Cambria Math" panose="02040503050406030204" pitchFamily="18" charset="0"/>
                                    <a:ea typeface="Times New Roman" panose="02020603050405020304" pitchFamily="18" charset="0"/>
                                  </a:rPr>
                                  <m:t>1,821</m:t>
                                </m:r>
                              </m:e>
                            </m:m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0,514</m:t>
                                </m:r>
                              </m:e>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2,238</m:t>
                                </m:r>
                              </m:e>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0,760</m:t>
                                </m:r>
                              </m:e>
                            </m:mr>
                            <m:m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Times New Roman" panose="02020603050405020304" pitchFamily="18" charset="0"/>
                                        </a:rPr>
                                        <m:t>1,514</m:t>
                                      </m:r>
                                    </m:e>
                                  </m:mr>
                                  <m:m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0,760</m:t>
                                            </m:r>
                                          </m:e>
                                        </m:m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1,042</m:t>
                                            </m:r>
                                          </m:e>
                                        </m:mr>
                                      </m:m>
                                    </m:e>
                                  </m:mr>
                                </m:m>
                              </m:e>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Times New Roman" panose="02020603050405020304" pitchFamily="18" charset="0"/>
                                        </a:rPr>
                                        <m:t>0,037</m:t>
                                      </m:r>
                                    </m:e>
                                  </m:mr>
                                  <m:m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0,349</m:t>
                                            </m:r>
                                          </m:e>
                                        </m:m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0,431</m:t>
                                            </m:r>
                                          </m:e>
                                        </m:mr>
                                      </m:m>
                                    </m:e>
                                  </m:mr>
                                </m:m>
                              </m:e>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Times New Roman" panose="02020603050405020304" pitchFamily="18" charset="0"/>
                                        </a:rPr>
                                        <m:t>0,244</m:t>
                                      </m:r>
                                    </m:e>
                                  </m:mr>
                                  <m:mr>
                                    <m:e>
                                      <m:m>
                                        <m:mPr>
                                          <m:mcs>
                                            <m:mc>
                                              <m:mcPr>
                                                <m:count m:val="1"/>
                                                <m:mcJc m:val="center"/>
                                              </m:mcPr>
                                            </m:mc>
                                          </m:mcs>
                                          <m:ctrlPr>
                                            <a:rPr lang="ru-RU" sz="2000" i="1">
                                              <a:solidFill>
                                                <a:srgbClr val="000000"/>
                                              </a:solidFill>
                                              <a:effectLst/>
                                              <a:latin typeface="Cambria Math" panose="02040503050406030204" pitchFamily="18" charset="0"/>
                                              <a:ea typeface="Times New Roman" panose="02020603050405020304" pitchFamily="18" charset="0"/>
                                            </a:rPr>
                                          </m:ctrlPr>
                                        </m:mP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0,975</m:t>
                                            </m:r>
                                          </m:e>
                                        </m:mr>
                                        <m:mr>
                                          <m:e>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0,330</m:t>
                                            </m:r>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Классификацию проведем при помощи иерархического </a:t>
                </a:r>
                <a:r>
                  <a:rPr lang="ru-RU" sz="2000" dirty="0" err="1">
                    <a:solidFill>
                      <a:srgbClr val="000000"/>
                    </a:solidFill>
                    <a:effectLst/>
                    <a:latin typeface="Times New Roman" panose="02020603050405020304" pitchFamily="18" charset="0"/>
                    <a:ea typeface="Times New Roman" panose="02020603050405020304" pitchFamily="18" charset="0"/>
                  </a:rPr>
                  <a:t>агломеративного</a:t>
                </a:r>
                <a:r>
                  <a:rPr lang="ru-RU" sz="2000" dirty="0">
                    <a:solidFill>
                      <a:srgbClr val="000000"/>
                    </a:solidFill>
                    <a:effectLst/>
                    <a:latin typeface="Times New Roman" panose="02020603050405020304" pitchFamily="18" charset="0"/>
                    <a:ea typeface="Times New Roman" panose="02020603050405020304" pitchFamily="18" charset="0"/>
                  </a:rPr>
                  <a:t> метода. Для построения матрицы расстояний воспользуемся квадратом евклидового расстояния. Тогда, например, квадрат расстояния между первым и вторым объектами: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𝑑</m:t>
                          </m:r>
                        </m:e>
                        <m:sup>
                          <m:r>
                            <a:rPr lang="ru-RU" sz="2000" i="1">
                              <a:solidFill>
                                <a:srgbClr val="000000"/>
                              </a:solidFill>
                              <a:effectLst/>
                              <a:latin typeface="Cambria Math" panose="02040503050406030204" pitchFamily="18" charset="0"/>
                              <a:ea typeface="Times New Roman" panose="02020603050405020304" pitchFamily="18" charset="0"/>
                            </a:rPr>
                            <m:t>2</m:t>
                          </m:r>
                        </m:sup>
                      </m:sSup>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1,2</m:t>
                          </m:r>
                        </m:e>
                      </m:d>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0,718</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0,514)</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2</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1,229</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2,238)</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2</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1,821</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m:t>
                          </m:r>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Times New Roman" panose="02020603050405020304" pitchFamily="18" charset="0"/>
                            </a:rPr>
                            <m:t>0,760)</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2</m:t>
                          </m:r>
                        </m:sup>
                      </m:sSup>
                      <m:r>
                        <a:rPr lang="ru-RU" sz="2000" i="1">
                          <a:solidFill>
                            <a:srgbClr val="000000"/>
                          </a:solidFill>
                          <a:effectLst/>
                          <a:latin typeface="Cambria Math" panose="02040503050406030204" pitchFamily="18" charset="0"/>
                          <a:ea typeface="Times New Roman" panose="02020603050405020304" pitchFamily="18" charset="0"/>
                        </a:rPr>
                        <m:t>=20,20</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46888" y="293914"/>
                <a:ext cx="11475720" cy="5515741"/>
              </a:xfrm>
              <a:prstGeom prst="rect">
                <a:avLst/>
              </a:prstGeom>
              <a:blipFill>
                <a:blip r:embed="rId2"/>
                <a:stretch>
                  <a:fillRect l="-584" r="-531"/>
                </a:stretch>
              </a:blipFill>
            </p:spPr>
            <p:txBody>
              <a:bodyPr/>
              <a:lstStyle/>
              <a:p>
                <a:r>
                  <a:rPr lang="ru-RU">
                    <a:noFill/>
                  </a:rPr>
                  <a:t> </a:t>
                </a:r>
              </a:p>
            </p:txBody>
          </p:sp>
        </mc:Fallback>
      </mc:AlternateContent>
    </p:spTree>
    <p:extLst>
      <p:ext uri="{BB962C8B-B14F-4D97-AF65-F5344CB8AC3E}">
        <p14:creationId xmlns:p14="http://schemas.microsoft.com/office/powerpoint/2010/main" val="5212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3918" y="147864"/>
            <a:ext cx="5165901" cy="400110"/>
          </a:xfrm>
          <a:prstGeom prst="rect">
            <a:avLst/>
          </a:prstGeom>
        </p:spPr>
        <p:txBody>
          <a:bodyPr wrap="none">
            <a:spAutoFit/>
          </a:bodyPr>
          <a:lstStyle/>
          <a:p>
            <a:r>
              <a:rPr lang="ru-RU" sz="2000" b="1" dirty="0">
                <a:solidFill>
                  <a:srgbClr val="000000"/>
                </a:solidFill>
                <a:latin typeface="Times New Roman" panose="02020603050405020304" pitchFamily="18" charset="0"/>
                <a:ea typeface="Times New Roman" panose="02020603050405020304" pitchFamily="18" charset="0"/>
              </a:rPr>
              <a:t>Статистические алгоритмы. ЕМ-алгоритм</a:t>
            </a:r>
            <a:endParaRPr lang="ru-RU" sz="2000" dirty="0"/>
          </a:p>
        </p:txBody>
      </p:sp>
      <mc:AlternateContent xmlns:mc="http://schemas.openxmlformats.org/markup-compatibility/2006">
        <mc:Choice xmlns:a14="http://schemas.microsoft.com/office/drawing/2010/main" Requires="a14">
          <p:sp>
            <p:nvSpPr>
              <p:cNvPr id="4" name="Прямоугольник 3"/>
              <p:cNvSpPr/>
              <p:nvPr/>
            </p:nvSpPr>
            <p:spPr>
              <a:xfrm>
                <a:off x="91440" y="957664"/>
                <a:ext cx="11932920" cy="5238293"/>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Как отмечалось, EM-алгоритм предполагает, что кластеризуемые данные подчиняются линейной комбинации (смеси) нормальных (гауссовых) распределений. Плотность вероятности нормального распределения имеет вид:</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𝑥</m:t>
                          </m:r>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rad>
                            <m:radPr>
                              <m:degHide m:val="on"/>
                              <m:ctrlPr>
                                <a:rPr lang="ru-RU" sz="2000" i="1">
                                  <a:solidFill>
                                    <a:srgbClr val="000000"/>
                                  </a:solidFill>
                                  <a:effectLst/>
                                  <a:latin typeface="Cambria Math" panose="02040503050406030204" pitchFamily="18" charset="0"/>
                                  <a:ea typeface="Times New Roman" panose="02020603050405020304" pitchFamily="18" charset="0"/>
                                </a:rPr>
                              </m:ctrlPr>
                            </m:radPr>
                            <m:deg/>
                            <m:e>
                              <m:r>
                                <a:rPr lang="ru-RU" sz="2000" i="1">
                                  <a:solidFill>
                                    <a:srgbClr val="000000"/>
                                  </a:solidFill>
                                  <a:effectLst/>
                                  <a:latin typeface="Cambria Math" panose="02040503050406030204" pitchFamily="18" charset="0"/>
                                  <a:ea typeface="Times New Roman" panose="02020603050405020304" pitchFamily="18" charset="0"/>
                                </a:rPr>
                                <m:t>2×</m:t>
                              </m:r>
                              <m:r>
                                <a:rPr lang="ru-RU" sz="2000" i="1">
                                  <a:solidFill>
                                    <a:srgbClr val="000000"/>
                                  </a:solidFill>
                                  <a:effectLst/>
                                  <a:latin typeface="Cambria Math" panose="02040503050406030204" pitchFamily="18" charset="0"/>
                                  <a:ea typeface="Times New Roman" panose="02020603050405020304" pitchFamily="18" charset="0"/>
                                </a:rPr>
                                <m:t>𝜋</m:t>
                              </m:r>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𝜎</m:t>
                                  </m:r>
                                </m:e>
                                <m:sup>
                                  <m:r>
                                    <a:rPr lang="ru-RU" sz="2000" i="1">
                                      <a:solidFill>
                                        <a:srgbClr val="000000"/>
                                      </a:solidFill>
                                      <a:effectLst/>
                                      <a:latin typeface="Cambria Math" panose="02040503050406030204" pitchFamily="18" charset="0"/>
                                      <a:ea typeface="Times New Roman" panose="02020603050405020304" pitchFamily="18" charset="0"/>
                                    </a:rPr>
                                    <m:t>2</m:t>
                                  </m:r>
                                </m:sup>
                              </m:sSup>
                            </m:e>
                          </m:rad>
                        </m:den>
                      </m:f>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𝑒𝑥𝑝</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𝑥</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𝜇</m:t>
                                      </m:r>
                                    </m:e>
                                  </m:d>
                                </m:e>
                                <m:sup>
                                  <m:r>
                                    <a:rPr lang="ru-RU" sz="2000" i="1">
                                      <a:solidFill>
                                        <a:srgbClr val="000000"/>
                                      </a:solidFill>
                                      <a:effectLst/>
                                      <a:latin typeface="Cambria Math" panose="02040503050406030204" pitchFamily="18" charset="0"/>
                                      <a:ea typeface="Times New Roman" panose="02020603050405020304" pitchFamily="18" charset="0"/>
                                    </a:rPr>
                                    <m:t>2</m:t>
                                  </m:r>
                                </m:sup>
                              </m:sSup>
                            </m:num>
                            <m:den>
                              <m:r>
                                <a:rPr lang="ru-RU" sz="2000" i="1">
                                  <a:solidFill>
                                    <a:srgbClr val="000000"/>
                                  </a:solidFill>
                                  <a:effectLst/>
                                  <a:latin typeface="Cambria Math" panose="02040503050406030204" pitchFamily="18" charset="0"/>
                                  <a:ea typeface="Times New Roman" panose="02020603050405020304" pitchFamily="18" charset="0"/>
                                </a:rPr>
                                <m:t>2×</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𝜎</m:t>
                                  </m:r>
                                </m:e>
                                <m:sup>
                                  <m:r>
                                    <a:rPr lang="ru-RU" sz="2000" i="1">
                                      <a:solidFill>
                                        <a:srgbClr val="000000"/>
                                      </a:solidFill>
                                      <a:effectLst/>
                                      <a:latin typeface="Cambria Math" panose="02040503050406030204" pitchFamily="18" charset="0"/>
                                      <a:ea typeface="Times New Roman" panose="02020603050405020304" pitchFamily="18" charset="0"/>
                                    </a:rPr>
                                    <m:t>2</m:t>
                                  </m:r>
                                </m:sup>
                              </m:sSup>
                            </m:den>
                          </m:f>
                        </m:e>
                      </m:d>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где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𝜇</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𝐸</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𝑋</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 математическое ожидание,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𝜎</m:t>
                        </m:r>
                      </m:e>
                      <m:sup>
                        <m:r>
                          <a:rPr lang="ru-RU" sz="2000" i="1">
                            <a:solidFill>
                              <a:srgbClr val="000000"/>
                            </a:solidFill>
                            <a:effectLst/>
                            <a:latin typeface="Cambria Math" panose="02040503050406030204" pitchFamily="18" charset="0"/>
                            <a:ea typeface="Times New Roman" panose="02020603050405020304" pitchFamily="18" charset="0"/>
                          </a:rPr>
                          <m:t>2</m:t>
                        </m:r>
                      </m:sup>
                    </m:sSup>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𝐸</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𝑋</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𝜇</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2</m:t>
                        </m:r>
                      </m:sup>
                    </m:sSup>
                  </m:oMath>
                </a14:m>
                <a:r>
                  <a:rPr lang="ru-RU" sz="2000" dirty="0">
                    <a:solidFill>
                      <a:srgbClr val="000000"/>
                    </a:solidFill>
                    <a:effectLst/>
                    <a:latin typeface="Times New Roman" panose="02020603050405020304" pitchFamily="18" charset="0"/>
                    <a:ea typeface="Times New Roman" panose="02020603050405020304" pitchFamily="18" charset="0"/>
                  </a:rPr>
                  <a:t> – дисперсия.</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Многомерное нормальное распределение для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𝑞</m:t>
                    </m:r>
                  </m:oMath>
                </a14:m>
                <a:r>
                  <a:rPr lang="ru-RU" sz="2000" dirty="0">
                    <a:solidFill>
                      <a:srgbClr val="000000"/>
                    </a:solidFill>
                    <a:effectLst/>
                    <a:latin typeface="Times New Roman" panose="02020603050405020304" pitchFamily="18" charset="0"/>
                    <a:ea typeface="Times New Roman" panose="02020603050405020304" pitchFamily="18" charset="0"/>
                  </a:rPr>
                  <a:t>-мерного пространства является обобщением предыдущего выражения. Многомерная нормальная плотность для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𝑞</m:t>
                    </m:r>
                  </m:oMath>
                </a14:m>
                <a:r>
                  <a:rPr lang="ru-RU" sz="2000" dirty="0">
                    <a:solidFill>
                      <a:srgbClr val="000000"/>
                    </a:solidFill>
                    <a:effectLst/>
                    <a:latin typeface="Times New Roman" panose="02020603050405020304" pitchFamily="18" charset="0"/>
                    <a:ea typeface="Times New Roman" panose="02020603050405020304" pitchFamily="18" charset="0"/>
                  </a:rPr>
                  <a:t>-мерного вектора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1</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2</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𝑞</m:t>
                        </m:r>
                      </m:sub>
                    </m:sSub>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может быть записана в виде: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𝑥</m:t>
                          </m:r>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a:solidFill>
                                        <a:srgbClr val="000000"/>
                                      </a:solidFill>
                                      <a:effectLst/>
                                      <a:latin typeface="Cambria Math" panose="02040503050406030204" pitchFamily="18" charset="0"/>
                                      <a:ea typeface="Times New Roman" panose="02020603050405020304" pitchFamily="18" charset="0"/>
                                    </a:rPr>
                                    <m:t>2×</m:t>
                                  </m:r>
                                  <m:r>
                                    <m:rPr>
                                      <m:sty m:val="p"/>
                                    </m:rPr>
                                    <a:rPr lang="ru-RU" sz="2000">
                                      <a:solidFill>
                                        <a:srgbClr val="000000"/>
                                      </a:solidFill>
                                      <a:effectLst/>
                                      <a:latin typeface="Cambria Math" panose="02040503050406030204" pitchFamily="18" charset="0"/>
                                      <a:ea typeface="Times New Roman" panose="02020603050405020304" pitchFamily="18" charset="0"/>
                                    </a:rPr>
                                    <m:t>π</m:t>
                                  </m:r>
                                </m:e>
                              </m:d>
                            </m:e>
                            <m:sup>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𝑞</m:t>
                                  </m:r>
                                </m:num>
                                <m:den>
                                  <m:r>
                                    <a:rPr lang="ru-RU" sz="2000" i="1">
                                      <a:solidFill>
                                        <a:srgbClr val="000000"/>
                                      </a:solidFill>
                                      <a:effectLst/>
                                      <a:latin typeface="Cambria Math" panose="02040503050406030204" pitchFamily="18" charset="0"/>
                                      <a:ea typeface="Times New Roman" panose="02020603050405020304" pitchFamily="18" charset="0"/>
                                    </a:rPr>
                                    <m:t>2</m:t>
                                  </m:r>
                                </m:den>
                              </m:f>
                            </m:sup>
                          </m:sSup>
                          <m:r>
                            <a:rPr lang="ru-RU" sz="2000" i="1">
                              <a:solidFill>
                                <a:srgbClr val="000000"/>
                              </a:solidFill>
                              <a:effectLst/>
                              <a:latin typeface="Cambria Math" panose="02040503050406030204" pitchFamily="18" charset="0"/>
                              <a:ea typeface="Times New Roman" panose="02020603050405020304" pitchFamily="18" charset="0"/>
                            </a:rPr>
                            <m:t>×</m:t>
                          </m:r>
                          <m:rad>
                            <m:radPr>
                              <m:degHide m:val="on"/>
                              <m:ctrlPr>
                                <a:rPr lang="ru-RU" sz="2000" i="1">
                                  <a:solidFill>
                                    <a:srgbClr val="000000"/>
                                  </a:solidFill>
                                  <a:effectLst/>
                                  <a:latin typeface="Cambria Math" panose="02040503050406030204" pitchFamily="18" charset="0"/>
                                  <a:ea typeface="Times New Roman" panose="02020603050405020304" pitchFamily="18" charset="0"/>
                                </a:rPr>
                              </m:ctrlPr>
                            </m:radPr>
                            <m:deg/>
                            <m:e>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Σ</m:t>
                                  </m:r>
                                </m:e>
                              </m:d>
                            </m:e>
                          </m:rad>
                        </m:den>
                      </m:f>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𝑒𝑥𝑝</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r>
                                <a:rPr lang="ru-RU" sz="2000" i="1">
                                  <a:solidFill>
                                    <a:srgbClr val="000000"/>
                                  </a:solidFill>
                                  <a:effectLst/>
                                  <a:latin typeface="Cambria Math" panose="02040503050406030204" pitchFamily="18" charset="0"/>
                                  <a:ea typeface="Times New Roman" panose="02020603050405020304" pitchFamily="18" charset="0"/>
                                </a:rPr>
                                <m:t>2</m:t>
                              </m:r>
                            </m:den>
                          </m:f>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𝑥</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𝜇</m:t>
                                  </m:r>
                                </m:e>
                              </m:d>
                            </m:e>
                            <m:sup>
                              <m:r>
                                <a:rPr lang="en-US" sz="2000" i="1">
                                  <a:solidFill>
                                    <a:srgbClr val="000000"/>
                                  </a:solidFill>
                                  <a:effectLst/>
                                  <a:latin typeface="Cambria Math" panose="02040503050406030204" pitchFamily="18" charset="0"/>
                                  <a:ea typeface="Times New Roman" panose="02020603050405020304" pitchFamily="18" charset="0"/>
                                </a:rPr>
                                <m:t>𝑇</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𝜇</m:t>
                          </m:r>
                          <m:r>
                            <a:rPr lang="ru-RU" sz="2000" i="1">
                              <a:solidFill>
                                <a:srgbClr val="000000"/>
                              </a:solidFill>
                              <a:effectLst/>
                              <a:latin typeface="Cambria Math" panose="02040503050406030204" pitchFamily="18" charset="0"/>
                              <a:ea typeface="Times New Roman" panose="02020603050405020304" pitchFamily="18" charset="0"/>
                            </a:rPr>
                            <m:t>)</m:t>
                          </m:r>
                        </m:e>
                      </m:d>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91440" y="957664"/>
                <a:ext cx="11932920" cy="5238293"/>
              </a:xfrm>
              <a:prstGeom prst="rect">
                <a:avLst/>
              </a:prstGeom>
              <a:blipFill>
                <a:blip r:embed="rId2"/>
                <a:stretch>
                  <a:fillRect l="-511" r="-460"/>
                </a:stretch>
              </a:blipFill>
            </p:spPr>
            <p:txBody>
              <a:bodyPr/>
              <a:lstStyle/>
              <a:p>
                <a:r>
                  <a:rPr lang="ru-RU">
                    <a:noFill/>
                  </a:rPr>
                  <a:t> </a:t>
                </a:r>
              </a:p>
            </p:txBody>
          </p:sp>
        </mc:Fallback>
      </mc:AlternateContent>
    </p:spTree>
    <p:extLst>
      <p:ext uri="{BB962C8B-B14F-4D97-AF65-F5344CB8AC3E}">
        <p14:creationId xmlns:p14="http://schemas.microsoft.com/office/powerpoint/2010/main" val="627502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1411834" y="744145"/>
            <a:ext cx="8802014" cy="5738951"/>
          </a:xfrm>
          <a:prstGeom prst="rect">
            <a:avLst/>
          </a:prstGeom>
        </p:spPr>
      </p:pic>
    </p:spTree>
    <p:extLst>
      <p:ext uri="{BB962C8B-B14F-4D97-AF65-F5344CB8AC3E}">
        <p14:creationId xmlns:p14="http://schemas.microsoft.com/office/powerpoint/2010/main" val="1214364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258568" y="100585"/>
            <a:ext cx="7414648" cy="6641508"/>
          </a:xfrm>
          <a:prstGeom prst="rect">
            <a:avLst/>
          </a:prstGeom>
        </p:spPr>
      </p:pic>
    </p:spTree>
    <p:extLst>
      <p:ext uri="{BB962C8B-B14F-4D97-AF65-F5344CB8AC3E}">
        <p14:creationId xmlns:p14="http://schemas.microsoft.com/office/powerpoint/2010/main" val="92254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2"/>
          <a:stretch>
            <a:fillRect/>
          </a:stretch>
        </p:blipFill>
        <p:spPr>
          <a:xfrm>
            <a:off x="2100154" y="665349"/>
            <a:ext cx="7994822" cy="5525140"/>
          </a:xfrm>
          <a:prstGeom prst="rect">
            <a:avLst/>
          </a:prstGeom>
        </p:spPr>
      </p:pic>
    </p:spTree>
    <p:extLst>
      <p:ext uri="{BB962C8B-B14F-4D97-AF65-F5344CB8AC3E}">
        <p14:creationId xmlns:p14="http://schemas.microsoft.com/office/powerpoint/2010/main" val="412144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rotWithShape="1">
          <a:blip r:embed="rId2">
            <a:extLst>
              <a:ext uri="{28A0092B-C50C-407E-A947-70E740481C1C}">
                <a14:useLocalDpi xmlns:a14="http://schemas.microsoft.com/office/drawing/2010/main" val="0"/>
              </a:ext>
            </a:extLst>
          </a:blip>
          <a:srcRect l="8375" t="7678" r="2509" b="10897"/>
          <a:stretch/>
        </p:blipFill>
        <p:spPr bwMode="auto">
          <a:xfrm>
            <a:off x="3849624" y="181356"/>
            <a:ext cx="3905885" cy="2836164"/>
          </a:xfrm>
          <a:prstGeom prst="rect">
            <a:avLst/>
          </a:prstGeom>
          <a:noFill/>
          <a:ln>
            <a:noFill/>
          </a:ln>
          <a:extLst>
            <a:ext uri="{53640926-AAD7-44D8-BBD7-CCE9431645EC}">
              <a14:shadowObscured xmlns:a14="http://schemas.microsoft.com/office/drawing/2010/main"/>
            </a:ext>
          </a:extLst>
        </p:spPr>
      </p:pic>
      <p:sp>
        <p:nvSpPr>
          <p:cNvPr id="3" name="Прямоугольник 2"/>
          <p:cNvSpPr/>
          <p:nvPr/>
        </p:nvSpPr>
        <p:spPr>
          <a:xfrm>
            <a:off x="256032" y="3124301"/>
            <a:ext cx="11576304" cy="461665"/>
          </a:xfrm>
          <a:prstGeom prst="rect">
            <a:avLst/>
          </a:prstGeom>
        </p:spPr>
        <p:txBody>
          <a:bodyPr wrap="square">
            <a:spAutoFit/>
          </a:bodyPr>
          <a:lstStyle/>
          <a:p>
            <a:pPr indent="254000" algn="ctr">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Рис. 5.1. Дендрограмма кластеризации пяти производственных предприятий</a:t>
            </a:r>
            <a:endParaRPr lang="ru-RU" sz="2000" dirty="0">
              <a:effectLst/>
              <a:latin typeface="Times New Roman" panose="02020603050405020304" pitchFamily="18" charset="0"/>
              <a:ea typeface="Times New Roman" panose="02020603050405020304" pitchFamily="18" charset="0"/>
            </a:endParaRPr>
          </a:p>
        </p:txBody>
      </p:sp>
      <p:sp>
        <p:nvSpPr>
          <p:cNvPr id="4" name="Прямоугольник 3"/>
          <p:cNvSpPr/>
          <p:nvPr/>
        </p:nvSpPr>
        <p:spPr>
          <a:xfrm>
            <a:off x="-170021" y="3644849"/>
            <a:ext cx="6625019" cy="461665"/>
          </a:xfrm>
          <a:prstGeom prst="rect">
            <a:avLst/>
          </a:prstGeom>
        </p:spPr>
        <p:txBody>
          <a:bodyPr wrap="none">
            <a:spAutoFit/>
          </a:bodyPr>
          <a:lstStyle/>
          <a:p>
            <a:pPr indent="450215" algn="just">
              <a:lnSpc>
                <a:spcPct val="120000"/>
              </a:lnSpc>
              <a:spcAft>
                <a:spcPts val="0"/>
              </a:spcAft>
            </a:pPr>
            <a:r>
              <a:rPr lang="ru-RU" sz="2000" b="1" i="1" dirty="0">
                <a:solidFill>
                  <a:srgbClr val="000000"/>
                </a:solidFill>
                <a:latin typeface="Times New Roman" panose="02020603050405020304" pitchFamily="18" charset="0"/>
                <a:ea typeface="Times New Roman" panose="02020603050405020304" pitchFamily="18" charset="0"/>
              </a:rPr>
              <a:t>Методы измерения расстояний между кластерами</a:t>
            </a:r>
            <a:r>
              <a:rPr lang="ru-RU" sz="2000" dirty="0">
                <a:solidFill>
                  <a:srgbClr val="000000"/>
                </a:solidFill>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5" name="Прямоугольник 4"/>
              <p:cNvSpPr/>
              <p:nvPr/>
            </p:nvSpPr>
            <p:spPr>
              <a:xfrm>
                <a:off x="256032" y="4165397"/>
                <a:ext cx="11420856" cy="1902444"/>
              </a:xfrm>
              <a:prstGeom prst="rect">
                <a:avLst/>
              </a:prstGeom>
            </p:spPr>
            <p:txBody>
              <a:bodyPr wrap="square">
                <a:spAutoFit/>
              </a:bodyPr>
              <a:lstStyle/>
              <a:p>
                <a:pPr indent="450215" algn="just">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Метод ближнего соседа.</a:t>
                </a:r>
                <a:r>
                  <a:rPr lang="ru-RU" sz="2000" dirty="0">
                    <a:solidFill>
                      <a:srgbClr val="000000"/>
                    </a:solidFill>
                    <a:effectLst/>
                    <a:latin typeface="Times New Roman" panose="02020603050405020304" pitchFamily="18" charset="0"/>
                    <a:ea typeface="Times New Roman" panose="02020603050405020304" pitchFamily="18" charset="0"/>
                  </a:rPr>
                  <a:t> Здесь расстояние между двумя кластерами определяется расстоянием между двумя наиболее близкими объектами (ближайшими соседями) в различных кластерах. Расстояние ближнего соседа:</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б</m:t>
                          </m:r>
                        </m:sup>
                      </m:sSup>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𝑊</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func>
                        <m:funcPr>
                          <m:ctrlPr>
                            <a:rPr lang="ru-RU" sz="2000" i="1">
                              <a:solidFill>
                                <a:srgbClr val="000000"/>
                              </a:solidFill>
                              <a:effectLst/>
                              <a:latin typeface="Cambria Math" panose="02040503050406030204" pitchFamily="18" charset="0"/>
                              <a:ea typeface="Times New Roman" panose="02020603050405020304" pitchFamily="18" charset="0"/>
                            </a:rPr>
                          </m:ctrlPr>
                        </m:funcPr>
                        <m:fName>
                          <m:limLow>
                            <m:limLowPr>
                              <m:ctrlPr>
                                <a:rPr lang="ru-RU" sz="2000" i="1">
                                  <a:solidFill>
                                    <a:srgbClr val="000000"/>
                                  </a:solidFill>
                                  <a:effectLst/>
                                  <a:latin typeface="Cambria Math" panose="02040503050406030204" pitchFamily="18" charset="0"/>
                                  <a:ea typeface="Times New Roman" panose="02020603050405020304" pitchFamily="18" charset="0"/>
                                </a:rPr>
                              </m:ctrlPr>
                            </m:limLowPr>
                            <m:e>
                              <m:r>
                                <m:rPr>
                                  <m:sty m:val="p"/>
                                </m:rPr>
                                <a:rPr lang="en-US" sz="2000">
                                  <a:solidFill>
                                    <a:srgbClr val="000000"/>
                                  </a:solidFill>
                                  <a:effectLst/>
                                  <a:latin typeface="Cambria Math" panose="02040503050406030204" pitchFamily="18" charset="0"/>
                                  <a:ea typeface="Times New Roman" panose="02020603050405020304" pitchFamily="18" charset="0"/>
                                </a:rPr>
                                <m:t>min</m:t>
                              </m:r>
                            </m:e>
                            <m:lim>
                              <m:r>
                                <a:rPr lang="en-US" sz="2000" i="1">
                                  <a:solidFill>
                                    <a:srgbClr val="000000"/>
                                  </a:solidFill>
                                  <a:effectLst/>
                                  <a:latin typeface="Cambria Math" panose="02040503050406030204" pitchFamily="18" charset="0"/>
                                  <a:ea typeface="Times New Roman" panose="02020603050405020304" pitchFamily="18" charset="0"/>
                                </a:rPr>
                                <m:t>𝑤</m:t>
                              </m:r>
                              <m:r>
                                <a:rPr lang="en-US"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𝑊</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𝑠</m:t>
                              </m:r>
                              <m:r>
                                <a:rPr lang="en-US"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𝑆</m:t>
                              </m:r>
                            </m:lim>
                          </m:limLow>
                        </m:fName>
                        <m:e>
                          <m:r>
                            <a:rPr lang="ru-RU" sz="2000" i="1">
                              <a:solidFill>
                                <a:srgbClr val="000000"/>
                              </a:solidFill>
                              <a:effectLst/>
                              <a:latin typeface="Cambria Math" panose="02040503050406030204" pitchFamily="18" charset="0"/>
                              <a:ea typeface="Times New Roman" panose="02020603050405020304" pitchFamily="18" charset="0"/>
                            </a:rPr>
                            <m:t>𝜌</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𝑤</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𝑠</m:t>
                          </m:r>
                          <m:r>
                            <a:rPr lang="en-US" sz="2000" i="1">
                              <a:solidFill>
                                <a:srgbClr val="000000"/>
                              </a:solidFill>
                              <a:effectLst/>
                              <a:latin typeface="Cambria Math" panose="02040503050406030204" pitchFamily="18" charset="0"/>
                              <a:ea typeface="Times New Roman" panose="02020603050405020304" pitchFamily="18" charset="0"/>
                            </a:rPr>
                            <m:t>)</m:t>
                          </m:r>
                        </m:e>
                      </m:func>
                      <m:r>
                        <a:rPr lang="en-US" sz="2000" i="1">
                          <a:solidFill>
                            <a:srgbClr val="000000"/>
                          </a:solidFill>
                          <a:effectLst/>
                          <a:latin typeface="Cambria Math" panose="02040503050406030204" pitchFamily="18" charset="0"/>
                          <a:ea typeface="Times New Roman" panose="02020603050405020304" pitchFamily="18" charset="0"/>
                        </a:rPr>
                        <m:t>;    </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𝑈</m:t>
                          </m:r>
                        </m:sub>
                      </m:sSub>
                      <m:r>
                        <a:rPr lang="en-US"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𝑉</m:t>
                          </m:r>
                        </m:sub>
                      </m:sSub>
                      <m:r>
                        <a:rPr lang="en-US"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r>
                            <a:rPr lang="en-US" sz="2000" i="1">
                              <a:solidFill>
                                <a:srgbClr val="000000"/>
                              </a:solidFill>
                              <a:effectLst/>
                              <a:latin typeface="Cambria Math" panose="02040503050406030204" pitchFamily="18" charset="0"/>
                              <a:ea typeface="Times New Roman" panose="02020603050405020304" pitchFamily="18" charset="0"/>
                            </a:rPr>
                            <m:t>2</m:t>
                          </m:r>
                        </m:den>
                      </m:f>
                      <m:r>
                        <a:rPr lang="en-US"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𝛽</m:t>
                      </m:r>
                      <m:r>
                        <a:rPr lang="en-US" sz="2000" i="1">
                          <a:solidFill>
                            <a:srgbClr val="000000"/>
                          </a:solidFill>
                          <a:effectLst/>
                          <a:latin typeface="Cambria Math" panose="02040503050406030204" pitchFamily="18" charset="0"/>
                          <a:ea typeface="Times New Roman" panose="02020603050405020304" pitchFamily="18" charset="0"/>
                        </a:rPr>
                        <m:t>=0,</m:t>
                      </m:r>
                      <m:r>
                        <a:rPr lang="ru-RU" sz="2000" i="1">
                          <a:solidFill>
                            <a:srgbClr val="000000"/>
                          </a:solidFill>
                          <a:effectLst/>
                          <a:latin typeface="Cambria Math" panose="02040503050406030204" pitchFamily="18" charset="0"/>
                          <a:ea typeface="Times New Roman" panose="02020603050405020304" pitchFamily="18" charset="0"/>
                        </a:rPr>
                        <m:t>𝛾</m:t>
                      </m:r>
                      <m:r>
                        <a:rPr lang="en-US"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r>
                            <a:rPr lang="en-US" sz="2000" i="1">
                              <a:solidFill>
                                <a:srgbClr val="000000"/>
                              </a:solidFill>
                              <a:effectLst/>
                              <a:latin typeface="Cambria Math" panose="02040503050406030204" pitchFamily="18" charset="0"/>
                              <a:ea typeface="Times New Roman" panose="02020603050405020304" pitchFamily="18" charset="0"/>
                            </a:rPr>
                            <m:t>2</m:t>
                          </m:r>
                        </m:den>
                      </m:f>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256032" y="4165397"/>
                <a:ext cx="11420856" cy="1902444"/>
              </a:xfrm>
              <a:prstGeom prst="rect">
                <a:avLst/>
              </a:prstGeom>
              <a:blipFill>
                <a:blip r:embed="rId3"/>
                <a:stretch>
                  <a:fillRect l="-534" r="-480"/>
                </a:stretch>
              </a:blipFill>
            </p:spPr>
            <p:txBody>
              <a:bodyPr/>
              <a:lstStyle/>
              <a:p>
                <a:r>
                  <a:rPr lang="ru-RU">
                    <a:noFill/>
                  </a:rPr>
                  <a:t> </a:t>
                </a:r>
              </a:p>
            </p:txBody>
          </p:sp>
        </mc:Fallback>
      </mc:AlternateContent>
    </p:spTree>
    <p:extLst>
      <p:ext uri="{BB962C8B-B14F-4D97-AF65-F5344CB8AC3E}">
        <p14:creationId xmlns:p14="http://schemas.microsoft.com/office/powerpoint/2010/main" val="11413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Прямоугольник 3"/>
              <p:cNvSpPr/>
              <p:nvPr/>
            </p:nvSpPr>
            <p:spPr>
              <a:xfrm>
                <a:off x="786384" y="999378"/>
                <a:ext cx="11000232" cy="4648324"/>
              </a:xfrm>
              <a:prstGeom prst="rect">
                <a:avLst/>
              </a:prstGeom>
            </p:spPr>
            <p:txBody>
              <a:bodyPr wrap="square">
                <a:spAutoFit/>
              </a:bodyPr>
              <a:lstStyle/>
              <a:p>
                <a:pPr indent="450215" algn="just">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Метод наиболее удаленных соседей.</a:t>
                </a:r>
                <a:r>
                  <a:rPr lang="ru-RU" sz="2000" dirty="0">
                    <a:solidFill>
                      <a:srgbClr val="000000"/>
                    </a:solidFill>
                    <a:effectLst/>
                    <a:latin typeface="Times New Roman" panose="02020603050405020304" pitchFamily="18" charset="0"/>
                    <a:ea typeface="Times New Roman" panose="02020603050405020304" pitchFamily="18" charset="0"/>
                  </a:rPr>
                  <a:t> Здесь расстояния между кластерами определяются наибольшим расстоянием между любыми двумя объектами в различных кластерах (т.е. «наиболее удаленными соседями»).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д</m:t>
                          </m:r>
                        </m:sup>
                      </m:sSup>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𝑊</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𝑆</m:t>
                      </m:r>
                      <m:r>
                        <a:rPr lang="en-US" sz="2000" i="1">
                          <a:solidFill>
                            <a:srgbClr val="000000"/>
                          </a:solidFill>
                          <a:effectLst/>
                          <a:latin typeface="Cambria Math" panose="02040503050406030204" pitchFamily="18" charset="0"/>
                          <a:ea typeface="Times New Roman" panose="02020603050405020304" pitchFamily="18" charset="0"/>
                        </a:rPr>
                        <m:t>)=</m:t>
                      </m:r>
                      <m:func>
                        <m:funcPr>
                          <m:ctrlPr>
                            <a:rPr lang="ru-RU" sz="2000" i="1">
                              <a:solidFill>
                                <a:srgbClr val="000000"/>
                              </a:solidFill>
                              <a:effectLst/>
                              <a:latin typeface="Cambria Math" panose="02040503050406030204" pitchFamily="18" charset="0"/>
                              <a:ea typeface="Times New Roman" panose="02020603050405020304" pitchFamily="18" charset="0"/>
                            </a:rPr>
                          </m:ctrlPr>
                        </m:funcPr>
                        <m:fName>
                          <m:limLow>
                            <m:limLowPr>
                              <m:ctrlPr>
                                <a:rPr lang="ru-RU" sz="2000" i="1">
                                  <a:solidFill>
                                    <a:srgbClr val="000000"/>
                                  </a:solidFill>
                                  <a:effectLst/>
                                  <a:latin typeface="Cambria Math" panose="02040503050406030204" pitchFamily="18" charset="0"/>
                                  <a:ea typeface="Times New Roman" panose="02020603050405020304" pitchFamily="18" charset="0"/>
                                </a:rPr>
                              </m:ctrlPr>
                            </m:limLowPr>
                            <m:e>
                              <m:r>
                                <a:rPr lang="en-US" sz="2000" i="1">
                                  <a:solidFill>
                                    <a:srgbClr val="000000"/>
                                  </a:solidFill>
                                  <a:effectLst/>
                                  <a:latin typeface="Cambria Math" panose="02040503050406030204" pitchFamily="18" charset="0"/>
                                  <a:ea typeface="Times New Roman" panose="02020603050405020304" pitchFamily="18" charset="0"/>
                                </a:rPr>
                                <m:t>𝑚𝑎𝑥</m:t>
                              </m:r>
                            </m:e>
                            <m:lim>
                              <m:r>
                                <a:rPr lang="en-US" sz="2000" i="1">
                                  <a:solidFill>
                                    <a:srgbClr val="000000"/>
                                  </a:solidFill>
                                  <a:effectLst/>
                                  <a:latin typeface="Cambria Math" panose="02040503050406030204" pitchFamily="18" charset="0"/>
                                  <a:ea typeface="Times New Roman" panose="02020603050405020304" pitchFamily="18" charset="0"/>
                                </a:rPr>
                                <m:t>𝑤</m:t>
                              </m:r>
                              <m:r>
                                <a:rPr lang="en-US"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𝑊</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𝑠</m:t>
                              </m:r>
                              <m:r>
                                <a:rPr lang="en-US"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𝑆</m:t>
                              </m:r>
                            </m:lim>
                          </m:limLow>
                        </m:fName>
                        <m:e>
                          <m:r>
                            <a:rPr lang="ru-RU" sz="2000" i="1">
                              <a:solidFill>
                                <a:srgbClr val="000000"/>
                              </a:solidFill>
                              <a:effectLst/>
                              <a:latin typeface="Cambria Math" panose="02040503050406030204" pitchFamily="18" charset="0"/>
                              <a:ea typeface="Times New Roman" panose="02020603050405020304" pitchFamily="18" charset="0"/>
                            </a:rPr>
                            <m:t>𝜌</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𝑤</m:t>
                          </m:r>
                          <m:r>
                            <a:rPr lang="en-US" sz="2000" i="1">
                              <a:solidFill>
                                <a:srgbClr val="000000"/>
                              </a:solidFill>
                              <a:effectLst/>
                              <a:latin typeface="Cambria Math" panose="02040503050406030204" pitchFamily="18" charset="0"/>
                              <a:ea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rPr>
                            <m:t>𝑠</m:t>
                          </m:r>
                          <m:r>
                            <a:rPr lang="en-US" sz="2000" i="1">
                              <a:solidFill>
                                <a:srgbClr val="000000"/>
                              </a:solidFill>
                              <a:effectLst/>
                              <a:latin typeface="Cambria Math" panose="02040503050406030204" pitchFamily="18" charset="0"/>
                              <a:ea typeface="Times New Roman" panose="02020603050405020304" pitchFamily="18" charset="0"/>
                            </a:rPr>
                            <m:t>)</m:t>
                          </m:r>
                        </m:e>
                      </m:func>
                      <m:r>
                        <a:rPr lang="en-US" sz="2000" i="1">
                          <a:solidFill>
                            <a:srgbClr val="000000"/>
                          </a:solidFill>
                          <a:effectLst/>
                          <a:latin typeface="Cambria Math" panose="02040503050406030204" pitchFamily="18" charset="0"/>
                          <a:ea typeface="Times New Roman" panose="02020603050405020304" pitchFamily="18" charset="0"/>
                        </a:rPr>
                        <m:t>;    </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𝑈</m:t>
                          </m:r>
                        </m:sub>
                      </m:sSub>
                      <m:r>
                        <a:rPr lang="en-US"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en-US" sz="2000" i="1">
                              <a:solidFill>
                                <a:srgbClr val="000000"/>
                              </a:solidFill>
                              <a:effectLst/>
                              <a:latin typeface="Cambria Math" panose="02040503050406030204" pitchFamily="18" charset="0"/>
                              <a:ea typeface="Times New Roman" panose="02020603050405020304" pitchFamily="18" charset="0"/>
                            </a:rPr>
                            <m:t>𝑉</m:t>
                          </m:r>
                        </m:sub>
                      </m:sSub>
                      <m:r>
                        <a:rPr lang="en-US"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r>
                            <a:rPr lang="en-US" sz="2000" i="1">
                              <a:solidFill>
                                <a:srgbClr val="000000"/>
                              </a:solidFill>
                              <a:effectLst/>
                              <a:latin typeface="Cambria Math" panose="02040503050406030204" pitchFamily="18" charset="0"/>
                              <a:ea typeface="Times New Roman" panose="02020603050405020304" pitchFamily="18" charset="0"/>
                            </a:rPr>
                            <m:t>2</m:t>
                          </m:r>
                        </m:den>
                      </m:f>
                      <m:r>
                        <a:rPr lang="en-US"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𝛽</m:t>
                      </m:r>
                      <m:r>
                        <a:rPr lang="en-US" sz="2000" i="1">
                          <a:solidFill>
                            <a:srgbClr val="000000"/>
                          </a:solidFill>
                          <a:effectLst/>
                          <a:latin typeface="Cambria Math" panose="02040503050406030204" pitchFamily="18" charset="0"/>
                          <a:ea typeface="Times New Roman" panose="02020603050405020304" pitchFamily="18" charset="0"/>
                        </a:rPr>
                        <m:t>=0,</m:t>
                      </m:r>
                      <m:r>
                        <a:rPr lang="ru-RU" sz="2000" i="1">
                          <a:solidFill>
                            <a:srgbClr val="000000"/>
                          </a:solidFill>
                          <a:effectLst/>
                          <a:latin typeface="Cambria Math" panose="02040503050406030204" pitchFamily="18" charset="0"/>
                          <a:ea typeface="Times New Roman" panose="02020603050405020304" pitchFamily="18" charset="0"/>
                        </a:rPr>
                        <m:t>𝛾</m:t>
                      </m:r>
                      <m:r>
                        <a:rPr lang="en-US"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r>
                            <a:rPr lang="en-US" sz="2000" i="1">
                              <a:solidFill>
                                <a:srgbClr val="000000"/>
                              </a:solidFill>
                              <a:effectLst/>
                              <a:latin typeface="Cambria Math" panose="02040503050406030204" pitchFamily="18" charset="0"/>
                              <a:ea typeface="Times New Roman" panose="02020603050405020304" pitchFamily="18" charset="0"/>
                            </a:rPr>
                            <m:t>2</m:t>
                          </m:r>
                        </m:den>
                      </m:f>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i="1" dirty="0">
                    <a:solidFill>
                      <a:srgbClr val="000000"/>
                    </a:solidFill>
                    <a:effectLst/>
                    <a:latin typeface="Times New Roman" panose="02020603050405020304" pitchFamily="18" charset="0"/>
                    <a:ea typeface="Times New Roman" panose="02020603050405020304" pitchFamily="18" charset="0"/>
                  </a:rPr>
                  <a:t>Метод невзвешенного попарного среднего.</a:t>
                </a:r>
                <a:r>
                  <a:rPr lang="ru-RU" sz="2000" dirty="0">
                    <a:solidFill>
                      <a:srgbClr val="000000"/>
                    </a:solidFill>
                    <a:effectLst/>
                    <a:latin typeface="Times New Roman" panose="02020603050405020304" pitchFamily="18" charset="0"/>
                    <a:ea typeface="Times New Roman" panose="02020603050405020304" pitchFamily="18" charset="0"/>
                  </a:rPr>
                  <a:t> В качестве расстояния между двумя кластерами берется среднее расстояние между всеми парами объектов в них. Среднее расстояние: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с</m:t>
                          </m:r>
                        </m:sup>
                      </m:sSup>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rPr>
                            <m:t>|</m:t>
                          </m:r>
                        </m:den>
                      </m:f>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𝑤</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sub>
                        <m:sup/>
                        <m:e>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𝑠</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sub>
                            <m:sup/>
                            <m:e>
                              <m:r>
                                <a:rPr lang="ru-RU" sz="2000" i="1">
                                  <a:solidFill>
                                    <a:srgbClr val="000000"/>
                                  </a:solidFill>
                                  <a:effectLst/>
                                  <a:latin typeface="Cambria Math" panose="02040503050406030204" pitchFamily="18" charset="0"/>
                                  <a:ea typeface="Times New Roman" panose="02020603050405020304" pitchFamily="18" charset="0"/>
                                </a:rPr>
                                <m:t>𝜌</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𝑤</m:t>
                              </m:r>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𝑠</m:t>
                              </m:r>
                              <m:r>
                                <a:rPr lang="ru-RU" sz="2000" i="1">
                                  <a:solidFill>
                                    <a:srgbClr val="000000"/>
                                  </a:solidFill>
                                  <a:effectLst/>
                                  <a:latin typeface="Cambria Math" panose="02040503050406030204" pitchFamily="18" charset="0"/>
                                  <a:ea typeface="Times New Roman" panose="02020603050405020304" pitchFamily="18" charset="0"/>
                                </a:rPr>
                                <m:t>)</m:t>
                              </m:r>
                            </m:e>
                          </m:nary>
                        </m:e>
                      </m:nary>
                      <m:r>
                        <a:rPr lang="ru-RU" sz="2000" i="1">
                          <a:solidFill>
                            <a:srgbClr val="000000"/>
                          </a:solidFill>
                          <a:effectLst/>
                          <a:latin typeface="Cambria Math" panose="02040503050406030204" pitchFamily="18" charset="0"/>
                          <a:ea typeface="Times New Roman" panose="02020603050405020304" pitchFamily="18" charset="0"/>
                        </a:rPr>
                        <m:t>;      </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𝑈</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rPr>
                            <m:t>|</m:t>
                          </m:r>
                        </m:num>
                        <m:den>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den>
                      </m:f>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𝑉</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r>
                            <a:rPr lang="ru-RU" sz="2000" i="1">
                              <a:solidFill>
                                <a:srgbClr val="000000"/>
                              </a:solidFill>
                              <a:effectLst/>
                              <a:latin typeface="Cambria Math" panose="02040503050406030204" pitchFamily="18" charset="0"/>
                              <a:ea typeface="Times New Roman" panose="02020603050405020304" pitchFamily="18" charset="0"/>
                            </a:rPr>
                            <m:t>|</m:t>
                          </m:r>
                        </m:num>
                        <m:den>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den>
                      </m:f>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𝛽</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𝛾</m:t>
                      </m:r>
                      <m:r>
                        <a:rPr lang="ru-RU" sz="2000" i="1">
                          <a:solidFill>
                            <a:srgbClr val="000000"/>
                          </a:solidFill>
                          <a:effectLst/>
                          <a:latin typeface="Cambria Math" panose="02040503050406030204" pitchFamily="18" charset="0"/>
                          <a:ea typeface="Times New Roman" panose="02020603050405020304" pitchFamily="18" charset="0"/>
                        </a:rPr>
                        <m:t>=0</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i="1" dirty="0">
                    <a:solidFill>
                      <a:srgbClr val="000000"/>
                    </a:solidFill>
                    <a:effectLst/>
                    <a:latin typeface="Times New Roman" panose="02020603050405020304" pitchFamily="18" charset="0"/>
                    <a:ea typeface="Times New Roman" panose="02020603050405020304" pitchFamily="18" charset="0"/>
                  </a:rPr>
                  <a:t>Метод взвешенного попарного среднего.</a:t>
                </a:r>
                <a:r>
                  <a:rPr lang="ru-RU" sz="2000" dirty="0">
                    <a:solidFill>
                      <a:srgbClr val="000000"/>
                    </a:solidFill>
                    <a:effectLst/>
                    <a:latin typeface="Times New Roman" panose="02020603050405020304" pitchFamily="18" charset="0"/>
                    <a:ea typeface="Times New Roman" panose="02020603050405020304" pitchFamily="18" charset="0"/>
                  </a:rPr>
                  <a:t> Этот метод похож на метод невзвешенного попарного среднего, разница состоит лишь в том, что здесь в качестве весового коэффициента используется размер кластера (число объектов, содержащихся в кластере).</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786384" y="999378"/>
                <a:ext cx="11000232" cy="4648324"/>
              </a:xfrm>
              <a:prstGeom prst="rect">
                <a:avLst/>
              </a:prstGeom>
              <a:blipFill>
                <a:blip r:embed="rId2"/>
                <a:stretch>
                  <a:fillRect l="-554" t="-131" r="-499" b="-787"/>
                </a:stretch>
              </a:blipFill>
            </p:spPr>
            <p:txBody>
              <a:bodyPr/>
              <a:lstStyle/>
              <a:p>
                <a:r>
                  <a:rPr lang="ru-RU">
                    <a:noFill/>
                  </a:rPr>
                  <a:t> </a:t>
                </a:r>
              </a:p>
            </p:txBody>
          </p:sp>
        </mc:Fallback>
      </mc:AlternateContent>
    </p:spTree>
    <p:extLst>
      <p:ext uri="{BB962C8B-B14F-4D97-AF65-F5344CB8AC3E}">
        <p14:creationId xmlns:p14="http://schemas.microsoft.com/office/powerpoint/2010/main" val="3543917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420624" y="1121457"/>
                <a:ext cx="11192256" cy="4635564"/>
              </a:xfrm>
              <a:prstGeom prst="rect">
                <a:avLst/>
              </a:prstGeom>
            </p:spPr>
            <p:txBody>
              <a:bodyPr wrap="square">
                <a:spAutoFit/>
              </a:bodyPr>
              <a:lstStyle/>
              <a:p>
                <a:pPr indent="450215" algn="just">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Невзвешенный </a:t>
                </a:r>
                <a:r>
                  <a:rPr lang="ru-RU" sz="2000" i="1" dirty="0" err="1">
                    <a:solidFill>
                      <a:srgbClr val="000000"/>
                    </a:solidFill>
                    <a:latin typeface="Times New Roman" panose="02020603050405020304" pitchFamily="18" charset="0"/>
                    <a:ea typeface="Times New Roman" panose="02020603050405020304" pitchFamily="18" charset="0"/>
                  </a:rPr>
                  <a:t>центроидный</a:t>
                </a:r>
                <a:r>
                  <a:rPr lang="ru-RU" sz="2000" i="1" dirty="0">
                    <a:solidFill>
                      <a:srgbClr val="000000"/>
                    </a:solidFill>
                    <a:latin typeface="Times New Roman" panose="02020603050405020304" pitchFamily="18" charset="0"/>
                    <a:ea typeface="Times New Roman" panose="02020603050405020304" pitchFamily="18" charset="0"/>
                  </a:rPr>
                  <a:t> метод.</a:t>
                </a:r>
                <a:r>
                  <a:rPr lang="ru-RU" sz="2000" dirty="0">
                    <a:solidFill>
                      <a:srgbClr val="000000"/>
                    </a:solidFill>
                    <a:effectLst/>
                    <a:latin typeface="Times New Roman" panose="02020603050405020304" pitchFamily="18" charset="0"/>
                    <a:ea typeface="Times New Roman" panose="02020603050405020304" pitchFamily="18" charset="0"/>
                  </a:rPr>
                  <a:t> В качестве расстояния между двумя кластерами в этом методе берется расстояние между их геометрическими центрами. Центром кластера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𝑆</m:t>
                        </m:r>
                      </m:e>
                      <m:sub>
                        <m:r>
                          <m:rPr>
                            <m:sty m:val="p"/>
                          </m:rPr>
                          <a:rPr lang="ru-RU" sz="2000">
                            <a:solidFill>
                              <a:srgbClr val="000000"/>
                            </a:solidFill>
                            <a:effectLst/>
                            <a:latin typeface="Cambria Math" panose="02040503050406030204" pitchFamily="18" charset="0"/>
                            <a:ea typeface="Times New Roman" panose="02020603050405020304" pitchFamily="18" charset="0"/>
                          </a:rPr>
                          <m:t>k</m:t>
                        </m:r>
                      </m:sub>
                    </m:sSub>
                  </m:oMath>
                </a14:m>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центроидом</a:t>
                </a:r>
                <a:r>
                  <a:rPr lang="ru-RU" sz="2000" dirty="0">
                    <a:solidFill>
                      <a:srgbClr val="000000"/>
                    </a:solidFill>
                    <a:effectLst/>
                    <a:latin typeface="Times New Roman" panose="02020603050405020304" pitchFamily="18" charset="0"/>
                    <a:ea typeface="Times New Roman" panose="02020603050405020304" pitchFamily="18" charset="0"/>
                  </a:rPr>
                  <a:t>) называется геометрический центр точек кластера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 в евклидовом пространстве: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𝑋</m:t>
                          </m:r>
                        </m:e>
                        <m:sub>
                          <m:r>
                            <a:rPr lang="en-US" sz="2000" i="1">
                              <a:solidFill>
                                <a:srgbClr val="000000"/>
                              </a:solidFill>
                              <a:effectLst/>
                              <a:latin typeface="Cambria Math" panose="02040503050406030204" pitchFamily="18" charset="0"/>
                              <a:ea typeface="Times New Roman" panose="02020603050405020304" pitchFamily="18" charset="0"/>
                            </a:rPr>
                            <m:t>𝑘</m:t>
                          </m:r>
                        </m:sub>
                      </m:sSub>
                      <m:r>
                        <a:rPr lang="en-US"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1</m:t>
                          </m:r>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𝑆</m:t>
                                  </m:r>
                                </m:e>
                                <m:sub>
                                  <m:r>
                                    <a:rPr lang="en-US" sz="2000" i="1">
                                      <a:solidFill>
                                        <a:srgbClr val="000000"/>
                                      </a:solidFill>
                                      <a:effectLst/>
                                      <a:latin typeface="Cambria Math" panose="02040503050406030204" pitchFamily="18" charset="0"/>
                                      <a:ea typeface="Times New Roman" panose="02020603050405020304" pitchFamily="18" charset="0"/>
                                    </a:rPr>
                                    <m:t>𝑘</m:t>
                                  </m:r>
                                </m:sub>
                              </m:sSub>
                            </m:e>
                          </m:d>
                        </m:den>
                      </m:f>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𝑥</m:t>
                              </m:r>
                            </m:e>
                            <m:sup>
                              <m:r>
                                <a:rPr lang="en-US" sz="2000" i="1">
                                  <a:solidFill>
                                    <a:srgbClr val="000000"/>
                                  </a:solidFill>
                                  <a:effectLst/>
                                  <a:latin typeface="Cambria Math" panose="02040503050406030204" pitchFamily="18" charset="0"/>
                                  <a:ea typeface="Times New Roman" panose="02020603050405020304" pitchFamily="18" charset="0"/>
                                </a:rPr>
                                <m:t>𝑖</m:t>
                              </m:r>
                            </m:sup>
                          </m:sSup>
                          <m:r>
                            <a:rPr lang="en-US"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𝑆</m:t>
                              </m:r>
                            </m:e>
                            <m:sub>
                              <m:r>
                                <a:rPr lang="en-US" sz="2000" i="1">
                                  <a:solidFill>
                                    <a:srgbClr val="000000"/>
                                  </a:solidFill>
                                  <a:effectLst/>
                                  <a:latin typeface="Cambria Math" panose="02040503050406030204" pitchFamily="18" charset="0"/>
                                  <a:ea typeface="Times New Roman" panose="02020603050405020304" pitchFamily="18" charset="0"/>
                                </a:rPr>
                                <m:t>𝑘</m:t>
                              </m:r>
                            </m:sub>
                          </m:sSub>
                        </m:sub>
                        <m:sup/>
                        <m:e>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𝑥</m:t>
                              </m:r>
                            </m:e>
                            <m:sup>
                              <m:r>
                                <a:rPr lang="en-US" sz="2000" i="1">
                                  <a:solidFill>
                                    <a:srgbClr val="000000"/>
                                  </a:solidFill>
                                  <a:effectLst/>
                                  <a:latin typeface="Cambria Math" panose="02040503050406030204" pitchFamily="18" charset="0"/>
                                  <a:ea typeface="Times New Roman" panose="02020603050405020304" pitchFamily="18" charset="0"/>
                                </a:rPr>
                                <m:t>𝑖</m:t>
                              </m:r>
                            </m:sup>
                          </m:sSup>
                        </m:e>
                      </m:nary>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где </a:t>
                </a:r>
                <a14:m>
                  <m:oMath xmlns:m="http://schemas.openxmlformats.org/officeDocument/2006/math">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rPr>
                              <m:t>𝑆</m:t>
                            </m:r>
                          </m:e>
                          <m:sub>
                            <m:r>
                              <a:rPr lang="en-US" sz="2000" i="1">
                                <a:solidFill>
                                  <a:srgbClr val="000000"/>
                                </a:solidFill>
                                <a:effectLst/>
                                <a:latin typeface="Cambria Math" panose="02040503050406030204" pitchFamily="18" charset="0"/>
                                <a:ea typeface="Times New Roman" panose="02020603050405020304" pitchFamily="18" charset="0"/>
                              </a:rPr>
                              <m:t>𝑘</m:t>
                            </m:r>
                          </m:sub>
                        </m:sSub>
                      </m:e>
                    </m:d>
                  </m:oMath>
                </a14:m>
                <a:r>
                  <a:rPr lang="ru-RU" sz="2000" dirty="0">
                    <a:solidFill>
                      <a:srgbClr val="000000"/>
                    </a:solidFill>
                    <a:effectLst/>
                    <a:latin typeface="Times New Roman" panose="02020603050405020304" pitchFamily="18" charset="0"/>
                    <a:ea typeface="Times New Roman" panose="02020603050405020304" pitchFamily="18" charset="0"/>
                  </a:rPr>
                  <a:t> – число точек в кластере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=1,2,3, …, </m:t>
                    </m:r>
                    <m:r>
                      <a:rPr lang="ru-RU" sz="2000" i="1">
                        <a:solidFill>
                          <a:srgbClr val="000000"/>
                        </a:solidFill>
                        <a:effectLst/>
                        <a:latin typeface="Cambria Math" panose="02040503050406030204" pitchFamily="18" charset="0"/>
                        <a:ea typeface="Times New Roman" panose="02020603050405020304" pitchFamily="18" charset="0"/>
                      </a:rPr>
                      <m:t>𝐾</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𝐾</m:t>
                    </m:r>
                  </m:oMath>
                </a14:m>
                <a:r>
                  <a:rPr lang="ru-RU" sz="2000" dirty="0">
                    <a:solidFill>
                      <a:srgbClr val="000000"/>
                    </a:solidFill>
                    <a:effectLst/>
                    <a:latin typeface="Times New Roman" panose="02020603050405020304" pitchFamily="18" charset="0"/>
                    <a:ea typeface="Times New Roman" panose="02020603050405020304" pitchFamily="18" charset="0"/>
                  </a:rPr>
                  <a:t> – число кластеров.</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Расстояние между центрами: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ц</m:t>
                          </m:r>
                        </m:sup>
                      </m:sSup>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𝜌</m:t>
                          </m:r>
                        </m:e>
                        <m:sup>
                          <m:r>
                            <a:rPr lang="ru-RU" sz="2000" i="1">
                              <a:solidFill>
                                <a:srgbClr val="000000"/>
                              </a:solidFill>
                              <a:effectLst/>
                              <a:latin typeface="Cambria Math" panose="02040503050406030204" pitchFamily="18" charset="0"/>
                              <a:ea typeface="Times New Roman" panose="02020603050405020304" pitchFamily="18" charset="0"/>
                            </a:rPr>
                            <m:t>2</m:t>
                          </m:r>
                        </m:sup>
                      </m:sSup>
                      <m:d>
                        <m:dPr>
                          <m:ctrlPr>
                            <a:rPr lang="ru-RU" sz="2000" i="1">
                              <a:solidFill>
                                <a:srgbClr val="000000"/>
                              </a:solidFill>
                              <a:effectLst/>
                              <a:latin typeface="Cambria Math" panose="02040503050406030204" pitchFamily="18" charset="0"/>
                              <a:ea typeface="Times New Roman" panose="02020603050405020304" pitchFamily="18" charset="0"/>
                            </a:rPr>
                          </m:ctrlPr>
                        </m:dPr>
                        <m:e>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𝑤</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sub>
                            <m:sup/>
                            <m:e>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𝑤</m:t>
                                  </m:r>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𝑊</m:t>
                                      </m:r>
                                    </m:e>
                                  </m:d>
                                </m:den>
                              </m:f>
                            </m:e>
                          </m:nary>
                          <m:r>
                            <a:rPr lang="ru-RU" sz="2000" i="1">
                              <a:solidFill>
                                <a:srgbClr val="000000"/>
                              </a:solidFill>
                              <a:effectLst/>
                              <a:latin typeface="Cambria Math" panose="02040503050406030204" pitchFamily="18" charset="0"/>
                              <a:ea typeface="Times New Roman" panose="02020603050405020304" pitchFamily="18" charset="0"/>
                            </a:rPr>
                            <m:t>,</m:t>
                          </m:r>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𝑠</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sub>
                            <m:sup/>
                            <m:e>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𝑠</m:t>
                                  </m:r>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𝑆</m:t>
                                      </m:r>
                                    </m:e>
                                  </m:d>
                                </m:den>
                              </m:f>
                            </m:e>
                          </m:nary>
                        </m:e>
                      </m:d>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𝑈</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𝑈</m:t>
                          </m:r>
                          <m:r>
                            <a:rPr lang="ru-RU" sz="2000" i="1">
                              <a:solidFill>
                                <a:srgbClr val="000000"/>
                              </a:solidFill>
                              <a:effectLst/>
                              <a:latin typeface="Cambria Math" panose="02040503050406030204" pitchFamily="18" charset="0"/>
                              <a:ea typeface="Times New Roman" panose="02020603050405020304" pitchFamily="18" charset="0"/>
                            </a:rPr>
                            <m:t>|</m:t>
                          </m:r>
                        </m:num>
                        <m:den>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den>
                      </m:f>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𝑉</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𝑉</m:t>
                          </m:r>
                          <m:r>
                            <a:rPr lang="ru-RU" sz="2000" i="1">
                              <a:solidFill>
                                <a:srgbClr val="000000"/>
                              </a:solidFill>
                              <a:effectLst/>
                              <a:latin typeface="Cambria Math" panose="02040503050406030204" pitchFamily="18" charset="0"/>
                              <a:ea typeface="Times New Roman" panose="02020603050405020304" pitchFamily="18" charset="0"/>
                            </a:rPr>
                            <m:t>|</m:t>
                          </m:r>
                        </m:num>
                        <m:den>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rPr>
                            <m:t>|</m:t>
                          </m:r>
                        </m:den>
                      </m:f>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𝛽</m:t>
                      </m:r>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𝑈</m:t>
                          </m:r>
                        </m:sub>
                      </m:sSub>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𝑉</m:t>
                          </m:r>
                        </m:sub>
                      </m:sSub>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𝛾</m:t>
                      </m:r>
                      <m:r>
                        <a:rPr lang="ru-RU" sz="2000" i="1">
                          <a:solidFill>
                            <a:srgbClr val="000000"/>
                          </a:solidFill>
                          <a:effectLst/>
                          <a:latin typeface="Cambria Math" panose="02040503050406030204" pitchFamily="18" charset="0"/>
                          <a:ea typeface="Times New Roman" panose="02020603050405020304" pitchFamily="18" charset="0"/>
                        </a:rPr>
                        <m:t>=0</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i="1" dirty="0">
                    <a:solidFill>
                      <a:srgbClr val="000000"/>
                    </a:solidFill>
                    <a:effectLst/>
                    <a:latin typeface="Times New Roman" panose="02020603050405020304" pitchFamily="18" charset="0"/>
                    <a:ea typeface="Times New Roman" panose="02020603050405020304" pitchFamily="18" charset="0"/>
                  </a:rPr>
                  <a:t>Взвешенный </a:t>
                </a:r>
                <a:r>
                  <a:rPr lang="ru-RU" sz="2000" i="1" dirty="0" err="1">
                    <a:solidFill>
                      <a:srgbClr val="000000"/>
                    </a:solidFill>
                    <a:effectLst/>
                    <a:latin typeface="Times New Roman" panose="02020603050405020304" pitchFamily="18" charset="0"/>
                    <a:ea typeface="Times New Roman" panose="02020603050405020304" pitchFamily="18" charset="0"/>
                  </a:rPr>
                  <a:t>центроидный</a:t>
                </a:r>
                <a:r>
                  <a:rPr lang="ru-RU" sz="2000" i="1" dirty="0">
                    <a:solidFill>
                      <a:srgbClr val="000000"/>
                    </a:solidFill>
                    <a:effectLst/>
                    <a:latin typeface="Times New Roman" panose="02020603050405020304" pitchFamily="18" charset="0"/>
                    <a:ea typeface="Times New Roman" panose="02020603050405020304" pitchFamily="18" charset="0"/>
                  </a:rPr>
                  <a:t> метод.</a:t>
                </a:r>
                <a:r>
                  <a:rPr lang="ru-RU" sz="2000" dirty="0">
                    <a:solidFill>
                      <a:srgbClr val="000000"/>
                    </a:solidFill>
                    <a:effectLst/>
                    <a:latin typeface="Times New Roman" panose="02020603050405020304" pitchFamily="18" charset="0"/>
                    <a:ea typeface="Times New Roman" panose="02020603050405020304" pitchFamily="18" charset="0"/>
                  </a:rPr>
                  <a:t> Для учета разницы между размерами кластеров (числе объектов в них) используются веса.</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20624" y="1121457"/>
                <a:ext cx="11192256" cy="4635564"/>
              </a:xfrm>
              <a:prstGeom prst="rect">
                <a:avLst/>
              </a:prstGeom>
              <a:blipFill>
                <a:blip r:embed="rId2"/>
                <a:stretch>
                  <a:fillRect l="-545" t="-132" r="-545" b="-789"/>
                </a:stretch>
              </a:blipFill>
            </p:spPr>
            <p:txBody>
              <a:bodyPr/>
              <a:lstStyle/>
              <a:p>
                <a:r>
                  <a:rPr lang="ru-RU">
                    <a:noFill/>
                  </a:rPr>
                  <a:t> </a:t>
                </a:r>
              </a:p>
            </p:txBody>
          </p:sp>
        </mc:Fallback>
      </mc:AlternateContent>
    </p:spTree>
    <p:extLst>
      <p:ext uri="{BB962C8B-B14F-4D97-AF65-F5344CB8AC3E}">
        <p14:creationId xmlns:p14="http://schemas.microsoft.com/office/powerpoint/2010/main" val="287980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667512" y="1307904"/>
                <a:ext cx="10588752" cy="4054443"/>
              </a:xfrm>
              <a:prstGeom prst="rect">
                <a:avLst/>
              </a:prstGeom>
            </p:spPr>
            <p:txBody>
              <a:bodyPr wrap="square">
                <a:spAutoFit/>
              </a:bodyPr>
              <a:lstStyle/>
              <a:p>
                <a:pPr indent="450215" algn="just">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Метод </a:t>
                </a:r>
                <a:r>
                  <a:rPr lang="ru-RU" sz="2000" i="1" dirty="0" err="1">
                    <a:solidFill>
                      <a:srgbClr val="000000"/>
                    </a:solidFill>
                    <a:latin typeface="Times New Roman" panose="02020603050405020304" pitchFamily="18" charset="0"/>
                    <a:ea typeface="Times New Roman" panose="02020603050405020304" pitchFamily="18" charset="0"/>
                  </a:rPr>
                  <a:t>Варда</a:t>
                </a:r>
                <a:r>
                  <a:rPr lang="ru-RU" sz="2000" i="1" dirty="0">
                    <a:solidFill>
                      <a:srgbClr val="000000"/>
                    </a:solidFill>
                    <a:latin typeface="Times New Roman" panose="02020603050405020304" pitchFamily="18" charset="0"/>
                    <a:ea typeface="Times New Roman" panose="02020603050405020304" pitchFamily="18" charset="0"/>
                  </a:rPr>
                  <a:t>.</a:t>
                </a:r>
                <a:r>
                  <a:rPr lang="ru-RU" sz="2000" dirty="0">
                    <a:solidFill>
                      <a:srgbClr val="000000"/>
                    </a:solidFill>
                    <a:effectLst/>
                    <a:latin typeface="Times New Roman" panose="02020603050405020304" pitchFamily="18" charset="0"/>
                    <a:ea typeface="Times New Roman" panose="02020603050405020304" pitchFamily="18" charset="0"/>
                  </a:rPr>
                  <a:t> В качестве расстояния между кластерами берется прирост суммы квадратов расстояний объектов до центров кластеров, получаемый в результате их объединения. В отличие от других методов кластерного анализа для оценки расстояний между кластерами здесь используются методы дисперсионного анализа. На каждом шаге алгоритма объединяются такие два кластера, которые приводят к минимальному увеличению целевой функции, т.е. внутригрупповой суммы квадратов.</a:t>
                </a:r>
                <a:r>
                  <a:rPr lang="ru-RU" sz="2000" dirty="0">
                    <a:effectLst/>
                    <a:latin typeface="Times New Roman" panose="02020603050405020304" pitchFamily="18" charset="0"/>
                    <a:ea typeface="Times New Roman" panose="02020603050405020304" pitchFamily="18" charset="0"/>
                  </a:rPr>
                  <a:t> </a:t>
                </a:r>
                <a:r>
                  <a:rPr lang="ru-RU" sz="2000" dirty="0">
                    <a:solidFill>
                      <a:srgbClr val="000000"/>
                    </a:solidFill>
                    <a:effectLst/>
                    <a:latin typeface="Times New Roman" panose="02020603050405020304" pitchFamily="18" charset="0"/>
                    <a:ea typeface="Times New Roman" panose="02020603050405020304" pitchFamily="18" charset="0"/>
                  </a:rPr>
                  <a:t>Расстояние </a:t>
                </a:r>
                <a:r>
                  <a:rPr lang="ru-RU" sz="2000" dirty="0" err="1">
                    <a:solidFill>
                      <a:srgbClr val="000000"/>
                    </a:solidFill>
                    <a:effectLst/>
                    <a:latin typeface="Times New Roman" panose="02020603050405020304" pitchFamily="18" charset="0"/>
                    <a:ea typeface="Times New Roman" panose="02020603050405020304" pitchFamily="18" charset="0"/>
                  </a:rPr>
                  <a:t>Варда</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m:rPr>
                              <m:sty m:val="p"/>
                            </m:rPr>
                            <a:rPr lang="ru-RU" sz="2000">
                              <a:solidFill>
                                <a:srgbClr val="000000"/>
                              </a:solidFill>
                              <a:effectLst/>
                              <a:latin typeface="Cambria Math" panose="02040503050406030204" pitchFamily="18" charset="0"/>
                              <a:ea typeface="Times New Roman" panose="02020603050405020304" pitchFamily="18" charset="0"/>
                            </a:rPr>
                            <m:t>R</m:t>
                          </m:r>
                        </m:e>
                        <m:sup>
                          <m:r>
                            <a:rPr lang="ru-RU" sz="2000" i="1">
                              <a:solidFill>
                                <a:srgbClr val="000000"/>
                              </a:solidFill>
                              <a:effectLst/>
                              <a:latin typeface="Cambria Math" panose="02040503050406030204" pitchFamily="18" charset="0"/>
                              <a:ea typeface="Times New Roman" panose="02020603050405020304" pitchFamily="18" charset="0"/>
                            </a:rPr>
                            <m:t>в</m:t>
                          </m:r>
                        </m:sup>
                      </m:sSup>
                      <m:d>
                        <m:dPr>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W</m:t>
                          </m:r>
                          <m:r>
                            <a:rPr lang="ru-RU" sz="2000">
                              <a:solidFill>
                                <a:srgbClr val="000000"/>
                              </a:solidFill>
                              <a:effectLst/>
                              <a:latin typeface="Cambria Math" panose="02040503050406030204" pitchFamily="18" charset="0"/>
                              <a:ea typeface="Times New Roman" panose="02020603050405020304" pitchFamily="18" charset="0"/>
                            </a:rPr>
                            <m:t>, </m:t>
                          </m:r>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W</m:t>
                              </m:r>
                            </m:e>
                          </m:d>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W</m:t>
                              </m:r>
                            </m:e>
                          </m:d>
                        </m:den>
                      </m:f>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𝜌</m:t>
                          </m:r>
                        </m:e>
                        <m:sup>
                          <m:r>
                            <a:rPr lang="ru-RU" sz="2000" i="1">
                              <a:solidFill>
                                <a:srgbClr val="000000"/>
                              </a:solidFill>
                              <a:effectLst/>
                              <a:latin typeface="Cambria Math" panose="02040503050406030204" pitchFamily="18" charset="0"/>
                              <a:ea typeface="Times New Roman" panose="02020603050405020304" pitchFamily="18" charset="0"/>
                            </a:rPr>
                            <m:t>2</m:t>
                          </m:r>
                        </m:sup>
                      </m:sSup>
                      <m:d>
                        <m:dPr>
                          <m:ctrlPr>
                            <a:rPr lang="ru-RU" sz="2000" i="1">
                              <a:solidFill>
                                <a:srgbClr val="000000"/>
                              </a:solidFill>
                              <a:effectLst/>
                              <a:latin typeface="Cambria Math" panose="02040503050406030204" pitchFamily="18" charset="0"/>
                              <a:ea typeface="Times New Roman" panose="02020603050405020304" pitchFamily="18" charset="0"/>
                            </a:rPr>
                          </m:ctrlPr>
                        </m:dPr>
                        <m:e>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𝑤</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sub>
                            <m:sup/>
                            <m:e>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en-US" sz="2000" i="1">
                                      <a:solidFill>
                                        <a:srgbClr val="000000"/>
                                      </a:solidFill>
                                      <a:effectLst/>
                                      <a:latin typeface="Cambria Math" panose="02040503050406030204" pitchFamily="18" charset="0"/>
                                      <a:ea typeface="Times New Roman" panose="02020603050405020304" pitchFamily="18" charset="0"/>
                                    </a:rPr>
                                    <m:t>𝑤</m:t>
                                  </m:r>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𝑊</m:t>
                                      </m:r>
                                    </m:e>
                                  </m:d>
                                </m:den>
                              </m:f>
                            </m:e>
                          </m:nary>
                          <m:r>
                            <a:rPr lang="ru-RU" sz="2000" i="1">
                              <a:solidFill>
                                <a:srgbClr val="000000"/>
                              </a:solidFill>
                              <a:effectLst/>
                              <a:latin typeface="Cambria Math" panose="02040503050406030204" pitchFamily="18" charset="0"/>
                              <a:ea typeface="Times New Roman" panose="02020603050405020304" pitchFamily="18" charset="0"/>
                            </a:rPr>
                            <m:t>,</m:t>
                          </m:r>
                          <m:nary>
                            <m:naryPr>
                              <m:chr m:val="∑"/>
                              <m:limLoc m:val="undOvr"/>
                              <m:supHide m:val="on"/>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𝑠</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𝑆</m:t>
                              </m:r>
                            </m:sub>
                            <m:sup/>
                            <m:e>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𝑠</m:t>
                                  </m:r>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𝑆</m:t>
                                      </m:r>
                                    </m:e>
                                  </m:d>
                                </m:den>
                              </m:f>
                            </m:e>
                          </m:nary>
                        </m:e>
                      </m:d>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𝑈</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𝑈</m:t>
                              </m:r>
                            </m:e>
                          </m:d>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𝑊</m:t>
                              </m:r>
                            </m:e>
                          </m:d>
                        </m:den>
                      </m:f>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𝛼</m:t>
                          </m:r>
                        </m:e>
                        <m:sub>
                          <m:r>
                            <a:rPr lang="ru-RU" sz="2000" i="1">
                              <a:solidFill>
                                <a:srgbClr val="000000"/>
                              </a:solidFill>
                              <a:effectLst/>
                              <a:latin typeface="Cambria Math" panose="02040503050406030204" pitchFamily="18" charset="0"/>
                              <a:ea typeface="Times New Roman" panose="02020603050405020304" pitchFamily="18" charset="0"/>
                            </a:rPr>
                            <m:t>𝑉</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𝑉</m:t>
                              </m:r>
                            </m:e>
                          </m:d>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𝑊</m:t>
                              </m:r>
                            </m:e>
                          </m:d>
                        </m:den>
                      </m:f>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𝛽</m:t>
                      </m:r>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num>
                        <m:den>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m:rPr>
                                  <m:sty m:val="p"/>
                                </m:rPr>
                                <a:rPr lang="ru-RU" sz="2000">
                                  <a:solidFill>
                                    <a:srgbClr val="000000"/>
                                  </a:solidFill>
                                  <a:effectLst/>
                                  <a:latin typeface="Cambria Math" panose="02040503050406030204" pitchFamily="18" charset="0"/>
                                  <a:ea typeface="Times New Roman" panose="02020603050405020304" pitchFamily="18" charset="0"/>
                                </a:rPr>
                                <m:t>S</m:t>
                              </m:r>
                            </m:e>
                          </m:d>
                          <m:r>
                            <a:rPr lang="ru-RU" sz="2000">
                              <a:solidFill>
                                <a:srgbClr val="000000"/>
                              </a:solidFill>
                              <a:effectLst/>
                              <a:latin typeface="Cambria Math" panose="02040503050406030204" pitchFamily="18" charset="0"/>
                              <a:ea typeface="Times New Roman" panose="02020603050405020304" pitchFamily="18" charset="0"/>
                            </a:rPr>
                            <m:t>+</m:t>
                          </m:r>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𝑊</m:t>
                              </m:r>
                            </m:e>
                          </m:d>
                        </m:den>
                      </m:f>
                      <m:r>
                        <a:rPr lang="ru-RU" sz="2000" i="1">
                          <a:solidFill>
                            <a:srgbClr val="000000"/>
                          </a:solidFill>
                          <a:effectLst/>
                          <a:latin typeface="Cambria Math" panose="02040503050406030204" pitchFamily="18" charset="0"/>
                          <a:ea typeface="Times New Roman" panose="02020603050405020304" pitchFamily="18" charset="0"/>
                        </a:rPr>
                        <m:t>, </m:t>
                      </m:r>
                      <m:r>
                        <a:rPr lang="ru-RU" sz="2000" i="1">
                          <a:solidFill>
                            <a:srgbClr val="000000"/>
                          </a:solidFill>
                          <a:effectLst/>
                          <a:latin typeface="Cambria Math" panose="02040503050406030204" pitchFamily="18" charset="0"/>
                          <a:ea typeface="Times New Roman" panose="02020603050405020304" pitchFamily="18" charset="0"/>
                        </a:rPr>
                        <m:t>𝛾</m:t>
                      </m:r>
                      <m:r>
                        <a:rPr lang="ru-RU" sz="2000" i="1">
                          <a:solidFill>
                            <a:srgbClr val="000000"/>
                          </a:solidFill>
                          <a:effectLst/>
                          <a:latin typeface="Cambria Math" panose="02040503050406030204" pitchFamily="18" charset="0"/>
                          <a:ea typeface="Times New Roman" panose="02020603050405020304" pitchFamily="18" charset="0"/>
                        </a:rPr>
                        <m:t>=0</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667512" y="1307904"/>
                <a:ext cx="10588752" cy="4054443"/>
              </a:xfrm>
              <a:prstGeom prst="rect">
                <a:avLst/>
              </a:prstGeom>
              <a:blipFill>
                <a:blip r:embed="rId2"/>
                <a:stretch>
                  <a:fillRect l="-633" t="-150" r="-576"/>
                </a:stretch>
              </a:blipFill>
            </p:spPr>
            <p:txBody>
              <a:bodyPr/>
              <a:lstStyle/>
              <a:p>
                <a:r>
                  <a:rPr lang="ru-RU">
                    <a:noFill/>
                  </a:rPr>
                  <a:t> </a:t>
                </a:r>
              </a:p>
            </p:txBody>
          </p:sp>
        </mc:Fallback>
      </mc:AlternateContent>
    </p:spTree>
    <p:extLst>
      <p:ext uri="{BB962C8B-B14F-4D97-AF65-F5344CB8AC3E}">
        <p14:creationId xmlns:p14="http://schemas.microsoft.com/office/powerpoint/2010/main" val="351631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83464" y="199865"/>
                <a:ext cx="11173968" cy="3046988"/>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где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 ковариационная матрица размером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𝑞</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𝑞</m:t>
                    </m:r>
                  </m:oMath>
                </a14:m>
                <a:r>
                  <a:rPr lang="ru-RU" sz="2000" dirty="0">
                    <a:solidFill>
                      <a:srgbClr val="000000"/>
                    </a:solidFill>
                    <a:effectLst/>
                    <a:latin typeface="Times New Roman" panose="02020603050405020304" pitchFamily="18" charset="0"/>
                    <a:ea typeface="Times New Roman" panose="02020603050405020304" pitchFamily="18" charset="0"/>
                  </a:rPr>
                  <a:t>, которая, как известно, является обобщением дисперсии для многомерной случайной величины;</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𝜇</m:t>
                    </m:r>
                  </m:oMath>
                </a14:m>
                <a:r>
                  <a:rPr lang="ru-RU" sz="2000" dirty="0">
                    <a:solidFill>
                      <a:srgbClr val="000000"/>
                    </a:solidFill>
                    <a:effectLst/>
                    <a:latin typeface="Times New Roman" panose="02020603050405020304" pitchFamily="18" charset="0"/>
                    <a:ea typeface="Times New Roman" panose="02020603050405020304" pitchFamily="18" charset="0"/>
                  </a:rPr>
                  <a:t> – представляет из себя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𝑞</m:t>
                    </m:r>
                  </m:oMath>
                </a14:m>
                <a:r>
                  <a:rPr lang="ru-RU" sz="2000" dirty="0">
                    <a:solidFill>
                      <a:srgbClr val="000000"/>
                    </a:solidFill>
                    <a:effectLst/>
                    <a:latin typeface="Times New Roman" panose="02020603050405020304" pitchFamily="18" charset="0"/>
                    <a:ea typeface="Times New Roman" panose="02020603050405020304" pitchFamily="18" charset="0"/>
                  </a:rPr>
                  <a:t>-мерный вектор математических ожиданий;</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d>
                      <m:dPr>
                        <m:begChr m:val="|"/>
                        <m:endChr m:val="|"/>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m:t>
                        </m:r>
                      </m:e>
                    </m:d>
                  </m:oMath>
                </a14:m>
                <a:r>
                  <a:rPr lang="ru-RU" sz="2000" dirty="0">
                    <a:solidFill>
                      <a:srgbClr val="000000"/>
                    </a:solidFill>
                    <a:effectLst/>
                    <a:latin typeface="Times New Roman" panose="02020603050405020304" pitchFamily="18" charset="0"/>
                    <a:ea typeface="Times New Roman" panose="02020603050405020304" pitchFamily="18" charset="0"/>
                  </a:rPr>
                  <a:t> – определитель ковариационной матрицы;</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𝑇</m:t>
                    </m:r>
                  </m:oMath>
                </a14:m>
                <a:r>
                  <a:rPr lang="ru-RU" sz="2000" dirty="0">
                    <a:solidFill>
                      <a:srgbClr val="000000"/>
                    </a:solidFill>
                    <a:effectLst/>
                    <a:latin typeface="Times New Roman" panose="02020603050405020304" pitchFamily="18" charset="0"/>
                    <a:ea typeface="Times New Roman" panose="02020603050405020304" pitchFamily="18" charset="0"/>
                  </a:rPr>
                  <a:t> – оператор транспонирования.</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Введем в рассмотрение функцию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𝛿</m:t>
                        </m:r>
                      </m:e>
                      <m:sup>
                        <m:r>
                          <a:rPr lang="ru-RU" sz="2000" i="1">
                            <a:solidFill>
                              <a:srgbClr val="000000"/>
                            </a:solidFill>
                            <a:effectLst/>
                            <a:latin typeface="Cambria Math" panose="02040503050406030204" pitchFamily="18" charset="0"/>
                            <a:ea typeface="Times New Roman" panose="02020603050405020304" pitchFamily="18" charset="0"/>
                          </a:rPr>
                          <m:t>2</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𝜇</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𝑇</m:t>
                        </m:r>
                      </m:sup>
                    </m:sSup>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𝜇</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называемую квадратичным расстоянием </a:t>
                </a:r>
                <a:r>
                  <a:rPr lang="ru-RU" sz="2000" dirty="0" err="1">
                    <a:solidFill>
                      <a:srgbClr val="000000"/>
                    </a:solidFill>
                    <a:effectLst/>
                    <a:latin typeface="Times New Roman" panose="02020603050405020304" pitchFamily="18" charset="0"/>
                    <a:ea typeface="Times New Roman" panose="02020603050405020304" pitchFamily="18" charset="0"/>
                  </a:rPr>
                  <a:t>Махаланобиса</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83464" y="199865"/>
                <a:ext cx="11173968" cy="3046988"/>
              </a:xfrm>
              <a:prstGeom prst="rect">
                <a:avLst/>
              </a:prstGeom>
              <a:blipFill>
                <a:blip r:embed="rId2"/>
                <a:stretch>
                  <a:fillRect l="-600" t="-200" r="-546" b="-1600"/>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429768" y="3402431"/>
                <a:ext cx="11128248" cy="3354380"/>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Алгоритм предполагает, что данные подчиняются смеси многомерных нормальных распределений для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𝑞</m:t>
                    </m:r>
                  </m:oMath>
                </a14:m>
                <a:r>
                  <a:rPr lang="ru-RU" sz="2000" dirty="0">
                    <a:solidFill>
                      <a:srgbClr val="000000"/>
                    </a:solidFill>
                    <a:effectLst/>
                    <a:latin typeface="Times New Roman" panose="02020603050405020304" pitchFamily="18" charset="0"/>
                    <a:ea typeface="Times New Roman" panose="02020603050405020304" pitchFamily="18" charset="0"/>
                  </a:rPr>
                  <a:t> переменных. Модель, представляющая собой смесь гауссовых распределений, задается в виде:</a:t>
                </a:r>
                <a:endParaRPr lang="ru-RU" sz="2000" dirty="0">
                  <a:effectLst/>
                  <a:latin typeface="Times New Roman" panose="02020603050405020304" pitchFamily="18" charset="0"/>
                  <a:ea typeface="Times New Roman" panose="02020603050405020304" pitchFamily="18" charset="0"/>
                </a:endParaRPr>
              </a:p>
              <a:p>
                <a:pPr indent="450215" algn="ctr">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rPr>
                        <m:t>)=</m:t>
                      </m:r>
                      <m:nary>
                        <m:naryPr>
                          <m:chr m:val="∑"/>
                          <m:limLoc m:val="undOvr"/>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𝑡</m:t>
                          </m:r>
                          <m:r>
                            <a:rPr lang="ru-RU" sz="2000" i="1">
                              <a:solidFill>
                                <a:srgbClr val="000000"/>
                              </a:solidFill>
                              <a:effectLst/>
                              <a:latin typeface="Cambria Math" panose="02040503050406030204" pitchFamily="18" charset="0"/>
                              <a:ea typeface="Times New Roman" panose="02020603050405020304" pitchFamily="18" charset="0"/>
                            </a:rPr>
                            <m:t>=1</m:t>
                          </m:r>
                        </m:sub>
                        <m:sup>
                          <m:r>
                            <a:rPr lang="ru-RU" sz="2000" i="1">
                              <a:solidFill>
                                <a:srgbClr val="000000"/>
                              </a:solidFill>
                              <a:effectLst/>
                              <a:latin typeface="Cambria Math" panose="02040503050406030204" pitchFamily="18" charset="0"/>
                              <a:ea typeface="Times New Roman" panose="02020603050405020304" pitchFamily="18" charset="0"/>
                            </a:rPr>
                            <m:t>𝑘</m:t>
                          </m:r>
                        </m:sup>
                        <m:e>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𝑤</m:t>
                              </m:r>
                            </m:e>
                            <m:sub>
                              <m:r>
                                <a:rPr lang="en-US" sz="2000" i="1">
                                  <a:solidFill>
                                    <a:srgbClr val="000000"/>
                                  </a:solidFill>
                                  <a:effectLst/>
                                  <a:latin typeface="Cambria Math" panose="02040503050406030204" pitchFamily="18" charset="0"/>
                                  <a:ea typeface="Times New Roman" panose="02020603050405020304" pitchFamily="18" charset="0"/>
                                </a:rPr>
                                <m:t>𝑖</m:t>
                              </m:r>
                            </m:sub>
                          </m:sSub>
                        </m:e>
                      </m:nary>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𝑖</m:t>
                      </m:r>
                      <m:r>
                        <a:rPr lang="ru-RU" sz="2000" i="1">
                          <a:solidFill>
                            <a:srgbClr val="000000"/>
                          </a:solidFill>
                          <a:effectLst/>
                          <a:latin typeface="Cambria Math" panose="02040503050406030204" pitchFamily="18" charset="0"/>
                          <a:ea typeface="Times New Roman" panose="02020603050405020304" pitchFamily="18" charset="0"/>
                        </a:rPr>
                        <m:t>)</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где</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𝑥</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𝑖</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 нормальное распределение для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𝑖</m:t>
                    </m:r>
                  </m:oMath>
                </a14:m>
                <a:r>
                  <a:rPr lang="ru-RU" sz="2000" dirty="0">
                    <a:solidFill>
                      <a:srgbClr val="000000"/>
                    </a:solidFill>
                    <a:effectLst/>
                    <a:latin typeface="Times New Roman" panose="02020603050405020304" pitchFamily="18" charset="0"/>
                    <a:ea typeface="Times New Roman" panose="02020603050405020304" pitchFamily="18" charset="0"/>
                  </a:rPr>
                  <a:t>-го кластера;</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𝑤</m:t>
                        </m:r>
                      </m:e>
                      <m:sub>
                        <m:r>
                          <a:rPr lang="en-US" sz="2000" i="1">
                            <a:solidFill>
                              <a:srgbClr val="000000"/>
                            </a:solidFill>
                            <a:effectLst/>
                            <a:latin typeface="Cambria Math" panose="02040503050406030204" pitchFamily="18" charset="0"/>
                            <a:ea typeface="Times New Roman" panose="02020603050405020304" pitchFamily="18" charset="0"/>
                          </a:rPr>
                          <m:t>𝑖</m:t>
                        </m:r>
                      </m:sub>
                    </m:sSub>
                  </m:oMath>
                </a14:m>
                <a:r>
                  <a:rPr lang="ru-RU" sz="2000" dirty="0">
                    <a:solidFill>
                      <a:srgbClr val="000000"/>
                    </a:solidFill>
                    <a:effectLst/>
                    <a:latin typeface="Times New Roman" panose="02020603050405020304" pitchFamily="18" charset="0"/>
                    <a:ea typeface="Times New Roman" panose="02020603050405020304" pitchFamily="18" charset="0"/>
                  </a:rPr>
                  <a:t> – доля (вес)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𝑖</m:t>
                    </m:r>
                  </m:oMath>
                </a14:m>
                <a:r>
                  <a:rPr lang="ru-RU" sz="2000" dirty="0">
                    <a:solidFill>
                      <a:srgbClr val="000000"/>
                    </a:solidFill>
                    <a:effectLst/>
                    <a:latin typeface="Times New Roman" panose="02020603050405020304" pitchFamily="18" charset="0"/>
                    <a:ea typeface="Times New Roman" panose="02020603050405020304" pitchFamily="18" charset="0"/>
                  </a:rPr>
                  <a:t>-го кластера в исходной базе данных.</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429768" y="3402431"/>
                <a:ext cx="11128248" cy="3354380"/>
              </a:xfrm>
              <a:prstGeom prst="rect">
                <a:avLst/>
              </a:prstGeom>
              <a:blipFill>
                <a:blip r:embed="rId3"/>
                <a:stretch>
                  <a:fillRect l="-603" r="-548" b="-1455"/>
                </a:stretch>
              </a:blipFill>
            </p:spPr>
            <p:txBody>
              <a:bodyPr/>
              <a:lstStyle/>
              <a:p>
                <a:r>
                  <a:rPr lang="ru-RU">
                    <a:noFill/>
                  </a:rPr>
                  <a:t> </a:t>
                </a:r>
              </a:p>
            </p:txBody>
          </p:sp>
        </mc:Fallback>
      </mc:AlternateContent>
    </p:spTree>
    <p:extLst>
      <p:ext uri="{BB962C8B-B14F-4D97-AF65-F5344CB8AC3E}">
        <p14:creationId xmlns:p14="http://schemas.microsoft.com/office/powerpoint/2010/main" val="288552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Таблица 1"/>
              <p:cNvGraphicFramePr>
                <a:graphicFrameLocks noGrp="1"/>
              </p:cNvGraphicFramePr>
              <p:nvPr>
                <p:extLst>
                  <p:ext uri="{D42A27DB-BD31-4B8C-83A1-F6EECF244321}">
                    <p14:modId xmlns:p14="http://schemas.microsoft.com/office/powerpoint/2010/main" val="2843297777"/>
                  </p:ext>
                </p:extLst>
              </p:nvPr>
            </p:nvGraphicFramePr>
            <p:xfrm>
              <a:off x="2167128" y="160814"/>
              <a:ext cx="7076059" cy="1463040"/>
            </p:xfrm>
            <a:graphic>
              <a:graphicData uri="http://schemas.openxmlformats.org/drawingml/2006/table">
                <a:tbl>
                  <a:tblPr firstRow="1" firstCol="1" bandRow="1"/>
                  <a:tblGrid>
                    <a:gridCol w="1501722">
                      <a:extLst>
                        <a:ext uri="{9D8B030D-6E8A-4147-A177-3AD203B41FA5}">
                          <a16:colId xmlns:a16="http://schemas.microsoft.com/office/drawing/2014/main" val="4287572326"/>
                        </a:ext>
                      </a:extLst>
                    </a:gridCol>
                    <a:gridCol w="1505975">
                      <a:extLst>
                        <a:ext uri="{9D8B030D-6E8A-4147-A177-3AD203B41FA5}">
                          <a16:colId xmlns:a16="http://schemas.microsoft.com/office/drawing/2014/main" val="220494094"/>
                        </a:ext>
                      </a:extLst>
                    </a:gridCol>
                    <a:gridCol w="4068362">
                      <a:extLst>
                        <a:ext uri="{9D8B030D-6E8A-4147-A177-3AD203B41FA5}">
                          <a16:colId xmlns:a16="http://schemas.microsoft.com/office/drawing/2014/main" val="236079002"/>
                        </a:ext>
                      </a:extLst>
                    </a:gridCol>
                  </a:tblGrid>
                  <a:tr h="0">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Матрица</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Размер</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Содержит</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820462"/>
                      </a:ext>
                    </a:extLst>
                  </a:tr>
                  <a:tr h="0">
                    <a:tc>
                      <a:txBody>
                        <a:bodyPr/>
                        <a:lstStyle/>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𝐶</m:t>
                                </m:r>
                              </m:oMath>
                            </m:oMathPara>
                          </a14:m>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333333"/>
                                    </a:solidFill>
                                    <a:effectLst/>
                                    <a:latin typeface="Cambria Math" panose="02040503050406030204" pitchFamily="18" charset="0"/>
                                    <a:ea typeface="Times New Roman" panose="02020603050405020304" pitchFamily="18" charset="0"/>
                                  </a:rPr>
                                  <m:t>𝑞</m:t>
                                </m:r>
                                <m:r>
                                  <a:rPr lang="ru-RU" sz="2000" i="1">
                                    <a:solidFill>
                                      <a:srgbClr val="333333"/>
                                    </a:solidFill>
                                    <a:effectLst/>
                                    <a:latin typeface="Cambria Math" panose="02040503050406030204" pitchFamily="18" charset="0"/>
                                    <a:ea typeface="Times New Roman" panose="02020603050405020304" pitchFamily="18" charset="0"/>
                                  </a:rPr>
                                  <m:t>×</m:t>
                                </m:r>
                                <m:r>
                                  <a:rPr lang="ru-RU" sz="2000" i="1">
                                    <a:solidFill>
                                      <a:srgbClr val="333333"/>
                                    </a:solidFill>
                                    <a:effectLst/>
                                    <a:latin typeface="Cambria Math" panose="02040503050406030204" pitchFamily="18" charset="0"/>
                                    <a:ea typeface="Times New Roman" panose="02020603050405020304" pitchFamily="18" charset="0"/>
                                  </a:rPr>
                                  <m:t>𝑘</m:t>
                                </m:r>
                              </m:oMath>
                            </m:oMathPara>
                          </a14:m>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Математические ожидания,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𝜇</m:t>
                              </m:r>
                            </m:oMath>
                          </a14:m>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4890356"/>
                      </a:ext>
                    </a:extLst>
                  </a:tr>
                  <a:tr h="0">
                    <a:tc>
                      <a:txBody>
                        <a:bodyPr/>
                        <a:lstStyle/>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m:oMathPara>
                          </a14:m>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333333"/>
                                    </a:solidFill>
                                    <a:effectLst/>
                                    <a:latin typeface="Cambria Math" panose="02040503050406030204" pitchFamily="18" charset="0"/>
                                    <a:ea typeface="Times New Roman" panose="02020603050405020304" pitchFamily="18" charset="0"/>
                                  </a:rPr>
                                  <m:t>𝑞</m:t>
                                </m:r>
                                <m:r>
                                  <a:rPr lang="ru-RU" sz="2000" i="1">
                                    <a:solidFill>
                                      <a:srgbClr val="333333"/>
                                    </a:solidFill>
                                    <a:effectLst/>
                                    <a:latin typeface="Cambria Math" panose="02040503050406030204" pitchFamily="18" charset="0"/>
                                    <a:ea typeface="Times New Roman" panose="02020603050405020304" pitchFamily="18" charset="0"/>
                                  </a:rPr>
                                  <m:t>×</m:t>
                                </m:r>
                                <m:r>
                                  <a:rPr lang="ru-RU" sz="2000" i="1">
                                    <a:solidFill>
                                      <a:srgbClr val="333333"/>
                                    </a:solidFill>
                                    <a:effectLst/>
                                    <a:latin typeface="Cambria Math" panose="02040503050406030204" pitchFamily="18" charset="0"/>
                                    <a:ea typeface="Times New Roman" panose="02020603050405020304" pitchFamily="18" charset="0"/>
                                  </a:rPr>
                                  <m:t>𝑞</m:t>
                                </m:r>
                              </m:oMath>
                            </m:oMathPara>
                          </a14:m>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Ковариации,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m:t>
                              </m:r>
                            </m:oMath>
                          </a14:m>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27475297"/>
                      </a:ext>
                    </a:extLst>
                  </a:tr>
                  <a:tr h="0">
                    <a:tc>
                      <a:txBody>
                        <a:bodyPr/>
                        <a:lstStyle/>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oMath>
                            </m:oMathPara>
                          </a14:m>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333333"/>
                                    </a:solidFill>
                                    <a:effectLst/>
                                    <a:latin typeface="Cambria Math" panose="02040503050406030204" pitchFamily="18" charset="0"/>
                                    <a:ea typeface="Times New Roman" panose="02020603050405020304" pitchFamily="18" charset="0"/>
                                  </a:rPr>
                                  <m:t>𝑘</m:t>
                                </m:r>
                                <m:r>
                                  <a:rPr lang="ru-RU" sz="2000" i="1">
                                    <a:solidFill>
                                      <a:srgbClr val="333333"/>
                                    </a:solidFill>
                                    <a:effectLst/>
                                    <a:latin typeface="Cambria Math" panose="02040503050406030204" pitchFamily="18" charset="0"/>
                                    <a:ea typeface="Times New Roman" panose="02020603050405020304" pitchFamily="18" charset="0"/>
                                  </a:rPr>
                                  <m:t>×1</m:t>
                                </m:r>
                              </m:oMath>
                            </m:oMathPara>
                          </a14:m>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Веса,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𝑤</m:t>
                                  </m:r>
                                </m:e>
                                <m:sub>
                                  <m:r>
                                    <a:rPr lang="en-US" sz="2000" i="1">
                                      <a:solidFill>
                                        <a:srgbClr val="000000"/>
                                      </a:solidFill>
                                      <a:effectLst/>
                                      <a:latin typeface="Cambria Math" panose="02040503050406030204" pitchFamily="18" charset="0"/>
                                      <a:ea typeface="Times New Roman" panose="02020603050405020304" pitchFamily="18" charset="0"/>
                                    </a:rPr>
                                    <m:t>𝑖</m:t>
                                  </m:r>
                                </m:sub>
                              </m:sSub>
                            </m:oMath>
                          </a14:m>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9143923"/>
                      </a:ext>
                    </a:extLst>
                  </a:tr>
                </a:tbl>
              </a:graphicData>
            </a:graphic>
          </p:graphicFrame>
        </mc:Choice>
        <mc:Fallback>
          <p:graphicFrame>
            <p:nvGraphicFramePr>
              <p:cNvPr id="2" name="Таблица 1"/>
              <p:cNvGraphicFramePr>
                <a:graphicFrameLocks noGrp="1"/>
              </p:cNvGraphicFramePr>
              <p:nvPr>
                <p:extLst>
                  <p:ext uri="{D42A27DB-BD31-4B8C-83A1-F6EECF244321}">
                    <p14:modId xmlns:p14="http://schemas.microsoft.com/office/powerpoint/2010/main" val="2843297777"/>
                  </p:ext>
                </p:extLst>
              </p:nvPr>
            </p:nvGraphicFramePr>
            <p:xfrm>
              <a:off x="2167128" y="160814"/>
              <a:ext cx="7076059" cy="1463040"/>
            </p:xfrm>
            <a:graphic>
              <a:graphicData uri="http://schemas.openxmlformats.org/drawingml/2006/table">
                <a:tbl>
                  <a:tblPr firstRow="1" firstCol="1" bandRow="1"/>
                  <a:tblGrid>
                    <a:gridCol w="1501722">
                      <a:extLst>
                        <a:ext uri="{9D8B030D-6E8A-4147-A177-3AD203B41FA5}">
                          <a16:colId xmlns:a16="http://schemas.microsoft.com/office/drawing/2014/main" val="4287572326"/>
                        </a:ext>
                      </a:extLst>
                    </a:gridCol>
                    <a:gridCol w="1505975">
                      <a:extLst>
                        <a:ext uri="{9D8B030D-6E8A-4147-A177-3AD203B41FA5}">
                          <a16:colId xmlns:a16="http://schemas.microsoft.com/office/drawing/2014/main" val="220494094"/>
                        </a:ext>
                      </a:extLst>
                    </a:gridCol>
                    <a:gridCol w="4068362">
                      <a:extLst>
                        <a:ext uri="{9D8B030D-6E8A-4147-A177-3AD203B41FA5}">
                          <a16:colId xmlns:a16="http://schemas.microsoft.com/office/drawing/2014/main" val="236079002"/>
                        </a:ext>
                      </a:extLst>
                    </a:gridCol>
                  </a:tblGrid>
                  <a:tr h="365760">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Матрица</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Размер</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Содержит</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820462"/>
                      </a:ext>
                    </a:extLst>
                  </a:tr>
                  <a:tr h="36576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05" t="-111475" r="-371255" b="-229508"/>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05" t="-111475" r="-271255" b="-229508"/>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4102" t="-111475" r="-299" b="-229508"/>
                          </a:stretch>
                        </a:blipFill>
                      </a:tcPr>
                    </a:tc>
                    <a:extLst>
                      <a:ext uri="{0D108BD9-81ED-4DB2-BD59-A6C34878D82A}">
                        <a16:rowId xmlns:a16="http://schemas.microsoft.com/office/drawing/2014/main" val="3874890356"/>
                      </a:ext>
                    </a:extLst>
                  </a:tr>
                  <a:tr h="36576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05" t="-215000" r="-371255" b="-133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05" t="-215000" r="-271255" b="-133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4102" t="-215000" r="-299" b="-133333"/>
                          </a:stretch>
                        </a:blipFill>
                      </a:tcPr>
                    </a:tc>
                    <a:extLst>
                      <a:ext uri="{0D108BD9-81ED-4DB2-BD59-A6C34878D82A}">
                        <a16:rowId xmlns:a16="http://schemas.microsoft.com/office/drawing/2014/main" val="2427475297"/>
                      </a:ext>
                    </a:extLst>
                  </a:tr>
                  <a:tr h="36576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05" t="-315000" r="-371255" b="-33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100405" t="-315000" r="-271255" b="-33333"/>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74102" t="-315000" r="-299" b="-33333"/>
                          </a:stretch>
                        </a:blipFill>
                      </a:tcPr>
                    </a:tc>
                    <a:extLst>
                      <a:ext uri="{0D108BD9-81ED-4DB2-BD59-A6C34878D82A}">
                        <a16:rowId xmlns:a16="http://schemas.microsoft.com/office/drawing/2014/main" val="1459143923"/>
                      </a:ext>
                    </a:extLst>
                  </a:tr>
                </a:tbl>
              </a:graphicData>
            </a:graphic>
          </p:graphicFrame>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137160" y="1852974"/>
                <a:ext cx="11859768" cy="985206"/>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Следует отметить, что один из популярных алгоритмов кластеризации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a:t>
                </a:r>
                <a:r>
                  <a:rPr lang="ru-RU" sz="2000" dirty="0" err="1">
                    <a:solidFill>
                      <a:srgbClr val="000000"/>
                    </a:solidFill>
                    <a:effectLst/>
                    <a:latin typeface="Times New Roman" panose="02020603050405020304" pitchFamily="18" charset="0"/>
                    <a:ea typeface="Times New Roman" panose="02020603050405020304" pitchFamily="18" charset="0"/>
                  </a:rPr>
                  <a:t>means</a:t>
                </a:r>
                <a:r>
                  <a:rPr lang="ru-RU" sz="2000" dirty="0">
                    <a:solidFill>
                      <a:srgbClr val="000000"/>
                    </a:solidFill>
                    <a:effectLst/>
                    <a:latin typeface="Times New Roman" panose="02020603050405020304" pitchFamily="18" charset="0"/>
                    <a:ea typeface="Times New Roman" panose="02020603050405020304" pitchFamily="18" charset="0"/>
                  </a:rPr>
                  <a:t> является частным случаем EM-алгоритма, когда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постоянны: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𝑤</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r>
                          <a:rPr lang="ru-RU" sz="2000" i="1">
                            <a:solidFill>
                              <a:srgbClr val="000000"/>
                            </a:solidFill>
                            <a:effectLst/>
                            <a:latin typeface="Cambria Math" panose="02040503050406030204" pitchFamily="18" charset="0"/>
                            <a:ea typeface="Times New Roman" panose="02020603050405020304" pitchFamily="18" charset="0"/>
                          </a:rPr>
                          <m:t>𝑘</m:t>
                        </m:r>
                      </m:den>
                    </m:f>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𝐼</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𝐼</m:t>
                    </m:r>
                  </m:oMath>
                </a14:m>
                <a:r>
                  <a:rPr lang="ru-RU" sz="2000" dirty="0">
                    <a:solidFill>
                      <a:srgbClr val="000000"/>
                    </a:solidFill>
                    <a:effectLst/>
                    <a:latin typeface="Times New Roman" panose="02020603050405020304" pitchFamily="18" charset="0"/>
                    <a:ea typeface="Times New Roman" panose="02020603050405020304" pitchFamily="18" charset="0"/>
                  </a:rPr>
                  <a:t> - единичная матрица).</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137160" y="1852974"/>
                <a:ext cx="11859768" cy="985206"/>
              </a:xfrm>
              <a:prstGeom prst="rect">
                <a:avLst/>
              </a:prstGeom>
              <a:blipFill>
                <a:blip r:embed="rId3"/>
                <a:stretch>
                  <a:fillRect l="-566" t="-617" r="-514" b="-61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256032" y="2838180"/>
                <a:ext cx="11311128" cy="2093202"/>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Алгоритм начинает работу с инициализации, т.е. некоторого приближенного решения, которое может быть выбрано случайно или задано пользователем исходя из некоторых априорных сведений об исходных данных. Наиболее общим способом инициализации является присвоение элементам матрицы математических ожиданий случайных значений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𝐶</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𝜇</m:t>
                    </m:r>
                  </m:oMath>
                </a14:m>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Random</a:t>
                </a:r>
                <a:r>
                  <a:rPr lang="ru-RU" sz="2000" dirty="0">
                    <a:solidFill>
                      <a:srgbClr val="000000"/>
                    </a:solidFill>
                    <a:effectLst/>
                    <a:latin typeface="Times New Roman" panose="02020603050405020304" pitchFamily="18" charset="0"/>
                    <a:ea typeface="Times New Roman" panose="02020603050405020304" pitchFamily="18" charset="0"/>
                  </a:rPr>
                  <a:t>, начальная ковариационная матрица определяется как </a:t>
                </a:r>
                <a:r>
                  <a:rPr lang="ru-RU" sz="2000" dirty="0" err="1">
                    <a:solidFill>
                      <a:srgbClr val="000000"/>
                    </a:solidFill>
                    <a:effectLst/>
                    <a:latin typeface="Times New Roman" panose="02020603050405020304" pitchFamily="18" charset="0"/>
                    <a:ea typeface="Times New Roman" panose="02020603050405020304" pitchFamily="18" charset="0"/>
                  </a:rPr>
                  <a:t>единчиная</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𝑟</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𝐼</m:t>
                    </m:r>
                  </m:oMath>
                </a14:m>
                <a:r>
                  <a:rPr lang="ru-RU" sz="2000" dirty="0">
                    <a:solidFill>
                      <a:srgbClr val="000000"/>
                    </a:solidFill>
                    <a:effectLst/>
                    <a:latin typeface="Times New Roman" panose="02020603050405020304" pitchFamily="18" charset="0"/>
                    <a:ea typeface="Times New Roman" panose="02020603050405020304" pitchFamily="18" charset="0"/>
                  </a:rPr>
                  <a:t>, веса кластеров задаются одинаковыми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𝑤</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r>
                          <a:rPr lang="ru-RU" sz="2000" i="1">
                            <a:solidFill>
                              <a:srgbClr val="000000"/>
                            </a:solidFill>
                            <a:effectLst/>
                            <a:latin typeface="Cambria Math" panose="02040503050406030204" pitchFamily="18" charset="0"/>
                            <a:ea typeface="Times New Roman" panose="02020603050405020304" pitchFamily="18" charset="0"/>
                          </a:rPr>
                          <m:t>𝑘</m:t>
                        </m:r>
                      </m:den>
                    </m:f>
                  </m:oMath>
                </a14:m>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256032" y="2838180"/>
                <a:ext cx="11311128" cy="2093202"/>
              </a:xfrm>
              <a:prstGeom prst="rect">
                <a:avLst/>
              </a:prstGeom>
              <a:blipFill>
                <a:blip r:embed="rId4"/>
                <a:stretch>
                  <a:fillRect l="-539" t="-292" r="-485"/>
                </a:stretch>
              </a:blipFill>
            </p:spPr>
            <p:txBody>
              <a:bodyPr/>
              <a:lstStyle/>
              <a:p>
                <a:r>
                  <a:rPr lang="ru-RU">
                    <a:noFill/>
                  </a:rPr>
                  <a:t> </a:t>
                </a:r>
              </a:p>
            </p:txBody>
          </p:sp>
        </mc:Fallback>
      </mc:AlternateContent>
      <p:sp>
        <p:nvSpPr>
          <p:cNvPr id="5" name="Прямоугольник 4"/>
          <p:cNvSpPr/>
          <p:nvPr/>
        </p:nvSpPr>
        <p:spPr>
          <a:xfrm>
            <a:off x="137160" y="5069473"/>
            <a:ext cx="11494008" cy="1200329"/>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Следует обратить внимание, что алгоритм может «застрять» в локальном оптимуме и дать </a:t>
            </a:r>
            <a:r>
              <a:rPr lang="ru-RU" sz="2000" dirty="0" err="1">
                <a:solidFill>
                  <a:srgbClr val="000000"/>
                </a:solidFill>
                <a:latin typeface="Times New Roman" panose="02020603050405020304" pitchFamily="18" charset="0"/>
                <a:ea typeface="Times New Roman" panose="02020603050405020304" pitchFamily="18" charset="0"/>
              </a:rPr>
              <a:t>квазиоптимальное</a:t>
            </a:r>
            <a:r>
              <a:rPr lang="ru-RU" sz="2000" dirty="0">
                <a:solidFill>
                  <a:srgbClr val="000000"/>
                </a:solidFill>
                <a:latin typeface="Times New Roman" panose="02020603050405020304" pitchFamily="18" charset="0"/>
                <a:ea typeface="Times New Roman" panose="02020603050405020304" pitchFamily="18" charset="0"/>
              </a:rPr>
              <a:t> решение при выборе неудачного начального приближения. Поэтому одним из его недостатков следует считать чувствительность к выбору начального состояния модели.</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0545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411480" y="108817"/>
                <a:ext cx="11439144" cy="4154984"/>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Реализация EM-алгоритма может быть проиллюстрирована с помощью следующего псевдокода:</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b="1" i="1" dirty="0">
                    <a:solidFill>
                      <a:srgbClr val="000000"/>
                    </a:solidFill>
                    <a:effectLst/>
                    <a:latin typeface="Times New Roman" panose="02020603050405020304" pitchFamily="18" charset="0"/>
                    <a:ea typeface="Times New Roman" panose="02020603050405020304" pitchFamily="18" charset="0"/>
                  </a:rPr>
                  <a:t>Вход:</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 – число кластеров;</a:t>
                </a:r>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𝑌</m:t>
                    </m:r>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𝑦</m:t>
                        </m:r>
                      </m:e>
                      <m:sub>
                        <m:r>
                          <a:rPr lang="ru-RU" sz="2000" i="1">
                            <a:solidFill>
                              <a:srgbClr val="000000"/>
                            </a:solidFill>
                            <a:effectLst/>
                            <a:latin typeface="Cambria Math" panose="02040503050406030204" pitchFamily="18" charset="0"/>
                            <a:ea typeface="Times New Roman" panose="02020603050405020304" pitchFamily="18" charset="0"/>
                          </a:rPr>
                          <m:t>1</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𝑦</m:t>
                        </m:r>
                      </m:e>
                      <m:sub>
                        <m:r>
                          <a:rPr lang="ru-RU" sz="2000" i="1">
                            <a:solidFill>
                              <a:srgbClr val="000000"/>
                            </a:solidFill>
                            <a:effectLst/>
                            <a:latin typeface="Cambria Math" panose="02040503050406030204" pitchFamily="18" charset="0"/>
                            <a:ea typeface="Times New Roman" panose="02020603050405020304" pitchFamily="18" charset="0"/>
                          </a:rPr>
                          <m:t>2</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𝑦</m:t>
                        </m:r>
                      </m:e>
                      <m:sub>
                        <m:r>
                          <a:rPr lang="en-US" sz="2000" i="1">
                            <a:solidFill>
                              <a:srgbClr val="000000"/>
                            </a:solidFill>
                            <a:effectLst/>
                            <a:latin typeface="Cambria Math" panose="02040503050406030204" pitchFamily="18" charset="0"/>
                            <a:ea typeface="Times New Roman" panose="02020603050405020304" pitchFamily="18" charset="0"/>
                          </a:rPr>
                          <m:t>𝑛</m:t>
                        </m:r>
                      </m:sub>
                    </m:sSub>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 множество из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𝑛</m:t>
                    </m:r>
                  </m:oMath>
                </a14:m>
                <a:r>
                  <a:rPr lang="ru-RU" sz="2000" dirty="0">
                    <a:solidFill>
                      <a:srgbClr val="000000"/>
                    </a:solidFill>
                    <a:effectLst/>
                    <a:latin typeface="Times New Roman" panose="02020603050405020304" pitchFamily="18" charset="0"/>
                    <a:ea typeface="Times New Roman" panose="02020603050405020304" pitchFamily="18" charset="0"/>
                  </a:rPr>
                  <a:t> наблюдений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𝑞</m:t>
                    </m:r>
                  </m:oMath>
                </a14:m>
                <a:r>
                  <a:rPr lang="ru-RU" sz="2000" dirty="0">
                    <a:solidFill>
                      <a:srgbClr val="000000"/>
                    </a:solidFill>
                    <a:effectLst/>
                    <a:latin typeface="Times New Roman" panose="02020603050405020304" pitchFamily="18" charset="0"/>
                    <a:ea typeface="Times New Roman" panose="02020603050405020304" pitchFamily="18" charset="0"/>
                  </a:rPr>
                  <a:t>-мерного пространства;</a:t>
                </a:r>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𝜀</m:t>
                    </m:r>
                  </m:oMath>
                </a14:m>
                <a:r>
                  <a:rPr lang="ru-RU" sz="2000" dirty="0">
                    <a:solidFill>
                      <a:srgbClr val="000000"/>
                    </a:solidFill>
                    <a:effectLst/>
                    <a:latin typeface="Times New Roman" panose="02020603050405020304" pitchFamily="18" charset="0"/>
                    <a:ea typeface="Times New Roman" panose="02020603050405020304" pitchFamily="18" charset="0"/>
                  </a:rPr>
                  <a:t> – допустимое отклонение для логарифмического правдоподобия;</a:t>
                </a:r>
                <a:endParaRPr lang="ru-RU" sz="20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𝑄</m:t>
                    </m:r>
                  </m:oMath>
                </a14:m>
                <a:r>
                  <a:rPr lang="ru-RU" sz="2000" dirty="0">
                    <a:solidFill>
                      <a:srgbClr val="000000"/>
                    </a:solidFill>
                    <a:effectLst/>
                    <a:latin typeface="Times New Roman" panose="02020603050405020304" pitchFamily="18" charset="0"/>
                    <a:ea typeface="Times New Roman" panose="02020603050405020304" pitchFamily="18" charset="0"/>
                  </a:rPr>
                  <a:t> – максимальное число итераций.</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b="1" i="1" dirty="0">
                    <a:solidFill>
                      <a:srgbClr val="000000"/>
                    </a:solidFill>
                    <a:effectLst/>
                    <a:latin typeface="Times New Roman" panose="02020603050405020304" pitchFamily="18" charset="0"/>
                    <a:ea typeface="Times New Roman" panose="02020603050405020304" pitchFamily="18" charset="0"/>
                  </a:rPr>
                  <a:t>Выход:</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𝐶</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oMath>
                </a14:m>
                <a:r>
                  <a:rPr lang="ru-RU" sz="2000" dirty="0">
                    <a:solidFill>
                      <a:srgbClr val="000000"/>
                    </a:solidFill>
                    <a:effectLst/>
                    <a:latin typeface="Times New Roman" panose="02020603050405020304" pitchFamily="18" charset="0"/>
                    <a:ea typeface="Times New Roman" panose="02020603050405020304" pitchFamily="18" charset="0"/>
                  </a:rPr>
                  <a:t> – матрицы, содержащие обновляемые параметры смеси.</a:t>
                </a:r>
                <a:endParaRPr lang="ru-RU" sz="2000" dirty="0">
                  <a:effectLst/>
                  <a:latin typeface="Times New Roman" panose="02020603050405020304" pitchFamily="18" charset="0"/>
                  <a:ea typeface="Times New Roman" panose="02020603050405020304" pitchFamily="18" charset="0"/>
                </a:endParaRPr>
              </a:p>
              <a:p>
                <a:pPr marL="898525" indent="92075" algn="just">
                  <a:lnSpc>
                    <a:spcPct val="120000"/>
                  </a:lnSpc>
                  <a:spcAft>
                    <a:spcPts val="0"/>
                  </a:spcAft>
                </a:pP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𝑋</m:t>
                    </m:r>
                  </m:oMath>
                </a14:m>
                <a:r>
                  <a:rPr lang="ru-RU" sz="2000" dirty="0">
                    <a:solidFill>
                      <a:srgbClr val="000000"/>
                    </a:solidFill>
                    <a:effectLst/>
                    <a:latin typeface="Times New Roman" panose="02020603050405020304" pitchFamily="18" charset="0"/>
                    <a:ea typeface="Times New Roman" panose="02020603050405020304" pitchFamily="18" charset="0"/>
                  </a:rPr>
                  <a:t> – матрица с вероятностями членства в кластерах.</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ru-RU" sz="2000" dirty="0">
                    <a:solidFill>
                      <a:srgbClr val="000000"/>
                    </a:solidFill>
                    <a:effectLst/>
                    <a:latin typeface="Times New Roman" panose="02020603050405020304" pitchFamily="18" charset="0"/>
                    <a:ea typeface="Times New Roman" panose="02020603050405020304" pitchFamily="18" charset="0"/>
                  </a:rPr>
                  <a:t>Инициализация: установка начальных значений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𝐶</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𝑊</m:t>
                    </m:r>
                  </m:oMath>
                </a14:m>
                <a:r>
                  <a:rPr lang="ru-RU" sz="2000" dirty="0">
                    <a:solidFill>
                      <a:srgbClr val="000000"/>
                    </a:solidFill>
                    <a:effectLst/>
                    <a:latin typeface="Times New Roman" panose="02020603050405020304" pitchFamily="18" charset="0"/>
                    <a:ea typeface="Times New Roman" panose="02020603050405020304" pitchFamily="18" charset="0"/>
                  </a:rPr>
                  <a:t>, выбранных случайно или заданных пользователем.</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ru-RU" sz="2000" dirty="0">
                    <a:solidFill>
                      <a:srgbClr val="000000"/>
                    </a:solidFill>
                    <a:effectLst/>
                    <a:latin typeface="Times New Roman" panose="02020603050405020304" pitchFamily="18" charset="0"/>
                    <a:ea typeface="Times New Roman" panose="02020603050405020304" pitchFamily="18" charset="0"/>
                  </a:rPr>
                  <a:t>Пока изменение логарифмического правдоподобия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𝛥</m:t>
                    </m:r>
                    <m:r>
                      <a:rPr lang="ru-RU" sz="2000" i="1">
                        <a:solidFill>
                          <a:srgbClr val="000000"/>
                        </a:solidFill>
                        <a:effectLst/>
                        <a:latin typeface="Cambria Math" panose="02040503050406030204" pitchFamily="18" charset="0"/>
                        <a:ea typeface="Times New Roman" panose="02020603050405020304" pitchFamily="18" charset="0"/>
                      </a:rPr>
                      <m:t>𝑙𝑙h</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𝜀</m:t>
                    </m:r>
                  </m:oMath>
                </a14:m>
                <a:r>
                  <a:rPr lang="ru-RU" sz="2000" dirty="0">
                    <a:solidFill>
                      <a:srgbClr val="000000"/>
                    </a:solidFill>
                    <a:effectLst/>
                    <a:latin typeface="Times New Roman" panose="02020603050405020304" pitchFamily="18" charset="0"/>
                    <a:ea typeface="Times New Roman" panose="02020603050405020304" pitchFamily="18" charset="0"/>
                  </a:rPr>
                  <a:t> и не достигнуто максимальное число итераций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𝑄</m:t>
                    </m:r>
                  </m:oMath>
                </a14:m>
                <a:r>
                  <a:rPr lang="ru-RU" sz="2000" dirty="0">
                    <a:solidFill>
                      <a:srgbClr val="000000"/>
                    </a:solidFill>
                    <a:effectLst/>
                    <a:latin typeface="Times New Roman" panose="02020603050405020304" pitchFamily="18" charset="0"/>
                    <a:ea typeface="Times New Roman" panose="02020603050405020304" pitchFamily="18" charset="0"/>
                  </a:rPr>
                  <a:t>, выполнять шаги </a:t>
                </a:r>
                <a:r>
                  <a:rPr lang="ru-RU" sz="2000" b="1" i="1" dirty="0">
                    <a:solidFill>
                      <a:srgbClr val="000000"/>
                    </a:solidFill>
                    <a:effectLst/>
                    <a:latin typeface="Times New Roman" panose="02020603050405020304" pitchFamily="18" charset="0"/>
                    <a:ea typeface="Times New Roman" panose="02020603050405020304" pitchFamily="18" charset="0"/>
                  </a:rPr>
                  <a:t>E</a:t>
                </a:r>
                <a:r>
                  <a:rPr lang="ru-RU" sz="2000" dirty="0">
                    <a:solidFill>
                      <a:srgbClr val="000000"/>
                    </a:solidFill>
                    <a:effectLst/>
                    <a:latin typeface="Times New Roman" panose="02020603050405020304" pitchFamily="18" charset="0"/>
                    <a:ea typeface="Times New Roman" panose="02020603050405020304" pitchFamily="18" charset="0"/>
                  </a:rPr>
                  <a:t> и </a:t>
                </a:r>
                <a:r>
                  <a:rPr lang="ru-RU" sz="2000" b="1" i="1" dirty="0">
                    <a:solidFill>
                      <a:srgbClr val="000000"/>
                    </a:solidFill>
                    <a:effectLst/>
                    <a:latin typeface="Times New Roman" panose="02020603050405020304" pitchFamily="18" charset="0"/>
                    <a:ea typeface="Times New Roman" panose="02020603050405020304" pitchFamily="18" charset="0"/>
                  </a:rPr>
                  <a:t>M</a:t>
                </a:r>
                <a:r>
                  <a:rPr lang="ru-RU"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11480" y="108817"/>
                <a:ext cx="11439144" cy="4154984"/>
              </a:xfrm>
              <a:prstGeom prst="rect">
                <a:avLst/>
              </a:prstGeom>
              <a:blipFill>
                <a:blip r:embed="rId2"/>
                <a:stretch>
                  <a:fillRect l="-480" t="-147" r="-533" b="-102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411480" y="4453966"/>
                <a:ext cx="11384280" cy="1569660"/>
              </a:xfrm>
              <a:prstGeom prst="rect">
                <a:avLst/>
              </a:prstGeom>
            </p:spPr>
            <p:txBody>
              <a:bodyPr wrap="square">
                <a:spAutoFit/>
              </a:bodyPr>
              <a:lstStyle/>
              <a:p>
                <a:pPr indent="450215" algn="just">
                  <a:lnSpc>
                    <a:spcPct val="120000"/>
                  </a:lnSpc>
                  <a:spcAft>
                    <a:spcPts val="0"/>
                  </a:spcAft>
                </a:pPr>
                <a:r>
                  <a:rPr lang="ru-RU" sz="2000" b="1" i="1" dirty="0">
                    <a:solidFill>
                      <a:srgbClr val="000000"/>
                    </a:solidFill>
                    <a:latin typeface="Times New Roman" panose="02020603050405020304" pitchFamily="18" charset="0"/>
                    <a:ea typeface="Times New Roman" panose="02020603050405020304" pitchFamily="18" charset="0"/>
                  </a:rPr>
                  <a:t>Шаг </a:t>
                </a:r>
                <a:r>
                  <a:rPr lang="en-US" sz="2000" b="1" i="1" dirty="0">
                    <a:solidFill>
                      <a:srgbClr val="000000"/>
                    </a:solidFill>
                    <a:effectLst/>
                    <a:latin typeface="Times New Roman" panose="02020603050405020304" pitchFamily="18" charset="0"/>
                    <a:ea typeface="Times New Roman" panose="02020603050405020304" pitchFamily="18" charset="0"/>
                  </a:rPr>
                  <a:t>E</a:t>
                </a:r>
                <a:endParaRPr lang="ru-RU" sz="2000" dirty="0">
                  <a:effectLst/>
                  <a:latin typeface="Times New Roman" panose="02020603050405020304" pitchFamily="18" charset="0"/>
                  <a:ea typeface="Times New Roman" panose="02020603050405020304" pitchFamily="18" charset="0"/>
                </a:endParaRPr>
              </a:p>
              <a:p>
                <a:pPr indent="63055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𝐶</m:t>
                          </m:r>
                        </m:e>
                        <m:sup>
                          <m:r>
                            <a:rPr lang="en-US" sz="2000" i="1">
                              <a:solidFill>
                                <a:srgbClr val="000000"/>
                              </a:solidFill>
                              <a:effectLst/>
                              <a:latin typeface="Cambria Math" panose="02040503050406030204" pitchFamily="18" charset="0"/>
                              <a:ea typeface="Times New Roman" panose="02020603050405020304" pitchFamily="18" charset="0"/>
                            </a:rPr>
                            <m:t>′</m:t>
                          </m:r>
                        </m:sup>
                      </m:sSup>
                      <m:r>
                        <a:rPr lang="ru-RU" sz="2000" i="1">
                          <a:solidFill>
                            <a:srgbClr val="000000"/>
                          </a:solidFill>
                          <a:effectLst/>
                          <a:latin typeface="Cambria Math" panose="02040503050406030204" pitchFamily="18" charset="0"/>
                          <a:ea typeface="Times New Roman" panose="02020603050405020304" pitchFamily="18" charset="0"/>
                        </a:rPr>
                        <m:t>=0, </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𝑅</m:t>
                          </m:r>
                        </m:e>
                        <m:sup>
                          <m:r>
                            <a:rPr lang="en-US" sz="2000" i="1">
                              <a:solidFill>
                                <a:srgbClr val="000000"/>
                              </a:solidFill>
                              <a:effectLst/>
                              <a:latin typeface="Cambria Math" panose="02040503050406030204" pitchFamily="18" charset="0"/>
                              <a:ea typeface="Times New Roman" panose="02020603050405020304" pitchFamily="18" charset="0"/>
                            </a:rPr>
                            <m:t>′</m:t>
                          </m:r>
                        </m:sup>
                      </m:sSup>
                      <m:r>
                        <a:rPr lang="ru-RU" sz="2000" i="1">
                          <a:solidFill>
                            <a:srgbClr val="000000"/>
                          </a:solidFill>
                          <a:effectLst/>
                          <a:latin typeface="Cambria Math" panose="02040503050406030204" pitchFamily="18" charset="0"/>
                          <a:ea typeface="Times New Roman" panose="02020603050405020304" pitchFamily="18" charset="0"/>
                        </a:rPr>
                        <m:t>=0, </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𝑊</m:t>
                          </m:r>
                        </m:e>
                        <m:sup>
                          <m:r>
                            <a:rPr lang="en-US" sz="2000" i="1">
                              <a:solidFill>
                                <a:srgbClr val="000000"/>
                              </a:solidFill>
                              <a:effectLst/>
                              <a:latin typeface="Cambria Math" panose="02040503050406030204" pitchFamily="18" charset="0"/>
                              <a:ea typeface="Times New Roman" panose="02020603050405020304" pitchFamily="18" charset="0"/>
                            </a:rPr>
                            <m:t>′</m:t>
                          </m:r>
                        </m:sup>
                      </m:sSup>
                      <m:r>
                        <a:rPr lang="ru-RU" sz="2000" i="1">
                          <a:solidFill>
                            <a:srgbClr val="000000"/>
                          </a:solidFill>
                          <a:effectLst/>
                          <a:latin typeface="Cambria Math" panose="02040503050406030204" pitchFamily="18" charset="0"/>
                          <a:ea typeface="Times New Roman" panose="02020603050405020304" pitchFamily="18" charset="0"/>
                        </a:rPr>
                        <m:t>=0, </m:t>
                      </m:r>
                      <m:r>
                        <a:rPr lang="en-US" sz="2000" i="1">
                          <a:solidFill>
                            <a:srgbClr val="000000"/>
                          </a:solidFill>
                          <a:effectLst/>
                          <a:latin typeface="Cambria Math" panose="02040503050406030204" pitchFamily="18" charset="0"/>
                          <a:ea typeface="Times New Roman" panose="02020603050405020304" pitchFamily="18" charset="0"/>
                        </a:rPr>
                        <m:t>𝑙𝑙</m:t>
                      </m:r>
                      <m:r>
                        <a:rPr lang="ru-RU" sz="2000" i="1">
                          <a:solidFill>
                            <a:srgbClr val="000000"/>
                          </a:solidFill>
                          <a:effectLst/>
                          <a:latin typeface="Cambria Math" panose="02040503050406030204" pitchFamily="18" charset="0"/>
                          <a:ea typeface="Times New Roman" panose="02020603050405020304" pitchFamily="18" charset="0"/>
                        </a:rPr>
                        <m:t>h</m:t>
                      </m:r>
                      <m:r>
                        <a:rPr lang="ru-RU" sz="2000" i="1">
                          <a:solidFill>
                            <a:srgbClr val="000000"/>
                          </a:solidFill>
                          <a:effectLst/>
                          <a:latin typeface="Cambria Math" panose="02040503050406030204" pitchFamily="18" charset="0"/>
                          <a:ea typeface="Times New Roman" panose="02020603050405020304" pitchFamily="18" charset="0"/>
                        </a:rPr>
                        <m:t>=0</m:t>
                      </m:r>
                    </m:oMath>
                  </m:oMathPara>
                </a14:m>
                <a:endParaRPr lang="ru-RU" sz="2000" dirty="0">
                  <a:effectLst/>
                  <a:latin typeface="Times New Roman" panose="02020603050405020304" pitchFamily="18" charset="0"/>
                  <a:ea typeface="Times New Roman" panose="02020603050405020304" pitchFamily="18" charset="0"/>
                </a:endParaRPr>
              </a:p>
              <a:p>
                <a:pPr indent="254000">
                  <a:lnSpc>
                    <a:spcPct val="120000"/>
                  </a:lnSpc>
                </a:pPr>
                <a:r>
                  <a:rPr lang="ru-RU" sz="2000" dirty="0">
                    <a:solidFill>
                      <a:srgbClr val="000000"/>
                    </a:solidFill>
                    <a:effectLst/>
                    <a:latin typeface="Times New Roman" panose="02020603050405020304" pitchFamily="18" charset="0"/>
                    <a:ea typeface="Times New Roman" panose="02020603050405020304" pitchFamily="18" charset="0"/>
                  </a:rPr>
                  <a:t>Для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𝑖</m:t>
                    </m:r>
                  </m:oMath>
                </a14:m>
                <a:r>
                  <a:rPr lang="ru-RU" sz="2000" dirty="0">
                    <a:solidFill>
                      <a:srgbClr val="000000"/>
                    </a:solidFill>
                    <a:effectLst/>
                    <a:latin typeface="Times New Roman" panose="02020603050405020304" pitchFamily="18" charset="0"/>
                    <a:ea typeface="Times New Roman" panose="02020603050405020304" pitchFamily="18" charset="0"/>
                  </a:rPr>
                  <a:t>, изменяющегося от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1</m:t>
                    </m:r>
                  </m:oMath>
                </a14:m>
                <a:r>
                  <a:rPr lang="ru-RU" sz="2000" dirty="0">
                    <a:solidFill>
                      <a:srgbClr val="000000"/>
                    </a:solidFill>
                    <a:effectLst/>
                    <a:latin typeface="Times New Roman" panose="02020603050405020304" pitchFamily="18" charset="0"/>
                    <a:ea typeface="Times New Roman" panose="02020603050405020304" pitchFamily="18" charset="0"/>
                  </a:rPr>
                  <a:t> до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𝑛</m:t>
                    </m:r>
                  </m:oMath>
                </a14:m>
                <a:endParaRPr lang="ru-RU" sz="2000" dirty="0">
                  <a:effectLst/>
                  <a:latin typeface="Times New Roman" panose="02020603050405020304" pitchFamily="18" charset="0"/>
                  <a:ea typeface="Times New Roman" panose="02020603050405020304" pitchFamily="18" charset="0"/>
                </a:endParaRPr>
              </a:p>
              <a:p>
                <a:pPr marL="449580" indent="44958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𝑠𝑢𝑚</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𝑝</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=0</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411480" y="4453966"/>
                <a:ext cx="11384280" cy="1569660"/>
              </a:xfrm>
              <a:prstGeom prst="rect">
                <a:avLst/>
              </a:prstGeom>
              <a:blipFill>
                <a:blip r:embed="rId3"/>
                <a:stretch>
                  <a:fillRect t="-389"/>
                </a:stretch>
              </a:blipFill>
            </p:spPr>
            <p:txBody>
              <a:bodyPr/>
              <a:lstStyle/>
              <a:p>
                <a:r>
                  <a:rPr lang="ru-RU">
                    <a:noFill/>
                  </a:rPr>
                  <a:t> </a:t>
                </a:r>
              </a:p>
            </p:txBody>
          </p:sp>
        </mc:Fallback>
      </mc:AlternateContent>
    </p:spTree>
    <p:extLst>
      <p:ext uri="{BB962C8B-B14F-4D97-AF65-F5344CB8AC3E}">
        <p14:creationId xmlns:p14="http://schemas.microsoft.com/office/powerpoint/2010/main" val="168523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448056" y="0"/>
                <a:ext cx="9784080" cy="3247492"/>
              </a:xfrm>
              <a:prstGeom prst="rect">
                <a:avLst/>
              </a:prstGeom>
            </p:spPr>
            <p:txBody>
              <a:bodyPr wrap="square">
                <a:spAutoFit/>
              </a:bodyPr>
              <a:lstStyle/>
              <a:p>
                <a:pPr indent="450215" algn="just">
                  <a:lnSpc>
                    <a:spcPct val="120000"/>
                  </a:lnSpc>
                  <a:spcAft>
                    <a:spcPts val="0"/>
                  </a:spcAft>
                </a:pPr>
                <a:r>
                  <a:rPr lang="ru-RU" sz="1600" dirty="0">
                    <a:solidFill>
                      <a:srgbClr val="000000"/>
                    </a:solidFill>
                    <a:latin typeface="Times New Roman" panose="02020603050405020304" pitchFamily="18" charset="0"/>
                    <a:ea typeface="Times New Roman" panose="02020603050405020304" pitchFamily="18" charset="0"/>
                  </a:rPr>
                  <a:t>Для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𝑗</m:t>
                    </m:r>
                  </m:oMath>
                </a14:m>
                <a:r>
                  <a:rPr lang="ru-RU" sz="1600" dirty="0">
                    <a:solidFill>
                      <a:srgbClr val="000000"/>
                    </a:solidFill>
                    <a:effectLst/>
                    <a:latin typeface="Times New Roman" panose="02020603050405020304" pitchFamily="18" charset="0"/>
                    <a:ea typeface="Times New Roman" panose="02020603050405020304" pitchFamily="18" charset="0"/>
                  </a:rPr>
                  <a:t>, изменяющегося от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1</m:t>
                    </m:r>
                  </m:oMath>
                </a14:m>
                <a:r>
                  <a:rPr lang="ru-RU" sz="1600" dirty="0">
                    <a:solidFill>
                      <a:srgbClr val="000000"/>
                    </a:solidFill>
                    <a:effectLst/>
                    <a:latin typeface="Times New Roman" panose="02020603050405020304" pitchFamily="18" charset="0"/>
                    <a:ea typeface="Times New Roman" panose="02020603050405020304" pitchFamily="18" charset="0"/>
                  </a:rPr>
                  <a:t> до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𝑘</m:t>
                    </m:r>
                  </m:oMath>
                </a14:m>
                <a:endParaRPr lang="ru-RU" sz="1600" dirty="0">
                  <a:effectLst/>
                  <a:latin typeface="Times New Roman" panose="02020603050405020304" pitchFamily="18" charset="0"/>
                  <a:ea typeface="Times New Roman" panose="02020603050405020304" pitchFamily="18" charset="0"/>
                </a:endParaRPr>
              </a:p>
              <a:p>
                <a:pPr marL="899160" indent="44958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𝛿</m:t>
                          </m:r>
                        </m:e>
                        <m:sub>
                          <m:r>
                            <a:rPr lang="ru-RU" sz="1600" i="1">
                              <a:solidFill>
                                <a:srgbClr val="000000"/>
                              </a:solidFill>
                              <a:effectLst/>
                              <a:latin typeface="Cambria Math" panose="02040503050406030204" pitchFamily="18" charset="0"/>
                              <a:ea typeface="Times New Roman" panose="02020603050405020304" pitchFamily="18" charset="0"/>
                            </a:rPr>
                            <m:t>𝑖𝑗</m:t>
                          </m:r>
                        </m:sub>
                      </m:sSub>
                      <m:r>
                        <a:rPr lang="ru-RU" sz="1600" i="1">
                          <a:solidFill>
                            <a:srgbClr val="000000"/>
                          </a:solidFill>
                          <a:effectLst/>
                          <a:latin typeface="Cambria Math" panose="02040503050406030204" pitchFamily="18" charset="0"/>
                          <a:ea typeface="Times New Roman" panose="02020603050405020304" pitchFamily="18" charset="0"/>
                        </a:rPr>
                        <m:t>=</m:t>
                      </m:r>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𝑦</m:t>
                              </m:r>
                            </m:e>
                            <m:sub>
                              <m:r>
                                <a:rPr lang="ru-RU"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rPr>
                                <m:t>𝑗</m:t>
                              </m:r>
                            </m:sub>
                          </m:sSub>
                          <m:r>
                            <a:rPr lang="ru-RU" sz="1600" i="1">
                              <a:solidFill>
                                <a:srgbClr val="000000"/>
                              </a:solidFill>
                              <a:effectLst/>
                              <a:latin typeface="Cambria Math" panose="02040503050406030204" pitchFamily="18" charset="0"/>
                              <a:ea typeface="Times New Roman" panose="02020603050405020304" pitchFamily="18" charset="0"/>
                            </a:rPr>
                            <m:t>)</m:t>
                          </m:r>
                        </m:e>
                        <m:sup>
                          <m:r>
                            <a:rPr lang="ru-RU" sz="1600" i="1">
                              <a:solidFill>
                                <a:srgbClr val="000000"/>
                              </a:solidFill>
                              <a:effectLst/>
                              <a:latin typeface="Cambria Math" panose="02040503050406030204" pitchFamily="18" charset="0"/>
                              <a:ea typeface="Times New Roman" panose="02020603050405020304" pitchFamily="18" charset="0"/>
                            </a:rPr>
                            <m:t>𝑇</m:t>
                          </m:r>
                        </m:sup>
                      </m:sSup>
                      <m:r>
                        <a:rPr lang="ru-RU" sz="1600" i="1">
                          <a:solidFill>
                            <a:srgbClr val="000000"/>
                          </a:solidFill>
                          <a:effectLst/>
                          <a:latin typeface="Cambria Math" panose="02040503050406030204" pitchFamily="18" charset="0"/>
                          <a:ea typeface="Times New Roman" panose="02020603050405020304" pitchFamily="18" charset="0"/>
                        </a:rPr>
                        <m:t>×</m:t>
                      </m:r>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𝑅</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−1</m:t>
                          </m:r>
                        </m:sup>
                      </m:sSubSup>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𝑦</m:t>
                          </m:r>
                        </m:e>
                        <m:sub>
                          <m:r>
                            <a:rPr lang="ru-RU"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rPr>
                            <m:t>𝑗</m:t>
                          </m:r>
                        </m:sub>
                      </m:sSub>
                      <m:r>
                        <a:rPr lang="ru-RU" sz="1600" i="1">
                          <a:solidFill>
                            <a:srgbClr val="000000"/>
                          </a:solidFill>
                          <a:effectLst/>
                          <a:latin typeface="Cambria Math" panose="02040503050406030204" pitchFamily="18" charset="0"/>
                          <a:ea typeface="Times New Roman" panose="02020603050405020304" pitchFamily="18" charset="0"/>
                        </a:rPr>
                        <m:t>)</m:t>
                      </m:r>
                    </m:oMath>
                  </m:oMathPara>
                </a14:m>
                <a:endParaRPr lang="ru-RU" sz="1600" dirty="0">
                  <a:effectLst/>
                  <a:latin typeface="Times New Roman" panose="02020603050405020304" pitchFamily="18" charset="0"/>
                  <a:ea typeface="Times New Roman" panose="02020603050405020304" pitchFamily="18" charset="0"/>
                </a:endParaRPr>
              </a:p>
              <a:p>
                <a:pPr marL="898525"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𝑝</m:t>
                          </m:r>
                        </m:e>
                        <m:sub>
                          <m:r>
                            <a:rPr lang="ru-RU" sz="1600" i="1">
                              <a:solidFill>
                                <a:srgbClr val="000000"/>
                              </a:solidFill>
                              <a:effectLst/>
                              <a:latin typeface="Cambria Math" panose="02040503050406030204" pitchFamily="18" charset="0"/>
                              <a:ea typeface="Times New Roman" panose="02020603050405020304" pitchFamily="18" charset="0"/>
                            </a:rPr>
                            <m:t>𝑖𝑗</m:t>
                          </m:r>
                        </m:sub>
                      </m:sSub>
                      <m:r>
                        <a:rPr lang="ru-RU" sz="1600" i="1">
                          <a:solidFill>
                            <a:srgbClr val="000000"/>
                          </a:solidFill>
                          <a:effectLst/>
                          <a:latin typeface="Cambria Math" panose="02040503050406030204" pitchFamily="18" charset="0"/>
                          <a:ea typeface="Times New Roman" panose="02020603050405020304" pitchFamily="18" charset="0"/>
                        </a:rPr>
                        <m:t>=</m:t>
                      </m:r>
                      <m:f>
                        <m:fPr>
                          <m:ctrlPr>
                            <a:rPr lang="ru-RU" sz="1600" i="1">
                              <a:solidFill>
                                <a:srgbClr val="000000"/>
                              </a:solidFill>
                              <a:effectLst/>
                              <a:latin typeface="Cambria Math" panose="02040503050406030204" pitchFamily="18" charset="0"/>
                              <a:ea typeface="Times New Roman" panose="02020603050405020304" pitchFamily="18" charset="0"/>
                            </a:rPr>
                          </m:ctrlPr>
                        </m:fPr>
                        <m:num>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𝑤</m:t>
                              </m:r>
                            </m:e>
                            <m:sub>
                              <m:r>
                                <a:rPr lang="ru-RU" sz="1600" i="1">
                                  <a:solidFill>
                                    <a:srgbClr val="000000"/>
                                  </a:solidFill>
                                  <a:effectLst/>
                                  <a:latin typeface="Cambria Math" panose="02040503050406030204" pitchFamily="18" charset="0"/>
                                  <a:ea typeface="Times New Roman" panose="02020603050405020304" pitchFamily="18" charset="0"/>
                                </a:rPr>
                                <m:t>𝑗</m:t>
                              </m:r>
                            </m:sub>
                          </m:sSub>
                        </m:num>
                        <m:den>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rPr>
                                <m:t>(2×</m:t>
                              </m:r>
                              <m:r>
                                <a:rPr lang="ru-RU" sz="1600" i="1">
                                  <a:solidFill>
                                    <a:srgbClr val="000000"/>
                                  </a:solidFill>
                                  <a:effectLst/>
                                  <a:latin typeface="Cambria Math" panose="02040503050406030204" pitchFamily="18" charset="0"/>
                                  <a:ea typeface="Times New Roman" panose="02020603050405020304" pitchFamily="18" charset="0"/>
                                </a:rPr>
                                <m:t>𝜋</m:t>
                              </m:r>
                              <m:r>
                                <a:rPr lang="ru-RU" sz="1600" i="1">
                                  <a:solidFill>
                                    <a:srgbClr val="000000"/>
                                  </a:solidFill>
                                  <a:effectLst/>
                                  <a:latin typeface="Cambria Math" panose="02040503050406030204" pitchFamily="18" charset="0"/>
                                  <a:ea typeface="Times New Roman" panose="02020603050405020304" pitchFamily="18" charset="0"/>
                                </a:rPr>
                                <m:t>)</m:t>
                              </m:r>
                            </m:e>
                            <m:sup>
                              <m:f>
                                <m:fPr>
                                  <m:ctrlPr>
                                    <a:rPr lang="ru-RU" sz="1600" i="1">
                                      <a:solidFill>
                                        <a:srgbClr val="000000"/>
                                      </a:solidFill>
                                      <a:effectLst/>
                                      <a:latin typeface="Cambria Math" panose="02040503050406030204" pitchFamily="18" charset="0"/>
                                      <a:ea typeface="Times New Roman" panose="02020603050405020304" pitchFamily="18" charset="0"/>
                                    </a:rPr>
                                  </m:ctrlPr>
                                </m:fPr>
                                <m:num>
                                  <m:r>
                                    <a:rPr lang="ru-RU" sz="1600" i="1">
                                      <a:solidFill>
                                        <a:srgbClr val="000000"/>
                                      </a:solidFill>
                                      <a:effectLst/>
                                      <a:latin typeface="Cambria Math" panose="02040503050406030204" pitchFamily="18" charset="0"/>
                                      <a:ea typeface="Times New Roman" panose="02020603050405020304" pitchFamily="18" charset="0"/>
                                    </a:rPr>
                                    <m:t>𝑞</m:t>
                                  </m:r>
                                </m:num>
                                <m:den>
                                  <m:r>
                                    <a:rPr lang="ru-RU" sz="1600" i="1">
                                      <a:solidFill>
                                        <a:srgbClr val="000000"/>
                                      </a:solidFill>
                                      <a:effectLst/>
                                      <a:latin typeface="Cambria Math" panose="02040503050406030204" pitchFamily="18" charset="0"/>
                                      <a:ea typeface="Times New Roman" panose="02020603050405020304" pitchFamily="18" charset="0"/>
                                    </a:rPr>
                                    <m:t>2</m:t>
                                  </m:r>
                                </m:den>
                              </m:f>
                            </m:sup>
                          </m:sSup>
                          <m:r>
                            <a:rPr lang="ru-RU" sz="1600" i="1">
                              <a:solidFill>
                                <a:srgbClr val="000000"/>
                              </a:solidFill>
                              <a:effectLst/>
                              <a:latin typeface="Cambria Math" panose="02040503050406030204" pitchFamily="18" charset="0"/>
                              <a:ea typeface="Times New Roman" panose="02020603050405020304" pitchFamily="18" charset="0"/>
                            </a:rPr>
                            <m:t>×</m:t>
                          </m:r>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𝑅</m:t>
                                  </m:r>
                                </m:e>
                                <m:sub>
                                  <m:r>
                                    <a:rPr lang="ru-RU" sz="1600" i="1">
                                      <a:solidFill>
                                        <a:srgbClr val="000000"/>
                                      </a:solidFill>
                                      <a:effectLst/>
                                      <a:latin typeface="Cambria Math" panose="02040503050406030204" pitchFamily="18" charset="0"/>
                                      <a:ea typeface="Times New Roman" panose="02020603050405020304" pitchFamily="18" charset="0"/>
                                    </a:rPr>
                                    <m:t>𝑗</m:t>
                                  </m:r>
                                </m:sub>
                              </m:sSub>
                              <m:r>
                                <a:rPr lang="ru-RU" sz="1600" i="1">
                                  <a:solidFill>
                                    <a:srgbClr val="000000"/>
                                  </a:solidFill>
                                  <a:effectLst/>
                                  <a:latin typeface="Cambria Math" panose="02040503050406030204" pitchFamily="18" charset="0"/>
                                  <a:ea typeface="Times New Roman" panose="02020603050405020304" pitchFamily="18" charset="0"/>
                                </a:rPr>
                                <m:t>|</m:t>
                              </m:r>
                            </m:e>
                            <m:sup>
                              <m:f>
                                <m:fPr>
                                  <m:ctrlPr>
                                    <a:rPr lang="ru-RU" sz="1600" i="1">
                                      <a:solidFill>
                                        <a:srgbClr val="000000"/>
                                      </a:solidFill>
                                      <a:effectLst/>
                                      <a:latin typeface="Cambria Math" panose="02040503050406030204" pitchFamily="18" charset="0"/>
                                      <a:ea typeface="Times New Roman" panose="02020603050405020304" pitchFamily="18" charset="0"/>
                                    </a:rPr>
                                  </m:ctrlPr>
                                </m:fPr>
                                <m:num>
                                  <m:r>
                                    <a:rPr lang="ru-RU" sz="1600" i="1">
                                      <a:solidFill>
                                        <a:srgbClr val="000000"/>
                                      </a:solidFill>
                                      <a:effectLst/>
                                      <a:latin typeface="Cambria Math" panose="02040503050406030204" pitchFamily="18" charset="0"/>
                                      <a:ea typeface="Times New Roman" panose="02020603050405020304" pitchFamily="18" charset="0"/>
                                    </a:rPr>
                                    <m:t>1</m:t>
                                  </m:r>
                                </m:num>
                                <m:den>
                                  <m:r>
                                    <a:rPr lang="ru-RU" sz="1600" i="1">
                                      <a:solidFill>
                                        <a:srgbClr val="000000"/>
                                      </a:solidFill>
                                      <a:effectLst/>
                                      <a:latin typeface="Cambria Math" panose="02040503050406030204" pitchFamily="18" charset="0"/>
                                      <a:ea typeface="Times New Roman" panose="02020603050405020304" pitchFamily="18" charset="0"/>
                                    </a:rPr>
                                    <m:t>2</m:t>
                                  </m:r>
                                </m:den>
                              </m:f>
                            </m:sup>
                          </m:sSup>
                        </m:den>
                      </m:f>
                      <m:r>
                        <a:rPr lang="ru-RU" sz="1600" i="1">
                          <a:solidFill>
                            <a:srgbClr val="000000"/>
                          </a:solidFill>
                          <a:effectLst/>
                          <a:latin typeface="Cambria Math" panose="02040503050406030204" pitchFamily="18" charset="0"/>
                          <a:ea typeface="Times New Roman" panose="02020603050405020304" pitchFamily="18" charset="0"/>
                        </a:rPr>
                        <m:t>×</m:t>
                      </m:r>
                      <m:r>
                        <a:rPr lang="ru-RU" sz="1600" i="1">
                          <a:solidFill>
                            <a:srgbClr val="000000"/>
                          </a:solidFill>
                          <a:effectLst/>
                          <a:latin typeface="Cambria Math" panose="02040503050406030204" pitchFamily="18" charset="0"/>
                          <a:ea typeface="Times New Roman" panose="02020603050405020304" pitchFamily="18" charset="0"/>
                        </a:rPr>
                        <m:t>𝑒𝑥𝑝</m:t>
                      </m:r>
                      <m:r>
                        <a:rPr lang="ru-RU" sz="1600" i="1">
                          <a:solidFill>
                            <a:srgbClr val="000000"/>
                          </a:solidFill>
                          <a:effectLst/>
                          <a:latin typeface="Cambria Math" panose="02040503050406030204" pitchFamily="18" charset="0"/>
                          <a:ea typeface="Times New Roman" panose="02020603050405020304" pitchFamily="18" charset="0"/>
                        </a:rPr>
                        <m:t>{−</m:t>
                      </m:r>
                      <m:f>
                        <m:fPr>
                          <m:ctrlPr>
                            <a:rPr lang="ru-RU" sz="1600" i="1">
                              <a:solidFill>
                                <a:srgbClr val="000000"/>
                              </a:solidFill>
                              <a:effectLst/>
                              <a:latin typeface="Cambria Math" panose="02040503050406030204" pitchFamily="18" charset="0"/>
                              <a:ea typeface="Times New Roman" panose="02020603050405020304" pitchFamily="18" charset="0"/>
                            </a:rPr>
                          </m:ctrlPr>
                        </m:fPr>
                        <m:num>
                          <m:r>
                            <a:rPr lang="ru-RU" sz="1600" i="1">
                              <a:solidFill>
                                <a:srgbClr val="000000"/>
                              </a:solidFill>
                              <a:effectLst/>
                              <a:latin typeface="Cambria Math" panose="02040503050406030204" pitchFamily="18" charset="0"/>
                              <a:ea typeface="Times New Roman" panose="02020603050405020304" pitchFamily="18" charset="0"/>
                            </a:rPr>
                            <m:t>1</m:t>
                          </m:r>
                        </m:num>
                        <m:den>
                          <m:r>
                            <a:rPr lang="ru-RU" sz="1600" i="1">
                              <a:solidFill>
                                <a:srgbClr val="000000"/>
                              </a:solidFill>
                              <a:effectLst/>
                              <a:latin typeface="Cambria Math" panose="02040503050406030204" pitchFamily="18" charset="0"/>
                              <a:ea typeface="Times New Roman" panose="02020603050405020304" pitchFamily="18" charset="0"/>
                            </a:rPr>
                            <m:t>2</m:t>
                          </m:r>
                        </m:den>
                      </m:f>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𝛿</m:t>
                          </m:r>
                        </m:e>
                        <m:sub>
                          <m:r>
                            <a:rPr lang="ru-RU" sz="1600" i="1">
                              <a:solidFill>
                                <a:srgbClr val="000000"/>
                              </a:solidFill>
                              <a:effectLst/>
                              <a:latin typeface="Cambria Math" panose="02040503050406030204" pitchFamily="18" charset="0"/>
                              <a:ea typeface="Times New Roman" panose="02020603050405020304" pitchFamily="18" charset="0"/>
                            </a:rPr>
                            <m:t>𝑖𝑗</m:t>
                          </m:r>
                        </m:sub>
                      </m:sSub>
                      <m:r>
                        <a:rPr lang="ru-RU" sz="1600" i="1">
                          <a:solidFill>
                            <a:srgbClr val="000000"/>
                          </a:solidFill>
                          <a:effectLst/>
                          <a:latin typeface="Cambria Math" panose="02040503050406030204" pitchFamily="18" charset="0"/>
                          <a:ea typeface="Times New Roman" panose="02020603050405020304" pitchFamily="18" charset="0"/>
                        </a:rPr>
                        <m:t>}</m:t>
                      </m:r>
                    </m:oMath>
                  </m:oMathPara>
                </a14:m>
                <a:endParaRPr lang="ru-RU" sz="1600" dirty="0">
                  <a:effectLst/>
                  <a:latin typeface="Times New Roman" panose="02020603050405020304" pitchFamily="18" charset="0"/>
                  <a:ea typeface="Times New Roman" panose="02020603050405020304" pitchFamily="18" charset="0"/>
                </a:endParaRPr>
              </a:p>
              <a:p>
                <a:pPr marL="899160" indent="449580" algn="just">
                  <a:lnSpc>
                    <a:spcPct val="120000"/>
                  </a:lnSpc>
                  <a:spcAft>
                    <a:spcPts val="0"/>
                  </a:spcAft>
                </a:pPr>
                <a14:m>
                  <m:oMathPara xmlns:m="http://schemas.openxmlformats.org/officeDocument/2006/math">
                    <m:oMathParaPr>
                      <m:jc m:val="centerGroup"/>
                    </m:oMathParaPr>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𝑠𝑢𝑚</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𝑝</m:t>
                          </m:r>
                        </m:e>
                        <m:sub>
                          <m:r>
                            <a:rPr lang="ru-RU"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r>
                        <a:rPr lang="ru-RU" sz="1600" i="1">
                          <a:solidFill>
                            <a:srgbClr val="000000"/>
                          </a:solidFill>
                          <a:effectLst/>
                          <a:latin typeface="Cambria Math" panose="02040503050406030204" pitchFamily="18" charset="0"/>
                          <a:ea typeface="Times New Roman" panose="02020603050405020304" pitchFamily="18" charset="0"/>
                        </a:rPr>
                        <m:t>𝑠𝑢𝑚</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𝑝</m:t>
                          </m:r>
                        </m:e>
                        <m:sub>
                          <m:r>
                            <a:rPr lang="ru-RU"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 + </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𝑝</m:t>
                          </m:r>
                        </m:e>
                        <m:sub>
                          <m:r>
                            <a:rPr lang="ru-RU" sz="1600" i="1">
                              <a:solidFill>
                                <a:srgbClr val="000000"/>
                              </a:solidFill>
                              <a:effectLst/>
                              <a:latin typeface="Cambria Math" panose="02040503050406030204" pitchFamily="18" charset="0"/>
                              <a:ea typeface="Times New Roman" panose="02020603050405020304" pitchFamily="18" charset="0"/>
                            </a:rPr>
                            <m:t>𝑖𝑗</m:t>
                          </m:r>
                        </m:sub>
                      </m:sSub>
                    </m:oMath>
                  </m:oMathPara>
                </a14:m>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1600" dirty="0">
                    <a:solidFill>
                      <a:srgbClr val="000000"/>
                    </a:solidFill>
                    <a:effectLst/>
                    <a:latin typeface="Times New Roman" panose="02020603050405020304" pitchFamily="18" charset="0"/>
                    <a:ea typeface="Times New Roman" panose="02020603050405020304" pitchFamily="18" charset="0"/>
                  </a:rPr>
                  <a:t>Конец цикла по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𝑗</m:t>
                    </m:r>
                  </m:oMath>
                </a14:m>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𝑥</m:t>
                          </m:r>
                        </m:e>
                        <m:sub>
                          <m:r>
                            <a:rPr lang="en-US"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f>
                        <m:fPr>
                          <m:ctrlPr>
                            <a:rPr lang="ru-RU" sz="1600" i="1">
                              <a:solidFill>
                                <a:srgbClr val="000000"/>
                              </a:solidFill>
                              <a:effectLst/>
                              <a:latin typeface="Cambria Math" panose="02040503050406030204" pitchFamily="18" charset="0"/>
                              <a:ea typeface="Times New Roman" panose="02020603050405020304" pitchFamily="18" charset="0"/>
                            </a:rPr>
                          </m:ctrlPr>
                        </m:fPr>
                        <m:num>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𝑝</m:t>
                              </m:r>
                            </m:e>
                            <m:sub>
                              <m:r>
                                <a:rPr lang="en-US" sz="1600" i="1">
                                  <a:solidFill>
                                    <a:srgbClr val="000000"/>
                                  </a:solidFill>
                                  <a:effectLst/>
                                  <a:latin typeface="Cambria Math" panose="02040503050406030204" pitchFamily="18" charset="0"/>
                                  <a:ea typeface="Times New Roman" panose="02020603050405020304" pitchFamily="18" charset="0"/>
                                </a:rPr>
                                <m:t>𝑖</m:t>
                              </m:r>
                            </m:sub>
                          </m:sSub>
                        </m:num>
                        <m:den>
                          <m:r>
                            <a:rPr lang="en-US" sz="1600" i="1">
                              <a:solidFill>
                                <a:srgbClr val="000000"/>
                              </a:solidFill>
                              <a:effectLst/>
                              <a:latin typeface="Cambria Math" panose="02040503050406030204" pitchFamily="18" charset="0"/>
                              <a:ea typeface="Times New Roman" panose="02020603050405020304" pitchFamily="18" charset="0"/>
                            </a:rPr>
                            <m:t>𝑠𝑢𝑚</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𝑝</m:t>
                              </m:r>
                            </m:e>
                            <m:sub>
                              <m:r>
                                <a:rPr lang="en-US" sz="1600" i="1">
                                  <a:solidFill>
                                    <a:srgbClr val="000000"/>
                                  </a:solidFill>
                                  <a:effectLst/>
                                  <a:latin typeface="Cambria Math" panose="02040503050406030204" pitchFamily="18" charset="0"/>
                                  <a:ea typeface="Times New Roman" panose="02020603050405020304" pitchFamily="18" charset="0"/>
                                </a:rPr>
                                <m:t>𝑖</m:t>
                              </m:r>
                            </m:sub>
                          </m:sSub>
                        </m:den>
                      </m:f>
                      <m:r>
                        <a:rPr lang="ru-RU" sz="1600" i="1">
                          <a:solidFill>
                            <a:srgbClr val="000000"/>
                          </a:solidFill>
                          <a:effectLst/>
                          <a:latin typeface="Cambria Math" panose="02040503050406030204" pitchFamily="18" charset="0"/>
                          <a:ea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rPr>
                        <m:t>𝑙𝑙h</m:t>
                      </m:r>
                      <m:r>
                        <a:rPr lang="ru-RU" sz="1600" i="1">
                          <a:solidFill>
                            <a:srgbClr val="000000"/>
                          </a:solidFill>
                          <a:effectLst/>
                          <a:latin typeface="Cambria Math" panose="02040503050406030204" pitchFamily="18" charset="0"/>
                          <a:ea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rPr>
                        <m:t>𝑙𝑙h</m:t>
                      </m:r>
                      <m:r>
                        <a:rPr lang="ru-RU" sz="1600" i="1">
                          <a:solidFill>
                            <a:srgbClr val="000000"/>
                          </a:solidFill>
                          <a:effectLst/>
                          <a:latin typeface="Cambria Math" panose="02040503050406030204" pitchFamily="18" charset="0"/>
                          <a:ea typeface="Times New Roman" panose="02020603050405020304" pitchFamily="18" charset="0"/>
                        </a:rPr>
                        <m:t> + </m:t>
                      </m:r>
                      <m:r>
                        <a:rPr lang="en-US" sz="1600" i="1">
                          <a:solidFill>
                            <a:srgbClr val="000000"/>
                          </a:solidFill>
                          <a:effectLst/>
                          <a:latin typeface="Cambria Math" panose="02040503050406030204" pitchFamily="18" charset="0"/>
                          <a:ea typeface="Times New Roman" panose="02020603050405020304" pitchFamily="18" charset="0"/>
                        </a:rPr>
                        <m:t>𝑙𝑛</m:t>
                      </m:r>
                      <m:r>
                        <a:rPr lang="ru-RU" sz="1600" i="1">
                          <a:solidFill>
                            <a:srgbClr val="000000"/>
                          </a:solidFill>
                          <a:effectLst/>
                          <a:latin typeface="Cambria Math" panose="02040503050406030204" pitchFamily="18" charset="0"/>
                          <a:ea typeface="Times New Roman" panose="02020603050405020304" pitchFamily="18" charset="0"/>
                        </a:rPr>
                        <m:t>(</m:t>
                      </m:r>
                      <m:r>
                        <a:rPr lang="en-US" sz="1600" i="1">
                          <a:solidFill>
                            <a:srgbClr val="000000"/>
                          </a:solidFill>
                          <a:effectLst/>
                          <a:latin typeface="Cambria Math" panose="02040503050406030204" pitchFamily="18" charset="0"/>
                          <a:ea typeface="Times New Roman" panose="02020603050405020304" pitchFamily="18" charset="0"/>
                        </a:rPr>
                        <m:t>𝑠𝑢𝑚</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𝑝</m:t>
                          </m:r>
                        </m:e>
                        <m:sub>
                          <m:r>
                            <a:rPr lang="en-US"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oMath>
                  </m:oMathPara>
                </a14:m>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rPr>
                            <m:t>𝐶</m:t>
                          </m:r>
                        </m:e>
                        <m:sup>
                          <m:r>
                            <a:rPr lang="en-US" sz="1600" i="1">
                              <a:solidFill>
                                <a:srgbClr val="000000"/>
                              </a:solidFill>
                              <a:effectLst/>
                              <a:latin typeface="Cambria Math" panose="02040503050406030204" pitchFamily="18" charset="0"/>
                              <a:ea typeface="Times New Roman" panose="02020603050405020304" pitchFamily="18" charset="0"/>
                            </a:rPr>
                            <m:t>′</m:t>
                          </m:r>
                        </m:sup>
                      </m:sSup>
                      <m:r>
                        <a:rPr lang="en-US" sz="1600" i="1">
                          <a:solidFill>
                            <a:srgbClr val="000000"/>
                          </a:solidFill>
                          <a:effectLst/>
                          <a:latin typeface="Cambria Math" panose="02040503050406030204" pitchFamily="18" charset="0"/>
                          <a:ea typeface="Times New Roman" panose="02020603050405020304" pitchFamily="18" charset="0"/>
                        </a:rPr>
                        <m:t>=</m:t>
                      </m:r>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rPr>
                            <m:t>𝐶</m:t>
                          </m:r>
                        </m:e>
                        <m:sup>
                          <m:r>
                            <a:rPr lang="en-US" sz="1600" i="1">
                              <a:solidFill>
                                <a:srgbClr val="000000"/>
                              </a:solidFill>
                              <a:effectLst/>
                              <a:latin typeface="Cambria Math" panose="02040503050406030204" pitchFamily="18" charset="0"/>
                              <a:ea typeface="Times New Roman" panose="02020603050405020304" pitchFamily="18" charset="0"/>
                            </a:rPr>
                            <m:t>′</m:t>
                          </m:r>
                        </m:sup>
                      </m:sSup>
                      <m:r>
                        <a:rPr lang="en-US" sz="1600" i="1">
                          <a:solidFill>
                            <a:srgbClr val="000000"/>
                          </a:solidFill>
                          <a:effectLst/>
                          <a:latin typeface="Cambria Math" panose="02040503050406030204" pitchFamily="18" charset="0"/>
                          <a:ea typeface="Times New Roman" panose="02020603050405020304" pitchFamily="18" charset="0"/>
                        </a:rPr>
                        <m:t>+</m:t>
                      </m:r>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𝑦</m:t>
                              </m:r>
                            </m:e>
                            <m:sub>
                              <m:r>
                                <a:rPr lang="en-US" sz="1600" i="1">
                                  <a:solidFill>
                                    <a:srgbClr val="000000"/>
                                  </a:solidFill>
                                  <a:effectLst/>
                                  <a:latin typeface="Cambria Math" panose="02040503050406030204" pitchFamily="18" charset="0"/>
                                  <a:ea typeface="Times New Roman" panose="02020603050405020304" pitchFamily="18" charset="0"/>
                                </a:rPr>
                                <m:t>𝑖</m:t>
                              </m:r>
                            </m:sub>
                          </m:sSub>
                          <m:r>
                            <a:rPr lang="en-US" sz="1600" i="1">
                              <a:solidFill>
                                <a:srgbClr val="000000"/>
                              </a:solidFill>
                              <a:effectLst/>
                              <a:latin typeface="Cambria Math" panose="02040503050406030204" pitchFamily="18" charset="0"/>
                              <a:ea typeface="Times New Roman" panose="02020603050405020304" pitchFamily="18" charset="0"/>
                            </a:rPr>
                            <m:t> </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𝑥</m:t>
                              </m:r>
                            </m:e>
                            <m:sub>
                              <m:r>
                                <a:rPr lang="en-US" sz="1600" i="1">
                                  <a:solidFill>
                                    <a:srgbClr val="000000"/>
                                  </a:solidFill>
                                  <a:effectLst/>
                                  <a:latin typeface="Cambria Math" panose="02040503050406030204" pitchFamily="18" charset="0"/>
                                  <a:ea typeface="Times New Roman" panose="02020603050405020304" pitchFamily="18" charset="0"/>
                                </a:rPr>
                                <m:t>𝑖</m:t>
                              </m:r>
                            </m:sub>
                          </m:sSub>
                        </m:e>
                        <m:sup>
                          <m:r>
                            <a:rPr lang="en-US" sz="1600" i="1">
                              <a:solidFill>
                                <a:srgbClr val="000000"/>
                              </a:solidFill>
                              <a:effectLst/>
                              <a:latin typeface="Cambria Math" panose="02040503050406030204" pitchFamily="18" charset="0"/>
                              <a:ea typeface="Times New Roman" panose="02020603050405020304" pitchFamily="18" charset="0"/>
                            </a:rPr>
                            <m:t>𝑇</m:t>
                          </m:r>
                        </m:sup>
                      </m:sSup>
                      <m:r>
                        <a:rPr lang="en-US" sz="1600" i="1">
                          <a:solidFill>
                            <a:srgbClr val="000000"/>
                          </a:solidFill>
                          <a:effectLst/>
                          <a:latin typeface="Cambria Math" panose="02040503050406030204" pitchFamily="18" charset="0"/>
                          <a:ea typeface="Times New Roman" panose="02020603050405020304" pitchFamily="18" charset="0"/>
                        </a:rPr>
                        <m:t>,</m:t>
                      </m:r>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rPr>
                            <m:t> </m:t>
                          </m:r>
                          <m:r>
                            <a:rPr lang="en-US" sz="1600" i="1">
                              <a:solidFill>
                                <a:srgbClr val="000000"/>
                              </a:solidFill>
                              <a:effectLst/>
                              <a:latin typeface="Cambria Math" panose="02040503050406030204" pitchFamily="18" charset="0"/>
                              <a:ea typeface="Times New Roman" panose="02020603050405020304" pitchFamily="18" charset="0"/>
                            </a:rPr>
                            <m:t>𝑊</m:t>
                          </m:r>
                        </m:e>
                        <m:sup>
                          <m:r>
                            <a:rPr lang="en-US" sz="1600" i="1">
                              <a:solidFill>
                                <a:srgbClr val="000000"/>
                              </a:solidFill>
                              <a:effectLst/>
                              <a:latin typeface="Cambria Math" panose="02040503050406030204" pitchFamily="18" charset="0"/>
                              <a:ea typeface="Times New Roman" panose="02020603050405020304" pitchFamily="18" charset="0"/>
                            </a:rPr>
                            <m:t>′</m:t>
                          </m:r>
                        </m:sup>
                      </m:sSup>
                      <m:r>
                        <a:rPr lang="en-US" sz="1600" i="1">
                          <a:solidFill>
                            <a:srgbClr val="000000"/>
                          </a:solidFill>
                          <a:effectLst/>
                          <a:latin typeface="Cambria Math" panose="02040503050406030204" pitchFamily="18" charset="0"/>
                          <a:ea typeface="Times New Roman" panose="02020603050405020304" pitchFamily="18" charset="0"/>
                        </a:rPr>
                        <m:t>=</m:t>
                      </m:r>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en-US" sz="1600" i="1">
                              <a:solidFill>
                                <a:srgbClr val="000000"/>
                              </a:solidFill>
                              <a:effectLst/>
                              <a:latin typeface="Cambria Math" panose="02040503050406030204" pitchFamily="18" charset="0"/>
                              <a:ea typeface="Times New Roman" panose="02020603050405020304" pitchFamily="18" charset="0"/>
                            </a:rPr>
                            <m:t>𝑊</m:t>
                          </m:r>
                        </m:e>
                        <m:sup>
                          <m:r>
                            <a:rPr lang="en-US" sz="1600" i="1">
                              <a:solidFill>
                                <a:srgbClr val="000000"/>
                              </a:solidFill>
                              <a:effectLst/>
                              <a:latin typeface="Cambria Math" panose="02040503050406030204" pitchFamily="18" charset="0"/>
                              <a:ea typeface="Times New Roman" panose="02020603050405020304" pitchFamily="18" charset="0"/>
                            </a:rPr>
                            <m:t>′</m:t>
                          </m:r>
                        </m:sup>
                      </m:sSup>
                      <m:r>
                        <a:rPr lang="en-US"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en-US" sz="1600" i="1">
                              <a:solidFill>
                                <a:srgbClr val="000000"/>
                              </a:solidFill>
                              <a:effectLst/>
                              <a:latin typeface="Cambria Math" panose="02040503050406030204" pitchFamily="18" charset="0"/>
                              <a:ea typeface="Times New Roman" panose="02020603050405020304" pitchFamily="18" charset="0"/>
                            </a:rPr>
                            <m:t>𝑥</m:t>
                          </m:r>
                        </m:e>
                        <m:sub>
                          <m:r>
                            <a:rPr lang="en-US" sz="1600" i="1">
                              <a:solidFill>
                                <a:srgbClr val="000000"/>
                              </a:solidFill>
                              <a:effectLst/>
                              <a:latin typeface="Cambria Math" panose="02040503050406030204" pitchFamily="18" charset="0"/>
                              <a:ea typeface="Times New Roman" panose="02020603050405020304" pitchFamily="18" charset="0"/>
                            </a:rPr>
                            <m:t>𝑖</m:t>
                          </m:r>
                        </m:sub>
                      </m:sSub>
                    </m:oMath>
                  </m:oMathPara>
                </a14:m>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1600" dirty="0">
                    <a:solidFill>
                      <a:srgbClr val="000000"/>
                    </a:solidFill>
                    <a:effectLst/>
                    <a:latin typeface="Times New Roman" panose="02020603050405020304" pitchFamily="18" charset="0"/>
                    <a:ea typeface="Times New Roman" panose="02020603050405020304" pitchFamily="18" charset="0"/>
                  </a:rPr>
                  <a:t>Конец цикла по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𝑖</m:t>
                    </m:r>
                  </m:oMath>
                </a14:m>
                <a:endParaRPr lang="ru-RU" sz="16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48056" y="0"/>
                <a:ext cx="9784080" cy="3247492"/>
              </a:xfrm>
              <a:prstGeom prst="rect">
                <a:avLst/>
              </a:prstGeom>
              <a:blipFill>
                <a:blip r:embed="rId2"/>
                <a:stretch>
                  <a:fillRect b="-150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579120" y="3392990"/>
                <a:ext cx="6096000" cy="2911823"/>
              </a:xfrm>
              <a:prstGeom prst="rect">
                <a:avLst/>
              </a:prstGeom>
            </p:spPr>
            <p:txBody>
              <a:bodyPr>
                <a:spAutoFit/>
              </a:bodyPr>
              <a:lstStyle/>
              <a:p>
                <a:pPr indent="450215" algn="just">
                  <a:lnSpc>
                    <a:spcPct val="120000"/>
                  </a:lnSpc>
                  <a:spcAft>
                    <a:spcPts val="0"/>
                  </a:spcAft>
                </a:pPr>
                <a:r>
                  <a:rPr lang="ru-RU" sz="1600" b="1" i="1" dirty="0">
                    <a:solidFill>
                      <a:srgbClr val="000000"/>
                    </a:solidFill>
                    <a:latin typeface="Times New Roman" panose="02020603050405020304" pitchFamily="18" charset="0"/>
                    <a:ea typeface="Times New Roman" panose="02020603050405020304" pitchFamily="18" charset="0"/>
                  </a:rPr>
                  <a:t>Шаг M</a:t>
                </a:r>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1600" dirty="0">
                    <a:solidFill>
                      <a:srgbClr val="000000"/>
                    </a:solidFill>
                    <a:effectLst/>
                    <a:latin typeface="Times New Roman" panose="02020603050405020304" pitchFamily="18" charset="0"/>
                    <a:ea typeface="Times New Roman" panose="02020603050405020304" pitchFamily="18" charset="0"/>
                  </a:rPr>
                  <a:t>Для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𝑗</m:t>
                    </m:r>
                  </m:oMath>
                </a14:m>
                <a:r>
                  <a:rPr lang="ru-RU" sz="1600" dirty="0">
                    <a:solidFill>
                      <a:srgbClr val="000000"/>
                    </a:solidFill>
                    <a:effectLst/>
                    <a:latin typeface="Times New Roman" panose="02020603050405020304" pitchFamily="18" charset="0"/>
                    <a:ea typeface="Times New Roman" panose="02020603050405020304" pitchFamily="18" charset="0"/>
                  </a:rPr>
                  <a:t>, изменяющегося от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1</m:t>
                    </m:r>
                  </m:oMath>
                </a14:m>
                <a:r>
                  <a:rPr lang="ru-RU" sz="1600" dirty="0">
                    <a:solidFill>
                      <a:srgbClr val="000000"/>
                    </a:solidFill>
                    <a:effectLst/>
                    <a:latin typeface="Times New Roman" panose="02020603050405020304" pitchFamily="18" charset="0"/>
                    <a:ea typeface="Times New Roman" panose="02020603050405020304" pitchFamily="18" charset="0"/>
                  </a:rPr>
                  <a:t> до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𝑘</m:t>
                    </m:r>
                  </m:oMath>
                </a14:m>
                <a:endParaRPr lang="ru-RU" sz="1600" dirty="0">
                  <a:effectLst/>
                  <a:latin typeface="Times New Roman" panose="02020603050405020304" pitchFamily="18" charset="0"/>
                  <a:ea typeface="Times New Roman" panose="02020603050405020304" pitchFamily="18" charset="0"/>
                </a:endParaRPr>
              </a:p>
              <a:p>
                <a:pPr marL="898525"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m:t>
                          </m:r>
                        </m:sup>
                      </m:sSubSup>
                      <m:r>
                        <a:rPr lang="ru-RU" sz="1600" i="1">
                          <a:solidFill>
                            <a:srgbClr val="000000"/>
                          </a:solidFill>
                          <a:effectLst/>
                          <a:latin typeface="Cambria Math" panose="02040503050406030204" pitchFamily="18" charset="0"/>
                          <a:ea typeface="Times New Roman" panose="02020603050405020304" pitchFamily="18" charset="0"/>
                        </a:rPr>
                        <m:t>=</m:t>
                      </m:r>
                      <m:f>
                        <m:fPr>
                          <m:ctrlPr>
                            <a:rPr lang="ru-RU" sz="1600" i="1">
                              <a:solidFill>
                                <a:srgbClr val="000000"/>
                              </a:solidFill>
                              <a:effectLst/>
                              <a:latin typeface="Cambria Math" panose="02040503050406030204" pitchFamily="18" charset="0"/>
                              <a:ea typeface="Times New Roman" panose="02020603050405020304" pitchFamily="18" charset="0"/>
                            </a:rPr>
                          </m:ctrlPr>
                        </m:fPr>
                        <m:num>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m:t>
                              </m:r>
                            </m:sup>
                          </m:sSubSup>
                        </m:num>
                        <m:den>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𝑊</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m:t>
                              </m:r>
                            </m:sup>
                          </m:sSubSup>
                        </m:den>
                      </m:f>
                    </m:oMath>
                  </m:oMathPara>
                </a14:m>
                <a:endParaRPr lang="ru-RU" sz="1600" dirty="0">
                  <a:effectLst/>
                  <a:latin typeface="Times New Roman" panose="02020603050405020304" pitchFamily="18" charset="0"/>
                  <a:ea typeface="Times New Roman" panose="02020603050405020304" pitchFamily="18" charset="0"/>
                </a:endParaRPr>
              </a:p>
              <a:p>
                <a:pPr indent="900430" algn="just">
                  <a:lnSpc>
                    <a:spcPct val="120000"/>
                  </a:lnSpc>
                  <a:spcAft>
                    <a:spcPts val="0"/>
                  </a:spcAft>
                </a:pPr>
                <a:r>
                  <a:rPr lang="ru-RU" sz="1600" dirty="0">
                    <a:solidFill>
                      <a:srgbClr val="000000"/>
                    </a:solidFill>
                    <a:effectLst/>
                    <a:latin typeface="Times New Roman" panose="02020603050405020304" pitchFamily="18" charset="0"/>
                    <a:ea typeface="Times New Roman" panose="02020603050405020304" pitchFamily="18" charset="0"/>
                  </a:rPr>
                  <a:t>Для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𝑖</m:t>
                    </m:r>
                  </m:oMath>
                </a14:m>
                <a:r>
                  <a:rPr lang="ru-RU" sz="1600" dirty="0">
                    <a:solidFill>
                      <a:srgbClr val="000000"/>
                    </a:solidFill>
                    <a:effectLst/>
                    <a:latin typeface="Times New Roman" panose="02020603050405020304" pitchFamily="18" charset="0"/>
                    <a:ea typeface="Times New Roman" panose="02020603050405020304" pitchFamily="18" charset="0"/>
                  </a:rPr>
                  <a:t>, изменяющегося от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1</m:t>
                    </m:r>
                  </m:oMath>
                </a14:m>
                <a:r>
                  <a:rPr lang="ru-RU" sz="1600" dirty="0">
                    <a:solidFill>
                      <a:srgbClr val="000000"/>
                    </a:solidFill>
                    <a:effectLst/>
                    <a:latin typeface="Times New Roman" panose="02020603050405020304" pitchFamily="18" charset="0"/>
                    <a:ea typeface="Times New Roman" panose="02020603050405020304" pitchFamily="18" charset="0"/>
                  </a:rPr>
                  <a:t> до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𝑛</m:t>
                    </m:r>
                  </m:oMath>
                </a14:m>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𝑅</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m:t>
                          </m:r>
                        </m:sup>
                      </m:sSubSup>
                      <m:r>
                        <a:rPr lang="ru-RU" sz="1600" i="1">
                          <a:solidFill>
                            <a:srgbClr val="000000"/>
                          </a:solidFill>
                          <a:effectLst/>
                          <a:latin typeface="Cambria Math" panose="02040503050406030204" pitchFamily="18" charset="0"/>
                          <a:ea typeface="Times New Roman" panose="02020603050405020304" pitchFamily="18" charset="0"/>
                        </a:rPr>
                        <m:t>=</m:t>
                      </m:r>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𝑅</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m:t>
                          </m:r>
                        </m:sup>
                      </m:sSubSup>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𝑦</m:t>
                          </m:r>
                        </m:e>
                        <m:sub>
                          <m:r>
                            <a:rPr lang="ru-RU"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rPr>
                            <m:t>𝑗</m:t>
                          </m:r>
                        </m:sub>
                      </m:sSub>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𝑥</m:t>
                          </m:r>
                        </m:e>
                        <m:sub>
                          <m:r>
                            <a:rPr lang="ru-RU" sz="1600" i="1">
                              <a:solidFill>
                                <a:srgbClr val="000000"/>
                              </a:solidFill>
                              <a:effectLst/>
                              <a:latin typeface="Cambria Math" panose="02040503050406030204" pitchFamily="18" charset="0"/>
                              <a:ea typeface="Times New Roman" panose="02020603050405020304" pitchFamily="18" charset="0"/>
                            </a:rPr>
                            <m:t>𝑖𝑗</m:t>
                          </m:r>
                        </m:sub>
                      </m:sSub>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𝑦</m:t>
                              </m:r>
                            </m:e>
                            <m:sub>
                              <m:r>
                                <a:rPr lang="ru-RU" sz="1600" i="1">
                                  <a:solidFill>
                                    <a:srgbClr val="000000"/>
                                  </a:solidFill>
                                  <a:effectLst/>
                                  <a:latin typeface="Cambria Math" panose="02040503050406030204" pitchFamily="18" charset="0"/>
                                  <a:ea typeface="Times New Roman" panose="02020603050405020304" pitchFamily="18" charset="0"/>
                                </a:rPr>
                                <m:t>𝑖</m:t>
                              </m:r>
                            </m:sub>
                          </m:sSub>
                          <m:r>
                            <a:rPr lang="ru-RU" sz="1600" i="1">
                              <a:solidFill>
                                <a:srgbClr val="000000"/>
                              </a:solidFill>
                              <a:effectLst/>
                              <a:latin typeface="Cambria Math" panose="02040503050406030204" pitchFamily="18" charset="0"/>
                              <a:ea typeface="Times New Roman" panose="02020603050405020304" pitchFamily="18" charset="0"/>
                            </a:rPr>
                            <m:t>−</m:t>
                          </m:r>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𝐶</m:t>
                              </m:r>
                            </m:e>
                            <m:sub>
                              <m:r>
                                <a:rPr lang="ru-RU" sz="1600" i="1">
                                  <a:solidFill>
                                    <a:srgbClr val="000000"/>
                                  </a:solidFill>
                                  <a:effectLst/>
                                  <a:latin typeface="Cambria Math" panose="02040503050406030204" pitchFamily="18" charset="0"/>
                                  <a:ea typeface="Times New Roman" panose="02020603050405020304" pitchFamily="18" charset="0"/>
                                </a:rPr>
                                <m:t>𝑗</m:t>
                              </m:r>
                            </m:sub>
                          </m:sSub>
                          <m:r>
                            <a:rPr lang="ru-RU" sz="1600" i="1">
                              <a:solidFill>
                                <a:srgbClr val="000000"/>
                              </a:solidFill>
                              <a:effectLst/>
                              <a:latin typeface="Cambria Math" panose="02040503050406030204" pitchFamily="18" charset="0"/>
                              <a:ea typeface="Times New Roman" panose="02020603050405020304" pitchFamily="18" charset="0"/>
                            </a:rPr>
                            <m:t>)</m:t>
                          </m:r>
                        </m:e>
                        <m:sup>
                          <m:r>
                            <a:rPr lang="ru-RU" sz="1600" i="1">
                              <a:solidFill>
                                <a:srgbClr val="000000"/>
                              </a:solidFill>
                              <a:effectLst/>
                              <a:latin typeface="Cambria Math" panose="02040503050406030204" pitchFamily="18" charset="0"/>
                              <a:ea typeface="Times New Roman" panose="02020603050405020304" pitchFamily="18" charset="0"/>
                            </a:rPr>
                            <m:t>𝑇</m:t>
                          </m:r>
                        </m:sup>
                      </m:sSup>
                    </m:oMath>
                  </m:oMathPara>
                </a14:m>
                <a:endParaRPr lang="ru-RU" sz="1600" dirty="0">
                  <a:effectLst/>
                  <a:latin typeface="Times New Roman" panose="02020603050405020304" pitchFamily="18" charset="0"/>
                  <a:ea typeface="Times New Roman" panose="02020603050405020304" pitchFamily="18" charset="0"/>
                </a:endParaRPr>
              </a:p>
              <a:p>
                <a:pPr marL="448945" indent="450215" algn="just">
                  <a:lnSpc>
                    <a:spcPct val="120000"/>
                  </a:lnSpc>
                  <a:spcAft>
                    <a:spcPts val="0"/>
                  </a:spcAft>
                </a:pPr>
                <a:r>
                  <a:rPr lang="ru-RU" sz="1600" dirty="0">
                    <a:solidFill>
                      <a:srgbClr val="000000"/>
                    </a:solidFill>
                    <a:effectLst/>
                    <a:latin typeface="Times New Roman" panose="02020603050405020304" pitchFamily="18" charset="0"/>
                    <a:ea typeface="Times New Roman" panose="02020603050405020304" pitchFamily="18" charset="0"/>
                  </a:rPr>
                  <a:t>Конец цикла по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𝑖</m:t>
                    </m:r>
                  </m:oMath>
                </a14:m>
                <a:endParaRPr lang="ru-RU" sz="16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1600" i="1">
                              <a:solidFill>
                                <a:srgbClr val="000000"/>
                              </a:solidFill>
                              <a:effectLst/>
                              <a:latin typeface="Cambria Math" panose="02040503050406030204" pitchFamily="18" charset="0"/>
                              <a:ea typeface="Times New Roman" panose="02020603050405020304" pitchFamily="18" charset="0"/>
                            </a:rPr>
                          </m:ctrlPr>
                        </m:sSubPr>
                        <m:e>
                          <m:r>
                            <a:rPr lang="ru-RU" sz="1600" i="1">
                              <a:solidFill>
                                <a:srgbClr val="000000"/>
                              </a:solidFill>
                              <a:effectLst/>
                              <a:latin typeface="Cambria Math" panose="02040503050406030204" pitchFamily="18" charset="0"/>
                              <a:ea typeface="Times New Roman" panose="02020603050405020304" pitchFamily="18" charset="0"/>
                            </a:rPr>
                            <m:t>𝑅</m:t>
                          </m:r>
                        </m:e>
                        <m:sub>
                          <m:r>
                            <a:rPr lang="ru-RU" sz="1600" i="1">
                              <a:solidFill>
                                <a:srgbClr val="000000"/>
                              </a:solidFill>
                              <a:effectLst/>
                              <a:latin typeface="Cambria Math" panose="02040503050406030204" pitchFamily="18" charset="0"/>
                              <a:ea typeface="Times New Roman" panose="02020603050405020304" pitchFamily="18" charset="0"/>
                            </a:rPr>
                            <m:t>𝑗</m:t>
                          </m:r>
                        </m:sub>
                      </m:sSub>
                      <m:r>
                        <a:rPr lang="ru-RU" sz="1600" i="1">
                          <a:solidFill>
                            <a:srgbClr val="000000"/>
                          </a:solidFill>
                          <a:effectLst/>
                          <a:latin typeface="Cambria Math" panose="02040503050406030204" pitchFamily="18" charset="0"/>
                          <a:ea typeface="Times New Roman" panose="02020603050405020304" pitchFamily="18" charset="0"/>
                        </a:rPr>
                        <m:t>=</m:t>
                      </m:r>
                      <m:f>
                        <m:fPr>
                          <m:ctrlPr>
                            <a:rPr lang="ru-RU" sz="1600" i="1">
                              <a:solidFill>
                                <a:srgbClr val="000000"/>
                              </a:solidFill>
                              <a:effectLst/>
                              <a:latin typeface="Cambria Math" panose="02040503050406030204" pitchFamily="18" charset="0"/>
                              <a:ea typeface="Times New Roman" panose="02020603050405020304" pitchFamily="18" charset="0"/>
                            </a:rPr>
                          </m:ctrlPr>
                        </m:fPr>
                        <m:num>
                          <m:sSubSup>
                            <m:sSubSupPr>
                              <m:ctrlPr>
                                <a:rPr lang="ru-RU" sz="1600" i="1">
                                  <a:solidFill>
                                    <a:srgbClr val="000000"/>
                                  </a:solidFill>
                                  <a:effectLst/>
                                  <a:latin typeface="Cambria Math" panose="02040503050406030204" pitchFamily="18" charset="0"/>
                                  <a:ea typeface="Times New Roman" panose="02020603050405020304" pitchFamily="18" charset="0"/>
                                </a:rPr>
                              </m:ctrlPr>
                            </m:sSubSupPr>
                            <m:e>
                              <m:r>
                                <a:rPr lang="ru-RU" sz="1600" i="1">
                                  <a:solidFill>
                                    <a:srgbClr val="000000"/>
                                  </a:solidFill>
                                  <a:effectLst/>
                                  <a:latin typeface="Cambria Math" panose="02040503050406030204" pitchFamily="18" charset="0"/>
                                  <a:ea typeface="Times New Roman" panose="02020603050405020304" pitchFamily="18" charset="0"/>
                                </a:rPr>
                                <m:t>𝑅</m:t>
                              </m:r>
                            </m:e>
                            <m:sub>
                              <m:r>
                                <a:rPr lang="ru-RU" sz="1600" i="1">
                                  <a:solidFill>
                                    <a:srgbClr val="000000"/>
                                  </a:solidFill>
                                  <a:effectLst/>
                                  <a:latin typeface="Cambria Math" panose="02040503050406030204" pitchFamily="18" charset="0"/>
                                  <a:ea typeface="Times New Roman" panose="02020603050405020304" pitchFamily="18" charset="0"/>
                                </a:rPr>
                                <m:t>𝑗</m:t>
                              </m:r>
                            </m:sub>
                            <m:sup>
                              <m:r>
                                <a:rPr lang="ru-RU" sz="1600" i="1">
                                  <a:solidFill>
                                    <a:srgbClr val="000000"/>
                                  </a:solidFill>
                                  <a:effectLst/>
                                  <a:latin typeface="Cambria Math" panose="02040503050406030204" pitchFamily="18" charset="0"/>
                                  <a:ea typeface="Times New Roman" panose="02020603050405020304" pitchFamily="18" charset="0"/>
                                </a:rPr>
                                <m:t>′</m:t>
                              </m:r>
                            </m:sup>
                          </m:sSubSup>
                        </m:num>
                        <m:den>
                          <m:r>
                            <a:rPr lang="ru-RU" sz="1600" i="1">
                              <a:solidFill>
                                <a:srgbClr val="000000"/>
                              </a:solidFill>
                              <a:effectLst/>
                              <a:latin typeface="Cambria Math" panose="02040503050406030204" pitchFamily="18" charset="0"/>
                              <a:ea typeface="Times New Roman" panose="02020603050405020304" pitchFamily="18" charset="0"/>
                            </a:rPr>
                            <m:t>𝑛</m:t>
                          </m:r>
                        </m:den>
                      </m:f>
                      <m:r>
                        <a:rPr lang="ru-RU" sz="1600" i="1">
                          <a:solidFill>
                            <a:srgbClr val="000000"/>
                          </a:solidFill>
                          <a:effectLst/>
                          <a:latin typeface="Cambria Math" panose="02040503050406030204" pitchFamily="18" charset="0"/>
                          <a:ea typeface="Times New Roman" panose="02020603050405020304" pitchFamily="18" charset="0"/>
                        </a:rPr>
                        <m:t>, </m:t>
                      </m:r>
                      <m:r>
                        <a:rPr lang="ru-RU" sz="1600" i="1">
                          <a:solidFill>
                            <a:srgbClr val="000000"/>
                          </a:solidFill>
                          <a:effectLst/>
                          <a:latin typeface="Cambria Math" panose="02040503050406030204" pitchFamily="18" charset="0"/>
                          <a:ea typeface="Times New Roman" panose="02020603050405020304" pitchFamily="18" charset="0"/>
                        </a:rPr>
                        <m:t>𝑊</m:t>
                      </m:r>
                      <m:r>
                        <a:rPr lang="ru-RU" sz="1600" i="1">
                          <a:solidFill>
                            <a:srgbClr val="000000"/>
                          </a:solidFill>
                          <a:effectLst/>
                          <a:latin typeface="Cambria Math" panose="02040503050406030204" pitchFamily="18" charset="0"/>
                          <a:ea typeface="Times New Roman" panose="02020603050405020304" pitchFamily="18" charset="0"/>
                        </a:rPr>
                        <m:t>=</m:t>
                      </m:r>
                      <m:f>
                        <m:fPr>
                          <m:ctrlPr>
                            <a:rPr lang="ru-RU" sz="1600" i="1">
                              <a:solidFill>
                                <a:srgbClr val="000000"/>
                              </a:solidFill>
                              <a:effectLst/>
                              <a:latin typeface="Cambria Math" panose="02040503050406030204" pitchFamily="18" charset="0"/>
                              <a:ea typeface="Times New Roman" panose="02020603050405020304" pitchFamily="18" charset="0"/>
                            </a:rPr>
                          </m:ctrlPr>
                        </m:fPr>
                        <m:num>
                          <m:sSup>
                            <m:sSupPr>
                              <m:ctrlPr>
                                <a:rPr lang="ru-RU" sz="1600" i="1">
                                  <a:solidFill>
                                    <a:srgbClr val="000000"/>
                                  </a:solidFill>
                                  <a:effectLst/>
                                  <a:latin typeface="Cambria Math" panose="02040503050406030204" pitchFamily="18" charset="0"/>
                                  <a:ea typeface="Times New Roman" panose="02020603050405020304" pitchFamily="18" charset="0"/>
                                </a:rPr>
                              </m:ctrlPr>
                            </m:sSupPr>
                            <m:e>
                              <m:r>
                                <a:rPr lang="ru-RU" sz="1600" i="1">
                                  <a:solidFill>
                                    <a:srgbClr val="000000"/>
                                  </a:solidFill>
                                  <a:effectLst/>
                                  <a:latin typeface="Cambria Math" panose="02040503050406030204" pitchFamily="18" charset="0"/>
                                  <a:ea typeface="Times New Roman" panose="02020603050405020304" pitchFamily="18" charset="0"/>
                                </a:rPr>
                                <m:t>𝑊</m:t>
                              </m:r>
                            </m:e>
                            <m:sup>
                              <m:r>
                                <a:rPr lang="ru-RU" sz="1600" i="1">
                                  <a:solidFill>
                                    <a:srgbClr val="000000"/>
                                  </a:solidFill>
                                  <a:effectLst/>
                                  <a:latin typeface="Cambria Math" panose="02040503050406030204" pitchFamily="18" charset="0"/>
                                  <a:ea typeface="Times New Roman" panose="02020603050405020304" pitchFamily="18" charset="0"/>
                                </a:rPr>
                                <m:t>′</m:t>
                              </m:r>
                            </m:sup>
                          </m:sSup>
                        </m:num>
                        <m:den>
                          <m:r>
                            <a:rPr lang="ru-RU" sz="1600" i="1">
                              <a:solidFill>
                                <a:srgbClr val="000000"/>
                              </a:solidFill>
                              <a:effectLst/>
                              <a:latin typeface="Cambria Math" panose="02040503050406030204" pitchFamily="18" charset="0"/>
                              <a:ea typeface="Times New Roman" panose="02020603050405020304" pitchFamily="18" charset="0"/>
                            </a:rPr>
                            <m:t>𝑛</m:t>
                          </m:r>
                        </m:den>
                      </m:f>
                    </m:oMath>
                  </m:oMathPara>
                </a14:m>
                <a:endParaRPr lang="ru-RU" sz="16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579120" y="3392990"/>
                <a:ext cx="6096000" cy="2911823"/>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1897517" y="6306185"/>
                <a:ext cx="1941301" cy="387798"/>
              </a:xfrm>
              <a:prstGeom prst="rect">
                <a:avLst/>
              </a:prstGeom>
            </p:spPr>
            <p:txBody>
              <a:bodyPr wrap="none">
                <a:spAutoFit/>
              </a:bodyPr>
              <a:lstStyle/>
              <a:p>
                <a:pPr indent="254000" algn="just">
                  <a:lnSpc>
                    <a:spcPct val="120000"/>
                  </a:lnSpc>
                  <a:spcAft>
                    <a:spcPts val="0"/>
                  </a:spcAft>
                </a:pPr>
                <a:r>
                  <a:rPr lang="ru-RU" sz="1600" dirty="0">
                    <a:solidFill>
                      <a:srgbClr val="000000"/>
                    </a:solidFill>
                    <a:latin typeface="Times New Roman" panose="02020603050405020304" pitchFamily="18" charset="0"/>
                    <a:ea typeface="Times New Roman" panose="02020603050405020304" pitchFamily="18" charset="0"/>
                  </a:rPr>
                  <a:t>Конец цикла по </a:t>
                </a:r>
                <a14:m>
                  <m:oMath xmlns:m="http://schemas.openxmlformats.org/officeDocument/2006/math">
                    <m:r>
                      <a:rPr lang="ru-RU" sz="1600" i="1">
                        <a:solidFill>
                          <a:srgbClr val="000000"/>
                        </a:solidFill>
                        <a:effectLst/>
                        <a:latin typeface="Cambria Math" panose="02040503050406030204" pitchFamily="18" charset="0"/>
                        <a:ea typeface="Times New Roman" panose="02020603050405020304" pitchFamily="18" charset="0"/>
                      </a:rPr>
                      <m:t>𝑗</m:t>
                    </m:r>
                  </m:oMath>
                </a14:m>
                <a:endParaRPr lang="ru-RU" sz="16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1897517" y="6306185"/>
                <a:ext cx="1941301" cy="387798"/>
              </a:xfrm>
              <a:prstGeom prst="rect">
                <a:avLst/>
              </a:prstGeom>
              <a:blipFill>
                <a:blip r:embed="rId4"/>
                <a:stretch>
                  <a:fillRect b="-12500"/>
                </a:stretch>
              </a:blipFill>
            </p:spPr>
            <p:txBody>
              <a:bodyPr/>
              <a:lstStyle/>
              <a:p>
                <a:r>
                  <a:rPr lang="ru-RU">
                    <a:noFill/>
                  </a:rPr>
                  <a:t> </a:t>
                </a:r>
              </a:p>
            </p:txBody>
          </p:sp>
        </mc:Fallback>
      </mc:AlternateContent>
    </p:spTree>
    <p:extLst>
      <p:ext uri="{BB962C8B-B14F-4D97-AF65-F5344CB8AC3E}">
        <p14:creationId xmlns:p14="http://schemas.microsoft.com/office/powerpoint/2010/main" val="4031135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19456" y="194864"/>
                <a:ext cx="11365992" cy="4513608"/>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Логарифмическое правдоподобие вычисляется как:</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𝑙𝑙h</m:t>
                      </m:r>
                      <m:r>
                        <a:rPr lang="ru-RU" sz="2000" i="1">
                          <a:solidFill>
                            <a:srgbClr val="000000"/>
                          </a:solidFill>
                          <a:effectLst/>
                          <a:latin typeface="Cambria Math" panose="02040503050406030204" pitchFamily="18" charset="0"/>
                          <a:ea typeface="Times New Roman" panose="02020603050405020304" pitchFamily="18" charset="0"/>
                        </a:rPr>
                        <m:t>=</m:t>
                      </m:r>
                      <m:nary>
                        <m:naryPr>
                          <m:chr m:val="∑"/>
                          <m:limLoc m:val="undOvr"/>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𝑖</m:t>
                          </m:r>
                          <m:r>
                            <a:rPr lang="ru-RU" sz="2000" i="1">
                              <a:solidFill>
                                <a:srgbClr val="000000"/>
                              </a:solidFill>
                              <a:effectLst/>
                              <a:latin typeface="Cambria Math" panose="02040503050406030204" pitchFamily="18" charset="0"/>
                              <a:ea typeface="Times New Roman" panose="02020603050405020304" pitchFamily="18" charset="0"/>
                            </a:rPr>
                            <m:t>=1</m:t>
                          </m:r>
                        </m:sub>
                        <m:sup>
                          <m:r>
                            <a:rPr lang="ru-RU" sz="2000" i="1">
                              <a:solidFill>
                                <a:srgbClr val="000000"/>
                              </a:solidFill>
                              <a:effectLst/>
                              <a:latin typeface="Cambria Math" panose="02040503050406030204" pitchFamily="18" charset="0"/>
                              <a:ea typeface="Times New Roman" panose="02020603050405020304" pitchFamily="18" charset="0"/>
                            </a:rPr>
                            <m:t>𝑛</m:t>
                          </m:r>
                        </m:sup>
                        <m:e>
                          <m:r>
                            <a:rPr lang="ru-RU" sz="2000" i="1">
                              <a:solidFill>
                                <a:srgbClr val="000000"/>
                              </a:solidFill>
                              <a:effectLst/>
                              <a:latin typeface="Cambria Math" panose="02040503050406030204" pitchFamily="18" charset="0"/>
                              <a:ea typeface="Times New Roman" panose="02020603050405020304" pitchFamily="18" charset="0"/>
                            </a:rPr>
                            <m:t>𝑙𝑛</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𝑠𝑢𝑚</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𝑝</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m:t>
                          </m:r>
                        </m:e>
                      </m:nary>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Переменные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𝛿</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𝑃</m:t>
                    </m:r>
                  </m:oMath>
                </a14:m>
                <a:r>
                  <a:rPr lang="ru-RU" sz="2000" dirty="0">
                    <a:solidFill>
                      <a:srgbClr val="000000"/>
                    </a:solidFill>
                    <a:effectLst/>
                    <a:latin typeface="Times New Roman" panose="02020603050405020304" pitchFamily="18" charset="0"/>
                    <a:ea typeface="Times New Roman" panose="02020603050405020304" pitchFamily="18" charset="0"/>
                  </a:rPr>
                  <a:t> представляют собой матрицы, хранящие расстояния </a:t>
                </a:r>
                <a:r>
                  <a:rPr lang="ru-RU" sz="2000" dirty="0" err="1">
                    <a:solidFill>
                      <a:srgbClr val="000000"/>
                    </a:solidFill>
                    <a:effectLst/>
                    <a:latin typeface="Times New Roman" panose="02020603050405020304" pitchFamily="18" charset="0"/>
                    <a:ea typeface="Times New Roman" panose="02020603050405020304" pitchFamily="18" charset="0"/>
                  </a:rPr>
                  <a:t>Махаланобиса</a:t>
                </a:r>
                <a:r>
                  <a:rPr lang="ru-RU" sz="2000" dirty="0">
                    <a:solidFill>
                      <a:srgbClr val="000000"/>
                    </a:solidFill>
                    <a:effectLst/>
                    <a:latin typeface="Times New Roman" panose="02020603050405020304" pitchFamily="18" charset="0"/>
                    <a:ea typeface="Times New Roman" panose="02020603050405020304" pitchFamily="18" charset="0"/>
                  </a:rPr>
                  <a:t>, ковариации и вероятности членства в кластере для каждой из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𝑛</m:t>
                    </m:r>
                  </m:oMath>
                </a14:m>
                <a:r>
                  <a:rPr lang="ru-RU" sz="2000" dirty="0">
                    <a:solidFill>
                      <a:srgbClr val="000000"/>
                    </a:solidFill>
                    <a:effectLst/>
                    <a:latin typeface="Times New Roman" panose="02020603050405020304" pitchFamily="18" charset="0"/>
                    <a:ea typeface="Times New Roman" panose="02020603050405020304" pitchFamily="18" charset="0"/>
                  </a:rPr>
                  <a:t> точек.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𝐶</m:t>
                        </m:r>
                      </m:e>
                      <m:sup>
                        <m:r>
                          <a:rPr lang="ru-RU" sz="2000" i="1">
                            <a:solidFill>
                              <a:srgbClr val="000000"/>
                            </a:solidFill>
                            <a:effectLst/>
                            <a:latin typeface="Cambria Math" panose="02040503050406030204" pitchFamily="18" charset="0"/>
                            <a:ea typeface="Times New Roman" panose="02020603050405020304" pitchFamily="18" charset="0"/>
                          </a:rPr>
                          <m:t>′</m:t>
                        </m:r>
                      </m:sup>
                    </m:sSup>
                  </m:oMath>
                </a14:m>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m:t>
                        </m:r>
                      </m:sup>
                    </m:sSup>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rPr>
                          <m:t>𝑊</m:t>
                        </m:r>
                      </m:e>
                      <m:sup>
                        <m:r>
                          <a:rPr lang="ru-RU" sz="2000" i="1">
                            <a:solidFill>
                              <a:srgbClr val="000000"/>
                            </a:solidFill>
                            <a:effectLst/>
                            <a:latin typeface="Cambria Math" panose="02040503050406030204" pitchFamily="18" charset="0"/>
                            <a:ea typeface="Times New Roman" panose="02020603050405020304" pitchFamily="18" charset="0"/>
                          </a:rPr>
                          <m:t>′</m:t>
                        </m:r>
                      </m:sup>
                    </m:sSup>
                  </m:oMath>
                </a14:m>
                <a:r>
                  <a:rPr lang="ru-RU" sz="2000" dirty="0">
                    <a:solidFill>
                      <a:srgbClr val="000000"/>
                    </a:solidFill>
                    <a:effectLst/>
                    <a:latin typeface="Times New Roman" panose="02020603050405020304" pitchFamily="18" charset="0"/>
                    <a:ea typeface="Times New Roman" panose="02020603050405020304" pitchFamily="18" charset="0"/>
                  </a:rPr>
                  <a:t> являются временными матрицами, используемыми только для вычислений.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𝑊</m:t>
                    </m:r>
                    <m:r>
                      <a:rPr lang="ru-RU" sz="2000" i="1">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=1</m:t>
                    </m:r>
                  </m:oMath>
                </a14:m>
                <a:r>
                  <a:rPr lang="ru-RU" sz="2000" dirty="0">
                    <a:solidFill>
                      <a:srgbClr val="000000"/>
                    </a:solidFill>
                    <a:effectLst/>
                    <a:latin typeface="Times New Roman" panose="02020603050405020304" pitchFamily="18" charset="0"/>
                    <a:ea typeface="Times New Roman" panose="02020603050405020304" pitchFamily="18" charset="0"/>
                  </a:rPr>
                  <a:t>, т.е. </a:t>
                </a:r>
                <a14:m>
                  <m:oMath xmlns:m="http://schemas.openxmlformats.org/officeDocument/2006/math">
                    <m:nary>
                      <m:naryPr>
                        <m:chr m:val="∑"/>
                        <m:limLoc m:val="undOvr"/>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𝑖</m:t>
                        </m:r>
                        <m:r>
                          <a:rPr lang="ru-RU" sz="2000" i="1">
                            <a:solidFill>
                              <a:srgbClr val="000000"/>
                            </a:solidFill>
                            <a:effectLst/>
                            <a:latin typeface="Cambria Math" panose="02040503050406030204" pitchFamily="18" charset="0"/>
                            <a:ea typeface="Times New Roman" panose="02020603050405020304" pitchFamily="18" charset="0"/>
                          </a:rPr>
                          <m:t>=1</m:t>
                        </m:r>
                      </m:sub>
                      <m:sup>
                        <m:r>
                          <a:rPr lang="ru-RU" sz="2000" i="1">
                            <a:solidFill>
                              <a:srgbClr val="000000"/>
                            </a:solidFill>
                            <a:effectLst/>
                            <a:latin typeface="Cambria Math" panose="02040503050406030204" pitchFamily="18" charset="0"/>
                            <a:ea typeface="Times New Roman" panose="02020603050405020304" pitchFamily="18" charset="0"/>
                          </a:rPr>
                          <m:t>𝑘</m:t>
                        </m:r>
                      </m:sup>
                      <m:e>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𝑤</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=1</m:t>
                        </m:r>
                      </m:e>
                    </m:nary>
                  </m:oMath>
                </a14:m>
                <a:r>
                  <a:rPr lang="ru-RU" sz="2000" dirty="0">
                    <a:solidFill>
                      <a:srgbClr val="000000"/>
                    </a:solidFill>
                    <a:effectLst/>
                    <a:latin typeface="Times New Roman" panose="02020603050405020304" pitchFamily="18" charset="0"/>
                    <a:ea typeface="Times New Roman" panose="02020603050405020304" pitchFamily="18" charset="0"/>
                  </a:rPr>
                  <a:t>. Обозначение вида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𝑝</m:t>
                        </m:r>
                      </m:e>
                      <m:sub>
                        <m:r>
                          <a:rPr lang="ru-RU" sz="2000" i="1">
                            <a:solidFill>
                              <a:srgbClr val="000000"/>
                            </a:solidFill>
                            <a:effectLst/>
                            <a:latin typeface="Cambria Math" panose="02040503050406030204" pitchFamily="18" charset="0"/>
                            <a:ea typeface="Times New Roman" panose="02020603050405020304" pitchFamily="18" charset="0"/>
                          </a:rPr>
                          <m:t>𝑖</m:t>
                        </m:r>
                      </m:sub>
                    </m:sSub>
                  </m:oMath>
                </a14:m>
                <a:r>
                  <a:rPr lang="ru-RU" sz="2000" dirty="0">
                    <a:solidFill>
                      <a:srgbClr val="000000"/>
                    </a:solidFill>
                    <a:effectLst/>
                    <a:latin typeface="Times New Roman" panose="02020603050405020304" pitchFamily="18" charset="0"/>
                    <a:ea typeface="Times New Roman" panose="02020603050405020304" pitchFamily="18" charset="0"/>
                  </a:rPr>
                  <a:t>, использованное в псевдокоде, обозначает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-размерный вектор принадлежности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𝑖</m:t>
                    </m:r>
                  </m:oMath>
                </a14:m>
                <a:r>
                  <a:rPr lang="ru-RU" sz="2000" dirty="0">
                    <a:solidFill>
                      <a:srgbClr val="000000"/>
                    </a:solidFill>
                    <a:effectLst/>
                    <a:latin typeface="Times New Roman" panose="02020603050405020304" pitchFamily="18" charset="0"/>
                    <a:ea typeface="Times New Roman" panose="02020603050405020304" pitchFamily="18" charset="0"/>
                  </a:rPr>
                  <a:t>-го наблюдения к каждому из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 кластеров. Соответственно,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𝑖</m:t>
                        </m:r>
                      </m:sub>
                    </m:sSub>
                  </m:oMath>
                </a14:m>
                <a:r>
                  <a:rPr lang="ru-RU" sz="2000" dirty="0">
                    <a:solidFill>
                      <a:srgbClr val="000000"/>
                    </a:solidFill>
                    <a:effectLst/>
                    <a:latin typeface="Times New Roman" panose="02020603050405020304" pitchFamily="18" charset="0"/>
                    <a:ea typeface="Times New Roman" panose="02020603050405020304" pitchFamily="18" charset="0"/>
                  </a:rPr>
                  <a:t> – нормированная вероятность принадлежности к каждому из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oMath>
                </a14:m>
                <a:r>
                  <a:rPr lang="ru-RU" sz="2000" dirty="0">
                    <a:solidFill>
                      <a:srgbClr val="000000"/>
                    </a:solidFill>
                    <a:effectLst/>
                    <a:latin typeface="Times New Roman" panose="02020603050405020304" pitchFamily="18" charset="0"/>
                    <a:ea typeface="Times New Roman" panose="02020603050405020304" pitchFamily="18" charset="0"/>
                  </a:rPr>
                  <a:t> кластеров. Столбец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𝑗</m:t>
                        </m:r>
                      </m:sub>
                    </m:sSub>
                  </m:oMath>
                </a14:m>
                <a:r>
                  <a:rPr lang="ru-RU" sz="2000" dirty="0">
                    <a:solidFill>
                      <a:srgbClr val="000000"/>
                    </a:solidFill>
                    <a:effectLst/>
                    <a:latin typeface="Times New Roman" panose="02020603050405020304" pitchFamily="18" charset="0"/>
                    <a:ea typeface="Times New Roman" panose="02020603050405020304" pitchFamily="18" charset="0"/>
                  </a:rPr>
                  <a:t> матрицы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𝐶</m:t>
                    </m:r>
                  </m:oMath>
                </a14:m>
                <a:r>
                  <a:rPr lang="ru-RU" sz="2000" dirty="0">
                    <a:solidFill>
                      <a:srgbClr val="000000"/>
                    </a:solidFill>
                    <a:effectLst/>
                    <a:latin typeface="Times New Roman" panose="02020603050405020304" pitchFamily="18" charset="0"/>
                    <a:ea typeface="Times New Roman" panose="02020603050405020304" pitchFamily="18" charset="0"/>
                  </a:rPr>
                  <a:t> есть оценка математического ожидания по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𝑗</m:t>
                    </m:r>
                  </m:oMath>
                </a14:m>
                <a:r>
                  <a:rPr lang="ru-RU" sz="2000" dirty="0">
                    <a:solidFill>
                      <a:srgbClr val="000000"/>
                    </a:solidFill>
                    <a:effectLst/>
                    <a:latin typeface="Times New Roman" panose="02020603050405020304" pitchFamily="18" charset="0"/>
                    <a:ea typeface="Times New Roman" panose="02020603050405020304" pitchFamily="18" charset="0"/>
                  </a:rPr>
                  <a:t>-му кластеру,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 диагональная матрица, т.е.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𝑅</m:t>
                        </m:r>
                      </m:e>
                      <m:sub>
                        <m:r>
                          <a:rPr lang="ru-RU" sz="2000" i="1">
                            <a:solidFill>
                              <a:srgbClr val="000000"/>
                            </a:solidFill>
                            <a:effectLst/>
                            <a:latin typeface="Cambria Math" panose="02040503050406030204" pitchFamily="18" charset="0"/>
                            <a:ea typeface="Times New Roman" panose="02020603050405020304" pitchFamily="18" charset="0"/>
                          </a:rPr>
                          <m:t>𝑖𝑗</m:t>
                        </m:r>
                      </m:sub>
                    </m:sSub>
                    <m:r>
                      <a:rPr lang="ru-RU" sz="2000" i="1">
                        <a:solidFill>
                          <a:srgbClr val="000000"/>
                        </a:solidFill>
                        <a:effectLst/>
                        <a:latin typeface="Cambria Math" panose="02040503050406030204" pitchFamily="18" charset="0"/>
                        <a:ea typeface="Times New Roman" panose="02020603050405020304" pitchFamily="18" charset="0"/>
                      </a:rPr>
                      <m:t>=0</m:t>
                    </m:r>
                  </m:oMath>
                </a14:m>
                <a:r>
                  <a:rPr lang="ru-RU" sz="2000" dirty="0">
                    <a:solidFill>
                      <a:srgbClr val="000000"/>
                    </a:solidFill>
                    <a:effectLst/>
                    <a:latin typeface="Times New Roman" panose="02020603050405020304" pitchFamily="18" charset="0"/>
                    <a:ea typeface="Times New Roman" panose="02020603050405020304" pitchFamily="18" charset="0"/>
                  </a:rPr>
                  <a:t> для всех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𝑖</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𝑗</m:t>
                    </m:r>
                  </m:oMath>
                </a14:m>
                <a:r>
                  <a:rPr lang="ru-RU" sz="2000" dirty="0">
                    <a:solidFill>
                      <a:srgbClr val="000000"/>
                    </a:solidFill>
                    <a:effectLst/>
                    <a:latin typeface="Times New Roman" panose="02020603050405020304" pitchFamily="18" charset="0"/>
                    <a:ea typeface="Times New Roman" panose="02020603050405020304" pitchFamily="18" charset="0"/>
                  </a:rPr>
                  <a:t>. Со статистической точки зрения это означает, что ковариации являются независимыми.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19456" y="194864"/>
                <a:ext cx="11365992" cy="4513608"/>
              </a:xfrm>
              <a:prstGeom prst="rect">
                <a:avLst/>
              </a:prstGeom>
              <a:blipFill>
                <a:blip r:embed="rId2"/>
                <a:stretch>
                  <a:fillRect l="-536" t="-135" r="-483" b="-81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219456" y="4838373"/>
                <a:ext cx="11292840" cy="1569660"/>
              </a:xfrm>
              <a:prstGeom prst="rect">
                <a:avLst/>
              </a:prstGeom>
            </p:spPr>
            <p:txBody>
              <a:bodyPr wrap="square">
                <a:spAutoFit/>
              </a:bodyPr>
              <a:lstStyle/>
              <a:p>
                <a:pPr indent="450215" algn="just">
                  <a:lnSpc>
                    <a:spcPct val="120000"/>
                  </a:lnSpc>
                  <a:spcAft>
                    <a:spcPts val="0"/>
                  </a:spcAft>
                </a:pPr>
                <a:r>
                  <a:rPr lang="ru-RU" sz="2000" dirty="0" err="1">
                    <a:solidFill>
                      <a:srgbClr val="000000"/>
                    </a:solidFill>
                    <a:latin typeface="Times New Roman" panose="02020603050405020304" pitchFamily="18" charset="0"/>
                    <a:ea typeface="Times New Roman" panose="02020603050405020304" pitchFamily="18" charset="0"/>
                  </a:rPr>
                  <a:t>Диагональность</a:t>
                </a:r>
                <a:r>
                  <a:rPr lang="ru-RU" sz="2000" dirty="0">
                    <a:solidFill>
                      <a:srgbClr val="000000"/>
                    </a:solidFill>
                    <a:latin typeface="Times New Roman" panose="02020603050405020304" pitchFamily="18" charset="0"/>
                    <a:ea typeface="Times New Roman" panose="02020603050405020304" pitchFamily="18" charset="0"/>
                  </a:rPr>
                  <a:t> является ключевым предположением, которое делает алгоритм масштабируемым. В этом случае детерминант матрицы и его обращение может быть вычислено за время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𝑂</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𝑝</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а алгоритм имеет сложность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𝑂</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𝑘𝑝𝑛</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В случае недиагональной матрицы сложность алгоритма составит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𝑂</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𝑘</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𝑝</m:t>
                        </m:r>
                      </m:e>
                      <m:sup>
                        <m:r>
                          <a:rPr lang="ru-RU" sz="2000" i="1">
                            <a:solidFill>
                              <a:srgbClr val="000000"/>
                            </a:solidFill>
                            <a:effectLst/>
                            <a:latin typeface="Cambria Math" panose="02040503050406030204" pitchFamily="18" charset="0"/>
                            <a:ea typeface="Times New Roman" panose="02020603050405020304" pitchFamily="18" charset="0"/>
                          </a:rPr>
                          <m:t>2</m:t>
                        </m:r>
                      </m:sup>
                    </m:sSup>
                    <m:r>
                      <a:rPr lang="ru-RU" sz="2000" i="1">
                        <a:solidFill>
                          <a:srgbClr val="000000"/>
                        </a:solidFill>
                        <a:effectLst/>
                        <a:latin typeface="Cambria Math" panose="02040503050406030204" pitchFamily="18" charset="0"/>
                        <a:ea typeface="Times New Roman" panose="02020603050405020304" pitchFamily="18" charset="0"/>
                      </a:rPr>
                      <m:t>𝑛</m:t>
                    </m:r>
                    <m:r>
                      <a:rPr lang="ru-RU" sz="2000" i="1">
                        <a:solidFill>
                          <a:srgbClr val="000000"/>
                        </a:solidFill>
                        <a:effectLst/>
                        <a:latin typeface="Cambria Math" panose="02040503050406030204" pitchFamily="18" charset="0"/>
                        <a:ea typeface="Times New Roman" panose="02020603050405020304" pitchFamily="18" charset="0"/>
                      </a:rPr>
                      <m:t>)</m:t>
                    </m:r>
                  </m:oMath>
                </a14:m>
                <a:r>
                  <a:rPr lang="ru-RU" sz="2000" dirty="0">
                    <a:solidFill>
                      <a:srgbClr val="000000"/>
                    </a:solidFill>
                    <a:effectLst/>
                    <a:latin typeface="Times New Roman" panose="02020603050405020304" pitchFamily="18" charset="0"/>
                    <a:ea typeface="Times New Roman" panose="02020603050405020304" pitchFamily="18" charset="0"/>
                  </a:rPr>
                  <a:t>, т.е. будет квадратично возрастать с увеличением размерности данных.</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219456" y="4838373"/>
                <a:ext cx="11292840" cy="1569660"/>
              </a:xfrm>
              <a:prstGeom prst="rect">
                <a:avLst/>
              </a:prstGeom>
              <a:blipFill>
                <a:blip r:embed="rId3"/>
                <a:stretch>
                  <a:fillRect l="-540" t="-389" r="-486" b="-4280"/>
                </a:stretch>
              </a:blipFill>
            </p:spPr>
            <p:txBody>
              <a:bodyPr/>
              <a:lstStyle/>
              <a:p>
                <a:r>
                  <a:rPr lang="ru-RU">
                    <a:noFill/>
                  </a:rPr>
                  <a:t> </a:t>
                </a:r>
              </a:p>
            </p:txBody>
          </p:sp>
        </mc:Fallback>
      </mc:AlternateContent>
    </p:spTree>
    <p:extLst>
      <p:ext uri="{BB962C8B-B14F-4D97-AF65-F5344CB8AC3E}">
        <p14:creationId xmlns:p14="http://schemas.microsoft.com/office/powerpoint/2010/main" val="20516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93192" y="858568"/>
                <a:ext cx="11009376" cy="4916539"/>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Важнейшим действием, выполняемым на </a:t>
                </a:r>
                <a:r>
                  <a:rPr lang="ru-RU" sz="2000" i="1" dirty="0">
                    <a:solidFill>
                      <a:srgbClr val="000000"/>
                    </a:solidFill>
                    <a:effectLst/>
                    <a:latin typeface="Times New Roman" panose="02020603050405020304" pitchFamily="18" charset="0"/>
                    <a:ea typeface="Times New Roman" panose="02020603050405020304" pitchFamily="18" charset="0"/>
                  </a:rPr>
                  <a:t>E</a:t>
                </a:r>
                <a:r>
                  <a:rPr lang="ru-RU" sz="2000" dirty="0">
                    <a:solidFill>
                      <a:srgbClr val="000000"/>
                    </a:solidFill>
                    <a:effectLst/>
                    <a:latin typeface="Times New Roman" panose="02020603050405020304" pitchFamily="18" charset="0"/>
                    <a:ea typeface="Times New Roman" panose="02020603050405020304" pitchFamily="18" charset="0"/>
                  </a:rPr>
                  <a:t>-шаге, является вычисление расстояний </a:t>
                </a:r>
                <a:r>
                  <a:rPr lang="ru-RU" sz="2000" dirty="0" err="1">
                    <a:solidFill>
                      <a:srgbClr val="000000"/>
                    </a:solidFill>
                    <a:effectLst/>
                    <a:latin typeface="Times New Roman" panose="02020603050405020304" pitchFamily="18" charset="0"/>
                    <a:ea typeface="Times New Roman" panose="02020603050405020304" pitchFamily="18" charset="0"/>
                  </a:rPr>
                  <a:t>Махаланобиса</a:t>
                </a:r>
                <a:r>
                  <a:rPr lang="ru-RU" sz="2000" dirty="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𝛿</m:t>
                        </m:r>
                      </m:e>
                      <m:sub>
                        <m:r>
                          <a:rPr lang="ru-RU" sz="2000" i="1">
                            <a:solidFill>
                              <a:srgbClr val="000000"/>
                            </a:solidFill>
                            <a:effectLst/>
                            <a:latin typeface="Cambria Math" panose="02040503050406030204" pitchFamily="18" charset="0"/>
                            <a:ea typeface="Times New Roman" panose="02020603050405020304" pitchFamily="18" charset="0"/>
                          </a:rPr>
                          <m:t>𝑖𝑗</m:t>
                        </m:r>
                      </m:sub>
                    </m:sSub>
                  </m:oMath>
                </a14:m>
                <a:r>
                  <a:rPr lang="ru-RU" sz="2000" dirty="0">
                    <a:solidFill>
                      <a:srgbClr val="000000"/>
                    </a:solidFill>
                    <a:effectLst/>
                    <a:latin typeface="Times New Roman" panose="02020603050405020304" pitchFamily="18" charset="0"/>
                    <a:ea typeface="Times New Roman" panose="02020603050405020304" pitchFamily="18" charset="0"/>
                  </a:rPr>
                  <a:t>. Если матрица R является диагональной, то расстояние </a:t>
                </a:r>
                <a:r>
                  <a:rPr lang="ru-RU" sz="2000" dirty="0" err="1">
                    <a:solidFill>
                      <a:srgbClr val="000000"/>
                    </a:solidFill>
                    <a:effectLst/>
                    <a:latin typeface="Times New Roman" panose="02020603050405020304" pitchFamily="18" charset="0"/>
                    <a:ea typeface="Times New Roman" panose="02020603050405020304" pitchFamily="18" charset="0"/>
                  </a:rPr>
                  <a:t>Махаланобиса</a:t>
                </a:r>
                <a:r>
                  <a:rPr lang="ru-RU" sz="2000" dirty="0">
                    <a:solidFill>
                      <a:srgbClr val="000000"/>
                    </a:solidFill>
                    <a:effectLst/>
                    <a:latin typeface="Times New Roman" panose="02020603050405020304" pitchFamily="18" charset="0"/>
                    <a:ea typeface="Times New Roman" panose="02020603050405020304" pitchFamily="18" charset="0"/>
                  </a:rPr>
                  <a:t> от точки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𝑦</m:t>
                    </m:r>
                  </m:oMath>
                </a14:m>
                <a:r>
                  <a:rPr lang="ru-RU" sz="2000" dirty="0">
                    <a:solidFill>
                      <a:srgbClr val="000000"/>
                    </a:solidFill>
                    <a:effectLst/>
                    <a:latin typeface="Times New Roman" panose="02020603050405020304" pitchFamily="18" charset="0"/>
                    <a:ea typeface="Times New Roman" panose="02020603050405020304" pitchFamily="18" charset="0"/>
                  </a:rPr>
                  <a:t> до среднего значения кластера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𝐶</m:t>
                    </m:r>
                  </m:oMath>
                </a14:m>
                <a:r>
                  <a:rPr lang="ru-RU" sz="2000" dirty="0">
                    <a:solidFill>
                      <a:srgbClr val="000000"/>
                    </a:solidFill>
                    <a:effectLst/>
                    <a:latin typeface="Times New Roman" panose="02020603050405020304" pitchFamily="18" charset="0"/>
                    <a:ea typeface="Times New Roman" panose="02020603050405020304" pitchFamily="18" charset="0"/>
                  </a:rPr>
                  <a:t>, имеющего ковариацию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будет:</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𝛿</m:t>
                          </m:r>
                        </m:e>
                        <m:sub>
                          <m:r>
                            <a:rPr lang="ru-RU" sz="2000" i="1">
                              <a:solidFill>
                                <a:srgbClr val="000000"/>
                              </a:solidFill>
                              <a:effectLst/>
                              <a:latin typeface="Cambria Math" panose="02040503050406030204" pitchFamily="18" charset="0"/>
                              <a:ea typeface="Times New Roman" panose="02020603050405020304" pitchFamily="18" charset="0"/>
                            </a:rPr>
                            <m:t>𝑖𝑗</m:t>
                          </m:r>
                        </m:sub>
                      </m:sSub>
                      <m:r>
                        <a:rPr lang="ru-RU" sz="2000" i="1">
                          <a:solidFill>
                            <a:srgbClr val="000000"/>
                          </a:solidFill>
                          <a:effectLst/>
                          <a:latin typeface="Cambria Math" panose="02040503050406030204" pitchFamily="18" charset="0"/>
                          <a:ea typeface="Times New Roman" panose="02020603050405020304" pitchFamily="18" charset="0"/>
                        </a:rPr>
                        <m:t>=</m:t>
                      </m:r>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𝑦</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𝐶</m:t>
                          </m:r>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𝑇</m:t>
                          </m:r>
                        </m:sup>
                      </m:sSup>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𝑦</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𝐶</m:t>
                      </m:r>
                      <m:r>
                        <a:rPr lang="ru-RU" sz="2000" i="1">
                          <a:solidFill>
                            <a:srgbClr val="000000"/>
                          </a:solidFill>
                          <a:effectLst/>
                          <a:latin typeface="Cambria Math" panose="02040503050406030204" pitchFamily="18" charset="0"/>
                          <a:ea typeface="Times New Roman" panose="02020603050405020304" pitchFamily="18" charset="0"/>
                        </a:rPr>
                        <m:t>)=</m:t>
                      </m:r>
                      <m:nary>
                        <m:naryPr>
                          <m:chr m:val="∑"/>
                          <m:limLoc m:val="undOvr"/>
                          <m:ctrlPr>
                            <a:rPr lang="ru-RU" sz="2000" i="1">
                              <a:solidFill>
                                <a:srgbClr val="000000"/>
                              </a:solidFill>
                              <a:effectLst/>
                              <a:latin typeface="Cambria Math" panose="02040503050406030204" pitchFamily="18" charset="0"/>
                              <a:ea typeface="Times New Roman" panose="02020603050405020304" pitchFamily="18" charset="0"/>
                            </a:rPr>
                          </m:ctrlPr>
                        </m:naryPr>
                        <m:sub>
                          <m:r>
                            <a:rPr lang="ru-RU"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=1</m:t>
                          </m:r>
                        </m:sub>
                        <m:sup>
                          <m:r>
                            <a:rPr lang="ru-RU" sz="2000" i="1">
                              <a:solidFill>
                                <a:srgbClr val="000000"/>
                              </a:solidFill>
                              <a:effectLst/>
                              <a:latin typeface="Cambria Math" panose="02040503050406030204" pitchFamily="18" charset="0"/>
                              <a:ea typeface="Times New Roman" panose="02020603050405020304" pitchFamily="18" charset="0"/>
                            </a:rPr>
                            <m:t>𝑞</m:t>
                          </m:r>
                        </m:sup>
                        <m:e>
                          <m:f>
                            <m:fPr>
                              <m:ctrlPr>
                                <a:rPr lang="ru-RU" sz="2000" i="1">
                                  <a:solidFill>
                                    <a:srgbClr val="000000"/>
                                  </a:solidFill>
                                  <a:effectLst/>
                                  <a:latin typeface="Cambria Math" panose="02040503050406030204" pitchFamily="18" charset="0"/>
                                  <a:ea typeface="Times New Roman" panose="02020603050405020304" pitchFamily="18" charset="0"/>
                                </a:rPr>
                              </m:ctrlPr>
                            </m:fPr>
                            <m:num>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𝑦</m:t>
                                      </m:r>
                                    </m:e>
                                    <m:sub>
                                      <m:r>
                                        <a:rPr lang="ru-RU" sz="2000" i="1">
                                          <a:solidFill>
                                            <a:srgbClr val="000000"/>
                                          </a:solidFill>
                                          <a:effectLst/>
                                          <a:latin typeface="Cambria Math" panose="02040503050406030204" pitchFamily="18" charset="0"/>
                                          <a:ea typeface="Times New Roman" panose="02020603050405020304" pitchFamily="18" charset="0"/>
                                        </a:rPr>
                                        <m:t>𝑘</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𝑘</m:t>
                                      </m:r>
                                    </m:sub>
                                  </m:sSub>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2</m:t>
                                  </m:r>
                                </m:sup>
                              </m:sSup>
                            </m:num>
                            <m:den>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𝑅</m:t>
                                  </m:r>
                                </m:e>
                                <m:sub>
                                  <m:r>
                                    <a:rPr lang="ru-RU" sz="2000" i="1">
                                      <a:solidFill>
                                        <a:srgbClr val="000000"/>
                                      </a:solidFill>
                                      <a:effectLst/>
                                      <a:latin typeface="Cambria Math" panose="02040503050406030204" pitchFamily="18" charset="0"/>
                                      <a:ea typeface="Times New Roman" panose="02020603050405020304" pitchFamily="18" charset="0"/>
                                    </a:rPr>
                                    <m:t>𝑘𝑘</m:t>
                                  </m:r>
                                </m:sub>
                              </m:sSub>
                            </m:den>
                          </m:f>
                        </m:e>
                      </m:nary>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поскольку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𝑅</m:t>
                            </m:r>
                          </m:e>
                          <m:sub>
                            <m:r>
                              <a:rPr lang="ru-RU" sz="2000" i="1">
                                <a:solidFill>
                                  <a:srgbClr val="000000"/>
                                </a:solidFill>
                                <a:effectLst/>
                                <a:latin typeface="Cambria Math" panose="02040503050406030204" pitchFamily="18" charset="0"/>
                                <a:ea typeface="Times New Roman" panose="02020603050405020304" pitchFamily="18" charset="0"/>
                              </a:rPr>
                              <m:t>𝑘𝑘</m:t>
                            </m:r>
                          </m:sub>
                        </m:sSub>
                      </m:e>
                      <m:sup>
                        <m:r>
                          <a:rPr lang="ru-RU" sz="2000" i="1">
                            <a:solidFill>
                              <a:srgbClr val="000000"/>
                            </a:solidFill>
                            <a:effectLst/>
                            <a:latin typeface="Cambria Math" panose="02040503050406030204" pitchFamily="18" charset="0"/>
                            <a:ea typeface="Times New Roman" panose="02020603050405020304" pitchFamily="18" charset="0"/>
                          </a:rPr>
                          <m:t>−1</m:t>
                        </m:r>
                      </m:sup>
                    </m:sSup>
                    <m:r>
                      <a:rPr lang="ru-RU" sz="2000" i="1">
                        <a:solidFill>
                          <a:srgbClr val="000000"/>
                        </a:solidFill>
                        <a:effectLst/>
                        <a:latin typeface="Cambria Math" panose="02040503050406030204" pitchFamily="18" charset="0"/>
                        <a:ea typeface="Times New Roman" panose="02020603050405020304" pitchFamily="18" charset="0"/>
                      </a:rPr>
                      <m:t>=</m:t>
                    </m:r>
                    <m:f>
                      <m:fPr>
                        <m:type m:val="lin"/>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1</m:t>
                        </m:r>
                      </m:num>
                      <m:den>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𝑅</m:t>
                            </m:r>
                          </m:e>
                          <m:sub>
                            <m:r>
                              <a:rPr lang="ru-RU" sz="2000" i="1">
                                <a:solidFill>
                                  <a:srgbClr val="000000"/>
                                </a:solidFill>
                                <a:effectLst/>
                                <a:latin typeface="Cambria Math" panose="02040503050406030204" pitchFamily="18" charset="0"/>
                                <a:ea typeface="Times New Roman" panose="02020603050405020304" pitchFamily="18" charset="0"/>
                              </a:rPr>
                              <m:t>𝑘𝑘</m:t>
                            </m:r>
                          </m:sub>
                        </m:sSub>
                      </m:den>
                    </m:f>
                    <m:r>
                      <a:rPr lang="ru-RU" sz="2000" i="1">
                        <a:solidFill>
                          <a:srgbClr val="000000"/>
                        </a:solidFill>
                        <a:effectLst/>
                        <a:latin typeface="Cambria Math" panose="02040503050406030204" pitchFamily="18" charset="0"/>
                        <a:ea typeface="Times New Roman" panose="02020603050405020304" pitchFamily="18" charset="0"/>
                      </a:rPr>
                      <m:t>, </m:t>
                    </m:r>
                    <m:acc>
                      <m:accPr>
                        <m:chr m:val="̅"/>
                        <m:ctrlPr>
                          <a:rPr lang="ru-RU" sz="2000" i="1">
                            <a:solidFill>
                              <a:srgbClr val="000000"/>
                            </a:solidFill>
                            <a:effectLst/>
                            <a:latin typeface="Cambria Math" panose="02040503050406030204" pitchFamily="18" charset="0"/>
                            <a:ea typeface="Times New Roman" panose="02020603050405020304" pitchFamily="18" charset="0"/>
                          </a:rPr>
                        </m:ctrlPr>
                      </m:accPr>
                      <m:e>
                        <m:r>
                          <a:rPr lang="ru-RU"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=1,</m:t>
                        </m:r>
                        <m:r>
                          <a:rPr lang="ru-RU" sz="2000" i="1">
                            <a:solidFill>
                              <a:srgbClr val="000000"/>
                            </a:solidFill>
                            <a:effectLst/>
                            <a:latin typeface="Cambria Math" panose="02040503050406030204" pitchFamily="18" charset="0"/>
                            <a:ea typeface="Times New Roman" panose="02020603050405020304" pitchFamily="18" charset="0"/>
                          </a:rPr>
                          <m:t>𝑞</m:t>
                        </m:r>
                      </m:e>
                    </m:acc>
                  </m:oMath>
                </a14:m>
                <a:r>
                  <a:rPr lang="ru-RU" sz="2000" dirty="0">
                    <a:solidFill>
                      <a:srgbClr val="000000"/>
                    </a:solidFill>
                    <a:effectLst/>
                    <a:latin typeface="Times New Roman" panose="02020603050405020304" pitchFamily="18" charset="0"/>
                    <a:ea typeface="Times New Roman" panose="02020603050405020304" pitchFamily="18" charset="0"/>
                  </a:rPr>
                  <a:t>. Если матрица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является диагональной, то ее обращение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−1</m:t>
                        </m:r>
                      </m:sup>
                    </m:sSup>
                  </m:oMath>
                </a14:m>
                <a:r>
                  <a:rPr lang="ru-RU" sz="2000" dirty="0">
                    <a:solidFill>
                      <a:srgbClr val="000000"/>
                    </a:solidFill>
                    <a:effectLst/>
                    <a:latin typeface="Times New Roman" panose="02020603050405020304" pitchFamily="18" charset="0"/>
                    <a:ea typeface="Times New Roman" panose="02020603050405020304" pitchFamily="18" charset="0"/>
                  </a:rPr>
                  <a:t> легко вычисляется, т.к. </a:t>
                </a:r>
                <a14:m>
                  <m:oMath xmlns:m="http://schemas.openxmlformats.org/officeDocument/2006/math">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𝑅</m:t>
                        </m:r>
                      </m:e>
                      <m:sup>
                        <m:r>
                          <a:rPr lang="ru-RU" sz="2000" i="1">
                            <a:solidFill>
                              <a:srgbClr val="000000"/>
                            </a:solidFill>
                            <a:effectLst/>
                            <a:latin typeface="Cambria Math" panose="02040503050406030204" pitchFamily="18" charset="0"/>
                            <a:ea typeface="Times New Roman" panose="02020603050405020304" pitchFamily="18" charset="0"/>
                          </a:rPr>
                          <m:t>−1</m:t>
                        </m:r>
                      </m:sup>
                    </m:sSup>
                  </m:oMath>
                </a14:m>
                <a:r>
                  <a:rPr lang="ru-RU" sz="2000" dirty="0">
                    <a:solidFill>
                      <a:srgbClr val="000000"/>
                    </a:solidFill>
                    <a:effectLst/>
                    <a:latin typeface="Times New Roman" panose="02020603050405020304" pitchFamily="18" charset="0"/>
                    <a:ea typeface="Times New Roman" panose="02020603050405020304" pitchFamily="18" charset="0"/>
                  </a:rPr>
                  <a:t> для любых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𝑘</m:t>
                    </m:r>
                    <m:r>
                      <a:rPr lang="ru-RU" sz="2000" i="1">
                        <a:solidFill>
                          <a:srgbClr val="000000"/>
                        </a:solidFill>
                        <a:effectLst/>
                        <a:latin typeface="Cambria Math" panose="02040503050406030204" pitchFamily="18" charset="0"/>
                        <a:ea typeface="Times New Roman" panose="02020603050405020304" pitchFamily="18" charset="0"/>
                      </a:rPr>
                      <m:t>≠</m:t>
                    </m:r>
                    <m:r>
                      <a:rPr lang="ru-RU" sz="2000" i="1">
                        <a:solidFill>
                          <a:srgbClr val="000000"/>
                        </a:solidFill>
                        <a:effectLst/>
                        <a:latin typeface="Cambria Math" panose="02040503050406030204" pitchFamily="18" charset="0"/>
                        <a:ea typeface="Times New Roman" panose="02020603050405020304" pitchFamily="18" charset="0"/>
                      </a:rPr>
                      <m:t>𝑙</m:t>
                    </m:r>
                  </m:oMath>
                </a14:m>
                <a:r>
                  <a:rPr lang="ru-RU" sz="2000" dirty="0">
                    <a:solidFill>
                      <a:srgbClr val="000000"/>
                    </a:solidFill>
                    <a:effectLst/>
                    <a:latin typeface="Times New Roman" panose="02020603050405020304" pitchFamily="18" charset="0"/>
                    <a:ea typeface="Times New Roman" panose="02020603050405020304" pitchFamily="18" charset="0"/>
                  </a:rPr>
                  <a:t>. Кроме этого, ускорению вычислений способствует то, что диагональная матрица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может храниться в виде вектора ее диагональных элементов. Поскольку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не изменяется в процессе </a:t>
                </a:r>
                <a:r>
                  <a:rPr lang="ru-RU" sz="2000" i="1" dirty="0">
                    <a:solidFill>
                      <a:srgbClr val="000000"/>
                    </a:solidFill>
                    <a:effectLst/>
                    <a:latin typeface="Times New Roman" panose="02020603050405020304" pitchFamily="18" charset="0"/>
                    <a:ea typeface="Times New Roman" panose="02020603050405020304" pitchFamily="18" charset="0"/>
                  </a:rPr>
                  <a:t>Е</a:t>
                </a:r>
                <a:r>
                  <a:rPr lang="ru-RU" sz="2000" dirty="0">
                    <a:solidFill>
                      <a:srgbClr val="000000"/>
                    </a:solidFill>
                    <a:effectLst/>
                    <a:latin typeface="Times New Roman" panose="02020603050405020304" pitchFamily="18" charset="0"/>
                    <a:ea typeface="Times New Roman" panose="02020603050405020304" pitchFamily="18" charset="0"/>
                  </a:rPr>
                  <a:t>-шага, ее детерминант вычисляется только единожды, что делает вычисление вероятностей </a:t>
                </a:r>
                <a14:m>
                  <m:oMath xmlns:m="http://schemas.openxmlformats.org/officeDocument/2006/math">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𝑝</m:t>
                        </m:r>
                      </m:e>
                      <m:sub>
                        <m:r>
                          <m:rPr>
                            <m:sty m:val="p"/>
                          </m:rPr>
                          <a:rPr lang="ru-RU" sz="2000">
                            <a:solidFill>
                              <a:srgbClr val="000000"/>
                            </a:solidFill>
                            <a:effectLst/>
                            <a:latin typeface="Cambria Math" panose="02040503050406030204" pitchFamily="18" charset="0"/>
                            <a:ea typeface="Times New Roman" panose="02020603050405020304" pitchFamily="18" charset="0"/>
                          </a:rPr>
                          <m:t>ij</m:t>
                        </m:r>
                      </m:sub>
                    </m:sSub>
                  </m:oMath>
                </a14:m>
                <a:r>
                  <a:rPr lang="ru-RU" sz="2000" dirty="0">
                    <a:solidFill>
                      <a:srgbClr val="000000"/>
                    </a:solidFill>
                    <a:effectLst/>
                    <a:latin typeface="Times New Roman" panose="02020603050405020304" pitchFamily="18" charset="0"/>
                    <a:ea typeface="Times New Roman" panose="02020603050405020304" pitchFamily="18" charset="0"/>
                  </a:rPr>
                  <a:t> более быстрым. На </a:t>
                </a:r>
                <a:r>
                  <a:rPr lang="ru-RU" sz="2000" i="1" dirty="0">
                    <a:solidFill>
                      <a:srgbClr val="000000"/>
                    </a:solidFill>
                    <a:effectLst/>
                    <a:latin typeface="Times New Roman" panose="02020603050405020304" pitchFamily="18" charset="0"/>
                    <a:ea typeface="Times New Roman" panose="02020603050405020304" pitchFamily="18" charset="0"/>
                  </a:rPr>
                  <a:t>M</a:t>
                </a:r>
                <a:r>
                  <a:rPr lang="ru-RU" sz="2000" dirty="0">
                    <a:solidFill>
                      <a:srgbClr val="000000"/>
                    </a:solidFill>
                    <a:effectLst/>
                    <a:latin typeface="Times New Roman" panose="02020603050405020304" pitchFamily="18" charset="0"/>
                    <a:ea typeface="Times New Roman" panose="02020603050405020304" pitchFamily="18" charset="0"/>
                  </a:rPr>
                  <a:t>-шаге </a:t>
                </a:r>
                <a:r>
                  <a:rPr lang="ru-RU" sz="2000" dirty="0" err="1">
                    <a:solidFill>
                      <a:srgbClr val="000000"/>
                    </a:solidFill>
                    <a:effectLst/>
                    <a:latin typeface="Times New Roman" panose="02020603050405020304" pitchFamily="18" charset="0"/>
                    <a:ea typeface="Times New Roman" panose="02020603050405020304" pitchFamily="18" charset="0"/>
                  </a:rPr>
                  <a:t>диагональность</a:t>
                </a:r>
                <a:r>
                  <a:rPr lang="ru-RU" sz="2000" dirty="0">
                    <a:solidFill>
                      <a:srgbClr val="000000"/>
                    </a:solidFill>
                    <a:effectLst/>
                    <a:latin typeface="Times New Roman" panose="02020603050405020304" pitchFamily="18" charset="0"/>
                    <a:ea typeface="Times New Roman" panose="02020603050405020304" pitchFamily="18" charset="0"/>
                  </a:rPr>
                  <a:t> матрицы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𝑅</m:t>
                    </m:r>
                  </m:oMath>
                </a14:m>
                <a:r>
                  <a:rPr lang="ru-RU" sz="2000" dirty="0">
                    <a:solidFill>
                      <a:srgbClr val="000000"/>
                    </a:solidFill>
                    <a:effectLst/>
                    <a:latin typeface="Times New Roman" panose="02020603050405020304" pitchFamily="18" charset="0"/>
                    <a:ea typeface="Times New Roman" panose="02020603050405020304" pitchFamily="18" charset="0"/>
                  </a:rPr>
                  <a:t> также упрощает вычисления, поскольку недиагональные элементы матрицы </a:t>
                </a:r>
                <a14:m>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𝑦</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𝑗</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𝑥</m:t>
                        </m:r>
                      </m:e>
                      <m:sub>
                        <m:r>
                          <a:rPr lang="ru-RU" sz="2000" i="1">
                            <a:solidFill>
                              <a:srgbClr val="000000"/>
                            </a:solidFill>
                            <a:effectLst/>
                            <a:latin typeface="Cambria Math" panose="02040503050406030204" pitchFamily="18" charset="0"/>
                            <a:ea typeface="Times New Roman" panose="02020603050405020304" pitchFamily="18" charset="0"/>
                          </a:rPr>
                          <m:t>𝑖𝑗</m:t>
                        </m:r>
                      </m:sub>
                    </m:sSub>
                    <m:sSup>
                      <m:sSupPr>
                        <m:ctrlPr>
                          <a:rPr lang="ru-RU" sz="2000" i="1">
                            <a:solidFill>
                              <a:srgbClr val="000000"/>
                            </a:solidFill>
                            <a:effectLst/>
                            <a:latin typeface="Cambria Math" panose="02040503050406030204" pitchFamily="18" charset="0"/>
                            <a:ea typeface="Times New Roman" panose="02020603050405020304" pitchFamily="18" charset="0"/>
                          </a:rPr>
                        </m:ctrlPr>
                      </m:sSupPr>
                      <m:e>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𝑦</m:t>
                            </m:r>
                          </m:e>
                          <m:sub>
                            <m:r>
                              <a:rPr lang="ru-RU" sz="2000" i="1">
                                <a:solidFill>
                                  <a:srgbClr val="000000"/>
                                </a:solidFill>
                                <a:effectLst/>
                                <a:latin typeface="Cambria Math" panose="02040503050406030204" pitchFamily="18" charset="0"/>
                                <a:ea typeface="Times New Roman" panose="02020603050405020304" pitchFamily="18" charset="0"/>
                              </a:rPr>
                              <m:t>𝑖</m:t>
                            </m:r>
                          </m:sub>
                        </m:sSub>
                        <m:r>
                          <a:rPr lang="ru-RU" sz="2000" i="1">
                            <a:solidFill>
                              <a:srgbClr val="000000"/>
                            </a:solidFill>
                            <a:effectLst/>
                            <a:latin typeface="Cambria Math" panose="02040503050406030204" pitchFamily="18" charset="0"/>
                            <a:ea typeface="Times New Roman" panose="02020603050405020304" pitchFamily="18" charset="0"/>
                          </a:rPr>
                          <m:t>−</m:t>
                        </m:r>
                        <m:sSub>
                          <m:sSubPr>
                            <m:ctrlPr>
                              <a:rPr lang="ru-RU" sz="2000" i="1">
                                <a:solidFill>
                                  <a:srgbClr val="000000"/>
                                </a:solidFill>
                                <a:effectLst/>
                                <a:latin typeface="Cambria Math" panose="02040503050406030204" pitchFamily="18" charset="0"/>
                                <a:ea typeface="Times New Roman" panose="02020603050405020304" pitchFamily="18" charset="0"/>
                              </a:rPr>
                            </m:ctrlPr>
                          </m:sSubPr>
                          <m:e>
                            <m:r>
                              <a:rPr lang="ru-RU" sz="2000" i="1">
                                <a:solidFill>
                                  <a:srgbClr val="000000"/>
                                </a:solidFill>
                                <a:effectLst/>
                                <a:latin typeface="Cambria Math" panose="02040503050406030204" pitchFamily="18" charset="0"/>
                                <a:ea typeface="Times New Roman" panose="02020603050405020304" pitchFamily="18" charset="0"/>
                              </a:rPr>
                              <m:t>𝐶</m:t>
                            </m:r>
                          </m:e>
                          <m:sub>
                            <m:r>
                              <a:rPr lang="ru-RU" sz="2000" i="1">
                                <a:solidFill>
                                  <a:srgbClr val="000000"/>
                                </a:solidFill>
                                <a:effectLst/>
                                <a:latin typeface="Cambria Math" panose="02040503050406030204" pitchFamily="18" charset="0"/>
                                <a:ea typeface="Times New Roman" panose="02020603050405020304" pitchFamily="18" charset="0"/>
                              </a:rPr>
                              <m:t>𝑗</m:t>
                            </m:r>
                          </m:sub>
                        </m:sSub>
                        <m:r>
                          <a:rPr lang="ru-RU" sz="2000" i="1">
                            <a:solidFill>
                              <a:srgbClr val="000000"/>
                            </a:solidFill>
                            <a:effectLst/>
                            <a:latin typeface="Cambria Math" panose="02040503050406030204" pitchFamily="18" charset="0"/>
                            <a:ea typeface="Times New Roman" panose="02020603050405020304" pitchFamily="18" charset="0"/>
                          </a:rPr>
                          <m:t>)</m:t>
                        </m:r>
                      </m:e>
                      <m:sup>
                        <m:r>
                          <a:rPr lang="ru-RU" sz="2000" i="1">
                            <a:solidFill>
                              <a:srgbClr val="000000"/>
                            </a:solidFill>
                            <a:effectLst/>
                            <a:latin typeface="Cambria Math" panose="02040503050406030204" pitchFamily="18" charset="0"/>
                            <a:ea typeface="Times New Roman" panose="02020603050405020304" pitchFamily="18" charset="0"/>
                          </a:rPr>
                          <m:t>𝑇</m:t>
                        </m:r>
                      </m:sup>
                    </m:sSup>
                  </m:oMath>
                </a14:m>
                <a:r>
                  <a:rPr lang="ru-RU" sz="2000" dirty="0">
                    <a:solidFill>
                      <a:srgbClr val="000000"/>
                    </a:solidFill>
                    <a:effectLst/>
                    <a:latin typeface="Times New Roman" panose="02020603050405020304" pitchFamily="18" charset="0"/>
                    <a:ea typeface="Times New Roman" panose="02020603050405020304" pitchFamily="18" charset="0"/>
                  </a:rPr>
                  <a:t> равны нулю.</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93192" y="858568"/>
                <a:ext cx="11009376" cy="4916539"/>
              </a:xfrm>
              <a:prstGeom prst="rect">
                <a:avLst/>
              </a:prstGeom>
              <a:blipFill>
                <a:blip r:embed="rId2"/>
                <a:stretch>
                  <a:fillRect l="-609" t="-124" r="-554" b="-496"/>
                </a:stretch>
              </a:blipFill>
            </p:spPr>
            <p:txBody>
              <a:bodyPr/>
              <a:lstStyle/>
              <a:p>
                <a:r>
                  <a:rPr lang="ru-RU">
                    <a:noFill/>
                  </a:rPr>
                  <a:t> </a:t>
                </a:r>
              </a:p>
            </p:txBody>
          </p:sp>
        </mc:Fallback>
      </mc:AlternateContent>
    </p:spTree>
    <p:extLst>
      <p:ext uri="{BB962C8B-B14F-4D97-AF65-F5344CB8AC3E}">
        <p14:creationId xmlns:p14="http://schemas.microsoft.com/office/powerpoint/2010/main" val="1527268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0" y="56276"/>
                <a:ext cx="11750040" cy="1569660"/>
              </a:xfrm>
              <a:prstGeom prst="rect">
                <a:avLst/>
              </a:prstGeom>
            </p:spPr>
            <p:txBody>
              <a:bodyPr wrap="square">
                <a:spAutoFit/>
              </a:bodyPr>
              <a:lstStyle/>
              <a:p>
                <a:pPr indent="450215" algn="just">
                  <a:lnSpc>
                    <a:spcPct val="120000"/>
                  </a:lnSpc>
                  <a:spcAft>
                    <a:spcPts val="0"/>
                  </a:spcAft>
                </a:pPr>
                <a:r>
                  <a:rPr lang="ru-RU" sz="2000" b="1" dirty="0">
                    <a:solidFill>
                      <a:srgbClr val="000000"/>
                    </a:solidFill>
                    <a:latin typeface="Times New Roman" panose="02020603050405020304" pitchFamily="18" charset="0"/>
                    <a:ea typeface="Times New Roman" panose="02020603050405020304" pitchFamily="18" charset="0"/>
                  </a:rPr>
                  <a:t>Упрощенный пример.</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Пусть даны две монеты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𝐴</m:t>
                    </m:r>
                  </m:oMath>
                </a14:m>
                <a:r>
                  <a:rPr lang="ru-RU" sz="2000" dirty="0">
                    <a:solidFill>
                      <a:srgbClr val="000000"/>
                    </a:solidFill>
                    <a:effectLst/>
                    <a:latin typeface="Times New Roman" panose="02020603050405020304" pitchFamily="18" charset="0"/>
                    <a:ea typeface="Times New Roman" panose="02020603050405020304" pitchFamily="18" charset="0"/>
                  </a:rPr>
                  <a:t> и </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rPr>
                      <m:t>𝐵</m:t>
                    </m:r>
                  </m:oMath>
                </a14:m>
                <a:r>
                  <a:rPr lang="ru-RU" sz="2000" dirty="0">
                    <a:solidFill>
                      <a:srgbClr val="000000"/>
                    </a:solidFill>
                    <a:effectLst/>
                    <a:latin typeface="Times New Roman" panose="02020603050405020304" pitchFamily="18" charset="0"/>
                    <a:ea typeface="Times New Roman" panose="02020603050405020304" pitchFamily="18" charset="0"/>
                  </a:rPr>
                  <a:t>, которые будет подбрасываться. </a:t>
                </a:r>
                <a:r>
                  <a:rPr lang="ru-RU" sz="2000" dirty="0" err="1">
                    <a:solidFill>
                      <a:srgbClr val="000000"/>
                    </a:solidFill>
                    <a:effectLst/>
                    <a:latin typeface="Times New Roman" panose="02020603050405020304" pitchFamily="18" charset="0"/>
                    <a:ea typeface="Times New Roman" panose="02020603050405020304" pitchFamily="18" charset="0"/>
                  </a:rPr>
                  <a:t>Равновероятностно</a:t>
                </a:r>
                <a:r>
                  <a:rPr lang="ru-RU" sz="2000" dirty="0">
                    <a:solidFill>
                      <a:srgbClr val="000000"/>
                    </a:solidFill>
                    <a:effectLst/>
                    <a:latin typeface="Times New Roman" panose="02020603050405020304" pitchFamily="18" charset="0"/>
                    <a:ea typeface="Times New Roman" panose="02020603050405020304" pitchFamily="18" charset="0"/>
                  </a:rPr>
                  <a:t> выбирается любая монета 5 раз. Каждая выбранная монета взбрасывается 10 раз. Получаем ряд событий, состоящих из орлов и орешек.</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56276"/>
                <a:ext cx="11750040" cy="1569660"/>
              </a:xfrm>
              <a:prstGeom prst="rect">
                <a:avLst/>
              </a:prstGeom>
              <a:blipFill>
                <a:blip r:embed="rId2"/>
                <a:stretch>
                  <a:fillRect l="-519" r="-467" b="-3876"/>
                </a:stretch>
              </a:blipFill>
            </p:spPr>
            <p:txBody>
              <a:bodyPr/>
              <a:lstStyle/>
              <a:p>
                <a:r>
                  <a:rPr lang="ru-RU">
                    <a:noFill/>
                  </a:rPr>
                  <a:t> </a:t>
                </a:r>
              </a:p>
            </p:txBody>
          </p:sp>
        </mc:Fallback>
      </mc:AlternateContent>
      <p:sp>
        <p:nvSpPr>
          <p:cNvPr id="3" name="Прямоугольник 2"/>
          <p:cNvSpPr/>
          <p:nvPr/>
        </p:nvSpPr>
        <p:spPr>
          <a:xfrm>
            <a:off x="9706656" y="1225005"/>
            <a:ext cx="1907510" cy="461665"/>
          </a:xfrm>
          <a:prstGeom prst="rect">
            <a:avLst/>
          </a:prstGeom>
        </p:spPr>
        <p:txBody>
          <a:bodyPr wrap="none">
            <a:spAutoFit/>
          </a:bodyPr>
          <a:lstStyle/>
          <a:p>
            <a:pPr indent="450215" algn="r">
              <a:lnSpc>
                <a:spcPct val="120000"/>
              </a:lnSpc>
              <a:spcAft>
                <a:spcPts val="0"/>
              </a:spcAft>
            </a:pPr>
            <a:r>
              <a:rPr lang="ru-RU" sz="2000" i="1" dirty="0">
                <a:solidFill>
                  <a:srgbClr val="000000"/>
                </a:solidFill>
                <a:latin typeface="Times New Roman" panose="02020603050405020304" pitchFamily="18" charset="0"/>
                <a:ea typeface="Times New Roman" panose="02020603050405020304" pitchFamily="18" charset="0"/>
              </a:rPr>
              <a:t>Таблица 5.2</a:t>
            </a:r>
            <a:endParaRPr lang="ru-RU" sz="2000" dirty="0">
              <a:effectLst/>
              <a:latin typeface="Times New Roman" panose="02020603050405020304" pitchFamily="18" charset="0"/>
              <a:ea typeface="Times New Roman" panose="02020603050405020304" pitchFamily="18" charset="0"/>
            </a:endParaRPr>
          </a:p>
        </p:txBody>
      </p:sp>
      <p:graphicFrame>
        <p:nvGraphicFramePr>
          <p:cNvPr id="5" name="Таблица 4"/>
          <p:cNvGraphicFramePr>
            <a:graphicFrameLocks noGrp="1"/>
          </p:cNvGraphicFramePr>
          <p:nvPr>
            <p:extLst>
              <p:ext uri="{D42A27DB-BD31-4B8C-83A1-F6EECF244321}">
                <p14:modId xmlns:p14="http://schemas.microsoft.com/office/powerpoint/2010/main" val="2667784707"/>
              </p:ext>
            </p:extLst>
          </p:nvPr>
        </p:nvGraphicFramePr>
        <p:xfrm>
          <a:off x="485918" y="1686670"/>
          <a:ext cx="10625328" cy="2560320"/>
        </p:xfrm>
        <a:graphic>
          <a:graphicData uri="http://schemas.openxmlformats.org/drawingml/2006/table">
            <a:tbl>
              <a:tblPr firstRow="1" firstCol="1" bandRow="1"/>
              <a:tblGrid>
                <a:gridCol w="1452565">
                  <a:extLst>
                    <a:ext uri="{9D8B030D-6E8A-4147-A177-3AD203B41FA5}">
                      <a16:colId xmlns:a16="http://schemas.microsoft.com/office/drawing/2014/main" val="3376397639"/>
                    </a:ext>
                  </a:extLst>
                </a:gridCol>
                <a:gridCol w="3402272">
                  <a:extLst>
                    <a:ext uri="{9D8B030D-6E8A-4147-A177-3AD203B41FA5}">
                      <a16:colId xmlns:a16="http://schemas.microsoft.com/office/drawing/2014/main" val="2132956249"/>
                    </a:ext>
                  </a:extLst>
                </a:gridCol>
                <a:gridCol w="3077701">
                  <a:extLst>
                    <a:ext uri="{9D8B030D-6E8A-4147-A177-3AD203B41FA5}">
                      <a16:colId xmlns:a16="http://schemas.microsoft.com/office/drawing/2014/main" val="208620224"/>
                    </a:ext>
                  </a:extLst>
                </a:gridCol>
                <a:gridCol w="2692790">
                  <a:extLst>
                    <a:ext uri="{9D8B030D-6E8A-4147-A177-3AD203B41FA5}">
                      <a16:colId xmlns:a16="http://schemas.microsoft.com/office/drawing/2014/main" val="2544516247"/>
                    </a:ext>
                  </a:extLst>
                </a:gridCol>
              </a:tblGrid>
              <a:tr h="0">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Выбор</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Событие</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монета А</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монета В</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2467059"/>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В</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 Р </a:t>
                      </a:r>
                      <a:r>
                        <a:rPr lang="ru-RU" sz="2000" dirty="0" err="1">
                          <a:solidFill>
                            <a:srgbClr val="000000"/>
                          </a:solidFill>
                          <a:effectLst/>
                          <a:latin typeface="Times New Roman" panose="02020603050405020304" pitchFamily="18" charset="0"/>
                          <a:ea typeface="Times New Roman" panose="02020603050405020304" pitchFamily="18" charset="0"/>
                        </a:rPr>
                        <a:t>Р</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Р</a:t>
                      </a:r>
                      <a:r>
                        <a:rPr lang="ru-RU" sz="2000" dirty="0">
                          <a:solidFill>
                            <a:srgbClr val="000000"/>
                          </a:solidFill>
                          <a:effectLst/>
                          <a:latin typeface="Times New Roman" panose="02020603050405020304" pitchFamily="18" charset="0"/>
                          <a:ea typeface="Times New Roman" panose="02020603050405020304" pitchFamily="18" charset="0"/>
                        </a:rPr>
                        <a:t>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 Р О</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 </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5 - орлов и 5 - решек</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7747515"/>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А</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9 - орлов и 1 - решка</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 </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048711"/>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А</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О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Р О </a:t>
                      </a:r>
                      <a:r>
                        <a:rPr lang="ru-RU" sz="2000" dirty="0" err="1">
                          <a:solidFill>
                            <a:srgbClr val="000000"/>
                          </a:solidFill>
                          <a:effectLst/>
                          <a:latin typeface="Times New Roman" panose="02020603050405020304" pitchFamily="18" charset="0"/>
                          <a:ea typeface="Times New Roman" panose="02020603050405020304" pitchFamily="18" charset="0"/>
                        </a:rPr>
                        <a:t>О</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8 - орлов и 2 - решки</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 </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523241"/>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В</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О Р О Р Р Р О О Р Р </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4 - орла и 6 - решек</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8156861"/>
                  </a:ext>
                </a:extLst>
              </a:tr>
              <a:tr h="0">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А</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Р О О О Р О О О Р О</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7 - орлов и 3 - решки</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just">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3085364"/>
                  </a:ext>
                </a:extLst>
              </a:tr>
              <a:tr h="0">
                <a:tc gridSpan="2">
                  <a:txBody>
                    <a:bodyPr/>
                    <a:lstStyle/>
                    <a:p>
                      <a:pPr indent="254000" algn="just">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Сумма орлов и решек для монет</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a:txBody>
                    <a:bodyPr/>
                    <a:lstStyle/>
                    <a:p>
                      <a:pPr indent="254000" algn="ctr">
                        <a:lnSpc>
                          <a:spcPct val="120000"/>
                        </a:lnSpc>
                        <a:spcAft>
                          <a:spcPts val="0"/>
                        </a:spcAft>
                      </a:pPr>
                      <a:r>
                        <a:rPr lang="ru-RU" sz="2000">
                          <a:solidFill>
                            <a:srgbClr val="000000"/>
                          </a:solidFill>
                          <a:effectLst/>
                          <a:latin typeface="Times New Roman" panose="02020603050405020304" pitchFamily="18" charset="0"/>
                          <a:ea typeface="Times New Roman" panose="02020603050405020304" pitchFamily="18" charset="0"/>
                        </a:rPr>
                        <a:t>24 О, 6 Р</a:t>
                      </a:r>
                      <a:endParaRPr lang="ru-RU" sz="20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54000" algn="ctr">
                        <a:lnSpc>
                          <a:spcPct val="120000"/>
                        </a:lnSpc>
                        <a:spcAft>
                          <a:spcPts val="0"/>
                        </a:spcAft>
                      </a:pPr>
                      <a:r>
                        <a:rPr lang="ru-RU" sz="2000" dirty="0">
                          <a:solidFill>
                            <a:srgbClr val="000000"/>
                          </a:solidFill>
                          <a:effectLst/>
                          <a:latin typeface="Times New Roman" panose="02020603050405020304" pitchFamily="18" charset="0"/>
                          <a:ea typeface="Times New Roman" panose="02020603050405020304" pitchFamily="18" charset="0"/>
                        </a:rPr>
                        <a:t>9 О, 11 Р</a:t>
                      </a:r>
                      <a:endParaRPr lang="ru-RU"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7067993"/>
                  </a:ext>
                </a:extLst>
              </a:tr>
            </a:tbl>
          </a:graphicData>
        </a:graphic>
      </p:graphicFrame>
      <mc:AlternateContent xmlns:mc="http://schemas.openxmlformats.org/markup-compatibility/2006">
        <mc:Choice xmlns:a14="http://schemas.microsoft.com/office/drawing/2010/main" Requires="a14">
          <p:sp>
            <p:nvSpPr>
              <p:cNvPr id="6" name="Прямоугольник 5"/>
              <p:cNvSpPr/>
              <p:nvPr/>
            </p:nvSpPr>
            <p:spPr>
              <a:xfrm>
                <a:off x="301752" y="4394486"/>
                <a:ext cx="11312414" cy="2231124"/>
              </a:xfrm>
              <a:prstGeom prst="rect">
                <a:avLst/>
              </a:prstGeom>
            </p:spPr>
            <p:txBody>
              <a:bodyPr wrap="square">
                <a:spAutoFit/>
              </a:bodyPr>
              <a:lstStyle/>
              <a:p>
                <a:pPr indent="450215" algn="just">
                  <a:lnSpc>
                    <a:spcPct val="120000"/>
                  </a:lnSpc>
                  <a:spcAft>
                    <a:spcPts val="0"/>
                  </a:spcAft>
                </a:pPr>
                <a:r>
                  <a:rPr lang="ru-RU" sz="2000" dirty="0">
                    <a:solidFill>
                      <a:srgbClr val="000000"/>
                    </a:solidFill>
                    <a:latin typeface="Times New Roman" panose="02020603050405020304" pitchFamily="18" charset="0"/>
                    <a:ea typeface="Times New Roman" panose="02020603050405020304" pitchFamily="18" charset="0"/>
                  </a:rPr>
                  <a:t>Если известно, что какая монета подбрасывается, то можно найти вероятность выпадения орла для каждой монетки: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en-US" sz="2000" i="1">
                              <a:solidFill>
                                <a:srgbClr val="000000"/>
                              </a:solidFill>
                              <a:effectLst/>
                              <a:latin typeface="Cambria Math" panose="02040503050406030204" pitchFamily="18" charset="0"/>
                              <a:ea typeface="Times New Roman" panose="02020603050405020304" pitchFamily="18" charset="0"/>
                            </a:rPr>
                            <m:t>𝐴</m:t>
                          </m:r>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24</m:t>
                          </m:r>
                        </m:num>
                        <m:den>
                          <m:r>
                            <a:rPr lang="ru-RU" sz="2000" i="1">
                              <a:solidFill>
                                <a:srgbClr val="000000"/>
                              </a:solidFill>
                              <a:effectLst/>
                              <a:latin typeface="Cambria Math" panose="02040503050406030204" pitchFamily="18" charset="0"/>
                              <a:ea typeface="Times New Roman" panose="02020603050405020304" pitchFamily="18" charset="0"/>
                            </a:rPr>
                            <m:t>24+6</m:t>
                          </m:r>
                        </m:den>
                      </m:f>
                      <m:r>
                        <a:rPr lang="ru-RU" sz="2000" i="1">
                          <a:solidFill>
                            <a:srgbClr val="000000"/>
                          </a:solidFill>
                          <a:effectLst/>
                          <a:latin typeface="Cambria Math" panose="02040503050406030204" pitchFamily="18" charset="0"/>
                          <a:ea typeface="Times New Roman" panose="02020603050405020304" pitchFamily="18" charset="0"/>
                        </a:rPr>
                        <m:t>=0,8</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solidFill>
                            <a:srgbClr val="000000"/>
                          </a:solidFill>
                          <a:effectLst/>
                          <a:latin typeface="Cambria Math" panose="02040503050406030204" pitchFamily="18" charset="0"/>
                          <a:ea typeface="Times New Roman" panose="02020603050405020304" pitchFamily="18" charset="0"/>
                        </a:rPr>
                        <m:t>𝑝</m:t>
                      </m:r>
                      <m:d>
                        <m:dPr>
                          <m:ctrlPr>
                            <a:rPr lang="ru-RU" sz="2000" i="1">
                              <a:solidFill>
                                <a:srgbClr val="000000"/>
                              </a:solidFill>
                              <a:effectLst/>
                              <a:latin typeface="Cambria Math" panose="02040503050406030204" pitchFamily="18" charset="0"/>
                              <a:ea typeface="Times New Roman" panose="02020603050405020304" pitchFamily="18" charset="0"/>
                            </a:rPr>
                          </m:ctrlPr>
                        </m:dPr>
                        <m:e>
                          <m:r>
                            <a:rPr lang="ru-RU" sz="2000" i="1">
                              <a:solidFill>
                                <a:srgbClr val="000000"/>
                              </a:solidFill>
                              <a:effectLst/>
                              <a:latin typeface="Cambria Math" panose="02040503050406030204" pitchFamily="18" charset="0"/>
                              <a:ea typeface="Times New Roman" panose="02020603050405020304" pitchFamily="18" charset="0"/>
                            </a:rPr>
                            <m:t>𝐵</m:t>
                          </m:r>
                        </m:e>
                      </m:d>
                      <m:r>
                        <a:rPr lang="ru-RU" sz="2000" i="1">
                          <a:solidFill>
                            <a:srgbClr val="000000"/>
                          </a:solidFill>
                          <a:effectLst/>
                          <a:latin typeface="Cambria Math" panose="02040503050406030204" pitchFamily="18" charset="0"/>
                          <a:ea typeface="Times New Roman" panose="02020603050405020304" pitchFamily="18" charset="0"/>
                        </a:rPr>
                        <m:t>=</m:t>
                      </m:r>
                      <m:f>
                        <m:fPr>
                          <m:ctrlPr>
                            <a:rPr lang="ru-RU" sz="2000" i="1">
                              <a:solidFill>
                                <a:srgbClr val="000000"/>
                              </a:solidFill>
                              <a:effectLst/>
                              <a:latin typeface="Cambria Math" panose="02040503050406030204" pitchFamily="18" charset="0"/>
                              <a:ea typeface="Times New Roman" panose="02020603050405020304" pitchFamily="18" charset="0"/>
                            </a:rPr>
                          </m:ctrlPr>
                        </m:fPr>
                        <m:num>
                          <m:r>
                            <a:rPr lang="ru-RU" sz="2000" i="1">
                              <a:solidFill>
                                <a:srgbClr val="000000"/>
                              </a:solidFill>
                              <a:effectLst/>
                              <a:latin typeface="Cambria Math" panose="02040503050406030204" pitchFamily="18" charset="0"/>
                              <a:ea typeface="Times New Roman" panose="02020603050405020304" pitchFamily="18" charset="0"/>
                            </a:rPr>
                            <m:t>9</m:t>
                          </m:r>
                        </m:num>
                        <m:den>
                          <m:r>
                            <a:rPr lang="ru-RU" sz="2000" i="1">
                              <a:solidFill>
                                <a:srgbClr val="000000"/>
                              </a:solidFill>
                              <a:effectLst/>
                              <a:latin typeface="Cambria Math" panose="02040503050406030204" pitchFamily="18" charset="0"/>
                              <a:ea typeface="Times New Roman" panose="02020603050405020304" pitchFamily="18" charset="0"/>
                            </a:rPr>
                            <m:t>9+11</m:t>
                          </m:r>
                        </m:den>
                      </m:f>
                      <m:r>
                        <a:rPr lang="ru-RU" sz="2000" i="1">
                          <a:solidFill>
                            <a:srgbClr val="000000"/>
                          </a:solidFill>
                          <a:effectLst/>
                          <a:latin typeface="Cambria Math" panose="02040503050406030204" pitchFamily="18" charset="0"/>
                          <a:ea typeface="Times New Roman" panose="02020603050405020304" pitchFamily="18" charset="0"/>
                        </a:rPr>
                        <m:t>=0,45</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6" name="Прямоугольник 5"/>
              <p:cNvSpPr>
                <a:spLocks noRot="1" noChangeAspect="1" noMove="1" noResize="1" noEditPoints="1" noAdjustHandles="1" noChangeArrowheads="1" noChangeShapeType="1" noTextEdit="1"/>
              </p:cNvSpPr>
              <p:nvPr/>
            </p:nvSpPr>
            <p:spPr>
              <a:xfrm>
                <a:off x="301752" y="4394486"/>
                <a:ext cx="11312414" cy="2231124"/>
              </a:xfrm>
              <a:prstGeom prst="rect">
                <a:avLst/>
              </a:prstGeom>
              <a:blipFill>
                <a:blip r:embed="rId3"/>
                <a:stretch>
                  <a:fillRect l="-593" t="-273" r="-593"/>
                </a:stretch>
              </a:blipFill>
            </p:spPr>
            <p:txBody>
              <a:bodyPr/>
              <a:lstStyle/>
              <a:p>
                <a:r>
                  <a:rPr lang="ru-RU">
                    <a:noFill/>
                  </a:rPr>
                  <a:t> </a:t>
                </a:r>
              </a:p>
            </p:txBody>
          </p:sp>
        </mc:Fallback>
      </mc:AlternateContent>
    </p:spTree>
    <p:extLst>
      <p:ext uri="{BB962C8B-B14F-4D97-AF65-F5344CB8AC3E}">
        <p14:creationId xmlns:p14="http://schemas.microsoft.com/office/powerpoint/2010/main" val="129386419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TotalTime>
  <Words>1353</Words>
  <Application>Microsoft Office PowerPoint</Application>
  <PresentationFormat>Широкоэкранный</PresentationFormat>
  <Paragraphs>261</Paragraphs>
  <Slides>26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26</vt:i4>
      </vt:variant>
    </vt:vector>
  </HeadingPairs>
  <TitlesOfParts>
    <vt:vector size="33" baseType="lpstr">
      <vt:lpstr>MS Mincho</vt:lpstr>
      <vt:lpstr>Arial</vt:lpstr>
      <vt:lpstr>Calibri</vt:lpstr>
      <vt:lpstr>Calibri Light</vt:lpstr>
      <vt:lpstr>Cambria Math</vt:lpstr>
      <vt:lpstr>Times New Roman</vt:lpstr>
      <vt:lpstr>Тема Office</vt:lpstr>
      <vt:lpstr>Кластерный анализ</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ALEKSEY</dc:creator>
  <cp:lastModifiedBy>ALEKSEY</cp:lastModifiedBy>
  <cp:revision>64</cp:revision>
  <dcterms:created xsi:type="dcterms:W3CDTF">2020-10-06T14:10:24Z</dcterms:created>
  <dcterms:modified xsi:type="dcterms:W3CDTF">2021-09-23T16:43:43Z</dcterms:modified>
</cp:coreProperties>
</file>