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2" r:id="rId3"/>
    <p:sldId id="302" r:id="rId4"/>
    <p:sldId id="303" r:id="rId5"/>
    <p:sldId id="304" r:id="rId6"/>
    <p:sldId id="309" r:id="rId7"/>
    <p:sldId id="310" r:id="rId8"/>
    <p:sldId id="305" r:id="rId9"/>
    <p:sldId id="306" r:id="rId10"/>
    <p:sldId id="307" r:id="rId11"/>
    <p:sldId id="308" r:id="rId12"/>
    <p:sldId id="311" r:id="rId13"/>
    <p:sldId id="312" r:id="rId14"/>
    <p:sldId id="313" r:id="rId15"/>
    <p:sldId id="314" r:id="rId16"/>
    <p:sldId id="315" r:id="rId17"/>
    <p:sldId id="316" r:id="rId18"/>
    <p:sldId id="317" r:id="rId19"/>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7" autoAdjust="0"/>
    <p:restoredTop sz="94660"/>
  </p:normalViewPr>
  <p:slideViewPr>
    <p:cSldViewPr snapToGrid="0">
      <p:cViewPr varScale="1">
        <p:scale>
          <a:sx n="84" d="100"/>
          <a:sy n="84" d="100"/>
        </p:scale>
        <p:origin x="53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05.10.2021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229660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05.10.2021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170821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05.10.2021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94641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05.10.2021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356033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8C85646-FAEB-4AB3-A326-0A08349E2827}" type="datetimeFigureOut">
              <a:rPr lang="ru-RU" smtClean="0"/>
              <a:t>05.10.2021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70657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8C85646-FAEB-4AB3-A326-0A08349E2827}" type="datetimeFigureOut">
              <a:rPr lang="ru-RU" smtClean="0"/>
              <a:t>05.10.2021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333055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8C85646-FAEB-4AB3-A326-0A08349E2827}" type="datetimeFigureOut">
              <a:rPr lang="ru-RU" smtClean="0"/>
              <a:t>05.10.2021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30924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8C85646-FAEB-4AB3-A326-0A08349E2827}" type="datetimeFigureOut">
              <a:rPr lang="ru-RU" smtClean="0"/>
              <a:t>05.10.2021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165184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8C85646-FAEB-4AB3-A326-0A08349E2827}" type="datetimeFigureOut">
              <a:rPr lang="ru-RU" smtClean="0"/>
              <a:t>05.10.2021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190731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8C85646-FAEB-4AB3-A326-0A08349E2827}" type="datetimeFigureOut">
              <a:rPr lang="ru-RU" smtClean="0"/>
              <a:t>05.10.2021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26982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8C85646-FAEB-4AB3-A326-0A08349E2827}" type="datetimeFigureOut">
              <a:rPr lang="ru-RU" smtClean="0"/>
              <a:t>05.10.2021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67983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85646-FAEB-4AB3-A326-0A08349E2827}" type="datetimeFigureOut">
              <a:rPr lang="ru-RU" smtClean="0"/>
              <a:t>05.10.2021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153EF-3B09-4DED-9593-102D562BC4B7}" type="slidenum">
              <a:rPr lang="ru-RU" smtClean="0"/>
              <a:t>‹#›</a:t>
            </a:fld>
            <a:endParaRPr lang="ru-RU"/>
          </a:p>
        </p:txBody>
      </p:sp>
    </p:spTree>
    <p:extLst>
      <p:ext uri="{BB962C8B-B14F-4D97-AF65-F5344CB8AC3E}">
        <p14:creationId xmlns:p14="http://schemas.microsoft.com/office/powerpoint/2010/main" val="2335316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cask.ru/a_book_tp.php?id=22" TargetMode="External"/><Relationship Id="rId2" Type="http://schemas.openxmlformats.org/officeDocument/2006/relationships/hyperlink" Target="http://scask.ru/a_book_e_math.php?id=128"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7240" y="2202633"/>
            <a:ext cx="10515600" cy="1325563"/>
          </a:xfrm>
        </p:spPr>
        <p:txBody>
          <a:bodyPr/>
          <a:lstStyle/>
          <a:p>
            <a:pPr algn="ctr"/>
            <a:r>
              <a:rPr lang="ru-RU" b="1" dirty="0">
                <a:latin typeface="Times New Roman" panose="02020603050405020304" pitchFamily="18" charset="0"/>
                <a:ea typeface="Calibri" panose="020F0502020204030204" pitchFamily="34" charset="0"/>
              </a:rPr>
              <a:t>Метод главных </a:t>
            </a:r>
            <a:r>
              <a:rPr lang="ru-RU" b="1" dirty="0" smtClean="0">
                <a:latin typeface="Times New Roman" panose="02020603050405020304" pitchFamily="18" charset="0"/>
                <a:ea typeface="Calibri" panose="020F0502020204030204" pitchFamily="34" charset="0"/>
              </a:rPr>
              <a:t>компонент 2</a:t>
            </a:r>
            <a:endParaRPr lang="ru-RU" dirty="0"/>
          </a:p>
        </p:txBody>
      </p:sp>
    </p:spTree>
    <p:extLst>
      <p:ext uri="{BB962C8B-B14F-4D97-AF65-F5344CB8AC3E}">
        <p14:creationId xmlns:p14="http://schemas.microsoft.com/office/powerpoint/2010/main" val="189859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4480560" y="45582"/>
            <a:ext cx="3538727" cy="3559300"/>
          </a:xfrm>
          <a:prstGeom prst="rect">
            <a:avLst/>
          </a:prstGeom>
        </p:spPr>
      </p:pic>
      <mc:AlternateContent xmlns:mc="http://schemas.openxmlformats.org/markup-compatibility/2006">
        <mc:Choice xmlns:a14="http://schemas.microsoft.com/office/drawing/2010/main" Requires="a14">
          <p:sp>
            <p:nvSpPr>
              <p:cNvPr id="3" name="Прямоугольник 2"/>
              <p:cNvSpPr/>
              <p:nvPr/>
            </p:nvSpPr>
            <p:spPr>
              <a:xfrm>
                <a:off x="420624" y="3527158"/>
                <a:ext cx="11146536" cy="830997"/>
              </a:xfrm>
              <a:prstGeom prst="rect">
                <a:avLst/>
              </a:prstGeom>
            </p:spPr>
            <p:txBody>
              <a:bodyPr wrap="square">
                <a:spAutoFit/>
              </a:bodyPr>
              <a:lstStyle/>
              <a:p>
                <a:pPr indent="450215" algn="ctr">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Рис. 1. Изменение относительной доли суммарной дисперсии исследуемых признаков, обусловленной первыми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главными компонентами, в зависимости от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(случай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r>
                      <a:rPr lang="ru-RU" sz="2000" i="1">
                        <a:effectLst/>
                        <a:latin typeface="Cambria Math" panose="02040503050406030204" pitchFamily="18" charset="0"/>
                        <a:ea typeface="Calibri" panose="020F0502020204030204" pitchFamily="34" charset="0"/>
                        <a:cs typeface="Times New Roman" panose="02020603050405020304" pitchFamily="18" charset="0"/>
                      </a:rPr>
                      <m:t>=10</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420624" y="3527158"/>
                <a:ext cx="11146536" cy="830997"/>
              </a:xfrm>
              <a:prstGeom prst="rect">
                <a:avLst/>
              </a:prstGeom>
              <a:blipFill>
                <a:blip r:embed="rId3"/>
                <a:stretch>
                  <a:fillRect t="-735" b="-8824"/>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p:cNvSpPr/>
              <p:nvPr/>
            </p:nvSpPr>
            <p:spPr>
              <a:xfrm>
                <a:off x="219456" y="4358155"/>
                <a:ext cx="11347704" cy="2353337"/>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Действительно, анализируя с помощью (</a:t>
                </a:r>
                <a14:m>
                  <m:oMath xmlns:m="http://schemas.openxmlformats.org/officeDocument/2006/math">
                    <m:sSup>
                      <m:sSup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7</m:t>
                        </m:r>
                      </m:e>
                      <m:sup>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изменение относительной доли дисперсии, вносимой первыми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главными компонентами, в зависимости от числа этих компонент, можно разумно определить число компонент, которое целесообразно оставить в рассмотрении. Так, при изменении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𝐼</m:t>
                        </m:r>
                      </m:e>
                      <m:sub>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изображенном на рис. 1, очевидно, целесообразно было бы сократить размерность пространства с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r>
                      <a:rPr lang="ru-RU" sz="2000" i="1">
                        <a:effectLst/>
                        <a:latin typeface="Cambria Math" panose="02040503050406030204" pitchFamily="18" charset="0"/>
                        <a:ea typeface="Calibri" panose="020F0502020204030204" pitchFamily="34" charset="0"/>
                        <a:cs typeface="Times New Roman" panose="02020603050405020304" pitchFamily="18" charset="0"/>
                      </a:rPr>
                      <m:t>=10</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до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так как добавление всех остальных семи главных компонент может повысить суммарную характеристику рассеяния не более чем на 10 %.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219456" y="4358155"/>
                <a:ext cx="11347704" cy="2353337"/>
              </a:xfrm>
              <a:prstGeom prst="rect">
                <a:avLst/>
              </a:prstGeom>
              <a:blipFill>
                <a:blip r:embed="rId4"/>
                <a:stretch>
                  <a:fillRect l="-537" t="-259" r="-483" b="-2332"/>
                </a:stretch>
              </a:blipFill>
            </p:spPr>
            <p:txBody>
              <a:bodyPr/>
              <a:lstStyle/>
              <a:p>
                <a:r>
                  <a:rPr lang="ru-RU">
                    <a:noFill/>
                  </a:rPr>
                  <a:t> </a:t>
                </a:r>
              </a:p>
            </p:txBody>
          </p:sp>
        </mc:Fallback>
      </mc:AlternateContent>
    </p:spTree>
    <p:extLst>
      <p:ext uri="{BB962C8B-B14F-4D97-AF65-F5344CB8AC3E}">
        <p14:creationId xmlns:p14="http://schemas.microsoft.com/office/powerpoint/2010/main" val="2366744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566928" y="362991"/>
                <a:ext cx="10835640" cy="6037615"/>
              </a:xfrm>
              <a:prstGeom prst="rect">
                <a:avLst/>
              </a:prstGeom>
            </p:spPr>
            <p:txBody>
              <a:bodyPr wrap="square">
                <a:spAutoFit/>
              </a:bodyPr>
              <a:lstStyle/>
              <a:p>
                <a:pPr indent="450215" algn="just">
                  <a:lnSpc>
                    <a:spcPct val="120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З а м е ч а н и е 3. Использование главных компонент оказывается наиболее естественным и плодотворным в ситуациях, в которых все компоненты </a:t>
                </a:r>
                <a14:m>
                  <m:oMath xmlns:m="http://schemas.openxmlformats.org/officeDocument/2006/math">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(1)</m:t>
                        </m:r>
                      </m:sup>
                    </m:sSup>
                    <m:r>
                      <a:rPr lang="ru-RU"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𝑝</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исследуемого вектора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имеют общую физическую природу и соответственно измерены в одних и тех же единицах. К таким примерам можно отнести исследование структуры бюджета времени индивидуумов (все </a:t>
                </a:r>
                <a14:m>
                  <m:oMath xmlns:m="http://schemas.openxmlformats.org/officeDocument/2006/math">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𝑖</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измеряются в единицах времени), исследование структуры потребления семей (все </a:t>
                </a:r>
                <a14:m>
                  <m:oMath xmlns:m="http://schemas.openxmlformats.org/officeDocument/2006/math">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𝑖</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измеряются в денежных единицах), исследование общею развития и умственных способностей индивидуумов с помощью специальных тестов (все </a:t>
                </a:r>
                <a14:m>
                  <m:oMath xmlns:m="http://schemas.openxmlformats.org/officeDocument/2006/math">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𝑖</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измеряются в баллах), разного рода антропологические исследования (все </a:t>
                </a:r>
                <a14:m>
                  <m:oMath xmlns:m="http://schemas.openxmlformats.org/officeDocument/2006/math">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𝑖</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измеряются в единицах меры длины) и т.д. Если же различные признаки </a:t>
                </a:r>
                <a14:m>
                  <m:oMath xmlns:m="http://schemas.openxmlformats.org/officeDocument/2006/math">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(1)</m:t>
                        </m:r>
                      </m:sup>
                    </m:sSup>
                    <m:r>
                      <a:rPr lang="ru-RU"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𝑝</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измеряются в различных единицах, то результаты исследования с помощью главных компонент будут существенно зависеть от выбора масштаба и природы единиц измерения. Поэтому в подобных ситуациях исследователь предварительно переходит к вспомогательным безразмерным признакам </a:t>
                </a:r>
                <a14:m>
                  <m:oMath xmlns:m="http://schemas.openxmlformats.org/officeDocument/2006/math">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𝑖</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например с помощью нормирующего преобразования.</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Sup>
                        <m:sSub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𝑣</m:t>
                          </m:r>
                        </m:sub>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𝑖</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i="1">
                              <a:effectLst/>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𝑣</m:t>
                              </m:r>
                            </m:sub>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𝑖</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bSup>
                        </m:num>
                        <m:den>
                          <m:rad>
                            <m:radPr>
                              <m:degHide m:val="on"/>
                              <m:ctrlPr>
                                <a:rPr lang="ru-RU" i="1">
                                  <a:effectLst/>
                                  <a:latin typeface="Cambria Math" panose="02040503050406030204" pitchFamily="18" charset="0"/>
                                  <a:ea typeface="Calibri" panose="020F0502020204030204" pitchFamily="34" charset="0"/>
                                  <a:cs typeface="Times New Roman" panose="02020603050405020304" pitchFamily="18" charset="0"/>
                                </a:rPr>
                              </m:ctrlPr>
                            </m:radPr>
                            <m:deg/>
                            <m:e>
                              <m:acc>
                                <m:accPr>
                                  <m:chr m:val="̂"/>
                                  <m:ctrlPr>
                                    <a:rPr lang="ru-RU"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𝜎</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𝑖𝑖</m:t>
                                      </m:r>
                                    </m:sub>
                                  </m:sSub>
                                </m:e>
                              </m:acc>
                            </m:e>
                          </m:rad>
                        </m:den>
                      </m:f>
                      <m:r>
                        <a:rPr lang="ru-RU"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i="1">
                                    <a:effectLst/>
                                    <a:latin typeface="Cambria Math" panose="02040503050406030204" pitchFamily="18" charset="0"/>
                                    <a:ea typeface="Calibri" panose="020F0502020204030204" pitchFamily="34" charset="0"/>
                                    <a:cs typeface="Times New Roman" panose="02020603050405020304" pitchFamily="18" charset="0"/>
                                  </a:rPr>
                                  <m:t>𝑖</m:t>
                                </m:r>
                                <m:r>
                                  <a:rPr lang="ru-RU" i="1">
                                    <a:effectLst/>
                                    <a:latin typeface="Cambria Math" panose="02040503050406030204" pitchFamily="18" charset="0"/>
                                    <a:ea typeface="Calibri" panose="020F0502020204030204" pitchFamily="34" charset="0"/>
                                    <a:cs typeface="Times New Roman" panose="02020603050405020304" pitchFamily="18" charset="0"/>
                                  </a:rPr>
                                  <m:t>=1, 2,…,</m:t>
                                </m:r>
                                <m:r>
                                  <a:rPr lang="ru-RU" i="1">
                                    <a:effectLst/>
                                    <a:latin typeface="Cambria Math" panose="02040503050406030204" pitchFamily="18" charset="0"/>
                                    <a:ea typeface="Calibri" panose="020F0502020204030204" pitchFamily="34" charset="0"/>
                                    <a:cs typeface="Times New Roman" panose="02020603050405020304" pitchFamily="18" charset="0"/>
                                  </a:rPr>
                                  <m:t>𝑝</m:t>
                                </m:r>
                              </m:e>
                            </m:mr>
                            <m:mr>
                              <m:e>
                                <m:r>
                                  <a:rPr lang="ru-RU" i="1">
                                    <a:effectLst/>
                                    <a:latin typeface="Cambria Math" panose="02040503050406030204" pitchFamily="18" charset="0"/>
                                    <a:ea typeface="Calibri" panose="020F0502020204030204" pitchFamily="34" charset="0"/>
                                    <a:cs typeface="Times New Roman" panose="02020603050405020304" pitchFamily="18" charset="0"/>
                                  </a:rPr>
                                  <m:t>𝑣</m:t>
                                </m:r>
                                <m:r>
                                  <a:rPr lang="ru-RU" i="1">
                                    <a:effectLst/>
                                    <a:latin typeface="Cambria Math" panose="02040503050406030204" pitchFamily="18" charset="0"/>
                                    <a:ea typeface="Calibri" panose="020F0502020204030204" pitchFamily="34" charset="0"/>
                                    <a:cs typeface="Times New Roman" panose="02020603050405020304" pitchFamily="18" charset="0"/>
                                  </a:rPr>
                                  <m:t>=1, 2, …,</m:t>
                                </m:r>
                                <m:r>
                                  <a:rPr lang="ru-RU" i="1">
                                    <a:effectLst/>
                                    <a:latin typeface="Cambria Math" panose="02040503050406030204" pitchFamily="18" charset="0"/>
                                    <a:ea typeface="Calibri" panose="020F0502020204030204" pitchFamily="34" charset="0"/>
                                    <a:cs typeface="Times New Roman" panose="02020603050405020304" pitchFamily="18" charset="0"/>
                                  </a:rPr>
                                  <m:t>𝑛</m:t>
                                </m:r>
                              </m:e>
                            </m:mr>
                          </m:m>
                        </m:e>
                      </m:d>
                    </m:oMath>
                  </m:oMathPara>
                </a14:m>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dirty="0">
                    <a:effectLst/>
                    <a:latin typeface="Times New Roman" panose="02020603050405020304" pitchFamily="18" charset="0"/>
                    <a:ea typeface="Calibri" panose="020F0502020204030204" pitchFamily="34" charset="0"/>
                    <a:cs typeface="Times New Roman" panose="02020603050405020304" pitchFamily="18" charset="0"/>
                  </a:rPr>
                  <a:t>где </a:t>
                </a:r>
                <a14:m>
                  <m:oMath xmlns:m="http://schemas.openxmlformats.org/officeDocument/2006/math">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𝜎</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𝑖𝑖</m:t>
                        </m:r>
                      </m:sub>
                    </m:sSub>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соответствует ранее введенным обозначениям, а затем строит главные компоненты относительно этих вспомогательных признаков </a:t>
                </a:r>
                <a14:m>
                  <m:oMath xmlns:m="http://schemas.openxmlformats.org/officeDocument/2006/math">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и их ковариационной матрицы </a:t>
                </a:r>
                <a14:m>
                  <m:oMath xmlns:m="http://schemas.openxmlformats.org/officeDocument/2006/math">
                    <m:acc>
                      <m:accPr>
                        <m:chr m:val="̂"/>
                        <m:ctrlPr>
                          <a:rPr lang="ru-RU"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Σ</m:t>
                            </m:r>
                          </m:e>
                          <m:sub>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sub>
                        </m:sSub>
                      </m:e>
                    </m:acc>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которая, как легко видеть, является одновременно выборочной корреляционной матрицей </a:t>
                </a:r>
                <a14:m>
                  <m:oMath xmlns:m="http://schemas.openxmlformats.org/officeDocument/2006/math">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R</m:t>
                    </m:r>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исходных наблюдений </a:t>
                </a:r>
                <a14:m>
                  <m:oMath xmlns:m="http://schemas.openxmlformats.org/officeDocument/2006/math">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𝑋</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𝑖</m:t>
                        </m:r>
                      </m:sub>
                    </m:sSub>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566928" y="362991"/>
                <a:ext cx="10835640" cy="6037615"/>
              </a:xfrm>
              <a:prstGeom prst="rect">
                <a:avLst/>
              </a:prstGeom>
              <a:blipFill>
                <a:blip r:embed="rId2"/>
                <a:stretch>
                  <a:fillRect l="-450" t="-101" r="-394" b="-202"/>
                </a:stretch>
              </a:blipFill>
            </p:spPr>
            <p:txBody>
              <a:bodyPr/>
              <a:lstStyle/>
              <a:p>
                <a:r>
                  <a:rPr lang="ru-RU">
                    <a:noFill/>
                  </a:rPr>
                  <a:t> </a:t>
                </a:r>
              </a:p>
            </p:txBody>
          </p:sp>
        </mc:Fallback>
      </mc:AlternateContent>
    </p:spTree>
    <p:extLst>
      <p:ext uri="{BB962C8B-B14F-4D97-AF65-F5344CB8AC3E}">
        <p14:creationId xmlns:p14="http://schemas.microsoft.com/office/powerpoint/2010/main" val="30573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320040" y="550947"/>
                <a:ext cx="11539728" cy="6001002"/>
              </a:xfrm>
              <a:prstGeom prst="rect">
                <a:avLst/>
              </a:prstGeom>
            </p:spPr>
            <p:txBody>
              <a:bodyPr wrap="square">
                <a:spAutoFit/>
              </a:bodyPr>
              <a:lstStyle/>
              <a:p>
                <a:pPr indent="450215" algn="just">
                  <a:lnSpc>
                    <a:spcPct val="120000"/>
                  </a:lnSpc>
                  <a:spcAft>
                    <a:spcPts val="0"/>
                  </a:spcAft>
                </a:pPr>
                <a:r>
                  <a:rPr lang="ru-RU" sz="1600" dirty="0" smtClean="0">
                    <a:latin typeface="Times New Roman" panose="02020603050405020304" pitchFamily="18" charset="0"/>
                    <a:ea typeface="Calibri" panose="020F0502020204030204" pitchFamily="34" charset="0"/>
                    <a:cs typeface="Times New Roman" panose="02020603050405020304" pitchFamily="18" charset="0"/>
                  </a:rPr>
                  <a:t>З а м е ч а н и е 4. В некоторых задачах оказывается полезным понятие так называемых обобщенных главных компонент, при определении которых оговаривают более общие (чем </a:t>
                </a:r>
                <a14:m>
                  <m:oMath xmlns:m="http://schemas.openxmlformats.org/officeDocument/2006/math">
                    <m:nary>
                      <m:naryPr>
                        <m:chr m:val="∑"/>
                        <m:limLoc m:val="undOv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𝑗</m:t>
                        </m:r>
                        <m:r>
                          <a:rPr lang="ru-RU" sz="16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600" i="1">
                            <a:effectLst/>
                            <a:latin typeface="Cambria Math" panose="02040503050406030204" pitchFamily="18" charset="0"/>
                            <a:ea typeface="Calibri" panose="020F0502020204030204" pitchFamily="34" charset="0"/>
                            <a:cs typeface="Times New Roman" panose="02020603050405020304" pitchFamily="18" charset="0"/>
                          </a:rPr>
                          <m:t>𝑝</m:t>
                        </m:r>
                      </m:sup>
                      <m:e>
                        <m:sSubSup>
                          <m:sSub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𝑖𝑗</m:t>
                            </m:r>
                          </m:sub>
                          <m:sup>
                            <m:r>
                              <a:rPr lang="ru-RU" sz="1600" i="1">
                                <a:effectLst/>
                                <a:latin typeface="Cambria Math" panose="02040503050406030204" pitchFamily="18" charset="0"/>
                                <a:ea typeface="Calibri" panose="020F0502020204030204" pitchFamily="34" charset="0"/>
                                <a:cs typeface="Times New Roman" panose="02020603050405020304" pitchFamily="18" charset="0"/>
                              </a:rPr>
                              <m:t>2</m:t>
                            </m:r>
                          </m:sup>
                        </m:sSubSup>
                      </m:e>
                    </m:nary>
                    <m:r>
                      <a:rPr lang="ru-RU" sz="16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ограничения на коэффициенты </a:t>
                </a:r>
                <a14:m>
                  <m:oMath xmlns:m="http://schemas.openxmlformats.org/officeDocument/2006/math">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𝑖𝑖</m:t>
                        </m:r>
                      </m:sub>
                    </m:sSub>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т. е. требуют, чтобы</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nary>
                        <m:naryPr>
                          <m:chr m:val="∑"/>
                          <m:limLoc m:val="undOv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𝑘</m:t>
                          </m:r>
                          <m:r>
                            <a:rPr lang="ru-RU" sz="16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600" i="1">
                              <a:effectLst/>
                              <a:latin typeface="Cambria Math" panose="02040503050406030204" pitchFamily="18" charset="0"/>
                              <a:ea typeface="Calibri" panose="020F0502020204030204" pitchFamily="34" charset="0"/>
                              <a:cs typeface="Times New Roman" panose="02020603050405020304" pitchFamily="18" charset="0"/>
                            </a:rPr>
                            <m:t>𝑝</m:t>
                          </m:r>
                        </m:sup>
                        <m:e>
                          <m:nary>
                            <m:naryPr>
                              <m:chr m:val="∑"/>
                              <m:limLoc m:val="undOv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𝑗</m:t>
                              </m:r>
                              <m:r>
                                <a:rPr lang="ru-RU" sz="16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1600" i="1">
                                  <a:effectLst/>
                                  <a:latin typeface="Cambria Math" panose="02040503050406030204" pitchFamily="18" charset="0"/>
                                  <a:ea typeface="Calibri" panose="020F0502020204030204" pitchFamily="34" charset="0"/>
                                  <a:cs typeface="Times New Roman" panose="02020603050405020304" pitchFamily="18" charset="0"/>
                                </a:rPr>
                                <m:t>𝑝</m:t>
                              </m:r>
                            </m:sup>
                            <m:e>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𝑖𝑗</m:t>
                                  </m:r>
                                </m:sub>
                              </m:sSub>
                            </m:e>
                          </m:nary>
                        </m:e>
                      </m:nary>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𝑘𝑗</m:t>
                          </m:r>
                        </m:sub>
                      </m:sSub>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𝑖𝑘</m:t>
                          </m:r>
                        </m:sub>
                      </m:sSub>
                      <m:r>
                        <a:rPr lang="ru-RU" sz="1600" i="1">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где </a:t>
                </a:r>
                <a14:m>
                  <m:oMath xmlns:m="http://schemas.openxmlformats.org/officeDocument/2006/math">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𝑘𝑗</m:t>
                        </m:r>
                      </m:sub>
                    </m:sSub>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 некоторые дополнительно введенные веса. Очевидно, если </a:t>
                </a:r>
                <a14:m>
                  <m:oMath xmlns:m="http://schemas.openxmlformats.org/officeDocument/2006/math">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𝑘𝑗</m:t>
                        </m:r>
                      </m:sub>
                    </m:sSub>
                    <m:r>
                      <a:rPr lang="ru-RU" sz="16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при </a:t>
                </a:r>
                <a14:m>
                  <m:oMath xmlns:m="http://schemas.openxmlformats.org/officeDocument/2006/math">
                    <m:r>
                      <a:rPr lang="ru-RU" sz="1600" i="1">
                        <a:effectLst/>
                        <a:latin typeface="Cambria Math" panose="02040503050406030204" pitchFamily="18" charset="0"/>
                        <a:ea typeface="Calibri" panose="020F0502020204030204" pitchFamily="34" charset="0"/>
                        <a:cs typeface="Times New Roman" panose="02020603050405020304" pitchFamily="18" charset="0"/>
                      </a:rPr>
                      <m:t>𝑘</m:t>
                    </m:r>
                    <m:r>
                      <a:rPr lang="ru-RU" sz="1600" i="1">
                        <a:effectLst/>
                        <a:latin typeface="Cambria Math" panose="02040503050406030204" pitchFamily="18" charset="0"/>
                        <a:ea typeface="Calibri" panose="020F0502020204030204" pitchFamily="34" charset="0"/>
                        <a:cs typeface="Times New Roman" panose="02020603050405020304" pitchFamily="18" charset="0"/>
                      </a:rPr>
                      <m:t>=</m:t>
                    </m:r>
                    <m:r>
                      <a:rPr lang="ru-RU" sz="1600" i="1">
                        <a:effectLst/>
                        <a:latin typeface="Cambria Math" panose="02040503050406030204" pitchFamily="18" charset="0"/>
                        <a:ea typeface="Calibri" panose="020F0502020204030204" pitchFamily="34" charset="0"/>
                        <a:cs typeface="Times New Roman" panose="02020603050405020304" pitchFamily="18" charset="0"/>
                      </a:rPr>
                      <m:t>𝑗</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и </a:t>
                </a:r>
                <a14:m>
                  <m:oMath xmlns:m="http://schemas.openxmlformats.org/officeDocument/2006/math">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𝜔</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𝑘𝑗</m:t>
                        </m:r>
                      </m:sub>
                    </m:sSub>
                    <m:r>
                      <a:rPr lang="ru-RU" sz="16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при </a:t>
                </a:r>
                <a14:m>
                  <m:oMath xmlns:m="http://schemas.openxmlformats.org/officeDocument/2006/math">
                    <m:r>
                      <a:rPr lang="ru-RU" sz="1600" i="1">
                        <a:effectLst/>
                        <a:latin typeface="Cambria Math" panose="02040503050406030204" pitchFamily="18" charset="0"/>
                        <a:ea typeface="Calibri" panose="020F0502020204030204" pitchFamily="34" charset="0"/>
                        <a:cs typeface="Times New Roman" panose="02020603050405020304" pitchFamily="18" charset="0"/>
                      </a:rPr>
                      <m:t>𝑘</m:t>
                    </m:r>
                    <m:r>
                      <a:rPr lang="ru-RU" sz="1600" i="1">
                        <a:effectLst/>
                        <a:latin typeface="Cambria Math" panose="02040503050406030204" pitchFamily="18" charset="0"/>
                        <a:ea typeface="Calibri" panose="020F0502020204030204" pitchFamily="34" charset="0"/>
                        <a:cs typeface="Times New Roman" panose="02020603050405020304" pitchFamily="18" charset="0"/>
                      </a:rPr>
                      <m:t>≠</m:t>
                    </m:r>
                    <m:r>
                      <a:rPr lang="ru-RU" sz="1600" i="1">
                        <a:effectLst/>
                        <a:latin typeface="Cambria Math" panose="02040503050406030204" pitchFamily="18" charset="0"/>
                        <a:ea typeface="Calibri" panose="020F0502020204030204" pitchFamily="34" charset="0"/>
                        <a:cs typeface="Times New Roman" panose="02020603050405020304" pitchFamily="18" charset="0"/>
                      </a:rPr>
                      <m:t>𝑗</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то имеем обычное условие нормировки коэффициентов </a:t>
                </a:r>
                <a14:m>
                  <m:oMath xmlns:m="http://schemas.openxmlformats.org/officeDocument/2006/math">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и обычные главные компоненты. Можно показать, что при такой модификации условий нормировки коэффициенты </a:t>
                </a:r>
                <a14:m>
                  <m:oMath xmlns:m="http://schemas.openxmlformats.org/officeDocument/2006/math">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6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16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6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16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𝑖𝑝</m:t>
                        </m:r>
                      </m:sub>
                    </m:sSub>
                    <m:r>
                      <a:rPr lang="ru-RU" sz="16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c помощью которых обобщенные главные компоненты </a:t>
                </a:r>
                <a14:m>
                  <m:oMath xmlns:m="http://schemas.openxmlformats.org/officeDocument/2006/math">
                    <m:sSup>
                      <m:s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e>
                        </m:d>
                      </m:sup>
                    </m:sSup>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выражаются через исходные признаки </a:t>
                </a:r>
                <a14:m>
                  <m:oMath xmlns:m="http://schemas.openxmlformats.org/officeDocument/2006/math">
                    <m:sSup>
                      <m:s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6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ru-RU" sz="16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𝑝</m:t>
                            </m:r>
                          </m:e>
                        </m:d>
                      </m:sup>
                    </m:sSup>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определяются как решения уравнений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14:m>
                  <m:oMathPara xmlns:m="http://schemas.openxmlformats.org/officeDocument/2006/math">
                    <m:oMathParaPr>
                      <m:jc m:val="centerGroup"/>
                    </m:oMathParaPr>
                    <m:oMath xmlns:m="http://schemas.openxmlformats.org/officeDocument/2006/math">
                      <m:d>
                        <m:d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ru-RU" sz="1600">
                              <a:effectLst/>
                              <a:latin typeface="Cambria Math" panose="02040503050406030204" pitchFamily="18" charset="0"/>
                              <a:ea typeface="Calibri" panose="020F0502020204030204" pitchFamily="34" charset="0"/>
                              <a:cs typeface="Times New Roman" panose="02020603050405020304" pitchFamily="18" charset="0"/>
                            </a:rPr>
                            <m:t>Σ</m:t>
                          </m:r>
                          <m:r>
                            <a:rPr lang="ru-RU" sz="16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sub>
                              </m:sSub>
                            </m:e>
                          </m:acc>
                          <m:r>
                            <m:rPr>
                              <m:sty m:val="p"/>
                            </m:rPr>
                            <a:rPr lang="ru-RU" sz="1600">
                              <a:effectLst/>
                              <a:latin typeface="Cambria Math" panose="02040503050406030204" pitchFamily="18" charset="0"/>
                              <a:ea typeface="Calibri" panose="020F0502020204030204" pitchFamily="34" charset="0"/>
                              <a:cs typeface="Times New Roman" panose="02020603050405020304" pitchFamily="18" charset="0"/>
                            </a:rPr>
                            <m:t>Ω</m:t>
                          </m:r>
                        </m:e>
                      </m:d>
                      <m:sSubSup>
                        <m:sSub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16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16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где </a:t>
                </a:r>
                <a14:m>
                  <m:oMath xmlns:m="http://schemas.openxmlformats.org/officeDocument/2006/math">
                    <m:acc>
                      <m:accPr>
                        <m:chr m:val="̃"/>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sub>
                        </m:sSub>
                      </m:e>
                    </m:acc>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-й по величине корень уравнения </a:t>
                </a:r>
                <a14:m>
                  <m:oMath xmlns:m="http://schemas.openxmlformats.org/officeDocument/2006/math">
                    <m:d>
                      <m:dPr>
                        <m:begChr m:val="|"/>
                        <m:endChr m:val="|"/>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en-US" sz="1600">
                            <a:effectLst/>
                            <a:latin typeface="Cambria Math" panose="02040503050406030204" pitchFamily="18" charset="0"/>
                            <a:ea typeface="Calibri" panose="020F0502020204030204" pitchFamily="34" charset="0"/>
                            <a:cs typeface="Times New Roman" panose="02020603050405020304" pitchFamily="18" charset="0"/>
                          </a:rPr>
                          <m:t>Σ</m:t>
                        </m:r>
                        <m:r>
                          <a:rPr lang="ru-RU" sz="16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1600" i="1">
                                <a:effectLst/>
                                <a:latin typeface="Cambria Math" panose="02040503050406030204" pitchFamily="18" charset="0"/>
                                <a:ea typeface="Calibri" panose="020F0502020204030204" pitchFamily="34" charset="0"/>
                                <a:cs typeface="Times New Roman" panose="02020603050405020304" pitchFamily="18" charset="0"/>
                              </a:rPr>
                              <m:t>𝜆</m:t>
                            </m:r>
                          </m:e>
                        </m:acc>
                        <m:r>
                          <m:rPr>
                            <m:sty m:val="p"/>
                          </m:rPr>
                          <a:rPr lang="ru-RU" sz="1600">
                            <a:effectLst/>
                            <a:latin typeface="Cambria Math" panose="02040503050406030204" pitchFamily="18" charset="0"/>
                            <a:ea typeface="Calibri" panose="020F0502020204030204" pitchFamily="34" charset="0"/>
                            <a:cs typeface="Times New Roman" panose="02020603050405020304" pitchFamily="18" charset="0"/>
                          </a:rPr>
                          <m:t>Ω</m:t>
                        </m:r>
                      </m:e>
                    </m:d>
                    <m:r>
                      <a:rPr lang="ru-RU" sz="16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а матрица </a:t>
                </a:r>
                <a14:m>
                  <m:oMath xmlns:m="http://schemas.openxmlformats.org/officeDocument/2006/math">
                    <m:r>
                      <m:rPr>
                        <m:sty m:val="p"/>
                      </m:rPr>
                      <a:rPr lang="ru-RU" sz="1600">
                        <a:effectLst/>
                        <a:latin typeface="Cambria Math" panose="02040503050406030204" pitchFamily="18" charset="0"/>
                        <a:ea typeface="Calibri" panose="020F0502020204030204" pitchFamily="34" charset="0"/>
                        <a:cs typeface="Times New Roman" panose="02020603050405020304" pitchFamily="18" charset="0"/>
                      </a:rPr>
                      <m:t>Ω</m:t>
                    </m:r>
                    <m:r>
                      <a:rPr lang="ru-RU" sz="1600">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ru-RU" sz="1600">
                                <a:effectLst/>
                                <a:latin typeface="Cambria Math" panose="02040503050406030204" pitchFamily="18" charset="0"/>
                                <a:ea typeface="Calibri" panose="020F0502020204030204" pitchFamily="34" charset="0"/>
                                <a:cs typeface="Times New Roman" panose="02020603050405020304" pitchFamily="18" charset="0"/>
                              </a:rPr>
                              <m:t>ω</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𝑖𝑗</m:t>
                            </m:r>
                          </m:sub>
                        </m:sSub>
                      </m:e>
                    </m:d>
                    <m:r>
                      <a:rPr lang="ru-RU" sz="1600">
                        <a:effectLst/>
                        <a:latin typeface="Cambria Math" panose="02040503050406030204" pitchFamily="18" charset="0"/>
                        <a:ea typeface="Calibri" panose="020F0502020204030204" pitchFamily="34" charset="0"/>
                        <a:cs typeface="Times New Roman" panose="02020603050405020304" pitchFamily="18" charset="0"/>
                      </a:rPr>
                      <m:t>,  </m:t>
                    </m:r>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600" i="1">
                        <a:effectLst/>
                        <a:latin typeface="Cambria Math" panose="02040503050406030204" pitchFamily="18" charset="0"/>
                        <a:ea typeface="Calibri" panose="020F0502020204030204" pitchFamily="34" charset="0"/>
                        <a:cs typeface="Times New Roman" panose="02020603050405020304" pitchFamily="18" charset="0"/>
                      </a:rPr>
                      <m:t>,</m:t>
                    </m:r>
                    <m:r>
                      <a:rPr lang="ru-RU" sz="1600" i="1">
                        <a:effectLst/>
                        <a:latin typeface="Cambria Math" panose="02040503050406030204" pitchFamily="18" charset="0"/>
                        <a:ea typeface="Calibri" panose="020F0502020204030204" pitchFamily="34" charset="0"/>
                        <a:cs typeface="Times New Roman" panose="02020603050405020304" pitchFamily="18" charset="0"/>
                      </a:rPr>
                      <m:t>𝑗</m:t>
                    </m:r>
                    <m:r>
                      <a:rPr lang="ru-RU" sz="1600" i="1">
                        <a:effectLst/>
                        <a:latin typeface="Cambria Math" panose="02040503050406030204" pitchFamily="18" charset="0"/>
                        <a:ea typeface="Calibri" panose="020F0502020204030204" pitchFamily="34" charset="0"/>
                        <a:cs typeface="Times New Roman" panose="02020603050405020304" pitchFamily="18" charset="0"/>
                      </a:rPr>
                      <m:t>=1, 2, ..., </m:t>
                    </m:r>
                    <m:r>
                      <a:rPr lang="ru-RU" sz="16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 некоторая положительно определенная матрица весов. При этом, как и прежде, дисперсия обобщенной главной компоненты </a:t>
                </a:r>
                <a14:m>
                  <m:oMath xmlns:m="http://schemas.openxmlformats.org/officeDocument/2006/math">
                    <m:sSup>
                      <m:s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6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e>
                        </m:d>
                      </m:sup>
                    </m:sSup>
                  </m:oMath>
                </a14:m>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равна </a:t>
                </a:r>
                <a14:m>
                  <m:oMath xmlns:m="http://schemas.openxmlformats.org/officeDocument/2006/math">
                    <m:acc>
                      <m:accPr>
                        <m:chr m:val="̃"/>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sub>
                        </m:sSub>
                      </m:e>
                    </m:acc>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a </a:t>
                </a:r>
                <a14:m>
                  <m:oMath xmlns:m="http://schemas.openxmlformats.org/officeDocument/2006/math">
                    <m:sSup>
                      <m:s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𝑧</m:t>
                        </m:r>
                      </m:e>
                      <m:sup>
                        <m:r>
                          <a:rPr lang="ru-RU" sz="1600" i="1">
                            <a:effectLst/>
                            <a:latin typeface="Cambria Math" panose="02040503050406030204" pitchFamily="18" charset="0"/>
                            <a:ea typeface="Calibri" panose="020F0502020204030204" pitchFamily="34" charset="0"/>
                            <a:cs typeface="Times New Roman" panose="02020603050405020304" pitchFamily="18" charset="0"/>
                          </a:rPr>
                          <m:t>(</m:t>
                        </m:r>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6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и </a:t>
                </a:r>
                <a14:m>
                  <m:oMath xmlns:m="http://schemas.openxmlformats.org/officeDocument/2006/math">
                    <m:sSup>
                      <m:s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𝑧</m:t>
                        </m:r>
                      </m:e>
                      <m:sup>
                        <m:r>
                          <a:rPr lang="ru-RU" sz="1600" i="1">
                            <a:effectLst/>
                            <a:latin typeface="Cambria Math" panose="02040503050406030204" pitchFamily="18" charset="0"/>
                            <a:ea typeface="Calibri" panose="020F0502020204030204" pitchFamily="34" charset="0"/>
                            <a:cs typeface="Times New Roman" panose="02020603050405020304" pitchFamily="18" charset="0"/>
                          </a:rPr>
                          <m:t>(</m:t>
                        </m:r>
                        <m:r>
                          <a:rPr lang="ru-RU" sz="1600" i="1">
                            <a:effectLst/>
                            <a:latin typeface="Cambria Math" panose="02040503050406030204" pitchFamily="18" charset="0"/>
                            <a:ea typeface="Calibri" panose="020F0502020204030204" pitchFamily="34" charset="0"/>
                            <a:cs typeface="Times New Roman" panose="02020603050405020304" pitchFamily="18" charset="0"/>
                          </a:rPr>
                          <m:t>𝑗</m:t>
                        </m:r>
                        <m:r>
                          <a:rPr lang="ru-RU" sz="16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при </a:t>
                </a:r>
                <a14:m>
                  <m:oMath xmlns:m="http://schemas.openxmlformats.org/officeDocument/2006/math">
                    <m:r>
                      <a:rPr lang="ru-RU" sz="1600" i="1">
                        <a:effectLst/>
                        <a:latin typeface="Cambria Math" panose="02040503050406030204" pitchFamily="18" charset="0"/>
                        <a:ea typeface="Calibri" panose="020F0502020204030204" pitchFamily="34" charset="0"/>
                        <a:cs typeface="Times New Roman" panose="02020603050405020304" pitchFamily="18" charset="0"/>
                      </a:rPr>
                      <m:t>𝑖</m:t>
                    </m:r>
                    <m:r>
                      <a:rPr lang="ru-RU" sz="1600" i="1">
                        <a:effectLst/>
                        <a:latin typeface="Cambria Math" panose="02040503050406030204" pitchFamily="18" charset="0"/>
                        <a:ea typeface="Calibri" panose="020F0502020204030204" pitchFamily="34" charset="0"/>
                        <a:cs typeface="Times New Roman" panose="02020603050405020304" pitchFamily="18" charset="0"/>
                      </a:rPr>
                      <m:t>≠</m:t>
                    </m:r>
                    <m:r>
                      <a:rPr lang="ru-RU" sz="1600" i="1">
                        <a:effectLst/>
                        <a:latin typeface="Cambria Math" panose="02040503050406030204" pitchFamily="18" charset="0"/>
                        <a:ea typeface="Calibri" panose="020F0502020204030204" pitchFamily="34" charset="0"/>
                        <a:cs typeface="Times New Roman" panose="02020603050405020304" pitchFamily="18" charset="0"/>
                      </a:rPr>
                      <m:t>𝑗</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взаимно </a:t>
                </a:r>
                <a14:m>
                  <m:oMath xmlns:m="http://schemas.openxmlformats.org/officeDocument/2006/math">
                    <m:r>
                      <m:rPr>
                        <m:sty m:val="p"/>
                      </m:rPr>
                      <a:rPr lang="ru-RU" sz="1600">
                        <a:effectLst/>
                        <a:latin typeface="Cambria Math" panose="02040503050406030204" pitchFamily="18" charset="0"/>
                        <a:ea typeface="Calibri" panose="020F0502020204030204" pitchFamily="34" charset="0"/>
                        <a:cs typeface="Times New Roman" panose="02020603050405020304" pitchFamily="18" charset="0"/>
                      </a:rPr>
                      <m:t>Ω</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-не коррелированы.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Заметим, кстати, что если в качестве матрицы весов выбрать матрицу </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m:rPr>
                          <m:sty m:val="p"/>
                        </m:rPr>
                        <a:rPr lang="ru-RU" sz="1600">
                          <a:effectLst/>
                          <a:latin typeface="Cambria Math" panose="02040503050406030204" pitchFamily="18" charset="0"/>
                          <a:ea typeface="Calibri" panose="020F0502020204030204" pitchFamily="34" charset="0"/>
                          <a:cs typeface="Times New Roman" panose="02020603050405020304" pitchFamily="18" charset="0"/>
                        </a:rPr>
                        <m:t>Ω</m:t>
                      </m:r>
                      <m:r>
                        <a:rPr lang="ru-RU" sz="1600">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3"/>
                                    <m:mcJc m:val="center"/>
                                  </m:mcPr>
                                </m:mc>
                              </m:mcs>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mPr>
                            <m:mr>
                              <m:e>
                                <m:m>
                                  <m:mPr>
                                    <m:mcs>
                                      <m:mc>
                                        <m:mcPr>
                                          <m:count m:val="1"/>
                                          <m:mcJc m:val="center"/>
                                        </m:mcPr>
                                      </m:mc>
                                    </m:mcs>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11</m:t>
                                          </m:r>
                                        </m:sub>
                                      </m:sSub>
                                    </m:e>
                                  </m:mr>
                                  <m:mr>
                                    <m:e>
                                      <m:r>
                                        <a:rPr lang="ru-RU" sz="16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ru-RU" sz="1600" i="1">
                                          <a:effectLst/>
                                          <a:latin typeface="Cambria Math" panose="02040503050406030204" pitchFamily="18" charset="0"/>
                                          <a:ea typeface="Calibri" panose="020F0502020204030204" pitchFamily="34" charset="0"/>
                                          <a:cs typeface="Times New Roman" panose="02020603050405020304" pitchFamily="18" charset="0"/>
                                        </a:rPr>
                                        <m:t>0</m:t>
                                      </m:r>
                                    </m:e>
                                  </m:mr>
                                </m:m>
                              </m:e>
                              <m:e>
                                <m:m>
                                  <m:mPr>
                                    <m:mcs>
                                      <m:mc>
                                        <m:mcPr>
                                          <m:count m:val="1"/>
                                          <m:mcJc m:val="center"/>
                                        </m:mcPr>
                                      </m:mc>
                                    </m:mcs>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sz="1600" i="1">
                                          <a:effectLst/>
                                          <a:latin typeface="Cambria Math" panose="02040503050406030204" pitchFamily="18" charset="0"/>
                                          <a:ea typeface="Calibri" panose="020F0502020204030204" pitchFamily="34" charset="0"/>
                                          <a:cs typeface="Times New Roman" panose="02020603050405020304" pitchFamily="18" charset="0"/>
                                        </a:rPr>
                                        <m:t>…</m:t>
                                      </m:r>
                                    </m:e>
                                  </m:mr>
                                  <m:mr>
                                    <m:e>
                                      <m:r>
                                        <a:rPr lang="ru-RU" sz="1600" i="1">
                                          <a:effectLst/>
                                          <a:latin typeface="Cambria Math" panose="02040503050406030204" pitchFamily="18" charset="0"/>
                                          <a:ea typeface="Calibri" panose="020F0502020204030204" pitchFamily="34" charset="0"/>
                                          <a:cs typeface="Times New Roman" panose="02020603050405020304" pitchFamily="18" charset="0"/>
                                        </a:rPr>
                                        <m:t>…</m:t>
                                      </m:r>
                                    </m:e>
                                  </m:mr>
                                  <m:mr>
                                    <m:e>
                                      <m:r>
                                        <a:rPr lang="ru-RU" sz="1600" i="1">
                                          <a:effectLst/>
                                          <a:latin typeface="Cambria Math" panose="02040503050406030204" pitchFamily="18" charset="0"/>
                                          <a:ea typeface="Calibri" panose="020F0502020204030204" pitchFamily="34" charset="0"/>
                                          <a:cs typeface="Times New Roman" panose="02020603050405020304" pitchFamily="18" charset="0"/>
                                        </a:rPr>
                                        <m:t>…</m:t>
                                      </m:r>
                                    </m:e>
                                  </m:mr>
                                </m:m>
                              </m:e>
                              <m:e>
                                <m:m>
                                  <m:mPr>
                                    <m:mcs>
                                      <m:mc>
                                        <m:mcPr>
                                          <m:count m:val="1"/>
                                          <m:mcJc m:val="center"/>
                                        </m:mcPr>
                                      </m:mc>
                                    </m:mcs>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sz="16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ru-RU" sz="1600" i="1">
                                          <a:effectLst/>
                                          <a:latin typeface="Cambria Math" panose="02040503050406030204" pitchFamily="18" charset="0"/>
                                          <a:ea typeface="Calibri" panose="020F0502020204030204" pitchFamily="34" charset="0"/>
                                          <a:cs typeface="Times New Roman" panose="02020603050405020304" pitchFamily="18" charset="0"/>
                                        </a:rPr>
                                        <m:t>0</m:t>
                                      </m:r>
                                    </m:e>
                                  </m:mr>
                                  <m:mr>
                                    <m:e>
                                      <m:sSub>
                                        <m:sSub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16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ru-RU" sz="1600" i="1">
                                              <a:effectLst/>
                                              <a:latin typeface="Cambria Math" panose="02040503050406030204" pitchFamily="18" charset="0"/>
                                              <a:ea typeface="Calibri" panose="020F0502020204030204" pitchFamily="34" charset="0"/>
                                              <a:cs typeface="Times New Roman" panose="02020603050405020304" pitchFamily="18" charset="0"/>
                                            </a:rPr>
                                            <m:t>𝑝𝑝</m:t>
                                          </m:r>
                                        </m:sub>
                                      </m:sSub>
                                    </m:e>
                                  </m:mr>
                                </m:m>
                              </m:e>
                            </m:mr>
                          </m:m>
                        </m:e>
                      </m:d>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1600" dirty="0">
                    <a:effectLst/>
                    <a:latin typeface="Times New Roman" panose="02020603050405020304" pitchFamily="18" charset="0"/>
                    <a:ea typeface="Calibri" panose="020F0502020204030204" pitchFamily="34" charset="0"/>
                    <a:cs typeface="Times New Roman" panose="02020603050405020304" pitchFamily="18" charset="0"/>
                  </a:rPr>
                  <a:t>то, как легко показать, обобщенные компоненты (в метрике </a:t>
                </a:r>
                <a14:m>
                  <m:oMath xmlns:m="http://schemas.openxmlformats.org/officeDocument/2006/math">
                    <m:r>
                      <m:rPr>
                        <m:sty m:val="p"/>
                      </m:rPr>
                      <a:rPr lang="ru-RU" sz="1600">
                        <a:effectLst/>
                        <a:latin typeface="Cambria Math" panose="02040503050406030204" pitchFamily="18" charset="0"/>
                        <a:ea typeface="Calibri" panose="020F0502020204030204" pitchFamily="34" charset="0"/>
                        <a:cs typeface="Times New Roman" panose="02020603050405020304" pitchFamily="18" charset="0"/>
                      </a:rPr>
                      <m:t>Ω</m:t>
                    </m:r>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построенные по исходным признакам </a:t>
                </a:r>
                <a14:m>
                  <m:oMath xmlns:m="http://schemas.openxmlformats.org/officeDocument/2006/math">
                    <m:sSup>
                      <m:s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6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ru-RU" sz="16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𝑝</m:t>
                            </m:r>
                          </m:e>
                        </m:d>
                      </m:sup>
                    </m:sSup>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 совпадут с обычными компонентами, построенными по вспомогательным безразмерным (нормированным) признакам </a:t>
                </a:r>
                <a14:m>
                  <m:oMath xmlns:m="http://schemas.openxmlformats.org/officeDocument/2006/math">
                    <m:sSup>
                      <m:s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sz="16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6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ru-RU" sz="16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sz="16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sz="16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1600" i="1">
                                <a:effectLst/>
                                <a:latin typeface="Cambria Math" panose="02040503050406030204" pitchFamily="18" charset="0"/>
                                <a:ea typeface="Calibri" panose="020F0502020204030204" pitchFamily="34" charset="0"/>
                                <a:cs typeface="Times New Roman" panose="02020603050405020304" pitchFamily="18" charset="0"/>
                              </a:rPr>
                              <m:t>𝑝</m:t>
                            </m:r>
                          </m:e>
                        </m:d>
                      </m:sup>
                    </m:sSup>
                  </m:oMath>
                </a14:m>
                <a:r>
                  <a:rPr lang="ru-RU"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320040" y="550947"/>
                <a:ext cx="11539728" cy="6001002"/>
              </a:xfrm>
              <a:prstGeom prst="rect">
                <a:avLst/>
              </a:prstGeom>
              <a:blipFill>
                <a:blip r:embed="rId2"/>
                <a:stretch>
                  <a:fillRect l="-317" r="-264" b="-203"/>
                </a:stretch>
              </a:blipFill>
            </p:spPr>
            <p:txBody>
              <a:bodyPr/>
              <a:lstStyle/>
              <a:p>
                <a:r>
                  <a:rPr lang="ru-RU">
                    <a:noFill/>
                  </a:rPr>
                  <a:t> </a:t>
                </a:r>
              </a:p>
            </p:txBody>
          </p:sp>
        </mc:Fallback>
      </mc:AlternateContent>
    </p:spTree>
    <p:extLst>
      <p:ext uri="{BB962C8B-B14F-4D97-AF65-F5344CB8AC3E}">
        <p14:creationId xmlns:p14="http://schemas.microsoft.com/office/powerpoint/2010/main" val="249731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493776" y="429536"/>
                <a:ext cx="10853928" cy="5814028"/>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Проиллюстрируем определение главных компонент на численном примере.</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П р и м е р 1. По данным измерений (в мм) длины </a:t>
                </a:r>
                <a14:m>
                  <m:oMath xmlns:m="http://schemas.openxmlformats.org/officeDocument/2006/math">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e>
                    </m:acc>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ширины </a:t>
                </a:r>
                <a14:m>
                  <m:oMath xmlns:m="http://schemas.openxmlformats.org/officeDocument/2006/math">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e>
                            </m:d>
                          </m:sup>
                        </m:sSup>
                      </m:e>
                    </m:acc>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 высоты </a:t>
                </a:r>
                <a14:m>
                  <m:oMath xmlns:m="http://schemas.openxmlformats.org/officeDocument/2006/math">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e>
                            </m:d>
                          </m:sup>
                        </m:sSup>
                      </m:e>
                    </m:acc>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панциря 24 особей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r>
                      <a:rPr lang="ru-RU" sz="2000" i="1">
                        <a:effectLst/>
                        <a:latin typeface="Cambria Math" panose="02040503050406030204" pitchFamily="18" charset="0"/>
                        <a:ea typeface="Calibri" panose="020F0502020204030204" pitchFamily="34" charset="0"/>
                        <a:cs typeface="Times New Roman" panose="02020603050405020304" pitchFamily="18" charset="0"/>
                      </a:rPr>
                      <m:t>=24</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одного из видов черепах определена выборочная ковариационная матрица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e>
                      </m:acc>
                      <m:r>
                        <a:rPr lang="ru-RU"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3"/>
                                    <m:mcJc m:val="center"/>
                                  </m:mcPr>
                                </m:mc>
                              </m:mcs>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451,39 </m:t>
                                </m:r>
                              </m:e>
                              <m:e>
                                <m:r>
                                  <a:rPr lang="ru-RU" sz="2000" i="1">
                                    <a:effectLst/>
                                    <a:latin typeface="Cambria Math" panose="02040503050406030204" pitchFamily="18" charset="0"/>
                                    <a:ea typeface="Calibri" panose="020F0502020204030204" pitchFamily="34" charset="0"/>
                                    <a:cs typeface="Times New Roman" panose="02020603050405020304" pitchFamily="18" charset="0"/>
                                  </a:rPr>
                                  <m:t>271,17 </m:t>
                                </m:r>
                              </m:e>
                              <m:e>
                                <m:r>
                                  <a:rPr lang="ru-RU" sz="2000">
                                    <a:effectLst/>
                                    <a:latin typeface="Cambria Math" panose="02040503050406030204" pitchFamily="18" charset="0"/>
                                    <a:ea typeface="Calibri" panose="020F0502020204030204" pitchFamily="34" charset="0"/>
                                    <a:cs typeface="Times New Roman" panose="02020603050405020304" pitchFamily="18" charset="0"/>
                                  </a:rPr>
                                  <m:t>168,70</m:t>
                                </m:r>
                              </m:e>
                            </m:mr>
                            <m:mr>
                              <m:e>
                                <m:r>
                                  <a:rPr lang="ru-RU" sz="2000">
                                    <a:effectLst/>
                                    <a:latin typeface="Cambria Math" panose="02040503050406030204" pitchFamily="18" charset="0"/>
                                    <a:ea typeface="Calibri" panose="020F0502020204030204" pitchFamily="34" charset="0"/>
                                    <a:cs typeface="Times New Roman" panose="02020603050405020304" pitchFamily="18" charset="0"/>
                                  </a:rPr>
                                  <m:t>271,17</m:t>
                                </m:r>
                              </m:e>
                              <m:e>
                                <m:r>
                                  <a:rPr lang="ru-RU" sz="2000">
                                    <a:effectLst/>
                                    <a:latin typeface="Cambria Math" panose="02040503050406030204" pitchFamily="18" charset="0"/>
                                    <a:ea typeface="Calibri" panose="020F0502020204030204" pitchFamily="34" charset="0"/>
                                    <a:cs typeface="Times New Roman" panose="02020603050405020304" pitchFamily="18" charset="0"/>
                                  </a:rPr>
                                  <m:t>171,73</m:t>
                                </m:r>
                              </m:e>
                              <m:e>
                                <m:r>
                                  <a:rPr lang="ru-RU" sz="2000">
                                    <a:effectLst/>
                                    <a:latin typeface="Cambria Math" panose="02040503050406030204" pitchFamily="18" charset="0"/>
                                    <a:ea typeface="Calibri" panose="020F0502020204030204" pitchFamily="34" charset="0"/>
                                    <a:cs typeface="Times New Roman" panose="02020603050405020304" pitchFamily="18" charset="0"/>
                                  </a:rPr>
                                  <m:t>103,29</m:t>
                                </m:r>
                              </m:e>
                            </m:mr>
                            <m:mr>
                              <m:e>
                                <m:r>
                                  <a:rPr lang="ru-RU" sz="2000">
                                    <a:effectLst/>
                                    <a:latin typeface="Cambria Math" panose="02040503050406030204" pitchFamily="18" charset="0"/>
                                    <a:ea typeface="Calibri" panose="020F0502020204030204" pitchFamily="34" charset="0"/>
                                    <a:cs typeface="Times New Roman" panose="02020603050405020304" pitchFamily="18" charset="0"/>
                                  </a:rPr>
                                  <m:t>168,70</m:t>
                                </m:r>
                              </m:e>
                              <m:e>
                                <m:r>
                                  <a:rPr lang="ru-RU" sz="2000">
                                    <a:effectLst/>
                                    <a:latin typeface="Cambria Math" panose="02040503050406030204" pitchFamily="18" charset="0"/>
                                    <a:ea typeface="Calibri" panose="020F0502020204030204" pitchFamily="34" charset="0"/>
                                    <a:cs typeface="Times New Roman" panose="02020603050405020304" pitchFamily="18" charset="0"/>
                                  </a:rPr>
                                  <m:t>103,29</m:t>
                                </m:r>
                              </m:e>
                              <m:e>
                                <m:r>
                                  <a:rPr lang="ru-RU" sz="2000">
                                    <a:effectLst/>
                                    <a:latin typeface="Cambria Math" panose="02040503050406030204" pitchFamily="18" charset="0"/>
                                    <a:ea typeface="Calibri" panose="020F0502020204030204" pitchFamily="34" charset="0"/>
                                    <a:cs typeface="Times New Roman" panose="02020603050405020304" pitchFamily="18" charset="0"/>
                                  </a:rPr>
                                  <m:t>66,65</m:t>
                                </m:r>
                              </m:e>
                            </m:mr>
                          </m:m>
                        </m:e>
                      </m:d>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Решая кубическое уравнение (относительно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вида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3"/>
                                    <m:mcJc m:val="center"/>
                                  </m:mcPr>
                                </m:mc>
                              </m:mcs>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451,39−</m:t>
                                </m:r>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e>
                                <m:r>
                                  <a:rPr lang="ru-RU" sz="2000" i="1">
                                    <a:effectLst/>
                                    <a:latin typeface="Cambria Math" panose="02040503050406030204" pitchFamily="18" charset="0"/>
                                    <a:ea typeface="Calibri" panose="020F0502020204030204" pitchFamily="34" charset="0"/>
                                    <a:cs typeface="Times New Roman" panose="02020603050405020304" pitchFamily="18" charset="0"/>
                                  </a:rPr>
                                  <m:t>271,17</m:t>
                                </m:r>
                              </m:e>
                              <m:e>
                                <m:r>
                                  <a:rPr lang="ru-RU" sz="2000">
                                    <a:effectLst/>
                                    <a:latin typeface="Cambria Math" panose="02040503050406030204" pitchFamily="18" charset="0"/>
                                    <a:ea typeface="Calibri" panose="020F0502020204030204" pitchFamily="34" charset="0"/>
                                    <a:cs typeface="Times New Roman" panose="02020603050405020304" pitchFamily="18" charset="0"/>
                                  </a:rPr>
                                  <m:t>168,70</m:t>
                                </m:r>
                              </m:e>
                            </m:mr>
                            <m:mr>
                              <m:e>
                                <m:r>
                                  <a:rPr lang="ru-RU" sz="2000">
                                    <a:effectLst/>
                                    <a:latin typeface="Cambria Math" panose="02040503050406030204" pitchFamily="18" charset="0"/>
                                    <a:ea typeface="Calibri" panose="020F0502020204030204" pitchFamily="34" charset="0"/>
                                    <a:cs typeface="Times New Roman" panose="02020603050405020304" pitchFamily="18" charset="0"/>
                                  </a:rPr>
                                  <m:t>271,17</m:t>
                                </m:r>
                              </m:e>
                              <m:e>
                                <m:r>
                                  <a:rPr lang="ru-RU" sz="2000">
                                    <a:effectLst/>
                                    <a:latin typeface="Cambria Math" panose="02040503050406030204" pitchFamily="18" charset="0"/>
                                    <a:ea typeface="Calibri" panose="020F0502020204030204" pitchFamily="34" charset="0"/>
                                    <a:cs typeface="Times New Roman" panose="02020603050405020304" pitchFamily="18" charset="0"/>
                                  </a:rPr>
                                  <m:t>171,73</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λ</m:t>
                                </m:r>
                              </m:e>
                              <m:e>
                                <m:r>
                                  <a:rPr lang="ru-RU" sz="2000">
                                    <a:effectLst/>
                                    <a:latin typeface="Cambria Math" panose="02040503050406030204" pitchFamily="18" charset="0"/>
                                    <a:ea typeface="Calibri" panose="020F0502020204030204" pitchFamily="34" charset="0"/>
                                    <a:cs typeface="Times New Roman" panose="02020603050405020304" pitchFamily="18" charset="0"/>
                                  </a:rPr>
                                  <m:t>103,29</m:t>
                                </m:r>
                              </m:e>
                            </m:mr>
                            <m:mr>
                              <m:e>
                                <m:r>
                                  <a:rPr lang="ru-RU" sz="2000">
                                    <a:effectLst/>
                                    <a:latin typeface="Cambria Math" panose="02040503050406030204" pitchFamily="18" charset="0"/>
                                    <a:ea typeface="Calibri" panose="020F0502020204030204" pitchFamily="34" charset="0"/>
                                    <a:cs typeface="Times New Roman" panose="02020603050405020304" pitchFamily="18" charset="0"/>
                                  </a:rPr>
                                  <m:t>168,70</m:t>
                                </m:r>
                              </m:e>
                              <m:e>
                                <m:r>
                                  <a:rPr lang="ru-RU" sz="2000">
                                    <a:effectLst/>
                                    <a:latin typeface="Cambria Math" panose="02040503050406030204" pitchFamily="18" charset="0"/>
                                    <a:ea typeface="Calibri" panose="020F0502020204030204" pitchFamily="34" charset="0"/>
                                    <a:cs typeface="Times New Roman" panose="02020603050405020304" pitchFamily="18" charset="0"/>
                                  </a:rPr>
                                  <m:t>103,29</m:t>
                                </m:r>
                              </m:e>
                              <m:e>
                                <m:r>
                                  <a:rPr lang="ru-RU" sz="2000">
                                    <a:effectLst/>
                                    <a:latin typeface="Cambria Math" panose="02040503050406030204" pitchFamily="18" charset="0"/>
                                    <a:ea typeface="Calibri" panose="020F0502020204030204" pitchFamily="34" charset="0"/>
                                    <a:cs typeface="Times New Roman" panose="02020603050405020304" pitchFamily="18" charset="0"/>
                                  </a:rPr>
                                  <m:t>66,65</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λ</m:t>
                                </m:r>
                              </m:e>
                            </m:mr>
                          </m:m>
                        </m:e>
                      </m:d>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находим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=680,40</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=6,50</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=2,86</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Подставляя последовательно численные значения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sub>
                    </m:sSub>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в систему и решая эти системы относительно неизвестных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=1,2,3</m:t>
                        </m:r>
                      </m:e>
                    </m:d>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получаем</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0,8126</m:t>
                                </m:r>
                              </m:e>
                            </m:m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0,4955</m:t>
                                </m:r>
                              </m:e>
                            </m:m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0,3068</m:t>
                                </m:r>
                              </m:e>
                            </m:mr>
                          </m:m>
                        </m:e>
                      </m:d>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−0,5454</m:t>
                                </m:r>
                              </m:e>
                            </m:m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0,8321</m:t>
                                </m:r>
                              </m:e>
                            </m:m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0,1006</m:t>
                                </m:r>
                              </m:e>
                            </m:mr>
                          </m:m>
                        </m:e>
                      </m:d>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−0,2054</m:t>
                                </m:r>
                              </m:e>
                            </m:m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−0,2491</m:t>
                                </m:r>
                              </m:e>
                            </m:m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0,9465</m:t>
                                </m:r>
                              </m:e>
                            </m:mr>
                          </m:m>
                        </m:e>
                      </m:d>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493776" y="429536"/>
                <a:ext cx="10853928" cy="5814028"/>
              </a:xfrm>
              <a:prstGeom prst="rect">
                <a:avLst/>
              </a:prstGeom>
              <a:blipFill>
                <a:blip r:embed="rId2"/>
                <a:stretch>
                  <a:fillRect l="-561" r="-505"/>
                </a:stretch>
              </a:blipFill>
            </p:spPr>
            <p:txBody>
              <a:bodyPr/>
              <a:lstStyle/>
              <a:p>
                <a:r>
                  <a:rPr lang="ru-RU">
                    <a:noFill/>
                  </a:rPr>
                  <a:t> </a:t>
                </a:r>
              </a:p>
            </p:txBody>
          </p:sp>
        </mc:Fallback>
      </mc:AlternateContent>
    </p:spTree>
    <p:extLst>
      <p:ext uri="{BB962C8B-B14F-4D97-AF65-F5344CB8AC3E}">
        <p14:creationId xmlns:p14="http://schemas.microsoft.com/office/powerpoint/2010/main" val="3540328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320040" y="244206"/>
                <a:ext cx="10543032" cy="6465103"/>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В качестве главных компонент получаем</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=0,81</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+0,50</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+0,31</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3</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=−0,55</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+0,83</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+0,10</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3</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3</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=−0,21</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−0,25</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+0,95</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3</m:t>
                              </m:r>
                            </m:e>
                          </m:d>
                        </m:sup>
                      </m:s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Здесь под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e>
                        </m:d>
                      </m:sup>
                    </m:sSup>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и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e>
                        </m:d>
                      </m:sup>
                    </m:sSup>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подразумеваются отклонения размеров длины </a:t>
                </a:r>
                <a14:m>
                  <m:oMath xmlns:m="http://schemas.openxmlformats.org/officeDocument/2006/math">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e>
                    </m:d>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ширины </a:t>
                </a:r>
                <a14:m>
                  <m:oMath xmlns:m="http://schemas.openxmlformats.org/officeDocument/2006/math">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e>
                            </m:d>
                          </m:sup>
                        </m:sSup>
                      </m:e>
                    </m:d>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высоты </a:t>
                </a:r>
                <a14:m>
                  <m:oMath xmlns:m="http://schemas.openxmlformats.org/officeDocument/2006/math">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e>
                            </m:d>
                          </m:sup>
                        </m:sSup>
                      </m:e>
                    </m:d>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панциря от своих </a:t>
                </a:r>
                <a:r>
                  <a:rPr lang="ru-RU" sz="2000" u="none" strike="noStrike"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средних значений</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Вычисление относительной доли суммарной </a:t>
                </a:r>
                <a:r>
                  <a:rPr lang="ru-RU" sz="2000" u="none" strike="noStrike"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дисперсии</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обусловленной одной, двумя и тремя главными компонентами.</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𝑔</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num>
                        <m:den>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sub>
                          </m:sSub>
                        </m:den>
                      </m:f>
                      <m:r>
                        <a:rPr lang="ru-RU" sz="2000" i="1">
                          <a:effectLst/>
                          <a:latin typeface="Cambria Math" panose="02040503050406030204" pitchFamily="18" charset="0"/>
                          <a:ea typeface="Calibri" panose="020F0502020204030204" pitchFamily="34" charset="0"/>
                          <a:cs typeface="Times New Roman" panose="02020603050405020304" pitchFamily="18" charset="0"/>
                        </a:rPr>
                        <m:t>=0,9864</m:t>
                      </m:r>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𝑔</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sub>
                          </m:sSub>
                        </m:den>
                      </m:f>
                      <m:r>
                        <a:rPr lang="ru-RU" sz="2000" i="1">
                          <a:effectLst/>
                          <a:latin typeface="Cambria Math" panose="02040503050406030204" pitchFamily="18" charset="0"/>
                          <a:ea typeface="Calibri" panose="020F0502020204030204" pitchFamily="34" charset="0"/>
                          <a:cs typeface="Times New Roman" panose="02020603050405020304" pitchFamily="18" charset="0"/>
                        </a:rPr>
                        <m:t>=0,9958</m:t>
                      </m:r>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𝑔</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Отсюда можно сделать вывод, что почти вся информация о специфике размеров панциря данного вида черепах содержится в одной лишь первой главной компоненте, которую и естественно использовать при соответствующей классификации исследуемых особей.</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320040" y="244206"/>
                <a:ext cx="10543032" cy="6465103"/>
              </a:xfrm>
              <a:prstGeom prst="rect">
                <a:avLst/>
              </a:prstGeom>
              <a:blipFill>
                <a:blip r:embed="rId4"/>
                <a:stretch>
                  <a:fillRect l="-636" r="-578"/>
                </a:stretch>
              </a:blipFill>
            </p:spPr>
            <p:txBody>
              <a:bodyPr/>
              <a:lstStyle/>
              <a:p>
                <a:r>
                  <a:rPr lang="ru-RU">
                    <a:noFill/>
                  </a:rPr>
                  <a:t> </a:t>
                </a:r>
              </a:p>
            </p:txBody>
          </p:sp>
        </mc:Fallback>
      </mc:AlternateContent>
    </p:spTree>
    <p:extLst>
      <p:ext uri="{BB962C8B-B14F-4D97-AF65-F5344CB8AC3E}">
        <p14:creationId xmlns:p14="http://schemas.microsoft.com/office/powerpoint/2010/main" val="2252346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47388" y="147864"/>
            <a:ext cx="2544671" cy="400110"/>
          </a:xfrm>
          <a:prstGeom prst="rect">
            <a:avLst/>
          </a:prstGeom>
        </p:spPr>
        <p:txBody>
          <a:bodyPr wrap="none">
            <a:spAutoFit/>
          </a:bodyPr>
          <a:lstStyle/>
          <a:p>
            <a:r>
              <a:rPr lang="ru-RU" sz="2000" b="1" dirty="0" err="1">
                <a:latin typeface="Times New Roman" panose="02020603050405020304" pitchFamily="18" charset="0"/>
                <a:ea typeface="Calibri" panose="020F0502020204030204" pitchFamily="34" charset="0"/>
              </a:rPr>
              <a:t>Центроидный</a:t>
            </a:r>
            <a:r>
              <a:rPr lang="ru-RU" sz="2000" b="1" dirty="0">
                <a:latin typeface="Times New Roman" panose="02020603050405020304" pitchFamily="18" charset="0"/>
                <a:ea typeface="Calibri" panose="020F0502020204030204" pitchFamily="34" charset="0"/>
              </a:rPr>
              <a:t> метод</a:t>
            </a:r>
            <a:endParaRPr lang="ru-RU" sz="2000" dirty="0"/>
          </a:p>
        </p:txBody>
      </p:sp>
      <p:pic>
        <p:nvPicPr>
          <p:cNvPr id="3" name="Рисунок 2"/>
          <p:cNvPicPr>
            <a:picLocks noChangeAspect="1"/>
          </p:cNvPicPr>
          <p:nvPr/>
        </p:nvPicPr>
        <p:blipFill>
          <a:blip r:embed="rId2"/>
          <a:stretch>
            <a:fillRect/>
          </a:stretch>
        </p:blipFill>
        <p:spPr>
          <a:xfrm>
            <a:off x="2608969" y="448056"/>
            <a:ext cx="6834090" cy="3729559"/>
          </a:xfrm>
          <a:prstGeom prst="rect">
            <a:avLst/>
          </a:prstGeom>
        </p:spPr>
      </p:pic>
      <mc:AlternateContent xmlns:mc="http://schemas.openxmlformats.org/markup-compatibility/2006">
        <mc:Choice xmlns:a14="http://schemas.microsoft.com/office/drawing/2010/main" Requires="a14">
          <p:sp>
            <p:nvSpPr>
              <p:cNvPr id="4" name="Прямоугольник 3"/>
              <p:cNvSpPr/>
              <p:nvPr/>
            </p:nvSpPr>
            <p:spPr>
              <a:xfrm>
                <a:off x="411480" y="4378673"/>
                <a:ext cx="10981944" cy="2308324"/>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Рис. 2. Определение положения первой координатной оси с помощью </a:t>
                </a:r>
                <a:r>
                  <a:rPr lang="ru-RU" sz="2000" dirty="0" err="1">
                    <a:latin typeface="Times New Roman" panose="02020603050405020304" pitchFamily="18" charset="0"/>
                    <a:ea typeface="Calibri" panose="020F0502020204030204" pitchFamily="34" charset="0"/>
                    <a:cs typeface="Times New Roman" panose="02020603050405020304" pitchFamily="18" charset="0"/>
                  </a:rPr>
                  <a:t>центроидного</a:t>
                </a:r>
                <a:r>
                  <a:rPr lang="ru-RU" sz="2000" dirty="0">
                    <a:latin typeface="Times New Roman" panose="02020603050405020304" pitchFamily="18" charset="0"/>
                    <a:ea typeface="Calibri" panose="020F0502020204030204" pitchFamily="34" charset="0"/>
                    <a:cs typeface="Times New Roman" panose="02020603050405020304" pitchFamily="18" charset="0"/>
                  </a:rPr>
                  <a:t> метода. Диаграмма А: величина проекции центра тяжести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𝑠</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на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является средним значением проекций всех точек на эту ось; конфигурация векторов не зависит от положения системы координат. Диаграмма Б: первая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центроидная</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ось проводится через центр тяжести; тогда сумма остаточных проекций на ось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равна нулю. Показано отражение одной точки переменной с положительной стороны на отрицательную отдельных точек.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411480" y="4378673"/>
                <a:ext cx="10981944" cy="2308324"/>
              </a:xfrm>
              <a:prstGeom prst="rect">
                <a:avLst/>
              </a:prstGeom>
              <a:blipFill>
                <a:blip r:embed="rId3"/>
                <a:stretch>
                  <a:fillRect l="-611" r="-555" b="-2375"/>
                </a:stretch>
              </a:blipFill>
            </p:spPr>
            <p:txBody>
              <a:bodyPr/>
              <a:lstStyle/>
              <a:p>
                <a:r>
                  <a:rPr lang="ru-RU">
                    <a:noFill/>
                  </a:rPr>
                  <a:t> </a:t>
                </a:r>
              </a:p>
            </p:txBody>
          </p:sp>
        </mc:Fallback>
      </mc:AlternateContent>
    </p:spTree>
    <p:extLst>
      <p:ext uri="{BB962C8B-B14F-4D97-AF65-F5344CB8AC3E}">
        <p14:creationId xmlns:p14="http://schemas.microsoft.com/office/powerpoint/2010/main" val="3795603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365760" y="562356"/>
                <a:ext cx="11274552" cy="5297925"/>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Если в общем случае рассматривать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-мерную систему координат, то координатами центра тяжести являются выражения:</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f>
                      <m:fPr>
                        <m:type m:val="li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num>
                      <m:den>
                        <m:r>
                          <a:rPr lang="ru-RU" sz="2000" i="1">
                            <a:effectLst/>
                            <a:latin typeface="Cambria Math" panose="02040503050406030204" pitchFamily="18" charset="0"/>
                            <a:ea typeface="Calibri" panose="020F0502020204030204" pitchFamily="34" charset="0"/>
                            <a:cs typeface="Times New Roman" panose="02020603050405020304" pitchFamily="18" charset="0"/>
                          </a:rPr>
                          <m:t>𝑚</m:t>
                        </m:r>
                        <m:nary>
                          <m:naryPr>
                            <m:chr m:val="∑"/>
                            <m:limLoc m:val="subSup"/>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𝑚</m:t>
                            </m:r>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nary>
                      </m:den>
                    </m:f>
                    <m:r>
                      <a:rPr lang="ru-RU" sz="2000" i="1">
                        <a:effectLst/>
                        <a:latin typeface="Cambria Math" panose="02040503050406030204" pitchFamily="18" charset="0"/>
                        <a:ea typeface="Calibri" panose="020F0502020204030204" pitchFamily="34" charset="0"/>
                        <a:cs typeface="Times New Roman" panose="02020603050405020304" pitchFamily="18" charset="0"/>
                      </a:rPr>
                      <m:t>;</m:t>
                    </m:r>
                    <m:f>
                      <m:fPr>
                        <m:type m:val="li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num>
                      <m:den>
                        <m:r>
                          <a:rPr lang="ru-RU" sz="2000" i="1">
                            <a:effectLst/>
                            <a:latin typeface="Cambria Math" panose="02040503050406030204" pitchFamily="18" charset="0"/>
                            <a:ea typeface="Calibri" panose="020F0502020204030204" pitchFamily="34" charset="0"/>
                            <a:cs typeface="Times New Roman" panose="02020603050405020304" pitchFamily="18" charset="0"/>
                          </a:rPr>
                          <m:t>𝑚</m:t>
                        </m:r>
                        <m:nary>
                          <m:naryPr>
                            <m:chr m:val="∑"/>
                            <m:limLoc m:val="subSup"/>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𝑚</m:t>
                            </m:r>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e>
                        </m:nary>
                      </m:den>
                    </m:f>
                    <m:r>
                      <a:rPr lang="ru-RU" sz="2000" i="1">
                        <a:effectLst/>
                        <a:latin typeface="Cambria Math" panose="02040503050406030204" pitchFamily="18" charset="0"/>
                        <a:ea typeface="Calibri" panose="020F0502020204030204" pitchFamily="34" charset="0"/>
                        <a:cs typeface="Times New Roman" panose="02020603050405020304" pitchFamily="18" charset="0"/>
                      </a:rPr>
                      <m:t>…</m:t>
                    </m:r>
                    <m:f>
                      <m:fPr>
                        <m:type m:val="li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num>
                      <m:den>
                        <m:r>
                          <a:rPr lang="ru-RU" sz="2000" i="1">
                            <a:effectLst/>
                            <a:latin typeface="Cambria Math" panose="02040503050406030204" pitchFamily="18" charset="0"/>
                            <a:ea typeface="Calibri" panose="020F0502020204030204" pitchFamily="34" charset="0"/>
                            <a:cs typeface="Times New Roman" panose="02020603050405020304" pitchFamily="18" charset="0"/>
                          </a:rPr>
                          <m:t>𝑚</m:t>
                        </m:r>
                        <m:nary>
                          <m:naryPr>
                            <m:chr m:val="∑"/>
                            <m:limLoc m:val="subSup"/>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𝑚</m:t>
                            </m:r>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𝑖𝑟</m:t>
                                </m:r>
                              </m:sub>
                            </m:sSub>
                          </m:e>
                        </m:nary>
                      </m:den>
                    </m:f>
                  </m:oMath>
                </a14:m>
                <a:r>
                  <a:rPr lang="ru-RU" sz="2000" i="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(8)</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т. е. средние значения координат отдельных точек дают координаты центра тяжести. Это можно увидеть, рассматривая 2А, на котором координаты центра тяжести отмечены пунктиром. Если теперь система координат выбрана так, что первая ось проходит через центр тяжести, то сумма проекций точек на все остальные ортогональные к ней оси равны нулю (это следует из определения центра тяжести) и тогда координаты центра тяжести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𝑆</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становятся равными:</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f>
                      <m:fPr>
                        <m:type m:val="li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num>
                      <m:den>
                        <m:r>
                          <a:rPr lang="ru-RU" sz="2000" i="1">
                            <a:effectLst/>
                            <a:latin typeface="Cambria Math" panose="02040503050406030204" pitchFamily="18" charset="0"/>
                            <a:ea typeface="Calibri" panose="020F0502020204030204" pitchFamily="34" charset="0"/>
                            <a:cs typeface="Times New Roman" panose="02020603050405020304" pitchFamily="18" charset="0"/>
                          </a:rPr>
                          <m:t>𝑚</m:t>
                        </m:r>
                        <m:nary>
                          <m:naryPr>
                            <m:chr m:val="∑"/>
                            <m:limLoc m:val="subSup"/>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𝑚</m:t>
                            </m:r>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nary>
                      </m:den>
                    </m:f>
                    <m:r>
                      <a:rPr lang="ru-RU" sz="2000" i="1">
                        <a:effectLst/>
                        <a:latin typeface="Cambria Math" panose="02040503050406030204" pitchFamily="18" charset="0"/>
                        <a:ea typeface="Calibri" panose="020F0502020204030204" pitchFamily="34" charset="0"/>
                        <a:cs typeface="Times New Roman" panose="02020603050405020304" pitchFamily="18" charset="0"/>
                      </a:rPr>
                      <m:t>,0,0,…,0</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(9)</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т.е.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bHide m:val="on"/>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3</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bHide m:val="on"/>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𝑖𝑟</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r>
                  <a:rPr lang="ru-RU" sz="2000" dirty="0">
                    <a:effectLst/>
                    <a:latin typeface="Times New Roman" panose="02020603050405020304" pitchFamily="18" charset="0"/>
                    <a:ea typeface="Calibri" panose="020F0502020204030204" pitchFamily="34" charset="0"/>
                  </a:rPr>
                  <a:t>в чем можно убедиться по рис. 2Б для случая двумерной задачи. Сумма проекций на ось </a:t>
                </a:r>
                <a14:m>
                  <m:oMath xmlns:m="http://schemas.openxmlformats.org/officeDocument/2006/math">
                    <m:sSub>
                      <m:sSubPr>
                        <m:ctrlPr>
                          <a:rPr lang="ru-RU" sz="2000" i="1">
                            <a:effectLst/>
                            <a:latin typeface="Cambria Math" panose="02040503050406030204" pitchFamily="18"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𝐹</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oMath>
                </a14:m>
                <a:r>
                  <a:rPr lang="ru-RU" sz="2000" dirty="0">
                    <a:effectLst/>
                    <a:latin typeface="Times New Roman" panose="02020603050405020304" pitchFamily="18" charset="0"/>
                    <a:ea typeface="Calibri" panose="020F0502020204030204" pitchFamily="34" charset="0"/>
                  </a:rPr>
                  <a:t> равна нулю, так как положительные и отрицательные значения проекций взаимно компенсируются. </a:t>
                </a:r>
                <a:endParaRPr lang="ru-RU" sz="2000" dirty="0"/>
              </a:p>
            </p:txBody>
          </p:sp>
        </mc:Choice>
        <mc:Fallback>
          <p:sp>
            <p:nvSpPr>
              <p:cNvPr id="2" name="Прямоугольник 1"/>
              <p:cNvSpPr>
                <a:spLocks noRot="1" noChangeAspect="1" noMove="1" noResize="1" noEditPoints="1" noAdjustHandles="1" noChangeArrowheads="1" noChangeShapeType="1" noTextEdit="1"/>
              </p:cNvSpPr>
              <p:nvPr/>
            </p:nvSpPr>
            <p:spPr>
              <a:xfrm>
                <a:off x="365760" y="562356"/>
                <a:ext cx="11274552" cy="5297925"/>
              </a:xfrm>
              <a:prstGeom prst="rect">
                <a:avLst/>
              </a:prstGeom>
              <a:blipFill>
                <a:blip r:embed="rId2"/>
                <a:stretch>
                  <a:fillRect l="-541" r="-486" b="-1036"/>
                </a:stretch>
              </a:blipFill>
            </p:spPr>
            <p:txBody>
              <a:bodyPr/>
              <a:lstStyle/>
              <a:p>
                <a:r>
                  <a:rPr lang="ru-RU">
                    <a:noFill/>
                  </a:rPr>
                  <a:t> </a:t>
                </a:r>
              </a:p>
            </p:txBody>
          </p:sp>
        </mc:Fallback>
      </mc:AlternateContent>
    </p:spTree>
    <p:extLst>
      <p:ext uri="{BB962C8B-B14F-4D97-AF65-F5344CB8AC3E}">
        <p14:creationId xmlns:p14="http://schemas.microsoft.com/office/powerpoint/2010/main" val="358213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265176" y="81894"/>
                <a:ext cx="11173968" cy="4261231"/>
              </a:xfrm>
              <a:prstGeom prst="rect">
                <a:avLst/>
              </a:prstGeom>
            </p:spPr>
            <p:txBody>
              <a:bodyPr wrap="square">
                <a:spAutoFit/>
              </a:bodyPr>
              <a:lstStyle/>
              <a:p>
                <a:pPr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Условие (9) используется в расчетах по </a:t>
                </a:r>
                <a:r>
                  <a:rPr lang="ru-RU" sz="2000" dirty="0" err="1">
                    <a:latin typeface="Times New Roman" panose="02020603050405020304" pitchFamily="18" charset="0"/>
                    <a:ea typeface="Calibri" panose="020F0502020204030204" pitchFamily="34" charset="0"/>
                    <a:cs typeface="Times New Roman" panose="02020603050405020304" pitchFamily="18" charset="0"/>
                  </a:rPr>
                  <a:t>центроидному</a:t>
                </a:r>
                <a:r>
                  <a:rPr lang="ru-RU" sz="2000" dirty="0">
                    <a:latin typeface="Times New Roman" panose="02020603050405020304" pitchFamily="18" charset="0"/>
                    <a:ea typeface="Calibri" panose="020F0502020204030204" pitchFamily="34" charset="0"/>
                    <a:cs typeface="Times New Roman" panose="02020603050405020304" pitchFamily="18" charset="0"/>
                  </a:rPr>
                  <a:t> методу. Исходя из равенства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𝐴</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𝐴</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можем написать для каждого элемента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-го столбца матрицы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𝑅</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соответствующие выражения:</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20000"/>
                  </a:lnSpc>
                  <a:spcAft>
                    <a:spcPts val="0"/>
                  </a:spcAft>
                </a:pPr>
                <a14:m>
                  <m:oMath xmlns:m="http://schemas.openxmlformats.org/officeDocument/2006/math">
                    <m:m>
                      <m:mPr>
                        <m:mcs>
                          <m:mc>
                            <m:mcPr>
                              <m:count m:val="1"/>
                              <m:mcJc m:val="center"/>
                            </m:mcPr>
                          </m:mc>
                        </m:mcs>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11</m:t>
                              </m:r>
                            </m:sub>
                          </m:sSub>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12</m:t>
                              </m:r>
                            </m:sub>
                          </m:sSub>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𝑟</m:t>
                              </m:r>
                            </m:sub>
                          </m:sSub>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𝑘𝑟</m:t>
                              </m:r>
                            </m:sub>
                          </m:sSub>
                        </m:e>
                      </m:mr>
                      <m:m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21</m:t>
                              </m:r>
                            </m:sub>
                          </m:sSub>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22</m:t>
                              </m:r>
                            </m:sub>
                          </m:sSub>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𝑟</m:t>
                              </m:r>
                            </m:sub>
                          </m:sSub>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𝑘𝑟</m:t>
                              </m:r>
                            </m:sub>
                          </m:sSub>
                        </m:e>
                      </m:mr>
                      <m:mr>
                        <m:e>
                          <m:m>
                            <m:mPr>
                              <m:mcs>
                                <m:mc>
                                  <m:mcPr>
                                    <m:count m:val="1"/>
                                    <m:mcJc m:val="center"/>
                                  </m:mcPr>
                                </m:mc>
                              </m:mcs>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m:t>
                                </m:r>
                              </m:e>
                            </m:mr>
                            <m:m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𝑚𝑘</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𝑚</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𝑚𝑟</m:t>
                                    </m:r>
                                  </m:sub>
                                </m:sSub>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𝑘𝑟</m:t>
                                    </m:r>
                                  </m:sub>
                                </m:sSub>
                              </m:e>
                            </m:mr>
                          </m:m>
                        </m:e>
                      </m:mr>
                    </m:m>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(10)</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𝑖𝑘</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𝑟</m:t>
                        </m:r>
                      </m:sub>
                    </m:sSub>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𝑟</m:t>
                            </m:r>
                          </m:sub>
                        </m:sSub>
                      </m:e>
                    </m:nary>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(11)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(11) представляет собой сумму равенств (10). Оно имеет место для каждого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-столбца корреляционной матрицы. Если теперь просуммировать все суммы столбцов, т. е. просуммировать обе части равенства (11) по всем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то получим общую сумму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𝑇</m:t>
                    </m:r>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элементов корреляционной матрицы:</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𝑇</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𝑖𝑘</m:t>
                                </m:r>
                              </m:sub>
                            </m:sSub>
                          </m:e>
                        </m:nary>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nary>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e>
                    </m:nary>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𝑟</m:t>
                            </m:r>
                          </m:sub>
                        </m:sSub>
                      </m:e>
                    </m:nary>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𝑟</m:t>
                            </m:r>
                          </m:sub>
                        </m:sSub>
                      </m:e>
                    </m:nary>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(12)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265176" y="81894"/>
                <a:ext cx="11173968" cy="4261231"/>
              </a:xfrm>
              <a:prstGeom prst="rect">
                <a:avLst/>
              </a:prstGeom>
              <a:blipFill>
                <a:blip r:embed="rId2"/>
                <a:stretch>
                  <a:fillRect l="-600" r="-546" b="-15737"/>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41148" y="4617445"/>
                <a:ext cx="11786616" cy="1577611"/>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В связи с тем, что </a:t>
                </a:r>
                <a14:m>
                  <m:oMath xmlns:m="http://schemas.openxmlformats.org/officeDocument/2006/math">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nary>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(перемена индекса не изменяет  смысла суммирования), получаем</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𝑇</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𝑖𝑘</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𝑖𝑘</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nary>
                          </m:e>
                        </m:d>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e>
                            </m:nary>
                          </m:e>
                        </m:d>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𝑟</m:t>
                                    </m:r>
                                  </m:sub>
                                </m:sSub>
                              </m:e>
                            </m:nary>
                          </m:e>
                        </m:d>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p>
                    </m:sSup>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(13)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т.e</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сумма всех элементов корреляционной матрицы равна сумме квадратов сумм столбцов матрицы факторного отображения. Это равенство имеет место только для ортогонального факторного отображения.</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41148" y="4617445"/>
                <a:ext cx="11786616" cy="1577611"/>
              </a:xfrm>
              <a:prstGeom prst="rect">
                <a:avLst/>
              </a:prstGeom>
              <a:blipFill>
                <a:blip r:embed="rId3"/>
                <a:stretch>
                  <a:fillRect l="-517" t="-28958" r="-517" b="-3861"/>
                </a:stretch>
              </a:blipFill>
            </p:spPr>
            <p:txBody>
              <a:bodyPr/>
              <a:lstStyle/>
              <a:p>
                <a:r>
                  <a:rPr lang="ru-RU">
                    <a:noFill/>
                  </a:rPr>
                  <a:t> </a:t>
                </a:r>
              </a:p>
            </p:txBody>
          </p:sp>
        </mc:Fallback>
      </mc:AlternateContent>
    </p:spTree>
    <p:extLst>
      <p:ext uri="{BB962C8B-B14F-4D97-AF65-F5344CB8AC3E}">
        <p14:creationId xmlns:p14="http://schemas.microsoft.com/office/powerpoint/2010/main" val="3004134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09728" y="143977"/>
                <a:ext cx="11804904" cy="3908506"/>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Подставив в (13) условия (9), получим</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𝑇</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nary>
                              <m:naryPr>
                                <m:chr m:val="∑"/>
                                <m:limLoc m:val="undOvr"/>
                                <m:subHide m:val="on"/>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nary>
                          </m:e>
                        </m:d>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+0+0+…</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или </a:t>
                </a:r>
                <a14:m>
                  <m:oMath xmlns:m="http://schemas.openxmlformats.org/officeDocument/2006/math">
                    <m:rad>
                      <m:radPr>
                        <m:degHide m:val="on"/>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𝑇</m:t>
                        </m:r>
                      </m:e>
                    </m:rad>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nary>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(14)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С учетом условия (9) равенство (11) примет вид:</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𝑖𝑘</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nary>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(15)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Из (14) и (15) получим</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𝑖𝑘</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ad>
                      <m:radPr>
                        <m:deg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en-US" sz="2000" i="1">
                            <a:effectLst/>
                            <a:latin typeface="Cambria Math" panose="02040503050406030204" pitchFamily="18" charset="0"/>
                            <a:ea typeface="Calibri" panose="020F0502020204030204" pitchFamily="34" charset="0"/>
                            <a:cs typeface="Times New Roman" panose="02020603050405020304" pitchFamily="18" charset="0"/>
                          </a:rPr>
                          <m:t>𝑇</m:t>
                        </m:r>
                      </m:e>
                    </m:rad>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(16)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Введя обозначение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𝑡</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f>
                      <m:fPr>
                        <m:type m:val="li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num>
                      <m:den>
                        <m:rad>
                          <m:radPr>
                            <m:deg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radPr>
                          <m:deg/>
                          <m:e>
                            <m:r>
                              <a:rPr lang="ru-RU" sz="2000" i="1">
                                <a:effectLst/>
                                <a:latin typeface="Cambria Math" panose="02040503050406030204" pitchFamily="18" charset="0"/>
                                <a:ea typeface="Calibri" panose="020F0502020204030204" pitchFamily="34" charset="0"/>
                                <a:cs typeface="Times New Roman" panose="02020603050405020304" pitchFamily="18" charset="0"/>
                              </a:rPr>
                              <m:t>𝑇</m:t>
                            </m:r>
                          </m:e>
                        </m:rad>
                      </m:den>
                    </m:f>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выразим:</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𝑖𝑘</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𝑚</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(17)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или изменив индекс, получим</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𝑡</m:t>
                    </m:r>
                    <m:nary>
                      <m:naryPr>
                        <m:chr m:val="∑"/>
                        <m:limLoc m:val="undOvr"/>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𝑘𝑖</m:t>
                            </m:r>
                          </m:sub>
                        </m:sSub>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𝑚</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ru-RU" sz="1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09728" y="143977"/>
                <a:ext cx="11804904" cy="3908506"/>
              </a:xfrm>
              <a:prstGeom prst="rect">
                <a:avLst/>
              </a:prstGeom>
              <a:blipFill>
                <a:blip r:embed="rId2"/>
                <a:stretch>
                  <a:fillRect t="-1560" r="-465" b="-17317"/>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274320" y="4052483"/>
                <a:ext cx="11228832" cy="1631216"/>
              </a:xfrm>
              <a:prstGeom prst="rect">
                <a:avLst/>
              </a:prstGeom>
            </p:spPr>
            <p:txBody>
              <a:bodyPr wrap="square">
                <a:spAutoFit/>
              </a:bodyPr>
              <a:lstStyle/>
              <a:p>
                <a:r>
                  <a:rPr lang="ru-RU" sz="2000" dirty="0">
                    <a:latin typeface="Times New Roman" panose="02020603050405020304" pitchFamily="18" charset="0"/>
                    <a:ea typeface="Calibri" panose="020F0502020204030204" pitchFamily="34" charset="0"/>
                  </a:rPr>
                  <a:t>После вычисления нагрузок первого фактора по (17) определяют остаточные корреляции: </a:t>
                </a:r>
                <a14:m>
                  <m:oMath xmlns:m="http://schemas.openxmlformats.org/officeDocument/2006/math">
                    <m:sSub>
                      <m:sSubPr>
                        <m:ctrlPr>
                          <a:rPr lang="ru-RU" sz="2000" i="1">
                            <a:effectLst/>
                            <a:latin typeface="Cambria Math" panose="02040503050406030204" pitchFamily="18"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h</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Calibri" panose="020F0502020204030204" pitchFamily="34" charset="0"/>
                  </a:rPr>
                  <a:t>, где </a:t>
                </a:r>
                <a14:m>
                  <m:oMath xmlns:m="http://schemas.openxmlformats.org/officeDocument/2006/math">
                    <m:sSub>
                      <m:sSubPr>
                        <m:ctrlPr>
                          <a:rPr lang="ru-RU" sz="2000" i="1">
                            <a:effectLst/>
                            <a:latin typeface="Cambria Math" panose="02040503050406030204" pitchFamily="18"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rPr>
                  <a:t>является вектор-столбцом факторных нагрузок. Матрица </a:t>
                </a:r>
                <a14:m>
                  <m:oMath xmlns:m="http://schemas.openxmlformats.org/officeDocument/2006/math">
                    <m:sSub>
                      <m:sSubPr>
                        <m:ctrlPr>
                          <a:rPr lang="ru-RU" sz="2000" i="1">
                            <a:effectLst/>
                            <a:latin typeface="Cambria Math" panose="02040503050406030204" pitchFamily="18"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𝑅</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sz="2000" dirty="0">
                    <a:effectLst/>
                    <a:latin typeface="Times New Roman" panose="02020603050405020304" pitchFamily="18" charset="0"/>
                    <a:ea typeface="Calibri" panose="020F0502020204030204" pitchFamily="34" charset="0"/>
                  </a:rPr>
                  <a:t> содержит так называемые воспроизведенные корреляции. </a:t>
                </a:r>
                <a14:m>
                  <m:oMath xmlns:m="http://schemas.openxmlformats.org/officeDocument/2006/math">
                    <m:sSub>
                      <m:sSubPr>
                        <m:ctrlPr>
                          <a:rPr lang="ru-RU" sz="2000" i="1">
                            <a:effectLst/>
                            <a:latin typeface="Cambria Math" panose="02040503050406030204" pitchFamily="18"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Calibri" panose="020F0502020204030204" pitchFamily="34" charset="0"/>
                  </a:rPr>
                  <a:t> дает остаточные корреляции, которые остаются после выделения первого фактора (</a:t>
                </a:r>
                <a14:m>
                  <m:oMath xmlns:m="http://schemas.openxmlformats.org/officeDocument/2006/math">
                    <m:sSub>
                      <m:sSubPr>
                        <m:ctrlPr>
                          <a:rPr lang="ru-RU" sz="2000" i="1">
                            <a:effectLst/>
                            <a:latin typeface="Cambria Math" panose="02040503050406030204" pitchFamily="18"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Calibri" panose="020F0502020204030204" pitchFamily="34" charset="0"/>
                  </a:rPr>
                  <a:t> — остаточная матрица). Если принимают решение выделить второй фактор, то повторяется та же самая вычислительная процедура по матрице остатков </a:t>
                </a:r>
                <a14:m>
                  <m:oMath xmlns:m="http://schemas.openxmlformats.org/officeDocument/2006/math">
                    <m:sSub>
                      <m:sSubPr>
                        <m:ctrlPr>
                          <a:rPr lang="ru-RU" sz="2000" i="1">
                            <a:effectLst/>
                            <a:latin typeface="Cambria Math" panose="02040503050406030204" pitchFamily="18"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𝑅</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endParaRPr lang="ru-RU" sz="2000" dirty="0"/>
              </a:p>
            </p:txBody>
          </p:sp>
        </mc:Choice>
        <mc:Fallback>
          <p:sp>
            <p:nvSpPr>
              <p:cNvPr id="3" name="Прямоугольник 2"/>
              <p:cNvSpPr>
                <a:spLocks noRot="1" noChangeAspect="1" noMove="1" noResize="1" noEditPoints="1" noAdjustHandles="1" noChangeArrowheads="1" noChangeShapeType="1" noTextEdit="1"/>
              </p:cNvSpPr>
              <p:nvPr/>
            </p:nvSpPr>
            <p:spPr>
              <a:xfrm>
                <a:off x="274320" y="4052483"/>
                <a:ext cx="11228832" cy="1631216"/>
              </a:xfrm>
              <a:prstGeom prst="rect">
                <a:avLst/>
              </a:prstGeom>
              <a:blipFill>
                <a:blip r:embed="rId3"/>
                <a:stretch>
                  <a:fillRect l="-543" t="-2247" r="-923" b="-5618"/>
                </a:stretch>
              </a:blipFill>
            </p:spPr>
            <p:txBody>
              <a:bodyPr/>
              <a:lstStyle/>
              <a:p>
                <a:r>
                  <a:rPr lang="ru-RU">
                    <a:noFill/>
                  </a:rPr>
                  <a:t> </a:t>
                </a:r>
              </a:p>
            </p:txBody>
          </p:sp>
        </mc:Fallback>
      </mc:AlternateContent>
    </p:spTree>
    <p:extLst>
      <p:ext uri="{BB962C8B-B14F-4D97-AF65-F5344CB8AC3E}">
        <p14:creationId xmlns:p14="http://schemas.microsoft.com/office/powerpoint/2010/main" val="2296636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47472" y="268742"/>
            <a:ext cx="11000232" cy="400110"/>
          </a:xfrm>
          <a:prstGeom prst="rect">
            <a:avLst/>
          </a:prstGeom>
        </p:spPr>
        <p:txBody>
          <a:bodyPr wrap="square">
            <a:spAutoFit/>
          </a:bodyPr>
          <a:lstStyle/>
          <a:p>
            <a:r>
              <a:rPr lang="ru-RU" sz="2000" b="1" dirty="0">
                <a:latin typeface="Times New Roman" panose="02020603050405020304" pitchFamily="18" charset="0"/>
                <a:ea typeface="Calibri" panose="020F0502020204030204" pitchFamily="34" charset="0"/>
              </a:rPr>
              <a:t>Определение, вычисление и основные числовые характеристики главных компонент</a:t>
            </a:r>
            <a:endParaRPr lang="ru-RU" sz="2000" dirty="0"/>
          </a:p>
        </p:txBody>
      </p:sp>
      <mc:AlternateContent xmlns:mc="http://schemas.openxmlformats.org/markup-compatibility/2006">
        <mc:Choice xmlns:a14="http://schemas.microsoft.com/office/drawing/2010/main" Requires="a14">
          <p:sp>
            <p:nvSpPr>
              <p:cNvPr id="5" name="Прямоугольник 4"/>
              <p:cNvSpPr/>
              <p:nvPr/>
            </p:nvSpPr>
            <p:spPr>
              <a:xfrm>
                <a:off x="612648" y="846182"/>
                <a:ext cx="11100816" cy="5725414"/>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Следуя общей оптимизационной постановке задачи снижения размерности (1) и полагая анализируемый признак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-мерной случайной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𝐼</m:t>
                        </m:r>
                      </m:e>
                      <m:sub>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sub>
                    </m:sSub>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e>
                        </m:acc>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e>
                        </m:d>
                      </m:e>
                    </m:d>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func>
                      <m:func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max</m:t>
                            </m:r>
                          </m:e>
                          <m:lim>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𝐹</m:t>
                            </m:r>
                          </m:lim>
                        </m:limLow>
                      </m:fName>
                      <m:e>
                        <m:d>
                          <m:dPr>
                            <m:begChr m:val="{"/>
                            <m:end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𝐼</m:t>
                                </m:r>
                              </m:e>
                              <m:sub>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e>
                        </m:d>
                      </m:e>
                    </m:func>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(1)</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величиной с вектором средних значений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𝜇</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𝜇</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𝜇</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e>
                        </m:d>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 ковариационной матрицей </a:t>
                </a:r>
                <a14:m>
                  <m:oMath xmlns:m="http://schemas.openxmlformats.org/officeDocument/2006/math">
                    <m:nary>
                      <m:naryPr>
                        <m:chr m:val="∑"/>
                        <m:limLoc m:val="undOvr"/>
                        <m:subHide m:val="on"/>
                        <m:supHide m:val="o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sup/>
                      <m:e>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=1,  2,…,</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вообще говоря, неизвестными, определим меру (критерий) информативности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𝐼</m:t>
                        </m:r>
                      </m:e>
                      <m:sub>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𝑍</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вспомогательной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-мерной системы показателей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𝑧</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𝑧</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 помощью (2),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𝐼</m:t>
                        </m:r>
                      </m:e>
                      <m:sub>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sub>
                    </m:sSub>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e>
                        </m:d>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𝐷</m:t>
                            </m:r>
                          </m:e>
                          <m:sub>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𝑧</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p>
                            </m:sSup>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𝐷</m:t>
                            </m:r>
                          </m:e>
                          <m:sub>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𝑧</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sub>
                        </m:sSub>
                      </m:num>
                      <m:den>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𝐷</m:t>
                            </m:r>
                          </m:e>
                          <m:sub>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p>
                            </m:sSup>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𝐷</m:t>
                            </m:r>
                          </m:e>
                          <m:sub>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sub>
                        </m:sSub>
                      </m:den>
                    </m:f>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(2)</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а класс допустимых преобразований — в виде (3). Тогда при любом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r">
                  <a:lnSpc>
                    <a:spcPct val="120000"/>
                  </a:lnSpc>
                  <a:spcAft>
                    <a:spcPts val="0"/>
                  </a:spcAft>
                </a:pPr>
                <a14:m>
                  <m:oMath xmlns:m="http://schemas.openxmlformats.org/officeDocument/2006/math">
                    <m:nary>
                      <m:naryPr>
                        <m:chr m:val="∑"/>
                        <m:limLoc m:val="undOv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𝑣</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sup>
                      <m:e>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𝑐</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𝑗𝑣</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p>
                        </m:sSubSup>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=1, </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=1,2,…,</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(3)</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фиксированном </a:t>
                </a:r>
                <a14:m>
                  <m:oMath xmlns:m="http://schemas.openxmlformats.org/officeDocument/2006/math">
                    <m:sSup>
                      <m:sSup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𝑝</m:t>
                        </m:r>
                      </m:e>
                      <m:sup>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=1, 2,…,</m:t>
                    </m:r>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𝑝</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вектор искомых вспомогательных переменных </a:t>
                </a:r>
                <a14:m>
                  <m:oMath xmlns:m="http://schemas.openxmlformats.org/officeDocument/2006/math">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e>
                    </m:acc>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e>
                    </m:acc>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e>
                            </m:d>
                          </m:sup>
                        </m:sSup>
                      </m:e>
                    </m:acc>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определяется как такая линейная комбинация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e>
                    </m:acc>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𝐿𝑋</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 name="Прямоугольник 4"/>
              <p:cNvSpPr>
                <a:spLocks noRot="1" noChangeAspect="1" noMove="1" noResize="1" noEditPoints="1" noAdjustHandles="1" noChangeArrowheads="1" noChangeShapeType="1" noTextEdit="1"/>
              </p:cNvSpPr>
              <p:nvPr/>
            </p:nvSpPr>
            <p:spPr>
              <a:xfrm>
                <a:off x="612648" y="846182"/>
                <a:ext cx="11100816" cy="5725414"/>
              </a:xfrm>
              <a:prstGeom prst="rect">
                <a:avLst/>
              </a:prstGeom>
              <a:blipFill>
                <a:blip r:embed="rId2"/>
                <a:stretch>
                  <a:fillRect l="-3405" t="-106" r="-549" b="-426"/>
                </a:stretch>
              </a:blipFill>
            </p:spPr>
            <p:txBody>
              <a:bodyPr/>
              <a:lstStyle/>
              <a:p>
                <a:r>
                  <a:rPr lang="ru-RU">
                    <a:noFill/>
                  </a:rPr>
                  <a:t> </a:t>
                </a:r>
              </a:p>
            </p:txBody>
          </p:sp>
        </mc:Fallback>
      </mc:AlternateContent>
    </p:spTree>
    <p:extLst>
      <p:ext uri="{BB962C8B-B14F-4D97-AF65-F5344CB8AC3E}">
        <p14:creationId xmlns:p14="http://schemas.microsoft.com/office/powerpoint/2010/main" val="1649149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466344" y="396936"/>
                <a:ext cx="11365992" cy="6234527"/>
              </a:xfrm>
              <a:prstGeom prst="rect">
                <a:avLst/>
              </a:prstGeom>
            </p:spPr>
            <p:txBody>
              <a:bodyPr wrap="square">
                <a:spAutoFit/>
              </a:bodyPr>
              <a:lstStyle/>
              <a:p>
                <a:pPr indent="450215" algn="just">
                  <a:lnSpc>
                    <a:spcPct val="120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(где матрица </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ctr">
                  <a:lnSpc>
                    <a:spcPct val="120000"/>
                  </a:lnSpc>
                  <a:spcAft>
                    <a:spcPts val="0"/>
                  </a:spcAft>
                </a:pP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𝐿</m:t>
                    </m:r>
                    <m:r>
                      <a:rPr lang="ru-RU" i="1">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3"/>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m>
                                <m:mPr>
                                  <m:mcs>
                                    <m:mc>
                                      <m:mcPr>
                                        <m:count m:val="1"/>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i="1">
                                            <a:effectLst/>
                                            <a:latin typeface="Cambria Math" panose="02040503050406030204" pitchFamily="18" charset="0"/>
                                            <a:ea typeface="Calibri" panose="020F0502020204030204" pitchFamily="34" charset="0"/>
                                            <a:cs typeface="Times New Roman" panose="02020603050405020304" pitchFamily="18" charset="0"/>
                                          </a:rPr>
                                          <m:t>11</m:t>
                                        </m:r>
                                      </m:sub>
                                    </m:sSub>
                                  </m:e>
                                </m:mr>
                                <m:mr>
                                  <m:e>
                                    <m:r>
                                      <a:rPr lang="ru-RU" i="1">
                                        <a:effectLst/>
                                        <a:latin typeface="Cambria Math" panose="02040503050406030204" pitchFamily="18" charset="0"/>
                                        <a:ea typeface="Calibri" panose="020F0502020204030204" pitchFamily="34" charset="0"/>
                                        <a:cs typeface="Times New Roman" panose="02020603050405020304" pitchFamily="18" charset="0"/>
                                      </a:rPr>
                                      <m:t>…</m:t>
                                    </m:r>
                                  </m:e>
                                </m:mr>
                                <m:mr>
                                  <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𝑙</m:t>
                                        </m:r>
                                      </m:e>
                                      <m:sub>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i="1">
                                            <a:effectLst/>
                                            <a:latin typeface="Cambria Math" panose="02040503050406030204" pitchFamily="18" charset="0"/>
                                            <a:ea typeface="Calibri" panose="020F0502020204030204" pitchFamily="34" charset="0"/>
                                            <a:cs typeface="Times New Roman" panose="02020603050405020304" pitchFamily="18" charset="0"/>
                                          </a:rPr>
                                          <m:t>1</m:t>
                                        </m:r>
                                      </m:sub>
                                    </m:sSub>
                                  </m:e>
                                </m:mr>
                              </m:m>
                            </m:e>
                            <m:e>
                              <m:m>
                                <m:mPr>
                                  <m:mcs>
                                    <m:mc>
                                      <m:mcPr>
                                        <m:count m:val="1"/>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i="1">
                                        <a:effectLst/>
                                        <a:latin typeface="Cambria Math" panose="02040503050406030204" pitchFamily="18" charset="0"/>
                                        <a:ea typeface="Calibri" panose="020F0502020204030204" pitchFamily="34" charset="0"/>
                                        <a:cs typeface="Times New Roman" panose="02020603050405020304" pitchFamily="18" charset="0"/>
                                      </a:rPr>
                                      <m:t>…</m:t>
                                    </m:r>
                                  </m:e>
                                </m:mr>
                                <m:mr>
                                  <m:e>
                                    <m:r>
                                      <a:rPr lang="ru-RU" i="1">
                                        <a:effectLst/>
                                        <a:latin typeface="Cambria Math" panose="02040503050406030204" pitchFamily="18" charset="0"/>
                                        <a:ea typeface="Calibri" panose="020F0502020204030204" pitchFamily="34" charset="0"/>
                                        <a:cs typeface="Times New Roman" panose="02020603050405020304" pitchFamily="18" charset="0"/>
                                      </a:rPr>
                                      <m:t>…</m:t>
                                    </m:r>
                                  </m:e>
                                </m:mr>
                                <m:mr>
                                  <m:e>
                                    <m:r>
                                      <a:rPr lang="ru-RU" i="1">
                                        <a:effectLst/>
                                        <a:latin typeface="Cambria Math" panose="02040503050406030204" pitchFamily="18" charset="0"/>
                                        <a:ea typeface="Calibri" panose="020F0502020204030204" pitchFamily="34" charset="0"/>
                                        <a:cs typeface="Times New Roman" panose="02020603050405020304" pitchFamily="18" charset="0"/>
                                      </a:rPr>
                                      <m:t>…</m:t>
                                    </m:r>
                                  </m:e>
                                </m:mr>
                              </m:m>
                            </m:e>
                            <m:e>
                              <m:m>
                                <m:mPr>
                                  <m:mcs>
                                    <m:mc>
                                      <m:mcPr>
                                        <m:count m:val="1"/>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i="1">
                                            <a:effectLst/>
                                            <a:latin typeface="Cambria Math" panose="02040503050406030204" pitchFamily="18" charset="0"/>
                                            <a:ea typeface="Calibri" panose="020F0502020204030204" pitchFamily="34" charset="0"/>
                                            <a:cs typeface="Times New Roman" panose="02020603050405020304" pitchFamily="18" charset="0"/>
                                          </a:rPr>
                                          <m:t>1</m:t>
                                        </m:r>
                                        <m:r>
                                          <a:rPr lang="en-US" i="1">
                                            <a:effectLst/>
                                            <a:latin typeface="Cambria Math" panose="02040503050406030204" pitchFamily="18" charset="0"/>
                                            <a:ea typeface="Calibri" panose="020F0502020204030204" pitchFamily="34" charset="0"/>
                                            <a:cs typeface="Times New Roman" panose="02020603050405020304" pitchFamily="18" charset="0"/>
                                          </a:rPr>
                                          <m:t>𝑝</m:t>
                                        </m:r>
                                      </m:sub>
                                    </m:sSub>
                                  </m:e>
                                </m:mr>
                                <m:mr>
                                  <m:e>
                                    <m:r>
                                      <a:rPr lang="ru-RU" i="1">
                                        <a:effectLst/>
                                        <a:latin typeface="Cambria Math" panose="02040503050406030204" pitchFamily="18" charset="0"/>
                                        <a:ea typeface="Calibri" panose="020F0502020204030204" pitchFamily="34" charset="0"/>
                                        <a:cs typeface="Times New Roman" panose="02020603050405020304" pitchFamily="18" charset="0"/>
                                      </a:rPr>
                                      <m:t>…</m:t>
                                    </m:r>
                                  </m:e>
                                </m:mr>
                                <m:mr>
                                  <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𝑙</m:t>
                                        </m:r>
                                      </m:e>
                                      <m:sub>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i="1">
                                            <a:effectLst/>
                                            <a:latin typeface="Cambria Math" panose="02040503050406030204" pitchFamily="18" charset="0"/>
                                            <a:ea typeface="Calibri" panose="020F0502020204030204" pitchFamily="34" charset="0"/>
                                            <a:cs typeface="Times New Roman" panose="02020603050405020304" pitchFamily="18" charset="0"/>
                                          </a:rPr>
                                          <m:t>𝑝</m:t>
                                        </m:r>
                                      </m:sub>
                                    </m:sSub>
                                  </m:e>
                                </m:mr>
                              </m:m>
                            </m:e>
                          </m:mr>
                        </m:m>
                      </m:e>
                    </m:d>
                  </m:oMath>
                </a14:m>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dirty="0">
                    <a:effectLst/>
                    <a:latin typeface="Times New Roman" panose="02020603050405020304" pitchFamily="18" charset="0"/>
                    <a:ea typeface="Calibri" panose="020F0502020204030204" pitchFamily="34" charset="0"/>
                    <a:cs typeface="Times New Roman" panose="02020603050405020304" pitchFamily="18" charset="0"/>
                  </a:rPr>
                  <a:t>а ее строки удовлетворяют условию ортогональности), что </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𝐼</m:t>
                          </m:r>
                        </m:e>
                        <m:sub>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sub>
                      </m:sSub>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acc>
                            <m:accPr>
                              <m:chr m:val="̃"/>
                              <m:ctrlPr>
                                <a:rPr lang="ru-RU"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1</m:t>
                                      </m:r>
                                    </m:e>
                                  </m:d>
                                </m:sup>
                              </m:sSup>
                            </m:e>
                          </m:acc>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𝑋</m:t>
                              </m:r>
                            </m:e>
                          </m:d>
                          <m:r>
                            <a:rPr lang="ru-RU" i="1">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ru-RU"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e>
                                  </m:d>
                                </m:sup>
                              </m:sSup>
                            </m:e>
                          </m:acc>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𝑋</m:t>
                              </m:r>
                            </m:e>
                          </m:d>
                        </m:e>
                      </m:d>
                      <m:r>
                        <a:rPr lang="en-US"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ru-RU"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ru-RU"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a:effectLst/>
                                  <a:latin typeface="Cambria Math" panose="02040503050406030204" pitchFamily="18" charset="0"/>
                                  <a:ea typeface="Calibri" panose="020F0502020204030204" pitchFamily="34" charset="0"/>
                                  <a:cs typeface="Times New Roman" panose="02020603050405020304" pitchFamily="18" charset="0"/>
                                </a:rPr>
                                <m:t>max</m:t>
                              </m:r>
                            </m:e>
                            <m:lim>
                              <m:r>
                                <a:rPr lang="en-US" i="1">
                                  <a:effectLst/>
                                  <a:latin typeface="Cambria Math" panose="02040503050406030204" pitchFamily="18" charset="0"/>
                                  <a:ea typeface="Calibri" panose="020F0502020204030204" pitchFamily="34" charset="0"/>
                                  <a:cs typeface="Times New Roman" panose="02020603050405020304" pitchFamily="18" charset="0"/>
                                </a:rPr>
                                <m:t>𝑍</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𝑋</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𝐹</m:t>
                              </m:r>
                            </m:lim>
                          </m:limLow>
                        </m:fName>
                        <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i="1">
                                  <a:effectLst/>
                                  <a:latin typeface="Cambria Math" panose="02040503050406030204" pitchFamily="18" charset="0"/>
                                  <a:ea typeface="Calibri" panose="020F0502020204030204" pitchFamily="34" charset="0"/>
                                  <a:cs typeface="Times New Roman" panose="02020603050405020304" pitchFamily="18" charset="0"/>
                                </a:rPr>
                                <m:t>𝐼</m:t>
                              </m:r>
                            </m:e>
                            <m:sub>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sub>
                          </m:sSub>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𝑍</m:t>
                              </m:r>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𝑋</m:t>
                                  </m:r>
                                </m:e>
                              </m:d>
                            </m:e>
                          </m:d>
                        </m:e>
                      </m:func>
                    </m:oMath>
                  </m:oMathPara>
                </a14:m>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dirty="0">
                    <a:effectLst/>
                    <a:latin typeface="Times New Roman" panose="02020603050405020304" pitchFamily="18" charset="0"/>
                    <a:ea typeface="Calibri" panose="020F0502020204030204" pitchFamily="34" charset="0"/>
                    <a:cs typeface="Times New Roman" panose="02020603050405020304" pitchFamily="18" charset="0"/>
                  </a:rPr>
                  <a:t>Полученные таким образом переменные </a:t>
                </a:r>
                <a14:m>
                  <m:oMath xmlns:m="http://schemas.openxmlformats.org/officeDocument/2006/math">
                    <m:acc>
                      <m:accPr>
                        <m:chr m:val="̃"/>
                        <m:ctrlPr>
                          <a:rPr lang="ru-RU"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1</m:t>
                                </m:r>
                              </m:e>
                            </m:d>
                          </m:sup>
                        </m:sSup>
                      </m:e>
                    </m:acc>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𝑋</m:t>
                        </m:r>
                      </m:e>
                    </m:d>
                    <m:r>
                      <a:rPr lang="ru-RU" i="1">
                        <a:effectLst/>
                        <a:latin typeface="Cambria Math" panose="02040503050406030204" pitchFamily="18" charset="0"/>
                        <a:ea typeface="Calibri" panose="020F0502020204030204" pitchFamily="34" charset="0"/>
                        <a:cs typeface="Times New Roman" panose="02020603050405020304" pitchFamily="18" charset="0"/>
                      </a:rPr>
                      <m:t>, …,</m:t>
                    </m:r>
                    <m:acc>
                      <m:accPr>
                        <m:chr m:val="̃"/>
                        <m:ctrlPr>
                          <a:rPr lang="ru-RU"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e>
                            </m:d>
                          </m:sup>
                        </m:sSup>
                      </m:e>
                    </m:acc>
                    <m:r>
                      <a:rPr lang="ru-RU" i="1">
                        <a:effectLst/>
                        <a:latin typeface="Cambria Math" panose="02040503050406030204" pitchFamily="18" charset="0"/>
                        <a:ea typeface="Calibri" panose="020F0502020204030204" pitchFamily="34" charset="0"/>
                        <a:cs typeface="Times New Roman" panose="02020603050405020304" pitchFamily="18" charset="0"/>
                      </a:rPr>
                      <m:t> </m:t>
                    </m:r>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и называют главными компонентами вектора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Поэтому можно дать следующее определение главных компонент. </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i="1" dirty="0">
                    <a:effectLst/>
                    <a:latin typeface="Times New Roman" panose="02020603050405020304" pitchFamily="18" charset="0"/>
                    <a:ea typeface="Calibri" panose="020F0502020204030204" pitchFamily="34" charset="0"/>
                    <a:cs typeface="Times New Roman" panose="02020603050405020304" pitchFamily="18" charset="0"/>
                  </a:rPr>
                  <a:t>Первой главной компонентой</a:t>
                </a:r>
                <a:r>
                  <a:rPr lang="ru-RU"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acc>
                      <m:accPr>
                        <m:chr m:val="̃"/>
                        <m:ctrlPr>
                          <a:rPr lang="ru-RU" i="1">
                            <a:effectLst/>
                            <a:latin typeface="Cambria Math" panose="02040503050406030204" pitchFamily="18" charset="0"/>
                            <a:ea typeface="Calibri" panose="020F0502020204030204" pitchFamily="34" charset="0"/>
                            <a:cs typeface="Times New Roman" panose="02020603050405020304" pitchFamily="18" charset="0"/>
                          </a:rPr>
                        </m:ctrlPr>
                      </m:accPr>
                      <m:e>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1</m:t>
                                </m:r>
                              </m:e>
                            </m:d>
                          </m:sup>
                        </m:sSup>
                      </m:e>
                    </m:acc>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𝑋</m:t>
                        </m:r>
                      </m:e>
                    </m:d>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исследуемой системы показателей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𝑋</m:t>
                    </m:r>
                    <m:r>
                      <a:rPr lang="ru-RU"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(1)</m:t>
                        </m:r>
                      </m:sup>
                    </m:sSup>
                    <m:r>
                      <a:rPr lang="ru-RU"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𝑝</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называется такая </a:t>
                </a:r>
                <a:r>
                  <a:rPr lang="ru-RU" dirty="0" err="1">
                    <a:effectLst/>
                    <a:latin typeface="Times New Roman" panose="02020603050405020304" pitchFamily="18" charset="0"/>
                    <a:ea typeface="Calibri" panose="020F0502020204030204" pitchFamily="34" charset="0"/>
                    <a:cs typeface="Times New Roman" panose="02020603050405020304" pitchFamily="18" charset="0"/>
                  </a:rPr>
                  <a:t>нормированно</a:t>
                </a:r>
                <a:r>
                  <a:rPr lang="ru-RU" dirty="0">
                    <a:effectLst/>
                    <a:latin typeface="Times New Roman" panose="02020603050405020304" pitchFamily="18" charset="0"/>
                    <a:ea typeface="Calibri" panose="020F0502020204030204" pitchFamily="34" charset="0"/>
                    <a:cs typeface="Times New Roman" panose="02020603050405020304" pitchFamily="18" charset="0"/>
                  </a:rPr>
                  <a:t>-центрированная линейная комбинация этих показателей, которая среди всех прочих </a:t>
                </a:r>
                <a:r>
                  <a:rPr lang="ru-RU" dirty="0" err="1">
                    <a:effectLst/>
                    <a:latin typeface="Times New Roman" panose="02020603050405020304" pitchFamily="18" charset="0"/>
                    <a:ea typeface="Calibri" panose="020F0502020204030204" pitchFamily="34" charset="0"/>
                    <a:cs typeface="Times New Roman" panose="02020603050405020304" pitchFamily="18" charset="0"/>
                  </a:rPr>
                  <a:t>нормированно</a:t>
                </a:r>
                <a:r>
                  <a:rPr lang="ru-RU" dirty="0">
                    <a:effectLst/>
                    <a:latin typeface="Times New Roman" panose="02020603050405020304" pitchFamily="18" charset="0"/>
                    <a:ea typeface="Calibri" panose="020F0502020204030204" pitchFamily="34" charset="0"/>
                    <a:cs typeface="Times New Roman" panose="02020603050405020304" pitchFamily="18" charset="0"/>
                  </a:rPr>
                  <a:t>-центрированных линейных комбинаций переменных </a:t>
                </a:r>
                <a14:m>
                  <m:oMath xmlns:m="http://schemas.openxmlformats.org/officeDocument/2006/math">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(1)</m:t>
                        </m:r>
                      </m:sup>
                    </m:sSup>
                    <m:r>
                      <a:rPr lang="ru-RU"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𝑝</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обладает наибольшей дисперсией. </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i="1" dirty="0">
                    <a:effectLst/>
                    <a:latin typeface="Times New Roman" panose="02020603050405020304" pitchFamily="18" charset="0"/>
                    <a:ea typeface="Calibri" panose="020F0502020204030204" pitchFamily="34" charset="0"/>
                    <a:cs typeface="Times New Roman" panose="02020603050405020304" pitchFamily="18" charset="0"/>
                  </a:rPr>
                  <a:t>k-й главной компонентой</a:t>
                </a:r>
                <a:r>
                  <a:rPr lang="ru-RU"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𝑘</m:t>
                    </m:r>
                    <m:r>
                      <a:rPr lang="ru-RU" i="1">
                        <a:effectLst/>
                        <a:latin typeface="Cambria Math" panose="02040503050406030204" pitchFamily="18" charset="0"/>
                        <a:ea typeface="Calibri" panose="020F0502020204030204" pitchFamily="34" charset="0"/>
                        <a:cs typeface="Times New Roman" panose="02020603050405020304" pitchFamily="18" charset="0"/>
                      </a:rPr>
                      <m:t>=2, 3 ,..., </m:t>
                    </m:r>
                    <m:r>
                      <a:rPr lang="en-US" i="1">
                        <a:effectLst/>
                        <a:latin typeface="Cambria Math" panose="02040503050406030204" pitchFamily="18" charset="0"/>
                        <a:ea typeface="Calibri" panose="020F0502020204030204" pitchFamily="34" charset="0"/>
                        <a:cs typeface="Times New Roman" panose="02020603050405020304" pitchFamily="18" charset="0"/>
                      </a:rPr>
                      <m:t>𝑝</m:t>
                    </m:r>
                    <m:r>
                      <a:rPr lang="ru-RU"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исследуемой системы показателей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𝑋</m:t>
                    </m:r>
                    <m:r>
                      <a:rPr lang="ru-RU"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(1)</m:t>
                        </m:r>
                      </m:sup>
                    </m:sSup>
                    <m:r>
                      <a:rPr lang="ru-RU"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𝑝</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называется такая </a:t>
                </a:r>
                <a:r>
                  <a:rPr lang="ru-RU" dirty="0" err="1">
                    <a:effectLst/>
                    <a:latin typeface="Times New Roman" panose="02020603050405020304" pitchFamily="18" charset="0"/>
                    <a:ea typeface="Calibri" panose="020F0502020204030204" pitchFamily="34" charset="0"/>
                    <a:cs typeface="Times New Roman" panose="02020603050405020304" pitchFamily="18" charset="0"/>
                  </a:rPr>
                  <a:t>нормированно</a:t>
                </a:r>
                <a:r>
                  <a:rPr lang="ru-RU" dirty="0">
                    <a:effectLst/>
                    <a:latin typeface="Times New Roman" panose="02020603050405020304" pitchFamily="18" charset="0"/>
                    <a:ea typeface="Calibri" panose="020F0502020204030204" pitchFamily="34" charset="0"/>
                    <a:cs typeface="Times New Roman" panose="02020603050405020304" pitchFamily="18" charset="0"/>
                  </a:rPr>
                  <a:t>-центрированная линейная комбинация этих показателей, которая не коррелирована с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𝑘</m:t>
                    </m:r>
                    <m:r>
                      <a:rPr lang="ru-RU" i="1">
                        <a:effectLst/>
                        <a:latin typeface="Cambria Math" panose="02040503050406030204" pitchFamily="18" charset="0"/>
                        <a:ea typeface="Calibri" panose="020F0502020204030204" pitchFamily="34" charset="0"/>
                        <a:cs typeface="Times New Roman" panose="02020603050405020304" pitchFamily="18" charset="0"/>
                      </a:rPr>
                      <m:t>−1</m:t>
                    </m:r>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предыдущими главными компонентами и среди всех прочих </a:t>
                </a:r>
                <a:r>
                  <a:rPr lang="ru-RU" dirty="0" err="1">
                    <a:effectLst/>
                    <a:latin typeface="Times New Roman" panose="02020603050405020304" pitchFamily="18" charset="0"/>
                    <a:ea typeface="Calibri" panose="020F0502020204030204" pitchFamily="34" charset="0"/>
                    <a:cs typeface="Times New Roman" panose="02020603050405020304" pitchFamily="18" charset="0"/>
                  </a:rPr>
                  <a:t>нормированно</a:t>
                </a:r>
                <a:r>
                  <a:rPr lang="ru-RU" dirty="0">
                    <a:effectLst/>
                    <a:latin typeface="Times New Roman" panose="02020603050405020304" pitchFamily="18" charset="0"/>
                    <a:ea typeface="Calibri" panose="020F0502020204030204" pitchFamily="34" charset="0"/>
                    <a:cs typeface="Times New Roman" panose="02020603050405020304" pitchFamily="18" charset="0"/>
                  </a:rPr>
                  <a:t>-центрированных и не коррелированных с предыдущими </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𝑘</m:t>
                    </m:r>
                    <m:r>
                      <a:rPr lang="ru-RU" i="1">
                        <a:effectLst/>
                        <a:latin typeface="Cambria Math" panose="02040503050406030204" pitchFamily="18" charset="0"/>
                        <a:ea typeface="Calibri" panose="020F0502020204030204" pitchFamily="34" charset="0"/>
                        <a:cs typeface="Times New Roman" panose="02020603050405020304" pitchFamily="18" charset="0"/>
                      </a:rPr>
                      <m:t>−1</m:t>
                    </m:r>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главными компонентами линейных комбинаций переменных </a:t>
                </a:r>
                <a14:m>
                  <m:oMath xmlns:m="http://schemas.openxmlformats.org/officeDocument/2006/math">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(1)</m:t>
                        </m:r>
                      </m:sup>
                    </m:sSup>
                    <m:r>
                      <a:rPr lang="ru-RU" i="1">
                        <a:effectLst/>
                        <a:latin typeface="Cambria Math" panose="02040503050406030204" pitchFamily="18" charset="0"/>
                        <a:ea typeface="Calibri" panose="020F0502020204030204" pitchFamily="34" charset="0"/>
                        <a:cs typeface="Times New Roman" panose="02020603050405020304" pitchFamily="18" charset="0"/>
                      </a:rPr>
                      <m:t>, ...,</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𝑝</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обладает наибольшей дисперсией.</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466344" y="396936"/>
                <a:ext cx="11365992" cy="6234527"/>
              </a:xfrm>
              <a:prstGeom prst="rect">
                <a:avLst/>
              </a:prstGeom>
              <a:blipFill>
                <a:blip r:embed="rId2"/>
                <a:stretch>
                  <a:fillRect l="-483" r="-429" b="-489"/>
                </a:stretch>
              </a:blipFill>
            </p:spPr>
            <p:txBody>
              <a:bodyPr/>
              <a:lstStyle/>
              <a:p>
                <a:r>
                  <a:rPr lang="ru-RU">
                    <a:noFill/>
                  </a:rPr>
                  <a:t> </a:t>
                </a:r>
              </a:p>
            </p:txBody>
          </p:sp>
        </mc:Fallback>
      </mc:AlternateContent>
    </p:spTree>
    <p:extLst>
      <p:ext uri="{BB962C8B-B14F-4D97-AF65-F5344CB8AC3E}">
        <p14:creationId xmlns:p14="http://schemas.microsoft.com/office/powerpoint/2010/main" val="386441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512064" y="1110206"/>
                <a:ext cx="11164824" cy="4794133"/>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З а м е ч а н и е 1 (переход к центрированным переменным). Поскольку решение задачи (а именно вид матрицы линейного преобразования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𝐿</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зависит только от элементов ковариационной матрицы </a:t>
                </a:r>
                <a14:m>
                  <m:oMath xmlns:m="http://schemas.openxmlformats.org/officeDocument/2006/math">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которые в свою очередь не изменяются при замене исходных переменных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переменными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𝑐</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𝑐</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 произвольные постоянные числа), то в дальнейшем будем считать, что исходная система показателей уже центрирована, т. е. что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Е</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=0, </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=1, 2, …, </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В практике этого добиваются, переходя к наблюдениям </a:t>
                </a:r>
                <a14:m>
                  <m:oMath xmlns:m="http://schemas.openxmlformats.org/officeDocument/2006/math">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acc>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acc>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где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acc>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f>
                      <m:fPr>
                        <m:type m:val="li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subSup"/>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𝑛</m:t>
                            </m:r>
                          </m:sup>
                          <m:e>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e>
                        </m:nary>
                      </m:num>
                      <m:den>
                        <m:r>
                          <a:rPr lang="ru-RU" sz="2000" i="1">
                            <a:effectLst/>
                            <a:latin typeface="Cambria Math" panose="02040503050406030204" pitchFamily="18" charset="0"/>
                            <a:ea typeface="Calibri" panose="020F0502020204030204" pitchFamily="34" charset="0"/>
                            <a:cs typeface="Times New Roman" panose="02020603050405020304" pitchFamily="18" charset="0"/>
                          </a:rPr>
                          <m:t>𝑛</m:t>
                        </m:r>
                      </m:den>
                    </m:f>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(для упрощения обозначений волнистую черту над центрированной переменной и над главной компонентой в дальнейшем ставить не будем).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З а м е ч а н и е 2 (переход к выборочному варианту). Поскольку в реальных задачах располагаем лишь оценками </a:t>
                </a:r>
                <a14:m>
                  <m:oMath xmlns:m="http://schemas.openxmlformats.org/officeDocument/2006/math">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𝜇</m:t>
                        </m:r>
                      </m:e>
                    </m:acc>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 </a:t>
                </a:r>
                <a14:m>
                  <m:oMath xmlns:m="http://schemas.openxmlformats.org/officeDocument/2006/math">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e>
                    </m:acc>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соответственно вектора средних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𝜇</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 ковариационной матрицы </a:t>
                </a:r>
                <a14:m>
                  <m:oMath xmlns:m="http://schemas.openxmlformats.org/officeDocument/2006/math">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то во всех дальнейших рассуждениях под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𝜇</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понимается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acc>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а под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𝑘𝑗</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 выборочная ковариация </a:t>
                </a:r>
                <a14:m>
                  <m:oMath xmlns:m="http://schemas.openxmlformats.org/officeDocument/2006/math">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𝑘𝑗</m:t>
                            </m:r>
                          </m:sub>
                        </m:sSub>
                      </m:e>
                    </m:acc>
                    <m:r>
                      <a:rPr lang="ru-RU"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subSup"/>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𝑛</m:t>
                        </m:r>
                      </m:sup>
                      <m:e>
                        <m:f>
                          <m:fPr>
                            <m:type m:val="lin"/>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acc>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acc>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num>
                          <m:den>
                            <m:r>
                              <a:rPr lang="ru-RU" sz="2000" i="1">
                                <a:effectLst/>
                                <a:latin typeface="Cambria Math" panose="02040503050406030204" pitchFamily="18" charset="0"/>
                                <a:ea typeface="Calibri" panose="020F0502020204030204" pitchFamily="34" charset="0"/>
                                <a:cs typeface="Times New Roman" panose="02020603050405020304" pitchFamily="18" charset="0"/>
                              </a:rPr>
                              <m:t>𝑛</m:t>
                            </m:r>
                          </m:den>
                        </m:f>
                      </m:e>
                    </m:nary>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 2,…,</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512064" y="1110206"/>
                <a:ext cx="11164824" cy="4794133"/>
              </a:xfrm>
              <a:prstGeom prst="rect">
                <a:avLst/>
              </a:prstGeom>
              <a:blipFill>
                <a:blip r:embed="rId2"/>
                <a:stretch>
                  <a:fillRect l="-3330" r="-3766" b="-13342"/>
                </a:stretch>
              </a:blipFill>
            </p:spPr>
            <p:txBody>
              <a:bodyPr/>
              <a:lstStyle/>
              <a:p>
                <a:r>
                  <a:rPr lang="ru-RU">
                    <a:noFill/>
                  </a:rPr>
                  <a:t> </a:t>
                </a:r>
              </a:p>
            </p:txBody>
          </p:sp>
        </mc:Fallback>
      </mc:AlternateContent>
    </p:spTree>
    <p:extLst>
      <p:ext uri="{BB962C8B-B14F-4D97-AF65-F5344CB8AC3E}">
        <p14:creationId xmlns:p14="http://schemas.microsoft.com/office/powerpoint/2010/main" val="2227315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338328" y="138813"/>
                <a:ext cx="11192256" cy="6580904"/>
              </a:xfrm>
              <a:prstGeom prst="rect">
                <a:avLst/>
              </a:prstGeom>
            </p:spPr>
            <p:txBody>
              <a:bodyPr wrap="square">
                <a:spAutoFit/>
              </a:bodyPr>
              <a:lstStyle/>
              <a:p>
                <a:pPr indent="450215" algn="just">
                  <a:lnSpc>
                    <a:spcPct val="120000"/>
                  </a:lnSpc>
                  <a:spcAft>
                    <a:spcPts val="0"/>
                  </a:spcAft>
                </a:pPr>
                <a:r>
                  <a:rPr lang="ru-RU" sz="2000" b="1" dirty="0">
                    <a:latin typeface="Times New Roman" panose="02020603050405020304" pitchFamily="18" charset="0"/>
                    <a:ea typeface="Calibri" panose="020F0502020204030204" pitchFamily="34" charset="0"/>
                    <a:cs typeface="Times New Roman" panose="02020603050405020304" pitchFamily="18" charset="0"/>
                  </a:rPr>
                  <a:t>Вычисление главных компонент.</a:t>
                </a:r>
                <a:r>
                  <a:rPr lang="ru-RU" sz="2000" dirty="0">
                    <a:effectLst/>
                    <a:latin typeface="Calibri" panose="020F0502020204030204" pitchFamily="34" charset="0"/>
                    <a:ea typeface="Calibri" panose="020F0502020204030204" pitchFamily="34" charset="0"/>
                    <a:cs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Из определения главных компонент следует, что для вычисления первой главной компоненты необходимо решить оптимизационную задачу вида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mPr>
                          <m:mr>
                            <m:e>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𝑚𝑎𝑥</m:t>
                              </m:r>
                            </m:e>
                          </m:mr>
                          <m:m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mr>
                        </m:m>
                      </m:e>
                    </m:d>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(5)</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где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 первая строка матрицы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𝐿</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(4). Учитывая </a:t>
                </a:r>
                <a:r>
                  <a:rPr lang="ru-RU" sz="2000" dirty="0" err="1">
                    <a:effectLst/>
                    <a:latin typeface="Times New Roman" panose="02020603050405020304" pitchFamily="18" charset="0"/>
                    <a:ea typeface="Calibri" panose="020F0502020204030204" pitchFamily="34" charset="0"/>
                    <a:cs typeface="Times New Roman" panose="02020603050405020304" pitchFamily="18" charset="0"/>
                  </a:rPr>
                  <a:t>центрированность</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переменной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(т. е.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Е</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 то, что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Е</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имеем</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=Е</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d>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=Е</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Следовательно, задача (5) может быть записана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𝑚𝑎𝑥</m:t>
                              </m:r>
                            </m:e>
                          </m:mr>
                          <m:m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mr>
                        </m:m>
                      </m:e>
                    </m:d>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5</m:t>
                        </m:r>
                      </m:e>
                      <m:sup>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Вводя функцию Лагранжа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𝜑</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 дифференцируя ее по компонентам вектор-столбца </a:t>
                </a:r>
                <a14:m>
                  <m:oMath xmlns:m="http://schemas.openxmlformats.org/officeDocument/2006/math">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имеем</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f>
                        <m:f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r>
                            <a:rPr lang="ru-RU" sz="2000" i="1">
                              <a:effectLst/>
                              <a:latin typeface="Cambria Math" panose="02040503050406030204" pitchFamily="18" charset="0"/>
                              <a:ea typeface="Calibri" panose="020F0502020204030204" pitchFamily="34" charset="0"/>
                              <a:cs typeface="Times New Roman" panose="02020603050405020304" pitchFamily="18" charset="0"/>
                            </a:rPr>
                            <m:t>𝜕𝜑</m:t>
                          </m:r>
                        </m:num>
                        <m:den>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den>
                      </m:f>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что дает систему уравнений для определения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r>
                          <a:rPr lang="ru-RU" sz="2000" i="1">
                            <a:effectLst/>
                            <a:latin typeface="Cambria Math" panose="02040503050406030204" pitchFamily="18" charset="0"/>
                            <a:ea typeface="Calibri" panose="020F0502020204030204" pitchFamily="34" charset="0"/>
                            <a:cs typeface="Times New Roman" panose="02020603050405020304" pitchFamily="18" charset="0"/>
                          </a:rPr>
                          <m:t>𝐼</m:t>
                        </m:r>
                      </m:e>
                    </m:d>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(6)</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(здесь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0=(0,0,...,0)′</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-мерный вектор-столбец из нулей).</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338328" y="138813"/>
                <a:ext cx="11192256" cy="6580904"/>
              </a:xfrm>
              <a:prstGeom prst="rect">
                <a:avLst/>
              </a:prstGeom>
              <a:blipFill>
                <a:blip r:embed="rId2"/>
                <a:stretch>
                  <a:fillRect l="-599" t="-93" r="-545" b="-278"/>
                </a:stretch>
              </a:blipFill>
            </p:spPr>
            <p:txBody>
              <a:bodyPr/>
              <a:lstStyle/>
              <a:p>
                <a:r>
                  <a:rPr lang="ru-RU">
                    <a:noFill/>
                  </a:rPr>
                  <a:t> </a:t>
                </a:r>
              </a:p>
            </p:txBody>
          </p:sp>
        </mc:Fallback>
      </mc:AlternateContent>
    </p:spTree>
    <p:extLst>
      <p:ext uri="{BB962C8B-B14F-4D97-AF65-F5344CB8AC3E}">
        <p14:creationId xmlns:p14="http://schemas.microsoft.com/office/powerpoint/2010/main" val="3956313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420624" y="195782"/>
                <a:ext cx="11393424" cy="4223849"/>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Для того чтобы существовало ненулевое решение системы (6) (а оно должно быть ненулевым, так как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матрица </a:t>
                </a:r>
                <a14:m>
                  <m:oMath xmlns:m="http://schemas.openxmlformats.org/officeDocument/2006/math">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r>
                      <a:rPr lang="ru-RU" sz="2000" i="1">
                        <a:effectLst/>
                        <a:latin typeface="Cambria Math" panose="02040503050406030204" pitchFamily="18" charset="0"/>
                        <a:ea typeface="Calibri" panose="020F0502020204030204" pitchFamily="34" charset="0"/>
                        <a:cs typeface="Times New Roman" panose="02020603050405020304" pitchFamily="18" charset="0"/>
                      </a:rPr>
                      <m:t>𝐼</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должна быть вырожденной, т. е.</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r>
                          <a:rPr lang="ru-RU" sz="2000" i="1">
                            <a:effectLst/>
                            <a:latin typeface="Cambria Math" panose="02040503050406030204" pitchFamily="18" charset="0"/>
                            <a:ea typeface="Calibri" panose="020F0502020204030204" pitchFamily="34" charset="0"/>
                            <a:cs typeface="Times New Roman" panose="02020603050405020304" pitchFamily="18" charset="0"/>
                          </a:rPr>
                          <m:t>𝐼</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(7)</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Этого добиваются за счет подбора соответствующего значения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Уравнение (9) (относительно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называется характеристическим для матрицы </a:t>
                </a:r>
                <a14:m>
                  <m:oMath xmlns:m="http://schemas.openxmlformats.org/officeDocument/2006/math">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Известно, что при симметричности и неотрицательной определенности матрицы </a:t>
                </a:r>
                <a14:m>
                  <m:oMath xmlns:m="http://schemas.openxmlformats.org/officeDocument/2006/math">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(каковой она и является как всякая ковариационная матрица) это уравнение имеет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вещественных неотрицательных корней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называемых характеристическими (или собственными) значениями матрицы </a:t>
                </a:r>
                <a14:m>
                  <m:oMath xmlns:m="http://schemas.openxmlformats.org/officeDocument/2006/math">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Учитывая, что </a:t>
                </a: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𝑧</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(последнее соотношение следует из (6) после его умножения слева на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 учетом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получаем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420624" y="195782"/>
                <a:ext cx="11393424" cy="4223849"/>
              </a:xfrm>
              <a:prstGeom prst="rect">
                <a:avLst/>
              </a:prstGeom>
              <a:blipFill>
                <a:blip r:embed="rId2"/>
                <a:stretch>
                  <a:fillRect l="-535" r="-535"/>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320040" y="4611655"/>
                <a:ext cx="11393424" cy="1250471"/>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Поэтому для обеспечения максимальной величины дисперсии переменной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нужно выбрать из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собственных значений матрицы </a:t>
                </a:r>
                <a14:m>
                  <m:oMath xmlns:m="http://schemas.openxmlformats.org/officeDocument/2006/math">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наибольшее, т. е.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320040" y="4611655"/>
                <a:ext cx="11393424" cy="1250471"/>
              </a:xfrm>
              <a:prstGeom prst="rect">
                <a:avLst/>
              </a:prstGeom>
              <a:blipFill>
                <a:blip r:embed="rId3"/>
                <a:stretch>
                  <a:fillRect r="-535"/>
                </a:stretch>
              </a:blipFill>
            </p:spPr>
            <p:txBody>
              <a:bodyPr/>
              <a:lstStyle/>
              <a:p>
                <a:r>
                  <a:rPr lang="ru-RU">
                    <a:noFill/>
                  </a:rPr>
                  <a:t> </a:t>
                </a:r>
              </a:p>
            </p:txBody>
          </p:sp>
        </mc:Fallback>
      </mc:AlternateContent>
    </p:spTree>
    <p:extLst>
      <p:ext uri="{BB962C8B-B14F-4D97-AF65-F5344CB8AC3E}">
        <p14:creationId xmlns:p14="http://schemas.microsoft.com/office/powerpoint/2010/main" val="269021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566928" y="713332"/>
                <a:ext cx="10954512" cy="5410135"/>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Подставляем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в систему уравнений (6) и, решая ее относительно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определяем компоненты вектора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Таким образом, первая главная компонента получается как линейная комбинация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где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 собственный вектор матрицы </a:t>
                </a:r>
                <a14:m>
                  <m:oMath xmlns:m="http://schemas.openxmlformats.org/officeDocument/2006/math">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соответствующий наибольшему собственному числу этой матрицы.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Далее аналогично можно показать, что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e>
                        </m:d>
                      </m:sup>
                    </m:s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где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собственный вектор матрицы </a:t>
                </a:r>
                <a14:m>
                  <m:oMath xmlns:m="http://schemas.openxmlformats.org/officeDocument/2006/math">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соответствующий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-му по величине собственному значению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этой матрицы.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Таким образом соотношения для определения всех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главных компонент вектора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могут быть представлены в виде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𝐿𝑋</m:t>
                      </m:r>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где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𝑧</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e>
                            </m:d>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e>
                            </m:d>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𝑥</m:t>
                            </m:r>
                          </m:e>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e>
                            </m:d>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а матрица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𝐿</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состоит из строк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𝑗𝑝</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 </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e>
                    </m:acc>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являющихся собственными векторами матрицы Σ, соответствующими собственным числам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𝑗</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При этом сама матрица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𝐿</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по построению является ортогональной, т. е.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𝐿</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𝐿</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𝐿</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𝐿</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𝐼</m:t>
                      </m:r>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566928" y="713332"/>
                <a:ext cx="10954512" cy="5410135"/>
              </a:xfrm>
              <a:prstGeom prst="rect">
                <a:avLst/>
              </a:prstGeom>
              <a:blipFill>
                <a:blip r:embed="rId2"/>
                <a:stretch>
                  <a:fillRect l="-556" r="-556"/>
                </a:stretch>
              </a:blipFill>
            </p:spPr>
            <p:txBody>
              <a:bodyPr/>
              <a:lstStyle/>
              <a:p>
                <a:r>
                  <a:rPr lang="ru-RU">
                    <a:noFill/>
                  </a:rPr>
                  <a:t> </a:t>
                </a:r>
              </a:p>
            </p:txBody>
          </p:sp>
        </mc:Fallback>
      </mc:AlternateContent>
    </p:spTree>
    <p:extLst>
      <p:ext uri="{BB962C8B-B14F-4D97-AF65-F5344CB8AC3E}">
        <p14:creationId xmlns:p14="http://schemas.microsoft.com/office/powerpoint/2010/main" val="224442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237744" y="294634"/>
                <a:ext cx="11722608" cy="6330900"/>
              </a:xfrm>
              <a:prstGeom prst="rect">
                <a:avLst/>
              </a:prstGeom>
            </p:spPr>
            <p:txBody>
              <a:bodyPr wrap="square">
                <a:spAutoFit/>
              </a:bodyPr>
              <a:lstStyle/>
              <a:p>
                <a:pPr indent="450215" algn="just">
                  <a:lnSpc>
                    <a:spcPct val="120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Основные числовые характеристики главных компонент. </a:t>
                </a:r>
                <a:r>
                  <a:rPr lang="ru-RU" dirty="0">
                    <a:effectLst/>
                    <a:latin typeface="Times New Roman" panose="02020603050405020304" pitchFamily="18" charset="0"/>
                    <a:ea typeface="Calibri" panose="020F0502020204030204" pitchFamily="34" charset="0"/>
                    <a:cs typeface="Times New Roman" panose="02020603050405020304" pitchFamily="18" charset="0"/>
                  </a:rPr>
                  <a:t>Определим основные числовые характеристики (средние значения, дисперсии, ковариации) главных компонент в терминах основных числовых характеристик исходных переменных и собственных значений матрицы </a:t>
                </a:r>
                <a14:m>
                  <m:oMath xmlns:m="http://schemas.openxmlformats.org/officeDocument/2006/math">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Σ</m:t>
                    </m:r>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а)</a:t>
                </a:r>
                <a14:m>
                  <m:oMath xmlns:m="http://schemas.openxmlformats.org/officeDocument/2006/math">
                    <m:r>
                      <a:rPr lang="ru-RU" i="1">
                        <a:effectLst/>
                        <a:latin typeface="Cambria Math" panose="02040503050406030204" pitchFamily="18" charset="0"/>
                        <a:ea typeface="Calibri" panose="020F0502020204030204" pitchFamily="34" charset="0"/>
                        <a:cs typeface="Times New Roman" panose="02020603050405020304" pitchFamily="18" charset="0"/>
                      </a:rPr>
                      <m:t>  Е</m:t>
                    </m:r>
                    <m:r>
                      <a:rPr lang="ru-RU" i="1">
                        <a:effectLst/>
                        <a:latin typeface="Cambria Math" panose="02040503050406030204" pitchFamily="18" charset="0"/>
                        <a:ea typeface="Calibri" panose="020F0502020204030204" pitchFamily="34" charset="0"/>
                        <a:cs typeface="Times New Roman" panose="02020603050405020304" pitchFamily="18" charset="0"/>
                      </a:rPr>
                      <m:t>𝑍</m:t>
                    </m:r>
                    <m:r>
                      <a:rPr lang="ru-RU" i="1">
                        <a:effectLst/>
                        <a:latin typeface="Cambria Math" panose="02040503050406030204" pitchFamily="18" charset="0"/>
                        <a:ea typeface="Calibri" panose="020F0502020204030204" pitchFamily="34" charset="0"/>
                        <a:cs typeface="Times New Roman" panose="02020603050405020304" pitchFamily="18" charset="0"/>
                      </a:rPr>
                      <m:t>=Е</m:t>
                    </m:r>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m:t>
                        </m:r>
                        <m:r>
                          <a:rPr lang="ru-RU" i="1">
                            <a:effectLst/>
                            <a:latin typeface="Cambria Math" panose="02040503050406030204" pitchFamily="18" charset="0"/>
                            <a:ea typeface="Calibri" panose="020F0502020204030204" pitchFamily="34" charset="0"/>
                            <a:cs typeface="Times New Roman" panose="02020603050405020304" pitchFamily="18" charset="0"/>
                          </a:rPr>
                          <m:t>𝑋</m:t>
                        </m:r>
                      </m:e>
                    </m:d>
                    <m:r>
                      <a:rPr lang="ru-RU"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m:t>
                    </m:r>
                    <m:r>
                      <a:rPr lang="ru-RU" i="1">
                        <a:effectLst/>
                        <a:latin typeface="Cambria Math" panose="02040503050406030204" pitchFamily="18" charset="0"/>
                        <a:ea typeface="Calibri" panose="020F0502020204030204" pitchFamily="34" charset="0"/>
                        <a:cs typeface="Times New Roman" panose="02020603050405020304" pitchFamily="18" charset="0"/>
                      </a:rPr>
                      <m:t>Е</m:t>
                    </m:r>
                    <m:r>
                      <a:rPr lang="ru-RU" i="1">
                        <a:effectLst/>
                        <a:latin typeface="Cambria Math" panose="02040503050406030204" pitchFamily="18" charset="0"/>
                        <a:ea typeface="Calibri" panose="020F0502020204030204" pitchFamily="34" charset="0"/>
                        <a:cs typeface="Times New Roman" panose="02020603050405020304" pitchFamily="18" charset="0"/>
                      </a:rPr>
                      <m:t>𝑋</m:t>
                    </m:r>
                    <m:r>
                      <a:rPr lang="ru-RU" i="1">
                        <a:effectLst/>
                        <a:latin typeface="Cambria Math" panose="02040503050406030204" pitchFamily="18" charset="0"/>
                        <a:ea typeface="Calibri" panose="020F0502020204030204" pitchFamily="34" charset="0"/>
                        <a:cs typeface="Times New Roman" panose="02020603050405020304" pitchFamily="18" charset="0"/>
                      </a:rPr>
                      <m:t>=0</m:t>
                    </m:r>
                  </m:oMath>
                </a14:m>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dirty="0">
                    <a:effectLst/>
                    <a:latin typeface="Times New Roman" panose="02020603050405020304" pitchFamily="18" charset="0"/>
                    <a:ea typeface="Calibri" panose="020F0502020204030204" pitchFamily="34" charset="0"/>
                    <a:cs typeface="Times New Roman" panose="02020603050405020304" pitchFamily="18" charset="0"/>
                  </a:rPr>
                  <a:t>б) ковариационная матрица вектора главных компонент:</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Σ</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𝑍</m:t>
                          </m:r>
                        </m:sub>
                      </m:sSub>
                      <m:r>
                        <a:rPr lang="ru-RU" i="1">
                          <a:effectLst/>
                          <a:latin typeface="Cambria Math" panose="02040503050406030204" pitchFamily="18" charset="0"/>
                          <a:ea typeface="Calibri" panose="020F0502020204030204" pitchFamily="34" charset="0"/>
                          <a:cs typeface="Times New Roman" panose="02020603050405020304" pitchFamily="18" charset="0"/>
                        </a:rPr>
                        <m:t>=Е</m:t>
                      </m:r>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𝑍</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𝑍</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ru-RU" i="1">
                          <a:effectLst/>
                          <a:latin typeface="Cambria Math" panose="02040503050406030204" pitchFamily="18" charset="0"/>
                          <a:ea typeface="Calibri" panose="020F0502020204030204" pitchFamily="34" charset="0"/>
                          <a:cs typeface="Times New Roman" panose="02020603050405020304" pitchFamily="18" charset="0"/>
                        </a:rPr>
                        <m:t>=Е</m:t>
                      </m:r>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m:t>
                          </m:r>
                          <m:r>
                            <a:rPr lang="ru-RU" i="1">
                              <a:effectLst/>
                              <a:latin typeface="Cambria Math" panose="02040503050406030204" pitchFamily="18" charset="0"/>
                              <a:ea typeface="Calibri" panose="020F0502020204030204" pitchFamily="34" charset="0"/>
                              <a:cs typeface="Times New Roman" panose="02020603050405020304" pitchFamily="18" charset="0"/>
                            </a:rPr>
                            <m:t>𝑋</m:t>
                          </m:r>
                          <m:r>
                            <a:rPr lang="ru-RU"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m:t>
                              </m:r>
                              <m:r>
                                <a:rPr lang="ru-RU" i="1">
                                  <a:effectLst/>
                                  <a:latin typeface="Cambria Math" panose="02040503050406030204" pitchFamily="18" charset="0"/>
                                  <a:ea typeface="Calibri" panose="020F0502020204030204" pitchFamily="34" charset="0"/>
                                  <a:cs typeface="Times New Roman" panose="02020603050405020304" pitchFamily="18" charset="0"/>
                                </a:rPr>
                                <m:t>𝑋</m:t>
                              </m:r>
                              <m:r>
                                <a:rPr lang="ru-RU" i="1">
                                  <a:effectLst/>
                                  <a:latin typeface="Cambria Math" panose="02040503050406030204" pitchFamily="18" charset="0"/>
                                  <a:ea typeface="Calibri" panose="020F0502020204030204" pitchFamily="34" charset="0"/>
                                  <a:cs typeface="Times New Roman" panose="02020603050405020304" pitchFamily="18" charset="0"/>
                                </a:rPr>
                                <m:t>)</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ru-RU" i="1">
                          <a:effectLst/>
                          <a:latin typeface="Cambria Math" panose="02040503050406030204" pitchFamily="18" charset="0"/>
                          <a:ea typeface="Calibri" panose="020F0502020204030204" pitchFamily="34" charset="0"/>
                          <a:cs typeface="Times New Roman" panose="02020603050405020304" pitchFamily="18" charset="0"/>
                        </a:rPr>
                        <m:t>=Е</m:t>
                      </m:r>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m:t>
                          </m:r>
                          <m:r>
                            <a:rPr lang="ru-RU" i="1">
                              <a:effectLst/>
                              <a:latin typeface="Cambria Math" panose="02040503050406030204" pitchFamily="18" charset="0"/>
                              <a:ea typeface="Calibri" panose="020F0502020204030204" pitchFamily="34" charset="0"/>
                              <a:cs typeface="Times New Roman" panose="02020603050405020304" pitchFamily="18" charset="0"/>
                            </a:rPr>
                            <m:t>𝑋</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ru-RU"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m:t>
                      </m:r>
                      <m:r>
                        <a:rPr lang="ru-RU" i="1">
                          <a:effectLst/>
                          <a:latin typeface="Cambria Math" panose="02040503050406030204" pitchFamily="18" charset="0"/>
                          <a:ea typeface="Calibri" panose="020F0502020204030204" pitchFamily="34" charset="0"/>
                          <a:cs typeface="Times New Roman" panose="02020603050405020304" pitchFamily="18" charset="0"/>
                        </a:rPr>
                        <m:t>Е</m:t>
                      </m:r>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a:rPr lang="ru-RU" i="1">
                              <a:effectLst/>
                              <a:latin typeface="Cambria Math" panose="02040503050406030204" pitchFamily="18" charset="0"/>
                              <a:ea typeface="Calibri" panose="020F0502020204030204" pitchFamily="34" charset="0"/>
                              <a:cs typeface="Times New Roman" panose="02020603050405020304" pitchFamily="18" charset="0"/>
                            </a:rPr>
                            <m:t>𝑋</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i="1">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e>
                      </m:d>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LΣ</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oMath>
                  </m:oMathPara>
                </a14:m>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dirty="0">
                    <a:effectLst/>
                    <a:latin typeface="Times New Roman" panose="02020603050405020304" pitchFamily="18" charset="0"/>
                    <a:ea typeface="Calibri" panose="020F0502020204030204" pitchFamily="34" charset="0"/>
                    <a:cs typeface="Times New Roman" panose="02020603050405020304" pitchFamily="18" charset="0"/>
                  </a:rPr>
                  <a:t>Умножая слева соотношения</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Σ</m:t>
                          </m:r>
                          <m:r>
                            <a:rPr lang="ru-RU"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λ</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𝑘</m:t>
                              </m:r>
                            </m:sub>
                          </m:sSub>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I</m:t>
                          </m:r>
                        </m:e>
                      </m:d>
                      <m:sSubSup>
                        <m:sSub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𝑘</m:t>
                          </m:r>
                        </m:sub>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i="1">
                          <a:effectLst/>
                          <a:latin typeface="Cambria Math" panose="02040503050406030204" pitchFamily="18" charset="0"/>
                          <a:ea typeface="Calibri" panose="020F0502020204030204" pitchFamily="34" charset="0"/>
                          <a:cs typeface="Times New Roman" panose="02020603050405020304" pitchFamily="18" charset="0"/>
                        </a:rPr>
                        <m:t>=0 (</m:t>
                      </m:r>
                      <m:r>
                        <a:rPr lang="ru-RU" i="1">
                          <a:effectLst/>
                          <a:latin typeface="Cambria Math" panose="02040503050406030204" pitchFamily="18" charset="0"/>
                          <a:ea typeface="Calibri" panose="020F0502020204030204" pitchFamily="34" charset="0"/>
                          <a:cs typeface="Times New Roman" panose="02020603050405020304" pitchFamily="18" charset="0"/>
                        </a:rPr>
                        <m:t>𝑘</m:t>
                      </m:r>
                      <m:r>
                        <a:rPr lang="ru-RU"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ru-RU"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i="1">
                              <a:effectLst/>
                              <a:latin typeface="Cambria Math" panose="02040503050406030204" pitchFamily="18" charset="0"/>
                              <a:ea typeface="Calibri" panose="020F0502020204030204" pitchFamily="34" charset="0"/>
                              <a:cs typeface="Times New Roman" panose="02020603050405020304" pitchFamily="18" charset="0"/>
                            </a:rPr>
                            <m:t>1,</m:t>
                          </m:r>
                          <m:r>
                            <a:rPr lang="ru-RU" i="1">
                              <a:effectLst/>
                              <a:latin typeface="Cambria Math" panose="02040503050406030204" pitchFamily="18" charset="0"/>
                              <a:ea typeface="Calibri" panose="020F0502020204030204" pitchFamily="34" charset="0"/>
                              <a:cs typeface="Times New Roman" panose="02020603050405020304" pitchFamily="18" charset="0"/>
                            </a:rPr>
                            <m:t>𝑝</m:t>
                          </m:r>
                        </m:e>
                      </m:acc>
                      <m:r>
                        <a:rPr lang="ru-RU"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dirty="0">
                    <a:effectLst/>
                    <a:latin typeface="Times New Roman" panose="02020603050405020304" pitchFamily="18" charset="0"/>
                    <a:ea typeface="Calibri" panose="020F0502020204030204" pitchFamily="34" charset="0"/>
                    <a:cs typeface="Times New Roman" panose="02020603050405020304" pitchFamily="18" charset="0"/>
                  </a:rPr>
                  <a:t>на </a:t>
                </a:r>
                <a14:m>
                  <m:oMath xmlns:m="http://schemas.openxmlformats.org/officeDocument/2006/math">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𝑙</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𝑗</m:t>
                        </m:r>
                      </m:sub>
                    </m:sSub>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𝑗</m:t>
                    </m:r>
                    <m:r>
                      <a:rPr lang="ru-RU"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ru-RU"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i="1">
                            <a:effectLst/>
                            <a:latin typeface="Cambria Math" panose="02040503050406030204" pitchFamily="18" charset="0"/>
                            <a:ea typeface="Calibri" panose="020F0502020204030204" pitchFamily="34" charset="0"/>
                            <a:cs typeface="Times New Roman" panose="02020603050405020304" pitchFamily="18" charset="0"/>
                          </a:rPr>
                          <m:t>1,</m:t>
                        </m:r>
                        <m:r>
                          <a:rPr lang="ru-RU" i="1">
                            <a:effectLst/>
                            <a:latin typeface="Cambria Math" panose="02040503050406030204" pitchFamily="18" charset="0"/>
                            <a:ea typeface="Calibri" panose="020F0502020204030204" pitchFamily="34" charset="0"/>
                            <a:cs typeface="Times New Roman" panose="02020603050405020304" pitchFamily="18" charset="0"/>
                          </a:rPr>
                          <m:t>𝑝</m:t>
                        </m:r>
                      </m:e>
                    </m:acc>
                    <m:r>
                      <a:rPr lang="ru-RU" i="1">
                        <a:effectLst/>
                        <a:latin typeface="Cambria Math" panose="02040503050406030204" pitchFamily="18" charset="0"/>
                        <a:ea typeface="Calibri" panose="020F0502020204030204" pitchFamily="34" charset="0"/>
                        <a:cs typeface="Times New Roman" panose="02020603050405020304" pitchFamily="18" charset="0"/>
                      </a:rPr>
                      <m:t>)</m:t>
                    </m:r>
                  </m:oMath>
                </a14:m>
                <a:r>
                  <a:rPr lang="ru-RU" dirty="0">
                    <a:effectLst/>
                    <a:latin typeface="Times New Roman" panose="02020603050405020304" pitchFamily="18" charset="0"/>
                    <a:ea typeface="Calibri" panose="020F0502020204030204" pitchFamily="34" charset="0"/>
                    <a:cs typeface="Times New Roman" panose="02020603050405020304" pitchFamily="18" charset="0"/>
                  </a:rPr>
                  <a:t>, получаем, что</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LΣ</m:t>
                      </m:r>
                      <m:sSup>
                        <m:s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L</m:t>
                          </m:r>
                        </m:e>
                        <m:sup>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i="1">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m>
                                  <m:mPr>
                                    <m:mcs>
                                      <m:mc>
                                        <m:mcPr>
                                          <m:count m:val="3"/>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i="1">
                                              <a:effectLst/>
                                              <a:latin typeface="Cambria Math" panose="02040503050406030204" pitchFamily="18" charset="0"/>
                                              <a:ea typeface="Calibri" panose="020F0502020204030204" pitchFamily="34" charset="0"/>
                                              <a:cs typeface="Times New Roman" panose="02020603050405020304" pitchFamily="18" charset="0"/>
                                            </a:rPr>
                                            <m:t>1</m:t>
                                          </m:r>
                                        </m:sub>
                                      </m:sSub>
                                    </m:e>
                                    <m:e>
                                      <m:r>
                                        <a:rPr lang="ru-RU" i="1">
                                          <a:effectLst/>
                                          <a:latin typeface="Cambria Math" panose="02040503050406030204" pitchFamily="18" charset="0"/>
                                          <a:ea typeface="Calibri" panose="020F0502020204030204" pitchFamily="34" charset="0"/>
                                          <a:cs typeface="Times New Roman" panose="02020603050405020304" pitchFamily="18" charset="0"/>
                                        </a:rPr>
                                        <m:t>…</m:t>
                                      </m:r>
                                    </m:e>
                                    <m:e>
                                      <m:r>
                                        <a:rPr lang="ru-RU" i="1">
                                          <a:effectLst/>
                                          <a:latin typeface="Cambria Math" panose="02040503050406030204" pitchFamily="18" charset="0"/>
                                          <a:ea typeface="Calibri" panose="020F0502020204030204" pitchFamily="34" charset="0"/>
                                          <a:cs typeface="Times New Roman" panose="02020603050405020304" pitchFamily="18" charset="0"/>
                                        </a:rPr>
                                        <m:t>0</m:t>
                                      </m:r>
                                    </m:e>
                                  </m:mr>
                                </m:m>
                              </m:e>
                            </m:mr>
                            <m:mr>
                              <m:e>
                                <m:m>
                                  <m:mPr>
                                    <m:mcs>
                                      <m:mc>
                                        <m:mcPr>
                                          <m:count m:val="3"/>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i="1">
                                          <a:effectLst/>
                                          <a:latin typeface="Cambria Math" panose="02040503050406030204" pitchFamily="18" charset="0"/>
                                          <a:ea typeface="Calibri" panose="020F0502020204030204" pitchFamily="34" charset="0"/>
                                          <a:cs typeface="Times New Roman" panose="02020603050405020304" pitchFamily="18" charset="0"/>
                                        </a:rPr>
                                        <m:t>…</m:t>
                                      </m:r>
                                    </m:e>
                                    <m:e>
                                      <m:r>
                                        <a:rPr lang="ru-RU" i="1">
                                          <a:effectLst/>
                                          <a:latin typeface="Cambria Math" panose="02040503050406030204" pitchFamily="18" charset="0"/>
                                          <a:ea typeface="Calibri" panose="020F0502020204030204" pitchFamily="34" charset="0"/>
                                          <a:cs typeface="Times New Roman" panose="02020603050405020304" pitchFamily="18" charset="0"/>
                                        </a:rPr>
                                        <m:t>…</m:t>
                                      </m:r>
                                    </m:e>
                                    <m:e>
                                      <m:r>
                                        <a:rPr lang="ru-RU" i="1">
                                          <a:effectLst/>
                                          <a:latin typeface="Cambria Math" panose="02040503050406030204" pitchFamily="18" charset="0"/>
                                          <a:ea typeface="Calibri" panose="020F0502020204030204" pitchFamily="34" charset="0"/>
                                          <a:cs typeface="Times New Roman" panose="02020603050405020304" pitchFamily="18" charset="0"/>
                                        </a:rPr>
                                        <m:t>…</m:t>
                                      </m:r>
                                    </m:e>
                                  </m:mr>
                                </m:m>
                              </m:e>
                            </m:mr>
                            <m:mr>
                              <m:e>
                                <m:m>
                                  <m:mPr>
                                    <m:mcs>
                                      <m:mc>
                                        <m:mcPr>
                                          <m:count m:val="3"/>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i="1">
                                          <a:effectLst/>
                                          <a:latin typeface="Cambria Math" panose="02040503050406030204" pitchFamily="18" charset="0"/>
                                          <a:ea typeface="Calibri" panose="020F0502020204030204" pitchFamily="34" charset="0"/>
                                          <a:cs typeface="Times New Roman" panose="02020603050405020304" pitchFamily="18" charset="0"/>
                                        </a:rPr>
                                        <m:t>0</m:t>
                                      </m:r>
                                    </m:e>
                                    <m:e>
                                      <m:r>
                                        <a:rPr lang="ru-RU" i="1">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𝑝</m:t>
                                          </m:r>
                                        </m:sub>
                                      </m:sSub>
                                    </m:e>
                                  </m:mr>
                                </m:m>
                              </m:e>
                            </m:mr>
                          </m:m>
                        </m:e>
                      </m:d>
                    </m:oMath>
                  </m:oMathPara>
                </a14:m>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dirty="0">
                    <a:effectLst/>
                    <a:latin typeface="Times New Roman" panose="02020603050405020304" pitchFamily="18" charset="0"/>
                    <a:ea typeface="Calibri" panose="020F0502020204030204" pitchFamily="34" charset="0"/>
                    <a:cs typeface="Times New Roman" panose="02020603050405020304" pitchFamily="18" charset="0"/>
                  </a:rPr>
                  <a:t>и, следовательно:</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ru-RU">
                            <a:effectLst/>
                            <a:latin typeface="Cambria Math" panose="02040503050406030204" pitchFamily="18" charset="0"/>
                            <a:ea typeface="Calibri" panose="020F0502020204030204" pitchFamily="34" charset="0"/>
                            <a:cs typeface="Times New Roman" panose="02020603050405020304" pitchFamily="18" charset="0"/>
                          </a:rPr>
                          <m:t>Σ</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𝑧</m:t>
                        </m:r>
                      </m:sub>
                    </m:sSub>
                    <m:r>
                      <a:rPr lang="ru-RU" i="1">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i="1">
                            <a:effectLst/>
                            <a:latin typeface="Cambria Math" panose="02040503050406030204" pitchFamily="18" charset="0"/>
                            <a:ea typeface="Calibri" panose="020F0502020204030204" pitchFamily="34" charset="0"/>
                            <a:cs typeface="Times New Roman" panose="02020603050405020304" pitchFamily="18" charset="0"/>
                          </a:rPr>
                        </m:ctrlPr>
                      </m:dPr>
                      <m:e>
                        <m:m>
                          <m:mPr>
                            <m:mcs>
                              <m:mc>
                                <m:mcPr>
                                  <m:count m:val="1"/>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m>
                                <m:mPr>
                                  <m:mcs>
                                    <m:mc>
                                      <m:mcPr>
                                        <m:count m:val="3"/>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i="1">
                                            <a:effectLst/>
                                            <a:latin typeface="Cambria Math" panose="02040503050406030204" pitchFamily="18" charset="0"/>
                                            <a:ea typeface="Calibri" panose="020F0502020204030204" pitchFamily="34" charset="0"/>
                                            <a:cs typeface="Times New Roman" panose="02020603050405020304" pitchFamily="18" charset="0"/>
                                          </a:rPr>
                                          <m:t>1</m:t>
                                        </m:r>
                                      </m:sub>
                                    </m:sSub>
                                  </m:e>
                                  <m:e>
                                    <m:r>
                                      <a:rPr lang="ru-RU" i="1">
                                        <a:effectLst/>
                                        <a:latin typeface="Cambria Math" panose="02040503050406030204" pitchFamily="18" charset="0"/>
                                        <a:ea typeface="Calibri" panose="020F0502020204030204" pitchFamily="34" charset="0"/>
                                        <a:cs typeface="Times New Roman" panose="02020603050405020304" pitchFamily="18" charset="0"/>
                                      </a:rPr>
                                      <m:t>…</m:t>
                                    </m:r>
                                  </m:e>
                                  <m:e>
                                    <m:r>
                                      <a:rPr lang="ru-RU" i="1">
                                        <a:effectLst/>
                                        <a:latin typeface="Cambria Math" panose="02040503050406030204" pitchFamily="18" charset="0"/>
                                        <a:ea typeface="Calibri" panose="020F0502020204030204" pitchFamily="34" charset="0"/>
                                        <a:cs typeface="Times New Roman" panose="02020603050405020304" pitchFamily="18" charset="0"/>
                                      </a:rPr>
                                      <m:t>0</m:t>
                                    </m:r>
                                  </m:e>
                                </m:mr>
                              </m:m>
                            </m:e>
                          </m:mr>
                          <m:mr>
                            <m:e>
                              <m:m>
                                <m:mPr>
                                  <m:mcs>
                                    <m:mc>
                                      <m:mcPr>
                                        <m:count m:val="3"/>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i="1">
                                        <a:effectLst/>
                                        <a:latin typeface="Cambria Math" panose="02040503050406030204" pitchFamily="18" charset="0"/>
                                        <a:ea typeface="Calibri" panose="020F0502020204030204" pitchFamily="34" charset="0"/>
                                        <a:cs typeface="Times New Roman" panose="02020603050405020304" pitchFamily="18" charset="0"/>
                                      </a:rPr>
                                      <m:t>…</m:t>
                                    </m:r>
                                  </m:e>
                                  <m:e>
                                    <m:r>
                                      <a:rPr lang="ru-RU" i="1">
                                        <a:effectLst/>
                                        <a:latin typeface="Cambria Math" panose="02040503050406030204" pitchFamily="18" charset="0"/>
                                        <a:ea typeface="Calibri" panose="020F0502020204030204" pitchFamily="34" charset="0"/>
                                        <a:cs typeface="Times New Roman" panose="02020603050405020304" pitchFamily="18" charset="0"/>
                                      </a:rPr>
                                      <m:t>…</m:t>
                                    </m:r>
                                  </m:e>
                                  <m:e>
                                    <m:r>
                                      <a:rPr lang="ru-RU" i="1">
                                        <a:effectLst/>
                                        <a:latin typeface="Cambria Math" panose="02040503050406030204" pitchFamily="18" charset="0"/>
                                        <a:ea typeface="Calibri" panose="020F0502020204030204" pitchFamily="34" charset="0"/>
                                        <a:cs typeface="Times New Roman" panose="02020603050405020304" pitchFamily="18" charset="0"/>
                                      </a:rPr>
                                      <m:t>…</m:t>
                                    </m:r>
                                  </m:e>
                                </m:mr>
                              </m:m>
                            </m:e>
                          </m:mr>
                          <m:mr>
                            <m:e>
                              <m:m>
                                <m:mPr>
                                  <m:mcs>
                                    <m:mc>
                                      <m:mcPr>
                                        <m:count m:val="3"/>
                                        <m:mcJc m:val="center"/>
                                      </m:mcPr>
                                    </m:mc>
                                  </m:mcs>
                                  <m:ctrlPr>
                                    <a:rPr lang="ru-RU" i="1">
                                      <a:effectLst/>
                                      <a:latin typeface="Cambria Math" panose="02040503050406030204" pitchFamily="18" charset="0"/>
                                      <a:ea typeface="Calibri" panose="020F0502020204030204" pitchFamily="34" charset="0"/>
                                      <a:cs typeface="Times New Roman" panose="02020603050405020304" pitchFamily="18" charset="0"/>
                                    </a:rPr>
                                  </m:ctrlPr>
                                </m:mPr>
                                <m:mr>
                                  <m:e>
                                    <m:r>
                                      <a:rPr lang="ru-RU" i="1">
                                        <a:effectLst/>
                                        <a:latin typeface="Cambria Math" panose="02040503050406030204" pitchFamily="18" charset="0"/>
                                        <a:ea typeface="Calibri" panose="020F0502020204030204" pitchFamily="34" charset="0"/>
                                        <a:cs typeface="Times New Roman" panose="02020603050405020304" pitchFamily="18" charset="0"/>
                                      </a:rPr>
                                      <m:t>0</m:t>
                                    </m:r>
                                  </m:e>
                                  <m:e>
                                    <m:r>
                                      <a:rPr lang="ru-RU" i="1">
                                        <a:effectLst/>
                                        <a:latin typeface="Cambria Math" panose="02040503050406030204" pitchFamily="18" charset="0"/>
                                        <a:ea typeface="Calibri" panose="020F0502020204030204" pitchFamily="34" charset="0"/>
                                        <a:cs typeface="Times New Roman" panose="02020603050405020304" pitchFamily="18" charset="0"/>
                                      </a:rPr>
                                      <m:t>…</m:t>
                                    </m:r>
                                  </m:e>
                                  <m:e>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𝑝</m:t>
                                        </m:r>
                                      </m:sub>
                                    </m:sSub>
                                  </m:e>
                                </m:mr>
                              </m:m>
                            </m:e>
                          </m:mr>
                        </m:m>
                      </m:e>
                    </m:d>
                  </m:oMath>
                </a14:m>
                <a:r>
                  <a:rPr lang="ru-RU" dirty="0">
                    <a:effectLst/>
                    <a:latin typeface="Times New Roman" panose="02020603050405020304" pitchFamily="18" charset="0"/>
                    <a:ea typeface="Times New Roman" panose="02020603050405020304" pitchFamily="18" charset="0"/>
                    <a:cs typeface="Times New Roman" panose="02020603050405020304" pitchFamily="18" charset="0"/>
                  </a:rPr>
                  <a:t>					(8)</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dirty="0">
                    <a:effectLst/>
                    <a:latin typeface="Times New Roman" panose="02020603050405020304" pitchFamily="18" charset="0"/>
                    <a:ea typeface="Calibri" panose="020F0502020204030204" pitchFamily="34" charset="0"/>
                    <a:cs typeface="Times New Roman" panose="02020603050405020304" pitchFamily="18" charset="0"/>
                  </a:rPr>
                  <a:t>Из (8), в частности, следует подтверждение взаимной некоррелированности главных компонент, а также</a:t>
                </a:r>
                <a:endParaRPr lang="ru-RU"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Sup>
                        <m:sSubSup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i="1">
                              <a:effectLst/>
                              <a:latin typeface="Cambria Math" panose="02040503050406030204" pitchFamily="18" charset="0"/>
                              <a:ea typeface="Calibri" panose="020F0502020204030204" pitchFamily="34" charset="0"/>
                              <a:cs typeface="Times New Roman" panose="02020603050405020304" pitchFamily="18" charset="0"/>
                            </a:rPr>
                            <m:t>𝐷</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𝑧</m:t>
                          </m:r>
                        </m:sub>
                        <m:sup>
                          <m:r>
                            <a:rPr lang="ru-RU" i="1">
                              <a:effectLst/>
                              <a:latin typeface="Cambria Math" panose="02040503050406030204" pitchFamily="18" charset="0"/>
                              <a:ea typeface="Calibri" panose="020F0502020204030204" pitchFamily="34" charset="0"/>
                              <a:cs typeface="Times New Roman" panose="02020603050405020304" pitchFamily="18" charset="0"/>
                            </a:rPr>
                            <m:t>(</m:t>
                          </m:r>
                          <m:r>
                            <a:rPr lang="ru-RU" i="1">
                              <a:effectLst/>
                              <a:latin typeface="Cambria Math" panose="02040503050406030204" pitchFamily="18" charset="0"/>
                              <a:ea typeface="Calibri" panose="020F0502020204030204" pitchFamily="34" charset="0"/>
                              <a:cs typeface="Times New Roman" panose="02020603050405020304" pitchFamily="18" charset="0"/>
                            </a:rPr>
                            <m:t>𝑘</m:t>
                          </m:r>
                          <m:r>
                            <a:rPr lang="ru-RU"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ru-RU"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ru-RU" i="1">
                          <a:effectLst/>
                          <a:latin typeface="Cambria Math" panose="02040503050406030204" pitchFamily="18" charset="0"/>
                          <a:ea typeface="Calibri" panose="020F0502020204030204" pitchFamily="34" charset="0"/>
                          <a:cs typeface="Times New Roman" panose="02020603050405020304" pitchFamily="18" charset="0"/>
                        </a:rPr>
                        <m:t> (</m:t>
                      </m:r>
                      <m:r>
                        <a:rPr lang="ru-RU" i="1">
                          <a:effectLst/>
                          <a:latin typeface="Cambria Math" panose="02040503050406030204" pitchFamily="18" charset="0"/>
                          <a:ea typeface="Calibri" panose="020F0502020204030204" pitchFamily="34" charset="0"/>
                          <a:cs typeface="Times New Roman" panose="02020603050405020304" pitchFamily="18" charset="0"/>
                        </a:rPr>
                        <m:t>𝑘</m:t>
                      </m:r>
                      <m:r>
                        <a:rPr lang="ru-RU"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ru-RU" i="1">
                              <a:effectLst/>
                              <a:latin typeface="Cambria Math" panose="02040503050406030204" pitchFamily="18" charset="0"/>
                              <a:ea typeface="Calibri" panose="020F0502020204030204" pitchFamily="34" charset="0"/>
                              <a:cs typeface="Times New Roman" panose="02020603050405020304" pitchFamily="18" charset="0"/>
                            </a:rPr>
                          </m:ctrlPr>
                        </m:accPr>
                        <m:e>
                          <m:r>
                            <a:rPr lang="ru-RU" i="1">
                              <a:effectLst/>
                              <a:latin typeface="Cambria Math" panose="02040503050406030204" pitchFamily="18" charset="0"/>
                              <a:ea typeface="Calibri" panose="020F0502020204030204" pitchFamily="34" charset="0"/>
                              <a:cs typeface="Times New Roman" panose="02020603050405020304" pitchFamily="18" charset="0"/>
                            </a:rPr>
                            <m:t>1,</m:t>
                          </m:r>
                          <m:r>
                            <a:rPr lang="ru-RU" i="1">
                              <a:effectLst/>
                              <a:latin typeface="Cambria Math" panose="02040503050406030204" pitchFamily="18" charset="0"/>
                              <a:ea typeface="Calibri" panose="020F0502020204030204" pitchFamily="34" charset="0"/>
                              <a:cs typeface="Times New Roman" panose="02020603050405020304" pitchFamily="18" charset="0"/>
                            </a:rPr>
                            <m:t>𝑝</m:t>
                          </m:r>
                        </m:e>
                      </m:acc>
                      <m:r>
                        <a:rPr lang="ru-RU"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ru-RU"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237744" y="294634"/>
                <a:ext cx="11722608" cy="6330900"/>
              </a:xfrm>
              <a:prstGeom prst="rect">
                <a:avLst/>
              </a:prstGeom>
              <a:blipFill>
                <a:blip r:embed="rId2"/>
                <a:stretch>
                  <a:fillRect l="-416" r="-416"/>
                </a:stretch>
              </a:blipFill>
            </p:spPr>
            <p:txBody>
              <a:bodyPr/>
              <a:lstStyle/>
              <a:p>
                <a:r>
                  <a:rPr lang="ru-RU">
                    <a:noFill/>
                  </a:rPr>
                  <a:t> </a:t>
                </a:r>
              </a:p>
            </p:txBody>
          </p:sp>
        </mc:Fallback>
      </mc:AlternateContent>
    </p:spTree>
    <p:extLst>
      <p:ext uri="{BB962C8B-B14F-4D97-AF65-F5344CB8AC3E}">
        <p14:creationId xmlns:p14="http://schemas.microsoft.com/office/powerpoint/2010/main" val="4275175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0" y="195826"/>
                <a:ext cx="11612880" cy="4245329"/>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cs typeface="Times New Roman" panose="02020603050405020304" pitchFamily="18" charset="0"/>
                  </a:rPr>
                  <a:t>в) сумма дисперсий исходных признаков равна сумме дисперсий всех главных компонент. Действительно, </a:t>
                </a:r>
                <a14:m>
                  <m:oMath xmlns:m="http://schemas.openxmlformats.org/officeDocument/2006/math">
                    <m:nary>
                      <m:naryPr>
                        <m:chr m:val="∑"/>
                        <m:limLoc m:val="undOv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sup>
                      <m:e>
                        <m:sSubSup>
                          <m:sSub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𝐷</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𝑧</m:t>
                            </m:r>
                          </m:sub>
                          <m:sup>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e>
                            </m:d>
                          </m:sup>
                        </m:sSub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sub>
                        </m:sSub>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𝑧</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e>
                    </m:nary>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sub>
                    </m:sSub>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LΣ</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L</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sub>
                    </m:sSub>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L</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L</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sub>
                    </m:sSub>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sup>
                      <m:e>
                        <m:r>
                          <a:rPr lang="ru-RU" sz="2000" i="1">
                            <a:effectLst/>
                            <a:latin typeface="Cambria Math" panose="02040503050406030204" pitchFamily="18" charset="0"/>
                            <a:ea typeface="Calibri" panose="020F0502020204030204" pitchFamily="34" charset="0"/>
                            <a:cs typeface="Times New Roman" panose="02020603050405020304" pitchFamily="18" charset="0"/>
                          </a:rPr>
                          <m:t>𝐷</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𝑘</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e>
                    </m:nary>
                  </m:oMath>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г) обобщенная дисперсия исходных признаков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равна обобщенной дисперсии главных компонент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Действительно, обобщенная дисперсия вектора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равна</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𝑧</m:t>
                              </m:r>
                            </m:sub>
                          </m:sSub>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LΣ</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L</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L</m:t>
                          </m:r>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L</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e>
                      </m:d>
                    </m:oMath>
                  </m:oMathPara>
                </a14:m>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С л е д с т в и е. Из б) и в), в частности, следует, что критерий информативности метода главных компонент (7) может быть представлен в виде</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indent="450215" algn="r">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𝐼</m:t>
                        </m:r>
                      </m:e>
                      <m:sub>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sub>
                    </m:sSub>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d>
                          <m:d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e>
                        </m:d>
                      </m:e>
                    </m:d>
                    <m:r>
                      <a:rPr lang="ru-RU"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sSup>
                              <m:sSup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sub>
                        </m:sSub>
                      </m:num>
                      <m:den>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sub>
                        </m:sSub>
                      </m:den>
                    </m:f>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7</m:t>
                        </m:r>
                      </m:e>
                      <m:sup>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20000"/>
                  </a:lnSpc>
                  <a:spcAft>
                    <a:spcPts val="0"/>
                  </a:spcAft>
                </a:pPr>
                <a:r>
                  <a:rPr lang="ru-RU" sz="2000" dirty="0">
                    <a:effectLst/>
                    <a:latin typeface="Times New Roman" panose="02020603050405020304" pitchFamily="18" charset="0"/>
                    <a:ea typeface="Calibri" panose="020F0502020204030204" pitchFamily="34" charset="0"/>
                    <a:cs typeface="Times New Roman" panose="02020603050405020304" pitchFamily="18" charset="0"/>
                  </a:rPr>
                  <a:t>где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cs typeface="Times New Roman" panose="02020603050405020304" pitchFamily="18"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𝜆</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𝑝</m:t>
                        </m:r>
                      </m:sub>
                    </m:sSub>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 собственные числа ковариационной матрицы </a:t>
                </a:r>
                <a14:m>
                  <m:oMath xmlns:m="http://schemas.openxmlformats.org/officeDocument/2006/math">
                    <m:r>
                      <m:rPr>
                        <m:sty m:val="p"/>
                      </m:rPr>
                      <a:rPr lang="ru-RU" sz="2000">
                        <a:effectLst/>
                        <a:latin typeface="Cambria Math" panose="02040503050406030204" pitchFamily="18" charset="0"/>
                        <a:ea typeface="Calibri" panose="020F0502020204030204" pitchFamily="34" charset="0"/>
                        <a:cs typeface="Times New Roman" panose="02020603050405020304" pitchFamily="18" charset="0"/>
                      </a:rPr>
                      <m:t>Σ</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вектора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oMath>
                </a14:m>
                <a:r>
                  <a:rPr lang="ru-RU" sz="2000" dirty="0">
                    <a:effectLst/>
                    <a:latin typeface="Times New Roman" panose="02020603050405020304" pitchFamily="18" charset="0"/>
                    <a:ea typeface="Calibri" panose="020F0502020204030204" pitchFamily="34" charset="0"/>
                    <a:cs typeface="Times New Roman" panose="02020603050405020304" pitchFamily="18" charset="0"/>
                  </a:rPr>
                  <a:t>, расположенные в порядке убывания. </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195826"/>
                <a:ext cx="11612880" cy="4245329"/>
              </a:xfrm>
              <a:prstGeom prst="rect">
                <a:avLst/>
              </a:prstGeom>
              <a:blipFill>
                <a:blip r:embed="rId2"/>
                <a:stretch>
                  <a:fillRect l="-525" r="-525" b="-861"/>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246888" y="4677643"/>
                <a:ext cx="10844784" cy="1383071"/>
              </a:xfrm>
              <a:prstGeom prst="rect">
                <a:avLst/>
              </a:prstGeom>
            </p:spPr>
            <p:txBody>
              <a:bodyPr wrap="square">
                <a:spAutoFit/>
              </a:bodyPr>
              <a:lstStyle/>
              <a:p>
                <a:r>
                  <a:rPr lang="ru-RU" sz="2000" dirty="0">
                    <a:latin typeface="Times New Roman" panose="02020603050405020304" pitchFamily="18" charset="0"/>
                    <a:ea typeface="Calibri" panose="020F0502020204030204" pitchFamily="34" charset="0"/>
                  </a:rPr>
                  <a:t>Кстати, представление </a:t>
                </a:r>
                <a14:m>
                  <m:oMath xmlns:m="http://schemas.openxmlformats.org/officeDocument/2006/math">
                    <m:sSub>
                      <m:sSubPr>
                        <m:ctrlPr>
                          <a:rPr lang="ru-RU" sz="2000" i="1">
                            <a:effectLst/>
                            <a:latin typeface="Cambria Math" panose="02040503050406030204" pitchFamily="18" charset="0"/>
                            <a:cs typeface="Times New Roman" panose="020206030504050203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𝐼</m:t>
                        </m:r>
                      </m:e>
                      <m:sub>
                        <m:sSup>
                          <m:sSupPr>
                            <m:ctrlPr>
                              <a:rPr lang="ru-RU" sz="2000" i="1">
                                <a:effectLst/>
                                <a:latin typeface="Cambria Math" panose="02040503050406030204" pitchFamily="18" charset="0"/>
                                <a:cs typeface="Times New Roman" panose="02020603050405020304" pitchFamily="18" charset="0"/>
                              </a:rPr>
                            </m:ctrlPr>
                          </m:s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𝑝</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m:t>
                            </m:r>
                          </m:sup>
                        </m:sSup>
                      </m:sub>
                    </m:sSub>
                    <m:d>
                      <m:dPr>
                        <m:ctrlPr>
                          <a:rPr lang="ru-RU" sz="2000" i="1">
                            <a:effectLst/>
                            <a:latin typeface="Cambria Math" panose="02040503050406030204" pitchFamily="18"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𝑍</m:t>
                        </m:r>
                        <m:d>
                          <m:dPr>
                            <m:ctrlPr>
                              <a:rPr lang="ru-RU" sz="2000" i="1">
                                <a:effectLst/>
                                <a:latin typeface="Cambria Math" panose="02040503050406030204" pitchFamily="18" charset="0"/>
                                <a:cs typeface="Times New Roman" panose="02020603050405020304" pitchFamily="18" charset="0"/>
                              </a:rPr>
                            </m:ctrlPr>
                          </m:d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𝑋</m:t>
                            </m:r>
                          </m:e>
                        </m:d>
                      </m:e>
                    </m:d>
                  </m:oMath>
                </a14:m>
                <a:r>
                  <a:rPr lang="ru-RU" sz="2000" dirty="0">
                    <a:effectLst/>
                    <a:latin typeface="Times New Roman" panose="02020603050405020304" pitchFamily="18" charset="0"/>
                    <a:ea typeface="Calibri" panose="020F0502020204030204" pitchFamily="34" charset="0"/>
                  </a:rPr>
                  <a:t> в виде (</a:t>
                </a:r>
                <a14:m>
                  <m:oMath xmlns:m="http://schemas.openxmlformats.org/officeDocument/2006/math">
                    <m:sSup>
                      <m:sSupPr>
                        <m:ctrlPr>
                          <a:rPr lang="ru-RU" sz="20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7</m:t>
                        </m:r>
                      </m:e>
                      <m:sup>
                        <m:r>
                          <a:rPr lang="ru-RU" sz="2000" i="1">
                            <a:effectLst/>
                            <a:latin typeface="Cambria Math" panose="02040503050406030204" pitchFamily="18" charset="0"/>
                            <a:ea typeface="Times New Roman" panose="02020603050405020304" pitchFamily="18" charset="0"/>
                            <a:cs typeface="Times New Roman" panose="02020603050405020304" pitchFamily="18" charset="0"/>
                          </a:rPr>
                          <m:t>′</m:t>
                        </m:r>
                      </m:sup>
                    </m:sSup>
                  </m:oMath>
                </a14:m>
                <a:r>
                  <a:rPr lang="ru-RU" sz="2000" dirty="0">
                    <a:effectLst/>
                    <a:latin typeface="Times New Roman" panose="02020603050405020304" pitchFamily="18" charset="0"/>
                    <a:ea typeface="Calibri" panose="020F0502020204030204" pitchFamily="34" charset="0"/>
                  </a:rPr>
                  <a:t>) дает исследователю некоторую основу, опорную точку зрения, при вынесении решения о том, сколько последних главных компонент можно без особого ущерба изъять из рассмотрения, сократив тем самым размерность исследуемого пространства.</a:t>
                </a:r>
                <a:endParaRPr lang="ru-RU" sz="2000" dirty="0"/>
              </a:p>
            </p:txBody>
          </p:sp>
        </mc:Choice>
        <mc:Fallback>
          <p:sp>
            <p:nvSpPr>
              <p:cNvPr id="3" name="Прямоугольник 2"/>
              <p:cNvSpPr>
                <a:spLocks noRot="1" noChangeAspect="1" noMove="1" noResize="1" noEditPoints="1" noAdjustHandles="1" noChangeArrowheads="1" noChangeShapeType="1" noTextEdit="1"/>
              </p:cNvSpPr>
              <p:nvPr/>
            </p:nvSpPr>
            <p:spPr>
              <a:xfrm>
                <a:off x="246888" y="4677643"/>
                <a:ext cx="10844784" cy="1383071"/>
              </a:xfrm>
              <a:prstGeom prst="rect">
                <a:avLst/>
              </a:prstGeom>
              <a:blipFill>
                <a:blip r:embed="rId3"/>
                <a:stretch>
                  <a:fillRect l="-618" t="-881" b="-6608"/>
                </a:stretch>
              </a:blipFill>
            </p:spPr>
            <p:txBody>
              <a:bodyPr/>
              <a:lstStyle/>
              <a:p>
                <a:r>
                  <a:rPr lang="ru-RU">
                    <a:noFill/>
                  </a:rPr>
                  <a:t> </a:t>
                </a:r>
              </a:p>
            </p:txBody>
          </p:sp>
        </mc:Fallback>
      </mc:AlternateContent>
    </p:spTree>
    <p:extLst>
      <p:ext uri="{BB962C8B-B14F-4D97-AF65-F5344CB8AC3E}">
        <p14:creationId xmlns:p14="http://schemas.microsoft.com/office/powerpoint/2010/main" val="415843515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386</Words>
  <Application>Microsoft Office PowerPoint</Application>
  <PresentationFormat>Широкоэкранный</PresentationFormat>
  <Paragraphs>121</Paragraphs>
  <Slides>18</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Calibri Light</vt:lpstr>
      <vt:lpstr>Cambria Math</vt:lpstr>
      <vt:lpstr>Times New Roman</vt:lpstr>
      <vt:lpstr>Тема Office</vt:lpstr>
      <vt:lpstr>Метод главных компонент 2</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ALEKSEY</dc:creator>
  <cp:lastModifiedBy>ALEKSEY</cp:lastModifiedBy>
  <cp:revision>21</cp:revision>
  <dcterms:created xsi:type="dcterms:W3CDTF">2020-10-06T14:10:24Z</dcterms:created>
  <dcterms:modified xsi:type="dcterms:W3CDTF">2021-10-05T16:12:06Z</dcterms:modified>
</cp:coreProperties>
</file>