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1" r:id="rId3"/>
    <p:sldId id="282" r:id="rId4"/>
    <p:sldId id="289" r:id="rId5"/>
    <p:sldId id="283" r:id="rId6"/>
    <p:sldId id="284" r:id="rId7"/>
    <p:sldId id="291" r:id="rId8"/>
    <p:sldId id="292" r:id="rId9"/>
    <p:sldId id="293" r:id="rId10"/>
    <p:sldId id="294" r:id="rId11"/>
    <p:sldId id="290" r:id="rId12"/>
    <p:sldId id="285" r:id="rId13"/>
    <p:sldId id="257" r:id="rId14"/>
    <p:sldId id="295" r:id="rId15"/>
    <p:sldId id="296" r:id="rId16"/>
    <p:sldId id="297" r:id="rId17"/>
    <p:sldId id="298" r:id="rId18"/>
    <p:sldId id="299" r:id="rId19"/>
    <p:sldId id="258" r:id="rId20"/>
    <p:sldId id="259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  <p:sldId id="278" r:id="rId40"/>
    <p:sldId id="279" r:id="rId41"/>
    <p:sldId id="280" r:id="rId4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6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9814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244" y="147573"/>
            <a:ext cx="10085679" cy="1475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244" y="1768220"/>
            <a:ext cx="10222230" cy="4037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9814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74457" y="-17525"/>
            <a:ext cx="33470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AFEF"/>
                </a:solidFill>
                <a:latin typeface="Arial"/>
                <a:cs typeface="Arial"/>
              </a:rPr>
              <a:t>Центр </a:t>
            </a:r>
            <a:r>
              <a:rPr sz="1600" b="1" spc="-10" dirty="0">
                <a:solidFill>
                  <a:srgbClr val="00AFEF"/>
                </a:solidFill>
                <a:latin typeface="Arial"/>
                <a:cs typeface="Arial"/>
              </a:rPr>
              <a:t>дистанционного</a:t>
            </a:r>
            <a:r>
              <a:rPr sz="16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AFEF"/>
                </a:solidFill>
                <a:latin typeface="Arial"/>
                <a:cs typeface="Arial"/>
              </a:rPr>
              <a:t>обучения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1743710" cy="984885"/>
            <a:chOff x="0" y="0"/>
            <a:chExt cx="1743710" cy="98488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161288" cy="9631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1743456" cy="98450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697594" y="5992469"/>
            <a:ext cx="2922270" cy="69723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Online-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edu.mirea.ru</a:t>
            </a:r>
            <a:endParaRPr sz="14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965"/>
              </a:spcBef>
            </a:pP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mirea.ru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174191" y="1118057"/>
            <a:ext cx="9752965" cy="207518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 algn="ctr">
              <a:lnSpc>
                <a:spcPts val="5190"/>
              </a:lnSpc>
              <a:spcBef>
                <a:spcPts val="750"/>
              </a:spcBef>
            </a:pPr>
            <a:r>
              <a:rPr sz="4800" b="1" dirty="0">
                <a:latin typeface="Times New Roman"/>
                <a:cs typeface="Times New Roman"/>
              </a:rPr>
              <a:t>Проектирование</a:t>
            </a:r>
            <a:r>
              <a:rPr sz="4800" b="1" spc="-225" dirty="0">
                <a:latin typeface="Times New Roman"/>
                <a:cs typeface="Times New Roman"/>
              </a:rPr>
              <a:t> </a:t>
            </a:r>
            <a:r>
              <a:rPr sz="4800" b="1" spc="-20" dirty="0">
                <a:latin typeface="Times New Roman"/>
                <a:cs typeface="Times New Roman"/>
              </a:rPr>
              <a:t>информационных </a:t>
            </a:r>
            <a:r>
              <a:rPr sz="4800" b="1" spc="-10" dirty="0">
                <a:latin typeface="Times New Roman"/>
                <a:cs typeface="Times New Roman"/>
              </a:rPr>
              <a:t>систем</a:t>
            </a:r>
            <a:endParaRPr sz="4800">
              <a:latin typeface="Times New Roman"/>
              <a:cs typeface="Times New Roman"/>
            </a:endParaRPr>
          </a:p>
          <a:p>
            <a:pPr marL="1905" algn="ctr">
              <a:lnSpc>
                <a:spcPts val="5105"/>
              </a:lnSpc>
            </a:pPr>
            <a:r>
              <a:rPr sz="4800" dirty="0">
                <a:latin typeface="Times New Roman"/>
                <a:cs typeface="Times New Roman"/>
              </a:rPr>
              <a:t>Лекция</a:t>
            </a:r>
            <a:r>
              <a:rPr sz="4800" spc="-140" dirty="0">
                <a:latin typeface="Times New Roman"/>
                <a:cs typeface="Times New Roman"/>
              </a:rPr>
              <a:t> </a:t>
            </a:r>
            <a:r>
              <a:rPr sz="4800" spc="-50" dirty="0">
                <a:latin typeface="Times New Roman"/>
                <a:cs typeface="Times New Roman"/>
              </a:rPr>
              <a:t>1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9630" y="3094177"/>
            <a:ext cx="10808970" cy="275145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442720" marR="5080" indent="-1430655">
              <a:lnSpc>
                <a:spcPts val="5070"/>
              </a:lnSpc>
              <a:spcBef>
                <a:spcPts val="844"/>
              </a:spcBef>
            </a:pPr>
            <a:r>
              <a:rPr sz="4800" dirty="0">
                <a:latin typeface="Times New Roman"/>
                <a:cs typeface="Times New Roman"/>
              </a:rPr>
              <a:t>Тема:</a:t>
            </a:r>
            <a:r>
              <a:rPr sz="4800" spc="-17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Информационные</a:t>
            </a:r>
            <a:r>
              <a:rPr sz="4800" spc="-165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системы.</a:t>
            </a:r>
            <a:r>
              <a:rPr sz="4800" spc="-190" dirty="0">
                <a:latin typeface="Times New Roman"/>
                <a:cs typeface="Times New Roman"/>
              </a:rPr>
              <a:t> </a:t>
            </a:r>
            <a:r>
              <a:rPr sz="4800" spc="-10" dirty="0">
                <a:latin typeface="Times New Roman"/>
                <a:cs typeface="Times New Roman"/>
              </a:rPr>
              <a:t>Общие </a:t>
            </a:r>
            <a:r>
              <a:rPr sz="4800" dirty="0">
                <a:latin typeface="Times New Roman"/>
                <a:cs typeface="Times New Roman"/>
              </a:rPr>
              <a:t>сведения</a:t>
            </a:r>
            <a:r>
              <a:rPr sz="4800" spc="-190" dirty="0">
                <a:latin typeface="Times New Roman"/>
                <a:cs typeface="Times New Roman"/>
              </a:rPr>
              <a:t> </a:t>
            </a:r>
            <a:r>
              <a:rPr sz="4800" dirty="0">
                <a:latin typeface="Times New Roman"/>
                <a:cs typeface="Times New Roman"/>
              </a:rPr>
              <a:t>и</a:t>
            </a:r>
            <a:r>
              <a:rPr sz="4800" spc="-145" dirty="0">
                <a:latin typeface="Times New Roman"/>
                <a:cs typeface="Times New Roman"/>
              </a:rPr>
              <a:t> </a:t>
            </a:r>
            <a:r>
              <a:rPr sz="4800" dirty="0" err="1">
                <a:latin typeface="Times New Roman"/>
                <a:cs typeface="Times New Roman"/>
              </a:rPr>
              <a:t>классификация</a:t>
            </a:r>
            <a:r>
              <a:rPr sz="4800" spc="-160" dirty="0">
                <a:latin typeface="Times New Roman"/>
                <a:cs typeface="Times New Roman"/>
              </a:rPr>
              <a:t> </a:t>
            </a:r>
            <a:r>
              <a:rPr sz="4800" spc="-25" dirty="0">
                <a:latin typeface="Times New Roman"/>
                <a:cs typeface="Times New Roman"/>
              </a:rPr>
              <a:t>ИС</a:t>
            </a:r>
          </a:p>
          <a:p>
            <a:pPr marL="322580" algn="ctr">
              <a:lnSpc>
                <a:spcPct val="100000"/>
              </a:lnSpc>
              <a:spcBef>
                <a:spcPts val="915"/>
              </a:spcBef>
            </a:pPr>
            <a:r>
              <a:rPr sz="3200" b="1" dirty="0" err="1">
                <a:latin typeface="Calibri"/>
                <a:cs typeface="Calibri"/>
              </a:rPr>
              <a:t>Лектор</a:t>
            </a:r>
            <a:r>
              <a:rPr sz="3200" b="1" dirty="0">
                <a:latin typeface="Calibri"/>
                <a:cs typeface="Calibri"/>
              </a:rPr>
              <a:t>: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lang="ru-RU" sz="3200" b="1" dirty="0">
                <a:latin typeface="Calibri"/>
                <a:cs typeface="Calibri"/>
              </a:rPr>
              <a:t>Лобанов Александр Анатольевич</a:t>
            </a:r>
            <a:endParaRPr sz="3200" dirty="0">
              <a:latin typeface="Calibri"/>
              <a:cs typeface="Calibri"/>
            </a:endParaRPr>
          </a:p>
          <a:p>
            <a:pPr marL="1072515" marR="750570" algn="ctr">
              <a:lnSpc>
                <a:spcPct val="100000"/>
              </a:lnSpc>
              <a:spcBef>
                <a:spcPts val="60"/>
              </a:spcBef>
            </a:pPr>
            <a:r>
              <a:rPr lang="ru-RU" sz="2400" b="1" dirty="0">
                <a:latin typeface="Calibri"/>
                <a:cs typeface="Calibri"/>
              </a:rPr>
              <a:t>Доцент </a:t>
            </a:r>
            <a:r>
              <a:rPr sz="2400" b="1" spc="-10" dirty="0" err="1">
                <a:latin typeface="Calibri"/>
                <a:cs typeface="Calibri"/>
              </a:rPr>
              <a:t>кафедры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 err="1">
                <a:latin typeface="Calibri"/>
                <a:cs typeface="Calibri"/>
              </a:rPr>
              <a:t>инструментального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и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 err="1">
                <a:latin typeface="Calibri"/>
                <a:cs typeface="Calibri"/>
              </a:rPr>
              <a:t>прикладного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 err="1">
                <a:latin typeface="Calibri"/>
                <a:cs typeface="Calibri"/>
              </a:rPr>
              <a:t>программного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10" dirty="0" err="1">
                <a:latin typeface="Calibri"/>
                <a:cs typeface="Calibri"/>
              </a:rPr>
              <a:t>обеспечения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343" y="1583512"/>
            <a:ext cx="10361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343" y="3568649"/>
            <a:ext cx="8091805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  <a:tabLst>
                <a:tab pos="2618740" algn="l"/>
                <a:tab pos="3146425" algn="l"/>
                <a:tab pos="5429885" algn="l"/>
              </a:tabLst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52400" y="299890"/>
            <a:ext cx="11658600" cy="3693319"/>
          </a:xfrm>
        </p:spPr>
        <p:txBody>
          <a:bodyPr/>
          <a:lstStyle/>
          <a:p>
            <a:pPr marL="0" marR="0" indent="0" algn="ctr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Допуск к экзамену</a:t>
            </a: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Arial" panose="020B0604020202020204" pitchFamily="34" charset="0"/>
              </a:rPr>
            </a:br>
            <a:br>
              <a:rPr lang="ru-RU" sz="3200" dirty="0">
                <a:latin typeface="Arial" panose="020B0604020202020204" pitchFamily="34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61" y="1371600"/>
            <a:ext cx="1103507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5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343" y="1583512"/>
            <a:ext cx="10361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343" y="3568649"/>
            <a:ext cx="8091805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  <a:tabLst>
                <a:tab pos="2618740" algn="l"/>
                <a:tab pos="3146425" algn="l"/>
                <a:tab pos="5429885" algn="l"/>
              </a:tabLst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17244" y="147573"/>
            <a:ext cx="10085679" cy="3693319"/>
          </a:xfrm>
        </p:spPr>
        <p:txBody>
          <a:bodyPr/>
          <a:lstStyle/>
          <a:p>
            <a:pPr marL="0" marR="0" indent="0" algn="ctr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оценки активности</a:t>
            </a: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Arial" panose="020B0604020202020204" pitchFamily="34" charset="0"/>
              </a:rPr>
            </a:br>
            <a:br>
              <a:rPr lang="ru-RU" sz="3200" dirty="0">
                <a:latin typeface="Arial" panose="020B0604020202020204" pitchFamily="34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30354"/>
              </p:ext>
            </p:extLst>
          </p:nvPr>
        </p:nvGraphicFramePr>
        <p:xfrm>
          <a:off x="640994" y="1015949"/>
          <a:ext cx="10865206" cy="512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9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652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ДЕЙСТВИЕ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БАЛЛ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6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Посещение лекций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05">
                <a:tc>
                  <a:txBody>
                    <a:bodyPr/>
                    <a:lstStyle/>
                    <a:p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Активность на лекции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405">
                <a:tc>
                  <a:txBody>
                    <a:bodyPr/>
                    <a:lstStyle/>
                    <a:p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Конспект лекций (рукописный)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229">
                <a:tc>
                  <a:txBody>
                    <a:bodyPr/>
                    <a:lstStyle/>
                    <a:p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Посещение практических занятий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229">
                <a:tc>
                  <a:txBody>
                    <a:bodyPr/>
                    <a:lstStyle/>
                    <a:p>
                      <a:pPr marL="0"/>
                      <a:r>
                        <a:rPr lang="ru-RU" sz="2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Выполнение, оформление, защиты практических работ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ru-RU" sz="2400" b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229">
                <a:tc>
                  <a:txBody>
                    <a:bodyPr/>
                    <a:lstStyle/>
                    <a:p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РИНЦ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0142">
                <a:tc>
                  <a:txBody>
                    <a:bodyPr/>
                    <a:lstStyle/>
                    <a:p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ВАК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Статья ВАК белый список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Победа на Олимпиаде/</a:t>
                      </a:r>
                      <a:r>
                        <a:rPr lang="ru-RU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Хакатоне</a:t>
                      </a: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Победа на Олимпиаде/</a:t>
                      </a:r>
                      <a:r>
                        <a:rPr lang="ru-RU" sz="2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Хакатоне</a:t>
                      </a: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(2-3 места)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87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343" y="1583512"/>
            <a:ext cx="10361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343" y="3568649"/>
            <a:ext cx="8091805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  <a:tabLst>
                <a:tab pos="2618740" algn="l"/>
                <a:tab pos="3146425" algn="l"/>
                <a:tab pos="5429885" algn="l"/>
              </a:tabLst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81000" y="147573"/>
            <a:ext cx="11506200" cy="7571303"/>
          </a:xfrm>
        </p:spPr>
        <p:txBody>
          <a:bodyPr/>
          <a:lstStyle/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b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ВНИМАНИЕ! Дополнительные баллы, полученные в течение семестра, учитываются только в случае успешной сдачи экзамена. </a:t>
            </a:r>
            <a:b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сдачи экзамена, дополнительные баллы недействительны.</a:t>
            </a:r>
            <a:br>
              <a:rPr lang="ru-RU" alt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77"/>
              </p:ext>
            </p:extLst>
          </p:nvPr>
        </p:nvGraphicFramePr>
        <p:xfrm>
          <a:off x="2021039" y="543458"/>
          <a:ext cx="8052538" cy="4114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26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Баллы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Ожидаемая оценка</a:t>
                      </a:r>
                    </a:p>
                    <a:p>
                      <a:pPr algn="ctr"/>
                      <a:endParaRPr lang="ru-RU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418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Неудовлетворительно</a:t>
                      </a:r>
                    </a:p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418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Удовлетворительно </a:t>
                      </a:r>
                    </a:p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3418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65-79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Хорошо</a:t>
                      </a:r>
                    </a:p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418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Отлично</a:t>
                      </a:r>
                    </a:p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916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6343" y="596010"/>
            <a:ext cx="1036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21454" algn="l"/>
                <a:tab pos="6198235" algn="l"/>
                <a:tab pos="7591425" algn="l"/>
                <a:tab pos="8253095" algn="l"/>
                <a:tab pos="9695180" algn="l"/>
              </a:tabLst>
            </a:pPr>
            <a:r>
              <a:rPr sz="3600" spc="-10" dirty="0">
                <a:latin typeface="Calibri"/>
                <a:cs typeface="Calibri"/>
              </a:rPr>
              <a:t>Информационные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системы.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Типы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50" dirty="0">
                <a:latin typeface="Calibri"/>
                <a:cs typeface="Calibri"/>
              </a:rPr>
              <a:t>и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0" dirty="0">
                <a:latin typeface="Calibri"/>
                <a:cs typeface="Calibri"/>
              </a:rPr>
              <a:t>виды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ИС.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343" y="1089482"/>
            <a:ext cx="10360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9370" algn="l"/>
                <a:tab pos="3067050" algn="l"/>
                <a:tab pos="3881120" algn="l"/>
                <a:tab pos="7301865" algn="l"/>
                <a:tab pos="7826375" algn="l"/>
              </a:tabLst>
            </a:pPr>
            <a:r>
              <a:rPr sz="3600" spc="-10" dirty="0">
                <a:latin typeface="Calibri"/>
                <a:cs typeface="Calibri"/>
              </a:rPr>
              <a:t>Требования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50" dirty="0">
                <a:latin typeface="Calibri"/>
                <a:cs typeface="Calibri"/>
              </a:rPr>
              <a:t>к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ИС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10" dirty="0">
                <a:latin typeface="Calibri"/>
                <a:cs typeface="Calibri"/>
              </a:rPr>
              <a:t>(Классификация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50" dirty="0">
                <a:latin typeface="Calibri"/>
                <a:cs typeface="Calibri"/>
              </a:rPr>
              <a:t>и</a:t>
            </a:r>
            <a:r>
              <a:rPr sz="3600" dirty="0">
                <a:latin typeface="Calibri"/>
                <a:cs typeface="Calibri"/>
              </a:rPr>
              <a:t>	</a:t>
            </a:r>
            <a:r>
              <a:rPr sz="3600" spc="-25" dirty="0">
                <a:latin typeface="Calibri"/>
                <a:cs typeface="Calibri"/>
              </a:rPr>
              <a:t>методология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6343" y="1583512"/>
            <a:ext cx="10361930" cy="2065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информационных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систем)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5400" spc="-10" dirty="0">
                <a:latin typeface="Calibri"/>
                <a:cs typeface="Calibri"/>
              </a:rPr>
              <a:t>Информационная</a:t>
            </a:r>
            <a:r>
              <a:rPr sz="5400" spc="-265" dirty="0">
                <a:latin typeface="Calibri"/>
                <a:cs typeface="Calibri"/>
              </a:rPr>
              <a:t> </a:t>
            </a:r>
            <a:r>
              <a:rPr sz="5400" spc="-10" dirty="0">
                <a:latin typeface="Calibri"/>
                <a:cs typeface="Calibri"/>
              </a:rPr>
              <a:t>система</a:t>
            </a:r>
            <a:endParaRPr sz="5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064260" algn="l"/>
                <a:tab pos="4850765" algn="l"/>
                <a:tab pos="6966584" algn="l"/>
                <a:tab pos="7469505" algn="l"/>
                <a:tab pos="9268460" algn="l"/>
              </a:tabLst>
            </a:pPr>
            <a:r>
              <a:rPr sz="3600" spc="-25" dirty="0">
                <a:solidFill>
                  <a:srgbClr val="0D0D0D"/>
                </a:solidFill>
                <a:latin typeface="Calibri"/>
                <a:cs typeface="Calibri"/>
              </a:rPr>
              <a:t>Под</a:t>
            </a: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3600" spc="-10" dirty="0">
                <a:solidFill>
                  <a:srgbClr val="0D0D0D"/>
                </a:solidFill>
                <a:latin typeface="Calibri"/>
                <a:cs typeface="Calibri"/>
              </a:rPr>
              <a:t>информационной</a:t>
            </a: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3600" spc="-10" dirty="0">
                <a:solidFill>
                  <a:srgbClr val="0D0D0D"/>
                </a:solidFill>
                <a:latin typeface="Calibri"/>
                <a:cs typeface="Calibri"/>
              </a:rPr>
              <a:t>системой</a:t>
            </a: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3600" spc="-50" dirty="0">
                <a:solidFill>
                  <a:srgbClr val="0D0D0D"/>
                </a:solidFill>
                <a:latin typeface="Calibri"/>
                <a:cs typeface="Calibri"/>
              </a:rPr>
              <a:t>в</a:t>
            </a: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3600" spc="-10" dirty="0">
                <a:solidFill>
                  <a:srgbClr val="0D0D0D"/>
                </a:solidFill>
                <a:latin typeface="Calibri"/>
                <a:cs typeface="Calibri"/>
              </a:rPr>
              <a:t>данном</a:t>
            </a: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3600" spc="-10" dirty="0">
                <a:solidFill>
                  <a:srgbClr val="0D0D0D"/>
                </a:solidFill>
                <a:latin typeface="Calibri"/>
                <a:cs typeface="Calibri"/>
              </a:rPr>
              <a:t>курсе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343" y="3568649"/>
            <a:ext cx="8091805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  <a:tabLst>
                <a:tab pos="2618740" algn="l"/>
                <a:tab pos="3146425" algn="l"/>
                <a:tab pos="5429885" algn="l"/>
              </a:tabLst>
            </a:pPr>
            <a:r>
              <a:rPr sz="3600" spc="-10" dirty="0">
                <a:solidFill>
                  <a:srgbClr val="0D0D0D"/>
                </a:solidFill>
                <a:latin typeface="+mn-lt"/>
                <a:cs typeface="Calibri"/>
              </a:rPr>
              <a:t>понимается</a:t>
            </a:r>
            <a:r>
              <a:rPr sz="3600" dirty="0">
                <a:solidFill>
                  <a:srgbClr val="0D0D0D"/>
                </a:solidFill>
                <a:latin typeface="+mn-lt"/>
                <a:cs typeface="Calibri"/>
              </a:rPr>
              <a:t>	</a:t>
            </a:r>
            <a:r>
              <a:rPr sz="3600" spc="-50" dirty="0">
                <a:solidFill>
                  <a:srgbClr val="0D0D0D"/>
                </a:solidFill>
                <a:latin typeface="Calibri"/>
                <a:cs typeface="Calibri"/>
              </a:rPr>
              <a:t>–</a:t>
            </a: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3600" spc="-10" dirty="0">
                <a:solidFill>
                  <a:srgbClr val="0D0D0D"/>
                </a:solidFill>
                <a:latin typeface="Calibri"/>
                <a:cs typeface="Calibri"/>
              </a:rPr>
              <a:t>программно-аппаратный который</a:t>
            </a: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3600" spc="-7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способен	</a:t>
            </a:r>
            <a:r>
              <a:rPr sz="3600" spc="-10" dirty="0">
                <a:solidFill>
                  <a:srgbClr val="0D0D0D"/>
                </a:solidFill>
                <a:latin typeface="Calibri"/>
                <a:cs typeface="Calibri"/>
              </a:rPr>
              <a:t>собирать,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3745" y="3568649"/>
            <a:ext cx="2082164" cy="106870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 indent="85090">
              <a:lnSpc>
                <a:spcPts val="3890"/>
              </a:lnSpc>
              <a:spcBef>
                <a:spcPts val="590"/>
              </a:spcBef>
            </a:pPr>
            <a:r>
              <a:rPr sz="3600" spc="-20" dirty="0">
                <a:solidFill>
                  <a:srgbClr val="0D0D0D"/>
                </a:solidFill>
                <a:latin typeface="Calibri"/>
                <a:cs typeface="Calibri"/>
              </a:rPr>
              <a:t>комплекс, </a:t>
            </a:r>
            <a:r>
              <a:rPr sz="3600" spc="-10" dirty="0">
                <a:solidFill>
                  <a:srgbClr val="0D0D0D"/>
                </a:solidFill>
                <a:latin typeface="Calibri"/>
                <a:cs typeface="Calibri"/>
              </a:rPr>
              <a:t>сохранять,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343" y="4557141"/>
            <a:ext cx="10358755" cy="1575431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  <a:tabLst>
                <a:tab pos="2908300" algn="l"/>
                <a:tab pos="3335654" algn="l"/>
                <a:tab pos="5344160" algn="l"/>
                <a:tab pos="6000115" algn="l"/>
                <a:tab pos="7710170" algn="l"/>
              </a:tabLst>
            </a:pPr>
            <a:r>
              <a:rPr sz="3600" spc="-10" dirty="0">
                <a:solidFill>
                  <a:srgbClr val="0D0D0D"/>
                </a:solidFill>
                <a:latin typeface="Calibri"/>
                <a:cs typeface="Calibri"/>
              </a:rPr>
              <a:t>обрабатывать</a:t>
            </a: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3600" spc="-50" dirty="0">
                <a:solidFill>
                  <a:srgbClr val="0D0D0D"/>
                </a:solidFill>
                <a:latin typeface="Calibri"/>
                <a:cs typeface="Calibri"/>
              </a:rPr>
              <a:t>и</a:t>
            </a: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3600" spc="-10" dirty="0">
                <a:solidFill>
                  <a:srgbClr val="0D0D0D"/>
                </a:solidFill>
                <a:latin typeface="Calibri"/>
                <a:cs typeface="Calibri"/>
              </a:rPr>
              <a:t>выдавать</a:t>
            </a: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3600" spc="-25" dirty="0">
                <a:solidFill>
                  <a:srgbClr val="0D0D0D"/>
                </a:solidFill>
                <a:latin typeface="Calibri"/>
                <a:cs typeface="Calibri"/>
              </a:rPr>
              <a:t>по</a:t>
            </a: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3600" spc="-10" dirty="0">
                <a:solidFill>
                  <a:srgbClr val="0D0D0D"/>
                </a:solidFill>
                <a:latin typeface="Calibri"/>
                <a:cs typeface="Calibri"/>
              </a:rPr>
              <a:t>запросу</a:t>
            </a: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3600" spc="-25" dirty="0">
                <a:solidFill>
                  <a:srgbClr val="0D0D0D"/>
                </a:solidFill>
                <a:latin typeface="Calibri"/>
                <a:cs typeface="Calibri"/>
              </a:rPr>
              <a:t>пользователя </a:t>
            </a:r>
            <a:r>
              <a:rPr sz="3600" spc="-10" dirty="0" err="1">
                <a:solidFill>
                  <a:srgbClr val="0D0D0D"/>
                </a:solidFill>
                <a:latin typeface="Calibri"/>
                <a:cs typeface="Calibri"/>
              </a:rPr>
              <a:t>информацию</a:t>
            </a:r>
            <a:r>
              <a:rPr sz="3600" spc="-10" dirty="0">
                <a:solidFill>
                  <a:srgbClr val="0D0D0D"/>
                </a:solidFill>
                <a:latin typeface="Calibri"/>
                <a:cs typeface="Calibri"/>
              </a:rPr>
              <a:t>.</a:t>
            </a:r>
            <a:r>
              <a:rPr lang="ru-RU" sz="3600" spc="-10" dirty="0">
                <a:solidFill>
                  <a:srgbClr val="0D0D0D"/>
                </a:solidFill>
                <a:latin typeface="Calibri"/>
                <a:cs typeface="Calibri"/>
              </a:rPr>
              <a:t> Не забываем про персонал, т.е. про людей!</a:t>
            </a:r>
            <a:endParaRPr sz="3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343" y="1089482"/>
            <a:ext cx="10360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9370" algn="l"/>
                <a:tab pos="3067050" algn="l"/>
                <a:tab pos="3881120" algn="l"/>
                <a:tab pos="7301865" algn="l"/>
                <a:tab pos="7826375" algn="l"/>
              </a:tabLst>
            </a:pPr>
            <a:r>
              <a:rPr sz="3600" dirty="0">
                <a:latin typeface="Calibri"/>
                <a:cs typeface="Calibri"/>
              </a:rPr>
              <a:t>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800" y="152400"/>
            <a:ext cx="11658600" cy="646138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  <a:tabLst>
                <a:tab pos="2908300" algn="l"/>
                <a:tab pos="3335654" algn="l"/>
                <a:tab pos="5344160" algn="l"/>
                <a:tab pos="6000115" algn="l"/>
                <a:tab pos="7710170" algn="l"/>
              </a:tabLst>
            </a:pPr>
            <a:r>
              <a:rPr lang="ru-RU" sz="3600" spc="-10" dirty="0">
                <a:solidFill>
                  <a:srgbClr val="0D0D0D"/>
                </a:solidFill>
                <a:latin typeface="Calibri"/>
                <a:cs typeface="Calibri"/>
              </a:rPr>
              <a:t>Основными причинами неэффективного внедрения программных систем обычно являются:</a:t>
            </a:r>
          </a:p>
          <a:p>
            <a:pPr marL="12700" marR="5080">
              <a:lnSpc>
                <a:spcPts val="3890"/>
              </a:lnSpc>
              <a:spcBef>
                <a:spcPts val="585"/>
              </a:spcBef>
              <a:tabLst>
                <a:tab pos="2908300" algn="l"/>
                <a:tab pos="3335654" algn="l"/>
                <a:tab pos="5344160" algn="l"/>
                <a:tab pos="6000115" algn="l"/>
                <a:tab pos="7710170" algn="l"/>
              </a:tabLst>
            </a:pPr>
            <a:r>
              <a:rPr lang="ru-RU" sz="3600" spc="-10" dirty="0">
                <a:solidFill>
                  <a:srgbClr val="0D0D0D"/>
                </a:solidFill>
                <a:latin typeface="Calibri"/>
                <a:cs typeface="Calibri"/>
              </a:rPr>
              <a:t>- недостаточное участие пользователей в разработке системы;</a:t>
            </a:r>
          </a:p>
          <a:p>
            <a:pPr marL="12700" marR="5080">
              <a:lnSpc>
                <a:spcPts val="3890"/>
              </a:lnSpc>
              <a:spcBef>
                <a:spcPts val="585"/>
              </a:spcBef>
              <a:tabLst>
                <a:tab pos="2908300" algn="l"/>
                <a:tab pos="3335654" algn="l"/>
                <a:tab pos="5344160" algn="l"/>
                <a:tab pos="6000115" algn="l"/>
                <a:tab pos="7710170" algn="l"/>
              </a:tabLst>
            </a:pPr>
            <a:r>
              <a:rPr lang="ru-RU" sz="3600" spc="-10" dirty="0">
                <a:solidFill>
                  <a:srgbClr val="0D0D0D"/>
                </a:solidFill>
                <a:latin typeface="Calibri"/>
                <a:cs typeface="Calibri"/>
              </a:rPr>
              <a:t>- нарушение последовательности работ при проектировании системы;</a:t>
            </a:r>
          </a:p>
          <a:p>
            <a:pPr marL="12700" marR="5080">
              <a:lnSpc>
                <a:spcPts val="3890"/>
              </a:lnSpc>
              <a:spcBef>
                <a:spcPts val="585"/>
              </a:spcBef>
              <a:tabLst>
                <a:tab pos="2908300" algn="l"/>
                <a:tab pos="3335654" algn="l"/>
                <a:tab pos="5344160" algn="l"/>
                <a:tab pos="6000115" algn="l"/>
                <a:tab pos="7710170" algn="l"/>
              </a:tabLst>
            </a:pPr>
            <a:r>
              <a:rPr lang="ru-RU" sz="3600" spc="-10" dirty="0">
                <a:solidFill>
                  <a:srgbClr val="0D0D0D"/>
                </a:solidFill>
                <a:latin typeface="Calibri"/>
                <a:cs typeface="Calibri"/>
              </a:rPr>
              <a:t>- в техническом задании, как правило, не находят отражения вопросы эволюции системы;</a:t>
            </a:r>
          </a:p>
          <a:p>
            <a:pPr marL="12700" marR="5080">
              <a:lnSpc>
                <a:spcPts val="3890"/>
              </a:lnSpc>
              <a:spcBef>
                <a:spcPts val="585"/>
              </a:spcBef>
              <a:tabLst>
                <a:tab pos="2908300" algn="l"/>
                <a:tab pos="3335654" algn="l"/>
                <a:tab pos="5344160" algn="l"/>
                <a:tab pos="6000115" algn="l"/>
                <a:tab pos="7710170" algn="l"/>
              </a:tabLst>
            </a:pPr>
            <a:r>
              <a:rPr lang="ru-RU" sz="3600" spc="-10" dirty="0">
                <a:solidFill>
                  <a:srgbClr val="0D0D0D"/>
                </a:solidFill>
                <a:latin typeface="Calibri"/>
                <a:cs typeface="Calibri"/>
              </a:rPr>
              <a:t>-неоднозначная формулировка требований в техническом задании;</a:t>
            </a:r>
          </a:p>
          <a:p>
            <a:pPr marL="12700" marR="5080">
              <a:lnSpc>
                <a:spcPts val="3890"/>
              </a:lnSpc>
              <a:spcBef>
                <a:spcPts val="585"/>
              </a:spcBef>
              <a:tabLst>
                <a:tab pos="2908300" algn="l"/>
                <a:tab pos="3335654" algn="l"/>
                <a:tab pos="5344160" algn="l"/>
                <a:tab pos="6000115" algn="l"/>
                <a:tab pos="7710170" algn="l"/>
              </a:tabLst>
            </a:pPr>
            <a:r>
              <a:rPr lang="ru-RU" sz="3600" spc="-10" dirty="0">
                <a:solidFill>
                  <a:srgbClr val="0D0D0D"/>
                </a:solidFill>
                <a:latin typeface="Calibri"/>
                <a:cs typeface="Calibri"/>
              </a:rPr>
              <a:t>- слабая координация работ по созданию программной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35204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343" y="1089482"/>
            <a:ext cx="10360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9370" algn="l"/>
                <a:tab pos="3067050" algn="l"/>
                <a:tab pos="3881120" algn="l"/>
                <a:tab pos="7301865" algn="l"/>
                <a:tab pos="7826375" algn="l"/>
              </a:tabLst>
            </a:pPr>
            <a:r>
              <a:rPr sz="3600" dirty="0">
                <a:latin typeface="Calibri"/>
                <a:cs typeface="Calibri"/>
              </a:rPr>
              <a:t>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7200" y="1089482"/>
            <a:ext cx="11506200" cy="508408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algn="l"/>
            <a:r>
              <a:rPr lang="ru-RU" sz="3600" dirty="0">
                <a:latin typeface="+mn-lt"/>
              </a:rPr>
              <a:t>В рамках научно-технического прогресса одним из важнейших аспектов является автоматизация. Автоматизация включает в себя комплекс мероприятий, направленных на техническое, организационное и экономическое улучшение процессов работы, что позволяет повысить качество и сократить время выполнения функций и решения задач в различных сферах.</a:t>
            </a:r>
          </a:p>
          <a:p>
            <a:pPr marL="12700" marR="5080">
              <a:lnSpc>
                <a:spcPts val="3890"/>
              </a:lnSpc>
              <a:spcBef>
                <a:spcPts val="585"/>
              </a:spcBef>
              <a:tabLst>
                <a:tab pos="2908300" algn="l"/>
                <a:tab pos="3335654" algn="l"/>
                <a:tab pos="5344160" algn="l"/>
                <a:tab pos="6000115" algn="l"/>
                <a:tab pos="7710170" algn="l"/>
              </a:tabLst>
            </a:pPr>
            <a:endParaRPr lang="ru-RU" sz="3600" spc="-10" dirty="0">
              <a:solidFill>
                <a:srgbClr val="0D0D0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6970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343" y="1089482"/>
            <a:ext cx="10360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9370" algn="l"/>
                <a:tab pos="3067050" algn="l"/>
                <a:tab pos="3881120" algn="l"/>
                <a:tab pos="7301865" algn="l"/>
                <a:tab pos="7826375" algn="l"/>
              </a:tabLst>
            </a:pPr>
            <a:r>
              <a:rPr sz="3600" dirty="0">
                <a:latin typeface="Calibri"/>
                <a:cs typeface="Calibri"/>
              </a:rPr>
              <a:t>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800" y="152400"/>
            <a:ext cx="11658600" cy="453008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endParaRPr lang="ru-RU" sz="3600" dirty="0">
              <a:latin typeface="+mj-lt"/>
            </a:endParaRPr>
          </a:p>
          <a:p>
            <a:endParaRPr lang="ru-RU" sz="3600" dirty="0">
              <a:latin typeface="+mj-lt"/>
            </a:endParaRPr>
          </a:p>
          <a:p>
            <a:r>
              <a:rPr lang="ru-RU" sz="3600" dirty="0">
                <a:latin typeface="+mj-lt"/>
              </a:rPr>
              <a:t>Основная цель автоматизации заключается в увеличении производительности и эффективности труда, улучшении качества продукции, оптимизации управления и планирования, а также других аспектов деятельности.</a:t>
            </a:r>
          </a:p>
          <a:p>
            <a:endParaRPr lang="ru-RU" sz="3600" dirty="0"/>
          </a:p>
          <a:p>
            <a:pPr marL="12700" marR="5080">
              <a:lnSpc>
                <a:spcPts val="3890"/>
              </a:lnSpc>
              <a:spcBef>
                <a:spcPts val="585"/>
              </a:spcBef>
              <a:tabLst>
                <a:tab pos="2908300" algn="l"/>
                <a:tab pos="3335654" algn="l"/>
                <a:tab pos="5344160" algn="l"/>
                <a:tab pos="6000115" algn="l"/>
                <a:tab pos="7710170" algn="l"/>
              </a:tabLst>
            </a:pPr>
            <a:endParaRPr lang="ru-RU" sz="3600" spc="-10" dirty="0">
              <a:solidFill>
                <a:srgbClr val="0D0D0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59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343" y="1089482"/>
            <a:ext cx="10360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9370" algn="l"/>
                <a:tab pos="3067050" algn="l"/>
                <a:tab pos="3881120" algn="l"/>
                <a:tab pos="7301865" algn="l"/>
                <a:tab pos="7826375" algn="l"/>
              </a:tabLst>
            </a:pPr>
            <a:r>
              <a:rPr sz="3600" dirty="0">
                <a:latin typeface="Calibri"/>
                <a:cs typeface="Calibri"/>
              </a:rPr>
              <a:t>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800" y="152400"/>
            <a:ext cx="11658600" cy="616899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r>
              <a:rPr lang="ru-RU" sz="3600" dirty="0"/>
              <a:t>Создание программных комплексов и систем является одним из направлений в области автоматизации. Качество программных систем тесно связано с качеством их проектирования. Высококачественное проектирование обеспечивает надежную основу для создания системы, способной эффективно решать поставленные задачи, быть гибкой для модернизации и расширения как по техническим параметрам, так и по функциональности, информационной базе и взаимодействию с другими объектами.</a:t>
            </a:r>
            <a:endParaRPr lang="ru-RU" sz="3600" spc="-10" dirty="0">
              <a:solidFill>
                <a:srgbClr val="0D0D0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919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343" y="1089482"/>
            <a:ext cx="10360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9370" algn="l"/>
                <a:tab pos="3067050" algn="l"/>
                <a:tab pos="3881120" algn="l"/>
                <a:tab pos="7301865" algn="l"/>
                <a:tab pos="7826375" algn="l"/>
              </a:tabLst>
            </a:pPr>
            <a:r>
              <a:rPr sz="3600" dirty="0">
                <a:latin typeface="Calibri"/>
                <a:cs typeface="Calibri"/>
              </a:rPr>
              <a:t>	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800" y="152400"/>
            <a:ext cx="11658600" cy="4530086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r>
              <a:rPr lang="ru-RU" sz="3600" dirty="0"/>
              <a:t>Проектирование представляет собой итерационный процесс, на различных этапах которого уточняются подходы, способы реализации, требования и ограничения. </a:t>
            </a:r>
          </a:p>
          <a:p>
            <a:r>
              <a:rPr lang="ru-RU" sz="3600" dirty="0"/>
              <a:t>Этот процесс включает в себя последовательное движение от концептуальных представлений о программной системе к детальной постановке задач. </a:t>
            </a:r>
          </a:p>
          <a:p>
            <a:pPr marL="12700" marR="5080">
              <a:lnSpc>
                <a:spcPts val="3890"/>
              </a:lnSpc>
              <a:spcBef>
                <a:spcPts val="585"/>
              </a:spcBef>
              <a:tabLst>
                <a:tab pos="2908300" algn="l"/>
                <a:tab pos="3335654" algn="l"/>
                <a:tab pos="5344160" algn="l"/>
                <a:tab pos="6000115" algn="l"/>
                <a:tab pos="7710170" algn="l"/>
              </a:tabLst>
            </a:pPr>
            <a:endParaRPr lang="ru-RU" sz="3600" spc="-10" dirty="0">
              <a:solidFill>
                <a:srgbClr val="0D0D0D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2881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04744" y="1176527"/>
            <a:ext cx="8857615" cy="5270500"/>
            <a:chOff x="2904744" y="1176527"/>
            <a:chExt cx="8857615" cy="5270500"/>
          </a:xfrm>
        </p:grpSpPr>
        <p:sp>
          <p:nvSpPr>
            <p:cNvPr id="3" name="object 3"/>
            <p:cNvSpPr/>
            <p:nvPr/>
          </p:nvSpPr>
          <p:spPr>
            <a:xfrm>
              <a:off x="3102864" y="1338071"/>
              <a:ext cx="8653780" cy="868680"/>
            </a:xfrm>
            <a:custGeom>
              <a:avLst/>
              <a:gdLst/>
              <a:ahLst/>
              <a:cxnLst/>
              <a:rect l="l" t="t" r="r" b="b"/>
              <a:pathLst>
                <a:path w="8653780" h="868680">
                  <a:moveTo>
                    <a:pt x="8508492" y="0"/>
                  </a:moveTo>
                  <a:lnTo>
                    <a:pt x="144780" y="0"/>
                  </a:lnTo>
                  <a:lnTo>
                    <a:pt x="98999" y="7376"/>
                  </a:lnTo>
                  <a:lnTo>
                    <a:pt x="59253" y="27919"/>
                  </a:lnTo>
                  <a:lnTo>
                    <a:pt x="27919" y="59253"/>
                  </a:lnTo>
                  <a:lnTo>
                    <a:pt x="7376" y="98999"/>
                  </a:lnTo>
                  <a:lnTo>
                    <a:pt x="0" y="144779"/>
                  </a:lnTo>
                  <a:lnTo>
                    <a:pt x="0" y="723900"/>
                  </a:lnTo>
                  <a:lnTo>
                    <a:pt x="7376" y="769680"/>
                  </a:lnTo>
                  <a:lnTo>
                    <a:pt x="27919" y="809426"/>
                  </a:lnTo>
                  <a:lnTo>
                    <a:pt x="59253" y="840760"/>
                  </a:lnTo>
                  <a:lnTo>
                    <a:pt x="98999" y="861303"/>
                  </a:lnTo>
                  <a:lnTo>
                    <a:pt x="144780" y="868679"/>
                  </a:lnTo>
                  <a:lnTo>
                    <a:pt x="8508492" y="868679"/>
                  </a:lnTo>
                  <a:lnTo>
                    <a:pt x="8554272" y="861303"/>
                  </a:lnTo>
                  <a:lnTo>
                    <a:pt x="8594018" y="840760"/>
                  </a:lnTo>
                  <a:lnTo>
                    <a:pt x="8625352" y="809426"/>
                  </a:lnTo>
                  <a:lnTo>
                    <a:pt x="8645895" y="769680"/>
                  </a:lnTo>
                  <a:lnTo>
                    <a:pt x="8653271" y="723900"/>
                  </a:lnTo>
                  <a:lnTo>
                    <a:pt x="8653271" y="144779"/>
                  </a:lnTo>
                  <a:lnTo>
                    <a:pt x="8645895" y="98999"/>
                  </a:lnTo>
                  <a:lnTo>
                    <a:pt x="8625352" y="59253"/>
                  </a:lnTo>
                  <a:lnTo>
                    <a:pt x="8594018" y="27919"/>
                  </a:lnTo>
                  <a:lnTo>
                    <a:pt x="8554272" y="7376"/>
                  </a:lnTo>
                  <a:lnTo>
                    <a:pt x="8508492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02864" y="1338071"/>
              <a:ext cx="8653780" cy="868680"/>
            </a:xfrm>
            <a:custGeom>
              <a:avLst/>
              <a:gdLst/>
              <a:ahLst/>
              <a:cxnLst/>
              <a:rect l="l" t="t" r="r" b="b"/>
              <a:pathLst>
                <a:path w="8653780" h="868680">
                  <a:moveTo>
                    <a:pt x="0" y="144779"/>
                  </a:moveTo>
                  <a:lnTo>
                    <a:pt x="7376" y="98999"/>
                  </a:lnTo>
                  <a:lnTo>
                    <a:pt x="27919" y="59253"/>
                  </a:lnTo>
                  <a:lnTo>
                    <a:pt x="59253" y="27919"/>
                  </a:lnTo>
                  <a:lnTo>
                    <a:pt x="98999" y="7376"/>
                  </a:lnTo>
                  <a:lnTo>
                    <a:pt x="144780" y="0"/>
                  </a:lnTo>
                  <a:lnTo>
                    <a:pt x="8508492" y="0"/>
                  </a:lnTo>
                  <a:lnTo>
                    <a:pt x="8554272" y="7376"/>
                  </a:lnTo>
                  <a:lnTo>
                    <a:pt x="8594018" y="27919"/>
                  </a:lnTo>
                  <a:lnTo>
                    <a:pt x="8625352" y="59253"/>
                  </a:lnTo>
                  <a:lnTo>
                    <a:pt x="8645895" y="98999"/>
                  </a:lnTo>
                  <a:lnTo>
                    <a:pt x="8653271" y="144779"/>
                  </a:lnTo>
                  <a:lnTo>
                    <a:pt x="8653271" y="723900"/>
                  </a:lnTo>
                  <a:lnTo>
                    <a:pt x="8645895" y="769680"/>
                  </a:lnTo>
                  <a:lnTo>
                    <a:pt x="8625352" y="809426"/>
                  </a:lnTo>
                  <a:lnTo>
                    <a:pt x="8594018" y="840760"/>
                  </a:lnTo>
                  <a:lnTo>
                    <a:pt x="8554272" y="861303"/>
                  </a:lnTo>
                  <a:lnTo>
                    <a:pt x="8508492" y="868679"/>
                  </a:lnTo>
                  <a:lnTo>
                    <a:pt x="144780" y="868679"/>
                  </a:lnTo>
                  <a:lnTo>
                    <a:pt x="98999" y="861303"/>
                  </a:lnTo>
                  <a:lnTo>
                    <a:pt x="59253" y="840760"/>
                  </a:lnTo>
                  <a:lnTo>
                    <a:pt x="27919" y="809426"/>
                  </a:lnTo>
                  <a:lnTo>
                    <a:pt x="7376" y="769680"/>
                  </a:lnTo>
                  <a:lnTo>
                    <a:pt x="0" y="723900"/>
                  </a:lnTo>
                  <a:lnTo>
                    <a:pt x="0" y="14477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3888" y="1185671"/>
              <a:ext cx="3084830" cy="5252085"/>
            </a:xfrm>
            <a:custGeom>
              <a:avLst/>
              <a:gdLst/>
              <a:ahLst/>
              <a:cxnLst/>
              <a:rect l="l" t="t" r="r" b="b"/>
              <a:pathLst>
                <a:path w="3084829" h="5252085">
                  <a:moveTo>
                    <a:pt x="0" y="514095"/>
                  </a:moveTo>
                  <a:lnTo>
                    <a:pt x="2100" y="467296"/>
                  </a:lnTo>
                  <a:lnTo>
                    <a:pt x="8281" y="421674"/>
                  </a:lnTo>
                  <a:lnTo>
                    <a:pt x="18360" y="377413"/>
                  </a:lnTo>
                  <a:lnTo>
                    <a:pt x="32158" y="334693"/>
                  </a:lnTo>
                  <a:lnTo>
                    <a:pt x="49491" y="293695"/>
                  </a:lnTo>
                  <a:lnTo>
                    <a:pt x="70179" y="254602"/>
                  </a:lnTo>
                  <a:lnTo>
                    <a:pt x="94040" y="217593"/>
                  </a:lnTo>
                  <a:lnTo>
                    <a:pt x="120894" y="182852"/>
                  </a:lnTo>
                  <a:lnTo>
                    <a:pt x="150558" y="150558"/>
                  </a:lnTo>
                  <a:lnTo>
                    <a:pt x="182852" y="120894"/>
                  </a:lnTo>
                  <a:lnTo>
                    <a:pt x="217593" y="94040"/>
                  </a:lnTo>
                  <a:lnTo>
                    <a:pt x="254602" y="70179"/>
                  </a:lnTo>
                  <a:lnTo>
                    <a:pt x="293695" y="49491"/>
                  </a:lnTo>
                  <a:lnTo>
                    <a:pt x="334693" y="32158"/>
                  </a:lnTo>
                  <a:lnTo>
                    <a:pt x="377413" y="18360"/>
                  </a:lnTo>
                  <a:lnTo>
                    <a:pt x="421674" y="8281"/>
                  </a:lnTo>
                  <a:lnTo>
                    <a:pt x="467296" y="2100"/>
                  </a:lnTo>
                  <a:lnTo>
                    <a:pt x="514096" y="0"/>
                  </a:lnTo>
                  <a:lnTo>
                    <a:pt x="2570479" y="0"/>
                  </a:lnTo>
                  <a:lnTo>
                    <a:pt x="2617279" y="2100"/>
                  </a:lnTo>
                  <a:lnTo>
                    <a:pt x="2662901" y="8281"/>
                  </a:lnTo>
                  <a:lnTo>
                    <a:pt x="2707162" y="18360"/>
                  </a:lnTo>
                  <a:lnTo>
                    <a:pt x="2749882" y="32158"/>
                  </a:lnTo>
                  <a:lnTo>
                    <a:pt x="2790880" y="49491"/>
                  </a:lnTo>
                  <a:lnTo>
                    <a:pt x="2829973" y="70179"/>
                  </a:lnTo>
                  <a:lnTo>
                    <a:pt x="2866982" y="94040"/>
                  </a:lnTo>
                  <a:lnTo>
                    <a:pt x="2901723" y="120894"/>
                  </a:lnTo>
                  <a:lnTo>
                    <a:pt x="2934017" y="150558"/>
                  </a:lnTo>
                  <a:lnTo>
                    <a:pt x="2963681" y="182852"/>
                  </a:lnTo>
                  <a:lnTo>
                    <a:pt x="2990535" y="217593"/>
                  </a:lnTo>
                  <a:lnTo>
                    <a:pt x="3014396" y="254602"/>
                  </a:lnTo>
                  <a:lnTo>
                    <a:pt x="3035084" y="293695"/>
                  </a:lnTo>
                  <a:lnTo>
                    <a:pt x="3052417" y="334693"/>
                  </a:lnTo>
                  <a:lnTo>
                    <a:pt x="3066215" y="377413"/>
                  </a:lnTo>
                  <a:lnTo>
                    <a:pt x="3076294" y="421674"/>
                  </a:lnTo>
                  <a:lnTo>
                    <a:pt x="3082475" y="467296"/>
                  </a:lnTo>
                  <a:lnTo>
                    <a:pt x="3084576" y="514095"/>
                  </a:lnTo>
                  <a:lnTo>
                    <a:pt x="3084576" y="4737595"/>
                  </a:lnTo>
                  <a:lnTo>
                    <a:pt x="3082475" y="4784389"/>
                  </a:lnTo>
                  <a:lnTo>
                    <a:pt x="3076294" y="4830006"/>
                  </a:lnTo>
                  <a:lnTo>
                    <a:pt x="3066215" y="4874265"/>
                  </a:lnTo>
                  <a:lnTo>
                    <a:pt x="3052417" y="4916984"/>
                  </a:lnTo>
                  <a:lnTo>
                    <a:pt x="3035084" y="4957981"/>
                  </a:lnTo>
                  <a:lnTo>
                    <a:pt x="3014396" y="4997075"/>
                  </a:lnTo>
                  <a:lnTo>
                    <a:pt x="2990535" y="5034085"/>
                  </a:lnTo>
                  <a:lnTo>
                    <a:pt x="2963681" y="5068828"/>
                  </a:lnTo>
                  <a:lnTo>
                    <a:pt x="2934017" y="5101124"/>
                  </a:lnTo>
                  <a:lnTo>
                    <a:pt x="2901723" y="5130791"/>
                  </a:lnTo>
                  <a:lnTo>
                    <a:pt x="2866982" y="5157648"/>
                  </a:lnTo>
                  <a:lnTo>
                    <a:pt x="2829973" y="5181512"/>
                  </a:lnTo>
                  <a:lnTo>
                    <a:pt x="2790880" y="5202203"/>
                  </a:lnTo>
                  <a:lnTo>
                    <a:pt x="2749882" y="5219540"/>
                  </a:lnTo>
                  <a:lnTo>
                    <a:pt x="2707162" y="5233339"/>
                  </a:lnTo>
                  <a:lnTo>
                    <a:pt x="2662901" y="5243421"/>
                  </a:lnTo>
                  <a:lnTo>
                    <a:pt x="2617279" y="5249603"/>
                  </a:lnTo>
                  <a:lnTo>
                    <a:pt x="2570479" y="5251704"/>
                  </a:lnTo>
                  <a:lnTo>
                    <a:pt x="514096" y="5251704"/>
                  </a:lnTo>
                  <a:lnTo>
                    <a:pt x="467296" y="5249603"/>
                  </a:lnTo>
                  <a:lnTo>
                    <a:pt x="421674" y="5243421"/>
                  </a:lnTo>
                  <a:lnTo>
                    <a:pt x="377413" y="5233339"/>
                  </a:lnTo>
                  <a:lnTo>
                    <a:pt x="334693" y="5219540"/>
                  </a:lnTo>
                  <a:lnTo>
                    <a:pt x="293695" y="5202203"/>
                  </a:lnTo>
                  <a:lnTo>
                    <a:pt x="254602" y="5181512"/>
                  </a:lnTo>
                  <a:lnTo>
                    <a:pt x="217593" y="5157648"/>
                  </a:lnTo>
                  <a:lnTo>
                    <a:pt x="182852" y="5130791"/>
                  </a:lnTo>
                  <a:lnTo>
                    <a:pt x="150558" y="5101124"/>
                  </a:lnTo>
                  <a:lnTo>
                    <a:pt x="120894" y="5068828"/>
                  </a:lnTo>
                  <a:lnTo>
                    <a:pt x="94040" y="5034085"/>
                  </a:lnTo>
                  <a:lnTo>
                    <a:pt x="70179" y="4997075"/>
                  </a:lnTo>
                  <a:lnTo>
                    <a:pt x="49491" y="4957981"/>
                  </a:lnTo>
                  <a:lnTo>
                    <a:pt x="32158" y="4916984"/>
                  </a:lnTo>
                  <a:lnTo>
                    <a:pt x="18360" y="4874265"/>
                  </a:lnTo>
                  <a:lnTo>
                    <a:pt x="8281" y="4830006"/>
                  </a:lnTo>
                  <a:lnTo>
                    <a:pt x="2100" y="4784389"/>
                  </a:lnTo>
                  <a:lnTo>
                    <a:pt x="0" y="4737595"/>
                  </a:lnTo>
                  <a:lnTo>
                    <a:pt x="0" y="514095"/>
                  </a:lnTo>
                  <a:close/>
                </a:path>
              </a:pathLst>
            </a:custGeom>
            <a:ln w="1828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75818" y="1913889"/>
            <a:ext cx="2152650" cy="3850640"/>
            <a:chOff x="575818" y="1913889"/>
            <a:chExt cx="2152650" cy="3850640"/>
          </a:xfrm>
        </p:grpSpPr>
        <p:sp>
          <p:nvSpPr>
            <p:cNvPr id="7" name="object 7"/>
            <p:cNvSpPr/>
            <p:nvPr/>
          </p:nvSpPr>
          <p:spPr>
            <a:xfrm>
              <a:off x="582168" y="1920239"/>
              <a:ext cx="2139950" cy="3837940"/>
            </a:xfrm>
            <a:custGeom>
              <a:avLst/>
              <a:gdLst/>
              <a:ahLst/>
              <a:cxnLst/>
              <a:rect l="l" t="t" r="r" b="b"/>
              <a:pathLst>
                <a:path w="2139950" h="3837940">
                  <a:moveTo>
                    <a:pt x="1783080" y="0"/>
                  </a:moveTo>
                  <a:lnTo>
                    <a:pt x="356628" y="0"/>
                  </a:lnTo>
                  <a:lnTo>
                    <a:pt x="308235" y="3255"/>
                  </a:lnTo>
                  <a:lnTo>
                    <a:pt x="261821" y="12737"/>
                  </a:lnTo>
                  <a:lnTo>
                    <a:pt x="217811" y="28021"/>
                  </a:lnTo>
                  <a:lnTo>
                    <a:pt x="176629" y="48683"/>
                  </a:lnTo>
                  <a:lnTo>
                    <a:pt x="138701" y="74298"/>
                  </a:lnTo>
                  <a:lnTo>
                    <a:pt x="104452" y="104441"/>
                  </a:lnTo>
                  <a:lnTo>
                    <a:pt x="74306" y="138688"/>
                  </a:lnTo>
                  <a:lnTo>
                    <a:pt x="48689" y="176614"/>
                  </a:lnTo>
                  <a:lnTo>
                    <a:pt x="28025" y="217795"/>
                  </a:lnTo>
                  <a:lnTo>
                    <a:pt x="12738" y="261805"/>
                  </a:lnTo>
                  <a:lnTo>
                    <a:pt x="3255" y="308220"/>
                  </a:lnTo>
                  <a:lnTo>
                    <a:pt x="0" y="356615"/>
                  </a:lnTo>
                  <a:lnTo>
                    <a:pt x="0" y="3480816"/>
                  </a:lnTo>
                  <a:lnTo>
                    <a:pt x="3255" y="3529206"/>
                  </a:lnTo>
                  <a:lnTo>
                    <a:pt x="12738" y="3575617"/>
                  </a:lnTo>
                  <a:lnTo>
                    <a:pt x="28025" y="3619626"/>
                  </a:lnTo>
                  <a:lnTo>
                    <a:pt x="48689" y="3660806"/>
                  </a:lnTo>
                  <a:lnTo>
                    <a:pt x="74306" y="3698732"/>
                  </a:lnTo>
                  <a:lnTo>
                    <a:pt x="104452" y="3732980"/>
                  </a:lnTo>
                  <a:lnTo>
                    <a:pt x="138701" y="3763125"/>
                  </a:lnTo>
                  <a:lnTo>
                    <a:pt x="176629" y="3788743"/>
                  </a:lnTo>
                  <a:lnTo>
                    <a:pt x="217811" y="3809407"/>
                  </a:lnTo>
                  <a:lnTo>
                    <a:pt x="261821" y="3824693"/>
                  </a:lnTo>
                  <a:lnTo>
                    <a:pt x="308235" y="3834176"/>
                  </a:lnTo>
                  <a:lnTo>
                    <a:pt x="356628" y="3837432"/>
                  </a:lnTo>
                  <a:lnTo>
                    <a:pt x="1783080" y="3837432"/>
                  </a:lnTo>
                  <a:lnTo>
                    <a:pt x="1831475" y="3834176"/>
                  </a:lnTo>
                  <a:lnTo>
                    <a:pt x="1877890" y="3824693"/>
                  </a:lnTo>
                  <a:lnTo>
                    <a:pt x="1921900" y="3809407"/>
                  </a:lnTo>
                  <a:lnTo>
                    <a:pt x="1963081" y="3788743"/>
                  </a:lnTo>
                  <a:lnTo>
                    <a:pt x="2001007" y="3763125"/>
                  </a:lnTo>
                  <a:lnTo>
                    <a:pt x="2035254" y="3732980"/>
                  </a:lnTo>
                  <a:lnTo>
                    <a:pt x="2065397" y="3698732"/>
                  </a:lnTo>
                  <a:lnTo>
                    <a:pt x="2091012" y="3660806"/>
                  </a:lnTo>
                  <a:lnTo>
                    <a:pt x="2111674" y="3619626"/>
                  </a:lnTo>
                  <a:lnTo>
                    <a:pt x="2126958" y="3575617"/>
                  </a:lnTo>
                  <a:lnTo>
                    <a:pt x="2136440" y="3529206"/>
                  </a:lnTo>
                  <a:lnTo>
                    <a:pt x="2139696" y="3480816"/>
                  </a:lnTo>
                  <a:lnTo>
                    <a:pt x="2139696" y="356615"/>
                  </a:lnTo>
                  <a:lnTo>
                    <a:pt x="2136440" y="308220"/>
                  </a:lnTo>
                  <a:lnTo>
                    <a:pt x="2126958" y="261805"/>
                  </a:lnTo>
                  <a:lnTo>
                    <a:pt x="2111674" y="217795"/>
                  </a:lnTo>
                  <a:lnTo>
                    <a:pt x="2091012" y="176614"/>
                  </a:lnTo>
                  <a:lnTo>
                    <a:pt x="2065397" y="138688"/>
                  </a:lnTo>
                  <a:lnTo>
                    <a:pt x="2035254" y="104441"/>
                  </a:lnTo>
                  <a:lnTo>
                    <a:pt x="2001007" y="74298"/>
                  </a:lnTo>
                  <a:lnTo>
                    <a:pt x="1963081" y="48683"/>
                  </a:lnTo>
                  <a:lnTo>
                    <a:pt x="1921900" y="28021"/>
                  </a:lnTo>
                  <a:lnTo>
                    <a:pt x="1877890" y="12737"/>
                  </a:lnTo>
                  <a:lnTo>
                    <a:pt x="1831475" y="3255"/>
                  </a:lnTo>
                  <a:lnTo>
                    <a:pt x="1783080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2168" y="1920239"/>
              <a:ext cx="2139950" cy="3837940"/>
            </a:xfrm>
            <a:custGeom>
              <a:avLst/>
              <a:gdLst/>
              <a:ahLst/>
              <a:cxnLst/>
              <a:rect l="l" t="t" r="r" b="b"/>
              <a:pathLst>
                <a:path w="2139950" h="3837940">
                  <a:moveTo>
                    <a:pt x="0" y="356615"/>
                  </a:moveTo>
                  <a:lnTo>
                    <a:pt x="3255" y="308220"/>
                  </a:lnTo>
                  <a:lnTo>
                    <a:pt x="12738" y="261805"/>
                  </a:lnTo>
                  <a:lnTo>
                    <a:pt x="28025" y="217795"/>
                  </a:lnTo>
                  <a:lnTo>
                    <a:pt x="48689" y="176614"/>
                  </a:lnTo>
                  <a:lnTo>
                    <a:pt x="74306" y="138688"/>
                  </a:lnTo>
                  <a:lnTo>
                    <a:pt x="104452" y="104441"/>
                  </a:lnTo>
                  <a:lnTo>
                    <a:pt x="138701" y="74298"/>
                  </a:lnTo>
                  <a:lnTo>
                    <a:pt x="176629" y="48683"/>
                  </a:lnTo>
                  <a:lnTo>
                    <a:pt x="217811" y="28021"/>
                  </a:lnTo>
                  <a:lnTo>
                    <a:pt x="261821" y="12737"/>
                  </a:lnTo>
                  <a:lnTo>
                    <a:pt x="308235" y="3255"/>
                  </a:lnTo>
                  <a:lnTo>
                    <a:pt x="356628" y="0"/>
                  </a:lnTo>
                  <a:lnTo>
                    <a:pt x="1783080" y="0"/>
                  </a:lnTo>
                  <a:lnTo>
                    <a:pt x="1831475" y="3255"/>
                  </a:lnTo>
                  <a:lnTo>
                    <a:pt x="1877890" y="12737"/>
                  </a:lnTo>
                  <a:lnTo>
                    <a:pt x="1921900" y="28021"/>
                  </a:lnTo>
                  <a:lnTo>
                    <a:pt x="1963081" y="48683"/>
                  </a:lnTo>
                  <a:lnTo>
                    <a:pt x="2001007" y="74298"/>
                  </a:lnTo>
                  <a:lnTo>
                    <a:pt x="2035254" y="104441"/>
                  </a:lnTo>
                  <a:lnTo>
                    <a:pt x="2065397" y="138688"/>
                  </a:lnTo>
                  <a:lnTo>
                    <a:pt x="2091012" y="176614"/>
                  </a:lnTo>
                  <a:lnTo>
                    <a:pt x="2111674" y="217795"/>
                  </a:lnTo>
                  <a:lnTo>
                    <a:pt x="2126958" y="261805"/>
                  </a:lnTo>
                  <a:lnTo>
                    <a:pt x="2136440" y="308220"/>
                  </a:lnTo>
                  <a:lnTo>
                    <a:pt x="2139696" y="356615"/>
                  </a:lnTo>
                  <a:lnTo>
                    <a:pt x="2139696" y="3480816"/>
                  </a:lnTo>
                  <a:lnTo>
                    <a:pt x="2136440" y="3529206"/>
                  </a:lnTo>
                  <a:lnTo>
                    <a:pt x="2126958" y="3575617"/>
                  </a:lnTo>
                  <a:lnTo>
                    <a:pt x="2111674" y="3619626"/>
                  </a:lnTo>
                  <a:lnTo>
                    <a:pt x="2091012" y="3660806"/>
                  </a:lnTo>
                  <a:lnTo>
                    <a:pt x="2065397" y="3698732"/>
                  </a:lnTo>
                  <a:lnTo>
                    <a:pt x="2035254" y="3732980"/>
                  </a:lnTo>
                  <a:lnTo>
                    <a:pt x="2001007" y="3763125"/>
                  </a:lnTo>
                  <a:lnTo>
                    <a:pt x="1963081" y="3788743"/>
                  </a:lnTo>
                  <a:lnTo>
                    <a:pt x="1921900" y="3809407"/>
                  </a:lnTo>
                  <a:lnTo>
                    <a:pt x="1877890" y="3824693"/>
                  </a:lnTo>
                  <a:lnTo>
                    <a:pt x="1831475" y="3834176"/>
                  </a:lnTo>
                  <a:lnTo>
                    <a:pt x="1783080" y="3837432"/>
                  </a:lnTo>
                  <a:lnTo>
                    <a:pt x="356628" y="3837432"/>
                  </a:lnTo>
                  <a:lnTo>
                    <a:pt x="308235" y="3834176"/>
                  </a:lnTo>
                  <a:lnTo>
                    <a:pt x="261821" y="3824693"/>
                  </a:lnTo>
                  <a:lnTo>
                    <a:pt x="217811" y="3809407"/>
                  </a:lnTo>
                  <a:lnTo>
                    <a:pt x="176629" y="3788743"/>
                  </a:lnTo>
                  <a:lnTo>
                    <a:pt x="138701" y="3763125"/>
                  </a:lnTo>
                  <a:lnTo>
                    <a:pt x="104452" y="3732980"/>
                  </a:lnTo>
                  <a:lnTo>
                    <a:pt x="74306" y="3698732"/>
                  </a:lnTo>
                  <a:lnTo>
                    <a:pt x="48689" y="3660806"/>
                  </a:lnTo>
                  <a:lnTo>
                    <a:pt x="28025" y="3619626"/>
                  </a:lnTo>
                  <a:lnTo>
                    <a:pt x="12738" y="3575617"/>
                  </a:lnTo>
                  <a:lnTo>
                    <a:pt x="3255" y="3529206"/>
                  </a:lnTo>
                  <a:lnTo>
                    <a:pt x="0" y="3480816"/>
                  </a:lnTo>
                  <a:lnTo>
                    <a:pt x="0" y="3566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7244" y="-47498"/>
            <a:ext cx="88417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/>
              <a:t>Классификация</a:t>
            </a:r>
            <a:r>
              <a:rPr sz="4000" spc="-105" dirty="0"/>
              <a:t> </a:t>
            </a:r>
            <a:r>
              <a:rPr sz="4000" dirty="0"/>
              <a:t>информационных</a:t>
            </a:r>
            <a:r>
              <a:rPr sz="4000" spc="-140" dirty="0"/>
              <a:t> </a:t>
            </a:r>
            <a:r>
              <a:rPr sz="4000" spc="-10" dirty="0"/>
              <a:t>систем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838200" y="2965704"/>
            <a:ext cx="1628139" cy="368935"/>
          </a:xfrm>
          <a:prstGeom prst="rect">
            <a:avLst/>
          </a:prstGeom>
          <a:solidFill>
            <a:srgbClr val="FFFFFF"/>
          </a:solidFill>
          <a:ln w="1828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Ручные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8200" y="3624071"/>
            <a:ext cx="1628139" cy="646430"/>
          </a:xfrm>
          <a:prstGeom prst="rect">
            <a:avLst/>
          </a:prstGeom>
          <a:solidFill>
            <a:srgbClr val="FFFFFF"/>
          </a:solidFill>
          <a:ln w="18287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Автоматизи-</a:t>
            </a: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рованные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8200" y="4587240"/>
            <a:ext cx="1628139" cy="649605"/>
          </a:xfrm>
          <a:prstGeom prst="rect">
            <a:avLst/>
          </a:prstGeom>
          <a:solidFill>
            <a:srgbClr val="FFFFFF"/>
          </a:solidFill>
          <a:ln w="18287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latin typeface="Calibri"/>
                <a:cs typeface="Calibri"/>
              </a:rPr>
              <a:t>Автоматическ</a:t>
            </a:r>
            <a:endParaRPr sz="1800">
              <a:latin typeface="Calibri"/>
              <a:cs typeface="Calibri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Calibri"/>
                <a:cs typeface="Calibri"/>
              </a:rPr>
              <a:t>ие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9228" y="2143505"/>
            <a:ext cx="1340485" cy="5149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latin typeface="Calibri"/>
                <a:cs typeface="Calibri"/>
              </a:rPr>
              <a:t>Степень автоматизации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5152" y="697991"/>
            <a:ext cx="3987165" cy="338455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08355">
              <a:lnSpc>
                <a:spcPct val="100000"/>
              </a:lnSpc>
              <a:spcBef>
                <a:spcPts val="254"/>
              </a:spcBef>
            </a:pPr>
            <a:r>
              <a:rPr sz="1600" spc="-10" dirty="0">
                <a:latin typeface="Calibri"/>
                <a:cs typeface="Calibri"/>
              </a:rPr>
              <a:t>Информационные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системы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73895" y="1731264"/>
            <a:ext cx="2280285" cy="338455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50"/>
              </a:spcBef>
            </a:pPr>
            <a:r>
              <a:rPr sz="1600" spc="-10" dirty="0">
                <a:latin typeface="Calibri"/>
                <a:cs typeface="Calibri"/>
              </a:rPr>
              <a:t>Фактографические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16808" y="1734311"/>
            <a:ext cx="2222500" cy="338455"/>
          </a:xfrm>
          <a:prstGeom prst="rect">
            <a:avLst/>
          </a:prstGeom>
          <a:ln w="18288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600" spc="-10" dirty="0">
                <a:latin typeface="Calibri"/>
                <a:cs typeface="Calibri"/>
              </a:rPr>
              <a:t>Документальные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06711" y="2945892"/>
            <a:ext cx="2176780" cy="368935"/>
          </a:xfrm>
          <a:prstGeom prst="rect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185"/>
              </a:spcBef>
            </a:pPr>
            <a:r>
              <a:rPr sz="1800" spc="-10" dirty="0">
                <a:latin typeface="Calibri"/>
                <a:cs typeface="Calibri"/>
              </a:rPr>
              <a:t>Интегрированные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06711" y="3608832"/>
            <a:ext cx="2176780" cy="646430"/>
          </a:xfrm>
          <a:prstGeom prst="rect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18159" marR="156210" indent="-353695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latin typeface="Calibri"/>
                <a:cs typeface="Calibri"/>
              </a:rPr>
              <a:t>Организационного управления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06711" y="4578096"/>
            <a:ext cx="2176780" cy="368935"/>
          </a:xfrm>
          <a:prstGeom prst="rect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59410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latin typeface="Calibri"/>
                <a:cs typeface="Calibri"/>
              </a:rPr>
              <a:t>Управления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ТП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06711" y="5248655"/>
            <a:ext cx="2176780" cy="368935"/>
          </a:xfrm>
          <a:prstGeom prst="rect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60"/>
              </a:spcBef>
            </a:pPr>
            <a:r>
              <a:rPr sz="1800" spc="-20" dirty="0">
                <a:latin typeface="Calibri"/>
                <a:cs typeface="Calibri"/>
              </a:rPr>
              <a:t>САПР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11879" y="4992623"/>
            <a:ext cx="2176780" cy="646430"/>
          </a:xfrm>
          <a:prstGeom prst="rect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54"/>
              </a:spcBef>
            </a:pPr>
            <a:r>
              <a:rPr sz="1800" spc="-10" dirty="0">
                <a:latin typeface="Calibri"/>
                <a:cs typeface="Calibri"/>
              </a:rPr>
              <a:t>Информационно-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поисковые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11879" y="2840735"/>
            <a:ext cx="2176780" cy="646430"/>
          </a:xfrm>
          <a:prstGeom prst="rect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latin typeface="Calibri"/>
                <a:cs typeface="Calibri"/>
              </a:rPr>
              <a:t>Информационно-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решающие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3752088" y="3538728"/>
          <a:ext cx="2026285" cy="1104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177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866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управляющие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2384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5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603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советующие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6592760" y="2944304"/>
            <a:ext cx="2195195" cy="387350"/>
            <a:chOff x="6592760" y="2944304"/>
            <a:chExt cx="2195195" cy="387350"/>
          </a:xfrm>
        </p:grpSpPr>
        <p:sp>
          <p:nvSpPr>
            <p:cNvPr id="25" name="object 25"/>
            <p:cNvSpPr/>
            <p:nvPr/>
          </p:nvSpPr>
          <p:spPr>
            <a:xfrm>
              <a:off x="6601967" y="2953512"/>
              <a:ext cx="2176780" cy="368935"/>
            </a:xfrm>
            <a:custGeom>
              <a:avLst/>
              <a:gdLst/>
              <a:ahLst/>
              <a:cxnLst/>
              <a:rect l="l" t="t" r="r" b="b"/>
              <a:pathLst>
                <a:path w="2176779" h="368935">
                  <a:moveTo>
                    <a:pt x="2176272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2176272" y="368808"/>
                  </a:lnTo>
                  <a:lnTo>
                    <a:pt x="2176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601967" y="2953512"/>
              <a:ext cx="2176780" cy="368935"/>
            </a:xfrm>
            <a:custGeom>
              <a:avLst/>
              <a:gdLst/>
              <a:ahLst/>
              <a:cxnLst/>
              <a:rect l="l" t="t" r="r" b="b"/>
              <a:pathLst>
                <a:path w="2176779" h="368935">
                  <a:moveTo>
                    <a:pt x="0" y="368808"/>
                  </a:moveTo>
                  <a:lnTo>
                    <a:pt x="2176272" y="368808"/>
                  </a:lnTo>
                  <a:lnTo>
                    <a:pt x="2176272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611111" y="2972815"/>
            <a:ext cx="215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Стратегические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635495" y="3669791"/>
            <a:ext cx="2176780" cy="372110"/>
          </a:xfrm>
          <a:prstGeom prst="rect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265"/>
              </a:spcBef>
            </a:pPr>
            <a:r>
              <a:rPr sz="1800" spc="-10" dirty="0">
                <a:latin typeface="Calibri"/>
                <a:cs typeface="Calibri"/>
              </a:rPr>
              <a:t>Функциональные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35495" y="4453128"/>
            <a:ext cx="2176780" cy="368935"/>
          </a:xfrm>
          <a:prstGeom prst="rect">
            <a:avLst/>
          </a:prstGeom>
          <a:solidFill>
            <a:srgbClr val="FFFFFF"/>
          </a:solidFill>
          <a:ln w="18288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latin typeface="Calibri"/>
                <a:cs typeface="Calibri"/>
              </a:rPr>
              <a:t>Операционные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690808" y="1057592"/>
            <a:ext cx="5417820" cy="1869439"/>
            <a:chOff x="4690808" y="1057592"/>
            <a:chExt cx="5417820" cy="1869439"/>
          </a:xfrm>
        </p:grpSpPr>
        <p:sp>
          <p:nvSpPr>
            <p:cNvPr id="31" name="object 31"/>
            <p:cNvSpPr/>
            <p:nvPr/>
          </p:nvSpPr>
          <p:spPr>
            <a:xfrm>
              <a:off x="5638800" y="1876171"/>
              <a:ext cx="3436620" cy="80010"/>
            </a:xfrm>
            <a:custGeom>
              <a:avLst/>
              <a:gdLst/>
              <a:ahLst/>
              <a:cxnLst/>
              <a:rect l="l" t="t" r="r" b="b"/>
              <a:pathLst>
                <a:path w="3436620" h="80010">
                  <a:moveTo>
                    <a:pt x="76200" y="3555"/>
                  </a:moveTo>
                  <a:lnTo>
                    <a:pt x="0" y="41782"/>
                  </a:lnTo>
                  <a:lnTo>
                    <a:pt x="76200" y="79755"/>
                  </a:lnTo>
                  <a:lnTo>
                    <a:pt x="76200" y="50800"/>
                  </a:lnTo>
                  <a:lnTo>
                    <a:pt x="63500" y="50800"/>
                  </a:lnTo>
                  <a:lnTo>
                    <a:pt x="63500" y="32512"/>
                  </a:lnTo>
                  <a:lnTo>
                    <a:pt x="76200" y="32498"/>
                  </a:lnTo>
                  <a:lnTo>
                    <a:pt x="76200" y="3555"/>
                  </a:lnTo>
                  <a:close/>
                </a:path>
                <a:path w="3436620" h="80010">
                  <a:moveTo>
                    <a:pt x="3418114" y="28955"/>
                  </a:moveTo>
                  <a:lnTo>
                    <a:pt x="3372739" y="28955"/>
                  </a:lnTo>
                  <a:lnTo>
                    <a:pt x="3372739" y="47243"/>
                  </a:lnTo>
                  <a:lnTo>
                    <a:pt x="3359990" y="47257"/>
                  </a:lnTo>
                  <a:lnTo>
                    <a:pt x="3360039" y="76200"/>
                  </a:lnTo>
                  <a:lnTo>
                    <a:pt x="3436239" y="37973"/>
                  </a:lnTo>
                  <a:lnTo>
                    <a:pt x="3418114" y="28955"/>
                  </a:lnTo>
                  <a:close/>
                </a:path>
                <a:path w="3436620" h="80010">
                  <a:moveTo>
                    <a:pt x="76200" y="32498"/>
                  </a:moveTo>
                  <a:lnTo>
                    <a:pt x="63500" y="32512"/>
                  </a:lnTo>
                  <a:lnTo>
                    <a:pt x="63500" y="50800"/>
                  </a:lnTo>
                  <a:lnTo>
                    <a:pt x="76200" y="50786"/>
                  </a:lnTo>
                  <a:lnTo>
                    <a:pt x="76200" y="32498"/>
                  </a:lnTo>
                  <a:close/>
                </a:path>
                <a:path w="3436620" h="80010">
                  <a:moveTo>
                    <a:pt x="76200" y="50786"/>
                  </a:moveTo>
                  <a:lnTo>
                    <a:pt x="63500" y="50800"/>
                  </a:lnTo>
                  <a:lnTo>
                    <a:pt x="76200" y="50800"/>
                  </a:lnTo>
                  <a:close/>
                </a:path>
                <a:path w="3436620" h="80010">
                  <a:moveTo>
                    <a:pt x="3359960" y="28969"/>
                  </a:moveTo>
                  <a:lnTo>
                    <a:pt x="76200" y="32498"/>
                  </a:lnTo>
                  <a:lnTo>
                    <a:pt x="76200" y="50786"/>
                  </a:lnTo>
                  <a:lnTo>
                    <a:pt x="3359990" y="47257"/>
                  </a:lnTo>
                  <a:lnTo>
                    <a:pt x="3359960" y="28969"/>
                  </a:lnTo>
                  <a:close/>
                </a:path>
                <a:path w="3436620" h="80010">
                  <a:moveTo>
                    <a:pt x="3372739" y="28955"/>
                  </a:moveTo>
                  <a:lnTo>
                    <a:pt x="3359960" y="28969"/>
                  </a:lnTo>
                  <a:lnTo>
                    <a:pt x="3359990" y="47257"/>
                  </a:lnTo>
                  <a:lnTo>
                    <a:pt x="3372739" y="47243"/>
                  </a:lnTo>
                  <a:lnTo>
                    <a:pt x="3372739" y="28955"/>
                  </a:lnTo>
                  <a:close/>
                </a:path>
                <a:path w="3436620" h="80010">
                  <a:moveTo>
                    <a:pt x="3359911" y="0"/>
                  </a:moveTo>
                  <a:lnTo>
                    <a:pt x="3359960" y="28969"/>
                  </a:lnTo>
                  <a:lnTo>
                    <a:pt x="3418114" y="28955"/>
                  </a:lnTo>
                  <a:lnTo>
                    <a:pt x="33599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00016" y="1066800"/>
              <a:ext cx="5399405" cy="1851025"/>
            </a:xfrm>
            <a:custGeom>
              <a:avLst/>
              <a:gdLst/>
              <a:ahLst/>
              <a:cxnLst/>
              <a:rect l="l" t="t" r="r" b="b"/>
              <a:pathLst>
                <a:path w="5399405" h="1851025">
                  <a:moveTo>
                    <a:pt x="1386839" y="0"/>
                  </a:moveTo>
                  <a:lnTo>
                    <a:pt x="1386839" y="1432305"/>
                  </a:lnTo>
                </a:path>
                <a:path w="5399405" h="1851025">
                  <a:moveTo>
                    <a:pt x="0" y="1411224"/>
                  </a:moveTo>
                  <a:lnTo>
                    <a:pt x="5398897" y="1433067"/>
                  </a:lnTo>
                </a:path>
                <a:path w="5399405" h="1851025">
                  <a:moveTo>
                    <a:pt x="0" y="1771396"/>
                  </a:moveTo>
                  <a:lnTo>
                    <a:pt x="0" y="1392936"/>
                  </a:lnTo>
                </a:path>
                <a:path w="5399405" h="1851025">
                  <a:moveTo>
                    <a:pt x="2700528" y="1850516"/>
                  </a:moveTo>
                  <a:lnTo>
                    <a:pt x="2700528" y="1432560"/>
                  </a:lnTo>
                </a:path>
                <a:path w="5399405" h="1851025">
                  <a:moveTo>
                    <a:pt x="5398008" y="1850516"/>
                  </a:moveTo>
                  <a:lnTo>
                    <a:pt x="5398008" y="1432560"/>
                  </a:lnTo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778243" y="1351914"/>
            <a:ext cx="10248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30" dirty="0">
                <a:latin typeface="Calibri"/>
                <a:cs typeface="Calibri"/>
              </a:rPr>
              <a:t>Тип</a:t>
            </a:r>
            <a:r>
              <a:rPr sz="1600" spc="-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данных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462276" y="3194303"/>
            <a:ext cx="1148080" cy="2191385"/>
          </a:xfrm>
          <a:custGeom>
            <a:avLst/>
            <a:gdLst/>
            <a:ahLst/>
            <a:cxnLst/>
            <a:rect l="l" t="t" r="r" b="b"/>
            <a:pathLst>
              <a:path w="1148079" h="2191385">
                <a:moveTo>
                  <a:pt x="1148080" y="2153285"/>
                </a:moveTo>
                <a:lnTo>
                  <a:pt x="1135380" y="2146935"/>
                </a:lnTo>
                <a:lnTo>
                  <a:pt x="1071880" y="2115185"/>
                </a:lnTo>
                <a:lnTo>
                  <a:pt x="1071880" y="2146935"/>
                </a:lnTo>
                <a:lnTo>
                  <a:pt x="582168" y="2146935"/>
                </a:lnTo>
                <a:lnTo>
                  <a:pt x="582168" y="1755902"/>
                </a:lnTo>
                <a:lnTo>
                  <a:pt x="582168" y="1749552"/>
                </a:lnTo>
                <a:lnTo>
                  <a:pt x="582168" y="1743202"/>
                </a:lnTo>
                <a:lnTo>
                  <a:pt x="3556" y="1743202"/>
                </a:lnTo>
                <a:lnTo>
                  <a:pt x="3556" y="1755902"/>
                </a:lnTo>
                <a:lnTo>
                  <a:pt x="569468" y="1755902"/>
                </a:lnTo>
                <a:lnTo>
                  <a:pt x="569468" y="2159635"/>
                </a:lnTo>
                <a:lnTo>
                  <a:pt x="1071880" y="2159635"/>
                </a:lnTo>
                <a:lnTo>
                  <a:pt x="1071880" y="2191385"/>
                </a:lnTo>
                <a:lnTo>
                  <a:pt x="1135380" y="2159635"/>
                </a:lnTo>
                <a:lnTo>
                  <a:pt x="1148080" y="2153285"/>
                </a:lnTo>
                <a:close/>
              </a:path>
              <a:path w="1148079" h="2191385">
                <a:moveTo>
                  <a:pt x="1148080" y="0"/>
                </a:moveTo>
                <a:lnTo>
                  <a:pt x="1063752" y="11557"/>
                </a:lnTo>
                <a:lnTo>
                  <a:pt x="1081633" y="37757"/>
                </a:lnTo>
                <a:lnTo>
                  <a:pt x="0" y="777875"/>
                </a:lnTo>
                <a:lnTo>
                  <a:pt x="7112" y="788289"/>
                </a:lnTo>
                <a:lnTo>
                  <a:pt x="1088834" y="48310"/>
                </a:lnTo>
                <a:lnTo>
                  <a:pt x="1106678" y="74422"/>
                </a:lnTo>
                <a:lnTo>
                  <a:pt x="1131049" y="30607"/>
                </a:lnTo>
                <a:lnTo>
                  <a:pt x="114808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5788152" y="1176527"/>
            <a:ext cx="6196965" cy="5425440"/>
            <a:chOff x="5788152" y="1176527"/>
            <a:chExt cx="6196965" cy="5425440"/>
          </a:xfrm>
        </p:grpSpPr>
        <p:sp>
          <p:nvSpPr>
            <p:cNvPr id="36" name="object 36"/>
            <p:cNvSpPr/>
            <p:nvPr/>
          </p:nvSpPr>
          <p:spPr>
            <a:xfrm>
              <a:off x="6364224" y="1185671"/>
              <a:ext cx="5611495" cy="5407660"/>
            </a:xfrm>
            <a:custGeom>
              <a:avLst/>
              <a:gdLst/>
              <a:ahLst/>
              <a:cxnLst/>
              <a:rect l="l" t="t" r="r" b="b"/>
              <a:pathLst>
                <a:path w="5611495" h="5407659">
                  <a:moveTo>
                    <a:pt x="0" y="901191"/>
                  </a:moveTo>
                  <a:lnTo>
                    <a:pt x="1249" y="853330"/>
                  </a:lnTo>
                  <a:lnTo>
                    <a:pt x="4955" y="806120"/>
                  </a:lnTo>
                  <a:lnTo>
                    <a:pt x="11055" y="759622"/>
                  </a:lnTo>
                  <a:lnTo>
                    <a:pt x="19488" y="713900"/>
                  </a:lnTo>
                  <a:lnTo>
                    <a:pt x="30191" y="669015"/>
                  </a:lnTo>
                  <a:lnTo>
                    <a:pt x="43101" y="625029"/>
                  </a:lnTo>
                  <a:lnTo>
                    <a:pt x="58157" y="582006"/>
                  </a:lnTo>
                  <a:lnTo>
                    <a:pt x="75297" y="540007"/>
                  </a:lnTo>
                  <a:lnTo>
                    <a:pt x="94456" y="499095"/>
                  </a:lnTo>
                  <a:lnTo>
                    <a:pt x="115575" y="459332"/>
                  </a:lnTo>
                  <a:lnTo>
                    <a:pt x="138590" y="420780"/>
                  </a:lnTo>
                  <a:lnTo>
                    <a:pt x="163439" y="383501"/>
                  </a:lnTo>
                  <a:lnTo>
                    <a:pt x="190059" y="347558"/>
                  </a:lnTo>
                  <a:lnTo>
                    <a:pt x="218389" y="313013"/>
                  </a:lnTo>
                  <a:lnTo>
                    <a:pt x="248366" y="279928"/>
                  </a:lnTo>
                  <a:lnTo>
                    <a:pt x="279928" y="248366"/>
                  </a:lnTo>
                  <a:lnTo>
                    <a:pt x="313013" y="218389"/>
                  </a:lnTo>
                  <a:lnTo>
                    <a:pt x="347558" y="190059"/>
                  </a:lnTo>
                  <a:lnTo>
                    <a:pt x="383501" y="163439"/>
                  </a:lnTo>
                  <a:lnTo>
                    <a:pt x="420780" y="138590"/>
                  </a:lnTo>
                  <a:lnTo>
                    <a:pt x="459332" y="115575"/>
                  </a:lnTo>
                  <a:lnTo>
                    <a:pt x="499095" y="94456"/>
                  </a:lnTo>
                  <a:lnTo>
                    <a:pt x="540007" y="75297"/>
                  </a:lnTo>
                  <a:lnTo>
                    <a:pt x="582006" y="58157"/>
                  </a:lnTo>
                  <a:lnTo>
                    <a:pt x="625029" y="43101"/>
                  </a:lnTo>
                  <a:lnTo>
                    <a:pt x="669015" y="30191"/>
                  </a:lnTo>
                  <a:lnTo>
                    <a:pt x="713900" y="19488"/>
                  </a:lnTo>
                  <a:lnTo>
                    <a:pt x="759622" y="11055"/>
                  </a:lnTo>
                  <a:lnTo>
                    <a:pt x="806120" y="4955"/>
                  </a:lnTo>
                  <a:lnTo>
                    <a:pt x="853330" y="1249"/>
                  </a:lnTo>
                  <a:lnTo>
                    <a:pt x="901192" y="0"/>
                  </a:lnTo>
                  <a:lnTo>
                    <a:pt x="4710176" y="0"/>
                  </a:lnTo>
                  <a:lnTo>
                    <a:pt x="4758037" y="1249"/>
                  </a:lnTo>
                  <a:lnTo>
                    <a:pt x="4805247" y="4955"/>
                  </a:lnTo>
                  <a:lnTo>
                    <a:pt x="4851745" y="11055"/>
                  </a:lnTo>
                  <a:lnTo>
                    <a:pt x="4897467" y="19488"/>
                  </a:lnTo>
                  <a:lnTo>
                    <a:pt x="4942352" y="30191"/>
                  </a:lnTo>
                  <a:lnTo>
                    <a:pt x="4986338" y="43101"/>
                  </a:lnTo>
                  <a:lnTo>
                    <a:pt x="5029361" y="58157"/>
                  </a:lnTo>
                  <a:lnTo>
                    <a:pt x="5071360" y="75297"/>
                  </a:lnTo>
                  <a:lnTo>
                    <a:pt x="5112272" y="94456"/>
                  </a:lnTo>
                  <a:lnTo>
                    <a:pt x="5152035" y="115575"/>
                  </a:lnTo>
                  <a:lnTo>
                    <a:pt x="5190587" y="138590"/>
                  </a:lnTo>
                  <a:lnTo>
                    <a:pt x="5227866" y="163439"/>
                  </a:lnTo>
                  <a:lnTo>
                    <a:pt x="5263809" y="190059"/>
                  </a:lnTo>
                  <a:lnTo>
                    <a:pt x="5298354" y="218389"/>
                  </a:lnTo>
                  <a:lnTo>
                    <a:pt x="5331439" y="248366"/>
                  </a:lnTo>
                  <a:lnTo>
                    <a:pt x="5363001" y="279928"/>
                  </a:lnTo>
                  <a:lnTo>
                    <a:pt x="5392978" y="313013"/>
                  </a:lnTo>
                  <a:lnTo>
                    <a:pt x="5421308" y="347558"/>
                  </a:lnTo>
                  <a:lnTo>
                    <a:pt x="5447928" y="383501"/>
                  </a:lnTo>
                  <a:lnTo>
                    <a:pt x="5472777" y="420780"/>
                  </a:lnTo>
                  <a:lnTo>
                    <a:pt x="5495792" y="459332"/>
                  </a:lnTo>
                  <a:lnTo>
                    <a:pt x="5516911" y="499095"/>
                  </a:lnTo>
                  <a:lnTo>
                    <a:pt x="5536070" y="540007"/>
                  </a:lnTo>
                  <a:lnTo>
                    <a:pt x="5553210" y="582006"/>
                  </a:lnTo>
                  <a:lnTo>
                    <a:pt x="5568266" y="625029"/>
                  </a:lnTo>
                  <a:lnTo>
                    <a:pt x="5581176" y="669015"/>
                  </a:lnTo>
                  <a:lnTo>
                    <a:pt x="5591879" y="713900"/>
                  </a:lnTo>
                  <a:lnTo>
                    <a:pt x="5600312" y="759622"/>
                  </a:lnTo>
                  <a:lnTo>
                    <a:pt x="5606412" y="806120"/>
                  </a:lnTo>
                  <a:lnTo>
                    <a:pt x="5610118" y="853330"/>
                  </a:lnTo>
                  <a:lnTo>
                    <a:pt x="5611368" y="901191"/>
                  </a:lnTo>
                  <a:lnTo>
                    <a:pt x="5611368" y="4505934"/>
                  </a:lnTo>
                  <a:lnTo>
                    <a:pt x="5610118" y="4553797"/>
                  </a:lnTo>
                  <a:lnTo>
                    <a:pt x="5606412" y="4601008"/>
                  </a:lnTo>
                  <a:lnTo>
                    <a:pt x="5600312" y="4647507"/>
                  </a:lnTo>
                  <a:lnTo>
                    <a:pt x="5591879" y="4693231"/>
                  </a:lnTo>
                  <a:lnTo>
                    <a:pt x="5581176" y="4738117"/>
                  </a:lnTo>
                  <a:lnTo>
                    <a:pt x="5568266" y="4782104"/>
                  </a:lnTo>
                  <a:lnTo>
                    <a:pt x="5553210" y="4825128"/>
                  </a:lnTo>
                  <a:lnTo>
                    <a:pt x="5536070" y="4867128"/>
                  </a:lnTo>
                  <a:lnTo>
                    <a:pt x="5516911" y="4908041"/>
                  </a:lnTo>
                  <a:lnTo>
                    <a:pt x="5495792" y="4947806"/>
                  </a:lnTo>
                  <a:lnTo>
                    <a:pt x="5472777" y="4986359"/>
                  </a:lnTo>
                  <a:lnTo>
                    <a:pt x="5447928" y="5023639"/>
                  </a:lnTo>
                  <a:lnTo>
                    <a:pt x="5421308" y="5059583"/>
                  </a:lnTo>
                  <a:lnTo>
                    <a:pt x="5392978" y="5094129"/>
                  </a:lnTo>
                  <a:lnTo>
                    <a:pt x="5363001" y="5127214"/>
                  </a:lnTo>
                  <a:lnTo>
                    <a:pt x="5331439" y="5158777"/>
                  </a:lnTo>
                  <a:lnTo>
                    <a:pt x="5298354" y="5188755"/>
                  </a:lnTo>
                  <a:lnTo>
                    <a:pt x="5263809" y="5217086"/>
                  </a:lnTo>
                  <a:lnTo>
                    <a:pt x="5227866" y="5243707"/>
                  </a:lnTo>
                  <a:lnTo>
                    <a:pt x="5190587" y="5268557"/>
                  </a:lnTo>
                  <a:lnTo>
                    <a:pt x="5152035" y="5291572"/>
                  </a:lnTo>
                  <a:lnTo>
                    <a:pt x="5112272" y="5312692"/>
                  </a:lnTo>
                  <a:lnTo>
                    <a:pt x="5071360" y="5331852"/>
                  </a:lnTo>
                  <a:lnTo>
                    <a:pt x="5029361" y="5348992"/>
                  </a:lnTo>
                  <a:lnTo>
                    <a:pt x="4986338" y="5364048"/>
                  </a:lnTo>
                  <a:lnTo>
                    <a:pt x="4942352" y="5376959"/>
                  </a:lnTo>
                  <a:lnTo>
                    <a:pt x="4897467" y="5387662"/>
                  </a:lnTo>
                  <a:lnTo>
                    <a:pt x="4851745" y="5396095"/>
                  </a:lnTo>
                  <a:lnTo>
                    <a:pt x="4805247" y="5402196"/>
                  </a:lnTo>
                  <a:lnTo>
                    <a:pt x="4758037" y="5405902"/>
                  </a:lnTo>
                  <a:lnTo>
                    <a:pt x="4710176" y="5407152"/>
                  </a:lnTo>
                  <a:lnTo>
                    <a:pt x="901192" y="5407152"/>
                  </a:lnTo>
                  <a:lnTo>
                    <a:pt x="853330" y="5405902"/>
                  </a:lnTo>
                  <a:lnTo>
                    <a:pt x="806120" y="5402196"/>
                  </a:lnTo>
                  <a:lnTo>
                    <a:pt x="759622" y="5396095"/>
                  </a:lnTo>
                  <a:lnTo>
                    <a:pt x="713900" y="5387662"/>
                  </a:lnTo>
                  <a:lnTo>
                    <a:pt x="669015" y="5376959"/>
                  </a:lnTo>
                  <a:lnTo>
                    <a:pt x="625029" y="5364048"/>
                  </a:lnTo>
                  <a:lnTo>
                    <a:pt x="582006" y="5348992"/>
                  </a:lnTo>
                  <a:lnTo>
                    <a:pt x="540007" y="5331852"/>
                  </a:lnTo>
                  <a:lnTo>
                    <a:pt x="499095" y="5312692"/>
                  </a:lnTo>
                  <a:lnTo>
                    <a:pt x="459332" y="5291572"/>
                  </a:lnTo>
                  <a:lnTo>
                    <a:pt x="420780" y="5268557"/>
                  </a:lnTo>
                  <a:lnTo>
                    <a:pt x="383501" y="5243707"/>
                  </a:lnTo>
                  <a:lnTo>
                    <a:pt x="347558" y="5217086"/>
                  </a:lnTo>
                  <a:lnTo>
                    <a:pt x="313013" y="5188755"/>
                  </a:lnTo>
                  <a:lnTo>
                    <a:pt x="279928" y="5158777"/>
                  </a:lnTo>
                  <a:lnTo>
                    <a:pt x="248366" y="5127214"/>
                  </a:lnTo>
                  <a:lnTo>
                    <a:pt x="218389" y="5094129"/>
                  </a:lnTo>
                  <a:lnTo>
                    <a:pt x="190059" y="5059583"/>
                  </a:lnTo>
                  <a:lnTo>
                    <a:pt x="163439" y="5023639"/>
                  </a:lnTo>
                  <a:lnTo>
                    <a:pt x="138590" y="4986359"/>
                  </a:lnTo>
                  <a:lnTo>
                    <a:pt x="115575" y="4947806"/>
                  </a:lnTo>
                  <a:lnTo>
                    <a:pt x="94456" y="4908041"/>
                  </a:lnTo>
                  <a:lnTo>
                    <a:pt x="75297" y="4867128"/>
                  </a:lnTo>
                  <a:lnTo>
                    <a:pt x="58157" y="4825128"/>
                  </a:lnTo>
                  <a:lnTo>
                    <a:pt x="43101" y="4782104"/>
                  </a:lnTo>
                  <a:lnTo>
                    <a:pt x="30191" y="4738117"/>
                  </a:lnTo>
                  <a:lnTo>
                    <a:pt x="19488" y="4693231"/>
                  </a:lnTo>
                  <a:lnTo>
                    <a:pt x="11055" y="4647507"/>
                  </a:lnTo>
                  <a:lnTo>
                    <a:pt x="4955" y="4601008"/>
                  </a:lnTo>
                  <a:lnTo>
                    <a:pt x="1249" y="4553797"/>
                  </a:lnTo>
                  <a:lnTo>
                    <a:pt x="0" y="4505934"/>
                  </a:lnTo>
                  <a:lnTo>
                    <a:pt x="0" y="901191"/>
                  </a:lnTo>
                  <a:close/>
                </a:path>
              </a:pathLst>
            </a:custGeom>
            <a:ln w="18288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88152" y="3099942"/>
              <a:ext cx="4841240" cy="2153920"/>
            </a:xfrm>
            <a:custGeom>
              <a:avLst/>
              <a:gdLst/>
              <a:ahLst/>
              <a:cxnLst/>
              <a:rect l="l" t="t" r="r" b="b"/>
              <a:pathLst>
                <a:path w="4841240" h="2153920">
                  <a:moveTo>
                    <a:pt x="847344" y="1553464"/>
                  </a:moveTo>
                  <a:lnTo>
                    <a:pt x="834644" y="1547114"/>
                  </a:lnTo>
                  <a:lnTo>
                    <a:pt x="771144" y="1515364"/>
                  </a:lnTo>
                  <a:lnTo>
                    <a:pt x="771144" y="1547114"/>
                  </a:lnTo>
                  <a:lnTo>
                    <a:pt x="430022" y="1547114"/>
                  </a:lnTo>
                  <a:lnTo>
                    <a:pt x="430022" y="780161"/>
                  </a:lnTo>
                  <a:lnTo>
                    <a:pt x="417322" y="780161"/>
                  </a:lnTo>
                  <a:lnTo>
                    <a:pt x="417322" y="1559814"/>
                  </a:lnTo>
                  <a:lnTo>
                    <a:pt x="771144" y="1559814"/>
                  </a:lnTo>
                  <a:lnTo>
                    <a:pt x="771144" y="1591564"/>
                  </a:lnTo>
                  <a:lnTo>
                    <a:pt x="834644" y="1559814"/>
                  </a:lnTo>
                  <a:lnTo>
                    <a:pt x="847344" y="1553464"/>
                  </a:lnTo>
                  <a:close/>
                </a:path>
                <a:path w="4841240" h="2153920">
                  <a:moveTo>
                    <a:pt x="847344" y="771779"/>
                  </a:moveTo>
                  <a:lnTo>
                    <a:pt x="834644" y="765429"/>
                  </a:lnTo>
                  <a:lnTo>
                    <a:pt x="771144" y="733679"/>
                  </a:lnTo>
                  <a:lnTo>
                    <a:pt x="771144" y="765429"/>
                  </a:lnTo>
                  <a:lnTo>
                    <a:pt x="430022" y="765429"/>
                  </a:lnTo>
                  <a:lnTo>
                    <a:pt x="430022" y="100711"/>
                  </a:lnTo>
                  <a:lnTo>
                    <a:pt x="430022" y="94361"/>
                  </a:lnTo>
                  <a:lnTo>
                    <a:pt x="430022" y="88011"/>
                  </a:lnTo>
                  <a:lnTo>
                    <a:pt x="414020" y="88011"/>
                  </a:lnTo>
                  <a:lnTo>
                    <a:pt x="414020" y="61087"/>
                  </a:lnTo>
                  <a:lnTo>
                    <a:pt x="739140" y="61087"/>
                  </a:lnTo>
                  <a:lnTo>
                    <a:pt x="739140" y="92837"/>
                  </a:lnTo>
                  <a:lnTo>
                    <a:pt x="802640" y="61087"/>
                  </a:lnTo>
                  <a:lnTo>
                    <a:pt x="815340" y="54737"/>
                  </a:lnTo>
                  <a:lnTo>
                    <a:pt x="802640" y="48387"/>
                  </a:lnTo>
                  <a:lnTo>
                    <a:pt x="739140" y="16637"/>
                  </a:lnTo>
                  <a:lnTo>
                    <a:pt x="739140" y="48387"/>
                  </a:lnTo>
                  <a:lnTo>
                    <a:pt x="401320" y="48387"/>
                  </a:lnTo>
                  <a:lnTo>
                    <a:pt x="401320" y="88011"/>
                  </a:lnTo>
                  <a:lnTo>
                    <a:pt x="0" y="88011"/>
                  </a:lnTo>
                  <a:lnTo>
                    <a:pt x="0" y="88519"/>
                  </a:lnTo>
                  <a:lnTo>
                    <a:pt x="0" y="100711"/>
                  </a:lnTo>
                  <a:lnTo>
                    <a:pt x="0" y="101219"/>
                  </a:lnTo>
                  <a:lnTo>
                    <a:pt x="414020" y="101219"/>
                  </a:lnTo>
                  <a:lnTo>
                    <a:pt x="414020" y="100711"/>
                  </a:lnTo>
                  <a:lnTo>
                    <a:pt x="417322" y="100711"/>
                  </a:lnTo>
                  <a:lnTo>
                    <a:pt x="417322" y="778129"/>
                  </a:lnTo>
                  <a:lnTo>
                    <a:pt x="771144" y="778129"/>
                  </a:lnTo>
                  <a:lnTo>
                    <a:pt x="771144" y="809879"/>
                  </a:lnTo>
                  <a:lnTo>
                    <a:pt x="834644" y="778129"/>
                  </a:lnTo>
                  <a:lnTo>
                    <a:pt x="847344" y="771779"/>
                  </a:lnTo>
                  <a:close/>
                </a:path>
                <a:path w="4841240" h="2153920">
                  <a:moveTo>
                    <a:pt x="3717798" y="862457"/>
                  </a:moveTo>
                  <a:lnTo>
                    <a:pt x="3705098" y="856107"/>
                  </a:lnTo>
                  <a:lnTo>
                    <a:pt x="3641598" y="824357"/>
                  </a:lnTo>
                  <a:lnTo>
                    <a:pt x="3641598" y="856107"/>
                  </a:lnTo>
                  <a:lnTo>
                    <a:pt x="3292094" y="856107"/>
                  </a:lnTo>
                  <a:lnTo>
                    <a:pt x="3292094" y="52095"/>
                  </a:lnTo>
                  <a:lnTo>
                    <a:pt x="3641153" y="44475"/>
                  </a:lnTo>
                  <a:lnTo>
                    <a:pt x="3641852" y="76200"/>
                  </a:lnTo>
                  <a:lnTo>
                    <a:pt x="3717163" y="36449"/>
                  </a:lnTo>
                  <a:lnTo>
                    <a:pt x="3706698" y="31496"/>
                  </a:lnTo>
                  <a:lnTo>
                    <a:pt x="3640201" y="0"/>
                  </a:lnTo>
                  <a:lnTo>
                    <a:pt x="3640886" y="31775"/>
                  </a:lnTo>
                  <a:lnTo>
                    <a:pt x="2989961" y="45974"/>
                  </a:lnTo>
                  <a:lnTo>
                    <a:pt x="2990215" y="58674"/>
                  </a:lnTo>
                  <a:lnTo>
                    <a:pt x="3279394" y="52374"/>
                  </a:lnTo>
                  <a:lnTo>
                    <a:pt x="3279394" y="868807"/>
                  </a:lnTo>
                  <a:lnTo>
                    <a:pt x="3641598" y="868807"/>
                  </a:lnTo>
                  <a:lnTo>
                    <a:pt x="3641598" y="900557"/>
                  </a:lnTo>
                  <a:lnTo>
                    <a:pt x="3705098" y="868807"/>
                  </a:lnTo>
                  <a:lnTo>
                    <a:pt x="3717798" y="862457"/>
                  </a:lnTo>
                  <a:close/>
                </a:path>
                <a:path w="4841240" h="2153920">
                  <a:moveTo>
                    <a:pt x="4833112" y="2079371"/>
                  </a:moveTo>
                  <a:lnTo>
                    <a:pt x="4801451" y="2077897"/>
                  </a:lnTo>
                  <a:lnTo>
                    <a:pt x="4812411" y="1847215"/>
                  </a:lnTo>
                  <a:lnTo>
                    <a:pt x="4799711" y="1846707"/>
                  </a:lnTo>
                  <a:lnTo>
                    <a:pt x="4788751" y="2077300"/>
                  </a:lnTo>
                  <a:lnTo>
                    <a:pt x="4757039" y="2075815"/>
                  </a:lnTo>
                  <a:lnTo>
                    <a:pt x="4791456" y="2153793"/>
                  </a:lnTo>
                  <a:lnTo>
                    <a:pt x="4826774" y="2090674"/>
                  </a:lnTo>
                  <a:lnTo>
                    <a:pt x="4833112" y="2079371"/>
                  </a:lnTo>
                  <a:close/>
                </a:path>
                <a:path w="4841240" h="2153920">
                  <a:moveTo>
                    <a:pt x="4840732" y="1400683"/>
                  </a:moveTo>
                  <a:lnTo>
                    <a:pt x="4809058" y="1401749"/>
                  </a:lnTo>
                  <a:lnTo>
                    <a:pt x="4800854" y="1154811"/>
                  </a:lnTo>
                  <a:lnTo>
                    <a:pt x="4788154" y="1155319"/>
                  </a:lnTo>
                  <a:lnTo>
                    <a:pt x="4796358" y="1402168"/>
                  </a:lnTo>
                  <a:lnTo>
                    <a:pt x="4764659" y="1403223"/>
                  </a:lnTo>
                  <a:lnTo>
                    <a:pt x="4805172" y="1478153"/>
                  </a:lnTo>
                  <a:lnTo>
                    <a:pt x="4834255" y="1414780"/>
                  </a:lnTo>
                  <a:lnTo>
                    <a:pt x="4840732" y="140068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343" y="1583512"/>
            <a:ext cx="10361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343" y="3568649"/>
            <a:ext cx="8091805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  <a:tabLst>
                <a:tab pos="2618740" algn="l"/>
                <a:tab pos="3146425" algn="l"/>
                <a:tab pos="5429885" algn="l"/>
              </a:tabLst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17244" y="147573"/>
            <a:ext cx="10085679" cy="5847755"/>
          </a:xfrm>
        </p:spPr>
        <p:txBody>
          <a:bodyPr/>
          <a:lstStyle/>
          <a:p>
            <a:pPr marL="0" marR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 занятий на 6 семестр</a:t>
            </a: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Arial" panose="020B0604020202020204" pitchFamily="34" charset="0"/>
              </a:rPr>
            </a:br>
            <a:r>
              <a:rPr lang="ru-RU" kern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Лекции – 32 часа </a:t>
            </a:r>
            <a:br>
              <a:rPr lang="ru-RU" sz="3200" dirty="0">
                <a:latin typeface="Arial" panose="020B0604020202020204" pitchFamily="34" charset="0"/>
              </a:rPr>
            </a:br>
            <a:r>
              <a:rPr lang="ru-RU" kern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Практические занятия – 32 часа</a:t>
            </a:r>
            <a:br>
              <a:rPr lang="ru-RU" sz="3200" dirty="0">
                <a:latin typeface="Arial" panose="020B0604020202020204" pitchFamily="34" charset="0"/>
              </a:rPr>
            </a:br>
            <a:r>
              <a:rPr lang="ru-RU" kern="1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Экзамен</a:t>
            </a:r>
            <a:br>
              <a:rPr lang="ru-RU" sz="3200" dirty="0">
                <a:latin typeface="Arial" panose="020B0604020202020204" pitchFamily="34" charset="0"/>
              </a:rPr>
            </a:br>
            <a:br>
              <a:rPr lang="ru-RU" sz="3200" dirty="0">
                <a:latin typeface="Arial" panose="020B0604020202020204" pitchFamily="34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92604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96" rIns="0" bIns="0" rtlCol="0">
            <a:spAutoFit/>
          </a:bodyPr>
          <a:lstStyle/>
          <a:p>
            <a:pPr marL="3951604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Ручные</a:t>
            </a:r>
            <a:r>
              <a:rPr spc="-200" dirty="0"/>
              <a:t> </a:t>
            </a:r>
            <a:r>
              <a:rPr spc="-25" dirty="0"/>
              <a:t>ИС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10363200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  <a:tab pos="2540000" algn="l"/>
                <a:tab pos="2954020" algn="l"/>
                <a:tab pos="4857115" algn="l"/>
                <a:tab pos="4948555" algn="l"/>
                <a:tab pos="5396230" algn="l"/>
                <a:tab pos="7171055" algn="l"/>
                <a:tab pos="7868920" algn="l"/>
                <a:tab pos="8865870" algn="l"/>
                <a:tab pos="9182735" algn="l"/>
              </a:tabLst>
            </a:pPr>
            <a:r>
              <a:rPr sz="2800" spc="-10" dirty="0">
                <a:latin typeface="Calibri"/>
                <a:cs typeface="Calibri"/>
              </a:rPr>
              <a:t>характеризуются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отсутствием</a:t>
            </a:r>
            <a:r>
              <a:rPr sz="2800" dirty="0">
                <a:latin typeface="Calibri"/>
                <a:cs typeface="Calibri"/>
              </a:rPr>
              <a:t>		</a:t>
            </a:r>
            <a:r>
              <a:rPr sz="2800" spc="-10" dirty="0">
                <a:latin typeface="Calibri"/>
                <a:cs typeface="Calibri"/>
              </a:rPr>
              <a:t>современных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технических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средств 	переработки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информации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и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выполнением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всех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операций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2945383"/>
            <a:ext cx="864235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90395" algn="l"/>
                <a:tab pos="3021330" algn="l"/>
                <a:tab pos="4671060" algn="l"/>
                <a:tab pos="5146675" algn="l"/>
                <a:tab pos="6710045" algn="l"/>
              </a:tabLst>
            </a:pPr>
            <a:r>
              <a:rPr sz="2800" spc="-10" dirty="0">
                <a:latin typeface="Calibri"/>
                <a:cs typeface="Calibri"/>
              </a:rPr>
              <a:t>примером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такой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системы.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В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крупных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библиотеках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2560777"/>
            <a:ext cx="10132060" cy="838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715" algn="r">
              <a:lnSpc>
                <a:spcPts val="3195"/>
              </a:lnSpc>
              <a:spcBef>
                <a:spcPts val="110"/>
              </a:spcBef>
              <a:tabLst>
                <a:tab pos="1963420" algn="l"/>
                <a:tab pos="3844290" algn="l"/>
                <a:tab pos="6295390" algn="l"/>
                <a:tab pos="7658100" algn="l"/>
                <a:tab pos="8868410" algn="l"/>
              </a:tabLst>
            </a:pPr>
            <a:r>
              <a:rPr sz="2800" spc="-10" dirty="0">
                <a:latin typeface="Calibri"/>
                <a:cs typeface="Calibri"/>
              </a:rPr>
              <a:t>человеком.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Например,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библиотечный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каталог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может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служить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ts val="3195"/>
              </a:lnSpc>
            </a:pPr>
            <a:r>
              <a:rPr sz="2800" spc="-10" dirty="0">
                <a:latin typeface="Calibri"/>
                <a:cs typeface="Calibri"/>
              </a:rPr>
              <a:t>система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244" y="3329127"/>
            <a:ext cx="10357485" cy="173482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marR="5715">
              <a:lnSpc>
                <a:spcPts val="3030"/>
              </a:lnSpc>
              <a:spcBef>
                <a:spcPts val="484"/>
              </a:spcBef>
              <a:tabLst>
                <a:tab pos="1753235" algn="l"/>
                <a:tab pos="2807970" algn="l"/>
                <a:tab pos="5164455" algn="l"/>
                <a:tab pos="5697855" algn="l"/>
                <a:tab pos="6875145" algn="l"/>
                <a:tab pos="7414895" algn="l"/>
                <a:tab pos="9067165" algn="l"/>
                <a:tab pos="9610090" algn="l"/>
                <a:tab pos="9969500" algn="l"/>
              </a:tabLst>
            </a:pPr>
            <a:r>
              <a:rPr sz="2800" spc="-10" dirty="0">
                <a:latin typeface="Calibri"/>
                <a:cs typeface="Calibri"/>
              </a:rPr>
              <a:t>карточек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могла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сортироваться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не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только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по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алфавиту,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но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и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по </a:t>
            </a:r>
            <a:r>
              <a:rPr sz="2800" spc="-10" dirty="0">
                <a:latin typeface="Calibri"/>
                <a:cs typeface="Calibri"/>
              </a:rPr>
              <a:t>нескольким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другим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параметрам.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  <a:tab pos="673735" algn="l"/>
                <a:tab pos="2091689" algn="l"/>
                <a:tab pos="3637279" algn="l"/>
                <a:tab pos="4716780" algn="l"/>
                <a:tab pos="6073140" algn="l"/>
                <a:tab pos="9067165" algn="l"/>
              </a:tabLst>
            </a:pPr>
            <a:r>
              <a:rPr sz="2800" spc="-50" dirty="0">
                <a:latin typeface="Calibri"/>
                <a:cs typeface="Calibri"/>
              </a:rPr>
              <a:t>В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данном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учебном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курсе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ручные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информационные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системы 	</a:t>
            </a:r>
            <a:r>
              <a:rPr sz="2800" dirty="0">
                <a:latin typeface="Calibri"/>
                <a:cs typeface="Calibri"/>
              </a:rPr>
              <a:t>рассматриваться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не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будут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96" rIns="0" bIns="0" rtlCol="0">
            <a:spAutoFit/>
          </a:bodyPr>
          <a:lstStyle/>
          <a:p>
            <a:pPr marL="2915285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Автоматические</a:t>
            </a:r>
            <a:r>
              <a:rPr spc="-165" dirty="0"/>
              <a:t> </a:t>
            </a:r>
            <a:r>
              <a:rPr spc="-25" dirty="0"/>
              <a:t>ИС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10363835" cy="314325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029" marR="5080" indent="-227329" algn="just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В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таких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системах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все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операции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переработке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преобразованию 	</a:t>
            </a:r>
            <a:r>
              <a:rPr sz="2800" dirty="0">
                <a:latin typeface="Calibri"/>
                <a:cs typeface="Calibri"/>
              </a:rPr>
              <a:t>информации</a:t>
            </a:r>
            <a:r>
              <a:rPr sz="2800" spc="51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509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управление,</a:t>
            </a:r>
            <a:r>
              <a:rPr sz="2800" spc="509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по</a:t>
            </a:r>
            <a:r>
              <a:rPr sz="2800" spc="51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результатам</a:t>
            </a:r>
            <a:r>
              <a:rPr sz="2800" spc="520" dirty="0">
                <a:latin typeface="Calibri"/>
                <a:cs typeface="Calibri"/>
              </a:rPr>
              <a:t>   </a:t>
            </a:r>
            <a:r>
              <a:rPr sz="2800" spc="-10" dirty="0">
                <a:latin typeface="Calibri"/>
                <a:cs typeface="Calibri"/>
              </a:rPr>
              <a:t>обработки 	</a:t>
            </a:r>
            <a:r>
              <a:rPr sz="2800" dirty="0">
                <a:latin typeface="Calibri"/>
                <a:cs typeface="Calibri"/>
              </a:rPr>
              <a:t>выполняются</a:t>
            </a:r>
            <a:r>
              <a:rPr sz="2800" spc="2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полностью</a:t>
            </a:r>
            <a:r>
              <a:rPr sz="2800" spc="26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автономно,</a:t>
            </a:r>
            <a:r>
              <a:rPr sz="2800" spc="2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без</a:t>
            </a:r>
            <a:r>
              <a:rPr sz="2800" spc="275" dirty="0">
                <a:latin typeface="Calibri"/>
                <a:cs typeface="Calibri"/>
              </a:rPr>
              <a:t>  </a:t>
            </a:r>
            <a:r>
              <a:rPr sz="2800" spc="-30" dirty="0">
                <a:latin typeface="Calibri"/>
                <a:cs typeface="Calibri"/>
              </a:rPr>
              <a:t>какого-</a:t>
            </a:r>
            <a:r>
              <a:rPr sz="2800" dirty="0">
                <a:latin typeface="Calibri"/>
                <a:cs typeface="Calibri"/>
              </a:rPr>
              <a:t>либо</a:t>
            </a:r>
            <a:r>
              <a:rPr sz="2800" spc="27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участия 	</a:t>
            </a:r>
            <a:r>
              <a:rPr sz="2800" dirty="0">
                <a:latin typeface="Calibri"/>
                <a:cs typeface="Calibri"/>
              </a:rPr>
              <a:t>человека.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качестве</a:t>
            </a:r>
            <a:r>
              <a:rPr sz="2800" spc="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примера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подобных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систем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можно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привести 	информационно-</a:t>
            </a:r>
            <a:r>
              <a:rPr sz="2800" dirty="0">
                <a:latin typeface="Calibri"/>
                <a:cs typeface="Calibri"/>
              </a:rPr>
              <a:t>поисковые</a:t>
            </a:r>
            <a:r>
              <a:rPr sz="2800" spc="3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Интернет</a:t>
            </a:r>
            <a:r>
              <a:rPr sz="2800" spc="3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системы,</a:t>
            </a:r>
            <a:r>
              <a:rPr sz="2800" spc="3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а</a:t>
            </a:r>
            <a:r>
              <a:rPr sz="2800" spc="40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также</a:t>
            </a:r>
            <a:r>
              <a:rPr sz="2800" spc="3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системы 	</a:t>
            </a:r>
            <a:r>
              <a:rPr sz="2800" dirty="0">
                <a:latin typeface="Calibri"/>
                <a:cs typeface="Calibri"/>
              </a:rPr>
              <a:t>управления</a:t>
            </a:r>
            <a:r>
              <a:rPr sz="2800" spc="3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отдельными</a:t>
            </a:r>
            <a:r>
              <a:rPr sz="2800" spc="3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узлами</a:t>
            </a:r>
            <a:r>
              <a:rPr sz="2800" spc="3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3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агрегатами</a:t>
            </a:r>
            <a:r>
              <a:rPr sz="2800" spc="38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транспортных 	</a:t>
            </a:r>
            <a:r>
              <a:rPr sz="2800" dirty="0">
                <a:latin typeface="Calibri"/>
                <a:cs typeface="Calibri"/>
              </a:rPr>
              <a:t>средств,</a:t>
            </a:r>
            <a:r>
              <a:rPr sz="2800" spc="5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например,</a:t>
            </a:r>
            <a:r>
              <a:rPr sz="2800" spc="5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система</a:t>
            </a:r>
            <a:r>
              <a:rPr sz="2800" spc="5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управления</a:t>
            </a:r>
            <a:r>
              <a:rPr sz="2800" spc="5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впрыском</a:t>
            </a:r>
            <a:r>
              <a:rPr sz="2800" spc="50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топлива 	двигателя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внутреннего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сгорания.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96" rIns="0" bIns="0" rtlCol="0">
            <a:spAutoFit/>
          </a:bodyPr>
          <a:lstStyle/>
          <a:p>
            <a:pPr marL="2290445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Автоматизированные</a:t>
            </a:r>
            <a:r>
              <a:rPr spc="-120" dirty="0"/>
              <a:t> </a:t>
            </a:r>
            <a:r>
              <a:rPr spc="-25" dirty="0"/>
              <a:t>ИС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5844" y="2176348"/>
            <a:ext cx="965581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89430" algn="l"/>
                <a:tab pos="2286635" algn="l"/>
                <a:tab pos="4445635" algn="l"/>
                <a:tab pos="6006465" algn="l"/>
                <a:tab pos="7457440" algn="l"/>
                <a:tab pos="8923655" algn="l"/>
              </a:tabLst>
            </a:pPr>
            <a:r>
              <a:rPr sz="2800" spc="-10" dirty="0">
                <a:latin typeface="Calibri"/>
                <a:cs typeface="Calibri"/>
              </a:rPr>
              <a:t>человека,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и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технических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средств,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причем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главная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роль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7244" y="1792605"/>
            <a:ext cx="10361295" cy="837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marR="7620" indent="-227329" algn="r">
              <a:lnSpc>
                <a:spcPts val="3190"/>
              </a:lnSpc>
              <a:spcBef>
                <a:spcPts val="105"/>
              </a:spcBef>
              <a:buFont typeface="Arial MT"/>
              <a:buChar char="•"/>
              <a:tabLst>
                <a:tab pos="227329" algn="l"/>
                <a:tab pos="2615565" algn="l"/>
                <a:tab pos="4015104" algn="l"/>
                <a:tab pos="4429125" algn="l"/>
                <a:tab pos="6075680" algn="l"/>
                <a:tab pos="7926070" algn="l"/>
                <a:tab pos="10139680" algn="l"/>
              </a:tabLst>
            </a:pPr>
            <a:r>
              <a:rPr sz="2800" spc="-10" dirty="0">
                <a:latin typeface="Calibri"/>
                <a:cs typeface="Calibri"/>
              </a:rPr>
              <a:t>предполагают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участие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в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процессе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обработки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информации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и</a:t>
            </a:r>
            <a:endParaRPr sz="2800">
              <a:latin typeface="Calibri"/>
              <a:cs typeface="Calibri"/>
            </a:endParaRPr>
          </a:p>
          <a:p>
            <a:pPr marR="5080" algn="r">
              <a:lnSpc>
                <a:spcPts val="3190"/>
              </a:lnSpc>
            </a:pPr>
            <a:r>
              <a:rPr sz="2800" spc="-50" dirty="0">
                <a:latin typeface="Calibri"/>
                <a:cs typeface="Calibri"/>
              </a:rPr>
              <a:t>в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2560777"/>
            <a:ext cx="10135235" cy="16065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45"/>
              </a:spcBef>
            </a:pPr>
            <a:r>
              <a:rPr sz="2800" dirty="0">
                <a:latin typeface="Calibri"/>
                <a:cs typeface="Calibri"/>
              </a:rPr>
              <a:t>выполнении</a:t>
            </a:r>
            <a:r>
              <a:rPr sz="2800" spc="12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рутинных</a:t>
            </a:r>
            <a:r>
              <a:rPr sz="2800" spc="1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операций</a:t>
            </a:r>
            <a:r>
              <a:rPr sz="2800" spc="12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обработки</a:t>
            </a:r>
            <a:r>
              <a:rPr sz="2800" spc="12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данных</a:t>
            </a:r>
            <a:r>
              <a:rPr sz="2800" spc="14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отводится </a:t>
            </a:r>
            <a:r>
              <a:rPr sz="2800" dirty="0">
                <a:latin typeface="Calibri"/>
                <a:cs typeface="Calibri"/>
              </a:rPr>
              <a:t>компьютеру.</a:t>
            </a:r>
            <a:r>
              <a:rPr sz="2800" spc="60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Именно</a:t>
            </a:r>
            <a:r>
              <a:rPr sz="2800" spc="60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этот</a:t>
            </a:r>
            <a:r>
              <a:rPr sz="2800" spc="59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класс</a:t>
            </a:r>
            <a:r>
              <a:rPr sz="2800" spc="60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систем</a:t>
            </a:r>
            <a:r>
              <a:rPr sz="2800" spc="605" dirty="0">
                <a:latin typeface="Calibri"/>
                <a:cs typeface="Calibri"/>
              </a:rPr>
              <a:t>   </a:t>
            </a:r>
            <a:r>
              <a:rPr sz="2800" spc="-10" dirty="0">
                <a:latin typeface="Calibri"/>
                <a:cs typeface="Calibri"/>
              </a:rPr>
              <a:t>соответствует </a:t>
            </a:r>
            <a:r>
              <a:rPr sz="2800" dirty="0">
                <a:latin typeface="Calibri"/>
                <a:cs typeface="Calibri"/>
              </a:rPr>
              <a:t>представлению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понятия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"информационная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система",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изучаемому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данном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курсе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4490" rIns="0" bIns="0" rtlCol="0">
            <a:spAutoFit/>
          </a:bodyPr>
          <a:lstStyle/>
          <a:p>
            <a:pPr marL="4247515" marR="5080" indent="-3701415">
              <a:lnSpc>
                <a:spcPts val="4750"/>
              </a:lnSpc>
              <a:spcBef>
                <a:spcPts val="695"/>
              </a:spcBef>
            </a:pPr>
            <a:r>
              <a:rPr spc="-10" dirty="0"/>
              <a:t>Автоматизированная</a:t>
            </a:r>
            <a:r>
              <a:rPr spc="-175" dirty="0"/>
              <a:t> </a:t>
            </a:r>
            <a:r>
              <a:rPr spc="-10" dirty="0"/>
              <a:t>Информационная система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804797"/>
            <a:ext cx="9792970" cy="416179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Очень</a:t>
            </a:r>
            <a:r>
              <a:rPr sz="28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часто</a:t>
            </a:r>
            <a:r>
              <a:rPr sz="28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совершают</a:t>
            </a:r>
            <a:r>
              <a:rPr sz="28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ошибку</a:t>
            </a:r>
            <a:r>
              <a:rPr sz="28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пологая,</a:t>
            </a:r>
            <a:r>
              <a:rPr sz="28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что</a:t>
            </a:r>
            <a:r>
              <a:rPr sz="28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информационная 	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система</a:t>
            </a:r>
            <a:r>
              <a:rPr sz="2800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это</a:t>
            </a:r>
            <a:r>
              <a:rPr sz="28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набор</a:t>
            </a:r>
            <a:r>
              <a:rPr sz="28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программных</a:t>
            </a:r>
            <a:r>
              <a:rPr sz="2800" spc="-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средств.</a:t>
            </a:r>
            <a:endParaRPr sz="2800">
              <a:latin typeface="Times New Roman"/>
              <a:cs typeface="Times New Roman"/>
            </a:endParaRPr>
          </a:p>
          <a:p>
            <a:pPr marL="240029" marR="995044" indent="-227329">
              <a:lnSpc>
                <a:spcPts val="302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Информационная</a:t>
            </a:r>
            <a:r>
              <a:rPr sz="2800" b="1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система</a:t>
            </a:r>
            <a:r>
              <a:rPr sz="2800" b="1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–</a:t>
            </a:r>
            <a:r>
              <a:rPr sz="2800" b="1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сложный</a:t>
            </a:r>
            <a:r>
              <a:rPr sz="2800" b="1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программно- 	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аппаратный</a:t>
            </a:r>
            <a:r>
              <a:rPr sz="2800" b="1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комплекс,</a:t>
            </a:r>
            <a:r>
              <a:rPr sz="2800" b="1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который</a:t>
            </a:r>
            <a:r>
              <a:rPr sz="2800" b="1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включает</a:t>
            </a:r>
            <a:r>
              <a:rPr sz="2800" b="1" spc="-1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в</a:t>
            </a:r>
            <a:r>
              <a:rPr sz="2800" b="1" spc="-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0D0D0D"/>
                </a:solidFill>
                <a:latin typeface="Times New Roman"/>
                <a:cs typeface="Times New Roman"/>
              </a:rPr>
              <a:t>себя</a:t>
            </a:r>
            <a:r>
              <a:rPr sz="2800" b="1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b="1" spc="-25" dirty="0">
                <a:solidFill>
                  <a:srgbClr val="0D0D0D"/>
                </a:solidFill>
                <a:latin typeface="Times New Roman"/>
                <a:cs typeface="Times New Roman"/>
              </a:rPr>
              <a:t>ряд 	</a:t>
            </a:r>
            <a:r>
              <a:rPr sz="2800" b="1" spc="-10" dirty="0">
                <a:solidFill>
                  <a:srgbClr val="0D0D0D"/>
                </a:solidFill>
                <a:latin typeface="Times New Roman"/>
                <a:cs typeface="Times New Roman"/>
              </a:rPr>
              <a:t>подсистем: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ПС</a:t>
            </a:r>
            <a:r>
              <a:rPr sz="2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информационного</a:t>
            </a:r>
            <a:r>
              <a:rPr sz="28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обеспечения</a:t>
            </a:r>
            <a:r>
              <a:rPr sz="2800" spc="-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(ER);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ПС</a:t>
            </a:r>
            <a:r>
              <a:rPr sz="28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технического</a:t>
            </a:r>
            <a:r>
              <a:rPr sz="2800" spc="-1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обеспечения</a:t>
            </a:r>
            <a:r>
              <a:rPr sz="28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(hardware);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ПС</a:t>
            </a:r>
            <a:r>
              <a:rPr sz="28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программного</a:t>
            </a:r>
            <a:r>
              <a:rPr sz="2800" spc="-1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обеспечения</a:t>
            </a:r>
            <a:r>
              <a:rPr sz="2800" spc="-12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(software);</a:t>
            </a:r>
            <a:endParaRPr sz="2800">
              <a:latin typeface="Times New Roman"/>
              <a:cs typeface="Times New Roman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ПС</a:t>
            </a:r>
            <a:r>
              <a:rPr sz="28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организационного</a:t>
            </a:r>
            <a:r>
              <a:rPr sz="2800" spc="-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D0D0D"/>
                </a:solidFill>
                <a:latin typeface="Times New Roman"/>
                <a:cs typeface="Times New Roman"/>
              </a:rPr>
              <a:t>обеспечения</a:t>
            </a:r>
            <a:r>
              <a:rPr sz="2800" spc="-11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D0D0D"/>
                </a:solidFill>
                <a:latin typeface="Times New Roman"/>
                <a:cs typeface="Times New Roman"/>
              </a:rPr>
              <a:t>(инструкциии)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029" rIns="0" bIns="0" rtlCol="0">
            <a:spAutoFit/>
          </a:bodyPr>
          <a:lstStyle/>
          <a:p>
            <a:pPr marL="1247775">
              <a:lnSpc>
                <a:spcPct val="100000"/>
              </a:lnSpc>
              <a:spcBef>
                <a:spcPts val="110"/>
              </a:spcBef>
            </a:pPr>
            <a:r>
              <a:rPr sz="4000" spc="-50" dirty="0"/>
              <a:t>Информационно-</a:t>
            </a:r>
            <a:r>
              <a:rPr sz="4000" spc="-40" dirty="0"/>
              <a:t>поисковые</a:t>
            </a:r>
            <a:r>
              <a:rPr sz="4000" spc="-35" dirty="0"/>
              <a:t> </a:t>
            </a:r>
            <a:r>
              <a:rPr sz="4000" spc="-10" dirty="0"/>
              <a:t>системы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2225040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производят 	информации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8148" y="1792605"/>
            <a:ext cx="6123940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82880" marR="5080" indent="-170815">
              <a:lnSpc>
                <a:spcPts val="3020"/>
              </a:lnSpc>
              <a:spcBef>
                <a:spcPts val="490"/>
              </a:spcBef>
              <a:tabLst>
                <a:tab pos="1085850" algn="l"/>
                <a:tab pos="1408430" algn="l"/>
                <a:tab pos="4579620" algn="l"/>
              </a:tabLst>
            </a:pPr>
            <a:r>
              <a:rPr sz="2800" spc="-10" dirty="0">
                <a:latin typeface="Calibri"/>
                <a:cs typeface="Calibri"/>
              </a:rPr>
              <a:t>ввод,</a:t>
            </a:r>
            <a:r>
              <a:rPr sz="2800" dirty="0">
                <a:latin typeface="Calibri"/>
                <a:cs typeface="Calibri"/>
              </a:rPr>
              <a:t>		</a:t>
            </a:r>
            <a:r>
              <a:rPr sz="2800" spc="-10" dirty="0">
                <a:latin typeface="Calibri"/>
                <a:cs typeface="Calibri"/>
              </a:rPr>
              <a:t>систематизацию,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хранение, </a:t>
            </a:r>
            <a:r>
              <a:rPr sz="2800" spc="-25" dirty="0">
                <a:latin typeface="Calibri"/>
                <a:cs typeface="Calibri"/>
              </a:rPr>
              <a:t>по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запросу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6847" y="1792605"/>
            <a:ext cx="5004435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indent="3874770">
              <a:lnSpc>
                <a:spcPts val="3020"/>
              </a:lnSpc>
              <a:spcBef>
                <a:spcPts val="490"/>
              </a:spcBef>
              <a:tabLst>
                <a:tab pos="2597785" algn="l"/>
                <a:tab pos="3646170" algn="l"/>
              </a:tabLst>
            </a:pPr>
            <a:r>
              <a:rPr sz="2800" spc="-10" dirty="0">
                <a:latin typeface="Calibri"/>
                <a:cs typeface="Calibri"/>
              </a:rPr>
              <a:t>выдачу пользователя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без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сложных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1757" y="2560777"/>
            <a:ext cx="348234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17039" algn="l"/>
              </a:tabLst>
            </a:pPr>
            <a:r>
              <a:rPr sz="2800" spc="-10" dirty="0">
                <a:latin typeface="Calibri"/>
                <a:cs typeface="Calibri"/>
              </a:rPr>
              <a:t>данных.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(Например,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78851" y="2560777"/>
            <a:ext cx="320040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99160" algn="l"/>
              </a:tabLst>
            </a:pPr>
            <a:r>
              <a:rPr sz="2800" spc="-25" dirty="0">
                <a:latin typeface="Calibri"/>
                <a:cs typeface="Calibri"/>
              </a:rPr>
              <a:t>ИС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библиотечного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5844" y="2560777"/>
            <a:ext cx="5254625" cy="838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110"/>
              </a:spcBef>
            </a:pPr>
            <a:r>
              <a:rPr sz="2800" spc="-10" dirty="0">
                <a:latin typeface="Calibri"/>
                <a:cs typeface="Calibri"/>
              </a:rPr>
              <a:t>преобразований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195"/>
              </a:lnSpc>
              <a:tabLst>
                <a:tab pos="2731770" algn="l"/>
              </a:tabLst>
            </a:pPr>
            <a:r>
              <a:rPr sz="2800" spc="-10" dirty="0">
                <a:latin typeface="Calibri"/>
                <a:cs typeface="Calibri"/>
              </a:rPr>
              <a:t>обслуживания,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резервирования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7454" y="2945383"/>
            <a:ext cx="44748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40080" algn="l"/>
                <a:tab pos="2433320" algn="l"/>
                <a:tab pos="4097654" algn="l"/>
              </a:tabLst>
            </a:pPr>
            <a:r>
              <a:rPr sz="2800" spc="-50" dirty="0">
                <a:latin typeface="Calibri"/>
                <a:cs typeface="Calibri"/>
              </a:rPr>
              <a:t>и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продажи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билетов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на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844" y="3329127"/>
            <a:ext cx="784415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Calibri"/>
                <a:cs typeface="Calibri"/>
              </a:rPr>
              <a:t>транспорте,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бронирования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мест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гостиницах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пр.)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029" rIns="0" bIns="0" rtlCol="0">
            <a:spAutoFit/>
          </a:bodyPr>
          <a:lstStyle/>
          <a:p>
            <a:pPr marL="1226185">
              <a:lnSpc>
                <a:spcPct val="100000"/>
              </a:lnSpc>
              <a:spcBef>
                <a:spcPts val="110"/>
              </a:spcBef>
            </a:pPr>
            <a:r>
              <a:rPr sz="4000" spc="-50" dirty="0"/>
              <a:t>Информационно-</a:t>
            </a:r>
            <a:r>
              <a:rPr sz="4000" spc="-40" dirty="0"/>
              <a:t>решающие</a:t>
            </a:r>
            <a:r>
              <a:rPr sz="4000" spc="-75" dirty="0"/>
              <a:t> </a:t>
            </a:r>
            <a:r>
              <a:rPr sz="4000" spc="-10" dirty="0"/>
              <a:t>системы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10364470" cy="365569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029" marR="5080" indent="-227329" algn="just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осуществляют,</a:t>
            </a:r>
            <a:r>
              <a:rPr sz="2800" spc="5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кроме</a:t>
            </a:r>
            <a:r>
              <a:rPr sz="2800" spc="5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того,</a:t>
            </a:r>
            <a:r>
              <a:rPr sz="2800" spc="5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операции</a:t>
            </a:r>
            <a:r>
              <a:rPr sz="2800" spc="5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переработки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информации 	</a:t>
            </a:r>
            <a:r>
              <a:rPr sz="2800" dirty="0">
                <a:latin typeface="Calibri"/>
                <a:cs typeface="Calibri"/>
              </a:rPr>
              <a:t>по</a:t>
            </a:r>
            <a:r>
              <a:rPr sz="2800" spc="459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определенному</a:t>
            </a:r>
            <a:r>
              <a:rPr sz="2800" spc="4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алгоритму.</a:t>
            </a:r>
            <a:r>
              <a:rPr sz="2800" spc="459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По</a:t>
            </a:r>
            <a:r>
              <a:rPr sz="2800" spc="459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характеру</a:t>
            </a:r>
            <a:r>
              <a:rPr sz="2800" spc="459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использования 	</a:t>
            </a:r>
            <a:r>
              <a:rPr sz="2800" dirty="0">
                <a:latin typeface="Calibri"/>
                <a:cs typeface="Calibri"/>
              </a:rPr>
              <a:t>выходной</a:t>
            </a:r>
            <a:r>
              <a:rPr sz="2800" spc="5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информации</a:t>
            </a:r>
            <a:r>
              <a:rPr sz="2800" spc="53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такие</a:t>
            </a:r>
            <a:r>
              <a:rPr sz="2800" spc="5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системы</a:t>
            </a:r>
            <a:r>
              <a:rPr sz="2800" spc="5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принято</a:t>
            </a:r>
            <a:r>
              <a:rPr sz="2800" spc="5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делить</a:t>
            </a:r>
            <a:r>
              <a:rPr sz="2800" spc="540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на 	</a:t>
            </a:r>
            <a:r>
              <a:rPr sz="2800" dirty="0">
                <a:latin typeface="Calibri"/>
                <a:cs typeface="Calibri"/>
              </a:rPr>
              <a:t>управляющие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советующие.</a:t>
            </a:r>
            <a:endParaRPr sz="2800">
              <a:latin typeface="Calibri"/>
              <a:cs typeface="Calibri"/>
            </a:endParaRPr>
          </a:p>
          <a:p>
            <a:pPr marL="240029" marR="8890" indent="-227329" algn="just">
              <a:lnSpc>
                <a:spcPct val="901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Результирующая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информация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управляющих</a:t>
            </a:r>
            <a:r>
              <a:rPr sz="2800" spc="1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ИС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непосредственно 	</a:t>
            </a:r>
            <a:r>
              <a:rPr sz="2800" dirty="0">
                <a:latin typeface="Calibri"/>
                <a:cs typeface="Calibri"/>
              </a:rPr>
              <a:t>трансформируется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принимаемые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человеком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решения.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Для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этих 	</a:t>
            </a:r>
            <a:r>
              <a:rPr sz="2800" dirty="0">
                <a:latin typeface="Calibri"/>
                <a:cs typeface="Calibri"/>
              </a:rPr>
              <a:t>систем</a:t>
            </a:r>
            <a:r>
              <a:rPr sz="2800" spc="1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характерны</a:t>
            </a:r>
            <a:r>
              <a:rPr sz="2800" spc="1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задачи</a:t>
            </a:r>
            <a:r>
              <a:rPr sz="2800" spc="1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расчетного</a:t>
            </a:r>
            <a:r>
              <a:rPr sz="2800" spc="18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характера</a:t>
            </a:r>
            <a:r>
              <a:rPr sz="2800" spc="17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17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обработка 	</a:t>
            </a:r>
            <a:r>
              <a:rPr sz="2800" dirty="0">
                <a:latin typeface="Calibri"/>
                <a:cs typeface="Calibri"/>
              </a:rPr>
              <a:t>больших</a:t>
            </a:r>
            <a:r>
              <a:rPr sz="2800" spc="31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объемов</a:t>
            </a:r>
            <a:r>
              <a:rPr sz="2800" spc="31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данных.</a:t>
            </a:r>
            <a:r>
              <a:rPr sz="2800" spc="31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(Например,</a:t>
            </a:r>
            <a:r>
              <a:rPr sz="2800" spc="32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ИС</a:t>
            </a:r>
            <a:r>
              <a:rPr sz="2800" spc="315" dirty="0">
                <a:latin typeface="Calibri"/>
                <a:cs typeface="Calibri"/>
              </a:rPr>
              <a:t>   </a:t>
            </a:r>
            <a:r>
              <a:rPr sz="2800" spc="-10" dirty="0">
                <a:latin typeface="Calibri"/>
                <a:cs typeface="Calibri"/>
              </a:rPr>
              <a:t>планирования 	производства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или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заказов,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бухгалтерского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учета.)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3029" rIns="0" bIns="0" rtlCol="0">
            <a:spAutoFit/>
          </a:bodyPr>
          <a:lstStyle/>
          <a:p>
            <a:pPr marL="3507104">
              <a:lnSpc>
                <a:spcPct val="100000"/>
              </a:lnSpc>
              <a:spcBef>
                <a:spcPts val="110"/>
              </a:spcBef>
            </a:pPr>
            <a:r>
              <a:rPr sz="4000" spc="-35" dirty="0"/>
              <a:t>Советующие</a:t>
            </a:r>
            <a:r>
              <a:rPr sz="4000" spc="-175" dirty="0"/>
              <a:t> </a:t>
            </a:r>
            <a:r>
              <a:rPr sz="4000" spc="-35" dirty="0"/>
              <a:t>ИС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10363200" cy="199072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029" marR="5080" indent="-227329" algn="just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вырабатывают</a:t>
            </a:r>
            <a:r>
              <a:rPr sz="2800" spc="4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информацию,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которая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принимается</a:t>
            </a:r>
            <a:r>
              <a:rPr sz="2800" spc="4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человеком</a:t>
            </a:r>
            <a:r>
              <a:rPr sz="2800" spc="4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к 	</a:t>
            </a:r>
            <a:r>
              <a:rPr sz="2800" dirty="0">
                <a:latin typeface="Calibri"/>
                <a:cs typeface="Calibri"/>
              </a:rPr>
              <a:t>сведению</a:t>
            </a:r>
            <a:r>
              <a:rPr sz="2800" spc="3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3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учитывается</a:t>
            </a:r>
            <a:r>
              <a:rPr sz="2800" spc="3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при</a:t>
            </a:r>
            <a:r>
              <a:rPr sz="2800" spc="3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формировании</a:t>
            </a:r>
            <a:r>
              <a:rPr sz="2800" spc="310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управленческих 	</a:t>
            </a:r>
            <a:r>
              <a:rPr sz="2800" dirty="0">
                <a:latin typeface="Calibri"/>
                <a:cs typeface="Calibri"/>
              </a:rPr>
              <a:t>решений,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а</a:t>
            </a:r>
            <a:r>
              <a:rPr sz="2800" spc="6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не</a:t>
            </a:r>
            <a:r>
              <a:rPr sz="2800" spc="6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инициирует</a:t>
            </a:r>
            <a:r>
              <a:rPr sz="2800" spc="6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конкретные</a:t>
            </a:r>
            <a:r>
              <a:rPr sz="2800" spc="6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действия.</a:t>
            </a:r>
            <a:r>
              <a:rPr sz="2800" spc="6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Эти</a:t>
            </a:r>
            <a:r>
              <a:rPr sz="2800" spc="6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системы 	</a:t>
            </a:r>
            <a:r>
              <a:rPr sz="2800" dirty="0">
                <a:latin typeface="Calibri"/>
                <a:cs typeface="Calibri"/>
              </a:rPr>
              <a:t>имитируют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интеллектуальные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процессы</a:t>
            </a:r>
            <a:r>
              <a:rPr sz="2800" spc="3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обработки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знаний,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а</a:t>
            </a:r>
            <a:r>
              <a:rPr sz="2800" spc="3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не 	</a:t>
            </a:r>
            <a:r>
              <a:rPr sz="2800" dirty="0">
                <a:latin typeface="Calibri"/>
                <a:cs typeface="Calibri"/>
              </a:rPr>
              <a:t>данных.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(Например,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экспертные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системы</a:t>
            </a:r>
            <a:r>
              <a:rPr sz="2800" spc="-10" dirty="0">
                <a:latin typeface="Calibri"/>
                <a:cs typeface="Calibri"/>
              </a:rPr>
              <a:t>.)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7924" rIns="0" bIns="0" rtlCol="0">
            <a:spAutoFit/>
          </a:bodyPr>
          <a:lstStyle/>
          <a:p>
            <a:pPr marL="3945890" marR="5080" indent="-3646804">
              <a:lnSpc>
                <a:spcPts val="4320"/>
              </a:lnSpc>
              <a:spcBef>
                <a:spcPts val="655"/>
              </a:spcBef>
            </a:pPr>
            <a:r>
              <a:rPr sz="4000" spc="-45" dirty="0"/>
              <a:t>Информационные</a:t>
            </a:r>
            <a:r>
              <a:rPr sz="4000" spc="-145" dirty="0"/>
              <a:t> </a:t>
            </a:r>
            <a:r>
              <a:rPr sz="4000" spc="-20" dirty="0"/>
              <a:t>системы</a:t>
            </a:r>
            <a:r>
              <a:rPr sz="4000" spc="-125" dirty="0"/>
              <a:t> </a:t>
            </a:r>
            <a:r>
              <a:rPr sz="4000" spc="-25" dirty="0"/>
              <a:t>организационного </a:t>
            </a:r>
            <a:r>
              <a:rPr sz="4000" spc="-10" dirty="0"/>
              <a:t>управления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34385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029" algn="l"/>
                <a:tab pos="2875280" algn="l"/>
              </a:tabLst>
            </a:pPr>
            <a:r>
              <a:rPr sz="2800" spc="-10" dirty="0">
                <a:latin typeface="Calibri"/>
                <a:cs typeface="Calibri"/>
              </a:rPr>
              <a:t>предназначены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для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1792605"/>
            <a:ext cx="10130790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indent="3429635">
              <a:lnSpc>
                <a:spcPts val="3020"/>
              </a:lnSpc>
              <a:spcBef>
                <a:spcPts val="490"/>
              </a:spcBef>
              <a:tabLst>
                <a:tab pos="2176780" algn="l"/>
                <a:tab pos="3237865" algn="l"/>
                <a:tab pos="5991225" algn="l"/>
                <a:tab pos="6228715" algn="l"/>
                <a:tab pos="7552055" algn="l"/>
                <a:tab pos="8884285" algn="l"/>
                <a:tab pos="9923780" algn="l"/>
              </a:tabLst>
            </a:pPr>
            <a:r>
              <a:rPr sz="2800" spc="-10" dirty="0">
                <a:latin typeface="Calibri"/>
                <a:cs typeface="Calibri"/>
              </a:rPr>
              <a:t>автоматизации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функций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управленческого персонала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как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промышленных</a:t>
            </a:r>
            <a:r>
              <a:rPr sz="2800" dirty="0">
                <a:latin typeface="Calibri"/>
                <a:cs typeface="Calibri"/>
              </a:rPr>
              <a:t>		</a:t>
            </a:r>
            <a:r>
              <a:rPr sz="2800" spc="-10" dirty="0">
                <a:latin typeface="Calibri"/>
                <a:cs typeface="Calibri"/>
              </a:rPr>
              <a:t>предприятий,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так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и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7244" y="2476387"/>
            <a:ext cx="10364470" cy="258762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1300" algn="just">
              <a:lnSpc>
                <a:spcPct val="100000"/>
              </a:lnSpc>
              <a:spcBef>
                <a:spcPts val="775"/>
              </a:spcBef>
            </a:pPr>
            <a:r>
              <a:rPr sz="2800" dirty="0">
                <a:latin typeface="Calibri"/>
                <a:cs typeface="Calibri"/>
              </a:rPr>
              <a:t>непромышленных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объектов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(гостиниц,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банков,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магазинов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пр.).</a:t>
            </a:r>
            <a:endParaRPr sz="2800">
              <a:latin typeface="Calibri"/>
              <a:cs typeface="Calibri"/>
            </a:endParaRPr>
          </a:p>
          <a:p>
            <a:pPr marL="240029" marR="5080" indent="-227329" algn="just">
              <a:lnSpc>
                <a:spcPct val="9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Основными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функциями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подобных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систем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являются: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оперативный 	</a:t>
            </a:r>
            <a:r>
              <a:rPr sz="2800" dirty="0">
                <a:latin typeface="Calibri"/>
                <a:cs typeface="Calibri"/>
              </a:rPr>
              <a:t>контроль</a:t>
            </a:r>
            <a:r>
              <a:rPr sz="2800" spc="28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27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регулирование,</a:t>
            </a:r>
            <a:r>
              <a:rPr sz="2800" spc="28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оперативный</a:t>
            </a:r>
            <a:r>
              <a:rPr sz="2800" spc="28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учет</a:t>
            </a:r>
            <a:r>
              <a:rPr sz="2800" spc="27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280" dirty="0">
                <a:latin typeface="Calibri"/>
                <a:cs typeface="Calibri"/>
              </a:rPr>
              <a:t>   </a:t>
            </a:r>
            <a:r>
              <a:rPr sz="2800" spc="-10" dirty="0">
                <a:latin typeface="Calibri"/>
                <a:cs typeface="Calibri"/>
              </a:rPr>
              <a:t>анализ, 	</a:t>
            </a:r>
            <a:r>
              <a:rPr sz="2800" dirty="0">
                <a:latin typeface="Calibri"/>
                <a:cs typeface="Calibri"/>
              </a:rPr>
              <a:t>перспективное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оперативное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планирование,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бухгалтерский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учет, 	</a:t>
            </a:r>
            <a:r>
              <a:rPr sz="2800" dirty="0">
                <a:latin typeface="Calibri"/>
                <a:cs typeface="Calibri"/>
              </a:rPr>
              <a:t>управление</a:t>
            </a:r>
            <a:r>
              <a:rPr sz="2800" spc="2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сбытом,</a:t>
            </a:r>
            <a:r>
              <a:rPr sz="2800" spc="2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снабжением</a:t>
            </a:r>
            <a:r>
              <a:rPr sz="2800" spc="2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2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другие</a:t>
            </a:r>
            <a:r>
              <a:rPr sz="2800" spc="2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экономические</a:t>
            </a:r>
            <a:r>
              <a:rPr sz="2800" spc="254" dirty="0">
                <a:latin typeface="Calibri"/>
                <a:cs typeface="Calibri"/>
              </a:rPr>
              <a:t>  </a:t>
            </a:r>
            <a:r>
              <a:rPr sz="2800" spc="-50" dirty="0">
                <a:latin typeface="Calibri"/>
                <a:cs typeface="Calibri"/>
              </a:rPr>
              <a:t>и 	</a:t>
            </a:r>
            <a:r>
              <a:rPr sz="2800" dirty="0">
                <a:latin typeface="Calibri"/>
                <a:cs typeface="Calibri"/>
              </a:rPr>
              <a:t>организационные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задачи.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174" y="311353"/>
            <a:ext cx="9810750" cy="129921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128135" marR="5080" indent="-4116070">
              <a:lnSpc>
                <a:spcPts val="4750"/>
              </a:lnSpc>
              <a:spcBef>
                <a:spcPts val="695"/>
              </a:spcBef>
            </a:pPr>
            <a:r>
              <a:rPr dirty="0"/>
              <a:t>ИС</a:t>
            </a:r>
            <a:r>
              <a:rPr spc="-125" dirty="0"/>
              <a:t> </a:t>
            </a:r>
            <a:r>
              <a:rPr spc="-55" dirty="0"/>
              <a:t>автоматизированного</a:t>
            </a:r>
            <a:r>
              <a:rPr spc="-140" dirty="0"/>
              <a:t> </a:t>
            </a:r>
            <a:r>
              <a:rPr spc="-10" dirty="0"/>
              <a:t>проектирования (САПР)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10365740" cy="27590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029" marR="5080" indent="-227329" algn="just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предназначены</a:t>
            </a:r>
            <a:r>
              <a:rPr sz="2800" spc="48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для</a:t>
            </a:r>
            <a:r>
              <a:rPr sz="2800" spc="48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автоматизации</a:t>
            </a:r>
            <a:r>
              <a:rPr sz="2800" spc="47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функций</a:t>
            </a:r>
            <a:r>
              <a:rPr sz="2800" spc="475" dirty="0">
                <a:latin typeface="Calibri"/>
                <a:cs typeface="Calibri"/>
              </a:rPr>
              <a:t>   </a:t>
            </a:r>
            <a:r>
              <a:rPr sz="2800" spc="-10" dirty="0">
                <a:latin typeface="Calibri"/>
                <a:cs typeface="Calibri"/>
              </a:rPr>
              <a:t>инженеров- 	</a:t>
            </a:r>
            <a:r>
              <a:rPr sz="2800" dirty="0">
                <a:latin typeface="Calibri"/>
                <a:cs typeface="Calibri"/>
              </a:rPr>
              <a:t>проектировщиков,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конструкторов,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архитекторов,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дизайнеров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при 	</a:t>
            </a:r>
            <a:r>
              <a:rPr sz="2800" dirty="0">
                <a:latin typeface="Calibri"/>
                <a:cs typeface="Calibri"/>
              </a:rPr>
              <a:t>создании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новой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техники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или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технологии.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Основными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функциями 	</a:t>
            </a:r>
            <a:r>
              <a:rPr sz="2800" dirty="0">
                <a:latin typeface="Calibri"/>
                <a:cs typeface="Calibri"/>
              </a:rPr>
              <a:t>подобных</a:t>
            </a:r>
            <a:r>
              <a:rPr sz="2800" spc="4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систем</a:t>
            </a:r>
            <a:r>
              <a:rPr sz="2800" spc="4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являются:</a:t>
            </a:r>
            <a:r>
              <a:rPr sz="2800" spc="3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инженерные</a:t>
            </a:r>
            <a:r>
              <a:rPr sz="2800" spc="4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расчеты,</a:t>
            </a:r>
            <a:r>
              <a:rPr sz="2800" spc="39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создание 	</a:t>
            </a:r>
            <a:r>
              <a:rPr sz="2800" dirty="0">
                <a:latin typeface="Calibri"/>
                <a:cs typeface="Calibri"/>
              </a:rPr>
              <a:t>графической</a:t>
            </a:r>
            <a:r>
              <a:rPr sz="2800" spc="5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документации</a:t>
            </a:r>
            <a:r>
              <a:rPr sz="2800" spc="5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(чертежей,</a:t>
            </a:r>
            <a:r>
              <a:rPr sz="2800" spc="5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схем,</a:t>
            </a:r>
            <a:r>
              <a:rPr sz="2800" spc="5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планов),</a:t>
            </a:r>
            <a:r>
              <a:rPr sz="2800" spc="5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создание 	</a:t>
            </a:r>
            <a:r>
              <a:rPr sz="2800" dirty="0">
                <a:latin typeface="Calibri"/>
                <a:cs typeface="Calibri"/>
              </a:rPr>
              <a:t>проектной</a:t>
            </a:r>
            <a:r>
              <a:rPr sz="2800" spc="55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документации,</a:t>
            </a:r>
            <a:r>
              <a:rPr sz="2800" spc="55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моделирование</a:t>
            </a:r>
            <a:r>
              <a:rPr sz="2800" spc="545" dirty="0">
                <a:latin typeface="Calibri"/>
                <a:cs typeface="Calibri"/>
              </a:rPr>
              <a:t>   </a:t>
            </a:r>
            <a:r>
              <a:rPr sz="2800" spc="-10" dirty="0">
                <a:latin typeface="Calibri"/>
                <a:cs typeface="Calibri"/>
              </a:rPr>
              <a:t>проектируемых 	объектов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96" rIns="0" bIns="0" rtlCol="0">
            <a:spAutoFit/>
          </a:bodyPr>
          <a:lstStyle/>
          <a:p>
            <a:pPr marL="27051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Интегрированные</a:t>
            </a:r>
            <a:r>
              <a:rPr spc="-135" dirty="0"/>
              <a:t> </a:t>
            </a:r>
            <a:r>
              <a:rPr spc="-25" dirty="0"/>
              <a:t>ИС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10361930" cy="12223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029" marR="5080" indent="-227329" algn="just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используются</a:t>
            </a:r>
            <a:r>
              <a:rPr sz="2800" spc="61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для</a:t>
            </a:r>
            <a:r>
              <a:rPr sz="2800" spc="61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автоматизации</a:t>
            </a:r>
            <a:r>
              <a:rPr sz="2800" spc="60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всех</a:t>
            </a:r>
            <a:r>
              <a:rPr sz="2800" spc="61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функций</a:t>
            </a:r>
            <a:r>
              <a:rPr sz="2800" spc="60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фирмы</a:t>
            </a:r>
            <a:r>
              <a:rPr sz="2800" spc="615" dirty="0">
                <a:latin typeface="Calibri"/>
                <a:cs typeface="Calibri"/>
              </a:rPr>
              <a:t>  </a:t>
            </a:r>
            <a:r>
              <a:rPr sz="2800" spc="-50" dirty="0">
                <a:latin typeface="Calibri"/>
                <a:cs typeface="Calibri"/>
              </a:rPr>
              <a:t>и 	</a:t>
            </a:r>
            <a:r>
              <a:rPr sz="2800" dirty="0">
                <a:latin typeface="Calibri"/>
                <a:cs typeface="Calibri"/>
              </a:rPr>
              <a:t>охватывают</a:t>
            </a:r>
            <a:r>
              <a:rPr sz="2800" spc="5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весь</a:t>
            </a:r>
            <a:r>
              <a:rPr sz="2800" spc="5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цикл</a:t>
            </a:r>
            <a:r>
              <a:rPr sz="2800" spc="5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работ</a:t>
            </a:r>
            <a:r>
              <a:rPr sz="2800" spc="5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от</a:t>
            </a:r>
            <a:r>
              <a:rPr sz="2800" spc="5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планирования</a:t>
            </a:r>
            <a:r>
              <a:rPr sz="2800" spc="5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деятельности</a:t>
            </a:r>
            <a:r>
              <a:rPr sz="2800" spc="5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до 	</a:t>
            </a:r>
            <a:r>
              <a:rPr sz="2800" dirty="0">
                <a:latin typeface="Calibri"/>
                <a:cs typeface="Calibri"/>
              </a:rPr>
              <a:t>сбыта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продукции.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Они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включают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себя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ряд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модулей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(подсистем),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2945383"/>
            <a:ext cx="4274820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90"/>
              </a:spcBef>
              <a:tabLst>
                <a:tab pos="2292985" algn="l"/>
                <a:tab pos="2832100" algn="l"/>
                <a:tab pos="2945130" algn="l"/>
              </a:tabLst>
            </a:pPr>
            <a:r>
              <a:rPr sz="2800" spc="-10" dirty="0">
                <a:latin typeface="Calibri"/>
                <a:cs typeface="Calibri"/>
              </a:rPr>
              <a:t>работающих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в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едином выполняющих</a:t>
            </a:r>
            <a:r>
              <a:rPr sz="2800" dirty="0">
                <a:latin typeface="Calibri"/>
                <a:cs typeface="Calibri"/>
              </a:rPr>
              <a:t>			</a:t>
            </a:r>
            <a:r>
              <a:rPr sz="2800" spc="-10" dirty="0">
                <a:latin typeface="Calibri"/>
                <a:cs typeface="Calibri"/>
              </a:rPr>
              <a:t>функции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7896" y="2945383"/>
            <a:ext cx="5758180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636905" marR="5080" indent="-624840">
              <a:lnSpc>
                <a:spcPts val="3020"/>
              </a:lnSpc>
              <a:spcBef>
                <a:spcPts val="490"/>
              </a:spcBef>
              <a:tabLst>
                <a:tab pos="3115945" algn="l"/>
                <a:tab pos="3152140" algn="l"/>
                <a:tab pos="5551805" algn="l"/>
              </a:tabLst>
            </a:pPr>
            <a:r>
              <a:rPr sz="2800" spc="-10" dirty="0">
                <a:latin typeface="Calibri"/>
                <a:cs typeface="Calibri"/>
              </a:rPr>
              <a:t>информационном</a:t>
            </a:r>
            <a:r>
              <a:rPr sz="2800" dirty="0">
                <a:latin typeface="Calibri"/>
                <a:cs typeface="Calibri"/>
              </a:rPr>
              <a:t>		</a:t>
            </a:r>
            <a:r>
              <a:rPr sz="2800" spc="-10" dirty="0">
                <a:latin typeface="Calibri"/>
                <a:cs typeface="Calibri"/>
              </a:rPr>
              <a:t>пространстве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и </a:t>
            </a:r>
            <a:r>
              <a:rPr sz="2800" spc="-10" dirty="0">
                <a:latin typeface="Calibri"/>
                <a:cs typeface="Calibri"/>
              </a:rPr>
              <a:t>поддержки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соответствующих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713734"/>
            <a:ext cx="42525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libri"/>
                <a:cs typeface="Calibri"/>
              </a:rPr>
              <a:t>направлений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деятельности.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343" y="1583512"/>
            <a:ext cx="10361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343" y="3568649"/>
            <a:ext cx="8091805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  <a:tabLst>
                <a:tab pos="2618740" algn="l"/>
                <a:tab pos="3146425" algn="l"/>
                <a:tab pos="5429885" algn="l"/>
              </a:tabLst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04800" y="147573"/>
            <a:ext cx="11887200" cy="6586418"/>
          </a:xfrm>
        </p:spPr>
        <p:txBody>
          <a:bodyPr/>
          <a:lstStyle/>
          <a:p>
            <a:pPr marL="0" indent="0" algn="l" eaLnBrk="1" hangingPunct="1">
              <a:buFontTx/>
              <a:buNone/>
              <a:defRPr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литература</a:t>
            </a: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информационных систем / А. А. Лобанов, Ю. С. Лобанова, Е. Н.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Абраш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Н. В. Братусь. – Издание 2-е, переработанное и дополненное. – Киров : Межрегиональный центр  инновационных технологий в образовании, 2023. – 86 с. – ISBN 978-5-907743-35-9. – DOI 10.52376/978-5-907743-35-9. – EDN RYPTAD.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7.32—2017. Межгосударственный стандарт. Система стандартов по информации, библиотечному и издательскому делу. Отчет о научно-исследовательской работе. Структура и правила оформления.</a:t>
            </a:r>
            <a:b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19.701—90 ЕСПД (ИСО5807−85). Межгосударственный стандарт. Схемы алгоритмов, программ, данных и систем. Обозначения условные и правила выполнения.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Arial" panose="020B0604020202020204" pitchFamily="34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0315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Фактографические</a:t>
            </a:r>
            <a:r>
              <a:rPr spc="-85" dirty="0"/>
              <a:t> </a:t>
            </a:r>
            <a:r>
              <a:rPr dirty="0"/>
              <a:t>данные</a:t>
            </a:r>
            <a:r>
              <a:rPr spc="-135" dirty="0"/>
              <a:t> </a:t>
            </a:r>
            <a:r>
              <a:rPr dirty="0"/>
              <a:t>и</a:t>
            </a:r>
            <a:r>
              <a:rPr spc="-155" dirty="0"/>
              <a:t> </a:t>
            </a:r>
            <a:r>
              <a:rPr spc="-25" dirty="0"/>
              <a:t>БД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46884"/>
            <a:ext cx="10336530" cy="397446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2700" marR="178435">
              <a:lnSpc>
                <a:spcPct val="70000"/>
              </a:lnSpc>
              <a:spcBef>
                <a:spcPts val="960"/>
              </a:spcBef>
            </a:pPr>
            <a:r>
              <a:rPr sz="2400" spc="-10" dirty="0">
                <a:latin typeface="Calibri"/>
                <a:cs typeface="Calibri"/>
              </a:rPr>
              <a:t>Фактографическая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база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данных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(ФБД)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это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БД,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содержащая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ИНФОРМАЦИЮ, </a:t>
            </a:r>
            <a:r>
              <a:rPr sz="2400" dirty="0">
                <a:latin typeface="Calibri"/>
                <a:cs typeface="Calibri"/>
              </a:rPr>
              <a:t>относящуюся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непосредственно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предметной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области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[см.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ГОСТ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7.73-</a:t>
            </a:r>
            <a:r>
              <a:rPr sz="2400" spc="-20" dirty="0">
                <a:latin typeface="Calibri"/>
                <a:cs typeface="Calibri"/>
              </a:rPr>
              <a:t>96].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2400" spc="-10" dirty="0">
                <a:latin typeface="Calibri"/>
                <a:cs typeface="Calibri"/>
              </a:rPr>
              <a:t>ОТМЕТИМ: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ФБД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содержит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фактографические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данные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(ФД).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450"/>
              </a:lnSpc>
              <a:spcBef>
                <a:spcPts val="120"/>
              </a:spcBef>
            </a:pPr>
            <a:r>
              <a:rPr sz="2400" dirty="0">
                <a:latin typeface="Calibri"/>
                <a:cs typeface="Calibri"/>
              </a:rPr>
              <a:t>Опираясь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на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работы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[ГОСТ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7.0-99,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ГОСТ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7.58-90,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ГОСТ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7.66-92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(ИСО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5963-85)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и</a:t>
            </a:r>
            <a:endParaRPr sz="2400">
              <a:latin typeface="Calibri"/>
              <a:cs typeface="Calibri"/>
            </a:endParaRPr>
          </a:p>
          <a:p>
            <a:pPr marL="12700" marR="748665">
              <a:lnSpc>
                <a:spcPct val="7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др.]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используя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рассмотренные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термины,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данные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информация,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дадим следующие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определения.</a:t>
            </a:r>
            <a:endParaRPr sz="2400">
              <a:latin typeface="Calibri"/>
              <a:cs typeface="Calibri"/>
            </a:endParaRPr>
          </a:p>
          <a:p>
            <a:pPr marL="12700" marR="58419">
              <a:lnSpc>
                <a:spcPct val="70000"/>
              </a:lnSpc>
              <a:spcBef>
                <a:spcPts val="1010"/>
              </a:spcBef>
            </a:pPr>
            <a:r>
              <a:rPr sz="2400" spc="-10" dirty="0">
                <a:latin typeface="Calibri"/>
                <a:cs typeface="Calibri"/>
              </a:rPr>
              <a:t>Фактографическая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информация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(ФИ)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—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информация,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содержащая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конкретные фактические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сведения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(сообщения)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конкретных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фактах,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фактических </a:t>
            </a:r>
            <a:r>
              <a:rPr sz="2400" dirty="0">
                <a:latin typeface="Calibri"/>
                <a:cs typeface="Calibri"/>
              </a:rPr>
              <a:t>событиях,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характеризующие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некоторый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объект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позволяющие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провести сопоставление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его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с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аналогами.</a:t>
            </a:r>
            <a:endParaRPr sz="2400">
              <a:latin typeface="Calibri"/>
              <a:cs typeface="Calibri"/>
            </a:endParaRPr>
          </a:p>
          <a:p>
            <a:pPr marL="12700" marR="5080" algn="just">
              <a:lnSpc>
                <a:spcPct val="70000"/>
              </a:lnSpc>
              <a:spcBef>
                <a:spcPts val="1005"/>
              </a:spcBef>
            </a:pPr>
            <a:r>
              <a:rPr sz="2400" dirty="0">
                <a:latin typeface="Calibri"/>
                <a:cs typeface="Calibri"/>
              </a:rPr>
              <a:t>В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качестве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примера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фактографической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информации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можно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привести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сведения </a:t>
            </a:r>
            <a:r>
              <a:rPr sz="2400" dirty="0">
                <a:latin typeface="Calibri"/>
                <a:cs typeface="Calibri"/>
              </a:rPr>
              <a:t>о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конкретном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человеке: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его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фамилия,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имя,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место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дата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рождения,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телефон,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E- </a:t>
            </a:r>
            <a:r>
              <a:rPr sz="2400" dirty="0">
                <a:latin typeface="Calibri"/>
                <a:cs typeface="Calibri"/>
              </a:rPr>
              <a:t>mail,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адрес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прописки,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рост,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особые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приметы,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описание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внешности.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Фактографические</a:t>
            </a:r>
            <a:r>
              <a:rPr spc="-85" dirty="0"/>
              <a:t> </a:t>
            </a:r>
            <a:r>
              <a:rPr dirty="0"/>
              <a:t>данные</a:t>
            </a:r>
            <a:r>
              <a:rPr spc="-135" dirty="0"/>
              <a:t> </a:t>
            </a:r>
            <a:r>
              <a:rPr dirty="0"/>
              <a:t>и</a:t>
            </a:r>
            <a:r>
              <a:rPr spc="-155" dirty="0"/>
              <a:t> </a:t>
            </a:r>
            <a:r>
              <a:rPr spc="-25" dirty="0"/>
              <a:t>БД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 marR="720090">
              <a:lnSpc>
                <a:spcPct val="70000"/>
              </a:lnSpc>
              <a:spcBef>
                <a:spcPts val="1025"/>
              </a:spcBef>
            </a:pPr>
            <a:r>
              <a:rPr sz="2600" spc="-10" dirty="0"/>
              <a:t>Фактографические</a:t>
            </a:r>
            <a:r>
              <a:rPr sz="2600" spc="-55" dirty="0"/>
              <a:t> </a:t>
            </a:r>
            <a:r>
              <a:rPr sz="2600" dirty="0"/>
              <a:t>данные</a:t>
            </a:r>
            <a:r>
              <a:rPr sz="2600" spc="-75" dirty="0"/>
              <a:t> </a:t>
            </a:r>
            <a:r>
              <a:rPr sz="2600" dirty="0"/>
              <a:t>(ФД)</a:t>
            </a:r>
            <a:r>
              <a:rPr sz="2600" spc="-80" dirty="0"/>
              <a:t> </a:t>
            </a:r>
            <a:r>
              <a:rPr sz="2600" dirty="0"/>
              <a:t>—</a:t>
            </a:r>
            <a:r>
              <a:rPr sz="2600" spc="-90" dirty="0"/>
              <a:t> </a:t>
            </a:r>
            <a:r>
              <a:rPr sz="2600" spc="-10" dirty="0"/>
              <a:t>фактографическая</a:t>
            </a:r>
            <a:r>
              <a:rPr sz="2600" spc="-20" dirty="0"/>
              <a:t> </a:t>
            </a:r>
            <a:r>
              <a:rPr sz="2600" spc="-10" dirty="0"/>
              <a:t>информация, обработанная</a:t>
            </a:r>
            <a:r>
              <a:rPr sz="2600" spc="-55" dirty="0"/>
              <a:t> </a:t>
            </a:r>
            <a:r>
              <a:rPr sz="2600" dirty="0"/>
              <a:t>и</a:t>
            </a:r>
            <a:r>
              <a:rPr sz="2600" spc="-65" dirty="0"/>
              <a:t> </a:t>
            </a:r>
            <a:r>
              <a:rPr sz="2600" spc="-10" dirty="0"/>
              <a:t>представленная</a:t>
            </a:r>
            <a:r>
              <a:rPr sz="2600" spc="-75" dirty="0"/>
              <a:t> </a:t>
            </a:r>
            <a:r>
              <a:rPr sz="2600" dirty="0"/>
              <a:t>в</a:t>
            </a:r>
            <a:r>
              <a:rPr sz="2600" spc="-50" dirty="0"/>
              <a:t> </a:t>
            </a:r>
            <a:r>
              <a:rPr sz="2600" dirty="0"/>
              <a:t>формализованном</a:t>
            </a:r>
            <a:r>
              <a:rPr sz="2600" spc="-5" dirty="0"/>
              <a:t> </a:t>
            </a:r>
            <a:r>
              <a:rPr sz="2600" dirty="0"/>
              <a:t>виде</a:t>
            </a:r>
            <a:r>
              <a:rPr sz="2600" spc="-45" dirty="0"/>
              <a:t> </a:t>
            </a:r>
            <a:r>
              <a:rPr sz="2600" spc="-25" dirty="0"/>
              <a:t>для</a:t>
            </a:r>
            <a:endParaRPr sz="2600"/>
          </a:p>
          <a:p>
            <a:pPr marL="12700">
              <a:lnSpc>
                <a:spcPts val="2185"/>
              </a:lnSpc>
            </a:pPr>
            <a:r>
              <a:rPr sz="2600" dirty="0"/>
              <a:t>дальнейшей</a:t>
            </a:r>
            <a:r>
              <a:rPr sz="2600" spc="-130" dirty="0"/>
              <a:t> </a:t>
            </a:r>
            <a:r>
              <a:rPr sz="2600" spc="-10" dirty="0"/>
              <a:t>обработки.</a:t>
            </a:r>
            <a:endParaRPr sz="2600"/>
          </a:p>
          <a:p>
            <a:pPr marL="12700" marR="619125">
              <a:lnSpc>
                <a:spcPct val="70000"/>
              </a:lnSpc>
              <a:spcBef>
                <a:spcPts val="1010"/>
              </a:spcBef>
            </a:pPr>
            <a:r>
              <a:rPr sz="2600" spc="-10" dirty="0"/>
              <a:t>Согласно</a:t>
            </a:r>
            <a:r>
              <a:rPr sz="2600" spc="-75" dirty="0"/>
              <a:t> </a:t>
            </a:r>
            <a:r>
              <a:rPr sz="2600" dirty="0"/>
              <a:t>ГОСТ</a:t>
            </a:r>
            <a:r>
              <a:rPr sz="2600" spc="-60" dirty="0"/>
              <a:t> </a:t>
            </a:r>
            <a:r>
              <a:rPr sz="2600" spc="-10" dirty="0"/>
              <a:t>7.73-</a:t>
            </a:r>
            <a:r>
              <a:rPr sz="2600" dirty="0"/>
              <a:t>96</a:t>
            </a:r>
            <a:r>
              <a:rPr sz="2600" spc="-90" dirty="0"/>
              <a:t> </a:t>
            </a:r>
            <a:r>
              <a:rPr sz="2600" spc="-20" dirty="0"/>
              <a:t>информационно-</a:t>
            </a:r>
            <a:r>
              <a:rPr sz="2600" dirty="0"/>
              <a:t>поисковая</a:t>
            </a:r>
            <a:r>
              <a:rPr sz="2600" spc="-5" dirty="0"/>
              <a:t> </a:t>
            </a:r>
            <a:r>
              <a:rPr sz="2600" dirty="0"/>
              <a:t>система</a:t>
            </a:r>
            <a:r>
              <a:rPr sz="2600" spc="-45" dirty="0"/>
              <a:t> </a:t>
            </a:r>
            <a:r>
              <a:rPr sz="2600" dirty="0"/>
              <a:t>(ИПС)</a:t>
            </a:r>
            <a:r>
              <a:rPr sz="2600" spc="-80" dirty="0"/>
              <a:t> </a:t>
            </a:r>
            <a:r>
              <a:rPr sz="2600" spc="-50" dirty="0"/>
              <a:t>— </a:t>
            </a:r>
            <a:r>
              <a:rPr sz="2600" spc="-10" dirty="0"/>
              <a:t>совокупность</a:t>
            </a:r>
            <a:r>
              <a:rPr sz="2600" spc="-75" dirty="0"/>
              <a:t> </a:t>
            </a:r>
            <a:r>
              <a:rPr sz="2600" spc="-10" dirty="0"/>
              <a:t>справочно-</a:t>
            </a:r>
            <a:r>
              <a:rPr sz="2600" dirty="0"/>
              <a:t>информационного фонда</a:t>
            </a:r>
            <a:r>
              <a:rPr sz="2600" spc="-50" dirty="0"/>
              <a:t> </a:t>
            </a:r>
            <a:r>
              <a:rPr sz="2600" dirty="0"/>
              <a:t>и</a:t>
            </a:r>
            <a:r>
              <a:rPr sz="2600" spc="-90" dirty="0"/>
              <a:t> </a:t>
            </a:r>
            <a:r>
              <a:rPr sz="2600" spc="-10" dirty="0"/>
              <a:t>технических </a:t>
            </a:r>
            <a:r>
              <a:rPr sz="2600" dirty="0"/>
              <a:t>средств</a:t>
            </a:r>
            <a:r>
              <a:rPr sz="2600" spc="-80" dirty="0"/>
              <a:t> </a:t>
            </a:r>
            <a:r>
              <a:rPr sz="2600" spc="-10" dirty="0"/>
              <a:t>информационного</a:t>
            </a:r>
            <a:r>
              <a:rPr sz="2600" spc="-5" dirty="0"/>
              <a:t> </a:t>
            </a:r>
            <a:r>
              <a:rPr sz="2600" dirty="0"/>
              <a:t>поиска</a:t>
            </a:r>
            <a:r>
              <a:rPr sz="2600" spc="-65" dirty="0"/>
              <a:t> </a:t>
            </a:r>
            <a:r>
              <a:rPr sz="2600" dirty="0"/>
              <a:t>в</a:t>
            </a:r>
            <a:r>
              <a:rPr sz="2600" spc="-65" dirty="0"/>
              <a:t> </a:t>
            </a:r>
            <a:r>
              <a:rPr sz="2600" dirty="0"/>
              <a:t>нем,</a:t>
            </a:r>
            <a:r>
              <a:rPr sz="2600" spc="-65" dirty="0"/>
              <a:t> </a:t>
            </a:r>
            <a:r>
              <a:rPr sz="2600" dirty="0"/>
              <a:t>а</a:t>
            </a:r>
            <a:r>
              <a:rPr sz="2600" spc="-80" dirty="0"/>
              <a:t> </a:t>
            </a:r>
            <a:r>
              <a:rPr sz="2600" spc="-10" dirty="0"/>
              <a:t>фактографическая</a:t>
            </a:r>
            <a:r>
              <a:rPr sz="2600" spc="-5" dirty="0"/>
              <a:t> </a:t>
            </a:r>
            <a:r>
              <a:rPr sz="2600" spc="-25" dirty="0"/>
              <a:t>ИПС</a:t>
            </a:r>
            <a:endParaRPr sz="2600"/>
          </a:p>
          <a:p>
            <a:pPr marL="12700">
              <a:lnSpc>
                <a:spcPts val="2185"/>
              </a:lnSpc>
            </a:pPr>
            <a:r>
              <a:rPr sz="2600" dirty="0"/>
              <a:t>(ФИПС)</a:t>
            </a:r>
            <a:r>
              <a:rPr sz="2600" spc="-45" dirty="0"/>
              <a:t> </a:t>
            </a:r>
            <a:r>
              <a:rPr sz="2600" dirty="0"/>
              <a:t>—</a:t>
            </a:r>
            <a:r>
              <a:rPr sz="2600" spc="-70" dirty="0"/>
              <a:t> </a:t>
            </a:r>
            <a:r>
              <a:rPr sz="2600" dirty="0"/>
              <a:t>ИПС,</a:t>
            </a:r>
            <a:r>
              <a:rPr sz="2600" spc="-50" dirty="0"/>
              <a:t> </a:t>
            </a:r>
            <a:r>
              <a:rPr sz="2600" spc="-10" dirty="0"/>
              <a:t>предназначенная</a:t>
            </a:r>
            <a:r>
              <a:rPr sz="2600" spc="-75" dirty="0"/>
              <a:t> </a:t>
            </a:r>
            <a:r>
              <a:rPr sz="2600" dirty="0"/>
              <a:t>для</a:t>
            </a:r>
            <a:r>
              <a:rPr sz="2600" spc="-60" dirty="0"/>
              <a:t> </a:t>
            </a:r>
            <a:r>
              <a:rPr sz="2600" dirty="0"/>
              <a:t>поиска</a:t>
            </a:r>
            <a:r>
              <a:rPr sz="2600" spc="-25" dirty="0"/>
              <a:t> </a:t>
            </a:r>
            <a:r>
              <a:rPr sz="2600" spc="-10" dirty="0"/>
              <a:t>фактов.</a:t>
            </a:r>
            <a:endParaRPr sz="2600"/>
          </a:p>
          <a:p>
            <a:pPr marL="12700" marR="5080">
              <a:lnSpc>
                <a:spcPct val="70000"/>
              </a:lnSpc>
              <a:spcBef>
                <a:spcPts val="1010"/>
              </a:spcBef>
            </a:pPr>
            <a:r>
              <a:rPr sz="2600" dirty="0"/>
              <a:t>Принято</a:t>
            </a:r>
            <a:r>
              <a:rPr sz="2600" spc="-45" dirty="0"/>
              <a:t> </a:t>
            </a:r>
            <a:r>
              <a:rPr sz="2600" dirty="0"/>
              <a:t>считать</a:t>
            </a:r>
            <a:r>
              <a:rPr sz="2600" spc="-40" dirty="0"/>
              <a:t> </a:t>
            </a:r>
            <a:r>
              <a:rPr sz="2600" dirty="0"/>
              <a:t>[3,</a:t>
            </a:r>
            <a:r>
              <a:rPr sz="2600" spc="-40" dirty="0"/>
              <a:t> </a:t>
            </a:r>
            <a:r>
              <a:rPr sz="2600" dirty="0"/>
              <a:t>c.136],</a:t>
            </a:r>
            <a:r>
              <a:rPr sz="2600" spc="-70" dirty="0"/>
              <a:t> </a:t>
            </a:r>
            <a:r>
              <a:rPr sz="2600" dirty="0"/>
              <a:t>что</a:t>
            </a:r>
            <a:r>
              <a:rPr sz="2600" spc="-40" dirty="0"/>
              <a:t> </a:t>
            </a:r>
            <a:r>
              <a:rPr sz="2600" dirty="0"/>
              <a:t>ФИПС</a:t>
            </a:r>
            <a:r>
              <a:rPr sz="2600" spc="-40" dirty="0"/>
              <a:t> </a:t>
            </a:r>
            <a:r>
              <a:rPr sz="2600" dirty="0"/>
              <a:t>в</a:t>
            </a:r>
            <a:r>
              <a:rPr sz="2600" spc="-45" dirty="0"/>
              <a:t> </a:t>
            </a:r>
            <a:r>
              <a:rPr sz="2600" dirty="0"/>
              <a:t>ответ</a:t>
            </a:r>
            <a:r>
              <a:rPr sz="2600" spc="-40" dirty="0"/>
              <a:t> </a:t>
            </a:r>
            <a:r>
              <a:rPr sz="2600" dirty="0"/>
              <a:t>на</a:t>
            </a:r>
            <a:r>
              <a:rPr sz="2600" spc="-55" dirty="0"/>
              <a:t> </a:t>
            </a:r>
            <a:r>
              <a:rPr sz="2600" dirty="0"/>
              <a:t>запрос</a:t>
            </a:r>
            <a:r>
              <a:rPr sz="2600" spc="-55" dirty="0"/>
              <a:t> </a:t>
            </a:r>
            <a:r>
              <a:rPr sz="2600" dirty="0"/>
              <a:t>выдает</a:t>
            </a:r>
            <a:r>
              <a:rPr sz="2600" spc="-35" dirty="0"/>
              <a:t> </a:t>
            </a:r>
            <a:r>
              <a:rPr sz="2600" dirty="0"/>
              <a:t>не</a:t>
            </a:r>
            <a:r>
              <a:rPr sz="2600" spc="-60" dirty="0"/>
              <a:t> </a:t>
            </a:r>
            <a:r>
              <a:rPr sz="2600" spc="-10" dirty="0"/>
              <a:t>список </a:t>
            </a:r>
            <a:r>
              <a:rPr sz="2600" dirty="0"/>
              <a:t>ссылок</a:t>
            </a:r>
            <a:r>
              <a:rPr sz="2600" spc="-70" dirty="0"/>
              <a:t> </a:t>
            </a:r>
            <a:r>
              <a:rPr sz="2600" dirty="0"/>
              <a:t>или</a:t>
            </a:r>
            <a:r>
              <a:rPr sz="2600" spc="-55" dirty="0"/>
              <a:t> </a:t>
            </a:r>
            <a:r>
              <a:rPr sz="2600" dirty="0"/>
              <a:t>источников,</a:t>
            </a:r>
            <a:r>
              <a:rPr sz="2600" spc="-40" dirty="0"/>
              <a:t> </a:t>
            </a:r>
            <a:r>
              <a:rPr sz="2600" dirty="0"/>
              <a:t>а</a:t>
            </a:r>
            <a:r>
              <a:rPr sz="2600" spc="-80" dirty="0"/>
              <a:t> </a:t>
            </a:r>
            <a:r>
              <a:rPr sz="2600" spc="-10" dirty="0"/>
              <a:t>непосредственно</a:t>
            </a:r>
            <a:r>
              <a:rPr sz="2600" spc="-85" dirty="0"/>
              <a:t> </a:t>
            </a:r>
            <a:r>
              <a:rPr sz="2600" dirty="0"/>
              <a:t>сами</a:t>
            </a:r>
            <a:r>
              <a:rPr sz="2600" spc="-75" dirty="0"/>
              <a:t> </a:t>
            </a:r>
            <a:r>
              <a:rPr sz="2600" dirty="0"/>
              <a:t>данные,</a:t>
            </a:r>
            <a:r>
              <a:rPr sz="2600" spc="-65" dirty="0"/>
              <a:t> </a:t>
            </a:r>
            <a:r>
              <a:rPr sz="2600" spc="-10" dirty="0"/>
              <a:t>факты,</a:t>
            </a:r>
            <a:endParaRPr sz="2600"/>
          </a:p>
          <a:p>
            <a:pPr marL="12700" marR="20320">
              <a:lnSpc>
                <a:spcPct val="70000"/>
              </a:lnSpc>
              <a:spcBef>
                <a:spcPts val="5"/>
              </a:spcBef>
            </a:pPr>
            <a:r>
              <a:rPr sz="2600" dirty="0"/>
              <a:t>сведения</a:t>
            </a:r>
            <a:r>
              <a:rPr sz="2600" spc="-125" dirty="0"/>
              <a:t> </a:t>
            </a:r>
            <a:r>
              <a:rPr sz="2600" dirty="0"/>
              <a:t>(т.е.</a:t>
            </a:r>
            <a:r>
              <a:rPr sz="2600" spc="-85" dirty="0"/>
              <a:t> </a:t>
            </a:r>
            <a:r>
              <a:rPr sz="2600" spc="-10" dirty="0"/>
              <a:t>фактографическую</a:t>
            </a:r>
            <a:r>
              <a:rPr sz="2600" spc="-65" dirty="0"/>
              <a:t> </a:t>
            </a:r>
            <a:r>
              <a:rPr sz="2600" dirty="0"/>
              <a:t>информацию</a:t>
            </a:r>
            <a:r>
              <a:rPr sz="2600" spc="-60" dirty="0"/>
              <a:t> </a:t>
            </a:r>
            <a:r>
              <a:rPr sz="2600" dirty="0"/>
              <a:t>[ГОСТ</a:t>
            </a:r>
            <a:r>
              <a:rPr sz="2600" spc="-60" dirty="0"/>
              <a:t> </a:t>
            </a:r>
            <a:r>
              <a:rPr sz="2600" spc="-10" dirty="0"/>
              <a:t>7.58-</a:t>
            </a:r>
            <a:r>
              <a:rPr sz="2600" dirty="0"/>
              <a:t>90]).</a:t>
            </a:r>
            <a:r>
              <a:rPr sz="2600" spc="-100" dirty="0"/>
              <a:t> </a:t>
            </a:r>
            <a:r>
              <a:rPr sz="2600" spc="-20" dirty="0"/>
              <a:t>Этим </a:t>
            </a:r>
            <a:r>
              <a:rPr sz="2600" dirty="0"/>
              <a:t>ФИПС</a:t>
            </a:r>
            <a:r>
              <a:rPr sz="2600" spc="-95" dirty="0"/>
              <a:t> </a:t>
            </a:r>
            <a:r>
              <a:rPr sz="2600" spc="-10" dirty="0"/>
              <a:t>отличаются</a:t>
            </a:r>
            <a:r>
              <a:rPr sz="2600" spc="-55" dirty="0"/>
              <a:t> </a:t>
            </a:r>
            <a:r>
              <a:rPr sz="2600" dirty="0"/>
              <a:t>от</a:t>
            </a:r>
            <a:r>
              <a:rPr sz="2600" spc="-95" dirty="0"/>
              <a:t> </a:t>
            </a:r>
            <a:r>
              <a:rPr sz="2600" spc="-10" dirty="0"/>
              <a:t>документальных</a:t>
            </a:r>
            <a:r>
              <a:rPr sz="2600" spc="-70" dirty="0"/>
              <a:t> </a:t>
            </a:r>
            <a:r>
              <a:rPr sz="2600" dirty="0"/>
              <a:t>ИПС</a:t>
            </a:r>
            <a:r>
              <a:rPr sz="2600" spc="-95" dirty="0"/>
              <a:t> </a:t>
            </a:r>
            <a:r>
              <a:rPr sz="2600" dirty="0"/>
              <a:t>(ДИПС),</a:t>
            </a:r>
            <a:r>
              <a:rPr sz="2600" spc="-114" dirty="0"/>
              <a:t> </a:t>
            </a:r>
            <a:r>
              <a:rPr sz="2600" dirty="0"/>
              <a:t>которые</a:t>
            </a:r>
            <a:r>
              <a:rPr sz="2600" spc="-70" dirty="0"/>
              <a:t> </a:t>
            </a:r>
            <a:r>
              <a:rPr sz="2600" spc="-10" dirty="0"/>
              <a:t>согласно </a:t>
            </a:r>
            <a:r>
              <a:rPr sz="2600" dirty="0"/>
              <a:t>ГОСТ</a:t>
            </a:r>
            <a:r>
              <a:rPr sz="2600" spc="-60" dirty="0"/>
              <a:t> </a:t>
            </a:r>
            <a:r>
              <a:rPr sz="2600" spc="-10" dirty="0"/>
              <a:t>7.73-</a:t>
            </a:r>
            <a:r>
              <a:rPr sz="2600" dirty="0"/>
              <a:t>96</a:t>
            </a:r>
            <a:r>
              <a:rPr sz="2600" spc="-100" dirty="0"/>
              <a:t> </a:t>
            </a:r>
            <a:r>
              <a:rPr sz="2600" dirty="0"/>
              <a:t>предназначены</a:t>
            </a:r>
            <a:r>
              <a:rPr sz="2600" spc="-80" dirty="0"/>
              <a:t> </a:t>
            </a:r>
            <a:r>
              <a:rPr sz="2600" dirty="0"/>
              <a:t>для</a:t>
            </a:r>
            <a:r>
              <a:rPr sz="2600" spc="-50" dirty="0"/>
              <a:t> </a:t>
            </a:r>
            <a:r>
              <a:rPr sz="2600" dirty="0"/>
              <a:t>поиска</a:t>
            </a:r>
            <a:r>
              <a:rPr sz="2600" spc="-60" dirty="0"/>
              <a:t> </a:t>
            </a:r>
            <a:r>
              <a:rPr sz="2600" spc="-10" dirty="0"/>
              <a:t>документов</a:t>
            </a:r>
            <a:r>
              <a:rPr sz="2600" spc="-45" dirty="0"/>
              <a:t> </a:t>
            </a:r>
            <a:r>
              <a:rPr sz="2600" dirty="0"/>
              <a:t>и</a:t>
            </a:r>
            <a:r>
              <a:rPr sz="2600" spc="-75" dirty="0"/>
              <a:t> </a:t>
            </a:r>
            <a:r>
              <a:rPr sz="2600" dirty="0"/>
              <a:t>(или)</a:t>
            </a:r>
            <a:r>
              <a:rPr sz="2600" spc="-60" dirty="0"/>
              <a:t> </a:t>
            </a:r>
            <a:r>
              <a:rPr sz="2600" dirty="0"/>
              <a:t>сведений</a:t>
            </a:r>
            <a:r>
              <a:rPr sz="2600" spc="-95" dirty="0"/>
              <a:t> </a:t>
            </a:r>
            <a:r>
              <a:rPr sz="2600" spc="-50" dirty="0"/>
              <a:t>о </a:t>
            </a:r>
            <a:r>
              <a:rPr sz="2600" spc="-20" dirty="0"/>
              <a:t>них.</a:t>
            </a:r>
            <a:endParaRPr sz="2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Фактографические</a:t>
            </a:r>
            <a:r>
              <a:rPr spc="-85" dirty="0"/>
              <a:t> </a:t>
            </a:r>
            <a:r>
              <a:rPr dirty="0"/>
              <a:t>данные</a:t>
            </a:r>
            <a:r>
              <a:rPr spc="-135" dirty="0"/>
              <a:t> </a:t>
            </a:r>
            <a:r>
              <a:rPr dirty="0"/>
              <a:t>и</a:t>
            </a:r>
            <a:r>
              <a:rPr spc="-155" dirty="0"/>
              <a:t> </a:t>
            </a:r>
            <a:r>
              <a:rPr spc="-25" dirty="0"/>
              <a:t>БД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90"/>
              </a:spcBef>
            </a:pPr>
            <a:r>
              <a:rPr dirty="0"/>
              <a:t>В</a:t>
            </a:r>
            <a:r>
              <a:rPr spc="-50" dirty="0"/>
              <a:t> </a:t>
            </a:r>
            <a:r>
              <a:rPr dirty="0"/>
              <a:t>системах</a:t>
            </a:r>
            <a:r>
              <a:rPr spc="-25" dirty="0"/>
              <a:t> </a:t>
            </a:r>
            <a:r>
              <a:rPr spc="-10" dirty="0"/>
              <a:t>фактографического</a:t>
            </a:r>
            <a:r>
              <a:rPr spc="-65" dirty="0"/>
              <a:t> </a:t>
            </a:r>
            <a:r>
              <a:rPr dirty="0"/>
              <a:t>типа</a:t>
            </a:r>
            <a:r>
              <a:rPr spc="-50" dirty="0"/>
              <a:t> </a:t>
            </a:r>
            <a:r>
              <a:rPr dirty="0"/>
              <a:t>в</a:t>
            </a:r>
            <a:r>
              <a:rPr spc="-35" dirty="0"/>
              <a:t> </a:t>
            </a:r>
            <a:r>
              <a:rPr dirty="0"/>
              <a:t>БД</a:t>
            </a:r>
            <a:r>
              <a:rPr spc="-60" dirty="0"/>
              <a:t> </a:t>
            </a:r>
            <a:r>
              <a:rPr dirty="0"/>
              <a:t>хранится</a:t>
            </a:r>
            <a:r>
              <a:rPr spc="-65" dirty="0"/>
              <a:t> </a:t>
            </a:r>
            <a:r>
              <a:rPr dirty="0"/>
              <a:t>информация</a:t>
            </a:r>
            <a:r>
              <a:rPr spc="-70" dirty="0"/>
              <a:t> </a:t>
            </a:r>
            <a:r>
              <a:rPr spc="-25" dirty="0"/>
              <a:t>об </a:t>
            </a:r>
            <a:r>
              <a:rPr dirty="0"/>
              <a:t>интересующих</a:t>
            </a:r>
            <a:r>
              <a:rPr spc="-85" dirty="0"/>
              <a:t> </a:t>
            </a:r>
            <a:r>
              <a:rPr spc="-10" dirty="0"/>
              <a:t>пользователя</a:t>
            </a:r>
            <a:r>
              <a:rPr spc="-125" dirty="0"/>
              <a:t> </a:t>
            </a:r>
            <a:r>
              <a:rPr dirty="0"/>
              <a:t>объектах</a:t>
            </a:r>
            <a:r>
              <a:rPr spc="-120" dirty="0"/>
              <a:t> </a:t>
            </a:r>
            <a:r>
              <a:rPr dirty="0"/>
              <a:t>предметной</a:t>
            </a:r>
            <a:r>
              <a:rPr spc="-85" dirty="0"/>
              <a:t> </a:t>
            </a:r>
            <a:r>
              <a:rPr dirty="0"/>
              <a:t>области</a:t>
            </a:r>
            <a:r>
              <a:rPr spc="-90" dirty="0"/>
              <a:t> </a:t>
            </a:r>
            <a:r>
              <a:rPr dirty="0"/>
              <a:t>в</a:t>
            </a:r>
            <a:r>
              <a:rPr spc="-80" dirty="0"/>
              <a:t> </a:t>
            </a:r>
            <a:r>
              <a:rPr spc="-20" dirty="0"/>
              <a:t>виде</a:t>
            </a:r>
          </a:p>
          <a:p>
            <a:pPr marL="12700">
              <a:lnSpc>
                <a:spcPts val="2820"/>
              </a:lnSpc>
            </a:pPr>
            <a:r>
              <a:rPr dirty="0"/>
              <a:t>«фактов»</a:t>
            </a:r>
            <a:r>
              <a:rPr spc="-90" dirty="0"/>
              <a:t> </a:t>
            </a:r>
            <a:r>
              <a:rPr dirty="0"/>
              <a:t>(например,</a:t>
            </a:r>
            <a:r>
              <a:rPr spc="-50" dirty="0"/>
              <a:t> </a:t>
            </a:r>
            <a:r>
              <a:rPr dirty="0"/>
              <a:t>биографические</a:t>
            </a:r>
            <a:r>
              <a:rPr spc="-70" dirty="0"/>
              <a:t> </a:t>
            </a:r>
            <a:r>
              <a:rPr dirty="0"/>
              <a:t>данные</a:t>
            </a:r>
            <a:r>
              <a:rPr spc="-85" dirty="0"/>
              <a:t> </a:t>
            </a:r>
            <a:r>
              <a:rPr dirty="0"/>
              <a:t>о</a:t>
            </a:r>
            <a:r>
              <a:rPr spc="-50" dirty="0"/>
              <a:t> </a:t>
            </a:r>
            <a:r>
              <a:rPr spc="-10" dirty="0"/>
              <a:t>сотрудниках,</a:t>
            </a:r>
          </a:p>
          <a:p>
            <a:pPr marL="12700" marR="198755">
              <a:lnSpc>
                <a:spcPct val="90000"/>
              </a:lnSpc>
              <a:spcBef>
                <a:spcPts val="170"/>
              </a:spcBef>
            </a:pPr>
            <a:r>
              <a:rPr dirty="0"/>
              <a:t>данные</a:t>
            </a:r>
            <a:r>
              <a:rPr spc="-85" dirty="0"/>
              <a:t> </a:t>
            </a:r>
            <a:r>
              <a:rPr dirty="0"/>
              <a:t>о</a:t>
            </a:r>
            <a:r>
              <a:rPr spc="-40" dirty="0"/>
              <a:t> </a:t>
            </a:r>
            <a:r>
              <a:rPr dirty="0"/>
              <a:t>выпуске</a:t>
            </a:r>
            <a:r>
              <a:rPr spc="-85" dirty="0"/>
              <a:t> </a:t>
            </a:r>
            <a:r>
              <a:rPr spc="-10" dirty="0"/>
              <a:t>продукции</a:t>
            </a:r>
            <a:r>
              <a:rPr spc="-65" dirty="0"/>
              <a:t> </a:t>
            </a:r>
            <a:r>
              <a:rPr spc="-10" dirty="0"/>
              <a:t>производителями</a:t>
            </a:r>
            <a:r>
              <a:rPr spc="-85" dirty="0"/>
              <a:t> </a:t>
            </a:r>
            <a:r>
              <a:rPr dirty="0"/>
              <a:t>и</a:t>
            </a:r>
            <a:r>
              <a:rPr spc="-45" dirty="0"/>
              <a:t> </a:t>
            </a:r>
            <a:r>
              <a:rPr spc="-10" dirty="0"/>
              <a:t>т.п.);</a:t>
            </a:r>
            <a:r>
              <a:rPr spc="-40" dirty="0"/>
              <a:t> </a:t>
            </a:r>
            <a:r>
              <a:rPr dirty="0"/>
              <a:t>в</a:t>
            </a:r>
            <a:r>
              <a:rPr spc="-50" dirty="0"/>
              <a:t> </a:t>
            </a:r>
            <a:r>
              <a:rPr dirty="0"/>
              <a:t>ответ</a:t>
            </a:r>
            <a:r>
              <a:rPr spc="-65" dirty="0"/>
              <a:t> </a:t>
            </a:r>
            <a:r>
              <a:rPr spc="-25" dirty="0"/>
              <a:t>на </a:t>
            </a:r>
            <a:r>
              <a:rPr dirty="0"/>
              <a:t>запрос</a:t>
            </a:r>
            <a:r>
              <a:rPr spc="-75" dirty="0"/>
              <a:t> </a:t>
            </a:r>
            <a:r>
              <a:rPr spc="-10" dirty="0"/>
              <a:t>пользователя</a:t>
            </a:r>
            <a:r>
              <a:rPr spc="-120" dirty="0"/>
              <a:t> </a:t>
            </a:r>
            <a:r>
              <a:rPr dirty="0"/>
              <a:t>выдается</a:t>
            </a:r>
            <a:r>
              <a:rPr spc="-80" dirty="0"/>
              <a:t> </a:t>
            </a:r>
            <a:r>
              <a:rPr spc="-10" dirty="0"/>
              <a:t>требуемая</a:t>
            </a:r>
            <a:r>
              <a:rPr spc="-90" dirty="0"/>
              <a:t> </a:t>
            </a:r>
            <a:r>
              <a:rPr dirty="0"/>
              <a:t>информация</a:t>
            </a:r>
            <a:r>
              <a:rPr spc="-85" dirty="0"/>
              <a:t> </a:t>
            </a:r>
            <a:r>
              <a:rPr spc="-25" dirty="0"/>
              <a:t>об </a:t>
            </a:r>
            <a:r>
              <a:rPr spc="-10" dirty="0"/>
              <a:t>интересующем</a:t>
            </a:r>
            <a:r>
              <a:rPr spc="-55" dirty="0"/>
              <a:t> </a:t>
            </a:r>
            <a:r>
              <a:rPr dirty="0"/>
              <a:t>его</a:t>
            </a:r>
            <a:r>
              <a:rPr spc="-35" dirty="0"/>
              <a:t> </a:t>
            </a:r>
            <a:r>
              <a:rPr dirty="0"/>
              <a:t>объекте</a:t>
            </a:r>
            <a:r>
              <a:rPr spc="-75" dirty="0"/>
              <a:t> </a:t>
            </a:r>
            <a:r>
              <a:rPr dirty="0"/>
              <a:t>(объектах)</a:t>
            </a:r>
            <a:r>
              <a:rPr spc="-50" dirty="0"/>
              <a:t> </a:t>
            </a:r>
            <a:r>
              <a:rPr dirty="0"/>
              <a:t>или</a:t>
            </a:r>
            <a:r>
              <a:rPr spc="-50" dirty="0"/>
              <a:t> </a:t>
            </a:r>
            <a:r>
              <a:rPr dirty="0"/>
              <a:t>сообщение</a:t>
            </a:r>
            <a:r>
              <a:rPr spc="-105" dirty="0"/>
              <a:t> </a:t>
            </a:r>
            <a:r>
              <a:rPr dirty="0"/>
              <a:t>о</a:t>
            </a:r>
            <a:r>
              <a:rPr spc="-35" dirty="0"/>
              <a:t> </a:t>
            </a:r>
            <a:r>
              <a:rPr dirty="0"/>
              <a:t>том,</a:t>
            </a:r>
            <a:r>
              <a:rPr spc="-45" dirty="0"/>
              <a:t> </a:t>
            </a:r>
            <a:r>
              <a:rPr spc="-25" dirty="0"/>
              <a:t>что </a:t>
            </a:r>
            <a:r>
              <a:rPr dirty="0"/>
              <a:t>искомая</a:t>
            </a:r>
            <a:r>
              <a:rPr spc="-75" dirty="0"/>
              <a:t> </a:t>
            </a:r>
            <a:r>
              <a:rPr dirty="0"/>
              <a:t>информация</a:t>
            </a:r>
            <a:r>
              <a:rPr spc="-110" dirty="0"/>
              <a:t> </a:t>
            </a:r>
            <a:r>
              <a:rPr spc="-10" dirty="0"/>
              <a:t>отсутствует</a:t>
            </a:r>
            <a:r>
              <a:rPr spc="-65" dirty="0"/>
              <a:t> </a:t>
            </a:r>
            <a:r>
              <a:rPr dirty="0"/>
              <a:t>в</a:t>
            </a:r>
            <a:r>
              <a:rPr spc="-75" dirty="0"/>
              <a:t> </a:t>
            </a:r>
            <a:r>
              <a:rPr spc="-25" dirty="0"/>
              <a:t>БД.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Документальные</a:t>
            </a:r>
            <a:r>
              <a:rPr spc="-195" dirty="0"/>
              <a:t> </a:t>
            </a:r>
            <a:r>
              <a:rPr spc="-25" dirty="0"/>
              <a:t>БД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10186035" cy="416750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391160">
              <a:lnSpc>
                <a:spcPts val="3020"/>
              </a:lnSpc>
              <a:spcBef>
                <a:spcPts val="490"/>
              </a:spcBef>
            </a:pPr>
            <a:r>
              <a:rPr sz="2800" dirty="0">
                <a:latin typeface="Calibri"/>
                <a:cs typeface="Calibri"/>
              </a:rPr>
              <a:t>Документальная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база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данных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(ДБД)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—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это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БД,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которой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каждая </a:t>
            </a:r>
            <a:r>
              <a:rPr sz="2800" dirty="0">
                <a:latin typeface="Calibri"/>
                <a:cs typeface="Calibri"/>
              </a:rPr>
              <a:t>запись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отражает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конкретный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документ,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содержит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его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30"/>
              </a:lnSpc>
              <a:spcBef>
                <a:spcPts val="5"/>
              </a:spcBef>
            </a:pPr>
            <a:r>
              <a:rPr sz="2800" spc="-10" dirty="0">
                <a:latin typeface="Calibri"/>
                <a:cs typeface="Calibri"/>
              </a:rPr>
              <a:t>библиографическое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описание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возможно,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ИНУЮ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ИНФОРМАЦИЮ </a:t>
            </a:r>
            <a:r>
              <a:rPr sz="2800" dirty="0">
                <a:latin typeface="Calibri"/>
                <a:cs typeface="Calibri"/>
              </a:rPr>
              <a:t>о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нем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[см.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ГОСТ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7.73-96].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800" dirty="0">
                <a:latin typeface="Calibri"/>
                <a:cs typeface="Calibri"/>
              </a:rPr>
              <a:t>ОТМЕТИМ: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НЕ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всегда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можно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точно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отличить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ДБД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от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ФБД.</a:t>
            </a:r>
            <a:endParaRPr sz="2800">
              <a:latin typeface="Calibri"/>
              <a:cs typeface="Calibri"/>
            </a:endParaRPr>
          </a:p>
          <a:p>
            <a:pPr marL="12700" marR="280035">
              <a:lnSpc>
                <a:spcPct val="90000"/>
              </a:lnSpc>
              <a:spcBef>
                <a:spcPts val="1010"/>
              </a:spcBef>
            </a:pPr>
            <a:r>
              <a:rPr sz="2800" dirty="0">
                <a:latin typeface="Calibri"/>
                <a:cs typeface="Calibri"/>
              </a:rPr>
              <a:t>В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документальных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БД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единицей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хранения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является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какой-</a:t>
            </a:r>
            <a:r>
              <a:rPr sz="2800" spc="-20" dirty="0">
                <a:latin typeface="Calibri"/>
                <a:cs typeface="Calibri"/>
              </a:rPr>
              <a:t>либо </a:t>
            </a:r>
            <a:r>
              <a:rPr sz="2800" dirty="0">
                <a:latin typeface="Calibri"/>
                <a:cs typeface="Calibri"/>
              </a:rPr>
              <a:t>документ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(например,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текст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закона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или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статьи),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пользователю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в </a:t>
            </a:r>
            <a:r>
              <a:rPr sz="2800" dirty="0">
                <a:latin typeface="Calibri"/>
                <a:cs typeface="Calibri"/>
              </a:rPr>
              <a:t>ответ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на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его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запрос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выдается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либо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ссылка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на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документ,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либо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сам </a:t>
            </a:r>
            <a:r>
              <a:rPr sz="2800" spc="-10" dirty="0">
                <a:latin typeface="Calibri"/>
                <a:cs typeface="Calibri"/>
              </a:rPr>
              <a:t>документ,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котором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он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может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найти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интересующую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его </a:t>
            </a:r>
            <a:r>
              <a:rPr sz="2800" spc="-10" dirty="0">
                <a:latin typeface="Calibri"/>
                <a:cs typeface="Calibri"/>
              </a:rPr>
              <a:t>информацию.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Документальные</a:t>
            </a:r>
            <a:r>
              <a:rPr spc="-195" dirty="0"/>
              <a:t> </a:t>
            </a:r>
            <a:r>
              <a:rPr spc="-25" dirty="0"/>
              <a:t>БД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0380">
              <a:lnSpc>
                <a:spcPct val="80000"/>
              </a:lnSpc>
              <a:spcBef>
                <a:spcPts val="715"/>
              </a:spcBef>
            </a:pPr>
            <a:r>
              <a:rPr sz="2600" dirty="0"/>
              <a:t>БД</a:t>
            </a:r>
            <a:r>
              <a:rPr sz="2600" spc="-75" dirty="0"/>
              <a:t> </a:t>
            </a:r>
            <a:r>
              <a:rPr sz="2600" spc="-10" dirty="0"/>
              <a:t>документального</a:t>
            </a:r>
            <a:r>
              <a:rPr sz="2600" spc="-50" dirty="0"/>
              <a:t> </a:t>
            </a:r>
            <a:r>
              <a:rPr sz="2600" dirty="0"/>
              <a:t>типа</a:t>
            </a:r>
            <a:r>
              <a:rPr sz="2600" spc="-65" dirty="0"/>
              <a:t> </a:t>
            </a:r>
            <a:r>
              <a:rPr sz="2600" dirty="0"/>
              <a:t>могут</a:t>
            </a:r>
            <a:r>
              <a:rPr sz="2600" spc="-55" dirty="0"/>
              <a:t> </a:t>
            </a:r>
            <a:r>
              <a:rPr sz="2600" dirty="0"/>
              <a:t>быть</a:t>
            </a:r>
            <a:r>
              <a:rPr sz="2600" spc="-65" dirty="0"/>
              <a:t> </a:t>
            </a:r>
            <a:r>
              <a:rPr sz="2600" dirty="0"/>
              <a:t>организованы</a:t>
            </a:r>
            <a:r>
              <a:rPr sz="2600" spc="-50" dirty="0"/>
              <a:t> </a:t>
            </a:r>
            <a:r>
              <a:rPr sz="2600" spc="-10" dirty="0"/>
              <a:t>по-</a:t>
            </a:r>
            <a:r>
              <a:rPr sz="2600" dirty="0"/>
              <a:t>разному:</a:t>
            </a:r>
            <a:r>
              <a:rPr sz="2600" spc="-50" dirty="0"/>
              <a:t> </a:t>
            </a:r>
            <a:r>
              <a:rPr sz="2600" spc="-25" dirty="0"/>
              <a:t>без </a:t>
            </a:r>
            <a:r>
              <a:rPr sz="2600" dirty="0"/>
              <a:t>хранения</a:t>
            </a:r>
            <a:r>
              <a:rPr sz="2600" spc="-90" dirty="0"/>
              <a:t> </a:t>
            </a:r>
            <a:r>
              <a:rPr sz="2600" dirty="0"/>
              <a:t>и</a:t>
            </a:r>
            <a:r>
              <a:rPr sz="2600" spc="-75" dirty="0"/>
              <a:t> </a:t>
            </a:r>
            <a:r>
              <a:rPr sz="2600" dirty="0"/>
              <a:t>с</a:t>
            </a:r>
            <a:r>
              <a:rPr sz="2600" spc="-60" dirty="0"/>
              <a:t> </a:t>
            </a:r>
            <a:r>
              <a:rPr sz="2600" dirty="0"/>
              <a:t>хранением</a:t>
            </a:r>
            <a:r>
              <a:rPr sz="2600" spc="-85" dirty="0"/>
              <a:t> </a:t>
            </a:r>
            <a:r>
              <a:rPr sz="2600" dirty="0"/>
              <a:t>самого</a:t>
            </a:r>
            <a:r>
              <a:rPr sz="2600" spc="-65" dirty="0"/>
              <a:t> </a:t>
            </a:r>
            <a:r>
              <a:rPr sz="2600" spc="-10" dirty="0"/>
              <a:t>исходного</a:t>
            </a:r>
            <a:r>
              <a:rPr sz="2600" spc="-20" dirty="0"/>
              <a:t> </a:t>
            </a:r>
            <a:r>
              <a:rPr sz="2600" spc="-10" dirty="0"/>
              <a:t>документа</a:t>
            </a:r>
            <a:r>
              <a:rPr sz="2600" spc="-60" dirty="0"/>
              <a:t> </a:t>
            </a:r>
            <a:r>
              <a:rPr sz="2600" dirty="0"/>
              <a:t>на</a:t>
            </a:r>
            <a:r>
              <a:rPr sz="2600" spc="-60" dirty="0"/>
              <a:t> </a:t>
            </a:r>
            <a:r>
              <a:rPr sz="2600" spc="-10" dirty="0"/>
              <a:t>машинных</a:t>
            </a:r>
            <a:endParaRPr sz="2600"/>
          </a:p>
          <a:p>
            <a:pPr marL="12700" marR="5080">
              <a:lnSpc>
                <a:spcPct val="80000"/>
              </a:lnSpc>
              <a:spcBef>
                <a:spcPts val="5"/>
              </a:spcBef>
            </a:pPr>
            <a:r>
              <a:rPr sz="2600" spc="-10" dirty="0"/>
              <a:t>носителях.</a:t>
            </a:r>
            <a:r>
              <a:rPr sz="2600" spc="-70" dirty="0"/>
              <a:t> </a:t>
            </a:r>
            <a:r>
              <a:rPr sz="2600" dirty="0"/>
              <a:t>К</a:t>
            </a:r>
            <a:r>
              <a:rPr sz="2600" spc="-100" dirty="0"/>
              <a:t> </a:t>
            </a:r>
            <a:r>
              <a:rPr sz="2600" dirty="0"/>
              <a:t>системам</a:t>
            </a:r>
            <a:r>
              <a:rPr sz="2600" spc="-60" dirty="0"/>
              <a:t> </a:t>
            </a:r>
            <a:r>
              <a:rPr sz="2600" dirty="0"/>
              <a:t>первого</a:t>
            </a:r>
            <a:r>
              <a:rPr sz="2600" spc="-80" dirty="0"/>
              <a:t> </a:t>
            </a:r>
            <a:r>
              <a:rPr sz="2600" dirty="0"/>
              <a:t>типа</a:t>
            </a:r>
            <a:r>
              <a:rPr sz="2600" spc="-60" dirty="0"/>
              <a:t> </a:t>
            </a:r>
            <a:r>
              <a:rPr sz="2600" dirty="0"/>
              <a:t>можно</a:t>
            </a:r>
            <a:r>
              <a:rPr sz="2600" spc="-75" dirty="0"/>
              <a:t> </a:t>
            </a:r>
            <a:r>
              <a:rPr sz="2600" dirty="0"/>
              <a:t>отнести</a:t>
            </a:r>
            <a:r>
              <a:rPr sz="2600" spc="-90" dirty="0"/>
              <a:t> </a:t>
            </a:r>
            <a:r>
              <a:rPr sz="2600" spc="-10" dirty="0"/>
              <a:t>библиографические </a:t>
            </a:r>
            <a:r>
              <a:rPr sz="2600" dirty="0"/>
              <a:t>и</a:t>
            </a:r>
            <a:r>
              <a:rPr sz="2600" spc="-50" dirty="0"/>
              <a:t> </a:t>
            </a:r>
            <a:r>
              <a:rPr sz="2600" dirty="0"/>
              <a:t>реферативные</a:t>
            </a:r>
            <a:r>
              <a:rPr sz="2600" spc="-45" dirty="0"/>
              <a:t> </a:t>
            </a:r>
            <a:r>
              <a:rPr sz="2600" dirty="0"/>
              <a:t>БД,</a:t>
            </a:r>
            <a:r>
              <a:rPr sz="2600" spc="-30" dirty="0"/>
              <a:t> </a:t>
            </a:r>
            <a:r>
              <a:rPr sz="2600" dirty="0"/>
              <a:t>а</a:t>
            </a:r>
            <a:r>
              <a:rPr sz="2600" spc="-50" dirty="0"/>
              <a:t> </a:t>
            </a:r>
            <a:r>
              <a:rPr sz="2600" dirty="0"/>
              <a:t>также</a:t>
            </a:r>
            <a:r>
              <a:rPr sz="2600" spc="-25" dirty="0"/>
              <a:t> </a:t>
            </a:r>
            <a:r>
              <a:rPr sz="2600" dirty="0"/>
              <a:t>БД-</a:t>
            </a:r>
            <a:r>
              <a:rPr sz="2600" spc="-35" dirty="0"/>
              <a:t> </a:t>
            </a:r>
            <a:r>
              <a:rPr sz="2600" spc="-10" dirty="0"/>
              <a:t>указатели,</a:t>
            </a:r>
            <a:r>
              <a:rPr sz="2600" spc="-30" dirty="0"/>
              <a:t> </a:t>
            </a:r>
            <a:r>
              <a:rPr sz="2600" spc="-10" dirty="0"/>
              <a:t>отсылающие </a:t>
            </a:r>
            <a:r>
              <a:rPr sz="2600" dirty="0"/>
              <a:t>к</a:t>
            </a:r>
            <a:r>
              <a:rPr sz="2600" spc="-35" dirty="0"/>
              <a:t> </a:t>
            </a:r>
            <a:r>
              <a:rPr sz="2600" spc="-10" dirty="0"/>
              <a:t>источнику </a:t>
            </a:r>
            <a:r>
              <a:rPr sz="2600" dirty="0"/>
              <a:t>информации.</a:t>
            </a:r>
            <a:r>
              <a:rPr sz="2600" spc="-35" dirty="0"/>
              <a:t> </a:t>
            </a:r>
            <a:r>
              <a:rPr sz="2600" dirty="0"/>
              <a:t>Системы,</a:t>
            </a:r>
            <a:r>
              <a:rPr sz="2600" spc="-65" dirty="0"/>
              <a:t> </a:t>
            </a:r>
            <a:r>
              <a:rPr sz="2600" dirty="0"/>
              <a:t>в</a:t>
            </a:r>
            <a:r>
              <a:rPr sz="2600" spc="-95" dirty="0"/>
              <a:t> </a:t>
            </a:r>
            <a:r>
              <a:rPr sz="2600" dirty="0"/>
              <a:t>которых</a:t>
            </a:r>
            <a:r>
              <a:rPr sz="2600" spc="-60" dirty="0"/>
              <a:t> </a:t>
            </a:r>
            <a:r>
              <a:rPr sz="2600" spc="-10" dirty="0"/>
              <a:t>предусмотрено</a:t>
            </a:r>
            <a:r>
              <a:rPr sz="2600" spc="-100" dirty="0"/>
              <a:t> </a:t>
            </a:r>
            <a:r>
              <a:rPr sz="2600" dirty="0"/>
              <a:t>хранение</a:t>
            </a:r>
            <a:r>
              <a:rPr sz="2600" spc="-100" dirty="0"/>
              <a:t> </a:t>
            </a:r>
            <a:r>
              <a:rPr sz="2600" spc="-10" dirty="0"/>
              <a:t>полного</a:t>
            </a:r>
            <a:endParaRPr sz="2600"/>
          </a:p>
          <a:p>
            <a:pPr marL="12700">
              <a:lnSpc>
                <a:spcPts val="2495"/>
              </a:lnSpc>
            </a:pPr>
            <a:r>
              <a:rPr sz="2600" dirty="0"/>
              <a:t>текста</a:t>
            </a:r>
            <a:r>
              <a:rPr sz="2600" spc="-125" dirty="0"/>
              <a:t> </a:t>
            </a:r>
            <a:r>
              <a:rPr sz="2600" spc="-10" dirty="0"/>
              <a:t>документа,</a:t>
            </a:r>
            <a:r>
              <a:rPr sz="2600" spc="-85" dirty="0"/>
              <a:t> </a:t>
            </a:r>
            <a:r>
              <a:rPr sz="2600" dirty="0"/>
              <a:t>называются</a:t>
            </a:r>
            <a:r>
              <a:rPr sz="2600" spc="-95" dirty="0"/>
              <a:t> </a:t>
            </a:r>
            <a:r>
              <a:rPr sz="2600" spc="-10" dirty="0"/>
              <a:t>полнотекстовыми.</a:t>
            </a:r>
            <a:endParaRPr sz="2600"/>
          </a:p>
          <a:p>
            <a:pPr marL="12700" marR="100330">
              <a:lnSpc>
                <a:spcPts val="2500"/>
              </a:lnSpc>
              <a:spcBef>
                <a:spcPts val="985"/>
              </a:spcBef>
            </a:pPr>
            <a:r>
              <a:rPr sz="2600" dirty="0"/>
              <a:t>В</a:t>
            </a:r>
            <a:r>
              <a:rPr sz="2600" spc="-95" dirty="0"/>
              <a:t> </a:t>
            </a:r>
            <a:r>
              <a:rPr sz="2600" dirty="0"/>
              <a:t>системах</a:t>
            </a:r>
            <a:r>
              <a:rPr sz="2600" spc="-75" dirty="0"/>
              <a:t> </a:t>
            </a:r>
            <a:r>
              <a:rPr sz="2600" spc="-10" dirty="0"/>
              <a:t>документального</a:t>
            </a:r>
            <a:r>
              <a:rPr sz="2600" spc="-45" dirty="0"/>
              <a:t> </a:t>
            </a:r>
            <a:r>
              <a:rPr sz="2600" dirty="0"/>
              <a:t>типа</a:t>
            </a:r>
            <a:r>
              <a:rPr sz="2600" spc="-75" dirty="0"/>
              <a:t> </a:t>
            </a:r>
            <a:r>
              <a:rPr sz="2600" dirty="0"/>
              <a:t>целью</a:t>
            </a:r>
            <a:r>
              <a:rPr sz="2600" spc="-80" dirty="0"/>
              <a:t> </a:t>
            </a:r>
            <a:r>
              <a:rPr sz="2600" dirty="0"/>
              <a:t>поиска</a:t>
            </a:r>
            <a:r>
              <a:rPr sz="2600" spc="-60" dirty="0"/>
              <a:t> </a:t>
            </a:r>
            <a:r>
              <a:rPr sz="2600" dirty="0"/>
              <a:t>может</a:t>
            </a:r>
            <a:r>
              <a:rPr sz="2600" spc="-75" dirty="0"/>
              <a:t> </a:t>
            </a:r>
            <a:r>
              <a:rPr sz="2600" dirty="0"/>
              <a:t>быть</a:t>
            </a:r>
            <a:r>
              <a:rPr sz="2600" spc="-75" dirty="0"/>
              <a:t> </a:t>
            </a:r>
            <a:r>
              <a:rPr sz="2600" dirty="0"/>
              <a:t>не</a:t>
            </a:r>
            <a:r>
              <a:rPr sz="2600" spc="-95" dirty="0"/>
              <a:t> </a:t>
            </a:r>
            <a:r>
              <a:rPr sz="2600" spc="-10" dirty="0"/>
              <a:t>только </a:t>
            </a:r>
            <a:r>
              <a:rPr sz="2600" spc="-35" dirty="0"/>
              <a:t>какая-</a:t>
            </a:r>
            <a:r>
              <a:rPr sz="2600" dirty="0"/>
              <a:t>то информация, хранящаяся</a:t>
            </a:r>
            <a:r>
              <a:rPr sz="2600" spc="-20" dirty="0"/>
              <a:t> </a:t>
            </a:r>
            <a:r>
              <a:rPr sz="2600" dirty="0"/>
              <a:t>в</a:t>
            </a:r>
            <a:r>
              <a:rPr sz="2600" spc="-40" dirty="0"/>
              <a:t> </a:t>
            </a:r>
            <a:r>
              <a:rPr sz="2600" spc="-10" dirty="0"/>
              <a:t>документах,</a:t>
            </a:r>
            <a:r>
              <a:rPr sz="2600" spc="-35" dirty="0"/>
              <a:t> </a:t>
            </a:r>
            <a:r>
              <a:rPr sz="2600" dirty="0"/>
              <a:t>но</a:t>
            </a:r>
            <a:r>
              <a:rPr sz="2600" spc="-35" dirty="0"/>
              <a:t> </a:t>
            </a:r>
            <a:r>
              <a:rPr sz="2600" dirty="0"/>
              <a:t>и</a:t>
            </a:r>
            <a:r>
              <a:rPr sz="2600" spc="-70" dirty="0"/>
              <a:t> </a:t>
            </a:r>
            <a:r>
              <a:rPr sz="2600" dirty="0"/>
              <a:t>сами</a:t>
            </a:r>
            <a:r>
              <a:rPr sz="2600" spc="-30" dirty="0"/>
              <a:t> </a:t>
            </a:r>
            <a:r>
              <a:rPr sz="2600" spc="-10" dirty="0"/>
              <a:t>документы.</a:t>
            </a:r>
            <a:endParaRPr sz="2600"/>
          </a:p>
          <a:p>
            <a:pPr marL="12700" marR="639445">
              <a:lnSpc>
                <a:spcPct val="80000"/>
              </a:lnSpc>
              <a:spcBef>
                <a:spcPts val="20"/>
              </a:spcBef>
            </a:pPr>
            <a:r>
              <a:rPr sz="2600" spc="-25" dirty="0"/>
              <a:t>Так,</a:t>
            </a:r>
            <a:r>
              <a:rPr sz="2600" spc="-114" dirty="0"/>
              <a:t> </a:t>
            </a:r>
            <a:r>
              <a:rPr sz="2600" dirty="0"/>
              <a:t>возможны</a:t>
            </a:r>
            <a:r>
              <a:rPr sz="2600" spc="-50" dirty="0"/>
              <a:t> </a:t>
            </a:r>
            <a:r>
              <a:rPr sz="2600" dirty="0"/>
              <a:t>запросы</a:t>
            </a:r>
            <a:r>
              <a:rPr sz="2600" spc="-100" dirty="0"/>
              <a:t> </a:t>
            </a:r>
            <a:r>
              <a:rPr sz="2600" dirty="0"/>
              <a:t>типа</a:t>
            </a:r>
            <a:r>
              <a:rPr sz="2600" spc="-90" dirty="0"/>
              <a:t> </a:t>
            </a:r>
            <a:r>
              <a:rPr sz="2600" spc="-10" dirty="0"/>
              <a:t>«сколько</a:t>
            </a:r>
            <a:r>
              <a:rPr sz="2600" spc="-65" dirty="0"/>
              <a:t> </a:t>
            </a:r>
            <a:r>
              <a:rPr sz="2600" spc="-10" dirty="0"/>
              <a:t>документов</a:t>
            </a:r>
            <a:r>
              <a:rPr sz="2600" spc="-95" dirty="0"/>
              <a:t> </a:t>
            </a:r>
            <a:r>
              <a:rPr sz="2600" dirty="0"/>
              <a:t>было</a:t>
            </a:r>
            <a:r>
              <a:rPr sz="2600" spc="-100" dirty="0"/>
              <a:t> </a:t>
            </a:r>
            <a:r>
              <a:rPr sz="2600" dirty="0"/>
              <a:t>создано</a:t>
            </a:r>
            <a:r>
              <a:rPr sz="2600" spc="-70" dirty="0"/>
              <a:t> </a:t>
            </a:r>
            <a:r>
              <a:rPr sz="2600" spc="-25" dirty="0"/>
              <a:t>за </a:t>
            </a:r>
            <a:r>
              <a:rPr sz="2600" spc="-10" dirty="0"/>
              <a:t>определенный</a:t>
            </a:r>
            <a:r>
              <a:rPr sz="2600" spc="-105" dirty="0"/>
              <a:t> </a:t>
            </a:r>
            <a:r>
              <a:rPr sz="2600" dirty="0"/>
              <a:t>период</a:t>
            </a:r>
            <a:r>
              <a:rPr sz="2600" spc="-55" dirty="0"/>
              <a:t> </a:t>
            </a:r>
            <a:r>
              <a:rPr sz="2600" dirty="0"/>
              <a:t>времени»</a:t>
            </a:r>
            <a:r>
              <a:rPr sz="2600" spc="-85" dirty="0"/>
              <a:t> </a:t>
            </a:r>
            <a:r>
              <a:rPr sz="2600" dirty="0"/>
              <a:t>и</a:t>
            </a:r>
            <a:r>
              <a:rPr sz="2600" spc="-85" dirty="0"/>
              <a:t> </a:t>
            </a:r>
            <a:r>
              <a:rPr sz="2600" dirty="0"/>
              <a:t>т.</a:t>
            </a:r>
            <a:r>
              <a:rPr sz="2600" spc="-60" dirty="0"/>
              <a:t> </a:t>
            </a:r>
            <a:r>
              <a:rPr sz="2600" dirty="0"/>
              <a:t>п.</a:t>
            </a:r>
            <a:r>
              <a:rPr sz="2600" spc="-90" dirty="0"/>
              <a:t> </a:t>
            </a:r>
            <a:r>
              <a:rPr sz="2600" dirty="0"/>
              <a:t>Часто</a:t>
            </a:r>
            <a:r>
              <a:rPr sz="2600" spc="-70" dirty="0"/>
              <a:t> </a:t>
            </a:r>
            <a:r>
              <a:rPr sz="2600" dirty="0"/>
              <a:t>в</a:t>
            </a:r>
            <a:r>
              <a:rPr sz="2600" spc="-85" dirty="0"/>
              <a:t> </a:t>
            </a:r>
            <a:r>
              <a:rPr sz="2600" dirty="0"/>
              <a:t>критерий</a:t>
            </a:r>
            <a:r>
              <a:rPr sz="2600" spc="-80" dirty="0"/>
              <a:t> </a:t>
            </a:r>
            <a:r>
              <a:rPr sz="2600" dirty="0"/>
              <a:t>поиска</a:t>
            </a:r>
            <a:r>
              <a:rPr sz="2600" spc="-50" dirty="0"/>
              <a:t> в </a:t>
            </a:r>
            <a:r>
              <a:rPr sz="2600" dirty="0"/>
              <a:t>качестве</a:t>
            </a:r>
            <a:r>
              <a:rPr sz="2600" spc="-125" dirty="0"/>
              <a:t> </a:t>
            </a:r>
            <a:r>
              <a:rPr sz="2600" dirty="0"/>
              <a:t>признаков</a:t>
            </a:r>
            <a:r>
              <a:rPr sz="2600" spc="-90" dirty="0"/>
              <a:t> </a:t>
            </a:r>
            <a:r>
              <a:rPr sz="2600" dirty="0"/>
              <a:t>включаются</a:t>
            </a:r>
            <a:r>
              <a:rPr sz="2600" spc="-90" dirty="0"/>
              <a:t> </a:t>
            </a:r>
            <a:r>
              <a:rPr sz="2600" dirty="0"/>
              <a:t>«дата</a:t>
            </a:r>
            <a:r>
              <a:rPr sz="2600" spc="-105" dirty="0"/>
              <a:t> </a:t>
            </a:r>
            <a:r>
              <a:rPr sz="2600" dirty="0"/>
              <a:t>принятия</a:t>
            </a:r>
            <a:r>
              <a:rPr sz="2600" spc="-80" dirty="0"/>
              <a:t> </a:t>
            </a:r>
            <a:r>
              <a:rPr sz="2600" spc="-10" dirty="0"/>
              <a:t>документа»,</a:t>
            </a:r>
            <a:r>
              <a:rPr sz="2600" spc="-100" dirty="0"/>
              <a:t> </a:t>
            </a:r>
            <a:r>
              <a:rPr sz="2600" spc="-20" dirty="0"/>
              <a:t>«кем </a:t>
            </a:r>
            <a:r>
              <a:rPr sz="2600" dirty="0"/>
              <a:t>принят»</a:t>
            </a:r>
            <a:r>
              <a:rPr sz="2600" spc="-70" dirty="0"/>
              <a:t> </a:t>
            </a:r>
            <a:r>
              <a:rPr sz="2600" dirty="0"/>
              <a:t>и</a:t>
            </a:r>
            <a:r>
              <a:rPr sz="2600" spc="-90" dirty="0"/>
              <a:t> </a:t>
            </a:r>
            <a:r>
              <a:rPr sz="2600" dirty="0"/>
              <a:t>другие</a:t>
            </a:r>
            <a:r>
              <a:rPr sz="2600" spc="-75" dirty="0"/>
              <a:t> </a:t>
            </a:r>
            <a:r>
              <a:rPr sz="2600" spc="-10" dirty="0"/>
              <a:t>«выходные</a:t>
            </a:r>
            <a:r>
              <a:rPr sz="2600" spc="-40" dirty="0"/>
              <a:t> </a:t>
            </a:r>
            <a:r>
              <a:rPr sz="2600" dirty="0"/>
              <a:t>данные»</a:t>
            </a:r>
            <a:r>
              <a:rPr sz="2600" spc="-85" dirty="0"/>
              <a:t> </a:t>
            </a:r>
            <a:r>
              <a:rPr sz="2600" spc="-10" dirty="0"/>
              <a:t>документов.</a:t>
            </a:r>
            <a:endParaRPr sz="2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Документальные</a:t>
            </a:r>
            <a:r>
              <a:rPr spc="-195" dirty="0"/>
              <a:t> </a:t>
            </a:r>
            <a:r>
              <a:rPr spc="-25" dirty="0"/>
              <a:t>БД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0380">
              <a:lnSpc>
                <a:spcPct val="80000"/>
              </a:lnSpc>
              <a:spcBef>
                <a:spcPts val="715"/>
              </a:spcBef>
            </a:pPr>
            <a:r>
              <a:rPr sz="2600" dirty="0"/>
              <a:t>БД</a:t>
            </a:r>
            <a:r>
              <a:rPr sz="2600" spc="-75" dirty="0"/>
              <a:t> </a:t>
            </a:r>
            <a:r>
              <a:rPr sz="2600" spc="-10" dirty="0"/>
              <a:t>документального</a:t>
            </a:r>
            <a:r>
              <a:rPr sz="2600" spc="-50" dirty="0"/>
              <a:t> </a:t>
            </a:r>
            <a:r>
              <a:rPr sz="2600" dirty="0"/>
              <a:t>типа</a:t>
            </a:r>
            <a:r>
              <a:rPr sz="2600" spc="-65" dirty="0"/>
              <a:t> </a:t>
            </a:r>
            <a:r>
              <a:rPr sz="2600" dirty="0"/>
              <a:t>могут</a:t>
            </a:r>
            <a:r>
              <a:rPr sz="2600" spc="-55" dirty="0"/>
              <a:t> </a:t>
            </a:r>
            <a:r>
              <a:rPr sz="2600" dirty="0"/>
              <a:t>быть</a:t>
            </a:r>
            <a:r>
              <a:rPr sz="2600" spc="-65" dirty="0"/>
              <a:t> </a:t>
            </a:r>
            <a:r>
              <a:rPr sz="2600" dirty="0"/>
              <a:t>организованы</a:t>
            </a:r>
            <a:r>
              <a:rPr sz="2600" spc="-50" dirty="0"/>
              <a:t> </a:t>
            </a:r>
            <a:r>
              <a:rPr sz="2600" spc="-10" dirty="0"/>
              <a:t>по-</a:t>
            </a:r>
            <a:r>
              <a:rPr sz="2600" dirty="0"/>
              <a:t>разному:</a:t>
            </a:r>
            <a:r>
              <a:rPr sz="2600" spc="-50" dirty="0"/>
              <a:t> </a:t>
            </a:r>
            <a:r>
              <a:rPr sz="2600" spc="-25" dirty="0"/>
              <a:t>без </a:t>
            </a:r>
            <a:r>
              <a:rPr sz="2600" dirty="0"/>
              <a:t>хранения</a:t>
            </a:r>
            <a:r>
              <a:rPr sz="2600" spc="-90" dirty="0"/>
              <a:t> </a:t>
            </a:r>
            <a:r>
              <a:rPr sz="2600" dirty="0"/>
              <a:t>и</a:t>
            </a:r>
            <a:r>
              <a:rPr sz="2600" spc="-75" dirty="0"/>
              <a:t> </a:t>
            </a:r>
            <a:r>
              <a:rPr sz="2600" dirty="0"/>
              <a:t>с</a:t>
            </a:r>
            <a:r>
              <a:rPr sz="2600" spc="-60" dirty="0"/>
              <a:t> </a:t>
            </a:r>
            <a:r>
              <a:rPr sz="2600" dirty="0"/>
              <a:t>хранением</a:t>
            </a:r>
            <a:r>
              <a:rPr sz="2600" spc="-85" dirty="0"/>
              <a:t> </a:t>
            </a:r>
            <a:r>
              <a:rPr sz="2600" dirty="0"/>
              <a:t>самого</a:t>
            </a:r>
            <a:r>
              <a:rPr sz="2600" spc="-65" dirty="0"/>
              <a:t> </a:t>
            </a:r>
            <a:r>
              <a:rPr sz="2600" spc="-10" dirty="0"/>
              <a:t>исходного</a:t>
            </a:r>
            <a:r>
              <a:rPr sz="2600" spc="-20" dirty="0"/>
              <a:t> </a:t>
            </a:r>
            <a:r>
              <a:rPr sz="2600" spc="-10" dirty="0"/>
              <a:t>документа</a:t>
            </a:r>
            <a:r>
              <a:rPr sz="2600" spc="-60" dirty="0"/>
              <a:t> </a:t>
            </a:r>
            <a:r>
              <a:rPr sz="2600" dirty="0"/>
              <a:t>на</a:t>
            </a:r>
            <a:r>
              <a:rPr sz="2600" spc="-60" dirty="0"/>
              <a:t> </a:t>
            </a:r>
            <a:r>
              <a:rPr sz="2600" spc="-10" dirty="0"/>
              <a:t>машинных</a:t>
            </a:r>
            <a:endParaRPr sz="2600"/>
          </a:p>
          <a:p>
            <a:pPr marL="12700" marR="5080">
              <a:lnSpc>
                <a:spcPct val="80000"/>
              </a:lnSpc>
              <a:spcBef>
                <a:spcPts val="5"/>
              </a:spcBef>
            </a:pPr>
            <a:r>
              <a:rPr sz="2600" spc="-10" dirty="0"/>
              <a:t>носителях.</a:t>
            </a:r>
            <a:r>
              <a:rPr sz="2600" spc="-70" dirty="0"/>
              <a:t> </a:t>
            </a:r>
            <a:r>
              <a:rPr sz="2600" dirty="0"/>
              <a:t>К</a:t>
            </a:r>
            <a:r>
              <a:rPr sz="2600" spc="-100" dirty="0"/>
              <a:t> </a:t>
            </a:r>
            <a:r>
              <a:rPr sz="2600" dirty="0"/>
              <a:t>системам</a:t>
            </a:r>
            <a:r>
              <a:rPr sz="2600" spc="-60" dirty="0"/>
              <a:t> </a:t>
            </a:r>
            <a:r>
              <a:rPr sz="2600" dirty="0"/>
              <a:t>первого</a:t>
            </a:r>
            <a:r>
              <a:rPr sz="2600" spc="-80" dirty="0"/>
              <a:t> </a:t>
            </a:r>
            <a:r>
              <a:rPr sz="2600" dirty="0"/>
              <a:t>типа</a:t>
            </a:r>
            <a:r>
              <a:rPr sz="2600" spc="-60" dirty="0"/>
              <a:t> </a:t>
            </a:r>
            <a:r>
              <a:rPr sz="2600" dirty="0"/>
              <a:t>можно</a:t>
            </a:r>
            <a:r>
              <a:rPr sz="2600" spc="-75" dirty="0"/>
              <a:t> </a:t>
            </a:r>
            <a:r>
              <a:rPr sz="2600" dirty="0"/>
              <a:t>отнести</a:t>
            </a:r>
            <a:r>
              <a:rPr sz="2600" spc="-90" dirty="0"/>
              <a:t> </a:t>
            </a:r>
            <a:r>
              <a:rPr sz="2600" spc="-10" dirty="0"/>
              <a:t>библиографические </a:t>
            </a:r>
            <a:r>
              <a:rPr sz="2600" dirty="0"/>
              <a:t>и</a:t>
            </a:r>
            <a:r>
              <a:rPr sz="2600" spc="-50" dirty="0"/>
              <a:t> </a:t>
            </a:r>
            <a:r>
              <a:rPr sz="2600" dirty="0"/>
              <a:t>реферативные</a:t>
            </a:r>
            <a:r>
              <a:rPr sz="2600" spc="-45" dirty="0"/>
              <a:t> </a:t>
            </a:r>
            <a:r>
              <a:rPr sz="2600" dirty="0"/>
              <a:t>БД,</a:t>
            </a:r>
            <a:r>
              <a:rPr sz="2600" spc="-30" dirty="0"/>
              <a:t> </a:t>
            </a:r>
            <a:r>
              <a:rPr sz="2600" dirty="0"/>
              <a:t>а</a:t>
            </a:r>
            <a:r>
              <a:rPr sz="2600" spc="-50" dirty="0"/>
              <a:t> </a:t>
            </a:r>
            <a:r>
              <a:rPr sz="2600" dirty="0"/>
              <a:t>также</a:t>
            </a:r>
            <a:r>
              <a:rPr sz="2600" spc="-25" dirty="0"/>
              <a:t> </a:t>
            </a:r>
            <a:r>
              <a:rPr sz="2600" dirty="0"/>
              <a:t>БД-</a:t>
            </a:r>
            <a:r>
              <a:rPr sz="2600" spc="-35" dirty="0"/>
              <a:t> </a:t>
            </a:r>
            <a:r>
              <a:rPr sz="2600" spc="-10" dirty="0"/>
              <a:t>указатели,</a:t>
            </a:r>
            <a:r>
              <a:rPr sz="2600" spc="-30" dirty="0"/>
              <a:t> </a:t>
            </a:r>
            <a:r>
              <a:rPr sz="2600" spc="-10" dirty="0"/>
              <a:t>отсылающие </a:t>
            </a:r>
            <a:r>
              <a:rPr sz="2600" dirty="0"/>
              <a:t>к</a:t>
            </a:r>
            <a:r>
              <a:rPr sz="2600" spc="-35" dirty="0"/>
              <a:t> </a:t>
            </a:r>
            <a:r>
              <a:rPr sz="2600" spc="-10" dirty="0"/>
              <a:t>источнику </a:t>
            </a:r>
            <a:r>
              <a:rPr sz="2600" dirty="0"/>
              <a:t>информации.</a:t>
            </a:r>
            <a:r>
              <a:rPr sz="2600" spc="-35" dirty="0"/>
              <a:t> </a:t>
            </a:r>
            <a:r>
              <a:rPr sz="2600" dirty="0"/>
              <a:t>Системы,</a:t>
            </a:r>
            <a:r>
              <a:rPr sz="2600" spc="-65" dirty="0"/>
              <a:t> </a:t>
            </a:r>
            <a:r>
              <a:rPr sz="2600" dirty="0"/>
              <a:t>в</a:t>
            </a:r>
            <a:r>
              <a:rPr sz="2600" spc="-95" dirty="0"/>
              <a:t> </a:t>
            </a:r>
            <a:r>
              <a:rPr sz="2600" dirty="0"/>
              <a:t>которых</a:t>
            </a:r>
            <a:r>
              <a:rPr sz="2600" spc="-60" dirty="0"/>
              <a:t> </a:t>
            </a:r>
            <a:r>
              <a:rPr sz="2600" spc="-10" dirty="0"/>
              <a:t>предусмотрено</a:t>
            </a:r>
            <a:r>
              <a:rPr sz="2600" spc="-100" dirty="0"/>
              <a:t> </a:t>
            </a:r>
            <a:r>
              <a:rPr sz="2600" dirty="0"/>
              <a:t>хранение</a:t>
            </a:r>
            <a:r>
              <a:rPr sz="2600" spc="-100" dirty="0"/>
              <a:t> </a:t>
            </a:r>
            <a:r>
              <a:rPr sz="2600" spc="-10" dirty="0"/>
              <a:t>полного</a:t>
            </a:r>
            <a:endParaRPr sz="2600"/>
          </a:p>
          <a:p>
            <a:pPr marL="12700">
              <a:lnSpc>
                <a:spcPts val="2495"/>
              </a:lnSpc>
            </a:pPr>
            <a:r>
              <a:rPr sz="2600" dirty="0"/>
              <a:t>текста</a:t>
            </a:r>
            <a:r>
              <a:rPr sz="2600" spc="-125" dirty="0"/>
              <a:t> </a:t>
            </a:r>
            <a:r>
              <a:rPr sz="2600" spc="-10" dirty="0"/>
              <a:t>документа,</a:t>
            </a:r>
            <a:r>
              <a:rPr sz="2600" spc="-85" dirty="0"/>
              <a:t> </a:t>
            </a:r>
            <a:r>
              <a:rPr sz="2600" dirty="0"/>
              <a:t>называются</a:t>
            </a:r>
            <a:r>
              <a:rPr sz="2600" spc="-95" dirty="0"/>
              <a:t> </a:t>
            </a:r>
            <a:r>
              <a:rPr sz="2600" spc="-10" dirty="0"/>
              <a:t>полнотекстовыми.</a:t>
            </a:r>
            <a:endParaRPr sz="2600"/>
          </a:p>
          <a:p>
            <a:pPr marL="12700" marR="100330">
              <a:lnSpc>
                <a:spcPts val="2500"/>
              </a:lnSpc>
              <a:spcBef>
                <a:spcPts val="985"/>
              </a:spcBef>
            </a:pPr>
            <a:r>
              <a:rPr sz="2600" dirty="0"/>
              <a:t>В</a:t>
            </a:r>
            <a:r>
              <a:rPr sz="2600" spc="-95" dirty="0"/>
              <a:t> </a:t>
            </a:r>
            <a:r>
              <a:rPr sz="2600" dirty="0"/>
              <a:t>системах</a:t>
            </a:r>
            <a:r>
              <a:rPr sz="2600" spc="-75" dirty="0"/>
              <a:t> </a:t>
            </a:r>
            <a:r>
              <a:rPr sz="2600" spc="-10" dirty="0"/>
              <a:t>документального</a:t>
            </a:r>
            <a:r>
              <a:rPr sz="2600" spc="-45" dirty="0"/>
              <a:t> </a:t>
            </a:r>
            <a:r>
              <a:rPr sz="2600" dirty="0"/>
              <a:t>типа</a:t>
            </a:r>
            <a:r>
              <a:rPr sz="2600" spc="-75" dirty="0"/>
              <a:t> </a:t>
            </a:r>
            <a:r>
              <a:rPr sz="2600" dirty="0"/>
              <a:t>целью</a:t>
            </a:r>
            <a:r>
              <a:rPr sz="2600" spc="-80" dirty="0"/>
              <a:t> </a:t>
            </a:r>
            <a:r>
              <a:rPr sz="2600" dirty="0"/>
              <a:t>поиска</a:t>
            </a:r>
            <a:r>
              <a:rPr sz="2600" spc="-60" dirty="0"/>
              <a:t> </a:t>
            </a:r>
            <a:r>
              <a:rPr sz="2600" dirty="0"/>
              <a:t>может</a:t>
            </a:r>
            <a:r>
              <a:rPr sz="2600" spc="-75" dirty="0"/>
              <a:t> </a:t>
            </a:r>
            <a:r>
              <a:rPr sz="2600" dirty="0"/>
              <a:t>быть</a:t>
            </a:r>
            <a:r>
              <a:rPr sz="2600" spc="-75" dirty="0"/>
              <a:t> </a:t>
            </a:r>
            <a:r>
              <a:rPr sz="2600" dirty="0"/>
              <a:t>не</a:t>
            </a:r>
            <a:r>
              <a:rPr sz="2600" spc="-95" dirty="0"/>
              <a:t> </a:t>
            </a:r>
            <a:r>
              <a:rPr sz="2600" spc="-10" dirty="0"/>
              <a:t>только </a:t>
            </a:r>
            <a:r>
              <a:rPr sz="2600" spc="-35" dirty="0"/>
              <a:t>какая-</a:t>
            </a:r>
            <a:r>
              <a:rPr sz="2600" dirty="0"/>
              <a:t>то информация, хранящаяся</a:t>
            </a:r>
            <a:r>
              <a:rPr sz="2600" spc="-20" dirty="0"/>
              <a:t> </a:t>
            </a:r>
            <a:r>
              <a:rPr sz="2600" dirty="0"/>
              <a:t>в</a:t>
            </a:r>
            <a:r>
              <a:rPr sz="2600" spc="-40" dirty="0"/>
              <a:t> </a:t>
            </a:r>
            <a:r>
              <a:rPr sz="2600" spc="-10" dirty="0"/>
              <a:t>документах,</a:t>
            </a:r>
            <a:r>
              <a:rPr sz="2600" spc="-35" dirty="0"/>
              <a:t> </a:t>
            </a:r>
            <a:r>
              <a:rPr sz="2600" dirty="0"/>
              <a:t>но</a:t>
            </a:r>
            <a:r>
              <a:rPr sz="2600" spc="-35" dirty="0"/>
              <a:t> </a:t>
            </a:r>
            <a:r>
              <a:rPr sz="2600" dirty="0"/>
              <a:t>и</a:t>
            </a:r>
            <a:r>
              <a:rPr sz="2600" spc="-70" dirty="0"/>
              <a:t> </a:t>
            </a:r>
            <a:r>
              <a:rPr sz="2600" dirty="0"/>
              <a:t>сами</a:t>
            </a:r>
            <a:r>
              <a:rPr sz="2600" spc="-30" dirty="0"/>
              <a:t> </a:t>
            </a:r>
            <a:r>
              <a:rPr sz="2600" spc="-10" dirty="0"/>
              <a:t>документы.</a:t>
            </a:r>
            <a:endParaRPr sz="2600"/>
          </a:p>
          <a:p>
            <a:pPr marL="12700" marR="639445">
              <a:lnSpc>
                <a:spcPct val="80000"/>
              </a:lnSpc>
              <a:spcBef>
                <a:spcPts val="20"/>
              </a:spcBef>
            </a:pPr>
            <a:r>
              <a:rPr sz="2600" spc="-25" dirty="0"/>
              <a:t>Так,</a:t>
            </a:r>
            <a:r>
              <a:rPr sz="2600" spc="-114" dirty="0"/>
              <a:t> </a:t>
            </a:r>
            <a:r>
              <a:rPr sz="2600" dirty="0"/>
              <a:t>возможны</a:t>
            </a:r>
            <a:r>
              <a:rPr sz="2600" spc="-50" dirty="0"/>
              <a:t> </a:t>
            </a:r>
            <a:r>
              <a:rPr sz="2600" dirty="0"/>
              <a:t>запросы</a:t>
            </a:r>
            <a:r>
              <a:rPr sz="2600" spc="-100" dirty="0"/>
              <a:t> </a:t>
            </a:r>
            <a:r>
              <a:rPr sz="2600" dirty="0"/>
              <a:t>типа</a:t>
            </a:r>
            <a:r>
              <a:rPr sz="2600" spc="-90" dirty="0"/>
              <a:t> </a:t>
            </a:r>
            <a:r>
              <a:rPr sz="2600" spc="-10" dirty="0"/>
              <a:t>«сколько</a:t>
            </a:r>
            <a:r>
              <a:rPr sz="2600" spc="-65" dirty="0"/>
              <a:t> </a:t>
            </a:r>
            <a:r>
              <a:rPr sz="2600" spc="-10" dirty="0"/>
              <a:t>документов</a:t>
            </a:r>
            <a:r>
              <a:rPr sz="2600" spc="-95" dirty="0"/>
              <a:t> </a:t>
            </a:r>
            <a:r>
              <a:rPr sz="2600" dirty="0"/>
              <a:t>было</a:t>
            </a:r>
            <a:r>
              <a:rPr sz="2600" spc="-100" dirty="0"/>
              <a:t> </a:t>
            </a:r>
            <a:r>
              <a:rPr sz="2600" dirty="0"/>
              <a:t>создано</a:t>
            </a:r>
            <a:r>
              <a:rPr sz="2600" spc="-70" dirty="0"/>
              <a:t> </a:t>
            </a:r>
            <a:r>
              <a:rPr sz="2600" spc="-25" dirty="0"/>
              <a:t>за </a:t>
            </a:r>
            <a:r>
              <a:rPr sz="2600" spc="-10" dirty="0"/>
              <a:t>определенный</a:t>
            </a:r>
            <a:r>
              <a:rPr sz="2600" spc="-105" dirty="0"/>
              <a:t> </a:t>
            </a:r>
            <a:r>
              <a:rPr sz="2600" dirty="0"/>
              <a:t>период</a:t>
            </a:r>
            <a:r>
              <a:rPr sz="2600" spc="-55" dirty="0"/>
              <a:t> </a:t>
            </a:r>
            <a:r>
              <a:rPr sz="2600" dirty="0"/>
              <a:t>времени»</a:t>
            </a:r>
            <a:r>
              <a:rPr sz="2600" spc="-85" dirty="0"/>
              <a:t> </a:t>
            </a:r>
            <a:r>
              <a:rPr sz="2600" dirty="0"/>
              <a:t>и</a:t>
            </a:r>
            <a:r>
              <a:rPr sz="2600" spc="-85" dirty="0"/>
              <a:t> </a:t>
            </a:r>
            <a:r>
              <a:rPr sz="2600" dirty="0"/>
              <a:t>т.</a:t>
            </a:r>
            <a:r>
              <a:rPr sz="2600" spc="-60" dirty="0"/>
              <a:t> </a:t>
            </a:r>
            <a:r>
              <a:rPr sz="2600" dirty="0"/>
              <a:t>п.</a:t>
            </a:r>
            <a:r>
              <a:rPr sz="2600" spc="-90" dirty="0"/>
              <a:t> </a:t>
            </a:r>
            <a:r>
              <a:rPr sz="2600" dirty="0"/>
              <a:t>Часто</a:t>
            </a:r>
            <a:r>
              <a:rPr sz="2600" spc="-70" dirty="0"/>
              <a:t> </a:t>
            </a:r>
            <a:r>
              <a:rPr sz="2600" dirty="0"/>
              <a:t>в</a:t>
            </a:r>
            <a:r>
              <a:rPr sz="2600" spc="-85" dirty="0"/>
              <a:t> </a:t>
            </a:r>
            <a:r>
              <a:rPr sz="2600" dirty="0"/>
              <a:t>критерий</a:t>
            </a:r>
            <a:r>
              <a:rPr sz="2600" spc="-80" dirty="0"/>
              <a:t> </a:t>
            </a:r>
            <a:r>
              <a:rPr sz="2600" dirty="0"/>
              <a:t>поиска</a:t>
            </a:r>
            <a:r>
              <a:rPr sz="2600" spc="-50" dirty="0"/>
              <a:t> в </a:t>
            </a:r>
            <a:r>
              <a:rPr sz="2600" dirty="0"/>
              <a:t>качестве</a:t>
            </a:r>
            <a:r>
              <a:rPr sz="2600" spc="-125" dirty="0"/>
              <a:t> </a:t>
            </a:r>
            <a:r>
              <a:rPr sz="2600" dirty="0"/>
              <a:t>признаков</a:t>
            </a:r>
            <a:r>
              <a:rPr sz="2600" spc="-90" dirty="0"/>
              <a:t> </a:t>
            </a:r>
            <a:r>
              <a:rPr sz="2600" dirty="0"/>
              <a:t>включаются</a:t>
            </a:r>
            <a:r>
              <a:rPr sz="2600" spc="-90" dirty="0"/>
              <a:t> </a:t>
            </a:r>
            <a:r>
              <a:rPr sz="2600" dirty="0"/>
              <a:t>«дата</a:t>
            </a:r>
            <a:r>
              <a:rPr sz="2600" spc="-105" dirty="0"/>
              <a:t> </a:t>
            </a:r>
            <a:r>
              <a:rPr sz="2600" dirty="0"/>
              <a:t>принятия</a:t>
            </a:r>
            <a:r>
              <a:rPr sz="2600" spc="-80" dirty="0"/>
              <a:t> </a:t>
            </a:r>
            <a:r>
              <a:rPr sz="2600" spc="-10" dirty="0"/>
              <a:t>документа»,</a:t>
            </a:r>
            <a:r>
              <a:rPr sz="2600" spc="-100" dirty="0"/>
              <a:t> </a:t>
            </a:r>
            <a:r>
              <a:rPr sz="2600" spc="-20" dirty="0"/>
              <a:t>«кем </a:t>
            </a:r>
            <a:r>
              <a:rPr sz="2600" dirty="0"/>
              <a:t>принят»</a:t>
            </a:r>
            <a:r>
              <a:rPr sz="2600" spc="-70" dirty="0"/>
              <a:t> </a:t>
            </a:r>
            <a:r>
              <a:rPr sz="2600" dirty="0"/>
              <a:t>и</a:t>
            </a:r>
            <a:r>
              <a:rPr sz="2600" spc="-90" dirty="0"/>
              <a:t> </a:t>
            </a:r>
            <a:r>
              <a:rPr sz="2600" dirty="0"/>
              <a:t>другие</a:t>
            </a:r>
            <a:r>
              <a:rPr sz="2600" spc="-75" dirty="0"/>
              <a:t> </a:t>
            </a:r>
            <a:r>
              <a:rPr sz="2600" spc="-10" dirty="0"/>
              <a:t>«выходные</a:t>
            </a:r>
            <a:r>
              <a:rPr sz="2600" spc="-40" dirty="0"/>
              <a:t> </a:t>
            </a:r>
            <a:r>
              <a:rPr sz="2600" dirty="0"/>
              <a:t>данные»</a:t>
            </a:r>
            <a:r>
              <a:rPr sz="2600" spc="-85" dirty="0"/>
              <a:t> </a:t>
            </a:r>
            <a:r>
              <a:rPr sz="2600" spc="-10" dirty="0"/>
              <a:t>документов.</a:t>
            </a:r>
            <a:endParaRPr sz="2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Специфические</a:t>
            </a:r>
            <a:r>
              <a:rPr spc="-110" dirty="0"/>
              <a:t> </a:t>
            </a:r>
            <a:r>
              <a:rPr dirty="0"/>
              <a:t>базы</a:t>
            </a:r>
            <a:r>
              <a:rPr spc="-150" dirty="0"/>
              <a:t> </a:t>
            </a:r>
            <a:r>
              <a:rPr spc="-10" dirty="0"/>
              <a:t>данных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464184">
              <a:lnSpc>
                <a:spcPct val="90000"/>
              </a:lnSpc>
              <a:spcBef>
                <a:spcPts val="440"/>
              </a:spcBef>
            </a:pPr>
            <a:r>
              <a:rPr dirty="0"/>
              <a:t>Специфической</a:t>
            </a:r>
            <a:r>
              <a:rPr spc="-85" dirty="0"/>
              <a:t> </a:t>
            </a:r>
            <a:r>
              <a:rPr dirty="0"/>
              <a:t>разновидностью</a:t>
            </a:r>
            <a:r>
              <a:rPr spc="-100" dirty="0"/>
              <a:t> </a:t>
            </a:r>
            <a:r>
              <a:rPr dirty="0"/>
              <a:t>баз</a:t>
            </a:r>
            <a:r>
              <a:rPr spc="-75" dirty="0"/>
              <a:t> </a:t>
            </a:r>
            <a:r>
              <a:rPr dirty="0"/>
              <a:t>данных</a:t>
            </a:r>
            <a:r>
              <a:rPr spc="-114" dirty="0"/>
              <a:t> </a:t>
            </a:r>
            <a:r>
              <a:rPr dirty="0"/>
              <a:t>являются</a:t>
            </a:r>
            <a:r>
              <a:rPr spc="-55" dirty="0"/>
              <a:t> </a:t>
            </a:r>
            <a:r>
              <a:rPr spc="-20" dirty="0"/>
              <a:t>базы </a:t>
            </a:r>
            <a:r>
              <a:rPr dirty="0"/>
              <a:t>данных</a:t>
            </a:r>
            <a:r>
              <a:rPr spc="-70" dirty="0"/>
              <a:t> </a:t>
            </a:r>
            <a:r>
              <a:rPr dirty="0"/>
              <a:t>форм</a:t>
            </a:r>
            <a:r>
              <a:rPr spc="-50" dirty="0"/>
              <a:t> </a:t>
            </a:r>
            <a:r>
              <a:rPr spc="-10" dirty="0"/>
              <a:t>документов.</a:t>
            </a:r>
            <a:r>
              <a:rPr spc="-90" dirty="0"/>
              <a:t> </a:t>
            </a:r>
            <a:r>
              <a:rPr dirty="0"/>
              <a:t>Они</a:t>
            </a:r>
            <a:r>
              <a:rPr spc="-30" dirty="0"/>
              <a:t> </a:t>
            </a:r>
            <a:r>
              <a:rPr dirty="0"/>
              <a:t>обладают</a:t>
            </a:r>
            <a:r>
              <a:rPr spc="-70" dirty="0"/>
              <a:t> </a:t>
            </a:r>
            <a:r>
              <a:rPr spc="-10" dirty="0"/>
              <a:t>некоторыми</a:t>
            </a:r>
            <a:r>
              <a:rPr spc="-70" dirty="0"/>
              <a:t> </a:t>
            </a:r>
            <a:r>
              <a:rPr spc="-10" dirty="0"/>
              <a:t>чертами </a:t>
            </a:r>
            <a:r>
              <a:rPr dirty="0"/>
              <a:t>документальных</a:t>
            </a:r>
            <a:r>
              <a:rPr spc="-105" dirty="0"/>
              <a:t> </a:t>
            </a:r>
            <a:r>
              <a:rPr dirty="0"/>
              <a:t>систем</a:t>
            </a:r>
            <a:r>
              <a:rPr spc="-105" dirty="0"/>
              <a:t> </a:t>
            </a:r>
            <a:r>
              <a:rPr dirty="0"/>
              <a:t>(ищется</a:t>
            </a:r>
            <a:r>
              <a:rPr spc="-65" dirty="0"/>
              <a:t> </a:t>
            </a:r>
            <a:r>
              <a:rPr spc="-10" dirty="0"/>
              <a:t>документ,</a:t>
            </a:r>
            <a:r>
              <a:rPr spc="-80" dirty="0"/>
              <a:t> </a:t>
            </a:r>
            <a:r>
              <a:rPr dirty="0"/>
              <a:t>а</a:t>
            </a:r>
            <a:r>
              <a:rPr spc="-80" dirty="0"/>
              <a:t> </a:t>
            </a:r>
            <a:r>
              <a:rPr dirty="0"/>
              <a:t>не</a:t>
            </a:r>
            <a:r>
              <a:rPr spc="-80" dirty="0"/>
              <a:t> </a:t>
            </a:r>
            <a:r>
              <a:rPr dirty="0"/>
              <a:t>информация</a:t>
            </a:r>
            <a:r>
              <a:rPr spc="-114" dirty="0"/>
              <a:t> </a:t>
            </a:r>
            <a:r>
              <a:rPr spc="-50" dirty="0"/>
              <a:t>о </a:t>
            </a:r>
            <a:r>
              <a:rPr dirty="0"/>
              <a:t>конкретном</a:t>
            </a:r>
            <a:r>
              <a:rPr spc="-80" dirty="0"/>
              <a:t> </a:t>
            </a:r>
            <a:r>
              <a:rPr dirty="0"/>
              <a:t>объекте,</a:t>
            </a:r>
            <a:r>
              <a:rPr spc="-65" dirty="0"/>
              <a:t> </a:t>
            </a:r>
            <a:r>
              <a:rPr dirty="0"/>
              <a:t>форма</a:t>
            </a:r>
            <a:r>
              <a:rPr spc="-85" dirty="0"/>
              <a:t> </a:t>
            </a:r>
            <a:r>
              <a:rPr dirty="0"/>
              <a:t>документа</a:t>
            </a:r>
            <a:r>
              <a:rPr spc="-90" dirty="0"/>
              <a:t> </a:t>
            </a:r>
            <a:r>
              <a:rPr dirty="0"/>
              <a:t>имеет</a:t>
            </a:r>
            <a:r>
              <a:rPr spc="-65" dirty="0"/>
              <a:t> </a:t>
            </a:r>
            <a:r>
              <a:rPr dirty="0"/>
              <a:t>название,</a:t>
            </a:r>
            <a:r>
              <a:rPr spc="-90" dirty="0"/>
              <a:t> </a:t>
            </a:r>
            <a:r>
              <a:rPr spc="-25" dirty="0"/>
              <a:t>по</a:t>
            </a:r>
          </a:p>
          <a:p>
            <a:pPr marL="12700" marR="5080">
              <a:lnSpc>
                <a:spcPts val="3030"/>
              </a:lnSpc>
              <a:spcBef>
                <a:spcPts val="45"/>
              </a:spcBef>
            </a:pPr>
            <a:r>
              <a:rPr spc="-10" dirty="0"/>
              <a:t>которому</a:t>
            </a:r>
            <a:r>
              <a:rPr spc="-55" dirty="0"/>
              <a:t> </a:t>
            </a:r>
            <a:r>
              <a:rPr dirty="0"/>
              <a:t>обычно</a:t>
            </a:r>
            <a:r>
              <a:rPr spc="-80" dirty="0"/>
              <a:t> </a:t>
            </a:r>
            <a:r>
              <a:rPr dirty="0"/>
              <a:t>и</a:t>
            </a:r>
            <a:r>
              <a:rPr spc="-50" dirty="0"/>
              <a:t> </a:t>
            </a:r>
            <a:r>
              <a:rPr spc="-10" dirty="0"/>
              <a:t>осуществляется</a:t>
            </a:r>
            <a:r>
              <a:rPr spc="-60" dirty="0"/>
              <a:t> </a:t>
            </a:r>
            <a:r>
              <a:rPr dirty="0"/>
              <a:t>его</a:t>
            </a:r>
            <a:r>
              <a:rPr spc="-30" dirty="0"/>
              <a:t> </a:t>
            </a:r>
            <a:r>
              <a:rPr dirty="0"/>
              <a:t>поиск),</a:t>
            </a:r>
            <a:r>
              <a:rPr spc="-35" dirty="0"/>
              <a:t> </a:t>
            </a:r>
            <a:r>
              <a:rPr dirty="0"/>
              <a:t>и</a:t>
            </a:r>
            <a:r>
              <a:rPr spc="-20" dirty="0"/>
              <a:t> </a:t>
            </a:r>
            <a:r>
              <a:rPr spc="-10" dirty="0"/>
              <a:t>специфическими </a:t>
            </a:r>
            <a:r>
              <a:rPr dirty="0"/>
              <a:t>особенностями</a:t>
            </a:r>
            <a:r>
              <a:rPr spc="-90" dirty="0"/>
              <a:t> </a:t>
            </a:r>
            <a:r>
              <a:rPr dirty="0"/>
              <a:t>(документ</a:t>
            </a:r>
            <a:r>
              <a:rPr spc="-95" dirty="0"/>
              <a:t> </a:t>
            </a:r>
            <a:r>
              <a:rPr dirty="0"/>
              <a:t>ищется</a:t>
            </a:r>
            <a:r>
              <a:rPr spc="-50" dirty="0"/>
              <a:t> </a:t>
            </a:r>
            <a:r>
              <a:rPr dirty="0"/>
              <a:t>не</a:t>
            </a:r>
            <a:r>
              <a:rPr spc="-90" dirty="0"/>
              <a:t> </a:t>
            </a:r>
            <a:r>
              <a:rPr dirty="0"/>
              <a:t>с</a:t>
            </a:r>
            <a:r>
              <a:rPr spc="-35" dirty="0"/>
              <a:t> </a:t>
            </a:r>
            <a:r>
              <a:rPr dirty="0"/>
              <a:t>целью</a:t>
            </a:r>
            <a:r>
              <a:rPr spc="-85" dirty="0"/>
              <a:t> </a:t>
            </a:r>
            <a:r>
              <a:rPr dirty="0"/>
              <a:t>извлечь</a:t>
            </a:r>
            <a:r>
              <a:rPr spc="-50" dirty="0"/>
              <a:t> </a:t>
            </a:r>
            <a:r>
              <a:rPr dirty="0"/>
              <a:t>из</a:t>
            </a:r>
            <a:r>
              <a:rPr spc="-55" dirty="0"/>
              <a:t> </a:t>
            </a:r>
            <a:r>
              <a:rPr spc="-20" dirty="0"/>
              <a:t>него </a:t>
            </a:r>
            <a:r>
              <a:rPr dirty="0"/>
              <a:t>информацию,</a:t>
            </a:r>
            <a:r>
              <a:rPr spc="-65" dirty="0"/>
              <a:t> </a:t>
            </a:r>
            <a:r>
              <a:rPr dirty="0"/>
              <a:t>а</a:t>
            </a:r>
            <a:r>
              <a:rPr spc="-55" dirty="0"/>
              <a:t> </a:t>
            </a:r>
            <a:r>
              <a:rPr dirty="0"/>
              <a:t>с</a:t>
            </a:r>
            <a:r>
              <a:rPr spc="-45" dirty="0"/>
              <a:t> </a:t>
            </a:r>
            <a:r>
              <a:rPr dirty="0"/>
              <a:t>целью</a:t>
            </a:r>
            <a:r>
              <a:rPr spc="-60" dirty="0"/>
              <a:t> </a:t>
            </a:r>
            <a:r>
              <a:rPr spc="-10" dirty="0"/>
              <a:t>использовать</a:t>
            </a:r>
            <a:r>
              <a:rPr spc="-95" dirty="0"/>
              <a:t> </a:t>
            </a:r>
            <a:r>
              <a:rPr dirty="0"/>
              <a:t>его</a:t>
            </a:r>
            <a:r>
              <a:rPr spc="-40" dirty="0"/>
              <a:t> </a:t>
            </a:r>
            <a:r>
              <a:rPr dirty="0"/>
              <a:t>в</a:t>
            </a:r>
            <a:r>
              <a:rPr spc="-55" dirty="0"/>
              <a:t> </a:t>
            </a:r>
            <a:r>
              <a:rPr dirty="0"/>
              <a:t>качестве</a:t>
            </a:r>
            <a:r>
              <a:rPr spc="-35" dirty="0"/>
              <a:t> </a:t>
            </a:r>
            <a:r>
              <a:rPr spc="-10" dirty="0"/>
              <a:t>шаблона).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75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Специфические</a:t>
            </a:r>
            <a:r>
              <a:rPr spc="-110" dirty="0"/>
              <a:t> </a:t>
            </a:r>
            <a:r>
              <a:rPr dirty="0"/>
              <a:t>базы</a:t>
            </a:r>
            <a:r>
              <a:rPr spc="-150" dirty="0"/>
              <a:t> </a:t>
            </a:r>
            <a:r>
              <a:rPr spc="-10" dirty="0"/>
              <a:t>данных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1792605"/>
            <a:ext cx="10347960" cy="429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105"/>
              </a:spcBef>
            </a:pPr>
            <a:r>
              <a:rPr sz="2800" dirty="0">
                <a:latin typeface="Calibri"/>
                <a:cs typeface="Calibri"/>
              </a:rPr>
              <a:t>В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последние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годы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активно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развивается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объектно-</a:t>
            </a:r>
            <a:endParaRPr sz="2800">
              <a:latin typeface="Calibri"/>
              <a:cs typeface="Calibri"/>
            </a:endParaRPr>
          </a:p>
          <a:p>
            <a:pPr marL="12700" marR="527050">
              <a:lnSpc>
                <a:spcPct val="90000"/>
              </a:lnSpc>
              <a:spcBef>
                <a:spcPts val="170"/>
              </a:spcBef>
            </a:pPr>
            <a:r>
              <a:rPr sz="2800" dirty="0">
                <a:latin typeface="Calibri"/>
                <a:cs typeface="Calibri"/>
              </a:rPr>
              <a:t>ориентированный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подход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созданию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информационных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систем. </a:t>
            </a:r>
            <a:r>
              <a:rPr sz="2800" dirty="0">
                <a:latin typeface="Calibri"/>
                <a:cs typeface="Calibri"/>
              </a:rPr>
              <a:t>Объектные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базы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данных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организованы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как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объекты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ссылки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к </a:t>
            </a:r>
            <a:r>
              <a:rPr sz="2800" dirty="0">
                <a:latin typeface="Calibri"/>
                <a:cs typeface="Calibri"/>
              </a:rPr>
              <a:t>объектам.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Объект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представляет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собой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данные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правила,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по </a:t>
            </a:r>
            <a:r>
              <a:rPr sz="2800" dirty="0">
                <a:latin typeface="Calibri"/>
                <a:cs typeface="Calibri"/>
              </a:rPr>
              <a:t>которым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осуществляются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операции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этими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данными.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Объект</a:t>
            </a:r>
            <a:endParaRPr sz="2800">
              <a:latin typeface="Calibri"/>
              <a:cs typeface="Calibri"/>
            </a:endParaRPr>
          </a:p>
          <a:p>
            <a:pPr marL="12700" marR="249554">
              <a:lnSpc>
                <a:spcPts val="3020"/>
              </a:lnSpc>
              <a:spcBef>
                <a:spcPts val="50"/>
              </a:spcBef>
            </a:pPr>
            <a:r>
              <a:rPr sz="2800" dirty="0">
                <a:latin typeface="Calibri"/>
                <a:cs typeface="Calibri"/>
              </a:rPr>
              <a:t>включает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метод,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который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является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частью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определения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объекта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и </a:t>
            </a:r>
            <a:r>
              <a:rPr sz="2800" dirty="0">
                <a:latin typeface="Calibri"/>
                <a:cs typeface="Calibri"/>
              </a:rPr>
              <a:t>запоминается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вместе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объектом.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объектных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базах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данных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  <a:spcBef>
                <a:spcPts val="10"/>
              </a:spcBef>
            </a:pPr>
            <a:r>
              <a:rPr sz="2800" dirty="0">
                <a:latin typeface="Calibri"/>
                <a:cs typeface="Calibri"/>
              </a:rPr>
              <a:t>данные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запоминаются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как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объекты,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классифицированные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типам </a:t>
            </a:r>
            <a:r>
              <a:rPr sz="2800" dirty="0">
                <a:latin typeface="Calibri"/>
                <a:cs typeface="Calibri"/>
              </a:rPr>
              <a:t>классов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организованные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иерархическое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семейство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классов.</a:t>
            </a:r>
            <a:endParaRPr sz="2800">
              <a:latin typeface="Calibri"/>
              <a:cs typeface="Calibri"/>
            </a:endParaRPr>
          </a:p>
          <a:p>
            <a:pPr marL="12700" marR="362585">
              <a:lnSpc>
                <a:spcPts val="3030"/>
              </a:lnSpc>
              <a:spcBef>
                <a:spcPts val="5"/>
              </a:spcBef>
            </a:pPr>
            <a:r>
              <a:rPr sz="2800" dirty="0">
                <a:latin typeface="Calibri"/>
                <a:cs typeface="Calibri"/>
              </a:rPr>
              <a:t>Класс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коллекция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объектов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одинаковыми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свойствами.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Объекты принадлежат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классу.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Классы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организованы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иерархии.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7894" y="247853"/>
            <a:ext cx="972058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Информационные</a:t>
            </a:r>
            <a:r>
              <a:rPr spc="-165" dirty="0"/>
              <a:t> </a:t>
            </a:r>
            <a:r>
              <a:rPr spc="-40" dirty="0"/>
              <a:t>системы</a:t>
            </a:r>
            <a:r>
              <a:rPr spc="-204" dirty="0"/>
              <a:t> </a:t>
            </a:r>
            <a:r>
              <a:rPr spc="-10" dirty="0"/>
              <a:t>менеджмента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2568" y="1565529"/>
            <a:ext cx="10363200" cy="442087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029" marR="8890" indent="-227329" algn="just">
              <a:lnSpc>
                <a:spcPct val="900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  <a:tab pos="3210560" algn="l"/>
                <a:tab pos="5582285" algn="l"/>
                <a:tab pos="7890509" algn="l"/>
                <a:tab pos="10152380" algn="l"/>
              </a:tabLst>
            </a:pPr>
            <a:r>
              <a:rPr sz="2800" dirty="0">
                <a:latin typeface="Calibri"/>
                <a:cs typeface="Calibri"/>
              </a:rPr>
              <a:t>используются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работниками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среднего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управленческого</a:t>
            </a:r>
            <a:r>
              <a:rPr sz="2800" spc="2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звена</a:t>
            </a:r>
            <a:r>
              <a:rPr sz="2800" spc="2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для 	</a:t>
            </a:r>
            <a:r>
              <a:rPr sz="2800" spc="-10" dirty="0">
                <a:latin typeface="Calibri"/>
                <a:cs typeface="Calibri"/>
              </a:rPr>
              <a:t>мониторинга,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контроля,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принятия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решений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и 	</a:t>
            </a:r>
            <a:r>
              <a:rPr sz="2800" dirty="0">
                <a:latin typeface="Calibri"/>
                <a:cs typeface="Calibri"/>
              </a:rPr>
              <a:t>администрирования.</a:t>
            </a:r>
            <a:r>
              <a:rPr sz="2800" spc="6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Основные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функции</a:t>
            </a:r>
            <a:r>
              <a:rPr sz="2800" spc="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этих</a:t>
            </a:r>
            <a:r>
              <a:rPr sz="2800" spc="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информационных 	систем:</a:t>
            </a:r>
            <a:endParaRPr sz="2800">
              <a:latin typeface="Calibri"/>
              <a:cs typeface="Calibri"/>
            </a:endParaRPr>
          </a:p>
          <a:p>
            <a:pPr marL="240029" indent="-227329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-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сравнение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текущих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показателей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прошлыми;</a:t>
            </a:r>
            <a:endParaRPr sz="2800">
              <a:latin typeface="Calibri"/>
              <a:cs typeface="Calibri"/>
            </a:endParaRPr>
          </a:p>
          <a:p>
            <a:pPr marL="240029" marR="9525" indent="-227329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  <a:tab pos="481965" algn="l"/>
                <a:tab pos="2496820" algn="l"/>
                <a:tab pos="4945380" algn="l"/>
                <a:tab pos="6231890" algn="l"/>
                <a:tab pos="6682740" algn="l"/>
                <a:tab pos="9018270" algn="l"/>
                <a:tab pos="10173970" algn="l"/>
              </a:tabLst>
            </a:pPr>
            <a:r>
              <a:rPr sz="2800" spc="-5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составление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периодических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отчетов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за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определенное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время,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а 	</a:t>
            </a:r>
            <a:r>
              <a:rPr sz="2800" spc="-25" dirty="0">
                <a:latin typeface="Calibri"/>
                <a:cs typeface="Calibri"/>
              </a:rPr>
              <a:t>не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3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  <a:tab pos="1591310" algn="l"/>
                <a:tab pos="2981960" algn="l"/>
                <a:tab pos="3591560" algn="l"/>
                <a:tab pos="5164455" algn="l"/>
                <a:tab pos="6993890" algn="l"/>
                <a:tab pos="7725409" algn="l"/>
                <a:tab pos="8323580" algn="l"/>
              </a:tabLst>
            </a:pPr>
            <a:r>
              <a:rPr sz="2800" spc="-10" dirty="0">
                <a:latin typeface="Calibri"/>
                <a:cs typeface="Calibri"/>
              </a:rPr>
              <a:t>выдача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отчетов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по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текущим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событиям,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как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на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оперативном 	уровне;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-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обеспечение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доступа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архивной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информации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т.д.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2170" y="147573"/>
            <a:ext cx="7955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Стратегическая</a:t>
            </a:r>
            <a:r>
              <a:rPr sz="3600" spc="-75" dirty="0"/>
              <a:t> </a:t>
            </a:r>
            <a:r>
              <a:rPr sz="3600" spc="-45" dirty="0"/>
              <a:t>информационная</a:t>
            </a:r>
            <a:r>
              <a:rPr sz="3600" spc="-75" dirty="0"/>
              <a:t> </a:t>
            </a:r>
            <a:r>
              <a:rPr sz="3600" spc="-10" dirty="0"/>
              <a:t>система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17244" y="723341"/>
            <a:ext cx="10364470" cy="17348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0029" marR="5080" indent="-227329" algn="just">
              <a:lnSpc>
                <a:spcPct val="90000"/>
              </a:lnSpc>
              <a:spcBef>
                <a:spcPts val="4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компьютерная</a:t>
            </a:r>
            <a:r>
              <a:rPr sz="2800" spc="434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информационная</a:t>
            </a:r>
            <a:r>
              <a:rPr sz="2800" spc="44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система,</a:t>
            </a:r>
            <a:r>
              <a:rPr sz="2800" spc="440" dirty="0">
                <a:latin typeface="Calibri"/>
                <a:cs typeface="Calibri"/>
              </a:rPr>
              <a:t>   </a:t>
            </a:r>
            <a:r>
              <a:rPr sz="2800" spc="-10" dirty="0">
                <a:latin typeface="Calibri"/>
                <a:cs typeface="Calibri"/>
              </a:rPr>
              <a:t>обеспечивающая 	</a:t>
            </a:r>
            <a:r>
              <a:rPr sz="2800" dirty="0">
                <a:latin typeface="Calibri"/>
                <a:cs typeface="Calibri"/>
              </a:rPr>
              <a:t>поддержку</a:t>
            </a:r>
            <a:r>
              <a:rPr sz="2800" spc="2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принятия</a:t>
            </a:r>
            <a:r>
              <a:rPr sz="2800" spc="254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решений</a:t>
            </a:r>
            <a:r>
              <a:rPr sz="2800" spc="2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по</a:t>
            </a:r>
            <a:r>
              <a:rPr sz="2800" spc="26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реализации</a:t>
            </a:r>
            <a:r>
              <a:rPr sz="2800" spc="24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стратегических 	</a:t>
            </a:r>
            <a:r>
              <a:rPr sz="2800" dirty="0">
                <a:latin typeface="Calibri"/>
                <a:cs typeface="Calibri"/>
              </a:rPr>
              <a:t>перспективных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целей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развития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организации.</a:t>
            </a:r>
            <a:endParaRPr sz="2800">
              <a:latin typeface="Calibri"/>
              <a:cs typeface="Calibri"/>
            </a:endParaRPr>
          </a:p>
          <a:p>
            <a:pPr marL="240029" indent="-227329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Информационные</a:t>
            </a:r>
            <a:r>
              <a:rPr sz="2800" spc="3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системы</a:t>
            </a:r>
            <a:r>
              <a:rPr sz="2800" spc="3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стратегического</a:t>
            </a:r>
            <a:r>
              <a:rPr sz="2800" spc="37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уровня</a:t>
            </a:r>
            <a:r>
              <a:rPr sz="2800" spc="35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помогают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844" y="2388869"/>
            <a:ext cx="10135870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90"/>
              </a:spcBef>
              <a:tabLst>
                <a:tab pos="1414780" algn="l"/>
                <a:tab pos="1768475" algn="l"/>
                <a:tab pos="2981960" algn="l"/>
                <a:tab pos="3728720" algn="l"/>
                <a:tab pos="5304790" algn="l"/>
                <a:tab pos="6762115" algn="l"/>
              </a:tabLst>
            </a:pPr>
            <a:r>
              <a:rPr sz="2800" spc="-10" dirty="0">
                <a:latin typeface="Calibri"/>
                <a:cs typeface="Calibri"/>
              </a:rPr>
              <a:t>высшему</a:t>
            </a:r>
            <a:r>
              <a:rPr sz="2800" dirty="0">
                <a:latin typeface="Calibri"/>
                <a:cs typeface="Calibri"/>
              </a:rPr>
              <a:t>		</a:t>
            </a:r>
            <a:r>
              <a:rPr sz="2800" spc="-20" dirty="0">
                <a:latin typeface="Calibri"/>
                <a:cs typeface="Calibri"/>
              </a:rPr>
              <a:t>звену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управленцев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решать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неструктурированные задачи,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осуществлять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долгосрочное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0269" y="2772613"/>
            <a:ext cx="231076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0" dirty="0">
                <a:latin typeface="Calibri"/>
                <a:cs typeface="Calibri"/>
              </a:rPr>
              <a:t>планирование.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157219"/>
            <a:ext cx="647255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23340" algn="l"/>
                <a:tab pos="1716405" algn="l"/>
                <a:tab pos="3606800" algn="l"/>
                <a:tab pos="6100445" algn="l"/>
              </a:tabLst>
            </a:pPr>
            <a:r>
              <a:rPr sz="2800" spc="-10" dirty="0">
                <a:latin typeface="Calibri"/>
                <a:cs typeface="Calibri"/>
              </a:rPr>
              <a:t>задача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сравнение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происходящих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во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7302" y="3157219"/>
            <a:ext cx="142938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Calibri"/>
                <a:cs typeface="Calibri"/>
              </a:rPr>
              <a:t>внешнем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63481" y="2772613"/>
            <a:ext cx="171831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indent="228600">
              <a:lnSpc>
                <a:spcPts val="3030"/>
              </a:lnSpc>
              <a:spcBef>
                <a:spcPts val="484"/>
              </a:spcBef>
            </a:pPr>
            <a:r>
              <a:rPr sz="2800" spc="-10" dirty="0">
                <a:latin typeface="Calibri"/>
                <a:cs typeface="Calibri"/>
              </a:rPr>
              <a:t>Основная окружении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5844" y="3540963"/>
            <a:ext cx="10133965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  <a:tabLst>
                <a:tab pos="1436370" algn="l"/>
                <a:tab pos="2762250" algn="l"/>
                <a:tab pos="3893185" algn="l"/>
                <a:tab pos="6423660" algn="l"/>
              </a:tabLst>
            </a:pPr>
            <a:r>
              <a:rPr sz="2800" dirty="0">
                <a:latin typeface="Calibri"/>
                <a:cs typeface="Calibri"/>
              </a:rPr>
              <a:t>изменений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существующим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потенциалом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фирмы.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Они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призваны создать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общую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среду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компьютерной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телекоммуникационной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5844" y="4309313"/>
            <a:ext cx="8484870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84"/>
              </a:spcBef>
              <a:tabLst>
                <a:tab pos="1954530" algn="l"/>
                <a:tab pos="1985010" algn="l"/>
                <a:tab pos="3296285" algn="l"/>
                <a:tab pos="3597910" algn="l"/>
                <a:tab pos="4009390" algn="l"/>
                <a:tab pos="5771515" algn="l"/>
                <a:tab pos="6176645" algn="l"/>
                <a:tab pos="7984490" algn="l"/>
              </a:tabLst>
            </a:pPr>
            <a:r>
              <a:rPr sz="2800" spc="-10" dirty="0">
                <a:latin typeface="Calibri"/>
                <a:cs typeface="Calibri"/>
              </a:rPr>
              <a:t>поддержки</a:t>
            </a:r>
            <a:r>
              <a:rPr sz="2800" dirty="0">
                <a:latin typeface="Calibri"/>
                <a:cs typeface="Calibri"/>
              </a:rPr>
              <a:t>		</a:t>
            </a:r>
            <a:r>
              <a:rPr sz="2800" spc="-10" dirty="0">
                <a:latin typeface="Calibri"/>
                <a:cs typeface="Calibri"/>
              </a:rPr>
              <a:t>решений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в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неожиданно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возникающих Используя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самые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совершенные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программы,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эти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45777" y="4309313"/>
            <a:ext cx="1633855" cy="83820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38455" marR="5080" indent="-326390">
              <a:lnSpc>
                <a:spcPts val="3030"/>
              </a:lnSpc>
              <a:spcBef>
                <a:spcPts val="484"/>
              </a:spcBef>
            </a:pPr>
            <a:r>
              <a:rPr sz="2800" spc="-10" dirty="0">
                <a:latin typeface="Calibri"/>
                <a:cs typeface="Calibri"/>
              </a:rPr>
              <a:t>ситуациях. системы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5844" y="5078348"/>
            <a:ext cx="10130790" cy="12223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40"/>
              </a:spcBef>
            </a:pPr>
            <a:r>
              <a:rPr sz="2800" dirty="0">
                <a:latin typeface="Calibri"/>
                <a:cs typeface="Calibri"/>
              </a:rPr>
              <a:t>способны</a:t>
            </a:r>
            <a:r>
              <a:rPr sz="2800" spc="1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любой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момент</a:t>
            </a:r>
            <a:r>
              <a:rPr sz="2800" spc="1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предоставить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информацию</a:t>
            </a:r>
            <a:r>
              <a:rPr sz="2800" spc="1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из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многих </a:t>
            </a:r>
            <a:r>
              <a:rPr sz="2800" dirty="0">
                <a:latin typeface="Calibri"/>
                <a:cs typeface="Calibri"/>
              </a:rPr>
              <a:t>источников.</a:t>
            </a:r>
            <a:r>
              <a:rPr sz="2800" spc="35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Некоторые</a:t>
            </a:r>
            <a:r>
              <a:rPr sz="2800" spc="345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стратегические</a:t>
            </a:r>
            <a:r>
              <a:rPr sz="2800" spc="340" dirty="0">
                <a:latin typeface="Calibri"/>
                <a:cs typeface="Calibri"/>
              </a:rPr>
              <a:t>   </a:t>
            </a:r>
            <a:r>
              <a:rPr sz="2800" dirty="0">
                <a:latin typeface="Calibri"/>
                <a:cs typeface="Calibri"/>
              </a:rPr>
              <a:t>системы</a:t>
            </a:r>
            <a:r>
              <a:rPr sz="2800" spc="345" dirty="0">
                <a:latin typeface="Calibri"/>
                <a:cs typeface="Calibri"/>
              </a:rPr>
              <a:t>   </a:t>
            </a:r>
            <a:r>
              <a:rPr sz="2800" spc="-10" dirty="0">
                <a:latin typeface="Calibri"/>
                <a:cs typeface="Calibri"/>
              </a:rPr>
              <a:t>обладают </a:t>
            </a:r>
            <a:r>
              <a:rPr sz="2800" dirty="0">
                <a:latin typeface="Calibri"/>
                <a:cs typeface="Calibri"/>
              </a:rPr>
              <a:t>ограниченными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аналитическими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возможностями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343" y="1583512"/>
            <a:ext cx="10361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343" y="3568649"/>
            <a:ext cx="8091805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  <a:tabLst>
                <a:tab pos="2618740" algn="l"/>
                <a:tab pos="3146425" algn="l"/>
                <a:tab pos="5429885" algn="l"/>
              </a:tabLst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304800" y="147573"/>
            <a:ext cx="11658600" cy="6401753"/>
          </a:xfrm>
        </p:spPr>
        <p:txBody>
          <a:bodyPr/>
          <a:lstStyle/>
          <a:p>
            <a:pPr marL="0" indent="0" algn="l" eaLnBrk="1" hangingPunct="1">
              <a:buFontTx/>
              <a:buNone/>
              <a:defRPr/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литература 2</a:t>
            </a: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34.201—2020. Межгосударственный стандарт. Информационные технологии. Комплекс стандартов на автоматизированные системы. Виды, комплектность и обозначение документов при создании автоматизированных систем.</a:t>
            </a: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34.602—2020. Межгосударственный стандарт. Информационные технологии. Комплекс стандартов на автоматизированные системы. Техническое задание на создание автоматизированной системы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Р 59853—2021. Национальный стандарт Российской Федерации. Информационные технологии. Комплекс стандартов на автоматизированные системы. Автоматизированные системы. Термины и определения.</a:t>
            </a:r>
            <a:br>
              <a:rPr lang="ru-RU" sz="3200" dirty="0">
                <a:latin typeface="Arial" panose="020B0604020202020204" pitchFamily="34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23483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9434" y="156413"/>
            <a:ext cx="454596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pc="-45" dirty="0"/>
              <a:t>П</a:t>
            </a:r>
            <a:r>
              <a:rPr spc="-45" dirty="0" err="1"/>
              <a:t>одсистемы</a:t>
            </a:r>
            <a:r>
              <a:rPr spc="-195" dirty="0"/>
              <a:t> </a:t>
            </a:r>
            <a:r>
              <a:rPr spc="-35" dirty="0"/>
              <a:t>ИС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39014"/>
              </p:ext>
            </p:extLst>
          </p:nvPr>
        </p:nvGraphicFramePr>
        <p:xfrm>
          <a:off x="1289303" y="1143000"/>
          <a:ext cx="10002520" cy="54263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019">
                <a:tc>
                  <a:txBody>
                    <a:bodyPr/>
                    <a:lstStyle/>
                    <a:p>
                      <a:pPr marL="4064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Подсистема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4184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маркетинга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Производственные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подсистемы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Финансовые</a:t>
                      </a:r>
                      <a:r>
                        <a:rPr sz="1800" b="1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и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учетные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подсистемы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Подсистема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кадров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(человеческих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ресурсов)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Прочие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подсистемы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(например,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ИС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698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руководства)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289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Исследование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рынка</a:t>
                      </a:r>
                      <a:r>
                        <a:rPr sz="12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и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прогнозирование</a:t>
                      </a:r>
                      <a:r>
                        <a:rPr sz="1200" b="1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продаж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Планирование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объемов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работ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и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разработка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календарных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планов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Управление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портфелем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заказов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Анализ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и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прогнозирование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потребности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в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трудовых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ресурсах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Контроль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за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деятельностью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фирмы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5544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Управление продажами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Оперативный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контроль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и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управление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производством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Управление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кредитной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политикой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Ведение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архивов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записей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о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персонале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Выявление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оперативных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проблем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5544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Рекомендации</a:t>
                      </a:r>
                      <a:r>
                        <a:rPr sz="12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по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производству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новой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746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продукции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Анализ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работы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оборудования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Разработка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финансового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плана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Анализ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и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планирование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87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подготовки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кадров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Анализ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управленческих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и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стратегических</a:t>
                      </a:r>
                      <a:r>
                        <a:rPr sz="12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ситуаций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5544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Анализ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и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установление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цены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Участие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в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формировании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заказов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поставщикам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Финансовый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анализ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и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810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прогнозирование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Обеспечение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процесса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выработки</a:t>
                      </a:r>
                      <a:r>
                        <a:rPr sz="12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стратегических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937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решений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2389"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Учет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заказов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Управление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запасами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Контроль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бюджета,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38100" marR="133985">
                        <a:lnSpc>
                          <a:spcPct val="114999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бухгалтерский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учет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и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расчет зарплаты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4"/>
                      </a:solidFill>
                      <a:prstDash val="solid"/>
                    </a:lnL>
                    <a:lnR w="6350">
                      <a:solidFill>
                        <a:srgbClr val="5B9BD4"/>
                      </a:solidFill>
                      <a:prstDash val="solid"/>
                    </a:lnR>
                    <a:lnT w="6350">
                      <a:solidFill>
                        <a:srgbClr val="5B9BD4"/>
                      </a:solidFill>
                      <a:prstDash val="solid"/>
                    </a:lnT>
                    <a:lnB w="6350">
                      <a:solidFill>
                        <a:srgbClr val="5B9BD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74457" y="-17525"/>
            <a:ext cx="33470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AFEF"/>
                </a:solidFill>
                <a:latin typeface="Arial"/>
                <a:cs typeface="Arial"/>
              </a:rPr>
              <a:t>Центр </a:t>
            </a:r>
            <a:r>
              <a:rPr sz="1600" b="1" spc="-10" dirty="0">
                <a:solidFill>
                  <a:srgbClr val="00AFEF"/>
                </a:solidFill>
                <a:latin typeface="Arial"/>
                <a:cs typeface="Arial"/>
              </a:rPr>
              <a:t>дистанционного</a:t>
            </a:r>
            <a:r>
              <a:rPr sz="16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00AFEF"/>
                </a:solidFill>
                <a:latin typeface="Arial"/>
                <a:cs typeface="Arial"/>
              </a:rPr>
              <a:t>обучения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95203" y="6452108"/>
            <a:ext cx="72453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mirea.ru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743710" cy="984885"/>
            <a:chOff x="0" y="0"/>
            <a:chExt cx="1743710" cy="9848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161288" cy="9631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743456" cy="98450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10844" y="3542487"/>
            <a:ext cx="719899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Calibri Light"/>
                <a:cs typeface="Calibri Light"/>
              </a:rPr>
              <a:t>Спасибо</a:t>
            </a:r>
            <a:r>
              <a:rPr sz="6000" spc="-50" dirty="0">
                <a:latin typeface="Calibri Light"/>
                <a:cs typeface="Calibri Light"/>
              </a:rPr>
              <a:t> </a:t>
            </a:r>
            <a:r>
              <a:rPr sz="6000" dirty="0">
                <a:latin typeface="Calibri Light"/>
                <a:cs typeface="Calibri Light"/>
              </a:rPr>
              <a:t>за</a:t>
            </a:r>
            <a:r>
              <a:rPr sz="6000" spc="-40" dirty="0">
                <a:latin typeface="Calibri Light"/>
                <a:cs typeface="Calibri Light"/>
              </a:rPr>
              <a:t> </a:t>
            </a:r>
            <a:r>
              <a:rPr sz="6000" spc="-10" dirty="0">
                <a:latin typeface="Calibri Light"/>
                <a:cs typeface="Calibri Light"/>
              </a:rPr>
              <a:t>внимание!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343" y="1583512"/>
            <a:ext cx="10361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343" y="3568649"/>
            <a:ext cx="8091805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  <a:tabLst>
                <a:tab pos="2618740" algn="l"/>
                <a:tab pos="3146425" algn="l"/>
                <a:tab pos="5429885" algn="l"/>
              </a:tabLst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228600" y="147573"/>
            <a:ext cx="11658600" cy="6678751"/>
          </a:xfrm>
        </p:spPr>
        <p:txBody>
          <a:bodyPr/>
          <a:lstStyle/>
          <a:p>
            <a:pPr algn="l" eaLnBrk="1" hangingPunct="1">
              <a:lnSpc>
                <a:spcPct val="70000"/>
              </a:lnSpc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Дополнительная литература</a:t>
            </a: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Левочкина, Г. А. Проектирование информационных систем : Учебник и практикум / Г. А. Левочкина, В. И. Грекул, Н. Л.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Коровкина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1-е изд.. – Москва : Издательство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Юрайт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2020. – 1 с. – (Высшее образование). – ISBN 978-5-9916-8764-5. – EDN EKYYCQ.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Грекул, В. И. Проектирование информационных систем. Курс лекций : Учебное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пособиеnдля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студентов вузов, обучающихся по специальностям в области информационных технологий / В. И. Грекул, Г. Н.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Денищенко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Н. Л.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Коровкина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– Москва, Саратов : Интернет-Университет Информационных Технологий (ИНТУИТ), Вузовское образование, 2017. – 303 с. – ISBN 978-5-4487-0089-7. – EDN ZUZDSN.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Грекул В.И. Методические основы управления ИТ-проектами: учебник / Грекул В.И.,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Коровкина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Н.Л., Куприянов Ю.В. - Саратов: Профобразование, 2021. - 467 c.- Текст: электронный // Электронно-библиотечная система IPR BOOKS. - URL: https://www.iprbookshop.ru/102193.html (дата обращения: 30.11.2023). - Режим доступа: для </a:t>
            </a:r>
            <a:r>
              <a:rPr lang="ru-RU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авторизир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пользователей.</a:t>
            </a:r>
            <a:br>
              <a:rPr lang="ru-RU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Arial" panose="020B0604020202020204" pitchFamily="34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839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343" y="1583512"/>
            <a:ext cx="10361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343" y="3568649"/>
            <a:ext cx="8091805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  <a:tabLst>
                <a:tab pos="2618740" algn="l"/>
                <a:tab pos="3146425" algn="l"/>
                <a:tab pos="5429885" algn="l"/>
              </a:tabLst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17244" y="147573"/>
            <a:ext cx="10085679" cy="3693319"/>
          </a:xfrm>
        </p:spPr>
        <p:txBody>
          <a:bodyPr/>
          <a:lstStyle/>
          <a:p>
            <a:pPr marL="0" marR="0" indent="0" algn="ctr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 оценки активности</a:t>
            </a: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Arial" panose="020B0604020202020204" pitchFamily="34" charset="0"/>
              </a:rPr>
            </a:br>
            <a:br>
              <a:rPr lang="ru-RU" sz="3200" dirty="0">
                <a:latin typeface="Arial" panose="020B0604020202020204" pitchFamily="34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95400"/>
            <a:ext cx="11349038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3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343" y="1583512"/>
            <a:ext cx="10361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343" y="3568649"/>
            <a:ext cx="8091805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  <a:tabLst>
                <a:tab pos="2618740" algn="l"/>
                <a:tab pos="3146425" algn="l"/>
                <a:tab pos="5429885" algn="l"/>
              </a:tabLst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17244" y="147573"/>
            <a:ext cx="10085679" cy="3693319"/>
          </a:xfrm>
        </p:spPr>
        <p:txBody>
          <a:bodyPr/>
          <a:lstStyle/>
          <a:p>
            <a:pPr marL="0" marR="0" indent="0" algn="ctr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Достижения</a:t>
            </a: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Arial" panose="020B0604020202020204" pitchFamily="34" charset="0"/>
              </a:rPr>
            </a:br>
            <a:br>
              <a:rPr lang="ru-RU" sz="3200" dirty="0">
                <a:latin typeface="Arial" panose="020B0604020202020204" pitchFamily="34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1890712"/>
            <a:ext cx="119634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4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343" y="1583512"/>
            <a:ext cx="10361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343" y="3568649"/>
            <a:ext cx="8091805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  <a:tabLst>
                <a:tab pos="2618740" algn="l"/>
                <a:tab pos="3146425" algn="l"/>
                <a:tab pos="5429885" algn="l"/>
              </a:tabLst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917244" y="147573"/>
            <a:ext cx="10085679" cy="3693319"/>
          </a:xfrm>
        </p:spPr>
        <p:txBody>
          <a:bodyPr/>
          <a:lstStyle/>
          <a:p>
            <a:pPr marL="0" marR="0" indent="0" algn="ctr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Достижения</a:t>
            </a: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Arial" panose="020B0604020202020204" pitchFamily="34" charset="0"/>
              </a:rPr>
            </a:br>
            <a:br>
              <a:rPr lang="ru-RU" sz="3200" dirty="0">
                <a:latin typeface="Arial" panose="020B0604020202020204" pitchFamily="34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838200"/>
            <a:ext cx="7254114" cy="566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85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6343" y="1583512"/>
            <a:ext cx="103619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343" y="3568649"/>
            <a:ext cx="8091805" cy="57579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  <a:tabLst>
                <a:tab pos="2618740" algn="l"/>
                <a:tab pos="3146425" algn="l"/>
                <a:tab pos="5429885" algn="l"/>
              </a:tabLst>
            </a:pPr>
            <a:r>
              <a:rPr sz="36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892222" y="299890"/>
            <a:ext cx="10918778" cy="5262710"/>
          </a:xfrm>
        </p:spPr>
        <p:txBody>
          <a:bodyPr/>
          <a:lstStyle/>
          <a:p>
            <a:pPr marL="0" marR="0" indent="0" algn="ctr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Экзамен</a:t>
            </a: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dirty="0">
                <a:latin typeface="Arial" panose="020B0604020202020204" pitchFamily="34" charset="0"/>
              </a:rPr>
            </a:br>
            <a:br>
              <a:rPr lang="ru-RU" sz="3200" dirty="0">
                <a:latin typeface="Arial" panose="020B0604020202020204" pitchFamily="34" charset="0"/>
              </a:rPr>
            </a:br>
            <a:br>
              <a:rPr lang="ru-RU" alt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" y="1584950"/>
            <a:ext cx="11982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60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2804</Words>
  <Application>Microsoft Office PowerPoint</Application>
  <PresentationFormat>Широкоэкранный</PresentationFormat>
  <Paragraphs>296</Paragraphs>
  <Slides>41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Arial MT</vt:lpstr>
      <vt:lpstr>Calibri</vt:lpstr>
      <vt:lpstr>Calibri Light</vt:lpstr>
      <vt:lpstr>Times New Roman</vt:lpstr>
      <vt:lpstr>Office Theme</vt:lpstr>
      <vt:lpstr>Проектирование информационных систем Лекция 1</vt:lpstr>
      <vt:lpstr>План занятий на 6 семестр   Лекции – 32 часа  Практические занятия – 32 часа Экзамен   </vt:lpstr>
      <vt:lpstr>Основная литература  1) Проектирование информационных систем / А. А. Лобанов, Ю. С. Лобанова, Е. Н. Абраш, Н. В. Братусь. – Издание 2-е, переработанное и дополненное. – Киров : Межрегиональный центр  инновационных технологий в образовании, 2023. – 86 с. – ISBN 978-5-907743-35-9. – DOI 10.52376/978-5-907743-35-9. – EDN RYPTAD. 2) ГОСТ 7.32—2017. Межгосударственный стандарт. Система стандартов по информации, библиотечному и издательскому делу. Отчет о научно-исследовательской работе. Структура и правила оформления. 3) ГОСТ 19.701—90 ЕСПД (ИСО5807−85). Межгосударственный стандарт. Схемы алгоритмов, программ, данных и систем. Обозначения условные и правила выполнения.   </vt:lpstr>
      <vt:lpstr>Основная литература 2  4) ГОСТ 34.201—2020. Межгосударственный стандарт. Информационные технологии. Комплекс стандартов на автоматизированные системы. Виды, комплектность и обозначение документов при создании автоматизированных систем. 5) ГОСТ 34.602—2020. Межгосударственный стандарт. Информационные технологии. Комплекс стандартов на автоматизированные системы. Техническое задание на создание автоматизированной системы 6) ГОСТ Р 59853—2021. Национальный стандарт Российской Федерации. Информационные технологии. Комплекс стандартов на автоматизированные системы. Автоматизированные системы. Термины и определения.  </vt:lpstr>
      <vt:lpstr>Дополнительная литература   1) Левочкина, Г. А. Проектирование информационных систем : Учебник и практикум / Г. А. Левочкина, В. И. Грекул, Н. Л. Коровкина. – 1-е изд.. – Москва : Издательство Юрайт, 2020. – 1 с. – (Высшее образование). – ISBN 978-5-9916-8764-5. – EDN EKYYCQ.  2) Грекул, В. И. Проектирование информационных систем. Курс лекций : Учебное пособиеnдля студентов вузов, обучающихся по специальностям в области информационных технологий / В. И. Грекул, Г. Н. Денищенко, Н. Л. Коровкина. – Москва, Саратов : Интернет-Университет Информационных Технологий (ИНТУИТ), Вузовское образование, 2017. – 303 с. – ISBN 978-5-4487-0089-7. – EDN ZUZDSN.  3) Грекул В.И. Методические основы управления ИТ-проектами: учебник / Грекул В.И., Коровкина Н.Л., Куприянов Ю.В. - Саратов: Профобразование, 2021. - 467 c.- Текст: электронный // Электронно-библиотечная система IPR BOOKS. - URL: https://www.iprbookshop.ru/102193.html (дата обращения: 30.11.2023). - Режим доступа: для авторизир. пользователей.   </vt:lpstr>
      <vt:lpstr>Критерий оценки активности     </vt:lpstr>
      <vt:lpstr>Достижения     </vt:lpstr>
      <vt:lpstr>Достижения     </vt:lpstr>
      <vt:lpstr>Экзамен     </vt:lpstr>
      <vt:lpstr>Допуск к экзамену     </vt:lpstr>
      <vt:lpstr>Критерий оценки активности     </vt:lpstr>
      <vt:lpstr>          ВНИМАНИЕ! Дополнительные баллы, полученные в течение семестра, учитываются только в случае успешной сдачи экзамена.  Без сдачи экзамена, дополнительные баллы недействительны.  </vt:lpstr>
      <vt:lpstr>Требования к ИС (Классификация и методология</vt:lpstr>
      <vt:lpstr> </vt:lpstr>
      <vt:lpstr> </vt:lpstr>
      <vt:lpstr> </vt:lpstr>
      <vt:lpstr> </vt:lpstr>
      <vt:lpstr> </vt:lpstr>
      <vt:lpstr>Классификация информационных систем</vt:lpstr>
      <vt:lpstr>Ручные ИС</vt:lpstr>
      <vt:lpstr>Автоматические ИС</vt:lpstr>
      <vt:lpstr>Автоматизированные ИС</vt:lpstr>
      <vt:lpstr>Автоматизированная Информационная система</vt:lpstr>
      <vt:lpstr>Информационно-поисковые системы</vt:lpstr>
      <vt:lpstr>Информационно-решающие системы</vt:lpstr>
      <vt:lpstr>Советующие ИС</vt:lpstr>
      <vt:lpstr>Информационные системы организационного управления</vt:lpstr>
      <vt:lpstr>ИС автоматизированного проектирования (САПР)</vt:lpstr>
      <vt:lpstr>Интегрированные ИС</vt:lpstr>
      <vt:lpstr>Фактографические данные и БД</vt:lpstr>
      <vt:lpstr>Фактографические данные и БД</vt:lpstr>
      <vt:lpstr>Фактографические данные и БД</vt:lpstr>
      <vt:lpstr>Документальные БД</vt:lpstr>
      <vt:lpstr>Документальные БД</vt:lpstr>
      <vt:lpstr>Документальные БД</vt:lpstr>
      <vt:lpstr>Специфические базы данных</vt:lpstr>
      <vt:lpstr>Специфические базы данных</vt:lpstr>
      <vt:lpstr>Информационные системы менеджмента</vt:lpstr>
      <vt:lpstr>Стратегическая информационная система</vt:lpstr>
      <vt:lpstr>Подсистемы ИС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информационных систем Лекция 1</dc:title>
  <cp:lastModifiedBy>Alexander Lobanov</cp:lastModifiedBy>
  <cp:revision>13</cp:revision>
  <dcterms:created xsi:type="dcterms:W3CDTF">2024-02-12T09:25:13Z</dcterms:created>
  <dcterms:modified xsi:type="dcterms:W3CDTF">2025-02-14T12:17:05Z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2024-02-12T00:00:00Z</vt:filetime>
  </property>
  <property fmtid="{D5CDD505-2E9C-101B-9397-08002B2CF9AE}" pid="5" name="Producer">
    <vt:lpwstr>www.ilovepdf.com</vt:lpwstr>
  </property>
</Properties>
</file>