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1" r:id="rId3"/>
  </p:sldMasterIdLst>
  <p:sldIdLst>
    <p:sldId id="256" r:id="rId4"/>
    <p:sldId id="280" r:id="rId5"/>
    <p:sldId id="281" r:id="rId6"/>
    <p:sldId id="282" r:id="rId7"/>
    <p:sldId id="283" r:id="rId8"/>
    <p:sldId id="284" r:id="rId9"/>
    <p:sldId id="285" r:id="rId10"/>
    <p:sldId id="286" r:id="rId11"/>
    <p:sldId id="287" r:id="rId12"/>
    <p:sldId id="288" r:id="rId13"/>
    <p:sldId id="307" r:id="rId14"/>
    <p:sldId id="289" r:id="rId15"/>
    <p:sldId id="290" r:id="rId16"/>
    <p:sldId id="291" r:id="rId17"/>
    <p:sldId id="292" r:id="rId18"/>
    <p:sldId id="293" r:id="rId19"/>
    <p:sldId id="294" r:id="rId20"/>
    <p:sldId id="308"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257" r:id="rId34"/>
    <p:sldId id="258" r:id="rId35"/>
    <p:sldId id="259" r:id="rId36"/>
    <p:sldId id="260" r:id="rId37"/>
    <p:sldId id="261" r:id="rId38"/>
    <p:sldId id="262" r:id="rId39"/>
    <p:sldId id="263" r:id="rId40"/>
    <p:sldId id="264" r:id="rId41"/>
    <p:sldId id="265" r:id="rId42"/>
    <p:sldId id="279" r:id="rId4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2" d="100"/>
          <a:sy n="92" d="100"/>
        </p:scale>
        <p:origin x="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0CB939DB-0583-47C2-870A-9B7A2CDDB9EA}" type="datetimeFigureOut">
              <a:rPr lang="ru-RU" smtClean="0"/>
              <a:t>02.11.2023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4625F1-2889-42B3-BA34-12136CBE06F0}" type="slidenum">
              <a:rPr lang="ru-RU" smtClean="0"/>
              <a:t>‹#›</a:t>
            </a:fld>
            <a:endParaRPr lang="ru-RU"/>
          </a:p>
        </p:txBody>
      </p:sp>
    </p:spTree>
    <p:extLst>
      <p:ext uri="{BB962C8B-B14F-4D97-AF65-F5344CB8AC3E}">
        <p14:creationId xmlns:p14="http://schemas.microsoft.com/office/powerpoint/2010/main" val="2521017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CB939DB-0583-47C2-870A-9B7A2CDDB9EA}" type="datetimeFigureOut">
              <a:rPr lang="ru-RU" smtClean="0"/>
              <a:t>02.11.2023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4625F1-2889-42B3-BA34-12136CBE06F0}" type="slidenum">
              <a:rPr lang="ru-RU" smtClean="0"/>
              <a:t>‹#›</a:t>
            </a:fld>
            <a:endParaRPr lang="ru-RU"/>
          </a:p>
        </p:txBody>
      </p:sp>
    </p:spTree>
    <p:extLst>
      <p:ext uri="{BB962C8B-B14F-4D97-AF65-F5344CB8AC3E}">
        <p14:creationId xmlns:p14="http://schemas.microsoft.com/office/powerpoint/2010/main" val="302016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CB939DB-0583-47C2-870A-9B7A2CDDB9EA}" type="datetimeFigureOut">
              <a:rPr lang="ru-RU" smtClean="0"/>
              <a:t>02.11.2023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4625F1-2889-42B3-BA34-12136CBE06F0}" type="slidenum">
              <a:rPr lang="ru-RU" smtClean="0"/>
              <a:t>‹#›</a:t>
            </a:fld>
            <a:endParaRPr lang="ru-RU"/>
          </a:p>
        </p:txBody>
      </p:sp>
    </p:spTree>
    <p:extLst>
      <p:ext uri="{BB962C8B-B14F-4D97-AF65-F5344CB8AC3E}">
        <p14:creationId xmlns:p14="http://schemas.microsoft.com/office/powerpoint/2010/main" val="419332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Титульный слайд" type="title">
  <p:cSld name="Титульный слайд">
    <p:spTree>
      <p:nvGrpSpPr>
        <p:cNvPr id="1" name="Shape 10"/>
        <p:cNvGrpSpPr/>
        <p:nvPr/>
      </p:nvGrpSpPr>
      <p:grpSpPr>
        <a:xfrm>
          <a:off x="0" y="0"/>
          <a:ext cx="0" cy="0"/>
          <a:chOff x="0" y="0"/>
          <a:chExt cx="0" cy="0"/>
        </a:xfrm>
      </p:grpSpPr>
      <p:sp>
        <p:nvSpPr>
          <p:cNvPr id="11" name="Google Shape;11;p15"/>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2" name="Google Shape;12;p15"/>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ctr"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ctr"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8138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Заголовок раздела">
    <p:spTree>
      <p:nvGrpSpPr>
        <p:cNvPr id="1" name="Shape 20"/>
        <p:cNvGrpSpPr/>
        <p:nvPr/>
      </p:nvGrpSpPr>
      <p:grpSpPr>
        <a:xfrm>
          <a:off x="0" y="0"/>
          <a:ext cx="0" cy="0"/>
          <a:chOff x="0" y="0"/>
          <a:chExt cx="0" cy="0"/>
        </a:xfrm>
      </p:grpSpPr>
      <p:sp>
        <p:nvSpPr>
          <p:cNvPr id="21" name="Google Shape;21;p18"/>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2" name="Google Shape;22;p18"/>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Clr>
                <a:schemeClr val="dk1"/>
              </a:buClr>
              <a:buSzPts val="1800"/>
              <a:buFont typeface="Times New Roman"/>
              <a:buNone/>
              <a:defRPr sz="18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2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6713847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Сравнение" type="twoTxTwoObj">
  <p:cSld name="Сравнение">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25" name="Google Shape;25;p1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26" name="Google Shape;26;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27" name="Google Shape;27;p19"/>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Times New Roman"/>
              <a:buNone/>
              <a:defRPr sz="2400" b="1"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00"/>
              </a:spcBef>
              <a:spcAft>
                <a:spcPts val="0"/>
              </a:spcAft>
              <a:buClr>
                <a:schemeClr val="dk1"/>
              </a:buClr>
              <a:buSzPts val="2000"/>
              <a:buFont typeface="Times New Roman"/>
              <a:buNone/>
              <a:defRPr sz="2000" b="1"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1pPr>
            <a:lvl2pPr marL="914400" marR="0" lvl="1"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2pPr>
            <a:lvl3pPr marL="1371600" marR="0" lvl="2"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1729554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Только заголовок">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Tree>
    <p:extLst>
      <p:ext uri="{BB962C8B-B14F-4D97-AF65-F5344CB8AC3E}">
        <p14:creationId xmlns:p14="http://schemas.microsoft.com/office/powerpoint/2010/main" val="3067210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Пустой слайд" type="blank">
  <p:cSld name="Пустой слайд">
    <p:spTree>
      <p:nvGrpSpPr>
        <p:cNvPr id="1" name="Shape 31"/>
        <p:cNvGrpSpPr/>
        <p:nvPr/>
      </p:nvGrpSpPr>
      <p:grpSpPr>
        <a:xfrm>
          <a:off x="0" y="0"/>
          <a:ext cx="0" cy="0"/>
          <a:chOff x="0" y="0"/>
          <a:chExt cx="0" cy="0"/>
        </a:xfrm>
      </p:grpSpPr>
    </p:spTree>
    <p:extLst>
      <p:ext uri="{BB962C8B-B14F-4D97-AF65-F5344CB8AC3E}">
        <p14:creationId xmlns:p14="http://schemas.microsoft.com/office/powerpoint/2010/main" val="96020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Объект с подписью">
    <p:spTree>
      <p:nvGrpSpPr>
        <p:cNvPr id="1" name="Shape 32"/>
        <p:cNvGrpSpPr/>
        <p:nvPr/>
      </p:nvGrpSpPr>
      <p:grpSpPr>
        <a:xfrm>
          <a:off x="0" y="0"/>
          <a:ext cx="0" cy="0"/>
          <a:chOff x="0" y="0"/>
          <a:chExt cx="0" cy="0"/>
        </a:xfrm>
      </p:grpSpPr>
      <p:sp>
        <p:nvSpPr>
          <p:cNvPr id="33" name="Google Shape;33;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4" name="Google Shape;34;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5" name="Google Shape;35;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25749750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Рисунок с подписью">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2000" b="1"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38" name="Google Shape;38;p23"/>
          <p:cNvSpPr>
            <a:spLocks noGrp="1"/>
          </p:cNvSpPr>
          <p:nvPr>
            <p:ph type="pic" idx="2"/>
          </p:nvPr>
        </p:nvSpPr>
        <p:spPr>
          <a:xfrm>
            <a:off x="2389717" y="612775"/>
            <a:ext cx="73152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Times New Roman"/>
              <a:buNone/>
              <a:defRPr sz="3200" b="0" i="0" u="none" strike="noStrike" cap="none">
                <a:solidFill>
                  <a:schemeClr val="dk1"/>
                </a:solidFill>
                <a:latin typeface="Times New Roman"/>
                <a:ea typeface="Times New Roman"/>
                <a:cs typeface="Times New Roman"/>
                <a:sym typeface="Times New Roman"/>
              </a:defRPr>
            </a:lvl1pPr>
            <a:lvl2pPr marR="0" lvl="1" algn="l" rtl="0">
              <a:spcBef>
                <a:spcPts val="56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2pPr>
            <a:lvl3pPr marR="0" lvl="2" algn="l" rtl="0">
              <a:spcBef>
                <a:spcPts val="48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240"/>
              </a:spcBef>
              <a:spcAft>
                <a:spcPts val="0"/>
              </a:spcAft>
              <a:buClr>
                <a:schemeClr val="dk1"/>
              </a:buClr>
              <a:buSzPts val="1200"/>
              <a:buFont typeface="Times New Roman"/>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20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40638505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Заголовок и вертикальный текст">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2" name="Google Shape;42;p24"/>
          <p:cNvSpPr txBox="1">
            <a:spLocks noGrp="1"/>
          </p:cNvSpPr>
          <p:nvPr>
            <p:ph type="body" idx="1"/>
          </p:nvPr>
        </p:nvSpPr>
        <p:spPr>
          <a:xfrm rot="5400000">
            <a:off x="3833019" y="-1623219"/>
            <a:ext cx="4525963" cy="109728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23508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CB939DB-0583-47C2-870A-9B7A2CDDB9EA}" type="datetimeFigureOut">
              <a:rPr lang="ru-RU" smtClean="0"/>
              <a:t>02.11.2023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4625F1-2889-42B3-BA34-12136CBE06F0}" type="slidenum">
              <a:rPr lang="ru-RU" smtClean="0"/>
              <a:t>‹#›</a:t>
            </a:fld>
            <a:endParaRPr lang="ru-RU"/>
          </a:p>
        </p:txBody>
      </p:sp>
    </p:spTree>
    <p:extLst>
      <p:ext uri="{BB962C8B-B14F-4D97-AF65-F5344CB8AC3E}">
        <p14:creationId xmlns:p14="http://schemas.microsoft.com/office/powerpoint/2010/main" val="7752513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Вертикальный заголовок и текст">
    <p:spTree>
      <p:nvGrpSpPr>
        <p:cNvPr id="1" name="Shape 43"/>
        <p:cNvGrpSpPr/>
        <p:nvPr/>
      </p:nvGrpSpPr>
      <p:grpSpPr>
        <a:xfrm>
          <a:off x="0" y="0"/>
          <a:ext cx="0" cy="0"/>
          <a:chOff x="0" y="0"/>
          <a:chExt cx="0" cy="0"/>
        </a:xfrm>
      </p:grpSpPr>
      <p:sp>
        <p:nvSpPr>
          <p:cNvPr id="44" name="Google Shape;44;p25"/>
          <p:cNvSpPr txBox="1">
            <a:spLocks noGrp="1"/>
          </p:cNvSpPr>
          <p:nvPr>
            <p:ph type="title"/>
          </p:nvPr>
        </p:nvSpPr>
        <p:spPr>
          <a:xfrm rot="5400000">
            <a:off x="7285038" y="1828800"/>
            <a:ext cx="5851525" cy="27432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5" name="Google Shape;45;p25"/>
          <p:cNvSpPr txBox="1">
            <a:spLocks noGrp="1"/>
          </p:cNvSpPr>
          <p:nvPr>
            <p:ph type="body" idx="1"/>
          </p:nvPr>
        </p:nvSpPr>
        <p:spPr>
          <a:xfrm rot="5400000">
            <a:off x="1697039" y="-812799"/>
            <a:ext cx="5851525" cy="80264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391337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714588" y="519429"/>
            <a:ext cx="10762825" cy="122682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4200" b="0"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48" name="Google Shape;48;p26"/>
          <p:cNvSpPr txBox="1">
            <a:spLocks noGrp="1"/>
          </p:cNvSpPr>
          <p:nvPr>
            <p:ph type="body" idx="1"/>
          </p:nvPr>
        </p:nvSpPr>
        <p:spPr>
          <a:xfrm>
            <a:off x="708897" y="1563879"/>
            <a:ext cx="4046220" cy="328295"/>
          </a:xfrm>
          <a:prstGeom prst="rect">
            <a:avLst/>
          </a:prstGeom>
          <a:noFill/>
          <a:ln>
            <a:noFill/>
          </a:ln>
        </p:spPr>
        <p:txBody>
          <a:bodyPr spcFirstLastPara="1" wrap="square" lIns="0" tIns="0" rIns="0" bIns="0" anchor="t" anchorCtr="0">
            <a:spAutoFit/>
          </a:bodyPr>
          <a:lstStyle>
            <a:lvl1pPr marL="457200" marR="0" lvl="0" indent="-342900" algn="l" rtl="0">
              <a:spcBef>
                <a:spcPts val="360"/>
              </a:spcBef>
              <a:spcAft>
                <a:spcPts val="0"/>
              </a:spcAft>
              <a:buClr>
                <a:schemeClr val="dk1"/>
              </a:buClr>
              <a:buSzPts val="1800"/>
              <a:buFont typeface="Arial"/>
              <a:buChar char="•"/>
              <a:defRPr sz="1800" b="1"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26"/>
          <p:cNvSpPr txBox="1">
            <a:spLocks noGrp="1"/>
          </p:cNvSpPr>
          <p:nvPr>
            <p:ph type="body" idx="2"/>
          </p:nvPr>
        </p:nvSpPr>
        <p:spPr>
          <a:xfrm>
            <a:off x="6278880" y="1577340"/>
            <a:ext cx="5303520" cy="569387"/>
          </a:xfrm>
          <a:prstGeom prst="rect">
            <a:avLst/>
          </a:prstGeom>
          <a:noFill/>
          <a:ln>
            <a:noFill/>
          </a:ln>
        </p:spPr>
        <p:txBody>
          <a:bodyPr spcFirstLastPara="1" wrap="square" lIns="0" tIns="0" rIns="0" bIns="0" anchor="t" anchorCtr="0">
            <a:spAutoFit/>
          </a:bodyPr>
          <a:lstStyle>
            <a:lvl1pPr marL="457200" marR="0" lvl="0" indent="-431800" algn="l" rtl="0">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2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None/>
              <a:defRPr sz="1800">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pPr>
              <a:buClr>
                <a:srgbClr val="000000"/>
              </a:buClr>
            </a:pPr>
            <a:endParaRPr lang="ru-RU" kern="0"/>
          </a:p>
        </p:txBody>
      </p:sp>
      <p:sp>
        <p:nvSpPr>
          <p:cNvPr id="51" name="Google Shape;51;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a:solidFill>
                  <a:srgbClr val="888888"/>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pPr>
              <a:buClr>
                <a:srgbClr val="000000"/>
              </a:buClr>
            </a:pPr>
            <a:endParaRPr lang="ru-RU" kern="0"/>
          </a:p>
        </p:txBody>
      </p:sp>
      <p:sp>
        <p:nvSpPr>
          <p:cNvPr id="52" name="Google Shape;52;p2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noAutofit/>
          </a:bodyPr>
          <a:lstStyle>
            <a:lvl1pPr marL="0" marR="0" lvl="0" indent="0" algn="r" rtl="0">
              <a:spcBef>
                <a:spcPts val="0"/>
              </a:spcBef>
              <a:buNone/>
              <a:defRPr sz="1800">
                <a:solidFill>
                  <a:srgbClr val="888888"/>
                </a:solidFill>
                <a:latin typeface="Times New Roman"/>
                <a:ea typeface="Times New Roman"/>
                <a:cs typeface="Times New Roman"/>
                <a:sym typeface="Times New Roman"/>
              </a:defRPr>
            </a:lvl1pPr>
            <a:lvl2pPr marL="0" marR="0" lvl="1" indent="0" algn="r" rtl="0">
              <a:spcBef>
                <a:spcPts val="0"/>
              </a:spcBef>
              <a:buNone/>
              <a:defRPr sz="1800">
                <a:solidFill>
                  <a:srgbClr val="888888"/>
                </a:solidFill>
                <a:latin typeface="Times New Roman"/>
                <a:ea typeface="Times New Roman"/>
                <a:cs typeface="Times New Roman"/>
                <a:sym typeface="Times New Roman"/>
              </a:defRPr>
            </a:lvl2pPr>
            <a:lvl3pPr marL="0" marR="0" lvl="2" indent="0" algn="r" rtl="0">
              <a:spcBef>
                <a:spcPts val="0"/>
              </a:spcBef>
              <a:buNone/>
              <a:defRPr sz="1800">
                <a:solidFill>
                  <a:srgbClr val="888888"/>
                </a:solidFill>
                <a:latin typeface="Times New Roman"/>
                <a:ea typeface="Times New Roman"/>
                <a:cs typeface="Times New Roman"/>
                <a:sym typeface="Times New Roman"/>
              </a:defRPr>
            </a:lvl3pPr>
            <a:lvl4pPr marL="0" marR="0" lvl="3" indent="0" algn="r" rtl="0">
              <a:spcBef>
                <a:spcPts val="0"/>
              </a:spcBef>
              <a:buNone/>
              <a:defRPr sz="1800">
                <a:solidFill>
                  <a:srgbClr val="888888"/>
                </a:solidFill>
                <a:latin typeface="Times New Roman"/>
                <a:ea typeface="Times New Roman"/>
                <a:cs typeface="Times New Roman"/>
                <a:sym typeface="Times New Roman"/>
              </a:defRPr>
            </a:lvl4pPr>
            <a:lvl5pPr marL="0" marR="0" lvl="4" indent="0" algn="r" rtl="0">
              <a:spcBef>
                <a:spcPts val="0"/>
              </a:spcBef>
              <a:buNone/>
              <a:defRPr sz="1800">
                <a:solidFill>
                  <a:srgbClr val="888888"/>
                </a:solidFill>
                <a:latin typeface="Times New Roman"/>
                <a:ea typeface="Times New Roman"/>
                <a:cs typeface="Times New Roman"/>
                <a:sym typeface="Times New Roman"/>
              </a:defRPr>
            </a:lvl5pPr>
            <a:lvl6pPr marL="0" marR="0" lvl="5" indent="0" algn="r" rtl="0">
              <a:spcBef>
                <a:spcPts val="0"/>
              </a:spcBef>
              <a:buNone/>
              <a:defRPr sz="1800">
                <a:solidFill>
                  <a:srgbClr val="888888"/>
                </a:solidFill>
                <a:latin typeface="Times New Roman"/>
                <a:ea typeface="Times New Roman"/>
                <a:cs typeface="Times New Roman"/>
                <a:sym typeface="Times New Roman"/>
              </a:defRPr>
            </a:lvl6pPr>
            <a:lvl7pPr marL="0" marR="0" lvl="6" indent="0" algn="r" rtl="0">
              <a:spcBef>
                <a:spcPts val="0"/>
              </a:spcBef>
              <a:buNone/>
              <a:defRPr sz="1800">
                <a:solidFill>
                  <a:srgbClr val="888888"/>
                </a:solidFill>
                <a:latin typeface="Times New Roman"/>
                <a:ea typeface="Times New Roman"/>
                <a:cs typeface="Times New Roman"/>
                <a:sym typeface="Times New Roman"/>
              </a:defRPr>
            </a:lvl7pPr>
            <a:lvl8pPr marL="0" marR="0" lvl="7" indent="0" algn="r" rtl="0">
              <a:spcBef>
                <a:spcPts val="0"/>
              </a:spcBef>
              <a:buNone/>
              <a:defRPr sz="1800">
                <a:solidFill>
                  <a:srgbClr val="888888"/>
                </a:solidFill>
                <a:latin typeface="Times New Roman"/>
                <a:ea typeface="Times New Roman"/>
                <a:cs typeface="Times New Roman"/>
                <a:sym typeface="Times New Roman"/>
              </a:defRPr>
            </a:lvl8pPr>
            <a:lvl9pPr marL="0" marR="0" lvl="8" indent="0" algn="r" rtl="0">
              <a:spcBef>
                <a:spcPts val="0"/>
              </a:spcBef>
              <a:buNone/>
              <a:defRPr sz="1800">
                <a:solidFill>
                  <a:srgbClr val="888888"/>
                </a:solidFill>
                <a:latin typeface="Times New Roman"/>
                <a:ea typeface="Times New Roman"/>
                <a:cs typeface="Times New Roman"/>
                <a:sym typeface="Times New Roman"/>
              </a:defRPr>
            </a:lvl9pPr>
          </a:lstStyle>
          <a:p>
            <a:pPr>
              <a:buClr>
                <a:srgbClr val="000000"/>
              </a:buClr>
            </a:pPr>
            <a:fld id="{00000000-1234-1234-1234-123412341234}" type="slidenum">
              <a:rPr lang="ru-RU" kern="0" smtClean="0"/>
              <a:pPr>
                <a:buClr>
                  <a:srgbClr val="000000"/>
                </a:buClr>
              </a:pPr>
              <a:t>‹#›</a:t>
            </a:fld>
            <a:endParaRPr lang="ru-RU" kern="0"/>
          </a:p>
        </p:txBody>
      </p:sp>
    </p:spTree>
    <p:extLst>
      <p:ext uri="{BB962C8B-B14F-4D97-AF65-F5344CB8AC3E}">
        <p14:creationId xmlns:p14="http://schemas.microsoft.com/office/powerpoint/2010/main" val="3099158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7FE0575-804B-4F6D-9128-B39B93B7E94D}"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5D83F612-BB29-4E60-A156-A377FADACA03}"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683623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7565FC3F-7C82-4FD0-BF09-AAC7112A1656}"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41CDA69-B8A5-4BAE-B517-7ADC3E529240}"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3172099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D0AF6DD1-D392-4B1D-BF11-0D275D49C9E4}"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0A822DB-96B9-4C6D-AD0A-B46EB20AE62C}"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3173444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2A29AD6-3B81-431D-82C2-278FE760E699}"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8ED8A04-7EE4-41D9-9C1A-A9CEBCEB1966}"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4197240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DB18F9E-E637-42BE-8924-39CA9EB340F3}"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8"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9"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7E1DCD9F-F140-4E9A-9BDE-9F3FE3FC7B49}"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91644247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330B321-78CC-4CF4-9BC3-2FE8E762D1D0}"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5EDCC68-C554-4591-8CAA-E81C04EB1AD6}"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41370702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49B9539-2368-477B-B628-A5D991607D4C}"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14C8822A-6978-420C-8EEC-A0553409A3C4}"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0453705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C3E8526E-BDD9-4DFF-83A8-3E1EA01B2031}"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D3D048F-4C7B-4B46-840A-84D01B020DD2}"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95605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0CB939DB-0583-47C2-870A-9B7A2CDDB9EA}" type="datetimeFigureOut">
              <a:rPr lang="ru-RU" smtClean="0"/>
              <a:t>02.11.2023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9A4625F1-2889-42B3-BA34-12136CBE06F0}" type="slidenum">
              <a:rPr lang="ru-RU" smtClean="0"/>
              <a:t>‹#›</a:t>
            </a:fld>
            <a:endParaRPr lang="ru-RU"/>
          </a:p>
        </p:txBody>
      </p:sp>
    </p:spTree>
    <p:extLst>
      <p:ext uri="{BB962C8B-B14F-4D97-AF65-F5344CB8AC3E}">
        <p14:creationId xmlns:p14="http://schemas.microsoft.com/office/powerpoint/2010/main" val="1625746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9EE34DE-5FD3-4398-B723-807C67B37CC0}"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3CF1197C-790A-4EB9-B798-4AD992E3FC67}"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8852712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423F8077-C3F5-4020-8F7E-03E8DB5443CE}"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B8CE2C05-8582-4230-AB6A-41D2D8E05A3A}"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28632724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2AFE8182-3BE7-4D00-A963-C9BFABFFB89D}"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27080E9B-8473-47DD-BCFF-31FDAAA754D3}"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3410726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0CB939DB-0583-47C2-870A-9B7A2CDDB9EA}" type="datetimeFigureOut">
              <a:rPr lang="ru-RU" smtClean="0"/>
              <a:t>02.11.2023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4625F1-2889-42B3-BA34-12136CBE06F0}" type="slidenum">
              <a:rPr lang="ru-RU" smtClean="0"/>
              <a:t>‹#›</a:t>
            </a:fld>
            <a:endParaRPr lang="ru-RU"/>
          </a:p>
        </p:txBody>
      </p:sp>
    </p:spTree>
    <p:extLst>
      <p:ext uri="{BB962C8B-B14F-4D97-AF65-F5344CB8AC3E}">
        <p14:creationId xmlns:p14="http://schemas.microsoft.com/office/powerpoint/2010/main" val="764985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0CB939DB-0583-47C2-870A-9B7A2CDDB9EA}" type="datetimeFigureOut">
              <a:rPr lang="ru-RU" smtClean="0"/>
              <a:t>02.11.2023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9A4625F1-2889-42B3-BA34-12136CBE06F0}" type="slidenum">
              <a:rPr lang="ru-RU" smtClean="0"/>
              <a:t>‹#›</a:t>
            </a:fld>
            <a:endParaRPr lang="ru-RU"/>
          </a:p>
        </p:txBody>
      </p:sp>
    </p:spTree>
    <p:extLst>
      <p:ext uri="{BB962C8B-B14F-4D97-AF65-F5344CB8AC3E}">
        <p14:creationId xmlns:p14="http://schemas.microsoft.com/office/powerpoint/2010/main" val="42862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CB939DB-0583-47C2-870A-9B7A2CDDB9EA}" type="datetimeFigureOut">
              <a:rPr lang="ru-RU" smtClean="0"/>
              <a:t>02.11.2023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9A4625F1-2889-42B3-BA34-12136CBE06F0}" type="slidenum">
              <a:rPr lang="ru-RU" smtClean="0"/>
              <a:t>‹#›</a:t>
            </a:fld>
            <a:endParaRPr lang="ru-RU"/>
          </a:p>
        </p:txBody>
      </p:sp>
    </p:spTree>
    <p:extLst>
      <p:ext uri="{BB962C8B-B14F-4D97-AF65-F5344CB8AC3E}">
        <p14:creationId xmlns:p14="http://schemas.microsoft.com/office/powerpoint/2010/main" val="71694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0CB939DB-0583-47C2-870A-9B7A2CDDB9EA}" type="datetimeFigureOut">
              <a:rPr lang="ru-RU" smtClean="0"/>
              <a:t>02.11.2023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9A4625F1-2889-42B3-BA34-12136CBE06F0}" type="slidenum">
              <a:rPr lang="ru-RU" smtClean="0"/>
              <a:t>‹#›</a:t>
            </a:fld>
            <a:endParaRPr lang="ru-RU"/>
          </a:p>
        </p:txBody>
      </p:sp>
    </p:spTree>
    <p:extLst>
      <p:ext uri="{BB962C8B-B14F-4D97-AF65-F5344CB8AC3E}">
        <p14:creationId xmlns:p14="http://schemas.microsoft.com/office/powerpoint/2010/main" val="148254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CB939DB-0583-47C2-870A-9B7A2CDDB9EA}" type="datetimeFigureOut">
              <a:rPr lang="ru-RU" smtClean="0"/>
              <a:t>02.11.2023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4625F1-2889-42B3-BA34-12136CBE06F0}" type="slidenum">
              <a:rPr lang="ru-RU" smtClean="0"/>
              <a:t>‹#›</a:t>
            </a:fld>
            <a:endParaRPr lang="ru-RU"/>
          </a:p>
        </p:txBody>
      </p:sp>
    </p:spTree>
    <p:extLst>
      <p:ext uri="{BB962C8B-B14F-4D97-AF65-F5344CB8AC3E}">
        <p14:creationId xmlns:p14="http://schemas.microsoft.com/office/powerpoint/2010/main" val="729421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CB939DB-0583-47C2-870A-9B7A2CDDB9EA}" type="datetimeFigureOut">
              <a:rPr lang="ru-RU" smtClean="0"/>
              <a:t>02.11.2023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9A4625F1-2889-42B3-BA34-12136CBE06F0}" type="slidenum">
              <a:rPr lang="ru-RU" smtClean="0"/>
              <a:t>‹#›</a:t>
            </a:fld>
            <a:endParaRPr lang="ru-RU"/>
          </a:p>
        </p:txBody>
      </p:sp>
    </p:spTree>
    <p:extLst>
      <p:ext uri="{BB962C8B-B14F-4D97-AF65-F5344CB8AC3E}">
        <p14:creationId xmlns:p14="http://schemas.microsoft.com/office/powerpoint/2010/main" val="1065114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1.jp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1.jp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B939DB-0583-47C2-870A-9B7A2CDDB9EA}" type="datetimeFigureOut">
              <a:rPr lang="ru-RU" smtClean="0"/>
              <a:t>02.11.2023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4625F1-2889-42B3-BA34-12136CBE06F0}" type="slidenum">
              <a:rPr lang="ru-RU" smtClean="0"/>
              <a:t>‹#›</a:t>
            </a:fld>
            <a:endParaRPr lang="ru-RU"/>
          </a:p>
        </p:txBody>
      </p:sp>
    </p:spTree>
    <p:extLst>
      <p:ext uri="{BB962C8B-B14F-4D97-AF65-F5344CB8AC3E}">
        <p14:creationId xmlns:p14="http://schemas.microsoft.com/office/powerpoint/2010/main" val="1713577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Shape 9"/>
        <p:cNvGrpSpPr/>
        <p:nvPr/>
      </p:nvGrpSpPr>
      <p:grpSpPr>
        <a:xfrm>
          <a:off x="0" y="0"/>
          <a:ext cx="0" cy="0"/>
          <a:chOff x="0" y="0"/>
          <a:chExt cx="0" cy="0"/>
        </a:xfrm>
      </p:grpSpPr>
    </p:spTree>
    <p:extLst>
      <p:ext uri="{BB962C8B-B14F-4D97-AF65-F5344CB8AC3E}">
        <p14:creationId xmlns:p14="http://schemas.microsoft.com/office/powerpoint/2010/main" val="260129838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a:t>Образец заголовка</a:t>
            </a:r>
          </a:p>
        </p:txBody>
      </p:sp>
      <p:sp>
        <p:nvSpPr>
          <p:cNvPr id="1027" name="Текст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a:t>Образец текста</a:t>
            </a:r>
          </a:p>
          <a:p>
            <a:pPr lvl="1"/>
            <a:r>
              <a:rPr lang="ru-RU" altLang="ru-RU"/>
              <a:t>Второй уровень</a:t>
            </a:r>
          </a:p>
          <a:p>
            <a:pPr lvl="2"/>
            <a:r>
              <a:rPr lang="ru-RU" altLang="ru-RU"/>
              <a:t>Третий уровень</a:t>
            </a:r>
          </a:p>
          <a:p>
            <a:pPr lvl="3"/>
            <a:r>
              <a:rPr lang="ru-RU" altLang="ru-RU"/>
              <a:t>Четвертый уровень</a:t>
            </a:r>
          </a:p>
          <a:p>
            <a:pPr lvl="4"/>
            <a:r>
              <a:rPr lang="ru-RU" alt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4BA0CFE-A9C8-4753-BA23-E68175D561CD}" type="datetimeFigureOut">
              <a:rPr kumimoji="0" lang="ru-RU"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02.11.2023</a:t>
            </a:fld>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9B1DFE41-CE0D-496B-B67B-44423AC44AAD}" type="slidenum">
              <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ru-RU" altLang="ru-RU"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extLst>
      <p:ext uri="{BB962C8B-B14F-4D97-AF65-F5344CB8AC3E}">
        <p14:creationId xmlns:p14="http://schemas.microsoft.com/office/powerpoint/2010/main" val="1296797268"/>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15.xml"/><Relationship Id="rId5" Type="http://schemas.openxmlformats.org/officeDocument/2006/relationships/image" Target="../media/image8.gif"/><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rmAutofit/>
          </a:bodyPr>
          <a:lstStyle/>
          <a:p>
            <a:r>
              <a:rPr lang="ru-RU" dirty="0"/>
              <a:t>Лекция 2 Модели жизненного цикла ИС</a:t>
            </a:r>
          </a:p>
        </p:txBody>
      </p:sp>
      <p:sp>
        <p:nvSpPr>
          <p:cNvPr id="3" name="Подзаголовок 2"/>
          <p:cNvSpPr>
            <a:spLocks noGrp="1"/>
          </p:cNvSpPr>
          <p:nvPr>
            <p:ph type="subTitle" idx="1"/>
          </p:nvPr>
        </p:nvSpPr>
        <p:spPr/>
        <p:txBody>
          <a:bodyPr/>
          <a:lstStyle/>
          <a:p>
            <a:r>
              <a:rPr lang="ru-RU" dirty="0"/>
              <a:t>Дисциплина проектирование информационных систем</a:t>
            </a:r>
          </a:p>
        </p:txBody>
      </p:sp>
    </p:spTree>
    <p:extLst>
      <p:ext uri="{BB962C8B-B14F-4D97-AF65-F5344CB8AC3E}">
        <p14:creationId xmlns:p14="http://schemas.microsoft.com/office/powerpoint/2010/main" val="415824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Заголовок 1"/>
          <p:cNvSpPr>
            <a:spLocks noGrp="1"/>
          </p:cNvSpPr>
          <p:nvPr>
            <p:ph type="title"/>
          </p:nvPr>
        </p:nvSpPr>
        <p:spPr/>
        <p:txBody>
          <a:bodyPr/>
          <a:lstStyle/>
          <a:p>
            <a:pPr algn="ctr" eaLnBrk="1" hangingPunct="1"/>
            <a:r>
              <a:rPr lang="ru-RU" altLang="ru-RU" dirty="0"/>
              <a:t>Поэтапная модель с промежуточным контролем (инкрементная)</a:t>
            </a:r>
          </a:p>
        </p:txBody>
      </p:sp>
      <p:sp>
        <p:nvSpPr>
          <p:cNvPr id="203779" name="Объект 2"/>
          <p:cNvSpPr>
            <a:spLocks noGrp="1"/>
          </p:cNvSpPr>
          <p:nvPr>
            <p:ph idx="1"/>
          </p:nvPr>
        </p:nvSpPr>
        <p:spPr/>
        <p:txBody>
          <a:bodyPr/>
          <a:lstStyle/>
          <a:p>
            <a:pPr algn="just" eaLnBrk="1" hangingPunct="1"/>
            <a:r>
              <a:rPr lang="ru-RU" altLang="ru-RU" dirty="0"/>
              <a:t>Разработка ИС ведется итерациями с циклами обратной связи между этапами. Межэтапные корректировки позволяют учитывать реально существующее взаимовлияние результатов разработки на различных этапах; время жизни каждого из этапов растягивается на весь период разработки. </a:t>
            </a:r>
          </a:p>
        </p:txBody>
      </p:sp>
    </p:spTree>
    <p:extLst>
      <p:ext uri="{BB962C8B-B14F-4D97-AF65-F5344CB8AC3E}">
        <p14:creationId xmlns:p14="http://schemas.microsoft.com/office/powerpoint/2010/main" val="113527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Инкрементная модель жизненного цикла (поэтапная с обратной связью)</a:t>
            </a:r>
          </a:p>
        </p:txBody>
      </p:sp>
      <p:sp>
        <p:nvSpPr>
          <p:cNvPr id="3" name="Объект 2"/>
          <p:cNvSpPr>
            <a:spLocks noGrp="1"/>
          </p:cNvSpPr>
          <p:nvPr>
            <p:ph idx="1"/>
          </p:nvPr>
        </p:nvSpPr>
        <p:spPr/>
        <p:txBody>
          <a:bodyPr/>
          <a:lstStyle/>
          <a:p>
            <a:endParaRPr lang="ru-RU"/>
          </a:p>
        </p:txBody>
      </p:sp>
      <p:pic>
        <p:nvPicPr>
          <p:cNvPr id="6" name="Рисунок 5">
            <a:extLst>
              <a:ext uri="{FF2B5EF4-FFF2-40B4-BE49-F238E27FC236}">
                <a16:creationId xmlns:a16="http://schemas.microsoft.com/office/drawing/2014/main" id="{642E531D-9BBC-9283-8AE6-A4CA16CDCBD4}"/>
              </a:ext>
            </a:extLst>
          </p:cNvPr>
          <p:cNvPicPr>
            <a:picLocks noChangeAspect="1"/>
          </p:cNvPicPr>
          <p:nvPr/>
        </p:nvPicPr>
        <p:blipFill>
          <a:blip r:embed="rId2"/>
          <a:stretch>
            <a:fillRect/>
          </a:stretch>
        </p:blipFill>
        <p:spPr>
          <a:xfrm>
            <a:off x="2485521" y="1690688"/>
            <a:ext cx="7220958" cy="4201111"/>
          </a:xfrm>
          <a:prstGeom prst="rect">
            <a:avLst/>
          </a:prstGeom>
        </p:spPr>
      </p:pic>
    </p:spTree>
    <p:extLst>
      <p:ext uri="{BB962C8B-B14F-4D97-AF65-F5344CB8AC3E}">
        <p14:creationId xmlns:p14="http://schemas.microsoft.com/office/powerpoint/2010/main" val="2489268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Заголовок 1"/>
          <p:cNvSpPr>
            <a:spLocks noGrp="1"/>
          </p:cNvSpPr>
          <p:nvPr>
            <p:ph type="title"/>
          </p:nvPr>
        </p:nvSpPr>
        <p:spPr/>
        <p:txBody>
          <a:bodyPr/>
          <a:lstStyle/>
          <a:p>
            <a:pPr algn="ctr" eaLnBrk="1" hangingPunct="1"/>
            <a:r>
              <a:rPr lang="ru-RU" altLang="ru-RU"/>
              <a:t>Особенности поэтапной модели</a:t>
            </a:r>
          </a:p>
        </p:txBody>
      </p:sp>
      <p:sp>
        <p:nvSpPr>
          <p:cNvPr id="204803" name="Объект 2"/>
          <p:cNvSpPr>
            <a:spLocks noGrp="1"/>
          </p:cNvSpPr>
          <p:nvPr>
            <p:ph idx="1"/>
          </p:nvPr>
        </p:nvSpPr>
        <p:spPr/>
        <p:txBody>
          <a:bodyPr/>
          <a:lstStyle/>
          <a:p>
            <a:pPr algn="just" eaLnBrk="1" hangingPunct="1"/>
            <a:r>
              <a:rPr lang="ru-RU" altLang="ru-RU"/>
              <a:t>В настоящее время многие компании продолжают использовать каскадную модель вместо какого-либо варианта итерационной модели. Основные причины, по которым каскадная модель сохраняет свою популярность:</a:t>
            </a:r>
          </a:p>
        </p:txBody>
      </p:sp>
    </p:spTree>
    <p:extLst>
      <p:ext uri="{BB962C8B-B14F-4D97-AF65-F5344CB8AC3E}">
        <p14:creationId xmlns:p14="http://schemas.microsoft.com/office/powerpoint/2010/main" val="2013153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Заголовок 1"/>
          <p:cNvSpPr>
            <a:spLocks noGrp="1"/>
          </p:cNvSpPr>
          <p:nvPr>
            <p:ph type="title"/>
          </p:nvPr>
        </p:nvSpPr>
        <p:spPr/>
        <p:txBody>
          <a:bodyPr/>
          <a:lstStyle/>
          <a:p>
            <a:pPr algn="ctr" eaLnBrk="1" hangingPunct="1"/>
            <a:r>
              <a:rPr lang="ru-RU" altLang="ru-RU"/>
              <a:t>Достоинства поэтапной модели</a:t>
            </a:r>
          </a:p>
        </p:txBody>
      </p:sp>
      <p:sp>
        <p:nvSpPr>
          <p:cNvPr id="205827" name="Объект 2"/>
          <p:cNvSpPr>
            <a:spLocks noGrp="1"/>
          </p:cNvSpPr>
          <p:nvPr>
            <p:ph idx="1"/>
          </p:nvPr>
        </p:nvSpPr>
        <p:spPr/>
        <p:txBody>
          <a:bodyPr/>
          <a:lstStyle/>
          <a:p>
            <a:pPr algn="just" eaLnBrk="1" hangingPunct="1"/>
            <a:r>
              <a:rPr lang="ru-RU" altLang="ru-RU"/>
              <a:t>1) Особенности организации и использования поэтапной модели хорошо изучены, методика использования хорошо отточена, поэтому многие специалисты до сих пор используют эту модель;</a:t>
            </a:r>
          </a:p>
          <a:p>
            <a:pPr algn="just" eaLnBrk="1" hangingPunct="1"/>
            <a:r>
              <a:rPr lang="ru-RU" altLang="ru-RU"/>
              <a:t>2) Иллюзия снижения рисков участников проекта (заказчика и исполнителя). Каскадная модель предполагает разработку законченных продуктов на каждом этапе: технического задания, технического проекта, программного продукта и пользовательской документации;</a:t>
            </a:r>
          </a:p>
        </p:txBody>
      </p:sp>
    </p:spTree>
    <p:extLst>
      <p:ext uri="{BB962C8B-B14F-4D97-AF65-F5344CB8AC3E}">
        <p14:creationId xmlns:p14="http://schemas.microsoft.com/office/powerpoint/2010/main" val="1193877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Заголовок 1"/>
          <p:cNvSpPr>
            <a:spLocks noGrp="1"/>
          </p:cNvSpPr>
          <p:nvPr>
            <p:ph type="title"/>
          </p:nvPr>
        </p:nvSpPr>
        <p:spPr/>
        <p:txBody>
          <a:bodyPr/>
          <a:lstStyle/>
          <a:p>
            <a:pPr algn="ctr" eaLnBrk="1" hangingPunct="1"/>
            <a:r>
              <a:rPr lang="ru-RU" altLang="ru-RU"/>
              <a:t>Достоинства поэтапной модели</a:t>
            </a:r>
          </a:p>
        </p:txBody>
      </p:sp>
      <p:sp>
        <p:nvSpPr>
          <p:cNvPr id="206851" name="Объект 2"/>
          <p:cNvSpPr>
            <a:spLocks noGrp="1"/>
          </p:cNvSpPr>
          <p:nvPr>
            <p:ph idx="1"/>
          </p:nvPr>
        </p:nvSpPr>
        <p:spPr/>
        <p:txBody>
          <a:bodyPr/>
          <a:lstStyle/>
          <a:p>
            <a:pPr algn="just" eaLnBrk="1" hangingPunct="1"/>
            <a:r>
              <a:rPr lang="ru-RU" altLang="ru-RU"/>
              <a:t>3) Разработанная документация позволяет не только определить требования к продукту следующего этапа, но и определить обязанности сторон, объем работ и сроки, при этом окончательная оценка сроков и стоимости проекта производится на начальных этапах, после завершения обследования;</a:t>
            </a:r>
          </a:p>
        </p:txBody>
      </p:sp>
    </p:spTree>
    <p:extLst>
      <p:ext uri="{BB962C8B-B14F-4D97-AF65-F5344CB8AC3E}">
        <p14:creationId xmlns:p14="http://schemas.microsoft.com/office/powerpoint/2010/main" val="2429346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Заголовок 1"/>
          <p:cNvSpPr>
            <a:spLocks noGrp="1"/>
          </p:cNvSpPr>
          <p:nvPr>
            <p:ph type="title"/>
          </p:nvPr>
        </p:nvSpPr>
        <p:spPr>
          <a:xfrm>
            <a:off x="838200" y="0"/>
            <a:ext cx="10515600" cy="1325563"/>
          </a:xfrm>
        </p:spPr>
        <p:txBody>
          <a:bodyPr/>
          <a:lstStyle/>
          <a:p>
            <a:pPr algn="ctr" eaLnBrk="1" hangingPunct="1"/>
            <a:r>
              <a:rPr lang="ru-RU" altLang="ru-RU"/>
              <a:t>Недостатки поэтапной модели</a:t>
            </a:r>
          </a:p>
        </p:txBody>
      </p:sp>
      <p:sp>
        <p:nvSpPr>
          <p:cNvPr id="207875" name="Объект 2"/>
          <p:cNvSpPr>
            <a:spLocks noGrp="1"/>
          </p:cNvSpPr>
          <p:nvPr>
            <p:ph idx="1"/>
          </p:nvPr>
        </p:nvSpPr>
        <p:spPr>
          <a:xfrm>
            <a:off x="1352550" y="1225550"/>
            <a:ext cx="9486900" cy="5327650"/>
          </a:xfrm>
        </p:spPr>
        <p:txBody>
          <a:bodyPr/>
          <a:lstStyle/>
          <a:p>
            <a:pPr algn="just" eaLnBrk="1" hangingPunct="1"/>
            <a:r>
              <a:rPr lang="ru-RU" altLang="ru-RU" sz="3200"/>
              <a:t>Очевидно, что если требования к информационной системе меняются в ходе реализации проекта, а качество документов оказывается невысоким (требования неполны и/или противоречивы), то в действительности использование каскадной модели создает лишь иллюзию определенности и на деле увеличивает риски, уменьшая лишь ответственность участников проекта. При формальном подходе менеджер проекта реализует только те требования, которые содержатся в спецификации, опирается на документ, а не на реальные потребности бизнеса.</a:t>
            </a:r>
          </a:p>
        </p:txBody>
      </p:sp>
    </p:spTree>
    <p:extLst>
      <p:ext uri="{BB962C8B-B14F-4D97-AF65-F5344CB8AC3E}">
        <p14:creationId xmlns:p14="http://schemas.microsoft.com/office/powerpoint/2010/main" val="2400239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Объект 2"/>
          <p:cNvSpPr>
            <a:spLocks noGrp="1"/>
          </p:cNvSpPr>
          <p:nvPr>
            <p:ph idx="1"/>
          </p:nvPr>
        </p:nvSpPr>
        <p:spPr>
          <a:xfrm>
            <a:off x="1774825" y="836613"/>
            <a:ext cx="8642350" cy="5688012"/>
          </a:xfrm>
        </p:spPr>
        <p:txBody>
          <a:bodyPr/>
          <a:lstStyle/>
          <a:p>
            <a:pPr algn="just" eaLnBrk="1" hangingPunct="1"/>
            <a:r>
              <a:rPr lang="ru-RU" altLang="ru-RU" sz="3200"/>
              <a:t>Есть два основных типа контрактов на разработку ПО:</a:t>
            </a:r>
          </a:p>
          <a:p>
            <a:pPr algn="just" eaLnBrk="1" hangingPunct="1"/>
            <a:r>
              <a:rPr lang="ru-RU" altLang="ru-RU" sz="3200" b="1"/>
              <a:t>Первый тип</a:t>
            </a:r>
            <a:r>
              <a:rPr lang="ru-RU" altLang="ru-RU" sz="3200"/>
              <a:t> предполагает выполнение определенного объема работ за определенную сумму в определенные сроки (</a:t>
            </a:r>
            <a:r>
              <a:rPr lang="en-US" altLang="ru-RU" sz="3200"/>
              <a:t>fixed price</a:t>
            </a:r>
            <a:r>
              <a:rPr lang="ru-RU" altLang="ru-RU" sz="3200"/>
              <a:t>);</a:t>
            </a:r>
          </a:p>
          <a:p>
            <a:pPr algn="just" eaLnBrk="1" hangingPunct="1"/>
            <a:r>
              <a:rPr lang="ru-RU" altLang="ru-RU" sz="3200" b="1"/>
              <a:t>Второй тип </a:t>
            </a:r>
            <a:r>
              <a:rPr lang="ru-RU" altLang="ru-RU" sz="3200"/>
              <a:t>предполагает повременную оплату работы (time work).</a:t>
            </a:r>
          </a:p>
        </p:txBody>
      </p:sp>
    </p:spTree>
    <p:extLst>
      <p:ext uri="{BB962C8B-B14F-4D97-AF65-F5344CB8AC3E}">
        <p14:creationId xmlns:p14="http://schemas.microsoft.com/office/powerpoint/2010/main" val="3564593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Заголовок 1"/>
          <p:cNvSpPr>
            <a:spLocks noGrp="1"/>
          </p:cNvSpPr>
          <p:nvPr>
            <p:ph type="title"/>
          </p:nvPr>
        </p:nvSpPr>
        <p:spPr/>
        <p:txBody>
          <a:bodyPr/>
          <a:lstStyle/>
          <a:p>
            <a:pPr algn="ctr" eaLnBrk="1" hangingPunct="1"/>
            <a:r>
              <a:rPr lang="ru-RU" altLang="ru-RU" dirty="0"/>
              <a:t>Спиральная модель </a:t>
            </a:r>
          </a:p>
        </p:txBody>
      </p:sp>
      <p:sp>
        <p:nvSpPr>
          <p:cNvPr id="210947" name="Объект 2"/>
          <p:cNvSpPr>
            <a:spLocks noGrp="1"/>
          </p:cNvSpPr>
          <p:nvPr>
            <p:ph idx="1"/>
          </p:nvPr>
        </p:nvSpPr>
        <p:spPr/>
        <p:txBody>
          <a:bodyPr/>
          <a:lstStyle/>
          <a:p>
            <a:pPr algn="just" eaLnBrk="1" hangingPunct="1"/>
            <a:r>
              <a:rPr lang="ru-RU" altLang="ru-RU" sz="3200" dirty="0"/>
              <a:t>На каждом витке спирали выполняется создание очередной версии продукта, уточняются требования проекта, определяется его качество и планируются новые работы следующего витка.</a:t>
            </a:r>
          </a:p>
        </p:txBody>
      </p:sp>
    </p:spTree>
    <p:extLst>
      <p:ext uri="{BB962C8B-B14F-4D97-AF65-F5344CB8AC3E}">
        <p14:creationId xmlns:p14="http://schemas.microsoft.com/office/powerpoint/2010/main" val="36371623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ru-RU"/>
          </a:p>
        </p:txBody>
      </p:sp>
      <p:sp>
        <p:nvSpPr>
          <p:cNvPr id="3" name="Объект 2"/>
          <p:cNvSpPr>
            <a:spLocks noGrp="1"/>
          </p:cNvSpPr>
          <p:nvPr>
            <p:ph idx="1"/>
          </p:nvPr>
        </p:nvSpPr>
        <p:spPr/>
        <p:txBody>
          <a:bodyPr/>
          <a:lstStyle/>
          <a:p>
            <a:endParaRPr lang="ru-RU"/>
          </a:p>
        </p:txBody>
      </p:sp>
      <p:pic>
        <p:nvPicPr>
          <p:cNvPr id="1026" name="Picture 2" descr="https://studfile.net/html/2706/144/html_Pfigq10f0X.rhEJ/img-cQhGuC.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3731" y="365125"/>
            <a:ext cx="9387010" cy="544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0586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Заголовок 1"/>
          <p:cNvSpPr>
            <a:spLocks noGrp="1"/>
          </p:cNvSpPr>
          <p:nvPr>
            <p:ph type="title"/>
          </p:nvPr>
        </p:nvSpPr>
        <p:spPr/>
        <p:txBody>
          <a:bodyPr/>
          <a:lstStyle/>
          <a:p>
            <a:pPr algn="ctr" eaLnBrk="1" hangingPunct="1"/>
            <a:r>
              <a:rPr lang="ru-RU" altLang="ru-RU"/>
              <a:t>Спиральная модель ЖЦ </a:t>
            </a:r>
          </a:p>
        </p:txBody>
      </p:sp>
      <p:sp>
        <p:nvSpPr>
          <p:cNvPr id="211971" name="Объект 2"/>
          <p:cNvSpPr>
            <a:spLocks noGrp="1"/>
          </p:cNvSpPr>
          <p:nvPr>
            <p:ph idx="1"/>
          </p:nvPr>
        </p:nvSpPr>
        <p:spPr/>
        <p:txBody>
          <a:bodyPr/>
          <a:lstStyle/>
          <a:p>
            <a:pPr marL="0" indent="0" algn="just" eaLnBrk="1" hangingPunct="1">
              <a:buFont typeface="Arial" panose="020B0604020202020204" pitchFamily="34" charset="0"/>
              <a:buNone/>
            </a:pPr>
            <a:r>
              <a:rPr lang="ru-RU" altLang="ru-RU" sz="3200"/>
              <a:t>	Была предложена для преодоления проблем первых двух моделей. На этапах анализа и проектирования реализуемость технических решений и степень удовлетворения потребностей заказчика проверяется путем создания прототипов. </a:t>
            </a:r>
          </a:p>
          <a:p>
            <a:pPr marL="0" indent="0" algn="just" eaLnBrk="1" hangingPunct="1">
              <a:buFont typeface="Arial" panose="020B0604020202020204" pitchFamily="34" charset="0"/>
              <a:buNone/>
            </a:pPr>
            <a:r>
              <a:rPr lang="ru-RU" altLang="ru-RU" sz="3200"/>
              <a:t>	Каждый виток спирали соответствует созданию работоспособного фрагмента или </a:t>
            </a:r>
            <a:r>
              <a:rPr lang="ru-RU" altLang="ru-RU" sz="3200" b="1"/>
              <a:t>версии системы</a:t>
            </a:r>
            <a:r>
              <a:rPr lang="ru-RU" altLang="ru-RU" sz="3200"/>
              <a:t>.</a:t>
            </a:r>
          </a:p>
        </p:txBody>
      </p:sp>
    </p:spTree>
    <p:extLst>
      <p:ext uri="{BB962C8B-B14F-4D97-AF65-F5344CB8AC3E}">
        <p14:creationId xmlns:p14="http://schemas.microsoft.com/office/powerpoint/2010/main" val="625652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Заголовок 1"/>
          <p:cNvSpPr>
            <a:spLocks noGrp="1"/>
          </p:cNvSpPr>
          <p:nvPr>
            <p:ph type="title"/>
          </p:nvPr>
        </p:nvSpPr>
        <p:spPr/>
        <p:txBody>
          <a:bodyPr/>
          <a:lstStyle/>
          <a:p>
            <a:pPr algn="ctr" eaLnBrk="1" hangingPunct="1"/>
            <a:r>
              <a:rPr lang="ru-RU" altLang="ru-RU"/>
              <a:t>Жизненный цикл ИС</a:t>
            </a:r>
          </a:p>
        </p:txBody>
      </p:sp>
      <p:sp>
        <p:nvSpPr>
          <p:cNvPr id="193539" name="Объект 2"/>
          <p:cNvSpPr>
            <a:spLocks noGrp="1"/>
          </p:cNvSpPr>
          <p:nvPr>
            <p:ph idx="1"/>
          </p:nvPr>
        </p:nvSpPr>
        <p:spPr/>
        <p:txBody>
          <a:bodyPr/>
          <a:lstStyle/>
          <a:p>
            <a:pPr algn="just" eaLnBrk="1" hangingPunct="1"/>
            <a:r>
              <a:rPr lang="ru-RU" altLang="ru-RU" sz="3600" dirty="0"/>
              <a:t>Жизненный цикл ИС - последовательность событий, происходящих с системой в процессе ее создания и использования. </a:t>
            </a:r>
          </a:p>
          <a:p>
            <a:pPr algn="just" eaLnBrk="1" hangingPunct="1"/>
            <a:r>
              <a:rPr lang="ru-RU" altLang="ru-RU" sz="3600" dirty="0"/>
              <a:t>ЖЦ ИС отсчитывается с момента принятия решения о необходимости создания информационной системы и заканчивается в момент ее полного изъятия из эксплуатации.</a:t>
            </a:r>
          </a:p>
        </p:txBody>
      </p:sp>
    </p:spTree>
    <p:extLst>
      <p:ext uri="{BB962C8B-B14F-4D97-AF65-F5344CB8AC3E}">
        <p14:creationId xmlns:p14="http://schemas.microsoft.com/office/powerpoint/2010/main" val="463850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Заголовок 1"/>
          <p:cNvSpPr>
            <a:spLocks noGrp="1"/>
          </p:cNvSpPr>
          <p:nvPr>
            <p:ph type="title"/>
          </p:nvPr>
        </p:nvSpPr>
        <p:spPr>
          <a:xfrm>
            <a:off x="1794163" y="905020"/>
            <a:ext cx="8229600" cy="777875"/>
          </a:xfrm>
        </p:spPr>
        <p:txBody>
          <a:bodyPr/>
          <a:lstStyle/>
          <a:p>
            <a:pPr algn="ctr" eaLnBrk="1" hangingPunct="1"/>
            <a:r>
              <a:rPr lang="ru-RU" altLang="ru-RU"/>
              <a:t>Достоинства</a:t>
            </a:r>
          </a:p>
        </p:txBody>
      </p:sp>
      <p:sp>
        <p:nvSpPr>
          <p:cNvPr id="212995" name="Объект 2"/>
          <p:cNvSpPr>
            <a:spLocks noGrp="1"/>
          </p:cNvSpPr>
          <p:nvPr>
            <p:ph idx="1"/>
          </p:nvPr>
        </p:nvSpPr>
        <p:spPr>
          <a:xfrm>
            <a:off x="1155988" y="1682895"/>
            <a:ext cx="9505950" cy="5256212"/>
          </a:xfrm>
        </p:spPr>
        <p:txBody>
          <a:bodyPr/>
          <a:lstStyle/>
          <a:p>
            <a:pPr marL="0" indent="0" algn="just" eaLnBrk="1" hangingPunct="1">
              <a:buFont typeface="Arial" panose="020B0604020202020204" pitchFamily="34" charset="0"/>
              <a:buNone/>
            </a:pPr>
            <a:r>
              <a:rPr lang="ru-RU" altLang="ru-RU" sz="3200"/>
              <a:t>Такой подход позволяет уточнить требования, цели и характеристики проекта, определить качество разработки, спланировать работы следующего витка спирали. Таким образом углубляются и последовательно конкретизируются детали проекта и в результате выбирается обоснованный вариант, который удовлетворяет действительным требованиям заказчика и доводится до реализации.</a:t>
            </a:r>
          </a:p>
        </p:txBody>
      </p:sp>
    </p:spTree>
    <p:extLst>
      <p:ext uri="{BB962C8B-B14F-4D97-AF65-F5344CB8AC3E}">
        <p14:creationId xmlns:p14="http://schemas.microsoft.com/office/powerpoint/2010/main" val="1247772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Объект 2"/>
          <p:cNvSpPr>
            <a:spLocks noGrp="1"/>
          </p:cNvSpPr>
          <p:nvPr>
            <p:ph idx="1"/>
          </p:nvPr>
        </p:nvSpPr>
        <p:spPr>
          <a:xfrm>
            <a:off x="969241" y="675408"/>
            <a:ext cx="9818688" cy="6048375"/>
          </a:xfrm>
        </p:spPr>
        <p:txBody>
          <a:bodyPr/>
          <a:lstStyle/>
          <a:p>
            <a:pPr marL="0" indent="0" algn="just" eaLnBrk="1" hangingPunct="1">
              <a:buFont typeface="Arial" panose="020B0604020202020204" pitchFamily="34" charset="0"/>
              <a:buNone/>
            </a:pPr>
            <a:r>
              <a:rPr lang="ru-RU" altLang="ru-RU" sz="3600" dirty="0"/>
              <a:t>	Итеративная разработка отражает объективно существующий спиральный цикл создания сложных систем. Она позволяет переходить на следующий этап, не дожидаясь полного завершения работы на текущем этапе  и решить главную задачу - как можно быстрее показать пользователям системы работоспособный продукт, тем самым активизируя процесс уточнения и дополнения требований.</a:t>
            </a:r>
          </a:p>
        </p:txBody>
      </p:sp>
    </p:spTree>
    <p:extLst>
      <p:ext uri="{BB962C8B-B14F-4D97-AF65-F5344CB8AC3E}">
        <p14:creationId xmlns:p14="http://schemas.microsoft.com/office/powerpoint/2010/main" val="93768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Заголовок 1"/>
          <p:cNvSpPr>
            <a:spLocks noGrp="1"/>
          </p:cNvSpPr>
          <p:nvPr>
            <p:ph type="title"/>
          </p:nvPr>
        </p:nvSpPr>
        <p:spPr/>
        <p:txBody>
          <a:bodyPr/>
          <a:lstStyle/>
          <a:p>
            <a:pPr algn="ctr" eaLnBrk="1" hangingPunct="1"/>
            <a:r>
              <a:rPr lang="ru-RU" altLang="ru-RU"/>
              <a:t>Недостатки</a:t>
            </a:r>
          </a:p>
        </p:txBody>
      </p:sp>
      <p:sp>
        <p:nvSpPr>
          <p:cNvPr id="215043" name="Объект 2"/>
          <p:cNvSpPr>
            <a:spLocks noGrp="1"/>
          </p:cNvSpPr>
          <p:nvPr>
            <p:ph idx="1"/>
          </p:nvPr>
        </p:nvSpPr>
        <p:spPr/>
        <p:txBody>
          <a:bodyPr/>
          <a:lstStyle/>
          <a:p>
            <a:pPr marL="0" indent="0" algn="just" eaLnBrk="1" hangingPunct="1">
              <a:buFont typeface="Arial" panose="020B0604020202020204" pitchFamily="34" charset="0"/>
              <a:buNone/>
            </a:pPr>
            <a:r>
              <a:rPr lang="ru-RU" altLang="ru-RU" sz="3200"/>
              <a:t>	Заметная проблема спирального цикла - определение момента перехода на следующий этап. Для ее решения вводятся временные ограничения на каждый из этапов жизненного цикла, и переход осуществляется в соответствии с планом, даже если не вся запланированная работа закончена в срок. Планирование производится на основе статистических данных, полученных в предыдущих проектах, и личного опыта разработчиков.</a:t>
            </a:r>
          </a:p>
        </p:txBody>
      </p:sp>
    </p:spTree>
    <p:extLst>
      <p:ext uri="{BB962C8B-B14F-4D97-AF65-F5344CB8AC3E}">
        <p14:creationId xmlns:p14="http://schemas.microsoft.com/office/powerpoint/2010/main" val="4052670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Объект 2"/>
          <p:cNvSpPr>
            <a:spLocks noGrp="1"/>
          </p:cNvSpPr>
          <p:nvPr>
            <p:ph idx="1"/>
          </p:nvPr>
        </p:nvSpPr>
        <p:spPr>
          <a:xfrm>
            <a:off x="1065213" y="342900"/>
            <a:ext cx="10050462" cy="5792788"/>
          </a:xfrm>
        </p:spPr>
        <p:txBody>
          <a:bodyPr/>
          <a:lstStyle/>
          <a:p>
            <a:pPr marL="0" indent="0" algn="just" eaLnBrk="1" hangingPunct="1">
              <a:buFont typeface="Arial" panose="020B0604020202020204" pitchFamily="34" charset="0"/>
              <a:buNone/>
            </a:pPr>
            <a:r>
              <a:rPr lang="ru-RU" altLang="ru-RU" sz="3200" dirty="0"/>
              <a:t>	В некоторых областях использование спиральной модели невозможно (например, военные разработки, атомная энергетика и т.д.). В силу того, что невозможно использование/тестирование продукта, обладающего неполной функциональностью. </a:t>
            </a:r>
          </a:p>
          <a:p>
            <a:pPr marL="0" indent="0" algn="just" eaLnBrk="1" hangingPunct="1">
              <a:buFont typeface="Arial" panose="020B0604020202020204" pitchFamily="34" charset="0"/>
              <a:buNone/>
            </a:pPr>
            <a:r>
              <a:rPr lang="ru-RU" altLang="ru-RU" sz="3200" dirty="0"/>
              <a:t>	В бизнесе возможно использование спиральной модели, но сопряжено с организационными сложностями (перенос данных, интеграция систем, изменение бизнес-процессов, учетной политики, обучение пользователей). Высокие затраты, размер которых </a:t>
            </a:r>
            <a:r>
              <a:rPr lang="ru-RU" altLang="ru-RU" sz="3200" dirty="0" err="1"/>
              <a:t>неопределён</a:t>
            </a:r>
            <a:r>
              <a:rPr lang="ru-RU" altLang="ru-RU" sz="3200" dirty="0"/>
              <a:t>, а так же очень сложное управление процессом разработки и внедрения ИС.</a:t>
            </a:r>
          </a:p>
        </p:txBody>
      </p:sp>
    </p:spTree>
    <p:extLst>
      <p:ext uri="{BB962C8B-B14F-4D97-AF65-F5344CB8AC3E}">
        <p14:creationId xmlns:p14="http://schemas.microsoft.com/office/powerpoint/2010/main" val="237789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Заголовок 1"/>
          <p:cNvSpPr>
            <a:spLocks noGrp="1"/>
          </p:cNvSpPr>
          <p:nvPr>
            <p:ph type="title"/>
          </p:nvPr>
        </p:nvSpPr>
        <p:spPr/>
        <p:txBody>
          <a:bodyPr/>
          <a:lstStyle/>
          <a:p>
            <a:pPr algn="ctr" eaLnBrk="1" hangingPunct="1"/>
            <a:r>
              <a:rPr lang="ru-RU" altLang="ru-RU"/>
              <a:t>Стандарты ЖЦ</a:t>
            </a:r>
          </a:p>
        </p:txBody>
      </p:sp>
      <p:sp>
        <p:nvSpPr>
          <p:cNvPr id="217091" name="Объект 2"/>
          <p:cNvSpPr>
            <a:spLocks noGrp="1"/>
          </p:cNvSpPr>
          <p:nvPr>
            <p:ph idx="1"/>
          </p:nvPr>
        </p:nvSpPr>
        <p:spPr/>
        <p:txBody>
          <a:bodyPr/>
          <a:lstStyle/>
          <a:p>
            <a:pPr marL="0" indent="0" algn="just" eaLnBrk="1" hangingPunct="1">
              <a:buFont typeface="Arial" panose="020B0604020202020204" pitchFamily="34" charset="0"/>
              <a:buNone/>
            </a:pPr>
            <a:r>
              <a:rPr lang="ru-RU" altLang="ru-RU" sz="3200"/>
              <a:t>	Существует целый ряд стандартов, регламентирующих ЖЦ ПО, а в некоторых случаях и процессы разработки.</a:t>
            </a:r>
          </a:p>
          <a:p>
            <a:pPr marL="0" indent="0" algn="just" eaLnBrk="1" hangingPunct="1">
              <a:buFont typeface="Arial" panose="020B0604020202020204" pitchFamily="34" charset="0"/>
              <a:buNone/>
            </a:pPr>
            <a:r>
              <a:rPr lang="ru-RU" altLang="ru-RU" sz="3200"/>
              <a:t>	Так IBM, еще в середине 1970-х годов разработала методологию BSP (Business System Planning - методология организационного планирования).</a:t>
            </a:r>
          </a:p>
        </p:txBody>
      </p:sp>
    </p:spTree>
    <p:extLst>
      <p:ext uri="{BB962C8B-B14F-4D97-AF65-F5344CB8AC3E}">
        <p14:creationId xmlns:p14="http://schemas.microsoft.com/office/powerpoint/2010/main" val="37753576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Заголовок 1"/>
          <p:cNvSpPr>
            <a:spLocks noGrp="1"/>
          </p:cNvSpPr>
          <p:nvPr>
            <p:ph type="title"/>
          </p:nvPr>
        </p:nvSpPr>
        <p:spPr/>
        <p:txBody>
          <a:bodyPr/>
          <a:lstStyle/>
          <a:p>
            <a:pPr algn="ctr" eaLnBrk="1" hangingPunct="1"/>
            <a:r>
              <a:rPr lang="ru-RU" altLang="ru-RU" dirty="0"/>
              <a:t>Основные стандарты</a:t>
            </a:r>
          </a:p>
        </p:txBody>
      </p:sp>
      <p:sp>
        <p:nvSpPr>
          <p:cNvPr id="218115" name="Объект 2"/>
          <p:cNvSpPr>
            <a:spLocks noGrp="1"/>
          </p:cNvSpPr>
          <p:nvPr>
            <p:ph idx="1"/>
          </p:nvPr>
        </p:nvSpPr>
        <p:spPr/>
        <p:txBody>
          <a:bodyPr/>
          <a:lstStyle/>
          <a:p>
            <a:pPr marL="0" indent="0" algn="just" eaLnBrk="1" hangingPunct="1">
              <a:buFont typeface="Arial" panose="020B0604020202020204" pitchFamily="34" charset="0"/>
              <a:buNone/>
            </a:pPr>
            <a:r>
              <a:rPr lang="ru-RU" altLang="ru-RU" sz="3200" dirty="0"/>
              <a:t>	ГОСТ 34.601-2020 - распространяется на автоматизированные системы и устанавливает стадии и этапы их создания. Кроме того, в стандарте содержится описание содержания работ на каждом этапе. Стадии и этапы работы, закрепленные в стандарте, в большей степени соответствуют каскадной модели жизненного цикла.</a:t>
            </a:r>
          </a:p>
        </p:txBody>
      </p:sp>
    </p:spTree>
    <p:extLst>
      <p:ext uri="{BB962C8B-B14F-4D97-AF65-F5344CB8AC3E}">
        <p14:creationId xmlns:p14="http://schemas.microsoft.com/office/powerpoint/2010/main" val="2320415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Заголовок 1"/>
          <p:cNvSpPr>
            <a:spLocks noGrp="1"/>
          </p:cNvSpPr>
          <p:nvPr>
            <p:ph type="title"/>
          </p:nvPr>
        </p:nvSpPr>
        <p:spPr>
          <a:xfrm>
            <a:off x="1919288" y="284018"/>
            <a:ext cx="8229600" cy="900113"/>
          </a:xfrm>
        </p:spPr>
        <p:txBody>
          <a:bodyPr/>
          <a:lstStyle/>
          <a:p>
            <a:pPr algn="ctr" eaLnBrk="1" hangingPunct="1"/>
            <a:r>
              <a:rPr lang="ru-RU" altLang="ru-RU" dirty="0"/>
              <a:t>Основные стандарты</a:t>
            </a:r>
          </a:p>
        </p:txBody>
      </p:sp>
      <p:sp>
        <p:nvSpPr>
          <p:cNvPr id="3" name="Объект 2"/>
          <p:cNvSpPr>
            <a:spLocks noGrp="1"/>
          </p:cNvSpPr>
          <p:nvPr>
            <p:ph idx="1"/>
          </p:nvPr>
        </p:nvSpPr>
        <p:spPr>
          <a:xfrm>
            <a:off x="909638" y="900113"/>
            <a:ext cx="10248900" cy="5432425"/>
          </a:xfrm>
        </p:spPr>
        <p:txBody>
          <a:bodyPr rtlCol="0">
            <a:normAutofit/>
          </a:bodyPr>
          <a:lstStyle/>
          <a:p>
            <a:pPr marL="0" indent="457200" algn="just" eaLnBrk="1" fontAlgn="auto" hangingPunct="1">
              <a:spcAft>
                <a:spcPts val="0"/>
              </a:spcAft>
              <a:buFont typeface="Arial" panose="020B0604020202020204" pitchFamily="34" charset="0"/>
              <a:buNone/>
              <a:defRPr/>
            </a:pPr>
            <a:r>
              <a:rPr lang="ru-RU" sz="3600" dirty="0"/>
              <a:t>ГОСТР ИСО/МЭК 12207-2010 Информационная технология. Системная и программная инженерия. Процессы жизненного цикла программных средств.</a:t>
            </a:r>
          </a:p>
          <a:p>
            <a:pPr marL="0" indent="457200" algn="just" eaLnBrk="1" fontAlgn="auto" hangingPunct="1">
              <a:spcAft>
                <a:spcPts val="0"/>
              </a:spcAft>
              <a:buFont typeface="Arial" panose="020B0604020202020204" pitchFamily="34" charset="0"/>
              <a:buNone/>
              <a:defRPr/>
            </a:pPr>
            <a:r>
              <a:rPr lang="ru-RU" sz="3600" dirty="0"/>
              <a:t>Стандарт имеет динамический и адаптивный характер, обеспечивает гибкую степень обязательности, содержит предельно мало описаний, направленных на проектирование баз данных.</a:t>
            </a:r>
          </a:p>
          <a:p>
            <a:pPr algn="just" eaLnBrk="1" fontAlgn="auto" hangingPunct="1">
              <a:spcAft>
                <a:spcPts val="0"/>
              </a:spcAft>
              <a:defRPr/>
            </a:pPr>
            <a:endParaRPr lang="ru-RU" dirty="0"/>
          </a:p>
        </p:txBody>
      </p:sp>
    </p:spTree>
    <p:extLst>
      <p:ext uri="{BB962C8B-B14F-4D97-AF65-F5344CB8AC3E}">
        <p14:creationId xmlns:p14="http://schemas.microsoft.com/office/powerpoint/2010/main" val="2218378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Заголовок 1"/>
          <p:cNvSpPr>
            <a:spLocks noGrp="1"/>
          </p:cNvSpPr>
          <p:nvPr>
            <p:ph type="title"/>
          </p:nvPr>
        </p:nvSpPr>
        <p:spPr/>
        <p:txBody>
          <a:bodyPr/>
          <a:lstStyle/>
          <a:p>
            <a:pPr algn="ctr" eaLnBrk="1" hangingPunct="1"/>
            <a:r>
              <a:rPr lang="ru-RU" altLang="ru-RU"/>
              <a:t>Стандарты вендоров</a:t>
            </a:r>
          </a:p>
        </p:txBody>
      </p:sp>
      <p:sp>
        <p:nvSpPr>
          <p:cNvPr id="220163" name="Объект 2"/>
          <p:cNvSpPr>
            <a:spLocks noGrp="1"/>
          </p:cNvSpPr>
          <p:nvPr>
            <p:ph idx="1"/>
          </p:nvPr>
        </p:nvSpPr>
        <p:spPr>
          <a:xfrm>
            <a:off x="838200" y="1361440"/>
            <a:ext cx="10515600" cy="4815523"/>
          </a:xfrm>
        </p:spPr>
        <p:txBody>
          <a:bodyPr/>
          <a:lstStyle/>
          <a:p>
            <a:pPr marL="0" indent="457200" algn="just" eaLnBrk="1" hangingPunct="1">
              <a:buFont typeface="Arial" panose="020B0604020202020204" pitchFamily="34" charset="0"/>
              <a:buNone/>
            </a:pPr>
            <a:r>
              <a:rPr lang="ru-RU" altLang="ru-RU" sz="3200" dirty="0" err="1"/>
              <a:t>Custom</a:t>
            </a:r>
            <a:r>
              <a:rPr lang="ru-RU" altLang="ru-RU" sz="3200" dirty="0"/>
              <a:t> </a:t>
            </a:r>
            <a:r>
              <a:rPr lang="ru-RU" altLang="ru-RU" sz="3200" dirty="0" err="1"/>
              <a:t>Development</a:t>
            </a:r>
            <a:r>
              <a:rPr lang="ru-RU" altLang="ru-RU" sz="3200" dirty="0"/>
              <a:t> </a:t>
            </a:r>
            <a:r>
              <a:rPr lang="ru-RU" altLang="ru-RU" sz="3200" dirty="0" err="1"/>
              <a:t>Method</a:t>
            </a:r>
            <a:r>
              <a:rPr lang="ru-RU" altLang="ru-RU" sz="3200" dirty="0"/>
              <a:t> (методика </a:t>
            </a:r>
            <a:r>
              <a:rPr lang="ru-RU" altLang="ru-RU" sz="3200" dirty="0" err="1"/>
              <a:t>Oracle</a:t>
            </a:r>
            <a:r>
              <a:rPr lang="ru-RU" altLang="ru-RU" sz="3200" dirty="0"/>
              <a:t>) по разработке прикладных информационных систем - технологический материал, детализированный до уровня заготовок проектных документов, рассчитанных на использование в проектах с применением </a:t>
            </a:r>
            <a:r>
              <a:rPr lang="ru-RU" altLang="ru-RU" sz="3200" dirty="0" err="1"/>
              <a:t>Oracle</a:t>
            </a:r>
            <a:r>
              <a:rPr lang="ru-RU" altLang="ru-RU" sz="3200" dirty="0"/>
              <a:t>. Применяется CDM для классической модели ЖЦ (предусмотрены все работы/задачи и этапы), а также для технологий "быстрой разработки" (</a:t>
            </a:r>
            <a:r>
              <a:rPr lang="ru-RU" altLang="ru-RU" sz="3200" dirty="0" err="1"/>
              <a:t>Fast</a:t>
            </a:r>
            <a:r>
              <a:rPr lang="ru-RU" altLang="ru-RU" sz="3200" dirty="0"/>
              <a:t> </a:t>
            </a:r>
            <a:r>
              <a:rPr lang="ru-RU" altLang="ru-RU" sz="3200" dirty="0" err="1"/>
              <a:t>Track</a:t>
            </a:r>
            <a:r>
              <a:rPr lang="ru-RU" altLang="ru-RU" sz="3200" dirty="0"/>
              <a:t>) или "облегченного подхода", рекомендуемых в случае малых проектов.</a:t>
            </a:r>
          </a:p>
        </p:txBody>
      </p:sp>
    </p:spTree>
    <p:extLst>
      <p:ext uri="{BB962C8B-B14F-4D97-AF65-F5344CB8AC3E}">
        <p14:creationId xmlns:p14="http://schemas.microsoft.com/office/powerpoint/2010/main" val="4078622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Заголовок 1"/>
          <p:cNvSpPr>
            <a:spLocks noGrp="1"/>
          </p:cNvSpPr>
          <p:nvPr>
            <p:ph type="title"/>
          </p:nvPr>
        </p:nvSpPr>
        <p:spPr>
          <a:xfrm>
            <a:off x="1919288" y="-171450"/>
            <a:ext cx="8229600" cy="1143000"/>
          </a:xfrm>
        </p:spPr>
        <p:txBody>
          <a:bodyPr/>
          <a:lstStyle/>
          <a:p>
            <a:pPr algn="ctr" eaLnBrk="1" hangingPunct="1"/>
            <a:r>
              <a:rPr lang="ru-RU" altLang="ru-RU" dirty="0"/>
              <a:t>Стандарты </a:t>
            </a:r>
            <a:r>
              <a:rPr lang="ru-RU" altLang="ru-RU" dirty="0" err="1"/>
              <a:t>вендоров</a:t>
            </a:r>
            <a:endParaRPr lang="ru-RU" altLang="ru-RU" dirty="0"/>
          </a:p>
        </p:txBody>
      </p:sp>
      <p:sp>
        <p:nvSpPr>
          <p:cNvPr id="221187" name="Объект 2"/>
          <p:cNvSpPr>
            <a:spLocks noGrp="1"/>
          </p:cNvSpPr>
          <p:nvPr>
            <p:ph idx="1"/>
          </p:nvPr>
        </p:nvSpPr>
        <p:spPr>
          <a:xfrm>
            <a:off x="835025" y="889000"/>
            <a:ext cx="10398125" cy="5616575"/>
          </a:xfrm>
        </p:spPr>
        <p:txBody>
          <a:bodyPr/>
          <a:lstStyle/>
          <a:p>
            <a:pPr marL="0" indent="457200" algn="just" eaLnBrk="1" hangingPunct="1">
              <a:buFont typeface="Arial" panose="020B0604020202020204" pitchFamily="34" charset="0"/>
              <a:buNone/>
            </a:pPr>
            <a:r>
              <a:rPr lang="ru-RU" altLang="ru-RU" sz="3200" dirty="0" err="1"/>
              <a:t>Rational</a:t>
            </a:r>
            <a:r>
              <a:rPr lang="ru-RU" altLang="ru-RU" sz="3200" dirty="0"/>
              <a:t> </a:t>
            </a:r>
            <a:r>
              <a:rPr lang="ru-RU" altLang="ru-RU" sz="3200" dirty="0" err="1"/>
              <a:t>Unified</a:t>
            </a:r>
            <a:r>
              <a:rPr lang="ru-RU" altLang="ru-RU" sz="3200" dirty="0"/>
              <a:t> </a:t>
            </a:r>
            <a:r>
              <a:rPr lang="ru-RU" altLang="ru-RU" sz="3200" dirty="0" err="1"/>
              <a:t>Process</a:t>
            </a:r>
            <a:r>
              <a:rPr lang="ru-RU" altLang="ru-RU" sz="3200" dirty="0"/>
              <a:t> (RUP) предлагает итеративную модель разработки, включающую четыре фазы: начало, исследование, построение и внедрение. Каждая фаза может быть разбита на этапы (итерации), в результате которых выпускается версия для внутреннего или внешнего использования. Прохождение через четыре основные фазы называется циклом разработки, каждый цикл завершается генерацией версии системы. Если после этого работа над проектом не прекращается, то полученный продукт продолжает развиваться и снова минует те же фазы. Суть работы в рамках RUP - это создание и сопровождение моделей на базе UML</a:t>
            </a:r>
          </a:p>
        </p:txBody>
      </p:sp>
    </p:spTree>
    <p:extLst>
      <p:ext uri="{BB962C8B-B14F-4D97-AF65-F5344CB8AC3E}">
        <p14:creationId xmlns:p14="http://schemas.microsoft.com/office/powerpoint/2010/main" val="38990152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Заголовок 1"/>
          <p:cNvSpPr>
            <a:spLocks noGrp="1"/>
          </p:cNvSpPr>
          <p:nvPr>
            <p:ph type="title"/>
          </p:nvPr>
        </p:nvSpPr>
        <p:spPr>
          <a:xfrm>
            <a:off x="1919288" y="-171450"/>
            <a:ext cx="8229600" cy="1143000"/>
          </a:xfrm>
        </p:spPr>
        <p:txBody>
          <a:bodyPr/>
          <a:lstStyle/>
          <a:p>
            <a:pPr algn="ctr" eaLnBrk="1" hangingPunct="1"/>
            <a:r>
              <a:rPr lang="ru-RU" altLang="ru-RU"/>
              <a:t>Стандарты вендоров</a:t>
            </a:r>
          </a:p>
        </p:txBody>
      </p:sp>
      <p:sp>
        <p:nvSpPr>
          <p:cNvPr id="222211" name="Объект 2"/>
          <p:cNvSpPr>
            <a:spLocks noGrp="1"/>
          </p:cNvSpPr>
          <p:nvPr>
            <p:ph idx="1"/>
          </p:nvPr>
        </p:nvSpPr>
        <p:spPr>
          <a:xfrm>
            <a:off x="911225" y="889000"/>
            <a:ext cx="10245725" cy="5616575"/>
          </a:xfrm>
        </p:spPr>
        <p:txBody>
          <a:bodyPr/>
          <a:lstStyle/>
          <a:p>
            <a:pPr marL="0" indent="457200" algn="just" eaLnBrk="1" hangingPunct="1">
              <a:buFont typeface="Arial" panose="020B0604020202020204" pitchFamily="34" charset="0"/>
              <a:buNone/>
            </a:pPr>
            <a:r>
              <a:rPr lang="en-US" altLang="ru-RU" sz="3600" b="1"/>
              <a:t>Microsoft Solution Framework</a:t>
            </a:r>
            <a:r>
              <a:rPr lang="ru-RU" altLang="ru-RU" sz="3600" b="1"/>
              <a:t> (</a:t>
            </a:r>
            <a:r>
              <a:rPr lang="en-US" altLang="ru-RU" sz="3600" b="1"/>
              <a:t>MSF</a:t>
            </a:r>
            <a:r>
              <a:rPr lang="ru-RU" altLang="ru-RU" sz="3600" b="1"/>
              <a:t>)</a:t>
            </a:r>
            <a:r>
              <a:rPr lang="ru-RU" altLang="ru-RU" sz="3600"/>
              <a:t> сходна с </a:t>
            </a:r>
            <a:r>
              <a:rPr lang="en-US" altLang="ru-RU" sz="3600"/>
              <a:t>RUP</a:t>
            </a:r>
            <a:r>
              <a:rPr lang="ru-RU" altLang="ru-RU" sz="3600"/>
              <a:t>, так же включает четыре фазы: анализ, проектирование, разработка, стабилизация, является итерационной, предполагает использование объектно-ориентированного моделирования. </a:t>
            </a:r>
            <a:r>
              <a:rPr lang="en-US" altLang="ru-RU" sz="3600"/>
              <a:t>MSF</a:t>
            </a:r>
            <a:r>
              <a:rPr lang="ru-RU" altLang="ru-RU" sz="3600"/>
              <a:t> в сравнении с </a:t>
            </a:r>
            <a:r>
              <a:rPr lang="en-US" altLang="ru-RU" sz="3600"/>
              <a:t>RUP</a:t>
            </a:r>
            <a:r>
              <a:rPr lang="ru-RU" altLang="ru-RU" sz="3600"/>
              <a:t> в большей степени ориентирована на разработку бизнес-приложений. (см курс менеджмент ИС).</a:t>
            </a:r>
          </a:p>
        </p:txBody>
      </p:sp>
    </p:spTree>
    <p:extLst>
      <p:ext uri="{BB962C8B-B14F-4D97-AF65-F5344CB8AC3E}">
        <p14:creationId xmlns:p14="http://schemas.microsoft.com/office/powerpoint/2010/main" val="4391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ъект 2"/>
          <p:cNvSpPr>
            <a:spLocks noGrp="1"/>
          </p:cNvSpPr>
          <p:nvPr>
            <p:ph idx="1"/>
          </p:nvPr>
        </p:nvSpPr>
        <p:spPr>
          <a:xfrm>
            <a:off x="663575" y="404813"/>
            <a:ext cx="10741025" cy="5976937"/>
          </a:xfrm>
        </p:spPr>
        <p:txBody>
          <a:bodyPr/>
          <a:lstStyle/>
          <a:p>
            <a:pPr marL="457200" lvl="1" indent="0" algn="just" eaLnBrk="1" hangingPunct="1">
              <a:buFont typeface="Arial" panose="020B0604020202020204" pitchFamily="34" charset="0"/>
              <a:buNone/>
            </a:pPr>
            <a:r>
              <a:rPr lang="en-US" altLang="ru-RU" sz="3200" dirty="0"/>
              <a:t>	</a:t>
            </a:r>
            <a:r>
              <a:rPr lang="ru-RU" altLang="ru-RU" sz="3200" dirty="0"/>
              <a:t>Методология проектирования информационных систем описывает процесс создания и сопровождения систем в виде жизненного цикла (ЖЦ) ИС, представляя его как некоторую последовательность стадий и выполняемых на них процессов. Для каждого этапа определяются состав и последовательность выполняемых работ, получаемые результаты, методы и средства, необходимые для выполнения работ, роли и ответственность участников и т.д. Такое формальное описание ЖЦ ИС позволяет спланировать и организовать процесс коллективной разработки и обеспечить управление этим процессом.</a:t>
            </a:r>
          </a:p>
        </p:txBody>
      </p:sp>
    </p:spTree>
    <p:extLst>
      <p:ext uri="{BB962C8B-B14F-4D97-AF65-F5344CB8AC3E}">
        <p14:creationId xmlns:p14="http://schemas.microsoft.com/office/powerpoint/2010/main" val="3336068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Заголовок 1"/>
          <p:cNvSpPr>
            <a:spLocks noGrp="1"/>
          </p:cNvSpPr>
          <p:nvPr>
            <p:ph type="title"/>
          </p:nvPr>
        </p:nvSpPr>
        <p:spPr/>
        <p:txBody>
          <a:bodyPr/>
          <a:lstStyle/>
          <a:p>
            <a:pPr algn="ctr" eaLnBrk="1" hangingPunct="1"/>
            <a:r>
              <a:rPr lang="ru-RU" altLang="ru-RU"/>
              <a:t>Стандарты вендоров</a:t>
            </a:r>
          </a:p>
        </p:txBody>
      </p:sp>
      <p:sp>
        <p:nvSpPr>
          <p:cNvPr id="223235" name="Объект 2"/>
          <p:cNvSpPr>
            <a:spLocks noGrp="1"/>
          </p:cNvSpPr>
          <p:nvPr>
            <p:ph idx="1"/>
          </p:nvPr>
        </p:nvSpPr>
        <p:spPr/>
        <p:txBody>
          <a:bodyPr/>
          <a:lstStyle/>
          <a:p>
            <a:pPr marL="0" indent="0" algn="just" eaLnBrk="1" hangingPunct="1">
              <a:buFont typeface="Arial" panose="020B0604020202020204" pitchFamily="34" charset="0"/>
              <a:buNone/>
            </a:pPr>
            <a:r>
              <a:rPr lang="ru-RU" altLang="ru-RU" sz="3200" dirty="0"/>
              <a:t>	Extreme </a:t>
            </a:r>
            <a:r>
              <a:rPr lang="ru-RU" altLang="ru-RU" sz="3200" dirty="0" err="1"/>
              <a:t>Programming</a:t>
            </a:r>
            <a:r>
              <a:rPr lang="ru-RU" altLang="ru-RU" sz="3200" dirty="0"/>
              <a:t> (XP). Экстремальное программирование (самая новая среди рассматриваемых методологий) сформировалось в 1996 году. В основе методологии командная работа, эффективная коммуникация между заказчиком и исполнителем в течение всего проекта по разработке ИС, а разработка ведется с использованием последовательно дорабатываемых прототипов.</a:t>
            </a:r>
          </a:p>
        </p:txBody>
      </p:sp>
    </p:spTree>
    <p:extLst>
      <p:ext uri="{BB962C8B-B14F-4D97-AF65-F5344CB8AC3E}">
        <p14:creationId xmlns:p14="http://schemas.microsoft.com/office/powerpoint/2010/main" val="3741806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619695" y="551085"/>
            <a:ext cx="8729329" cy="692924"/>
          </a:xfrm>
        </p:spPr>
        <p:txBody>
          <a:bodyPr/>
          <a:lstStyle/>
          <a:p>
            <a:pPr algn="l"/>
            <a:r>
              <a:rPr lang="ru-RU" sz="2400" b="1" dirty="0">
                <a:latin typeface="Times New Roman" panose="02020603050405020304" pitchFamily="18" charset="0"/>
                <a:cs typeface="Times New Roman" panose="02020603050405020304" pitchFamily="18" charset="0"/>
              </a:rPr>
              <a:t>Подходы к проектированию. </a:t>
            </a:r>
            <a:r>
              <a:rPr lang="ru-RU" sz="2400" b="1" dirty="0" err="1">
                <a:latin typeface="Times New Roman" panose="02020603050405020304" pitchFamily="18" charset="0"/>
                <a:cs typeface="Times New Roman" panose="02020603050405020304" pitchFamily="18" charset="0"/>
              </a:rPr>
              <a:t>РМВо</a:t>
            </a:r>
            <a:r>
              <a:rPr lang="en-US" sz="2400" b="1" dirty="0">
                <a:latin typeface="Times New Roman" panose="02020603050405020304" pitchFamily="18" charset="0"/>
                <a:cs typeface="Times New Roman" panose="02020603050405020304" pitchFamily="18" charset="0"/>
              </a:rPr>
              <a:t>K</a:t>
            </a:r>
            <a:endParaRPr lang="ru-RU" sz="2400"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789815" y="1265273"/>
            <a:ext cx="8346558" cy="4154984"/>
          </a:xfrm>
          <a:prstGeom prst="rect">
            <a:avLst/>
          </a:prstGeom>
        </p:spPr>
        <p:txBody>
          <a:bodyPr wrap="square">
            <a:spAutoFit/>
          </a:bodyPr>
          <a:lstStyle/>
          <a:p>
            <a:pPr>
              <a:buClr>
                <a:srgbClr val="000000"/>
              </a:buClr>
            </a:pPr>
            <a:r>
              <a:rPr lang="ru-RU" sz="2400" kern="0" dirty="0">
                <a:solidFill>
                  <a:srgbClr val="000000"/>
                </a:solidFill>
                <a:latin typeface="Times New Roman" panose="02020603050405020304" pitchFamily="18" charset="0"/>
                <a:cs typeface="Times New Roman" panose="02020603050405020304" pitchFamily="18" charset="0"/>
                <a:sym typeface="Arial"/>
              </a:rPr>
              <a:t>Фреймворк от американского Института управления проектами (</a:t>
            </a:r>
            <a:r>
              <a:rPr lang="en-US" sz="2400" kern="0" dirty="0">
                <a:solidFill>
                  <a:srgbClr val="000000"/>
                </a:solidFill>
                <a:latin typeface="Times New Roman" panose="02020603050405020304" pitchFamily="18" charset="0"/>
                <a:cs typeface="Times New Roman" panose="02020603050405020304" pitchFamily="18" charset="0"/>
                <a:sym typeface="Arial"/>
              </a:rPr>
              <a:t>PMI) </a:t>
            </a:r>
            <a:r>
              <a:rPr lang="ru-RU" sz="2400" kern="0" dirty="0">
                <a:solidFill>
                  <a:srgbClr val="000000"/>
                </a:solidFill>
                <a:latin typeface="Times New Roman" panose="02020603050405020304" pitchFamily="18" charset="0"/>
                <a:cs typeface="Times New Roman" panose="02020603050405020304" pitchFamily="18" charset="0"/>
                <a:sym typeface="Arial"/>
              </a:rPr>
              <a:t>называется «</a:t>
            </a:r>
            <a:r>
              <a:rPr lang="en-US" sz="2400" kern="0" dirty="0">
                <a:solidFill>
                  <a:srgbClr val="000000"/>
                </a:solidFill>
                <a:latin typeface="Times New Roman" panose="02020603050405020304" pitchFamily="18" charset="0"/>
                <a:cs typeface="Times New Roman" panose="02020603050405020304" pitchFamily="18" charset="0"/>
                <a:sym typeface="Arial"/>
              </a:rPr>
              <a:t>A Guide to the Project Management Body of Knowledge» – </a:t>
            </a:r>
            <a:r>
              <a:rPr lang="ru-RU" sz="2400" kern="0" dirty="0">
                <a:solidFill>
                  <a:srgbClr val="000000"/>
                </a:solidFill>
                <a:latin typeface="Times New Roman" panose="02020603050405020304" pitchFamily="18" charset="0"/>
                <a:cs typeface="Times New Roman" panose="02020603050405020304" pitchFamily="18" charset="0"/>
                <a:sym typeface="Arial"/>
              </a:rPr>
              <a:t>сокращённо </a:t>
            </a:r>
            <a:r>
              <a:rPr lang="en-US" sz="2400" kern="0" dirty="0" err="1">
                <a:solidFill>
                  <a:srgbClr val="000000"/>
                </a:solidFill>
                <a:latin typeface="Times New Roman" panose="02020603050405020304" pitchFamily="18" charset="0"/>
                <a:cs typeface="Times New Roman" panose="02020603050405020304" pitchFamily="18" charset="0"/>
                <a:sym typeface="Arial"/>
              </a:rPr>
              <a:t>PMBoK</a:t>
            </a:r>
            <a:r>
              <a:rPr lang="en-US" sz="2400" kern="0" dirty="0">
                <a:solidFill>
                  <a:srgbClr val="000000"/>
                </a:solidFill>
                <a:latin typeface="Times New Roman" panose="02020603050405020304" pitchFamily="18" charset="0"/>
                <a:cs typeface="Times New Roman" panose="02020603050405020304" pitchFamily="18" charset="0"/>
                <a:sym typeface="Arial"/>
              </a:rPr>
              <a:t>.</a:t>
            </a:r>
            <a:endParaRPr lang="ru-RU" sz="2400" kern="0" dirty="0">
              <a:solidFill>
                <a:srgbClr val="000000"/>
              </a:solidFill>
              <a:latin typeface="Times New Roman" panose="02020603050405020304" pitchFamily="18" charset="0"/>
              <a:cs typeface="Times New Roman" panose="02020603050405020304" pitchFamily="18" charset="0"/>
              <a:sym typeface="Arial"/>
            </a:endParaRPr>
          </a:p>
          <a:p>
            <a:pPr>
              <a:buClr>
                <a:srgbClr val="000000"/>
              </a:buClr>
            </a:pPr>
            <a:endParaRPr lang="ru-RU" sz="2400" kern="0" dirty="0">
              <a:solidFill>
                <a:srgbClr val="000000"/>
              </a:solidFill>
              <a:latin typeface="Times New Roman" panose="02020603050405020304" pitchFamily="18" charset="0"/>
              <a:cs typeface="Times New Roman" panose="02020603050405020304" pitchFamily="18" charset="0"/>
              <a:sym typeface="Arial"/>
            </a:endParaRPr>
          </a:p>
          <a:p>
            <a:pPr>
              <a:buClr>
                <a:srgbClr val="000000"/>
              </a:buClr>
            </a:pPr>
            <a:r>
              <a:rPr lang="ru-RU" sz="2400" kern="0" dirty="0" err="1">
                <a:solidFill>
                  <a:srgbClr val="000000"/>
                </a:solidFill>
                <a:latin typeface="Times New Roman" panose="02020603050405020304" pitchFamily="18" charset="0"/>
                <a:cs typeface="Times New Roman" panose="02020603050405020304" pitchFamily="18" charset="0"/>
                <a:sym typeface="Arial"/>
              </a:rPr>
              <a:t>PMBoK</a:t>
            </a:r>
            <a:r>
              <a:rPr lang="ru-RU" sz="2400" kern="0" dirty="0">
                <a:solidFill>
                  <a:srgbClr val="000000"/>
                </a:solidFill>
                <a:latin typeface="Times New Roman" panose="02020603050405020304" pitchFamily="18" charset="0"/>
                <a:cs typeface="Times New Roman" panose="02020603050405020304" pitchFamily="18" charset="0"/>
                <a:sym typeface="Arial"/>
              </a:rPr>
              <a:t> – это общее руководство, в котором: </a:t>
            </a:r>
            <a:r>
              <a:rPr lang="ru-RU" sz="2400" kern="0" dirty="0" err="1">
                <a:solidFill>
                  <a:srgbClr val="000000"/>
                </a:solidFill>
                <a:latin typeface="Times New Roman" panose="02020603050405020304" pitchFamily="18" charset="0"/>
                <a:cs typeface="Times New Roman" panose="02020603050405020304" pitchFamily="18" charset="0"/>
                <a:sym typeface="Arial"/>
              </a:rPr>
              <a:t>формализируются</a:t>
            </a:r>
            <a:r>
              <a:rPr lang="ru-RU" sz="2400" kern="0" dirty="0">
                <a:solidFill>
                  <a:srgbClr val="000000"/>
                </a:solidFill>
                <a:latin typeface="Times New Roman" panose="02020603050405020304" pitchFamily="18" charset="0"/>
                <a:cs typeface="Times New Roman" panose="02020603050405020304" pitchFamily="18" charset="0"/>
                <a:sym typeface="Arial"/>
              </a:rPr>
              <a:t>, стандартизируются и структурируются форматы проектной деятельности, описываются подходы к организации и концепции управления проектами, закрепляется терминология и понятия, называются «входы» и «выходы», а также рекомендованные методы, которые можно применить в той или иной фазе. </a:t>
            </a:r>
          </a:p>
        </p:txBody>
      </p:sp>
    </p:spTree>
    <p:extLst>
      <p:ext uri="{BB962C8B-B14F-4D97-AF65-F5344CB8AC3E}">
        <p14:creationId xmlns:p14="http://schemas.microsoft.com/office/powerpoint/2010/main" val="3205457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598430" y="572348"/>
            <a:ext cx="8729329" cy="692924"/>
          </a:xfrm>
        </p:spPr>
        <p:txBody>
          <a:bodyPr/>
          <a:lstStyle/>
          <a:p>
            <a:pPr algn="l"/>
            <a:r>
              <a:rPr lang="ru-RU" sz="2400" b="1" dirty="0">
                <a:latin typeface="Times New Roman" panose="02020603050405020304" pitchFamily="18" charset="0"/>
                <a:cs typeface="Times New Roman" panose="02020603050405020304" pitchFamily="18" charset="0"/>
              </a:rPr>
              <a:t>Подходы к проектированию. </a:t>
            </a:r>
            <a:r>
              <a:rPr lang="ru-RU" sz="2400" b="1" dirty="0" err="1">
                <a:latin typeface="Times New Roman" panose="02020603050405020304" pitchFamily="18" charset="0"/>
                <a:cs typeface="Times New Roman" panose="02020603050405020304" pitchFamily="18" charset="0"/>
              </a:rPr>
              <a:t>РМВо</a:t>
            </a:r>
            <a:r>
              <a:rPr lang="en-US" sz="2400" b="1" dirty="0">
                <a:latin typeface="Times New Roman" panose="02020603050405020304" pitchFamily="18" charset="0"/>
                <a:cs typeface="Times New Roman" panose="02020603050405020304" pitchFamily="18" charset="0"/>
              </a:rPr>
              <a:t>K</a:t>
            </a:r>
            <a:endParaRPr lang="ru-RU" sz="2400"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789815" y="1265271"/>
            <a:ext cx="8346558" cy="4524315"/>
          </a:xfrm>
          <a:prstGeom prst="rect">
            <a:avLst/>
          </a:prstGeom>
        </p:spPr>
        <p:txBody>
          <a:bodyPr wrap="square">
            <a:spAutoFit/>
          </a:bodyPr>
          <a:lstStyle/>
          <a:p>
            <a:pPr>
              <a:buClr>
                <a:srgbClr val="000000"/>
              </a:buClr>
            </a:pPr>
            <a:r>
              <a:rPr lang="ru-RU" sz="2400" kern="0" dirty="0">
                <a:solidFill>
                  <a:srgbClr val="000000"/>
                </a:solidFill>
                <a:latin typeface="Times New Roman" panose="02020603050405020304" pitchFamily="18" charset="0"/>
                <a:cs typeface="Times New Roman" panose="02020603050405020304" pitchFamily="18" charset="0"/>
                <a:sym typeface="Arial"/>
              </a:rPr>
              <a:t>10 областей знаний из арсенала профессионального </a:t>
            </a:r>
            <a:r>
              <a:rPr lang="ru-RU" sz="2400" kern="0" dirty="0" err="1">
                <a:solidFill>
                  <a:srgbClr val="000000"/>
                </a:solidFill>
                <a:latin typeface="Times New Roman" panose="02020603050405020304" pitchFamily="18" charset="0"/>
                <a:cs typeface="Times New Roman" panose="02020603050405020304" pitchFamily="18" charset="0"/>
                <a:sym typeface="Arial"/>
              </a:rPr>
              <a:t>Project</a:t>
            </a:r>
            <a:r>
              <a:rPr lang="ru-RU" sz="2400" kern="0" dirty="0">
                <a:solidFill>
                  <a:srgbClr val="000000"/>
                </a:solidFill>
                <a:latin typeface="Times New Roman" panose="02020603050405020304" pitchFamily="18" charset="0"/>
                <a:cs typeface="Times New Roman" panose="02020603050405020304" pitchFamily="18" charset="0"/>
                <a:sym typeface="Arial"/>
              </a:rPr>
              <a:t> </a:t>
            </a:r>
            <a:r>
              <a:rPr lang="ru-RU" sz="2400" kern="0" dirty="0" err="1">
                <a:solidFill>
                  <a:srgbClr val="000000"/>
                </a:solidFill>
                <a:latin typeface="Times New Roman" panose="02020603050405020304" pitchFamily="18" charset="0"/>
                <a:cs typeface="Times New Roman" panose="02020603050405020304" pitchFamily="18" charset="0"/>
                <a:sym typeface="Arial"/>
              </a:rPr>
              <a:t>Manager</a:t>
            </a:r>
            <a:r>
              <a:rPr lang="ru-RU" sz="2400" kern="0" dirty="0">
                <a:solidFill>
                  <a:srgbClr val="000000"/>
                </a:solidFill>
                <a:latin typeface="Times New Roman" panose="02020603050405020304" pitchFamily="18" charset="0"/>
                <a:cs typeface="Times New Roman" panose="02020603050405020304" pitchFamily="18" charset="0"/>
                <a:sym typeface="Arial"/>
              </a:rPr>
              <a:t>, касающихся управления проектом:</a:t>
            </a:r>
          </a:p>
          <a:p>
            <a:pPr marL="457200" indent="-457200">
              <a:buClr>
                <a:srgbClr val="000000"/>
              </a:buClr>
              <a:buFont typeface="+mj-lt"/>
              <a:buAutoNum type="arabicPeriod"/>
            </a:pPr>
            <a:r>
              <a:rPr lang="ru-RU" sz="2400" kern="0" dirty="0">
                <a:solidFill>
                  <a:srgbClr val="000000"/>
                </a:solidFill>
                <a:latin typeface="Times New Roman" panose="02020603050405020304" pitchFamily="18" charset="0"/>
                <a:cs typeface="Times New Roman" panose="02020603050405020304" pitchFamily="18" charset="0"/>
                <a:sym typeface="Arial"/>
              </a:rPr>
              <a:t>интеграция;</a:t>
            </a:r>
          </a:p>
          <a:p>
            <a:pPr marL="457200" indent="-457200">
              <a:buClr>
                <a:srgbClr val="000000"/>
              </a:buClr>
              <a:buFont typeface="+mj-lt"/>
              <a:buAutoNum type="arabicPeriod"/>
            </a:pPr>
            <a:r>
              <a:rPr lang="ru-RU" sz="2400" kern="0" dirty="0">
                <a:solidFill>
                  <a:srgbClr val="000000"/>
                </a:solidFill>
                <a:latin typeface="Times New Roman" panose="02020603050405020304" pitchFamily="18" charset="0"/>
                <a:cs typeface="Times New Roman" panose="02020603050405020304" pitchFamily="18" charset="0"/>
                <a:sym typeface="Arial"/>
              </a:rPr>
              <a:t>содержание;</a:t>
            </a:r>
          </a:p>
          <a:p>
            <a:pPr marL="457200" indent="-457200">
              <a:buClr>
                <a:srgbClr val="000000"/>
              </a:buClr>
              <a:buFont typeface="+mj-lt"/>
              <a:buAutoNum type="arabicPeriod"/>
            </a:pPr>
            <a:r>
              <a:rPr lang="ru-RU" sz="2400" kern="0" dirty="0">
                <a:solidFill>
                  <a:srgbClr val="000000"/>
                </a:solidFill>
                <a:latin typeface="Times New Roman" panose="02020603050405020304" pitchFamily="18" charset="0"/>
                <a:cs typeface="Times New Roman" panose="02020603050405020304" pitchFamily="18" charset="0"/>
                <a:sym typeface="Arial"/>
              </a:rPr>
              <a:t>сроки;</a:t>
            </a:r>
          </a:p>
          <a:p>
            <a:pPr marL="457200" indent="-457200">
              <a:buClr>
                <a:srgbClr val="000000"/>
              </a:buClr>
              <a:buFont typeface="+mj-lt"/>
              <a:buAutoNum type="arabicPeriod"/>
            </a:pPr>
            <a:r>
              <a:rPr lang="ru-RU" sz="2400" kern="0" dirty="0">
                <a:solidFill>
                  <a:srgbClr val="000000"/>
                </a:solidFill>
                <a:latin typeface="Times New Roman" panose="02020603050405020304" pitchFamily="18" charset="0"/>
                <a:cs typeface="Times New Roman" panose="02020603050405020304" pitchFamily="18" charset="0"/>
                <a:sym typeface="Arial"/>
              </a:rPr>
              <a:t>стоимость;</a:t>
            </a:r>
          </a:p>
          <a:p>
            <a:pPr marL="457200" indent="-457200">
              <a:buClr>
                <a:srgbClr val="000000"/>
              </a:buClr>
              <a:buFont typeface="+mj-lt"/>
              <a:buAutoNum type="arabicPeriod"/>
            </a:pPr>
            <a:r>
              <a:rPr lang="ru-RU" sz="2400" kern="0" dirty="0">
                <a:solidFill>
                  <a:srgbClr val="000000"/>
                </a:solidFill>
                <a:latin typeface="Times New Roman" panose="02020603050405020304" pitchFamily="18" charset="0"/>
                <a:cs typeface="Times New Roman" panose="02020603050405020304" pitchFamily="18" charset="0"/>
                <a:sym typeface="Arial"/>
              </a:rPr>
              <a:t>качество;</a:t>
            </a:r>
          </a:p>
          <a:p>
            <a:pPr marL="457200" indent="-457200">
              <a:buClr>
                <a:srgbClr val="000000"/>
              </a:buClr>
              <a:buFont typeface="+mj-lt"/>
              <a:buAutoNum type="arabicPeriod"/>
            </a:pPr>
            <a:r>
              <a:rPr lang="ru-RU" sz="2400" kern="0" dirty="0">
                <a:solidFill>
                  <a:srgbClr val="000000"/>
                </a:solidFill>
                <a:latin typeface="Times New Roman" panose="02020603050405020304" pitchFamily="18" charset="0"/>
                <a:cs typeface="Times New Roman" panose="02020603050405020304" pitchFamily="18" charset="0"/>
                <a:sym typeface="Arial"/>
              </a:rPr>
              <a:t>человеческие ресурсы;</a:t>
            </a:r>
          </a:p>
          <a:p>
            <a:pPr marL="457200" indent="-457200">
              <a:buClr>
                <a:srgbClr val="000000"/>
              </a:buClr>
              <a:buFont typeface="+mj-lt"/>
              <a:buAutoNum type="arabicPeriod"/>
            </a:pPr>
            <a:r>
              <a:rPr lang="ru-RU" sz="2400" kern="0" dirty="0">
                <a:solidFill>
                  <a:srgbClr val="000000"/>
                </a:solidFill>
                <a:latin typeface="Times New Roman" panose="02020603050405020304" pitchFamily="18" charset="0"/>
                <a:cs typeface="Times New Roman" panose="02020603050405020304" pitchFamily="18" charset="0"/>
                <a:sym typeface="Arial"/>
              </a:rPr>
              <a:t>коммуникации;</a:t>
            </a:r>
          </a:p>
          <a:p>
            <a:pPr marL="457200" indent="-457200">
              <a:buClr>
                <a:srgbClr val="000000"/>
              </a:buClr>
              <a:buFont typeface="+mj-lt"/>
              <a:buAutoNum type="arabicPeriod"/>
            </a:pPr>
            <a:r>
              <a:rPr lang="ru-RU" sz="2400" kern="0" dirty="0">
                <a:solidFill>
                  <a:srgbClr val="000000"/>
                </a:solidFill>
                <a:latin typeface="Times New Roman" panose="02020603050405020304" pitchFamily="18" charset="0"/>
                <a:cs typeface="Times New Roman" panose="02020603050405020304" pitchFamily="18" charset="0"/>
                <a:sym typeface="Arial"/>
              </a:rPr>
              <a:t>риски;</a:t>
            </a:r>
          </a:p>
          <a:p>
            <a:pPr marL="457200" indent="-457200">
              <a:buClr>
                <a:srgbClr val="000000"/>
              </a:buClr>
              <a:buFont typeface="+mj-lt"/>
              <a:buAutoNum type="arabicPeriod"/>
            </a:pPr>
            <a:r>
              <a:rPr lang="ru-RU" sz="2400" kern="0" dirty="0">
                <a:solidFill>
                  <a:srgbClr val="000000"/>
                </a:solidFill>
                <a:latin typeface="Times New Roman" panose="02020603050405020304" pitchFamily="18" charset="0"/>
                <a:cs typeface="Times New Roman" panose="02020603050405020304" pitchFamily="18" charset="0"/>
                <a:sym typeface="Arial"/>
              </a:rPr>
              <a:t>поставки;</a:t>
            </a:r>
          </a:p>
          <a:p>
            <a:pPr marL="457200" indent="-457200">
              <a:buClr>
                <a:srgbClr val="000000"/>
              </a:buClr>
              <a:buFont typeface="+mj-lt"/>
              <a:buAutoNum type="arabicPeriod"/>
            </a:pPr>
            <a:r>
              <a:rPr lang="ru-RU" sz="2400" kern="0" dirty="0">
                <a:solidFill>
                  <a:srgbClr val="000000"/>
                </a:solidFill>
                <a:latin typeface="Times New Roman" panose="02020603050405020304" pitchFamily="18" charset="0"/>
                <a:cs typeface="Times New Roman" panose="02020603050405020304" pitchFamily="18" charset="0"/>
                <a:sym typeface="Arial"/>
              </a:rPr>
              <a:t>заинтересованные стороны</a:t>
            </a:r>
          </a:p>
        </p:txBody>
      </p:sp>
    </p:spTree>
    <p:extLst>
      <p:ext uri="{BB962C8B-B14F-4D97-AF65-F5344CB8AC3E}">
        <p14:creationId xmlns:p14="http://schemas.microsoft.com/office/powerpoint/2010/main" val="1753054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598430" y="572348"/>
            <a:ext cx="8729329" cy="692924"/>
          </a:xfrm>
        </p:spPr>
        <p:txBody>
          <a:bodyPr/>
          <a:lstStyle/>
          <a:p>
            <a:pPr algn="l"/>
            <a:r>
              <a:rPr lang="ru-RU" sz="2400" b="1" dirty="0">
                <a:latin typeface="Times New Roman" panose="02020603050405020304" pitchFamily="18" charset="0"/>
                <a:cs typeface="Times New Roman" panose="02020603050405020304" pitchFamily="18" charset="0"/>
              </a:rPr>
              <a:t>Подходы к проектированию. </a:t>
            </a:r>
            <a:r>
              <a:rPr lang="ru-RU" sz="2400" b="1" dirty="0" err="1">
                <a:latin typeface="Times New Roman" panose="02020603050405020304" pitchFamily="18" charset="0"/>
                <a:cs typeface="Times New Roman" panose="02020603050405020304" pitchFamily="18" charset="0"/>
              </a:rPr>
              <a:t>РМВо</a:t>
            </a:r>
            <a:r>
              <a:rPr lang="en-US" sz="2400" b="1" dirty="0">
                <a:latin typeface="Times New Roman" panose="02020603050405020304" pitchFamily="18" charset="0"/>
                <a:cs typeface="Times New Roman" panose="02020603050405020304" pitchFamily="18" charset="0"/>
              </a:rPr>
              <a:t>K</a:t>
            </a:r>
            <a:endParaRPr lang="ru-RU" sz="2400"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789815" y="1020722"/>
            <a:ext cx="8346558" cy="4832092"/>
          </a:xfrm>
          <a:prstGeom prst="rect">
            <a:avLst/>
          </a:prstGeom>
        </p:spPr>
        <p:txBody>
          <a:bodyPr wrap="square">
            <a:spAutoFit/>
          </a:bodyPr>
          <a:lstStyle/>
          <a:p>
            <a:pPr>
              <a:buClr>
                <a:srgbClr val="000000"/>
              </a:buClr>
            </a:pPr>
            <a:r>
              <a:rPr lang="ru-RU" sz="2200" b="1" kern="0" dirty="0">
                <a:solidFill>
                  <a:srgbClr val="000000"/>
                </a:solidFill>
                <a:latin typeface="Times New Roman" panose="02020603050405020304" pitchFamily="18" charset="0"/>
                <a:cs typeface="Times New Roman" panose="02020603050405020304" pitchFamily="18" charset="0"/>
                <a:sym typeface="Arial"/>
              </a:rPr>
              <a:t>Интеграция.</a:t>
            </a:r>
            <a:r>
              <a:rPr lang="ru-RU" sz="2200" kern="0" dirty="0">
                <a:solidFill>
                  <a:srgbClr val="000000"/>
                </a:solidFill>
                <a:latin typeface="Times New Roman" panose="02020603050405020304" pitchFamily="18" charset="0"/>
                <a:cs typeface="Times New Roman" panose="02020603050405020304" pitchFamily="18" charset="0"/>
                <a:sym typeface="Arial"/>
              </a:rPr>
              <a:t> Здесь это означает консолидацию, </a:t>
            </a:r>
            <a:r>
              <a:rPr lang="ru-RU" sz="2200" b="1" kern="0" dirty="0">
                <a:solidFill>
                  <a:srgbClr val="000000"/>
                </a:solidFill>
                <a:latin typeface="Times New Roman" panose="02020603050405020304" pitchFamily="18" charset="0"/>
                <a:cs typeface="Times New Roman" panose="02020603050405020304" pitchFamily="18" charset="0"/>
                <a:sym typeface="Arial"/>
              </a:rPr>
              <a:t>объединение, направленное на эффективное управление ожиданиями всех заинтересованных сторон</a:t>
            </a:r>
            <a:r>
              <a:rPr lang="ru-RU" sz="2200" kern="0" dirty="0">
                <a:solidFill>
                  <a:srgbClr val="000000"/>
                </a:solidFill>
                <a:latin typeface="Times New Roman" panose="02020603050405020304" pitchFamily="18" charset="0"/>
                <a:cs typeface="Times New Roman" panose="02020603050405020304" pitchFamily="18" charset="0"/>
                <a:sym typeface="Arial"/>
              </a:rPr>
              <a:t>. В разделе описываются: пути поиска компромиссов в случае конфликта, альтернатив и целей, возможности распределения проектных ресурсов, интегральные связи с остальными областями знаний и между ними. </a:t>
            </a:r>
          </a:p>
          <a:p>
            <a:pPr>
              <a:buClr>
                <a:srgbClr val="000000"/>
              </a:buClr>
            </a:pPr>
            <a:endParaRPr lang="ru-RU" sz="2200" kern="0" dirty="0">
              <a:solidFill>
                <a:srgbClr val="000000"/>
              </a:solidFill>
              <a:latin typeface="Times New Roman" panose="02020603050405020304" pitchFamily="18" charset="0"/>
              <a:cs typeface="Times New Roman" panose="02020603050405020304" pitchFamily="18" charset="0"/>
              <a:sym typeface="Arial"/>
            </a:endParaRPr>
          </a:p>
          <a:p>
            <a:pPr>
              <a:buClr>
                <a:srgbClr val="000000"/>
              </a:buClr>
            </a:pPr>
            <a:r>
              <a:rPr lang="ru-RU" sz="2200" b="1" kern="0" dirty="0">
                <a:solidFill>
                  <a:srgbClr val="000000"/>
                </a:solidFill>
                <a:latin typeface="Times New Roman" panose="02020603050405020304" pitchFamily="18" charset="0"/>
                <a:cs typeface="Times New Roman" panose="02020603050405020304" pitchFamily="18" charset="0"/>
                <a:sym typeface="Arial"/>
              </a:rPr>
              <a:t>Содержание. </a:t>
            </a:r>
            <a:r>
              <a:rPr lang="ru-RU" sz="2200" kern="0" dirty="0">
                <a:solidFill>
                  <a:srgbClr val="000000"/>
                </a:solidFill>
                <a:latin typeface="Times New Roman" panose="02020603050405020304" pitchFamily="18" charset="0"/>
                <a:cs typeface="Times New Roman" panose="02020603050405020304" pitchFamily="18" charset="0"/>
                <a:sym typeface="Arial"/>
              </a:rPr>
              <a:t>Здесь имеются в виду те процессы, которые позволяют производить </a:t>
            </a:r>
            <a:r>
              <a:rPr lang="ru-RU" sz="2200" b="1" kern="0" dirty="0">
                <a:solidFill>
                  <a:srgbClr val="000000"/>
                </a:solidFill>
                <a:latin typeface="Times New Roman" panose="02020603050405020304" pitchFamily="18" charset="0"/>
                <a:cs typeface="Times New Roman" panose="02020603050405020304" pitchFamily="18" charset="0"/>
                <a:sym typeface="Arial"/>
              </a:rPr>
              <a:t>выборки, фильтрацию и группировку </a:t>
            </a:r>
            <a:r>
              <a:rPr lang="ru-RU" sz="2200" kern="0" dirty="0">
                <a:solidFill>
                  <a:srgbClr val="000000"/>
                </a:solidFill>
                <a:latin typeface="Times New Roman" panose="02020603050405020304" pitchFamily="18" charset="0"/>
                <a:cs typeface="Times New Roman" panose="02020603050405020304" pitchFamily="18" charset="0"/>
                <a:sym typeface="Arial"/>
              </a:rPr>
              <a:t>исключительно тех работ, которые будут необходимы Руководителю проекта. Для того чтобы определить, что войдёт, а что будет исключено, представлена схема Сбора требований, схема Определения содержания, а также схема построения Иерархической структуры работ. </a:t>
            </a:r>
          </a:p>
        </p:txBody>
      </p:sp>
    </p:spTree>
    <p:extLst>
      <p:ext uri="{BB962C8B-B14F-4D97-AF65-F5344CB8AC3E}">
        <p14:creationId xmlns:p14="http://schemas.microsoft.com/office/powerpoint/2010/main" val="306022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598430" y="572348"/>
            <a:ext cx="8729329" cy="692924"/>
          </a:xfrm>
        </p:spPr>
        <p:txBody>
          <a:bodyPr/>
          <a:lstStyle/>
          <a:p>
            <a:pPr algn="l"/>
            <a:r>
              <a:rPr lang="ru-RU" sz="2400" b="1" dirty="0">
                <a:latin typeface="Times New Roman" panose="02020603050405020304" pitchFamily="18" charset="0"/>
                <a:cs typeface="Times New Roman" panose="02020603050405020304" pitchFamily="18" charset="0"/>
              </a:rPr>
              <a:t>Подходы к проектированию. </a:t>
            </a:r>
            <a:r>
              <a:rPr lang="ru-RU" sz="2400" b="1" dirty="0" err="1">
                <a:latin typeface="Times New Roman" panose="02020603050405020304" pitchFamily="18" charset="0"/>
                <a:cs typeface="Times New Roman" panose="02020603050405020304" pitchFamily="18" charset="0"/>
              </a:rPr>
              <a:t>РМВо</a:t>
            </a:r>
            <a:r>
              <a:rPr lang="en-US" sz="2400" b="1" dirty="0">
                <a:latin typeface="Times New Roman" panose="02020603050405020304" pitchFamily="18" charset="0"/>
                <a:cs typeface="Times New Roman" panose="02020603050405020304" pitchFamily="18" charset="0"/>
              </a:rPr>
              <a:t>K</a:t>
            </a:r>
            <a:endParaRPr lang="ru-RU" sz="2400"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789815" y="1137681"/>
            <a:ext cx="8346558" cy="3816429"/>
          </a:xfrm>
          <a:prstGeom prst="rect">
            <a:avLst/>
          </a:prstGeom>
        </p:spPr>
        <p:txBody>
          <a:bodyPr wrap="square">
            <a:spAutoFit/>
          </a:bodyPr>
          <a:lstStyle/>
          <a:p>
            <a:pPr>
              <a:buClr>
                <a:srgbClr val="000000"/>
              </a:buClr>
            </a:pPr>
            <a:r>
              <a:rPr lang="ru-RU" sz="2200" b="1" kern="0" dirty="0">
                <a:solidFill>
                  <a:srgbClr val="000000"/>
                </a:solidFill>
                <a:latin typeface="Times New Roman" panose="02020603050405020304" pitchFamily="18" charset="0"/>
                <a:cs typeface="Times New Roman" panose="02020603050405020304" pitchFamily="18" charset="0"/>
                <a:sym typeface="Arial"/>
              </a:rPr>
              <a:t>Сроки. </a:t>
            </a:r>
            <a:r>
              <a:rPr lang="ru-RU" sz="2200" kern="0" dirty="0">
                <a:solidFill>
                  <a:srgbClr val="000000"/>
                </a:solidFill>
                <a:latin typeface="Times New Roman" panose="02020603050405020304" pitchFamily="18" charset="0"/>
                <a:cs typeface="Times New Roman" panose="02020603050405020304" pitchFamily="18" charset="0"/>
                <a:sym typeface="Arial"/>
              </a:rPr>
              <a:t>В этой части – речь о процессах, которые </a:t>
            </a:r>
            <a:r>
              <a:rPr lang="ru-RU" sz="2200" b="1" kern="0" dirty="0">
                <a:solidFill>
                  <a:srgbClr val="000000"/>
                </a:solidFill>
                <a:latin typeface="Times New Roman" panose="02020603050405020304" pitchFamily="18" charset="0"/>
                <a:cs typeface="Times New Roman" panose="02020603050405020304" pitchFamily="18" charset="0"/>
                <a:sym typeface="Arial"/>
              </a:rPr>
              <a:t>обеспечивают своевременное завершение проекта в указанные сроки</a:t>
            </a:r>
            <a:r>
              <a:rPr lang="ru-RU" sz="2200" kern="0" dirty="0">
                <a:solidFill>
                  <a:srgbClr val="000000"/>
                </a:solidFill>
                <a:latin typeface="Times New Roman" panose="02020603050405020304" pitchFamily="18" charset="0"/>
                <a:cs typeface="Times New Roman" panose="02020603050405020304" pitchFamily="18" charset="0"/>
                <a:sym typeface="Arial"/>
              </a:rPr>
              <a:t>. Для этого нужно определить операции и их последовательность, оценить ресурсы, длительность каждой операции, разработать расписание.</a:t>
            </a:r>
          </a:p>
          <a:p>
            <a:pPr>
              <a:buClr>
                <a:srgbClr val="000000"/>
              </a:buClr>
            </a:pPr>
            <a:endParaRPr lang="ru-RU" sz="2200" kern="0" dirty="0">
              <a:solidFill>
                <a:srgbClr val="000000"/>
              </a:solidFill>
              <a:latin typeface="Times New Roman" panose="02020603050405020304" pitchFamily="18" charset="0"/>
              <a:cs typeface="Times New Roman" panose="02020603050405020304" pitchFamily="18" charset="0"/>
              <a:sym typeface="Arial"/>
            </a:endParaRPr>
          </a:p>
          <a:p>
            <a:pPr>
              <a:buClr>
                <a:srgbClr val="000000"/>
              </a:buClr>
            </a:pPr>
            <a:r>
              <a:rPr lang="ru-RU" sz="2200" b="1" kern="0" dirty="0">
                <a:solidFill>
                  <a:srgbClr val="000000"/>
                </a:solidFill>
                <a:latin typeface="Times New Roman" panose="02020603050405020304" pitchFamily="18" charset="0"/>
                <a:cs typeface="Times New Roman" panose="02020603050405020304" pitchFamily="18" charset="0"/>
                <a:sym typeface="Arial"/>
              </a:rPr>
              <a:t>Стоимость. </a:t>
            </a:r>
            <a:r>
              <a:rPr lang="ru-RU" sz="2200" kern="0" dirty="0">
                <a:solidFill>
                  <a:srgbClr val="000000"/>
                </a:solidFill>
                <a:latin typeface="Times New Roman" panose="02020603050405020304" pitchFamily="18" charset="0"/>
                <a:cs typeface="Times New Roman" panose="02020603050405020304" pitchFamily="18" charset="0"/>
                <a:sym typeface="Arial"/>
              </a:rPr>
              <a:t>Сюда входят процессы, которые позволяют </a:t>
            </a:r>
            <a:r>
              <a:rPr lang="ru-RU" sz="2200" b="1" kern="0" dirty="0">
                <a:solidFill>
                  <a:srgbClr val="000000"/>
                </a:solidFill>
                <a:latin typeface="Times New Roman" panose="02020603050405020304" pitchFamily="18" charset="0"/>
                <a:cs typeface="Times New Roman" panose="02020603050405020304" pitchFamily="18" charset="0"/>
                <a:sym typeface="Arial"/>
              </a:rPr>
              <a:t>завершить проект в рамках первоначально утверждённого бюджета</a:t>
            </a:r>
            <a:r>
              <a:rPr lang="ru-RU" sz="2200" kern="0" dirty="0">
                <a:solidFill>
                  <a:srgbClr val="000000"/>
                </a:solidFill>
                <a:latin typeface="Times New Roman" panose="02020603050405020304" pitchFamily="18" charset="0"/>
                <a:cs typeface="Times New Roman" panose="02020603050405020304" pitchFamily="18" charset="0"/>
                <a:sym typeface="Arial"/>
              </a:rPr>
              <a:t>. Для этого необходимо произвести Оценку стоимости и Определение бюджета. Схема процессов включает в себя также Управление стоимостью. </a:t>
            </a:r>
          </a:p>
        </p:txBody>
      </p:sp>
    </p:spTree>
    <p:extLst>
      <p:ext uri="{BB962C8B-B14F-4D97-AF65-F5344CB8AC3E}">
        <p14:creationId xmlns:p14="http://schemas.microsoft.com/office/powerpoint/2010/main" val="1881177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598430" y="572348"/>
            <a:ext cx="8729329" cy="692924"/>
          </a:xfrm>
        </p:spPr>
        <p:txBody>
          <a:bodyPr/>
          <a:lstStyle/>
          <a:p>
            <a:pPr algn="l"/>
            <a:r>
              <a:rPr lang="ru-RU" sz="2400" b="1" dirty="0">
                <a:latin typeface="Times New Roman" panose="02020603050405020304" pitchFamily="18" charset="0"/>
                <a:cs typeface="Times New Roman" panose="02020603050405020304" pitchFamily="18" charset="0"/>
              </a:rPr>
              <a:t>Подходы к проектированию. </a:t>
            </a:r>
            <a:r>
              <a:rPr lang="ru-RU" sz="2400" b="1" dirty="0" err="1">
                <a:latin typeface="Times New Roman" panose="02020603050405020304" pitchFamily="18" charset="0"/>
                <a:cs typeface="Times New Roman" panose="02020603050405020304" pitchFamily="18" charset="0"/>
              </a:rPr>
              <a:t>РМВо</a:t>
            </a:r>
            <a:r>
              <a:rPr lang="en-US" sz="2400" b="1" dirty="0">
                <a:latin typeface="Times New Roman" panose="02020603050405020304" pitchFamily="18" charset="0"/>
                <a:cs typeface="Times New Roman" panose="02020603050405020304" pitchFamily="18" charset="0"/>
              </a:rPr>
              <a:t>K</a:t>
            </a:r>
            <a:endParaRPr lang="ru-RU" sz="2400"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789815" y="1137681"/>
            <a:ext cx="8346558" cy="3477875"/>
          </a:xfrm>
          <a:prstGeom prst="rect">
            <a:avLst/>
          </a:prstGeom>
        </p:spPr>
        <p:txBody>
          <a:bodyPr wrap="square">
            <a:spAutoFit/>
          </a:bodyPr>
          <a:lstStyle/>
          <a:p>
            <a:pPr>
              <a:buClr>
                <a:srgbClr val="000000"/>
              </a:buClr>
            </a:pPr>
            <a:r>
              <a:rPr lang="ru-RU" sz="2200" b="1" kern="0" dirty="0">
                <a:solidFill>
                  <a:srgbClr val="000000"/>
                </a:solidFill>
                <a:latin typeface="Times New Roman" panose="02020603050405020304" pitchFamily="18" charset="0"/>
                <a:cs typeface="Times New Roman" panose="02020603050405020304" pitchFamily="18" charset="0"/>
                <a:sym typeface="Arial"/>
              </a:rPr>
              <a:t>Качество. </a:t>
            </a:r>
            <a:r>
              <a:rPr lang="ru-RU" sz="2200" kern="0" dirty="0">
                <a:solidFill>
                  <a:srgbClr val="000000"/>
                </a:solidFill>
                <a:latin typeface="Times New Roman" panose="02020603050405020304" pitchFamily="18" charset="0"/>
                <a:cs typeface="Times New Roman" panose="02020603050405020304" pitchFamily="18" charset="0"/>
                <a:sym typeface="Arial"/>
              </a:rPr>
              <a:t>Предполагается, что подходы в области качества, зоны ответственности цели и задачи должны удовлетворять тем потребностям, ради которых проект был инициирован. Процессы, обеспечивающие это, </a:t>
            </a:r>
            <a:r>
              <a:rPr lang="ru-RU" sz="2200" b="1" kern="0" dirty="0">
                <a:solidFill>
                  <a:srgbClr val="000000"/>
                </a:solidFill>
                <a:latin typeface="Times New Roman" panose="02020603050405020304" pitchFamily="18" charset="0"/>
                <a:cs typeface="Times New Roman" panose="02020603050405020304" pitchFamily="18" charset="0"/>
                <a:sym typeface="Arial"/>
              </a:rPr>
              <a:t>включают планирование качества, его обеспечение и контроль над ним</a:t>
            </a:r>
            <a:r>
              <a:rPr lang="ru-RU" sz="2200" kern="0" dirty="0">
                <a:solidFill>
                  <a:srgbClr val="000000"/>
                </a:solidFill>
                <a:latin typeface="Times New Roman" panose="02020603050405020304" pitchFamily="18" charset="0"/>
                <a:cs typeface="Times New Roman" panose="02020603050405020304" pitchFamily="18" charset="0"/>
                <a:sym typeface="Arial"/>
              </a:rPr>
              <a:t>. </a:t>
            </a:r>
          </a:p>
          <a:p>
            <a:pPr>
              <a:buClr>
                <a:srgbClr val="000000"/>
              </a:buClr>
            </a:pPr>
            <a:endParaRPr lang="ru-RU" sz="2200" b="1" kern="0" dirty="0">
              <a:solidFill>
                <a:srgbClr val="000000"/>
              </a:solidFill>
              <a:latin typeface="Times New Roman" panose="02020603050405020304" pitchFamily="18" charset="0"/>
              <a:cs typeface="Times New Roman" panose="02020603050405020304" pitchFamily="18" charset="0"/>
              <a:sym typeface="Arial"/>
            </a:endParaRPr>
          </a:p>
          <a:p>
            <a:pPr>
              <a:buClr>
                <a:srgbClr val="000000"/>
              </a:buClr>
            </a:pPr>
            <a:r>
              <a:rPr lang="ru-RU" sz="2200" b="1" kern="0" dirty="0">
                <a:solidFill>
                  <a:srgbClr val="000000"/>
                </a:solidFill>
                <a:latin typeface="Times New Roman" panose="02020603050405020304" pitchFamily="18" charset="0"/>
                <a:cs typeface="Times New Roman" panose="02020603050405020304" pitchFamily="18" charset="0"/>
                <a:sym typeface="Arial"/>
              </a:rPr>
              <a:t>Человеческие ресурсы. </a:t>
            </a:r>
            <a:r>
              <a:rPr lang="ru-RU" sz="2200" kern="0" dirty="0">
                <a:solidFill>
                  <a:srgbClr val="000000"/>
                </a:solidFill>
                <a:latin typeface="Times New Roman" panose="02020603050405020304" pitchFamily="18" charset="0"/>
                <a:cs typeface="Times New Roman" panose="02020603050405020304" pitchFamily="18" charset="0"/>
                <a:sym typeface="Arial"/>
              </a:rPr>
              <a:t>Процессы управления командой проекта предполагают </a:t>
            </a:r>
            <a:r>
              <a:rPr lang="ru-RU" sz="2200" b="1" kern="0" dirty="0">
                <a:solidFill>
                  <a:srgbClr val="000000"/>
                </a:solidFill>
                <a:latin typeface="Times New Roman" panose="02020603050405020304" pitchFamily="18" charset="0"/>
                <a:cs typeface="Times New Roman" panose="02020603050405020304" pitchFamily="18" charset="0"/>
                <a:sym typeface="Arial"/>
              </a:rPr>
              <a:t>распределение ролей и ответственности даже с учётом изменения в составе команды по ходу проекта</a:t>
            </a:r>
            <a:r>
              <a:rPr lang="ru-RU" sz="2200" kern="0" dirty="0">
                <a:solidFill>
                  <a:srgbClr val="000000"/>
                </a:solidFill>
                <a:latin typeface="Times New Roman" panose="02020603050405020304" pitchFamily="18" charset="0"/>
                <a:cs typeface="Times New Roman" panose="02020603050405020304" pitchFamily="18" charset="0"/>
                <a:sym typeface="Arial"/>
              </a:rPr>
              <a:t>. Имеет значение и момент привлечения специалиста – стадия проекта. </a:t>
            </a:r>
          </a:p>
        </p:txBody>
      </p:sp>
    </p:spTree>
    <p:extLst>
      <p:ext uri="{BB962C8B-B14F-4D97-AF65-F5344CB8AC3E}">
        <p14:creationId xmlns:p14="http://schemas.microsoft.com/office/powerpoint/2010/main" val="3877321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598430" y="572348"/>
            <a:ext cx="8729329" cy="692924"/>
          </a:xfrm>
        </p:spPr>
        <p:txBody>
          <a:bodyPr/>
          <a:lstStyle/>
          <a:p>
            <a:pPr algn="l"/>
            <a:r>
              <a:rPr lang="ru-RU" sz="2400" b="1" dirty="0">
                <a:latin typeface="Times New Roman" panose="02020603050405020304" pitchFamily="18" charset="0"/>
                <a:cs typeface="Times New Roman" panose="02020603050405020304" pitchFamily="18" charset="0"/>
              </a:rPr>
              <a:t>Подходы к проектированию. </a:t>
            </a:r>
            <a:r>
              <a:rPr lang="ru-RU" sz="2400" b="1" dirty="0" err="1">
                <a:latin typeface="Times New Roman" panose="02020603050405020304" pitchFamily="18" charset="0"/>
                <a:cs typeface="Times New Roman" panose="02020603050405020304" pitchFamily="18" charset="0"/>
              </a:rPr>
              <a:t>РМВо</a:t>
            </a:r>
            <a:r>
              <a:rPr lang="en-US" sz="2400" b="1" dirty="0">
                <a:latin typeface="Times New Roman" panose="02020603050405020304" pitchFamily="18" charset="0"/>
                <a:cs typeface="Times New Roman" panose="02020603050405020304" pitchFamily="18" charset="0"/>
              </a:rPr>
              <a:t>K</a:t>
            </a:r>
            <a:endParaRPr lang="ru-RU" sz="2400"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789815" y="1137681"/>
            <a:ext cx="8346558" cy="3816429"/>
          </a:xfrm>
          <a:prstGeom prst="rect">
            <a:avLst/>
          </a:prstGeom>
        </p:spPr>
        <p:txBody>
          <a:bodyPr wrap="square">
            <a:spAutoFit/>
          </a:bodyPr>
          <a:lstStyle/>
          <a:p>
            <a:pPr>
              <a:buClr>
                <a:srgbClr val="000000"/>
              </a:buClr>
            </a:pPr>
            <a:r>
              <a:rPr lang="ru-RU" sz="2200" b="1" kern="0" dirty="0">
                <a:solidFill>
                  <a:srgbClr val="000000"/>
                </a:solidFill>
                <a:latin typeface="Times New Roman" panose="02020603050405020304" pitchFamily="18" charset="0"/>
                <a:cs typeface="Times New Roman" panose="02020603050405020304" pitchFamily="18" charset="0"/>
                <a:sym typeface="Arial"/>
              </a:rPr>
              <a:t>Коммуникации. </a:t>
            </a:r>
            <a:r>
              <a:rPr lang="ru-RU" sz="2200" kern="0" dirty="0">
                <a:solidFill>
                  <a:srgbClr val="000000"/>
                </a:solidFill>
                <a:latin typeface="Times New Roman" panose="02020603050405020304" pitchFamily="18" charset="0"/>
                <a:cs typeface="Times New Roman" panose="02020603050405020304" pitchFamily="18" charset="0"/>
                <a:sym typeface="Arial"/>
              </a:rPr>
              <a:t>Эффективность коммуникации зависит от того, насколько грамотно будут объединены интересы заинтересованных сторон с разнообразными культурными и организационными особенностями. Здесь должен быть консолидирован накопленный опыт, сопоставлены различные взгляды. Поэтому Схема управления коммуникациями предполагает: </a:t>
            </a:r>
          </a:p>
          <a:p>
            <a:pPr>
              <a:buClr>
                <a:srgbClr val="000000"/>
              </a:buClr>
            </a:pPr>
            <a:r>
              <a:rPr lang="ru-RU" sz="2200" kern="0" dirty="0">
                <a:solidFill>
                  <a:srgbClr val="000000"/>
                </a:solidFill>
                <a:latin typeface="Times New Roman" panose="02020603050405020304" pitchFamily="18" charset="0"/>
                <a:cs typeface="Times New Roman" panose="02020603050405020304" pitchFamily="18" charset="0"/>
                <a:sym typeface="Arial"/>
              </a:rPr>
              <a:t>• Определение заинтересованных сторон и Управление их ожиданиями,</a:t>
            </a:r>
          </a:p>
          <a:p>
            <a:pPr>
              <a:buClr>
                <a:srgbClr val="000000"/>
              </a:buClr>
            </a:pPr>
            <a:r>
              <a:rPr lang="ru-RU" sz="2200" kern="0" dirty="0">
                <a:solidFill>
                  <a:srgbClr val="000000"/>
                </a:solidFill>
                <a:latin typeface="Times New Roman" panose="02020603050405020304" pitchFamily="18" charset="0"/>
                <a:cs typeface="Times New Roman" panose="02020603050405020304" pitchFamily="18" charset="0"/>
                <a:sym typeface="Arial"/>
              </a:rPr>
              <a:t>• Планирование, </a:t>
            </a:r>
          </a:p>
          <a:p>
            <a:pPr>
              <a:buClr>
                <a:srgbClr val="000000"/>
              </a:buClr>
            </a:pPr>
            <a:r>
              <a:rPr lang="ru-RU" sz="2200" kern="0" dirty="0">
                <a:solidFill>
                  <a:srgbClr val="000000"/>
                </a:solidFill>
                <a:latin typeface="Times New Roman" panose="02020603050405020304" pitchFamily="18" charset="0"/>
                <a:cs typeface="Times New Roman" panose="02020603050405020304" pitchFamily="18" charset="0"/>
                <a:sym typeface="Arial"/>
              </a:rPr>
              <a:t>• Распространение информации,</a:t>
            </a:r>
          </a:p>
          <a:p>
            <a:pPr>
              <a:buClr>
                <a:srgbClr val="000000"/>
              </a:buClr>
            </a:pPr>
            <a:r>
              <a:rPr lang="ru-RU" sz="2200" kern="0" dirty="0">
                <a:solidFill>
                  <a:srgbClr val="000000"/>
                </a:solidFill>
                <a:latin typeface="Times New Roman" panose="02020603050405020304" pitchFamily="18" charset="0"/>
                <a:cs typeface="Times New Roman" panose="02020603050405020304" pitchFamily="18" charset="0"/>
                <a:sym typeface="Arial"/>
              </a:rPr>
              <a:t>• Отчёты об исполнении. </a:t>
            </a:r>
          </a:p>
        </p:txBody>
      </p:sp>
    </p:spTree>
    <p:extLst>
      <p:ext uri="{BB962C8B-B14F-4D97-AF65-F5344CB8AC3E}">
        <p14:creationId xmlns:p14="http://schemas.microsoft.com/office/powerpoint/2010/main" val="32886748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598430" y="572348"/>
            <a:ext cx="8729329" cy="692924"/>
          </a:xfrm>
        </p:spPr>
        <p:txBody>
          <a:bodyPr/>
          <a:lstStyle/>
          <a:p>
            <a:pPr algn="l"/>
            <a:r>
              <a:rPr lang="ru-RU" sz="2400" b="1" dirty="0">
                <a:latin typeface="Times New Roman" panose="02020603050405020304" pitchFamily="18" charset="0"/>
                <a:cs typeface="Times New Roman" panose="02020603050405020304" pitchFamily="18" charset="0"/>
              </a:rPr>
              <a:t>Подходы к проектированию. </a:t>
            </a:r>
            <a:r>
              <a:rPr lang="ru-RU" sz="2400" b="1" dirty="0" err="1">
                <a:latin typeface="Times New Roman" panose="02020603050405020304" pitchFamily="18" charset="0"/>
                <a:cs typeface="Times New Roman" panose="02020603050405020304" pitchFamily="18" charset="0"/>
              </a:rPr>
              <a:t>РМВо</a:t>
            </a:r>
            <a:r>
              <a:rPr lang="en-US" sz="2400" b="1" dirty="0">
                <a:latin typeface="Times New Roman" panose="02020603050405020304" pitchFamily="18" charset="0"/>
                <a:cs typeface="Times New Roman" panose="02020603050405020304" pitchFamily="18" charset="0"/>
              </a:rPr>
              <a:t>K</a:t>
            </a:r>
            <a:endParaRPr lang="ru-RU" sz="2400"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789815" y="1828796"/>
            <a:ext cx="8346558" cy="1938992"/>
          </a:xfrm>
          <a:prstGeom prst="rect">
            <a:avLst/>
          </a:prstGeom>
        </p:spPr>
        <p:txBody>
          <a:bodyPr wrap="square">
            <a:spAutoFit/>
          </a:bodyPr>
          <a:lstStyle/>
          <a:p>
            <a:pPr>
              <a:buClr>
                <a:srgbClr val="000000"/>
              </a:buClr>
            </a:pPr>
            <a:r>
              <a:rPr lang="ru-RU" sz="2400" b="1" kern="0" dirty="0">
                <a:solidFill>
                  <a:srgbClr val="000000"/>
                </a:solidFill>
                <a:latin typeface="Times New Roman" panose="02020603050405020304" pitchFamily="18" charset="0"/>
                <a:cs typeface="Times New Roman" panose="02020603050405020304" pitchFamily="18" charset="0"/>
                <a:sym typeface="Arial"/>
              </a:rPr>
              <a:t>Риски. </a:t>
            </a:r>
            <a:r>
              <a:rPr lang="ru-RU" sz="2400" kern="0" dirty="0">
                <a:solidFill>
                  <a:srgbClr val="000000"/>
                </a:solidFill>
                <a:latin typeface="Times New Roman" panose="02020603050405020304" pitchFamily="18" charset="0"/>
                <a:cs typeface="Times New Roman" panose="02020603050405020304" pitchFamily="18" charset="0"/>
                <a:sym typeface="Arial"/>
              </a:rPr>
              <a:t>Возможные риски идентифицируются, планируются, анализируются, в результате чего вырабатываются методы реагирования. Также необходим контроль и мониторинг рисками в ходе проекта. Это приводит к увеличению вероятности благоприятного исхода. </a:t>
            </a:r>
          </a:p>
        </p:txBody>
      </p:sp>
    </p:spTree>
    <p:extLst>
      <p:ext uri="{BB962C8B-B14F-4D97-AF65-F5344CB8AC3E}">
        <p14:creationId xmlns:p14="http://schemas.microsoft.com/office/powerpoint/2010/main" val="16779378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598430" y="572348"/>
            <a:ext cx="8729329" cy="692924"/>
          </a:xfrm>
        </p:spPr>
        <p:txBody>
          <a:bodyPr/>
          <a:lstStyle/>
          <a:p>
            <a:pPr algn="l"/>
            <a:r>
              <a:rPr lang="ru-RU" sz="2400" b="1" dirty="0">
                <a:latin typeface="Times New Roman" panose="02020603050405020304" pitchFamily="18" charset="0"/>
                <a:cs typeface="Times New Roman" panose="02020603050405020304" pitchFamily="18" charset="0"/>
              </a:rPr>
              <a:t>Подходы к проектированию. </a:t>
            </a:r>
            <a:r>
              <a:rPr lang="ru-RU" sz="2400" b="1" dirty="0" err="1">
                <a:latin typeface="Times New Roman" panose="02020603050405020304" pitchFamily="18" charset="0"/>
                <a:cs typeface="Times New Roman" panose="02020603050405020304" pitchFamily="18" charset="0"/>
              </a:rPr>
              <a:t>РМВо</a:t>
            </a:r>
            <a:r>
              <a:rPr lang="en-US" sz="2400" b="1" dirty="0">
                <a:latin typeface="Times New Roman" panose="02020603050405020304" pitchFamily="18" charset="0"/>
                <a:cs typeface="Times New Roman" panose="02020603050405020304" pitchFamily="18" charset="0"/>
              </a:rPr>
              <a:t>K</a:t>
            </a:r>
            <a:endParaRPr lang="ru-RU" sz="2400"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789815" y="1382229"/>
            <a:ext cx="8346558" cy="4154984"/>
          </a:xfrm>
          <a:prstGeom prst="rect">
            <a:avLst/>
          </a:prstGeom>
        </p:spPr>
        <p:txBody>
          <a:bodyPr wrap="square">
            <a:spAutoFit/>
          </a:bodyPr>
          <a:lstStyle/>
          <a:p>
            <a:pPr>
              <a:buClr>
                <a:srgbClr val="000000"/>
              </a:buClr>
            </a:pPr>
            <a:r>
              <a:rPr lang="ru-RU" sz="2400" b="1" kern="0" dirty="0">
                <a:solidFill>
                  <a:srgbClr val="000000"/>
                </a:solidFill>
                <a:latin typeface="Times New Roman" panose="02020603050405020304" pitchFamily="18" charset="0"/>
                <a:cs typeface="Times New Roman" panose="02020603050405020304" pitchFamily="18" charset="0"/>
                <a:sym typeface="Arial"/>
              </a:rPr>
              <a:t>Поставки. </a:t>
            </a:r>
            <a:r>
              <a:rPr lang="ru-RU" sz="2400" kern="0" dirty="0">
                <a:solidFill>
                  <a:srgbClr val="000000"/>
                </a:solidFill>
                <a:latin typeface="Times New Roman" panose="02020603050405020304" pitchFamily="18" charset="0"/>
                <a:cs typeface="Times New Roman" panose="02020603050405020304" pitchFamily="18" charset="0"/>
                <a:sym typeface="Arial"/>
              </a:rPr>
              <a:t>Процессы в этой области сводятся к приобретению необходимых услуг, продуктов, документов, результатов у внешних организаций. При этом организация, осуществляющая проект, может выступать и в роли покупателя, и в роли продавца составляющих перечня. С помощью </a:t>
            </a:r>
            <a:r>
              <a:rPr lang="ru-RU" sz="2400" kern="0" dirty="0" err="1">
                <a:solidFill>
                  <a:srgbClr val="000000"/>
                </a:solidFill>
                <a:latin typeface="Times New Roman" panose="02020603050405020304" pitchFamily="18" charset="0"/>
                <a:cs typeface="Times New Roman" panose="02020603050405020304" pitchFamily="18" charset="0"/>
                <a:sym typeface="Arial"/>
              </a:rPr>
              <a:t>подпроцессов</a:t>
            </a:r>
            <a:r>
              <a:rPr lang="ru-RU" sz="2400" kern="0" dirty="0">
                <a:solidFill>
                  <a:srgbClr val="000000"/>
                </a:solidFill>
                <a:latin typeface="Times New Roman" panose="02020603050405020304" pitchFamily="18" charset="0"/>
                <a:cs typeface="Times New Roman" panose="02020603050405020304" pitchFamily="18" charset="0"/>
                <a:sym typeface="Arial"/>
              </a:rPr>
              <a:t> происходит </a:t>
            </a:r>
            <a:r>
              <a:rPr lang="ru-RU" sz="2400" b="1" kern="0" dirty="0">
                <a:solidFill>
                  <a:srgbClr val="000000"/>
                </a:solidFill>
                <a:latin typeface="Times New Roman" panose="02020603050405020304" pitchFamily="18" charset="0"/>
                <a:cs typeface="Times New Roman" panose="02020603050405020304" pitchFamily="18" charset="0"/>
                <a:sym typeface="Arial"/>
              </a:rPr>
              <a:t>управление контрактами </a:t>
            </a:r>
            <a:r>
              <a:rPr lang="ru-RU" sz="2400" kern="0" dirty="0">
                <a:solidFill>
                  <a:srgbClr val="000000"/>
                </a:solidFill>
                <a:latin typeface="Times New Roman" panose="02020603050405020304" pitchFamily="18" charset="0"/>
                <a:cs typeface="Times New Roman" panose="02020603050405020304" pitchFamily="18" charset="0"/>
                <a:sym typeface="Arial"/>
              </a:rPr>
              <a:t>с возможными изменениями по ходу проекта. Схема включает: </a:t>
            </a:r>
          </a:p>
          <a:p>
            <a:pPr>
              <a:buClr>
                <a:srgbClr val="000000"/>
              </a:buClr>
            </a:pPr>
            <a:r>
              <a:rPr lang="ru-RU" sz="2400" kern="0" dirty="0">
                <a:solidFill>
                  <a:srgbClr val="000000"/>
                </a:solidFill>
                <a:latin typeface="Times New Roman" panose="02020603050405020304" pitchFamily="18" charset="0"/>
                <a:cs typeface="Times New Roman" panose="02020603050405020304" pitchFamily="18" charset="0"/>
                <a:sym typeface="Arial"/>
              </a:rPr>
              <a:t>• Планирование, </a:t>
            </a:r>
          </a:p>
          <a:p>
            <a:pPr>
              <a:buClr>
                <a:srgbClr val="000000"/>
              </a:buClr>
            </a:pPr>
            <a:r>
              <a:rPr lang="ru-RU" sz="2400" kern="0" dirty="0">
                <a:solidFill>
                  <a:srgbClr val="000000"/>
                </a:solidFill>
                <a:latin typeface="Times New Roman" panose="02020603050405020304" pitchFamily="18" charset="0"/>
                <a:cs typeface="Times New Roman" panose="02020603050405020304" pitchFamily="18" charset="0"/>
                <a:sym typeface="Arial"/>
              </a:rPr>
              <a:t>• Проведение и Закрытие закупок, </a:t>
            </a:r>
          </a:p>
          <a:p>
            <a:pPr>
              <a:buClr>
                <a:srgbClr val="000000"/>
              </a:buClr>
            </a:pPr>
            <a:r>
              <a:rPr lang="ru-RU" sz="2400" kern="0" dirty="0">
                <a:solidFill>
                  <a:srgbClr val="000000"/>
                </a:solidFill>
                <a:latin typeface="Times New Roman" panose="02020603050405020304" pitchFamily="18" charset="0"/>
                <a:cs typeface="Times New Roman" panose="02020603050405020304" pitchFamily="18" charset="0"/>
                <a:sym typeface="Arial"/>
              </a:rPr>
              <a:t>• Управление закупочной деятельностью. </a:t>
            </a:r>
          </a:p>
        </p:txBody>
      </p:sp>
    </p:spTree>
    <p:extLst>
      <p:ext uri="{BB962C8B-B14F-4D97-AF65-F5344CB8AC3E}">
        <p14:creationId xmlns:p14="http://schemas.microsoft.com/office/powerpoint/2010/main" val="228920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598430" y="572348"/>
            <a:ext cx="8729329" cy="692924"/>
          </a:xfrm>
        </p:spPr>
        <p:txBody>
          <a:bodyPr/>
          <a:lstStyle/>
          <a:p>
            <a:pPr algn="l"/>
            <a:r>
              <a:rPr lang="ru-RU" sz="2400" b="1" dirty="0">
                <a:latin typeface="Times New Roman" panose="02020603050405020304" pitchFamily="18" charset="0"/>
                <a:cs typeface="Times New Roman" panose="02020603050405020304" pitchFamily="18" charset="0"/>
              </a:rPr>
              <a:t>Подходы к проектированию. </a:t>
            </a:r>
            <a:r>
              <a:rPr lang="ru-RU" sz="2400" b="1" dirty="0" err="1">
                <a:latin typeface="Times New Roman" panose="02020603050405020304" pitchFamily="18" charset="0"/>
                <a:cs typeface="Times New Roman" panose="02020603050405020304" pitchFamily="18" charset="0"/>
              </a:rPr>
              <a:t>РМВо</a:t>
            </a:r>
            <a:r>
              <a:rPr lang="en-US" sz="2400" b="1" dirty="0">
                <a:latin typeface="Times New Roman" panose="02020603050405020304" pitchFamily="18" charset="0"/>
                <a:cs typeface="Times New Roman" panose="02020603050405020304" pitchFamily="18" charset="0"/>
              </a:rPr>
              <a:t>K</a:t>
            </a:r>
            <a:endParaRPr lang="ru-RU" sz="2400" b="1" dirty="0">
              <a:latin typeface="Times New Roman" panose="02020603050405020304" pitchFamily="18" charset="0"/>
              <a:cs typeface="Times New Roman" panose="02020603050405020304" pitchFamily="18" charset="0"/>
            </a:endParaRPr>
          </a:p>
        </p:txBody>
      </p:sp>
      <p:sp>
        <p:nvSpPr>
          <p:cNvPr id="6" name="Прямоугольник 5"/>
          <p:cNvSpPr/>
          <p:nvPr/>
        </p:nvSpPr>
        <p:spPr>
          <a:xfrm>
            <a:off x="1789815" y="1488554"/>
            <a:ext cx="8346558" cy="2677656"/>
          </a:xfrm>
          <a:prstGeom prst="rect">
            <a:avLst/>
          </a:prstGeom>
        </p:spPr>
        <p:txBody>
          <a:bodyPr wrap="square">
            <a:spAutoFit/>
          </a:bodyPr>
          <a:lstStyle/>
          <a:p>
            <a:pPr>
              <a:buClr>
                <a:srgbClr val="000000"/>
              </a:buClr>
            </a:pPr>
            <a:r>
              <a:rPr lang="ru-RU" sz="2400" b="1" kern="0" dirty="0">
                <a:solidFill>
                  <a:srgbClr val="000000"/>
                </a:solidFill>
                <a:latin typeface="Times New Roman" panose="02020603050405020304" pitchFamily="18" charset="0"/>
                <a:cs typeface="Times New Roman" panose="02020603050405020304" pitchFamily="18" charset="0"/>
                <a:sym typeface="Arial"/>
              </a:rPr>
              <a:t>Заинтересованные стороны. </a:t>
            </a:r>
            <a:r>
              <a:rPr lang="ru-RU" sz="2400" kern="0" dirty="0">
                <a:solidFill>
                  <a:srgbClr val="000000"/>
                </a:solidFill>
                <a:latin typeface="Times New Roman" panose="02020603050405020304" pitchFamily="18" charset="0"/>
                <a:cs typeface="Times New Roman" panose="02020603050405020304" pitchFamily="18" charset="0"/>
                <a:sym typeface="Arial"/>
              </a:rPr>
              <a:t>В этой части проясняется коммуникация между заинтересованными лицами и командой проекта. Выстраивается работа, направленная на </a:t>
            </a:r>
            <a:r>
              <a:rPr lang="ru-RU" sz="2400" b="1" kern="0" dirty="0">
                <a:solidFill>
                  <a:srgbClr val="000000"/>
                </a:solidFill>
                <a:latin typeface="Times New Roman" panose="02020603050405020304" pitchFamily="18" charset="0"/>
                <a:cs typeface="Times New Roman" panose="02020603050405020304" pitchFamily="18" charset="0"/>
                <a:sym typeface="Arial"/>
              </a:rPr>
              <a:t>удовлетворение потребностей заинтересованных лиц</a:t>
            </a:r>
            <a:r>
              <a:rPr lang="ru-RU" sz="2400" kern="0" dirty="0">
                <a:solidFill>
                  <a:srgbClr val="000000"/>
                </a:solidFill>
                <a:latin typeface="Times New Roman" panose="02020603050405020304" pitchFamily="18" charset="0"/>
                <a:cs typeface="Times New Roman" panose="02020603050405020304" pitchFamily="18" charset="0"/>
                <a:sym typeface="Arial"/>
              </a:rPr>
              <a:t>, в том числе – связанная с изменениями в проекте. В </a:t>
            </a:r>
            <a:r>
              <a:rPr lang="ru-RU" sz="2400" kern="0" dirty="0" err="1">
                <a:solidFill>
                  <a:srgbClr val="000000"/>
                </a:solidFill>
                <a:latin typeface="Times New Roman" panose="02020603050405020304" pitchFamily="18" charset="0"/>
                <a:cs typeface="Times New Roman" panose="02020603050405020304" pitchFamily="18" charset="0"/>
                <a:sym typeface="Arial"/>
              </a:rPr>
              <a:t>PMBoK</a:t>
            </a:r>
            <a:r>
              <a:rPr lang="ru-RU" sz="2400" kern="0" dirty="0">
                <a:solidFill>
                  <a:srgbClr val="000000"/>
                </a:solidFill>
                <a:latin typeface="Times New Roman" panose="02020603050405020304" pitchFamily="18" charset="0"/>
                <a:cs typeface="Times New Roman" panose="02020603050405020304" pitchFamily="18" charset="0"/>
                <a:sym typeface="Arial"/>
              </a:rPr>
              <a:t> процессы областей знаний – это дискретные элементы с чёткими границами. </a:t>
            </a:r>
          </a:p>
        </p:txBody>
      </p:sp>
    </p:spTree>
    <p:extLst>
      <p:ext uri="{BB962C8B-B14F-4D97-AF65-F5344CB8AC3E}">
        <p14:creationId xmlns:p14="http://schemas.microsoft.com/office/powerpoint/2010/main" val="1140462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Заголовок 1"/>
          <p:cNvSpPr>
            <a:spLocks noGrp="1"/>
          </p:cNvSpPr>
          <p:nvPr>
            <p:ph type="title"/>
          </p:nvPr>
        </p:nvSpPr>
        <p:spPr/>
        <p:txBody>
          <a:bodyPr/>
          <a:lstStyle/>
          <a:p>
            <a:pPr algn="ctr" eaLnBrk="1" hangingPunct="1"/>
            <a:r>
              <a:rPr lang="ru-RU" altLang="ru-RU"/>
              <a:t>Модель жизненного цикла </a:t>
            </a:r>
          </a:p>
        </p:txBody>
      </p:sp>
      <p:sp>
        <p:nvSpPr>
          <p:cNvPr id="195587" name="Объект 2"/>
          <p:cNvSpPr>
            <a:spLocks noGrp="1"/>
          </p:cNvSpPr>
          <p:nvPr>
            <p:ph idx="1"/>
          </p:nvPr>
        </p:nvSpPr>
        <p:spPr/>
        <p:txBody>
          <a:bodyPr/>
          <a:lstStyle/>
          <a:p>
            <a:pPr marL="457200" lvl="1" indent="0" algn="just" eaLnBrk="1" hangingPunct="1">
              <a:buFont typeface="Arial" panose="020B0604020202020204" pitchFamily="34" charset="0"/>
              <a:buNone/>
            </a:pPr>
            <a:r>
              <a:rPr lang="en-US" altLang="ru-RU"/>
              <a:t>	</a:t>
            </a:r>
            <a:r>
              <a:rPr lang="ru-RU" altLang="ru-RU" sz="3600"/>
              <a:t>Модель жизненного цикла отражает различные состояния системы, начиная с момента возникновения необходимости в данной ИС и заканчивая моментом ее полного выхода из употребления.</a:t>
            </a:r>
            <a:endParaRPr lang="ru-RU" altLang="ru-RU"/>
          </a:p>
        </p:txBody>
      </p:sp>
    </p:spTree>
    <p:extLst>
      <p:ext uri="{BB962C8B-B14F-4D97-AF65-F5344CB8AC3E}">
        <p14:creationId xmlns:p14="http://schemas.microsoft.com/office/powerpoint/2010/main" val="905618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598430" y="572348"/>
            <a:ext cx="8729329" cy="692924"/>
          </a:xfrm>
        </p:spPr>
        <p:txBody>
          <a:bodyPr/>
          <a:lstStyle/>
          <a:p>
            <a:pPr algn="l"/>
            <a:r>
              <a:rPr lang="ru-RU" sz="2400" b="1" dirty="0">
                <a:latin typeface="Times New Roman" panose="02020603050405020304" pitchFamily="18" charset="0"/>
                <a:cs typeface="Times New Roman" panose="02020603050405020304" pitchFamily="18" charset="0"/>
              </a:rPr>
              <a:t>Полезные ссылки</a:t>
            </a:r>
          </a:p>
        </p:txBody>
      </p:sp>
      <p:pic>
        <p:nvPicPr>
          <p:cNvPr id="5" name="Picture 2" descr="http://qrcoder.ru/code/?http%3A%2F%2Fit-gost.ru%2Fcontent%2Fview%2F93%2F51%2F&amp;4&am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3924" y="2781044"/>
            <a:ext cx="1745360" cy="174536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6202325" y="2411712"/>
            <a:ext cx="1488558" cy="369332"/>
          </a:xfrm>
          <a:prstGeom prst="rect">
            <a:avLst/>
          </a:prstGeom>
          <a:noFill/>
        </p:spPr>
        <p:txBody>
          <a:bodyPr wrap="square" rtlCol="0">
            <a:spAutoFit/>
          </a:bodyPr>
          <a:lstStyle/>
          <a:p>
            <a:pPr algn="ctr">
              <a:buClr>
                <a:srgbClr val="000000"/>
              </a:buClr>
            </a:pPr>
            <a:r>
              <a:rPr lang="ru-RU" b="1" kern="0" dirty="0">
                <a:solidFill>
                  <a:srgbClr val="000000"/>
                </a:solidFill>
                <a:latin typeface="Times New Roman" panose="02020603050405020304" pitchFamily="18" charset="0"/>
                <a:cs typeface="Times New Roman" panose="02020603050405020304" pitchFamily="18" charset="0"/>
                <a:sym typeface="Arial"/>
              </a:rPr>
              <a:t>ГОСТ 34</a:t>
            </a:r>
          </a:p>
        </p:txBody>
      </p:sp>
      <p:pic>
        <p:nvPicPr>
          <p:cNvPr id="8" name="Picture 2" descr="http://qrcoder.ru/code/?https%3A%2F%2Fgeekbrains.ru%2Fposts%2Fmethodologies_agile&amp;4&amp;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7310" y="2754452"/>
            <a:ext cx="1732228" cy="17322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400349" y="2433708"/>
            <a:ext cx="1424763" cy="369332"/>
          </a:xfrm>
          <a:prstGeom prst="rect">
            <a:avLst/>
          </a:prstGeom>
          <a:noFill/>
        </p:spPr>
        <p:txBody>
          <a:bodyPr wrap="square" rtlCol="0">
            <a:spAutoFit/>
          </a:bodyPr>
          <a:lstStyle/>
          <a:p>
            <a:pPr algn="ctr">
              <a:buClr>
                <a:srgbClr val="000000"/>
              </a:buClr>
            </a:pPr>
            <a:r>
              <a:rPr lang="en-US" b="1" kern="0" dirty="0">
                <a:solidFill>
                  <a:srgbClr val="000000"/>
                </a:solidFill>
                <a:latin typeface="Times New Roman" panose="02020603050405020304" pitchFamily="18" charset="0"/>
                <a:cs typeface="Times New Roman" panose="02020603050405020304" pitchFamily="18" charset="0"/>
                <a:sym typeface="Arial"/>
              </a:rPr>
              <a:t>Agile</a:t>
            </a:r>
            <a:endParaRPr lang="ru-RU" b="1" kern="0" dirty="0">
              <a:solidFill>
                <a:srgbClr val="000000"/>
              </a:solidFill>
              <a:latin typeface="Times New Roman" panose="02020603050405020304" pitchFamily="18" charset="0"/>
              <a:cs typeface="Times New Roman" panose="02020603050405020304" pitchFamily="18" charset="0"/>
              <a:sym typeface="Arial"/>
            </a:endParaRPr>
          </a:p>
        </p:txBody>
      </p:sp>
      <p:pic>
        <p:nvPicPr>
          <p:cNvPr id="1026" name="Picture 2" descr="http://qrcoder.ru/code/?https%3A%2F%2Fru.wikipedia.org%2Fwiki%2F%C8%ED%F4%EE%F0%EC%E0%F6%E8%EE%ED%ED%E0%FF_%F1%E8%F1%F2%E5%EC%E0&amp;4&am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3491" y="2772180"/>
            <a:ext cx="1714500" cy="17145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977286" y="2490304"/>
            <a:ext cx="1488558" cy="369332"/>
          </a:xfrm>
          <a:prstGeom prst="rect">
            <a:avLst/>
          </a:prstGeom>
          <a:noFill/>
        </p:spPr>
        <p:txBody>
          <a:bodyPr wrap="square" rtlCol="0">
            <a:spAutoFit/>
          </a:bodyPr>
          <a:lstStyle/>
          <a:p>
            <a:pPr algn="ctr">
              <a:buClr>
                <a:srgbClr val="000000"/>
              </a:buClr>
            </a:pPr>
            <a:r>
              <a:rPr lang="en-US" b="1" kern="0" dirty="0">
                <a:solidFill>
                  <a:srgbClr val="000000"/>
                </a:solidFill>
                <a:latin typeface="Times New Roman" panose="02020603050405020304" pitchFamily="18" charset="0"/>
                <a:cs typeface="Times New Roman" panose="02020603050405020304" pitchFamily="18" charset="0"/>
                <a:sym typeface="Arial"/>
              </a:rPr>
              <a:t>Wiki</a:t>
            </a:r>
            <a:endParaRPr lang="ru-RU" b="1" kern="0" dirty="0">
              <a:solidFill>
                <a:srgbClr val="000000"/>
              </a:solidFill>
              <a:latin typeface="Times New Roman" panose="02020603050405020304" pitchFamily="18" charset="0"/>
              <a:cs typeface="Times New Roman" panose="02020603050405020304" pitchFamily="18" charset="0"/>
              <a:sym typeface="Arial"/>
            </a:endParaRPr>
          </a:p>
        </p:txBody>
      </p:sp>
      <p:pic>
        <p:nvPicPr>
          <p:cNvPr id="1028" name="Picture 4" descr="http://qrcoder.ru/code/?https%3A%2F%2Ffinswin.com%2Fprojects%2Fmetody%2Fpmbok.html&amp;4&amp;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2534" y="2803040"/>
            <a:ext cx="1683640" cy="168364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4180075" y="2430790"/>
            <a:ext cx="1488558" cy="369332"/>
          </a:xfrm>
          <a:prstGeom prst="rect">
            <a:avLst/>
          </a:prstGeom>
          <a:noFill/>
        </p:spPr>
        <p:txBody>
          <a:bodyPr wrap="square" rtlCol="0">
            <a:spAutoFit/>
          </a:bodyPr>
          <a:lstStyle/>
          <a:p>
            <a:pPr algn="ctr">
              <a:buClr>
                <a:srgbClr val="000000"/>
              </a:buClr>
            </a:pPr>
            <a:r>
              <a:rPr lang="en-US" b="1" kern="0" dirty="0" err="1">
                <a:solidFill>
                  <a:srgbClr val="000000"/>
                </a:solidFill>
                <a:latin typeface="Times New Roman" panose="02020603050405020304" pitchFamily="18" charset="0"/>
                <a:cs typeface="Times New Roman" panose="02020603050405020304" pitchFamily="18" charset="0"/>
                <a:sym typeface="Arial"/>
              </a:rPr>
              <a:t>PMBoK</a:t>
            </a:r>
            <a:endParaRPr lang="ru-RU" b="1" kern="0" dirty="0">
              <a:solidFill>
                <a:srgbClr val="000000"/>
              </a:solidFill>
              <a:latin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3148903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ъект 2"/>
          <p:cNvSpPr>
            <a:spLocks noGrp="1"/>
          </p:cNvSpPr>
          <p:nvPr>
            <p:ph idx="1"/>
          </p:nvPr>
        </p:nvSpPr>
        <p:spPr>
          <a:xfrm>
            <a:off x="872836" y="1171633"/>
            <a:ext cx="9580418" cy="5355590"/>
          </a:xfrm>
        </p:spPr>
        <p:txBody>
          <a:bodyPr/>
          <a:lstStyle/>
          <a:p>
            <a:pPr marL="457200" lvl="1" indent="0" algn="just" eaLnBrk="1" hangingPunct="1">
              <a:buFont typeface="Arial" panose="020B0604020202020204" pitchFamily="34" charset="0"/>
              <a:buNone/>
            </a:pPr>
            <a:r>
              <a:rPr lang="en-US" altLang="ru-RU" sz="3200" b="1" dirty="0"/>
              <a:t>	</a:t>
            </a:r>
            <a:r>
              <a:rPr lang="ru-RU" altLang="ru-RU" sz="3200" b="1" dirty="0"/>
              <a:t>Модель жизненного цикла – это структура, содержащая процессы, действия и задачи, которые осуществляются в ходе разработки, функционирования и сопровождения программного продукта в течение всей жизни системы, от определения требований до завершения ее использования.</a:t>
            </a:r>
          </a:p>
        </p:txBody>
      </p:sp>
    </p:spTree>
    <p:extLst>
      <p:ext uri="{BB962C8B-B14F-4D97-AF65-F5344CB8AC3E}">
        <p14:creationId xmlns:p14="http://schemas.microsoft.com/office/powerpoint/2010/main" val="3258933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ъект 2"/>
          <p:cNvSpPr>
            <a:spLocks noGrp="1"/>
          </p:cNvSpPr>
          <p:nvPr>
            <p:ph idx="1"/>
          </p:nvPr>
        </p:nvSpPr>
        <p:spPr>
          <a:xfrm>
            <a:off x="1981200" y="670560"/>
            <a:ext cx="8229600" cy="5109845"/>
          </a:xfrm>
        </p:spPr>
        <p:txBody>
          <a:bodyPr/>
          <a:lstStyle/>
          <a:p>
            <a:pPr algn="just" eaLnBrk="1" hangingPunct="1"/>
            <a:r>
              <a:rPr lang="ru-RU" altLang="ru-RU" dirty="0"/>
              <a:t>Каскадная модель предусматривает последовательное выполнение всех этапов проекта в строго фиксированном порядке. </a:t>
            </a:r>
            <a:endParaRPr lang="en-US" altLang="ru-RU" dirty="0"/>
          </a:p>
          <a:p>
            <a:pPr algn="just" eaLnBrk="1" hangingPunct="1"/>
            <a:r>
              <a:rPr lang="ru-RU" altLang="ru-RU" dirty="0"/>
              <a:t>Переход на следующий этап означает полное завершение работ на предыдущем этапе.</a:t>
            </a:r>
          </a:p>
        </p:txBody>
      </p:sp>
      <p:pic>
        <p:nvPicPr>
          <p:cNvPr id="2" name="Рисунок 1"/>
          <p:cNvPicPr>
            <a:picLocks noChangeAspect="1"/>
          </p:cNvPicPr>
          <p:nvPr/>
        </p:nvPicPr>
        <p:blipFill>
          <a:blip r:embed="rId2"/>
          <a:stretch>
            <a:fillRect/>
          </a:stretch>
        </p:blipFill>
        <p:spPr>
          <a:xfrm>
            <a:off x="1866900" y="2868930"/>
            <a:ext cx="8458200" cy="2830195"/>
          </a:xfrm>
          <a:prstGeom prst="rect">
            <a:avLst/>
          </a:prstGeom>
        </p:spPr>
      </p:pic>
    </p:spTree>
    <p:extLst>
      <p:ext uri="{BB962C8B-B14F-4D97-AF65-F5344CB8AC3E}">
        <p14:creationId xmlns:p14="http://schemas.microsoft.com/office/powerpoint/2010/main" val="32365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Заголовок 1"/>
          <p:cNvSpPr>
            <a:spLocks noGrp="1"/>
          </p:cNvSpPr>
          <p:nvPr>
            <p:ph type="title"/>
          </p:nvPr>
        </p:nvSpPr>
        <p:spPr/>
        <p:txBody>
          <a:bodyPr/>
          <a:lstStyle/>
          <a:p>
            <a:pPr algn="ctr" eaLnBrk="1" hangingPunct="1"/>
            <a:r>
              <a:rPr lang="ru-RU" altLang="ru-RU"/>
              <a:t>Особенности каскадной модели</a:t>
            </a:r>
          </a:p>
        </p:txBody>
      </p:sp>
      <p:sp>
        <p:nvSpPr>
          <p:cNvPr id="199683" name="Объект 2"/>
          <p:cNvSpPr>
            <a:spLocks noGrp="1"/>
          </p:cNvSpPr>
          <p:nvPr>
            <p:ph idx="1"/>
          </p:nvPr>
        </p:nvSpPr>
        <p:spPr/>
        <p:txBody>
          <a:bodyPr/>
          <a:lstStyle/>
          <a:p>
            <a:pPr algn="just" eaLnBrk="1" hangingPunct="1"/>
            <a:r>
              <a:rPr lang="ru-RU" altLang="ru-RU"/>
              <a:t>В ранних проектах достаточно простых ИС каждое приложение представляло собой единый, функционально и информационно независимый блок. Для разработки такого типа приложений наиболее эффективным оказался каскадный способ. Каждый этап завершался после полного выполнения и документального оформления всех предусмотренных работ.</a:t>
            </a:r>
          </a:p>
        </p:txBody>
      </p:sp>
    </p:spTree>
    <p:extLst>
      <p:ext uri="{BB962C8B-B14F-4D97-AF65-F5344CB8AC3E}">
        <p14:creationId xmlns:p14="http://schemas.microsoft.com/office/powerpoint/2010/main" val="2880246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Заголовок 1"/>
          <p:cNvSpPr>
            <a:spLocks noGrp="1"/>
          </p:cNvSpPr>
          <p:nvPr>
            <p:ph type="title"/>
          </p:nvPr>
        </p:nvSpPr>
        <p:spPr/>
        <p:txBody>
          <a:bodyPr/>
          <a:lstStyle/>
          <a:p>
            <a:pPr algn="ctr" eaLnBrk="1" hangingPunct="1"/>
            <a:r>
              <a:rPr lang="ru-RU" altLang="ru-RU"/>
              <a:t>Особенности каскадной модели</a:t>
            </a:r>
          </a:p>
        </p:txBody>
      </p:sp>
      <p:sp>
        <p:nvSpPr>
          <p:cNvPr id="200707" name="Объект 2"/>
          <p:cNvSpPr>
            <a:spLocks noGrp="1"/>
          </p:cNvSpPr>
          <p:nvPr>
            <p:ph idx="1"/>
          </p:nvPr>
        </p:nvSpPr>
        <p:spPr/>
        <p:txBody>
          <a:bodyPr/>
          <a:lstStyle/>
          <a:p>
            <a:pPr algn="just" eaLnBrk="1" hangingPunct="1"/>
            <a:r>
              <a:rPr lang="ru-RU" altLang="ru-RU"/>
              <a:t>Можно выделить следующие положительные стороны применения каскадного подхода:</a:t>
            </a:r>
          </a:p>
          <a:p>
            <a:pPr algn="just" eaLnBrk="1" hangingPunct="1"/>
            <a:r>
              <a:rPr lang="ru-RU" altLang="ru-RU"/>
              <a:t>-  на каждом этапе формируется законченный набор проектной документации, отвечающий критериям полноты и согласованности;</a:t>
            </a:r>
          </a:p>
          <a:p>
            <a:pPr algn="just" eaLnBrk="1" hangingPunct="1"/>
            <a:r>
              <a:rPr lang="ru-RU" altLang="ru-RU"/>
              <a:t>- выполняемые в логической последовательности этапы работ позволяют планировать сроки завершения всех работ и соответствующие затраты.</a:t>
            </a:r>
          </a:p>
        </p:txBody>
      </p:sp>
    </p:spTree>
    <p:extLst>
      <p:ext uri="{BB962C8B-B14F-4D97-AF65-F5344CB8AC3E}">
        <p14:creationId xmlns:p14="http://schemas.microsoft.com/office/powerpoint/2010/main" val="43298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Заголовок 1"/>
          <p:cNvSpPr>
            <a:spLocks noGrp="1"/>
          </p:cNvSpPr>
          <p:nvPr>
            <p:ph type="title"/>
          </p:nvPr>
        </p:nvSpPr>
        <p:spPr/>
        <p:txBody>
          <a:bodyPr/>
          <a:lstStyle/>
          <a:p>
            <a:pPr algn="ctr" eaLnBrk="1" hangingPunct="1"/>
            <a:r>
              <a:rPr lang="ru-RU" altLang="ru-RU"/>
              <a:t>Недостатки каскадной модели</a:t>
            </a:r>
          </a:p>
        </p:txBody>
      </p:sp>
      <p:sp>
        <p:nvSpPr>
          <p:cNvPr id="201731" name="Объект 2"/>
          <p:cNvSpPr>
            <a:spLocks noGrp="1"/>
          </p:cNvSpPr>
          <p:nvPr>
            <p:ph idx="1"/>
          </p:nvPr>
        </p:nvSpPr>
        <p:spPr/>
        <p:txBody>
          <a:bodyPr/>
          <a:lstStyle/>
          <a:p>
            <a:pPr algn="just" eaLnBrk="1" hangingPunct="1"/>
            <a:r>
              <a:rPr lang="ru-RU" altLang="ru-RU" dirty="0"/>
              <a:t>Основным недостатком этого подхода является то, что реальный процесс создания системы почти никогда полностью не укладывается в такую жесткую схему (касается сложных информационных систем), постоянно возникает потребность в возврате к предыдущим этапам и уточнении или пересмотре ранее принятых решений. </a:t>
            </a:r>
          </a:p>
        </p:txBody>
      </p:sp>
    </p:spTree>
    <p:extLst>
      <p:ext uri="{BB962C8B-B14F-4D97-AF65-F5344CB8AC3E}">
        <p14:creationId xmlns:p14="http://schemas.microsoft.com/office/powerpoint/2010/main" val="126821923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мирэа">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972</TotalTime>
  <Words>2028</Words>
  <Application>Microsoft Office PowerPoint</Application>
  <PresentationFormat>Широкоэкранный</PresentationFormat>
  <Paragraphs>110</Paragraphs>
  <Slides>40</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3</vt:i4>
      </vt:variant>
      <vt:variant>
        <vt:lpstr>Заголовки слайдов</vt:lpstr>
      </vt:variant>
      <vt:variant>
        <vt:i4>40</vt:i4>
      </vt:variant>
    </vt:vector>
  </HeadingPairs>
  <TitlesOfParts>
    <vt:vector size="47" baseType="lpstr">
      <vt:lpstr>Arial</vt:lpstr>
      <vt:lpstr>Calibri</vt:lpstr>
      <vt:lpstr>Calibri Light</vt:lpstr>
      <vt:lpstr>Times New Roman</vt:lpstr>
      <vt:lpstr>Тема Office</vt:lpstr>
      <vt:lpstr>мирэа</vt:lpstr>
      <vt:lpstr>1_Тема Office</vt:lpstr>
      <vt:lpstr>Лекция 2 Модели жизненного цикла ИС</vt:lpstr>
      <vt:lpstr>Жизненный цикл ИС</vt:lpstr>
      <vt:lpstr>Презентация PowerPoint</vt:lpstr>
      <vt:lpstr>Модель жизненного цикла </vt:lpstr>
      <vt:lpstr>Презентация PowerPoint</vt:lpstr>
      <vt:lpstr>Презентация PowerPoint</vt:lpstr>
      <vt:lpstr>Особенности каскадной модели</vt:lpstr>
      <vt:lpstr>Особенности каскадной модели</vt:lpstr>
      <vt:lpstr>Недостатки каскадной модели</vt:lpstr>
      <vt:lpstr>Поэтапная модель с промежуточным контролем (инкрементная)</vt:lpstr>
      <vt:lpstr>Инкрементная модель жизненного цикла (поэтапная с обратной связью)</vt:lpstr>
      <vt:lpstr>Особенности поэтапной модели</vt:lpstr>
      <vt:lpstr>Достоинства поэтапной модели</vt:lpstr>
      <vt:lpstr>Достоинства поэтапной модели</vt:lpstr>
      <vt:lpstr>Недостатки поэтапной модели</vt:lpstr>
      <vt:lpstr>Презентация PowerPoint</vt:lpstr>
      <vt:lpstr>Спиральная модель </vt:lpstr>
      <vt:lpstr>Презентация PowerPoint</vt:lpstr>
      <vt:lpstr>Спиральная модель ЖЦ </vt:lpstr>
      <vt:lpstr>Достоинства</vt:lpstr>
      <vt:lpstr>Презентация PowerPoint</vt:lpstr>
      <vt:lpstr>Недостатки</vt:lpstr>
      <vt:lpstr>Презентация PowerPoint</vt:lpstr>
      <vt:lpstr>Стандарты ЖЦ</vt:lpstr>
      <vt:lpstr>Основные стандарты</vt:lpstr>
      <vt:lpstr>Основные стандарты</vt:lpstr>
      <vt:lpstr>Стандарты вендоров</vt:lpstr>
      <vt:lpstr>Стандарты вендоров</vt:lpstr>
      <vt:lpstr>Стандарты вендоров</vt:lpstr>
      <vt:lpstr>Стандарты вендоров</vt:lpstr>
      <vt:lpstr>Подходы к проектированию. РМВоK</vt:lpstr>
      <vt:lpstr>Подходы к проектированию. РМВоK</vt:lpstr>
      <vt:lpstr>Подходы к проектированию. РМВоK</vt:lpstr>
      <vt:lpstr>Подходы к проектированию. РМВоK</vt:lpstr>
      <vt:lpstr>Подходы к проектированию. РМВоK</vt:lpstr>
      <vt:lpstr>Подходы к проектированию. РМВоK</vt:lpstr>
      <vt:lpstr>Подходы к проектированию. РМВоK</vt:lpstr>
      <vt:lpstr>Подходы к проектированию. РМВоK</vt:lpstr>
      <vt:lpstr>Подходы к проектированию. РМВоK</vt:lpstr>
      <vt:lpstr>Полезные ссылки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2 Стандарты проектирования и архитектуры ИС</dc:title>
  <dc:creator>Alexander Lobanov</dc:creator>
  <cp:lastModifiedBy>Alexander Lobanov</cp:lastModifiedBy>
  <cp:revision>8</cp:revision>
  <dcterms:created xsi:type="dcterms:W3CDTF">2021-02-17T11:54:15Z</dcterms:created>
  <dcterms:modified xsi:type="dcterms:W3CDTF">2023-11-02T08:40:50Z</dcterms:modified>
</cp:coreProperties>
</file>