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718" r:id="rId5"/>
    <p:sldMasterId id="2147483731" r:id="rId6"/>
  </p:sldMasterIdLst>
  <p:notesMasterIdLst>
    <p:notesMasterId r:id="rId34"/>
  </p:notesMasterIdLst>
  <p:sldIdLst>
    <p:sldId id="305" r:id="rId7"/>
    <p:sldId id="299" r:id="rId8"/>
    <p:sldId id="308" r:id="rId9"/>
    <p:sldId id="309" r:id="rId10"/>
    <p:sldId id="310" r:id="rId11"/>
    <p:sldId id="307" r:id="rId12"/>
    <p:sldId id="306" r:id="rId13"/>
    <p:sldId id="300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301" r:id="rId23"/>
    <p:sldId id="265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304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0B503-0D52-4BE0-AE5A-3A158E5617CE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D9FF1-24ED-4CD5-90CA-7F00C420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99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43FF-1F38-4ABA-B7B5-FBE74EA0AC7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E835-87AF-4547-8FAD-29F782CA9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83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43FF-1F38-4ABA-B7B5-FBE74EA0AC7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E835-87AF-4547-8FAD-29F782CA9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57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43FF-1F38-4ABA-B7B5-FBE74EA0AC7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E835-87AF-4547-8FAD-29F782CA9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669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0575-804B-4F6D-9128-B39B93B7E94D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83F612-BB29-4E60-A156-A377FADACA0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48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5FC3F-7C82-4FD0-BF09-AAC7112A1656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1CDA69-B8A5-4BAE-B517-7ADC3E529240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10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F6DD1-D392-4B1D-BF11-0D275D49C9E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822DB-96B9-4C6D-AD0A-B46EB20AE62C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9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29AD6-3B81-431D-82C2-278FE760E699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D8A04-7EE4-41D9-9C1A-A9CEBCEB1966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22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18F9E-E637-42BE-8924-39CA9EB340F3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1DCD9F-F140-4E9A-9BDE-9F3FE3FC7B49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77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0B321-78CC-4CF4-9BC3-2FE8E762D1D0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EDCC68-C554-4591-8CAA-E81C04EB1AD6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24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9B9539-2368-477B-B628-A5D991607D4C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8822A-6978-420C-8EEC-A0553409A3C4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679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8526E-BDD9-4DFF-83A8-3E1EA01B2031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D048F-4C7B-4B46-840A-84D01B020DD2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8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43FF-1F38-4ABA-B7B5-FBE74EA0AC7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E835-87AF-4547-8FAD-29F782CA9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150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E34DE-5FD3-4398-B723-807C67B37CC0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1197C-790A-4EB9-B798-4AD992E3FC67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66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F8077-C3F5-4020-8F7E-03E8DB5443CE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CE2C05-8582-4230-AB6A-41D2D8E05A3A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83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E8182-3BE7-4D00-A963-C9BFABFFB89D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080E9B-8473-47DD-BCFF-31FDAAA754D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85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0575-804B-4F6D-9128-B39B93B7E94D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83F612-BB29-4E60-A156-A377FADACA0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342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5FC3F-7C82-4FD0-BF09-AAC7112A1656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1CDA69-B8A5-4BAE-B517-7ADC3E529240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78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F6DD1-D392-4B1D-BF11-0D275D49C9E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822DB-96B9-4C6D-AD0A-B46EB20AE62C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68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29AD6-3B81-431D-82C2-278FE760E699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D8A04-7EE4-41D9-9C1A-A9CEBCEB1966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89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18F9E-E637-42BE-8924-39CA9EB340F3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1DCD9F-F140-4E9A-9BDE-9F3FE3FC7B49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089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0B321-78CC-4CF4-9BC3-2FE8E762D1D0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EDCC68-C554-4591-8CAA-E81C04EB1AD6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059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9B9539-2368-477B-B628-A5D991607D4C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8822A-6978-420C-8EEC-A0553409A3C4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70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43FF-1F38-4ABA-B7B5-FBE74EA0AC7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E835-87AF-4547-8FAD-29F782CA9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721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8526E-BDD9-4DFF-83A8-3E1EA01B2031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D048F-4C7B-4B46-840A-84D01B020DD2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58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E34DE-5FD3-4398-B723-807C67B37CC0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1197C-790A-4EB9-B798-4AD992E3FC67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59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F8077-C3F5-4020-8F7E-03E8DB5443CE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CE2C05-8582-4230-AB6A-41D2D8E05A3A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544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E8182-3BE7-4D00-A963-C9BFABFFB89D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080E9B-8473-47DD-BCFF-31FDAAA754D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03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0575-804B-4F6D-9128-B39B93B7E94D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83F612-BB29-4E60-A156-A377FADACA0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14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5FC3F-7C82-4FD0-BF09-AAC7112A1656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1CDA69-B8A5-4BAE-B517-7ADC3E529240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8224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F6DD1-D392-4B1D-BF11-0D275D49C9E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822DB-96B9-4C6D-AD0A-B46EB20AE62C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943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29AD6-3B81-431D-82C2-278FE760E699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D8A04-7EE4-41D9-9C1A-A9CEBCEB1966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71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18F9E-E637-42BE-8924-39CA9EB340F3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1DCD9F-F140-4E9A-9BDE-9F3FE3FC7B49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361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0B321-78CC-4CF4-9BC3-2FE8E762D1D0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EDCC68-C554-4591-8CAA-E81C04EB1AD6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7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43FF-1F38-4ABA-B7B5-FBE74EA0AC7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E835-87AF-4547-8FAD-29F782CA9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1543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9B9539-2368-477B-B628-A5D991607D4C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8822A-6978-420C-8EEC-A0553409A3C4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865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8526E-BDD9-4DFF-83A8-3E1EA01B2031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D048F-4C7B-4B46-840A-84D01B020DD2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07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E34DE-5FD3-4398-B723-807C67B37CC0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1197C-790A-4EB9-B798-4AD992E3FC67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623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F8077-C3F5-4020-8F7E-03E8DB5443CE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CE2C05-8582-4230-AB6A-41D2D8E05A3A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792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E8182-3BE7-4D00-A963-C9BFABFFB89D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080E9B-8473-47DD-BCFF-31FDAAA754D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523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41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524000" y="2057400"/>
            <a:ext cx="9144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178878"/>
            <a:ext cx="9144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8191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6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23744"/>
            <a:ext cx="105156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324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3273"/>
            <a:ext cx="105156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414016"/>
            <a:ext cx="515620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414015"/>
            <a:ext cx="515620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837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077" y="1033273"/>
            <a:ext cx="105156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5078" y="2099469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3006725"/>
            <a:ext cx="5158316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2099469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3006726"/>
            <a:ext cx="5183717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2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43FF-1F38-4ABA-B7B5-FBE74EA0AC7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E835-87AF-4547-8FAD-29F782CA9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3943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6065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364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44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987424"/>
            <a:ext cx="3932767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552700"/>
            <a:ext cx="3932767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179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987425"/>
            <a:ext cx="3932767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552700"/>
            <a:ext cx="3932767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469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2790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606040"/>
            <a:ext cx="105156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439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1152143"/>
            <a:ext cx="2628900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1152144"/>
            <a:ext cx="7683500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883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189" y="1197276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D04E3D8-9551-C44F-AA1F-D38C85BA4D52}" type="datetimeFigureOut">
              <a:rPr lang="en-US" smtClean="0">
                <a:solidFill>
                  <a:prstClr val="black"/>
                </a:solidFill>
              </a:rPr>
              <a:pPr defTabSz="457200"/>
              <a:t>11/2/2023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D262070-2A5E-5642-84A2-C705DC40505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0336" y="2693773"/>
            <a:ext cx="11132065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0565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91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524000" y="2057400"/>
            <a:ext cx="9144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178878"/>
            <a:ext cx="9144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907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6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23744"/>
            <a:ext cx="105156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43FF-1F38-4ABA-B7B5-FBE74EA0AC7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E835-87AF-4547-8FAD-29F782CA9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398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3273"/>
            <a:ext cx="105156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414016"/>
            <a:ext cx="515620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414015"/>
            <a:ext cx="515620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856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077" y="1033273"/>
            <a:ext cx="105156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5078" y="2099469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3006725"/>
            <a:ext cx="5158316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2099469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3006726"/>
            <a:ext cx="5183717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301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6065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1295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349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987424"/>
            <a:ext cx="3932767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552700"/>
            <a:ext cx="3932767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873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987425"/>
            <a:ext cx="3932767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552700"/>
            <a:ext cx="3932767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268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2790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606040"/>
            <a:ext cx="105156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412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1152143"/>
            <a:ext cx="2628900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1152144"/>
            <a:ext cx="7683500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02.11.2023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808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189" y="1197276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D04E3D8-9551-C44F-AA1F-D38C85BA4D52}" type="datetimeFigureOut">
              <a:rPr lang="en-US" smtClean="0">
                <a:solidFill>
                  <a:prstClr val="black"/>
                </a:solidFill>
              </a:rPr>
              <a:pPr defTabSz="457200"/>
              <a:t>11/2/2023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D262070-2A5E-5642-84A2-C705DC40505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0336" y="2693773"/>
            <a:ext cx="11132065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74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43FF-1F38-4ABA-B7B5-FBE74EA0AC7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E835-87AF-4547-8FAD-29F782CA9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5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43FF-1F38-4ABA-B7B5-FBE74EA0AC7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E835-87AF-4547-8FAD-29F782CA9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1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43FF-1F38-4ABA-B7B5-FBE74EA0AC7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E835-87AF-4547-8FAD-29F782CA9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85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43FF-1F38-4ABA-B7B5-FBE74EA0AC70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E835-87AF-4547-8FAD-29F782CA9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68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BA0CFE-A9C8-4753-BA23-E68175D561CD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DFE41-CE0D-496B-B67B-44423AC44AA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6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BA0CFE-A9C8-4753-BA23-E68175D561CD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DFE41-CE0D-496B-B67B-44423AC44AA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8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BA0CFE-A9C8-4753-BA23-E68175D561CD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DFE41-CE0D-496B-B67B-44423AC44AA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2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29"/>
            <a:ext cx="12192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7393853" y="-44722"/>
            <a:ext cx="4798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813773" y="6419001"/>
            <a:ext cx="118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mirea.ru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8"/>
            <a:ext cx="1160444" cy="9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2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29"/>
            <a:ext cx="12192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7393853" y="-44722"/>
            <a:ext cx="4798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813773" y="6419001"/>
            <a:ext cx="118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mirea.ru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8"/>
            <a:ext cx="1160444" cy="9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8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6771" y="6083372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b="1" dirty="0">
                <a:solidFill>
                  <a:prstClr val="white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prstClr val="white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prstClr val="white"/>
                </a:solidFill>
                <a:latin typeface="PT Sans"/>
              </a:rPr>
              <a:t>edu.mirea.ru</a:t>
            </a:r>
            <a:endParaRPr lang="ru-RU" sz="1400" b="1" dirty="0">
              <a:solidFill>
                <a:prstClr val="white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8" y="1709739"/>
            <a:ext cx="11359660" cy="2852737"/>
          </a:xfrm>
        </p:spPr>
        <p:txBody>
          <a:bodyPr/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информационных систем</a:t>
            </a:r>
            <a:b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«Методология проектирования информационных систем»</a:t>
            </a: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Лобанов Александр Анатольевич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41967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2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27575" y="1844675"/>
            <a:ext cx="2160588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66988" y="3068638"/>
            <a:ext cx="18002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Модуль 1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27575" y="3068638"/>
            <a:ext cx="2160588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Модуль 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48525" y="3068638"/>
            <a:ext cx="18002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Модуль 3</a:t>
            </a:r>
          </a:p>
        </p:txBody>
      </p:sp>
      <p:cxnSp>
        <p:nvCxnSpPr>
          <p:cNvPr id="15" name="Прямая со стрелкой 14"/>
          <p:cNvCxnSpPr>
            <a:stCxn id="4" idx="2"/>
            <a:endCxn id="6" idx="0"/>
          </p:cNvCxnSpPr>
          <p:nvPr/>
        </p:nvCxnSpPr>
        <p:spPr>
          <a:xfrm>
            <a:off x="5808663" y="2349500"/>
            <a:ext cx="0" cy="719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2"/>
            <a:endCxn id="5" idx="0"/>
          </p:cNvCxnSpPr>
          <p:nvPr/>
        </p:nvCxnSpPr>
        <p:spPr>
          <a:xfrm flipH="1">
            <a:off x="3467100" y="2349500"/>
            <a:ext cx="2341563" cy="719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2"/>
            <a:endCxn id="7" idx="0"/>
          </p:cNvCxnSpPr>
          <p:nvPr/>
        </p:nvCxnSpPr>
        <p:spPr>
          <a:xfrm>
            <a:off x="5808663" y="2349500"/>
            <a:ext cx="2339975" cy="719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/>
              <a:t>Метод проектирования «сверху-вниз»</a:t>
            </a:r>
          </a:p>
        </p:txBody>
      </p:sp>
    </p:spTree>
    <p:extLst>
      <p:ext uri="{BB962C8B-B14F-4D97-AF65-F5344CB8AC3E}">
        <p14:creationId xmlns:p14="http://schemas.microsoft.com/office/powerpoint/2010/main" val="284314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2063750" y="4365625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143250" y="4365625"/>
            <a:ext cx="865188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2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224338" y="4365625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3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375275" y="4381500"/>
            <a:ext cx="865188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4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527800" y="4381500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5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716838" y="4381500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6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904288" y="4365625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7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727575" y="1844675"/>
            <a:ext cx="2160588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566988" y="3068638"/>
            <a:ext cx="18002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Модуль 1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27575" y="3068638"/>
            <a:ext cx="2160588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Модуль 2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7248525" y="3068638"/>
            <a:ext cx="18002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Модуль 3</a:t>
            </a:r>
          </a:p>
        </p:txBody>
      </p:sp>
      <p:cxnSp>
        <p:nvCxnSpPr>
          <p:cNvPr id="19" name="Прямая со стрелкой 18"/>
          <p:cNvCxnSpPr>
            <a:stCxn id="15" idx="2"/>
            <a:endCxn id="17" idx="0"/>
          </p:cNvCxnSpPr>
          <p:nvPr/>
        </p:nvCxnSpPr>
        <p:spPr>
          <a:xfrm>
            <a:off x="5808663" y="2349500"/>
            <a:ext cx="0" cy="719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5" idx="2"/>
            <a:endCxn id="16" idx="0"/>
          </p:cNvCxnSpPr>
          <p:nvPr/>
        </p:nvCxnSpPr>
        <p:spPr>
          <a:xfrm flipH="1">
            <a:off x="3467100" y="2349500"/>
            <a:ext cx="2341563" cy="719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5" idx="2"/>
            <a:endCxn id="18" idx="0"/>
          </p:cNvCxnSpPr>
          <p:nvPr/>
        </p:nvCxnSpPr>
        <p:spPr>
          <a:xfrm>
            <a:off x="5808663" y="2349500"/>
            <a:ext cx="2339975" cy="719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7" idx="2"/>
            <a:endCxn id="11" idx="0"/>
          </p:cNvCxnSpPr>
          <p:nvPr/>
        </p:nvCxnSpPr>
        <p:spPr>
          <a:xfrm>
            <a:off x="5808663" y="3573463"/>
            <a:ext cx="0" cy="8080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567113" y="3557588"/>
            <a:ext cx="0" cy="8080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8175625" y="3573463"/>
            <a:ext cx="0" cy="8080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2"/>
            <a:endCxn id="10" idx="0"/>
          </p:cNvCxnSpPr>
          <p:nvPr/>
        </p:nvCxnSpPr>
        <p:spPr>
          <a:xfrm flipH="1">
            <a:off x="4656138" y="3573463"/>
            <a:ext cx="1152525" cy="792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2424113" y="3573463"/>
            <a:ext cx="1150937" cy="792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8" idx="2"/>
          </p:cNvCxnSpPr>
          <p:nvPr/>
        </p:nvCxnSpPr>
        <p:spPr>
          <a:xfrm flipH="1">
            <a:off x="6996113" y="3573463"/>
            <a:ext cx="1152525" cy="8207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0" idx="0"/>
          </p:cNvCxnSpPr>
          <p:nvPr/>
        </p:nvCxnSpPr>
        <p:spPr>
          <a:xfrm>
            <a:off x="3575050" y="3602038"/>
            <a:ext cx="1081088" cy="763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7" idx="2"/>
            <a:endCxn id="12" idx="0"/>
          </p:cNvCxnSpPr>
          <p:nvPr/>
        </p:nvCxnSpPr>
        <p:spPr>
          <a:xfrm>
            <a:off x="5808663" y="3573463"/>
            <a:ext cx="1150937" cy="8080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2"/>
            <a:endCxn id="14" idx="0"/>
          </p:cNvCxnSpPr>
          <p:nvPr/>
        </p:nvCxnSpPr>
        <p:spPr>
          <a:xfrm>
            <a:off x="8148638" y="3573463"/>
            <a:ext cx="1187450" cy="792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/>
              <a:t>Метод проектирования «сверху-вниз»</a:t>
            </a:r>
          </a:p>
        </p:txBody>
      </p:sp>
    </p:spTree>
    <p:extLst>
      <p:ext uri="{BB962C8B-B14F-4D97-AF65-F5344CB8AC3E}">
        <p14:creationId xmlns:p14="http://schemas.microsoft.com/office/powerpoint/2010/main" val="71806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/>
              <a:t>Метод проектирования «снизу-вверх»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063750" y="4365625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143250" y="4365625"/>
            <a:ext cx="865188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2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224338" y="4365625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3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375275" y="4381500"/>
            <a:ext cx="865188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4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527800" y="4381500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5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716838" y="4381500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6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904288" y="4365625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7</a:t>
            </a:r>
          </a:p>
        </p:txBody>
      </p:sp>
    </p:spTree>
    <p:extLst>
      <p:ext uri="{BB962C8B-B14F-4D97-AF65-F5344CB8AC3E}">
        <p14:creationId xmlns:p14="http://schemas.microsoft.com/office/powerpoint/2010/main" val="246270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66988" y="3068638"/>
            <a:ext cx="18002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Модуль 1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27575" y="3068638"/>
            <a:ext cx="2160588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Модуль 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48525" y="3068638"/>
            <a:ext cx="18002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Модуль 3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063750" y="4365625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143250" y="4365625"/>
            <a:ext cx="865188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2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224338" y="4365625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3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375275" y="4381500"/>
            <a:ext cx="865188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4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527800" y="4381500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5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716838" y="4381500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6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904288" y="4365625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7</a:t>
            </a:r>
          </a:p>
        </p:txBody>
      </p:sp>
      <p:cxnSp>
        <p:nvCxnSpPr>
          <p:cNvPr id="16" name="Прямая со стрелкой 15"/>
          <p:cNvCxnSpPr>
            <a:stCxn id="8" idx="0"/>
          </p:cNvCxnSpPr>
          <p:nvPr/>
        </p:nvCxnSpPr>
        <p:spPr>
          <a:xfrm flipV="1">
            <a:off x="2495550" y="3573463"/>
            <a:ext cx="647700" cy="792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575050" y="3573463"/>
            <a:ext cx="0" cy="792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4008438" y="3573463"/>
            <a:ext cx="647700" cy="792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4656138" y="3573463"/>
            <a:ext cx="647700" cy="792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6977063" y="3573463"/>
            <a:ext cx="649287" cy="792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6" idx="2"/>
          </p:cNvCxnSpPr>
          <p:nvPr/>
        </p:nvCxnSpPr>
        <p:spPr>
          <a:xfrm flipV="1">
            <a:off x="5808663" y="3573463"/>
            <a:ext cx="0" cy="8080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6383338" y="3573463"/>
            <a:ext cx="576262" cy="8080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7" idx="2"/>
          </p:cNvCxnSpPr>
          <p:nvPr/>
        </p:nvCxnSpPr>
        <p:spPr>
          <a:xfrm flipV="1">
            <a:off x="8148638" y="3573463"/>
            <a:ext cx="0" cy="8080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8688388" y="3573463"/>
            <a:ext cx="647700" cy="792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8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/>
              <a:t>Метод проектирования «снизу-вверх»</a:t>
            </a:r>
          </a:p>
        </p:txBody>
      </p:sp>
    </p:spTree>
    <p:extLst>
      <p:ext uri="{BB962C8B-B14F-4D97-AF65-F5344CB8AC3E}">
        <p14:creationId xmlns:p14="http://schemas.microsoft.com/office/powerpoint/2010/main" val="388162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66988" y="3068638"/>
            <a:ext cx="18002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Модуль 1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27575" y="3068638"/>
            <a:ext cx="2160588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Модуль 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48525" y="3068638"/>
            <a:ext cx="18002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Модуль 3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063750" y="4365625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143250" y="4365625"/>
            <a:ext cx="865188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2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224338" y="4365625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3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375275" y="4381500"/>
            <a:ext cx="865188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4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527800" y="4381500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5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716838" y="4381500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6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904288" y="4365625"/>
            <a:ext cx="8636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Элемент 7</a:t>
            </a:r>
          </a:p>
        </p:txBody>
      </p:sp>
      <p:cxnSp>
        <p:nvCxnSpPr>
          <p:cNvPr id="16" name="Прямая со стрелкой 15"/>
          <p:cNvCxnSpPr>
            <a:stCxn id="8" idx="0"/>
          </p:cNvCxnSpPr>
          <p:nvPr/>
        </p:nvCxnSpPr>
        <p:spPr>
          <a:xfrm flipV="1">
            <a:off x="2495550" y="3573463"/>
            <a:ext cx="647700" cy="792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575050" y="3573463"/>
            <a:ext cx="0" cy="792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4008438" y="3573463"/>
            <a:ext cx="647700" cy="792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4656138" y="3573463"/>
            <a:ext cx="647700" cy="792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6977063" y="3573463"/>
            <a:ext cx="649287" cy="792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6" idx="2"/>
          </p:cNvCxnSpPr>
          <p:nvPr/>
        </p:nvCxnSpPr>
        <p:spPr>
          <a:xfrm flipV="1">
            <a:off x="5808663" y="3573463"/>
            <a:ext cx="0" cy="8080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6383338" y="3573463"/>
            <a:ext cx="576262" cy="8080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7" idx="2"/>
          </p:cNvCxnSpPr>
          <p:nvPr/>
        </p:nvCxnSpPr>
        <p:spPr>
          <a:xfrm flipV="1">
            <a:off x="8148638" y="3573463"/>
            <a:ext cx="0" cy="8080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8688388" y="3573463"/>
            <a:ext cx="647700" cy="792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4727575" y="1844675"/>
            <a:ext cx="2160588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3575050" y="2349500"/>
            <a:ext cx="1873250" cy="719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24" idx="2"/>
          </p:cNvCxnSpPr>
          <p:nvPr/>
        </p:nvCxnSpPr>
        <p:spPr>
          <a:xfrm flipV="1">
            <a:off x="5808663" y="2349500"/>
            <a:ext cx="0" cy="719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 flipV="1">
            <a:off x="6240463" y="2349500"/>
            <a:ext cx="1908175" cy="719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/>
              <a:t>Метод проектирования «снизу-вверх»</a:t>
            </a:r>
          </a:p>
        </p:txBody>
      </p:sp>
    </p:spTree>
    <p:extLst>
      <p:ext uri="{BB962C8B-B14F-4D97-AF65-F5344CB8AC3E}">
        <p14:creationId xmlns:p14="http://schemas.microsoft.com/office/powerpoint/2010/main" val="184081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dirty="0"/>
              <a:t>Поиск решений при проектировании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Эвристические методы 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Метод итераций (последовательного приближения)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Метод декомпозиции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Метод контрольных вопросов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Метод мозговой атаки (штурма)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Теория решения изобретательских задач (ТРИЗ)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Метод морфологического анализа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Функционально-стоимостной анализ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Методы конструирования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91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dirty="0"/>
              <a:t>Поиск решений при проектировании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Экспериментальные методы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Планирование эксперимента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Машинный эксперимент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Мысленный эксперимент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Формализованные методы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Методы поиска вариантов решений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Методы автоматизации процедур проектирования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Методы оптимального проектирования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19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Стадии проектирования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8873" y="1323109"/>
            <a:ext cx="10986654" cy="5049982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Стадии проектирования регламентированы стандартами ГОСТ 2.103-2013 и ГОСТ Р 15.301-2016. Последовательность выполнения всех стадий образует официальную структуру процесса разработки проектной документации, которая, как правило, используется при официальных взаимоотношениях между заказчиком и исполнителем или между соисполнителями работ. Сама документация необходима для отчёта перед заказчиком о проделанной работе, возможности проверки или повторения разработок другими исполнителями, подготовки производства и обслуживания изделия в период эксплуатации.</a:t>
            </a:r>
          </a:p>
          <a:p>
            <a:r>
              <a:rPr lang="ru-RU" dirty="0"/>
              <a:t>Стадии создания информационных систем регламентируются собственным стандартами:</a:t>
            </a:r>
          </a:p>
          <a:p>
            <a:endParaRPr lang="ru-RU" dirty="0"/>
          </a:p>
          <a:p>
            <a:r>
              <a:rPr lang="ru-RU" dirty="0"/>
              <a:t>ГОСТ 34.601-90 Автоматизированные системы. Стадии создания</a:t>
            </a:r>
          </a:p>
          <a:p>
            <a:r>
              <a:rPr lang="ru-RU" dirty="0"/>
              <a:t>ГОСТ Р 59793-2021 Автоматизированные системы. Стадии создания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ru-RU" dirty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39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6802734" y="2260211"/>
            <a:ext cx="2180492" cy="35177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285811" y="2255585"/>
            <a:ext cx="2954215" cy="3522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442" name="Заголовок 1"/>
          <p:cNvSpPr>
            <a:spLocks noGrp="1"/>
          </p:cNvSpPr>
          <p:nvPr>
            <p:ph type="title"/>
          </p:nvPr>
        </p:nvSpPr>
        <p:spPr>
          <a:xfrm>
            <a:off x="911888" y="355077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b="1"/>
              <a:t>Структура процесса проектирования</a:t>
            </a:r>
            <a:endParaRPr lang="ru-RU" altLang="ru-RU"/>
          </a:p>
        </p:txBody>
      </p:sp>
      <p:sp>
        <p:nvSpPr>
          <p:cNvPr id="2" name="TextBox 1"/>
          <p:cNvSpPr txBox="1"/>
          <p:nvPr/>
        </p:nvSpPr>
        <p:spPr>
          <a:xfrm>
            <a:off x="3526971" y="1449807"/>
            <a:ext cx="29580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Техническое задание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6971" y="2544537"/>
            <a:ext cx="244381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Синтез принципа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6971" y="3430029"/>
            <a:ext cx="244381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Структурный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синтез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26971" y="4684853"/>
            <a:ext cx="244381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Параметри-ческий</a:t>
            </a:r>
            <a:r>
              <a:rPr kumimoji="0" lang="ru-RU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синтез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6195" y="2544536"/>
            <a:ext cx="1455336" cy="462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модель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76195" y="3207047"/>
            <a:ext cx="1455336" cy="462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метод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76195" y="3921519"/>
            <a:ext cx="1455336" cy="462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решение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76195" y="4684853"/>
            <a:ext cx="145533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Принятие решения</a:t>
            </a:r>
          </a:p>
        </p:txBody>
      </p:sp>
      <p:cxnSp>
        <p:nvCxnSpPr>
          <p:cNvPr id="4" name="Прямая со стрелкой 3"/>
          <p:cNvCxnSpPr>
            <a:endCxn id="8" idx="0"/>
          </p:cNvCxnSpPr>
          <p:nvPr/>
        </p:nvCxnSpPr>
        <p:spPr>
          <a:xfrm>
            <a:off x="4748876" y="1966634"/>
            <a:ext cx="1" cy="57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8" idx="2"/>
            <a:endCxn id="9" idx="0"/>
          </p:cNvCxnSpPr>
          <p:nvPr/>
        </p:nvCxnSpPr>
        <p:spPr>
          <a:xfrm>
            <a:off x="4748877" y="3006202"/>
            <a:ext cx="0" cy="42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9" idx="2"/>
            <a:endCxn id="10" idx="0"/>
          </p:cNvCxnSpPr>
          <p:nvPr/>
        </p:nvCxnSpPr>
        <p:spPr>
          <a:xfrm>
            <a:off x="4748877" y="4261026"/>
            <a:ext cx="0" cy="42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0" idx="1"/>
            <a:endCxn id="2" idx="1"/>
          </p:cNvCxnSpPr>
          <p:nvPr/>
        </p:nvCxnSpPr>
        <p:spPr>
          <a:xfrm rot="10800000">
            <a:off x="3526971" y="1680640"/>
            <a:ext cx="12700" cy="3419712"/>
          </a:xfrm>
          <a:prstGeom prst="bentConnector3">
            <a:avLst>
              <a:gd name="adj1" fmla="val 71802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8" idx="1"/>
          </p:cNvCxnSpPr>
          <p:nvPr/>
        </p:nvCxnSpPr>
        <p:spPr>
          <a:xfrm>
            <a:off x="2632668" y="2775369"/>
            <a:ext cx="894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9" idx="1"/>
          </p:cNvCxnSpPr>
          <p:nvPr/>
        </p:nvCxnSpPr>
        <p:spPr>
          <a:xfrm>
            <a:off x="2645368" y="3838060"/>
            <a:ext cx="881603" cy="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8" idx="3"/>
            <a:endCxn id="32" idx="1"/>
          </p:cNvCxnSpPr>
          <p:nvPr/>
        </p:nvCxnSpPr>
        <p:spPr>
          <a:xfrm>
            <a:off x="6240026" y="4016764"/>
            <a:ext cx="562708" cy="2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3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013677" y="2895881"/>
            <a:ext cx="3903668" cy="2660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/>
              <a:t>Стадии проектирования</a:t>
            </a: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464204" y="1470898"/>
            <a:ext cx="73152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Техни́ческое зада́ние (ТЗ, техзада́ние) — </a:t>
            </a:r>
            <a:r>
              <a:rPr kumimoji="0" lang="ru-RU" altLang="ru-RU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документ, содержащий требования заказчика к объекту проектирования, определяющие условия и порядок его проведения, в соответствии с которым осуществляются проектирование, выполнение работ и их приемка. Это исходный документ, который учитывает основное назначение ИС, задание заказчика, описание первичных данных, целей и задач ИС, сроков выполнения работ, требований к ИС, к гарантиям, описание ИС, объем работ, услуг, формы отчетности, обоснование требований к ИС, работам, услугам, эквивалентные показатели, экономические требования, а также специальные требования</a:t>
            </a:r>
            <a:endParaRPr kumimoji="0" lang="ru-RU" alt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8333" y="365125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Техническое задание (ТЗ)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8333" y="1027906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Техническое предложение (ПТ)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8333" y="169068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Эскизный проект (ЭП)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8333" y="2353468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Технические проект (ТП)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8333" y="3473926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Опытный образец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8333" y="4048357"/>
            <a:ext cx="35743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Установочная серия (опытное производство)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8333" y="489978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Установившееся производство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78333" y="575121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Сертификация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12606" y="3016249"/>
            <a:ext cx="31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рабочей документации</a:t>
            </a:r>
          </a:p>
        </p:txBody>
      </p:sp>
      <p:cxnSp>
        <p:nvCxnSpPr>
          <p:cNvPr id="13" name="Прямая соединительная линия 12"/>
          <p:cNvCxnSpPr>
            <a:stCxn id="5" idx="2"/>
            <a:endCxn id="6" idx="0"/>
          </p:cNvCxnSpPr>
          <p:nvPr/>
        </p:nvCxnSpPr>
        <p:spPr>
          <a:xfrm>
            <a:off x="9965531" y="734457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954724" y="1397238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9943917" y="2060019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9" idx="2"/>
            <a:endCxn id="10" idx="0"/>
          </p:cNvCxnSpPr>
          <p:nvPr/>
        </p:nvCxnSpPr>
        <p:spPr>
          <a:xfrm>
            <a:off x="9965531" y="3843258"/>
            <a:ext cx="0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965511" y="4694688"/>
            <a:ext cx="0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endCxn id="12" idx="0"/>
          </p:cNvCxnSpPr>
          <p:nvPr/>
        </p:nvCxnSpPr>
        <p:spPr>
          <a:xfrm>
            <a:off x="9965511" y="5269119"/>
            <a:ext cx="20" cy="482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83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dirty="0"/>
              <a:t>Методология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lvl="1" indent="0" algn="just" eaLnBrk="1" hangingPunct="1">
              <a:buFont typeface="Arial" panose="020B0604020202020204" pitchFamily="34" charset="0"/>
              <a:buNone/>
            </a:pPr>
            <a:r>
              <a:rPr lang="ru-RU" altLang="ru-RU" sz="2800" dirty="0"/>
              <a:t>— учение о методах, способах и стратегиях исследования предмета.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</a:pPr>
            <a:r>
              <a:rPr lang="ru-RU" altLang="ru-RU" sz="2800" dirty="0"/>
              <a:t>Теоретическая методология - стремится к модели идеального знания (в заданных описанием условиях, например, скорость света в вакууме);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</a:pPr>
            <a:r>
              <a:rPr lang="ru-RU" altLang="ru-RU" sz="2800" dirty="0"/>
              <a:t>практическая методология — это программа (алгоритм), набор приёмов и способов того, как достичь желаемой практической цели и не погрешить против истины, или того, что мы считаем истинным знанием.</a:t>
            </a:r>
          </a:p>
        </p:txBody>
      </p:sp>
    </p:spTree>
    <p:extLst>
      <p:ext uri="{BB962C8B-B14F-4D97-AF65-F5344CB8AC3E}">
        <p14:creationId xmlns:p14="http://schemas.microsoft.com/office/powerpoint/2010/main" val="2120408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/>
              <a:t>Стадии проектирования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725" y="1481138"/>
            <a:ext cx="73152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Техническое предложение (ПТ) —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совокупность конструкторских документов, которые должны содержать уточнённые технические и технико-экономические обоснования целесообразности разработки документации изделия на основании: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анализа технического задания заказчика и различных вариантов возможных конструктивных решений;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сравнительной оценки решений с учётом конструктивных и эксплуатационных особенностей разрабатываемого и существующих изделий и др.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13677" y="2895881"/>
            <a:ext cx="3903668" cy="2660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8333" y="365125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Техническое задание (ТЗ)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8333" y="1027906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Техническое предложение (ПТ)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8333" y="169068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Эскизный проект (ЭП)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8333" y="2353468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Технические проект (ТП)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8333" y="3473926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Опытный образец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78333" y="4048357"/>
            <a:ext cx="35743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Установочная серия (опытное производство)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78333" y="489978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Установившееся производство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8333" y="575121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Сертификация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12606" y="3016249"/>
            <a:ext cx="31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рабочей документации</a:t>
            </a:r>
          </a:p>
        </p:txBody>
      </p:sp>
      <p:cxnSp>
        <p:nvCxnSpPr>
          <p:cNvPr id="16" name="Прямая соединительная линия 15"/>
          <p:cNvCxnSpPr>
            <a:stCxn id="7" idx="2"/>
            <a:endCxn id="8" idx="0"/>
          </p:cNvCxnSpPr>
          <p:nvPr/>
        </p:nvCxnSpPr>
        <p:spPr>
          <a:xfrm>
            <a:off x="9965531" y="734457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954724" y="1397238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9943917" y="2060019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1" idx="2"/>
            <a:endCxn id="12" idx="0"/>
          </p:cNvCxnSpPr>
          <p:nvPr/>
        </p:nvCxnSpPr>
        <p:spPr>
          <a:xfrm>
            <a:off x="9965531" y="3843258"/>
            <a:ext cx="0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9965511" y="4694688"/>
            <a:ext cx="0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14" idx="0"/>
          </p:cNvCxnSpPr>
          <p:nvPr/>
        </p:nvCxnSpPr>
        <p:spPr>
          <a:xfrm>
            <a:off x="9965511" y="5269119"/>
            <a:ext cx="20" cy="482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00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/>
              <a:t>Стадии проектирования</a:t>
            </a:r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593725" y="1481138"/>
            <a:ext cx="7315200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Эскизный проект</a:t>
            </a:r>
            <a:r>
              <a:rPr kumimoji="0" lang="ru-RU" altLang="ru-RU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 (ЭП) — совокупность документов, содержащих принципиальные решения и дающих общее представление об устройстве и принципе работы разрабатываемого объекта, а также данные, определяющие его назначение, основные параметры и габаритные размеры. В случае большой сложности объекта этому этапу может предшествовать </a:t>
            </a:r>
            <a:r>
              <a:rPr kumimoji="0" lang="ru-RU" altLang="ru-RU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аван-проект</a:t>
            </a:r>
            <a:r>
              <a:rPr kumimoji="0" lang="ru-RU" altLang="ru-RU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 (предпроектное исследование), обычно содержащий теоретические исследования, предназначенные для обоснования принципиальной возможности и целесообразности создания данного объекта.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13677" y="2895881"/>
            <a:ext cx="3903668" cy="2660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8333" y="365125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Техническое задание (ТЗ)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8333" y="1027906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Техническое предложение (ПТ)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8333" y="169068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Эскизный проект (ЭП)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8333" y="2353468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Технические проект (ТП)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8333" y="3473926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Опытный образец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78333" y="4048357"/>
            <a:ext cx="35743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Установочная серия (опытное производство)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78333" y="489978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Установившееся производство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8333" y="575121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Сертификация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12606" y="3016249"/>
            <a:ext cx="31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рабочей документации</a:t>
            </a:r>
          </a:p>
        </p:txBody>
      </p:sp>
      <p:cxnSp>
        <p:nvCxnSpPr>
          <p:cNvPr id="16" name="Прямая соединительная линия 15"/>
          <p:cNvCxnSpPr>
            <a:stCxn id="7" idx="2"/>
            <a:endCxn id="8" idx="0"/>
          </p:cNvCxnSpPr>
          <p:nvPr/>
        </p:nvCxnSpPr>
        <p:spPr>
          <a:xfrm>
            <a:off x="9965531" y="734457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954724" y="1397238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9943917" y="2060019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1" idx="2"/>
            <a:endCxn id="12" idx="0"/>
          </p:cNvCxnSpPr>
          <p:nvPr/>
        </p:nvCxnSpPr>
        <p:spPr>
          <a:xfrm>
            <a:off x="9965531" y="3843258"/>
            <a:ext cx="0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9965511" y="4694688"/>
            <a:ext cx="0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14" idx="0"/>
          </p:cNvCxnSpPr>
          <p:nvPr/>
        </p:nvCxnSpPr>
        <p:spPr>
          <a:xfrm>
            <a:off x="9965511" y="5269119"/>
            <a:ext cx="20" cy="482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3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/>
              <a:t>Стадии проектирования</a:t>
            </a:r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593725" y="1481138"/>
            <a:ext cx="73152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Технический проект (ТП) — </a:t>
            </a:r>
            <a:r>
              <a:rPr kumimoji="0" lang="ru-RU" altLang="ru-RU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стадия разработки конструкторской документации на изделие или стадия создания автоматизированной системы.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В более узком смысле под техническим проектом понимается совокупность технических документов, которые содержат окончательные проектные решения по изделию (системе).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Разработку технического проекта на материальные изделия осуществляют в соответствии с Единой системой конструкторской документации (ЕСКД), на автоматизированные системы — в соответствии с Комплексом стандартов на автоматизированные системы (ГОСТ 34 серии).</a:t>
            </a:r>
            <a:endParaRPr kumimoji="0" lang="ru-RU" alt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13677" y="2895881"/>
            <a:ext cx="3903668" cy="2660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8333" y="365125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Техническое задание (ТЗ)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8333" y="1027906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Техническое предложение (ПТ)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8333" y="169068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Эскизный проект (ЭП)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8333" y="2353468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Технические проект (ТП)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8333" y="3473926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Опытный образец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78333" y="4048357"/>
            <a:ext cx="35743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Установочная серия (опытное производство)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78333" y="489978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Установившееся производство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8333" y="575121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Сертификация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12606" y="3016249"/>
            <a:ext cx="31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рабочей документации</a:t>
            </a:r>
          </a:p>
        </p:txBody>
      </p:sp>
      <p:cxnSp>
        <p:nvCxnSpPr>
          <p:cNvPr id="16" name="Прямая соединительная линия 15"/>
          <p:cNvCxnSpPr>
            <a:stCxn id="7" idx="2"/>
            <a:endCxn id="8" idx="0"/>
          </p:cNvCxnSpPr>
          <p:nvPr/>
        </p:nvCxnSpPr>
        <p:spPr>
          <a:xfrm>
            <a:off x="9965531" y="734457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954724" y="1397238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9943917" y="2060019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1" idx="2"/>
            <a:endCxn id="12" idx="0"/>
          </p:cNvCxnSpPr>
          <p:nvPr/>
        </p:nvCxnSpPr>
        <p:spPr>
          <a:xfrm>
            <a:off x="9965531" y="3843258"/>
            <a:ext cx="0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9965511" y="4694688"/>
            <a:ext cx="0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14" idx="0"/>
          </p:cNvCxnSpPr>
          <p:nvPr/>
        </p:nvCxnSpPr>
        <p:spPr>
          <a:xfrm>
            <a:off x="9965511" y="5269119"/>
            <a:ext cx="20" cy="482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52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/>
              <a:t>Стадии проектирования</a:t>
            </a:r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593725" y="1481138"/>
            <a:ext cx="73152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Технический проект (ТП) —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стадия разработки конструкторской документации на изделие или стадия создания автоматизированной системы.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В более узком смысле под техническим проектом понимается совокупность технических документов, которые содержат окончательные проектные решения по изделию (системе).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Разработку технического проекта на материальные изделия осуществляют в соответствии с Единой системой конструкторской документации (ЕСКД), на автоматизированные системы — в соответствии с Комплексом стандартов на автоматизированные системы (ГОСТ 34 серии).</a:t>
            </a: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13677" y="2895881"/>
            <a:ext cx="3903668" cy="2660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8333" y="365125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Техническое задание (ТЗ)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8333" y="1027906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Техническое предложение (ПТ)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8333" y="169068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Эскизный проект (ЭП)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8333" y="2353468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Технические проект (ТП)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8333" y="3473926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Опытный образец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78333" y="4048357"/>
            <a:ext cx="35743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Установочная серия (опытное производство)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78333" y="489978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Установившееся производство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8333" y="575121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Сертификация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12606" y="3016249"/>
            <a:ext cx="31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рабочей документации</a:t>
            </a:r>
          </a:p>
        </p:txBody>
      </p:sp>
      <p:cxnSp>
        <p:nvCxnSpPr>
          <p:cNvPr id="16" name="Прямая соединительная линия 15"/>
          <p:cNvCxnSpPr>
            <a:stCxn id="7" idx="2"/>
            <a:endCxn id="8" idx="0"/>
          </p:cNvCxnSpPr>
          <p:nvPr/>
        </p:nvCxnSpPr>
        <p:spPr>
          <a:xfrm>
            <a:off x="9965531" y="734457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954724" y="1397238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9943917" y="2060019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1" idx="2"/>
            <a:endCxn id="12" idx="0"/>
          </p:cNvCxnSpPr>
          <p:nvPr/>
        </p:nvCxnSpPr>
        <p:spPr>
          <a:xfrm>
            <a:off x="9965531" y="3843258"/>
            <a:ext cx="0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9965511" y="4694688"/>
            <a:ext cx="0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14" idx="0"/>
          </p:cNvCxnSpPr>
          <p:nvPr/>
        </p:nvCxnSpPr>
        <p:spPr>
          <a:xfrm>
            <a:off x="9965511" y="5269119"/>
            <a:ext cx="20" cy="482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634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sz="4000" b="1"/>
              <a:t>Технический проект на автоматизированную систему (ГОСТ 34)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100" y="1325563"/>
            <a:ext cx="11658600" cy="5294312"/>
          </a:xfrm>
        </p:spPr>
        <p:txBody>
          <a:bodyPr rtlCol="0">
            <a:normAutofit fontScale="92500" lnSpcReduction="2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Работы по созданию (развитию) автоматизированной системы, выполняемые на стадии «Технический проект», регламентируются документом ГОСТ Р 59793-2021 (ГОСТ 34.601-90) и в общем случае содержат следующие этапы: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/>
              <a:t>Разработка проектных решений по системе и её частям.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/>
              <a:t>Разработка проектной документации на автоматизированную систему и её части.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/>
              <a:t>Разработка и оформление документации на поставку изделий для комплектования автоматизированной системы и (или) технических требований (технических заданий) на их разработку.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/>
              <a:t>Разработка заданий на проектирование в смежных частях проекта объекта автоматизации.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Перечень документов, создаваемых на стадии «Технический проект», определяется документом ГОСТ 34.201-89.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Требования к содержанию документов технического проекта приведены в руководящем документе по стандартизации ГОСТ Р 59795.</a:t>
            </a:r>
          </a:p>
        </p:txBody>
      </p:sp>
    </p:spTree>
    <p:extLst>
      <p:ext uri="{BB962C8B-B14F-4D97-AF65-F5344CB8AC3E}">
        <p14:creationId xmlns:p14="http://schemas.microsoft.com/office/powerpoint/2010/main" val="87003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/>
              <a:t>Стадии проектирования</a:t>
            </a:r>
          </a:p>
        </p:txBody>
      </p:sp>
      <p:sp>
        <p:nvSpPr>
          <p:cNvPr id="59396" name="TextBox 3"/>
          <p:cNvSpPr txBox="1">
            <a:spLocks noChangeArrowheads="1"/>
          </p:cNvSpPr>
          <p:nvPr/>
        </p:nvSpPr>
        <p:spPr bwMode="auto">
          <a:xfrm>
            <a:off x="593725" y="1481138"/>
            <a:ext cx="7315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Рабочий проект</a:t>
            </a:r>
            <a:r>
              <a:rPr kumimoji="0" lang="ru-RU" altLang="ru-RU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 (РП) - разработка подробной документации для изготовления опытного образца и последующего его испытания. Испытания проводят в несколько этапов, по результатам которых корректируют проектные документы. Далее разрабатывают рабочую документацию установочной ИС, её тестирования. По результатам этого этапа снова корректируют проектные документы и разрабатывают рабочую документацию для создания и пробной эксплуатации. На основе имеющихся документов, разрабатывают завершающую рабочую документацию установившегося производства.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13677" y="2895881"/>
            <a:ext cx="3903668" cy="2660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8333" y="365125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Техническое задание (ТЗ)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8333" y="1027906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Техническое предложение (ПТ)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8333" y="169068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Эскизный проект (ЭП)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8333" y="2353468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Технические проект (ТП)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8333" y="3473926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Опытный образец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78333" y="4048357"/>
            <a:ext cx="35743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Установочная серия (опытное производство)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78333" y="489978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Установившееся производство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8333" y="575121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Сертификация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12606" y="3016249"/>
            <a:ext cx="31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рабочей документации</a:t>
            </a:r>
          </a:p>
        </p:txBody>
      </p:sp>
      <p:cxnSp>
        <p:nvCxnSpPr>
          <p:cNvPr id="16" name="Прямая соединительная линия 15"/>
          <p:cNvCxnSpPr>
            <a:stCxn id="7" idx="2"/>
            <a:endCxn id="8" idx="0"/>
          </p:cNvCxnSpPr>
          <p:nvPr/>
        </p:nvCxnSpPr>
        <p:spPr>
          <a:xfrm>
            <a:off x="9965531" y="734457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954724" y="1397238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9943917" y="2060019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1" idx="2"/>
            <a:endCxn id="12" idx="0"/>
          </p:cNvCxnSpPr>
          <p:nvPr/>
        </p:nvCxnSpPr>
        <p:spPr>
          <a:xfrm>
            <a:off x="9965531" y="3843258"/>
            <a:ext cx="0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9965511" y="4694688"/>
            <a:ext cx="0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14" idx="0"/>
          </p:cNvCxnSpPr>
          <p:nvPr/>
        </p:nvCxnSpPr>
        <p:spPr>
          <a:xfrm>
            <a:off x="9965511" y="5269119"/>
            <a:ext cx="20" cy="482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09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/>
              <a:t>Стадии проектирования</a:t>
            </a:r>
          </a:p>
        </p:txBody>
      </p:sp>
      <p:sp>
        <p:nvSpPr>
          <p:cNvPr id="60420" name="TextBox 3"/>
          <p:cNvSpPr txBox="1">
            <a:spLocks noChangeArrowheads="1"/>
          </p:cNvSpPr>
          <p:nvPr/>
        </p:nvSpPr>
        <p:spPr bwMode="auto">
          <a:xfrm>
            <a:off x="593725" y="1481138"/>
            <a:ext cx="7315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Сертификация — </a:t>
            </a:r>
            <a:r>
              <a:rPr kumimoji="0" lang="ru-RU" altLang="ru-RU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завершающий этап назначение </a:t>
            </a:r>
            <a:r>
              <a:rPr kumimoji="0" lang="ru-RU" altLang="ru-RU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— </a:t>
            </a:r>
            <a:r>
              <a:rPr kumimoji="0" lang="ru-RU" altLang="ru-RU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определение уровня качества созданной ИС и подтверждение соответствия требованиям тех стран, где предполагается последующая реализация. Сертификация может быть обязательной или добровольной. Добровольная сертификация делается с целью официального подтверждения характеристик ИС, и, как следствие, повышения доверия к ней у потребителей.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13677" y="2895881"/>
            <a:ext cx="3903668" cy="2660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8333" y="365125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Техническое задание (ТЗ)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8333" y="1027906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Техническое предложение (ПТ)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8333" y="169068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Эскизный проект (ЭП)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8333" y="2353468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Технические проект (ТП)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8333" y="3473926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Опытный образец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78333" y="4048357"/>
            <a:ext cx="35743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Установочная серия (опытное производство)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78333" y="489978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Установившееся производство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8333" y="5751217"/>
            <a:ext cx="357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Сертификация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12606" y="3016249"/>
            <a:ext cx="31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рабочей документации</a:t>
            </a:r>
          </a:p>
        </p:txBody>
      </p:sp>
      <p:cxnSp>
        <p:nvCxnSpPr>
          <p:cNvPr id="16" name="Прямая соединительная линия 15"/>
          <p:cNvCxnSpPr>
            <a:stCxn id="7" idx="2"/>
            <a:endCxn id="8" idx="0"/>
          </p:cNvCxnSpPr>
          <p:nvPr/>
        </p:nvCxnSpPr>
        <p:spPr>
          <a:xfrm>
            <a:off x="9965531" y="734457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954724" y="1397238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9943917" y="2060019"/>
            <a:ext cx="0" cy="29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1" idx="2"/>
            <a:endCxn id="12" idx="0"/>
          </p:cNvCxnSpPr>
          <p:nvPr/>
        </p:nvCxnSpPr>
        <p:spPr>
          <a:xfrm>
            <a:off x="9965531" y="3843258"/>
            <a:ext cx="0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9965511" y="4694688"/>
            <a:ext cx="0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14" idx="0"/>
          </p:cNvCxnSpPr>
          <p:nvPr/>
        </p:nvCxnSpPr>
        <p:spPr>
          <a:xfrm>
            <a:off x="9965511" y="5269119"/>
            <a:ext cx="20" cy="482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91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7326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dirty="0"/>
              <a:t>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57200" lvl="1" indent="0" algn="just" eaLnBrk="1" hangingPunct="1">
              <a:buFont typeface="Arial" panose="020B0604020202020204" pitchFamily="34" charset="0"/>
              <a:buNone/>
            </a:pPr>
            <a:r>
              <a:rPr lang="ru-RU" altLang="ru-RU" sz="2800" dirty="0" err="1"/>
              <a:t>Ме́тод</a:t>
            </a:r>
            <a:r>
              <a:rPr lang="ru-RU" altLang="ru-RU" sz="2800" dirty="0"/>
              <a:t> («путь») — способ достижения какой-либо цели.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</a:pPr>
            <a:endParaRPr lang="ru-RU" altLang="ru-RU" sz="2800" dirty="0"/>
          </a:p>
          <a:p>
            <a:pPr marL="457200" lvl="1" indent="0" algn="just" eaLnBrk="1" hangingPunct="1">
              <a:buFont typeface="Arial" panose="020B0604020202020204" pitchFamily="34" charset="0"/>
              <a:buNone/>
            </a:pPr>
            <a:r>
              <a:rPr lang="ru-RU" altLang="ru-RU" sz="2800" dirty="0"/>
              <a:t>В отличие от области знаний или исследований, является авторским, то есть созданным конкретной персоной или группой персон, научной или практической школой. В силу своей ограниченности рамками действия и результата, методы имеют тенденцию устаревать, преобразовываясь в другие методы, развиваясь в соответствии со временем, достижениями технической и научной мысли, потребностями общества. Совокупность однородных методов принято называть подходом. Развитие методов является естественным следствием развития научной мысли.</a:t>
            </a:r>
          </a:p>
        </p:txBody>
      </p:sp>
    </p:spTree>
    <p:extLst>
      <p:ext uri="{BB962C8B-B14F-4D97-AF65-F5344CB8AC3E}">
        <p14:creationId xmlns:p14="http://schemas.microsoft.com/office/powerpoint/2010/main" val="410509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dirty="0"/>
              <a:t>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lvl="1" indent="0" algn="just" eaLnBrk="1" hangingPunct="1">
              <a:buFont typeface="Arial" panose="020B0604020202020204" pitchFamily="34" charset="0"/>
              <a:buNone/>
            </a:pPr>
            <a:r>
              <a:rPr lang="ru-RU" altLang="ru-RU" sz="2800" dirty="0" err="1"/>
              <a:t>Ме́тод</a:t>
            </a:r>
            <a:r>
              <a:rPr lang="ru-RU" altLang="ru-RU" sz="2800" dirty="0"/>
              <a:t> («путь») — способ достижения какой-либо цели.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</a:pPr>
            <a:endParaRPr lang="ru-RU" altLang="ru-RU" sz="2800" dirty="0"/>
          </a:p>
          <a:p>
            <a:pPr marL="457200" lvl="1" indent="0" algn="just">
              <a:buNone/>
            </a:pPr>
            <a:r>
              <a:rPr lang="ru-RU" altLang="ru-RU" sz="2800" dirty="0"/>
              <a:t>В отличие от области знаний или исследований, является авторским. Методы имеют тенденцию устаревать, преобразовываясь в другие методы, развиваясь в соответствии со временем, достижениями технической и научной мысли, потребностями общества. Совокупность однородных методов принято называть методологией (подходом).</a:t>
            </a:r>
          </a:p>
        </p:txBody>
      </p:sp>
    </p:spTree>
    <p:extLst>
      <p:ext uri="{BB962C8B-B14F-4D97-AF65-F5344CB8AC3E}">
        <p14:creationId xmlns:p14="http://schemas.microsoft.com/office/powerpoint/2010/main" val="373006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dirty="0"/>
              <a:t>Методика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lvl="1" indent="0" algn="just" eaLnBrk="1" hangingPunct="1">
              <a:buFont typeface="Arial" panose="020B0604020202020204" pitchFamily="34" charset="0"/>
              <a:buNone/>
            </a:pPr>
            <a:r>
              <a:rPr lang="ru-RU" altLang="ru-RU" sz="2800" dirty="0"/>
              <a:t>— комплекс мероприятий, направленный на достижение требуемого результата.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</a:pPr>
            <a:endParaRPr lang="ru-RU" altLang="ru-RU" sz="2800" dirty="0"/>
          </a:p>
          <a:p>
            <a:pPr marL="457200" lvl="1" indent="0" algn="just">
              <a:buNone/>
            </a:pPr>
            <a:r>
              <a:rPr lang="ru-RU" altLang="ru-RU" sz="2800" dirty="0"/>
              <a:t>Методика включает не только алгоритм выполнения действий, но и математические и физические принципы, а также инструментальную базу.</a:t>
            </a:r>
          </a:p>
        </p:txBody>
      </p:sp>
    </p:spTree>
    <p:extLst>
      <p:ext uri="{BB962C8B-B14F-4D97-AF65-F5344CB8AC3E}">
        <p14:creationId xmlns:p14="http://schemas.microsoft.com/office/powerpoint/2010/main" val="147861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dirty="0"/>
              <a:t>Методология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lvl="1" indent="0" algn="just" eaLnBrk="1" hangingPunct="1">
              <a:buFont typeface="Arial" panose="020B0604020202020204" pitchFamily="34" charset="0"/>
              <a:buNone/>
            </a:pPr>
            <a:r>
              <a:rPr lang="en-US" altLang="ru-RU" sz="2800" dirty="0"/>
              <a:t>	</a:t>
            </a:r>
            <a:r>
              <a:rPr lang="ru-RU" altLang="ru-RU" sz="2800" dirty="0"/>
              <a:t>Методология проектирования информационных систем описывает процесс создания и сопровождения систем в виде жизненного цикла (ЖЦ) ИС, представляя его как некоторую последовательность стадий и выполняемых на них процессов. Для каждого этапа определяются состав и последовательность выполняемых работ, получаемые результаты, методы и средства, необходимые для выполнения работ, роли и ответственность участников и т.д. Такое формальное описание ЖЦ ИС позволяет спланировать и организовать процесс коллективной разработки и обеспечить управление этим процессом.</a:t>
            </a:r>
          </a:p>
        </p:txBody>
      </p:sp>
    </p:spTree>
    <p:extLst>
      <p:ext uri="{BB962C8B-B14F-4D97-AF65-F5344CB8AC3E}">
        <p14:creationId xmlns:p14="http://schemas.microsoft.com/office/powerpoint/2010/main" val="339141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Проектирование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 err="1"/>
              <a:t>Проекти́рование</a:t>
            </a:r>
            <a:r>
              <a:rPr lang="ru-RU" dirty="0"/>
              <a:t> — процесс определения архитектуры, компонентов, интерфейсов и других характеристик системы или её части (ISO 24765). Результатом проектирования является </a:t>
            </a:r>
            <a:r>
              <a:rPr lang="ru-RU" dirty="0" err="1"/>
              <a:t>прое́кт</a:t>
            </a:r>
            <a:r>
              <a:rPr lang="ru-RU" dirty="0"/>
              <a:t> — целостная совокупность моделей, свойств или характеристик, описанных в форме, пригодной для реализации системы.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Проектирование, наряду с анализом требований, является частью большой стадии жизненного цикла системы, называемой </a:t>
            </a:r>
            <a:r>
              <a:rPr lang="ru-RU" i="1" dirty="0"/>
              <a:t>определением </a:t>
            </a:r>
            <a:r>
              <a:rPr lang="ru-RU" dirty="0"/>
              <a:t>системы (англ. </a:t>
            </a:r>
            <a:r>
              <a:rPr lang="ru-RU" i="1" dirty="0" err="1"/>
              <a:t>system</a:t>
            </a:r>
            <a:r>
              <a:rPr lang="ru-RU" i="1" dirty="0"/>
              <a:t> </a:t>
            </a:r>
            <a:r>
              <a:rPr lang="ru-RU" i="1" dirty="0" err="1"/>
              <a:t>definition</a:t>
            </a:r>
            <a:r>
              <a:rPr lang="ru-RU" dirty="0"/>
              <a:t>). Результаты этой стадии являются входной информацией для стадии </a:t>
            </a:r>
            <a:r>
              <a:rPr lang="ru-RU" i="1" dirty="0"/>
              <a:t>реализации</a:t>
            </a:r>
            <a:r>
              <a:rPr lang="ru-RU" dirty="0"/>
              <a:t> (</a:t>
            </a:r>
            <a:r>
              <a:rPr lang="ru-RU" i="1" dirty="0"/>
              <a:t>воплощения</a:t>
            </a:r>
            <a:r>
              <a:rPr lang="ru-RU" dirty="0"/>
              <a:t>) системы (англ. </a:t>
            </a:r>
            <a:r>
              <a:rPr lang="ru-RU" i="1" dirty="0" err="1"/>
              <a:t>system</a:t>
            </a:r>
            <a:r>
              <a:rPr lang="ru-RU" i="1" dirty="0"/>
              <a:t> </a:t>
            </a:r>
            <a:r>
              <a:rPr lang="ru-RU" i="1" dirty="0" err="1"/>
              <a:t>realization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45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Принципы системного проектирования</a:t>
            </a:r>
            <a:endParaRPr lang="ru-RU" alt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Системное проектирование должно базироваться на системном подходе. На сегодняшний день нельзя утверждать, что известен его полный состав и содержание применительно к проектной деятельности, однако можно сформулировать наиболее важные из них: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Практическая полезность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Единство составных частей</a:t>
            </a:r>
          </a:p>
          <a:p>
            <a:pPr marL="987425" eaLnBrk="1" fontAlgn="auto" hangingPunct="1">
              <a:spcAft>
                <a:spcPts val="0"/>
              </a:spcAft>
              <a:defRPr/>
            </a:pPr>
            <a:r>
              <a:rPr lang="ru-RU" dirty="0"/>
              <a:t>Изменяемость во времени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31450" y="3648972"/>
            <a:ext cx="19698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Системное проектирование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7553" y="4538137"/>
            <a:ext cx="1309636" cy="37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1592" y="4542025"/>
            <a:ext cx="13096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Процессы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8676" y="5391964"/>
            <a:ext cx="1309636" cy="37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0178" y="5391964"/>
            <a:ext cx="140070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Элементная база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8650" y="5377185"/>
            <a:ext cx="140070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Принципы, законы методы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09947" y="5377185"/>
            <a:ext cx="1309636" cy="37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Структура</a:t>
            </a:r>
          </a:p>
        </p:txBody>
      </p:sp>
      <p:cxnSp>
        <p:nvCxnSpPr>
          <p:cNvPr id="4" name="Прямая соединительная линия 3"/>
          <p:cNvCxnSpPr>
            <a:stCxn id="5" idx="2"/>
            <a:endCxn id="6" idx="0"/>
          </p:cNvCxnSpPr>
          <p:nvPr/>
        </p:nvCxnSpPr>
        <p:spPr>
          <a:xfrm flipH="1">
            <a:off x="7662371" y="4295303"/>
            <a:ext cx="1353984" cy="242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5" idx="2"/>
            <a:endCxn id="8" idx="0"/>
          </p:cNvCxnSpPr>
          <p:nvPr/>
        </p:nvCxnSpPr>
        <p:spPr>
          <a:xfrm>
            <a:off x="9016355" y="4295303"/>
            <a:ext cx="1540055" cy="246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2"/>
            <a:endCxn id="9" idx="0"/>
          </p:cNvCxnSpPr>
          <p:nvPr/>
        </p:nvCxnSpPr>
        <p:spPr>
          <a:xfrm flipH="1">
            <a:off x="6893494" y="4911357"/>
            <a:ext cx="768877" cy="480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6" idx="2"/>
            <a:endCxn id="10" idx="0"/>
          </p:cNvCxnSpPr>
          <p:nvPr/>
        </p:nvCxnSpPr>
        <p:spPr>
          <a:xfrm>
            <a:off x="7662371" y="4911357"/>
            <a:ext cx="738158" cy="480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2"/>
            <a:endCxn id="12" idx="0"/>
          </p:cNvCxnSpPr>
          <p:nvPr/>
        </p:nvCxnSpPr>
        <p:spPr>
          <a:xfrm flipH="1">
            <a:off x="9864765" y="4911357"/>
            <a:ext cx="691645" cy="46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8" idx="2"/>
            <a:endCxn id="11" idx="0"/>
          </p:cNvCxnSpPr>
          <p:nvPr/>
        </p:nvCxnSpPr>
        <p:spPr>
          <a:xfrm>
            <a:off x="10556410" y="4911357"/>
            <a:ext cx="772591" cy="46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27575" y="1844675"/>
            <a:ext cx="2160588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6246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/>
              <a:t>Метод проектирования «сверху-вниз»</a:t>
            </a:r>
          </a:p>
        </p:txBody>
      </p:sp>
    </p:spTree>
    <p:extLst>
      <p:ext uri="{BB962C8B-B14F-4D97-AF65-F5344CB8AC3E}">
        <p14:creationId xmlns:p14="http://schemas.microsoft.com/office/powerpoint/2010/main" val="3711734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1651</Words>
  <Application>Microsoft Office PowerPoint</Application>
  <PresentationFormat>Широкоэкранный</PresentationFormat>
  <Paragraphs>214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PT Sans</vt:lpstr>
      <vt:lpstr>Times New Roman</vt:lpstr>
      <vt:lpstr>Тема Office</vt:lpstr>
      <vt:lpstr>1_Тема Office</vt:lpstr>
      <vt:lpstr>2_Тема Office</vt:lpstr>
      <vt:lpstr>3_Тема Office</vt:lpstr>
      <vt:lpstr>Специальное оформление</vt:lpstr>
      <vt:lpstr>1_Специальное оформление</vt:lpstr>
      <vt:lpstr>Проектирование информационных систем Лекция 3 Тема: «Методология проектирования информационных систем»</vt:lpstr>
      <vt:lpstr>Методология</vt:lpstr>
      <vt:lpstr>Метод</vt:lpstr>
      <vt:lpstr>Метод</vt:lpstr>
      <vt:lpstr>Методика</vt:lpstr>
      <vt:lpstr>Методология</vt:lpstr>
      <vt:lpstr>Проектирование</vt:lpstr>
      <vt:lpstr>Принципы системного проектирования</vt:lpstr>
      <vt:lpstr>Метод проектирования «сверху-вниз»</vt:lpstr>
      <vt:lpstr>Метод проектирования «сверху-вниз»</vt:lpstr>
      <vt:lpstr>Метод проектирования «сверху-вниз»</vt:lpstr>
      <vt:lpstr>Метод проектирования «снизу-вверх»</vt:lpstr>
      <vt:lpstr>Метод проектирования «снизу-вверх»</vt:lpstr>
      <vt:lpstr>Метод проектирования «снизу-вверх»</vt:lpstr>
      <vt:lpstr>Поиск решений при проектировании</vt:lpstr>
      <vt:lpstr>Поиск решений при проектировании</vt:lpstr>
      <vt:lpstr>Стадии проектирования</vt:lpstr>
      <vt:lpstr>Структура процесса проектирования</vt:lpstr>
      <vt:lpstr>Стадии проектирования</vt:lpstr>
      <vt:lpstr>Стадии проектирования</vt:lpstr>
      <vt:lpstr>Стадии проектирования</vt:lpstr>
      <vt:lpstr>Стадии проектирования</vt:lpstr>
      <vt:lpstr>Стадии проектирования</vt:lpstr>
      <vt:lpstr>Технический проект на автоматизированную систему (ГОСТ 34)</vt:lpstr>
      <vt:lpstr>Стадии проектирования</vt:lpstr>
      <vt:lpstr>Стадии проектирования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Lobanov</dc:creator>
  <cp:lastModifiedBy>Alexander Lobanov</cp:lastModifiedBy>
  <cp:revision>12</cp:revision>
  <dcterms:created xsi:type="dcterms:W3CDTF">2021-02-24T10:39:04Z</dcterms:created>
  <dcterms:modified xsi:type="dcterms:W3CDTF">2023-11-02T08:48:11Z</dcterms:modified>
</cp:coreProperties>
</file>