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18" r:id="rId2"/>
    <p:sldMasterId id="2147483731" r:id="rId3"/>
  </p:sldMasterIdLst>
  <p:notesMasterIdLst>
    <p:notesMasterId r:id="rId38"/>
  </p:notesMasterIdLst>
  <p:sldIdLst>
    <p:sldId id="305" r:id="rId4"/>
    <p:sldId id="275" r:id="rId5"/>
    <p:sldId id="276" r:id="rId6"/>
    <p:sldId id="312" r:id="rId7"/>
    <p:sldId id="313" r:id="rId8"/>
    <p:sldId id="303" r:id="rId9"/>
    <p:sldId id="314" r:id="rId10"/>
    <p:sldId id="315" r:id="rId11"/>
    <p:sldId id="316" r:id="rId12"/>
    <p:sldId id="317" r:id="rId13"/>
    <p:sldId id="318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304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B503-0D52-4BE0-AE5A-3A158E5617CE}" type="datetimeFigureOut">
              <a:rPr lang="ru-RU" smtClean="0"/>
              <a:t>28.02.2023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D9FF1-24ED-4CD5-90CA-7F00C4206F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99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0575-804B-4F6D-9128-B39B93B7E94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83F612-BB29-4E60-A156-A377FADACA0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3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F8077-C3F5-4020-8F7E-03E8DB5443CE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CE2C05-8582-4230-AB6A-41D2D8E05A3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E8182-3BE7-4D00-A963-C9BFABFFB89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080E9B-8473-47DD-BCFF-31FDAAA75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25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41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81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3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8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22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36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74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65FC3F-7C82-4FD0-BF09-AAC7112A1656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1CDA69-B8A5-4BAE-B517-7ADC3E529240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822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46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288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2/28/2023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056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91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2057400"/>
            <a:ext cx="9144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178878"/>
            <a:ext cx="9144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907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6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3744"/>
            <a:ext cx="105156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6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33273"/>
            <a:ext cx="105156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14016"/>
            <a:ext cx="515620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2414015"/>
            <a:ext cx="515620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856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5077" y="1033273"/>
            <a:ext cx="105156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25078" y="2099469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40318" y="3006725"/>
            <a:ext cx="5158316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2099469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3006726"/>
            <a:ext cx="5183717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30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0654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1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AF6DD1-D392-4B1D-BF11-0D275D49C9E4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822DB-96B9-4C6D-AD0A-B46EB20AE62C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94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34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4"/>
            <a:ext cx="3932767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387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0318" y="987425"/>
            <a:ext cx="3932767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0318" y="2552700"/>
            <a:ext cx="3932767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26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90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2606040"/>
            <a:ext cx="105156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41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1152143"/>
            <a:ext cx="2628900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1152144"/>
            <a:ext cx="7683500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3C66FD2-B223-40ED-A70A-6F8087E69D5E}" type="datetimeFigureOut">
              <a:rPr lang="ru-RU" smtClean="0">
                <a:solidFill>
                  <a:prstClr val="black"/>
                </a:solidFill>
              </a:rPr>
              <a:pPr defTabSz="457200"/>
              <a:t>28.02.2023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ru-RU">
              <a:solidFill>
                <a:prstClr val="black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52259990-D040-4A93-9573-D8805257596F}" type="slidenum">
              <a:rPr lang="ru-RU" smtClean="0">
                <a:solidFill>
                  <a:prstClr val="black"/>
                </a:solidFill>
              </a:rPr>
              <a:pPr defTabSz="457200"/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08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89" y="1197276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D04E3D8-9551-C44F-AA1F-D38C85BA4D52}" type="datetimeFigureOut">
              <a:rPr lang="en-US" smtClean="0">
                <a:solidFill>
                  <a:prstClr val="black"/>
                </a:solidFill>
              </a:rPr>
              <a:pPr defTabSz="457200"/>
              <a:t>2/28/2023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D262070-2A5E-5642-84A2-C705DC40505C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0336" y="2693773"/>
            <a:ext cx="11132065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474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29AD6-3B81-431D-82C2-278FE760E699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D8A04-7EE4-41D9-9C1A-A9CEBCEB196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7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18F9E-E637-42BE-8924-39CA9EB340F3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DCD9F-F140-4E9A-9BDE-9F3FE3FC7B49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13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30B321-78CC-4CF4-9BC3-2FE8E762D1D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EDCC68-C554-4591-8CAA-E81C04EB1AD6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77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9B9539-2368-477B-B628-A5D991607D4C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8822A-6978-420C-8EEC-A0553409A3C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8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E8526E-BDD9-4DFF-83A8-3E1EA01B2031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D048F-4C7B-4B46-840A-84D01B020DD2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E34DE-5FD3-4398-B723-807C67B37CC0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F1197C-790A-4EB9-B798-4AD992E3FC67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6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BA0CFE-A9C8-4753-BA23-E68175D561CD}" type="datetimeFigureOut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28.02.2023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1DFE41-CE0D-496B-B67B-44423AC44AA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2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13773" y="6419001"/>
            <a:ext cx="118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"/>
            <a:ext cx="1160444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29"/>
            <a:ext cx="12192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7393853" y="-44722"/>
            <a:ext cx="479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13773" y="6419001"/>
            <a:ext cx="1186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PT Sans"/>
                <a:ea typeface="+mn-ea"/>
                <a:cs typeface="+mn-cs"/>
              </a:rPr>
              <a:t>mirea.ru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PT Sans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8"/>
            <a:ext cx="1160444" cy="9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8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16771" y="6083372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400" b="1" dirty="0">
                <a:solidFill>
                  <a:prstClr val="white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prstClr val="white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prstClr val="white"/>
                </a:solidFill>
                <a:latin typeface="PT Sans"/>
              </a:rPr>
              <a:t>edu.mirea.ru</a:t>
            </a:r>
            <a:endParaRPr lang="ru-RU" sz="1400" b="1" dirty="0">
              <a:solidFill>
                <a:prstClr val="white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8" y="1709739"/>
            <a:ext cx="11359660" cy="2852737"/>
          </a:xfrm>
        </p:spPr>
        <p:txBody>
          <a:bodyPr/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b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4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«Архитектуры информационных систем»</a:t>
            </a: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Лобанов Александр Анатольевич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4196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Рассмотрим классификацию программных систем по их </a:t>
            </a:r>
            <a:r>
              <a:rPr lang="ru-RU" sz="3200" i="1" dirty="0"/>
              <a:t>архитектуре</a:t>
            </a:r>
            <a:r>
              <a:rPr lang="ru-RU" sz="3200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Централизованная архитектура</a:t>
            </a:r>
            <a:r>
              <a:rPr lang="ru-RU" dirty="0"/>
              <a:t>;</a:t>
            </a:r>
          </a:p>
          <a:p>
            <a:r>
              <a:rPr lang="ru-RU" i="1" dirty="0"/>
              <a:t>Архитектура "файл-сервер"</a:t>
            </a:r>
            <a:r>
              <a:rPr lang="ru-RU" dirty="0"/>
              <a:t>;</a:t>
            </a:r>
          </a:p>
          <a:p>
            <a:r>
              <a:rPr lang="ru-RU" i="1" dirty="0"/>
              <a:t>Двухзвенная архитектура "клиент-сервер"</a:t>
            </a:r>
            <a:r>
              <a:rPr lang="ru-RU" dirty="0"/>
              <a:t>;</a:t>
            </a:r>
          </a:p>
          <a:p>
            <a:r>
              <a:rPr lang="ru-RU" i="1" dirty="0"/>
              <a:t>Многозвенная архитектура "клиент-сервер"</a:t>
            </a:r>
            <a:r>
              <a:rPr lang="ru-RU" dirty="0"/>
              <a:t>;</a:t>
            </a:r>
          </a:p>
          <a:p>
            <a:r>
              <a:rPr lang="ru-RU" i="1" dirty="0"/>
              <a:t>Архитектура распределенных систем</a:t>
            </a:r>
            <a:r>
              <a:rPr lang="ru-RU" dirty="0"/>
              <a:t>;</a:t>
            </a:r>
          </a:p>
          <a:p>
            <a:r>
              <a:rPr lang="ru-RU" i="1" dirty="0"/>
              <a:t>Архитектура Веб-приложений</a:t>
            </a:r>
            <a:r>
              <a:rPr lang="ru-RU" dirty="0"/>
              <a:t>;</a:t>
            </a:r>
          </a:p>
          <a:p>
            <a:r>
              <a:rPr lang="ru-RU" i="1" dirty="0"/>
              <a:t>Сервис-ориентированная архитектура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68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/>
          <a:p>
            <a:pPr marL="0" indent="0" algn="just">
              <a:buNone/>
            </a:pPr>
            <a:r>
              <a:rPr lang="ru-RU"/>
              <a:t>Следует заметить, что, как и любая классификация, данная классификация архитектур информационных систем не является абсолютно жесткой. </a:t>
            </a:r>
            <a:r>
              <a:rPr lang="ru-RU" dirty="0"/>
              <a:t>В </a:t>
            </a:r>
            <a:r>
              <a:rPr lang="ru-RU" i="1" dirty="0"/>
              <a:t>архитектуре</a:t>
            </a:r>
            <a:r>
              <a:rPr lang="ru-RU" dirty="0"/>
              <a:t> любой конкретной информационной системы часто можно найти влияния нескольких общих архитектурных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90847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Централизованная архитектура</a:t>
            </a:r>
            <a:endParaRPr lang="ru-RU" altLang="ru-RU"/>
          </a:p>
        </p:txBody>
      </p:sp>
      <p:pic>
        <p:nvPicPr>
          <p:cNvPr id="27651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5304" y="1527910"/>
            <a:ext cx="4566851" cy="4479698"/>
          </a:xfrm>
        </p:spPr>
      </p:pic>
    </p:spTree>
    <p:extLst>
      <p:ext uri="{BB962C8B-B14F-4D97-AF65-F5344CB8AC3E}">
        <p14:creationId xmlns:p14="http://schemas.microsoft.com/office/powerpoint/2010/main" val="160419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Централизованная архитектура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5125" y="1825625"/>
            <a:ext cx="11485563" cy="4803775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Централизованная архитектура вычислительных систем была распространена в 70-х и 80-х годах и реализовывалась на базе </a:t>
            </a:r>
            <a:r>
              <a:rPr lang="ru-RU" dirty="0" err="1"/>
              <a:t>мейнфреймов</a:t>
            </a:r>
            <a:r>
              <a:rPr lang="ru-RU" dirty="0"/>
              <a:t> (например, IBM-360/370 или их отечественных аналогов серии ЕС ЭВМ), либо на базе </a:t>
            </a:r>
            <a:r>
              <a:rPr lang="ru-RU" dirty="0" err="1"/>
              <a:t>мини-ЭВМ</a:t>
            </a:r>
            <a:r>
              <a:rPr lang="ru-RU" dirty="0"/>
              <a:t> (например, PDP-11 или их отечественного аналога СМ-4). Характерная особенность такой архитектуры – полная "</a:t>
            </a:r>
            <a:r>
              <a:rPr lang="ru-RU" dirty="0" err="1"/>
              <a:t>неинтеллектуальность</a:t>
            </a:r>
            <a:r>
              <a:rPr lang="ru-RU" dirty="0"/>
              <a:t>" терминалов. Их работой управляет хост-ЭВМ.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/>
              <a:t>Достоинства такой архитектуры: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пользователи совместно используют дорогие ресурсы ЭВМ и дорогие периферийные устройства;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централизация ресурсов и оборудования облегчает обслуживание и эксплуатацию вычислительной системы;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отсутствует необходимость администрирования рабочих мест пользователей;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b="1" dirty="0"/>
              <a:t>Главным недостатком </a:t>
            </a:r>
            <a:r>
              <a:rPr lang="ru-RU" dirty="0"/>
              <a:t>для пользователя является то, что он полностью зависит от администратора хост-ЭВМ. Пользователь не может настроить рабочую среду под свои потребности – все используемое программное обеспечение является коллективным.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Использование такой архитектуры является оправданным, если хост-ЭВМ очень дорогая, например, </a:t>
            </a:r>
            <a:r>
              <a:rPr lang="ru-RU" dirty="0" err="1"/>
              <a:t>супер-ЭВМ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40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"файл-сервер"</a:t>
            </a:r>
            <a:endParaRPr lang="ru-RU" altLang="ru-RU"/>
          </a:p>
        </p:txBody>
      </p:sp>
      <p:pic>
        <p:nvPicPr>
          <p:cNvPr id="29699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0625" y="1258888"/>
            <a:ext cx="4398963" cy="5099050"/>
          </a:xfrm>
        </p:spPr>
      </p:pic>
    </p:spTree>
    <p:extLst>
      <p:ext uri="{BB962C8B-B14F-4D97-AF65-F5344CB8AC3E}">
        <p14:creationId xmlns:p14="http://schemas.microsoft.com/office/powerpoint/2010/main" val="3390321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"файл-сервер"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21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Файл-серверные приложения – приложения, схожие по своей структуре с локальными приложениями и использующие сетевой ресурс для хранения программы и данных.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Функции сервера: хранения данных и кода программы.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Функции клиента: обработка данных происходит исключительно на стороне клиента.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Организация информационных систем на основе использования выделенных файл-серверов все еще является распространенной в связи с наличием большого количества персональных компьютеров разного уровня развитости и сравнительной дешевизны связывания PC в локальные сети</a:t>
            </a:r>
          </a:p>
        </p:txBody>
      </p:sp>
    </p:spTree>
    <p:extLst>
      <p:ext uri="{BB962C8B-B14F-4D97-AF65-F5344CB8AC3E}">
        <p14:creationId xmlns:p14="http://schemas.microsoft.com/office/powerpoint/2010/main" val="397318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"клиент-сервер"</a:t>
            </a:r>
            <a:endParaRPr lang="ru-RU" altLang="ru-RU"/>
          </a:p>
        </p:txBody>
      </p:sp>
      <p:pic>
        <p:nvPicPr>
          <p:cNvPr id="3174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9341" y="1690688"/>
            <a:ext cx="3972972" cy="4047934"/>
          </a:xfrm>
        </p:spPr>
      </p:pic>
    </p:spTree>
    <p:extLst>
      <p:ext uri="{BB962C8B-B14F-4D97-AF65-F5344CB8AC3E}">
        <p14:creationId xmlns:p14="http://schemas.microsoft.com/office/powerpoint/2010/main" val="239726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"клиент-сервер"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62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Клиент-сервер (</a:t>
            </a:r>
            <a:r>
              <a:rPr lang="ru-RU" dirty="0" err="1"/>
              <a:t>Client-server</a:t>
            </a:r>
            <a:r>
              <a:rPr lang="ru-RU" dirty="0"/>
              <a:t>) – вычислительная или сетевая архитектура, в которой задания или сетевая нагрузка распределены между поставщиками услуг (сервисов), называемых серверами, и заказчиками услуг, называемых клиентами [15]. Нередко клиенты и серверы взаимодействуют через компьютерную сеть и могут быть как различными физическими устройствами, так и программным обеспечением.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Первоначально системы такого уровня базировались на классической двухуровневой клиент-серверной архитектуре (</a:t>
            </a:r>
            <a:r>
              <a:rPr lang="ru-RU" dirty="0" err="1"/>
              <a:t>Two-tier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). Под клиент-серверным приложением в этом случае понимается информационная система, основанная на использовании серверов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061715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Многоуровневый "клиент-сервер"</a:t>
            </a:r>
            <a:endParaRPr lang="ru-RU" altLang="ru-RU"/>
          </a:p>
        </p:txBody>
      </p:sp>
      <p:pic>
        <p:nvPicPr>
          <p:cNvPr id="3379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4438" y="1539875"/>
            <a:ext cx="7223125" cy="4648200"/>
          </a:xfrm>
        </p:spPr>
      </p:pic>
    </p:spTree>
    <p:extLst>
      <p:ext uri="{BB962C8B-B14F-4D97-AF65-F5344CB8AC3E}">
        <p14:creationId xmlns:p14="http://schemas.microsoft.com/office/powerpoint/2010/main" val="43201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Многоуровневый "клиент-сервер"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0225" y="1825625"/>
            <a:ext cx="11164888" cy="474821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Многоуровневая архитектура клиент-сервер (</a:t>
            </a:r>
            <a:r>
              <a:rPr lang="ru-RU" dirty="0" err="1"/>
              <a:t>Multitier</a:t>
            </a:r>
            <a:r>
              <a:rPr lang="ru-RU" dirty="0"/>
              <a:t> </a:t>
            </a:r>
            <a:r>
              <a:rPr lang="ru-RU" dirty="0" err="1"/>
              <a:t>architecture</a:t>
            </a:r>
            <a:r>
              <a:rPr lang="ru-RU" dirty="0"/>
              <a:t>) – разновидность архитектуры клиент-сервер, в которой функция обработки данных вынесена на один или несколько отдельных серверов. Это позволяет разделить функции хранения, обработки и представления данных для более эффективного использования возможностей серверов и клиентов.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Среди многоуровневой архитектуры клиент-сервер наиболее распространена трехуровневая архитектура (трехзвенная архитектура, </a:t>
            </a:r>
            <a:r>
              <a:rPr lang="ru-RU" dirty="0" err="1"/>
              <a:t>three-tier</a:t>
            </a:r>
            <a:r>
              <a:rPr lang="ru-RU" dirty="0"/>
              <a:t>), предполагающая наличие следующих компонентов приложения: клиентское приложение (обычно говорят "тонкий клиент" или терминал), подключенное к серверу приложений, который в свою очередь подключен к серверу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193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4000" b="1"/>
              <a:t>Архитектура информационных систем</a:t>
            </a: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b="1">
                <a:solidFill>
                  <a:srgbClr val="FF0000"/>
                </a:solidFill>
              </a:rPr>
              <a:t>Общие сведения</a:t>
            </a:r>
          </a:p>
          <a:p>
            <a:pPr algn="just" eaLnBrk="1" hangingPunct="1"/>
            <a:r>
              <a:rPr lang="ru-RU" altLang="ru-RU"/>
              <a:t>Современные программные приложения и информационные системы достигли такого уровня развития, что термин "архитектура" в применении к ним уже давно не удивляет. Грамотно построить информационную систему, эффективно и надежно функционирующую не проще, чем сконструировать и возвести современное многофункциональное здание </a:t>
            </a:r>
          </a:p>
        </p:txBody>
      </p:sp>
    </p:spTree>
    <p:extLst>
      <p:ext uri="{BB962C8B-B14F-4D97-AF65-F5344CB8AC3E}">
        <p14:creationId xmlns:p14="http://schemas.microsoft.com/office/powerpoint/2010/main" val="176794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 dirty="0"/>
              <a:t>Пять уровней многозвенной архитектуры "клиент-сервер"</a:t>
            </a:r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>
          <a:xfrm>
            <a:off x="1051727" y="1798389"/>
            <a:ext cx="5077768" cy="4565127"/>
          </a:xfrm>
        </p:spPr>
        <p:txBody>
          <a:bodyPr/>
          <a:lstStyle/>
          <a:p>
            <a:pPr eaLnBrk="1" hangingPunct="1"/>
            <a:r>
              <a:rPr lang="ru-RU" altLang="ru-RU" dirty="0"/>
              <a:t>Некоторые авторы (например, Мартин </a:t>
            </a:r>
            <a:r>
              <a:rPr lang="ru-RU" altLang="ru-RU" dirty="0" err="1"/>
              <a:t>Фаулер</a:t>
            </a:r>
            <a:r>
              <a:rPr lang="ru-RU" altLang="ru-RU" dirty="0"/>
              <a:t>) представляют многозвенную архитектуру (трехзвенную) в виде пяти уровней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/>
              <a:t>Представление;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/>
              <a:t>Уровень представления;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/>
              <a:t>Уровень логики;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/>
              <a:t>Уровень данных;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ru-RU" altLang="ru-RU" dirty="0"/>
              <a:t>Данные.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3220" y="1950401"/>
            <a:ext cx="196981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Представление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3220" y="3366594"/>
            <a:ext cx="19698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Уровень представления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990" y="4810004"/>
            <a:ext cx="19698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Уровень доступа к данным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0990" y="5819734"/>
            <a:ext cx="19698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Данные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09073" y="3366594"/>
            <a:ext cx="19698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Уровень логики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 стрелкой 3"/>
          <p:cNvCxnSpPr>
            <a:stCxn id="2" idx="2"/>
            <a:endCxn id="6" idx="0"/>
          </p:cNvCxnSpPr>
          <p:nvPr/>
        </p:nvCxnSpPr>
        <p:spPr>
          <a:xfrm>
            <a:off x="7438125" y="2873731"/>
            <a:ext cx="0" cy="49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9" idx="1"/>
          </p:cNvCxnSpPr>
          <p:nvPr/>
        </p:nvCxnSpPr>
        <p:spPr>
          <a:xfrm>
            <a:off x="8423030" y="3676079"/>
            <a:ext cx="1186043" cy="13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6" idx="2"/>
            <a:endCxn id="7" idx="1"/>
          </p:cNvCxnSpPr>
          <p:nvPr/>
        </p:nvCxnSpPr>
        <p:spPr>
          <a:xfrm rot="16200000" flipH="1">
            <a:off x="7279435" y="4171614"/>
            <a:ext cx="1120245" cy="8028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7" idx="3"/>
          </p:cNvCxnSpPr>
          <p:nvPr/>
        </p:nvCxnSpPr>
        <p:spPr>
          <a:xfrm rot="5400000">
            <a:off x="10026654" y="4197072"/>
            <a:ext cx="1120244" cy="7519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7" idx="2"/>
            <a:endCxn id="8" idx="0"/>
          </p:cNvCxnSpPr>
          <p:nvPr/>
        </p:nvCxnSpPr>
        <p:spPr>
          <a:xfrm>
            <a:off x="9225895" y="5456335"/>
            <a:ext cx="0" cy="36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04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распределенных систем</a:t>
            </a:r>
            <a:endParaRPr lang="ru-RU" altLang="ru-RU"/>
          </a:p>
        </p:txBody>
      </p:sp>
      <p:pic>
        <p:nvPicPr>
          <p:cNvPr id="36867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801938"/>
            <a:ext cx="2895600" cy="2400300"/>
          </a:xfrm>
        </p:spPr>
      </p:pic>
    </p:spTree>
    <p:extLst>
      <p:ext uri="{BB962C8B-B14F-4D97-AF65-F5344CB8AC3E}">
        <p14:creationId xmlns:p14="http://schemas.microsoft.com/office/powerpoint/2010/main" val="3321390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Архитектура распределенных систем</a:t>
            </a:r>
            <a:endParaRPr lang="ru-RU" altLang="ru-RU"/>
          </a:p>
        </p:txBody>
      </p:sp>
      <p:sp>
        <p:nvSpPr>
          <p:cNvPr id="3789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ru-RU" altLang="ru-RU"/>
              <a:t>Такой тип систем является более сложным с точки зрения организации системы. Суть распределенной системы заключается в том, чтобы хранить локальные копии важных данных.</a:t>
            </a:r>
          </a:p>
          <a:p>
            <a:pPr algn="just" eaLnBrk="1" hangingPunct="1"/>
            <a:r>
              <a:rPr lang="ru-RU" altLang="ru-RU"/>
              <a:t>Каждый АРМ независим, содержит только ту информацию, с которой должен работать, а актуальность данных во всей системе обеспечивается благодаря непрерывному обмену сообщениями с другими АРМами. Обмен сообщениями между АРМами может быть реализован различными способами, от отправки данных по электронной почте до передачи данных по сетям. </a:t>
            </a:r>
          </a:p>
        </p:txBody>
      </p:sp>
    </p:spTree>
    <p:extLst>
      <p:ext uri="{BB962C8B-B14F-4D97-AF65-F5344CB8AC3E}">
        <p14:creationId xmlns:p14="http://schemas.microsoft.com/office/powerpoint/2010/main" val="5144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Распределенные системы с репликацией</a:t>
            </a:r>
            <a:endParaRPr lang="ru-RU" altLang="ru-RU"/>
          </a:p>
        </p:txBody>
      </p:sp>
      <p:pic>
        <p:nvPicPr>
          <p:cNvPr id="38915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7607" y="2388648"/>
            <a:ext cx="6096786" cy="1979188"/>
          </a:xfrm>
        </p:spPr>
      </p:pic>
    </p:spTree>
    <p:extLst>
      <p:ext uri="{BB962C8B-B14F-4D97-AF65-F5344CB8AC3E}">
        <p14:creationId xmlns:p14="http://schemas.microsoft.com/office/powerpoint/2010/main" val="2956369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Распределенные системы с репликацией</a:t>
            </a:r>
            <a:endParaRPr lang="ru-RU" altLang="ru-RU"/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ru-RU" altLang="ru-RU"/>
              <a:t>Данными между различными рабочими станциями и централизованным хранилищем данных, передаются репликацией. При вводе информации на рабочих станциях – данные также записываются в локальную базу данных, а лишь затем синхронизируются.</a:t>
            </a:r>
          </a:p>
          <a:p>
            <a:pPr algn="just"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1920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Распределенные системы с элементами удаленного исполнения</a:t>
            </a:r>
            <a:endParaRPr lang="ru-RU" altLang="ru-RU"/>
          </a:p>
        </p:txBody>
      </p:sp>
      <p:pic>
        <p:nvPicPr>
          <p:cNvPr id="40963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62363" y="3252788"/>
            <a:ext cx="4867275" cy="1495425"/>
          </a:xfrm>
        </p:spPr>
      </p:pic>
    </p:spTree>
    <p:extLst>
      <p:ext uri="{BB962C8B-B14F-4D97-AF65-F5344CB8AC3E}">
        <p14:creationId xmlns:p14="http://schemas.microsoft.com/office/powerpoint/2010/main" val="338115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Распределенные системы с элементами удаленного исполнения</a:t>
            </a:r>
            <a:endParaRPr lang="ru-RU" alt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1225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Существуют определенные особенности, которые невозможно качественно реализовать на обычной распределенной системе </a:t>
            </a:r>
            <a:r>
              <a:rPr lang="ru-RU" dirty="0" err="1"/>
              <a:t>репликативного</a:t>
            </a:r>
            <a:r>
              <a:rPr lang="ru-RU" dirty="0"/>
              <a:t> типа. К этим особенностям можно отнести: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использование данных из сущностей, которые хранятся на удаленном сервере (узле);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использование данных из сущностей, хранящихся на разных серверах (узлах) частично;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использование обособленного функционала, на выделенном сервере (узле).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dirty="0"/>
              <a:t>У каждого из описанных типов используется общий принцип: программа клиент или обращается к выделенному (удаленному) серверу непосредственно или обращается к локальной базе, которая инкапсулирует в себе обращение к удаленному серверу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0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b="1"/>
              <a:t>Энтропия источника</a:t>
            </a: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 cstate="print"/>
            <a:stretch>
              <a:fillRect l="-1043" t="-2241" r="-1159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4347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7875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Избыточность источника</a:t>
            </a:r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10312" y="1005840"/>
            <a:ext cx="11676888" cy="5614416"/>
          </a:xfrm>
          <a:blipFill>
            <a:blip r:embed="rId2" cstate="print"/>
            <a:stretch>
              <a:fillRect l="-940" t="-2389" r="-1044" b="-65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00195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Производительность источника</a:t>
            </a:r>
            <a:endParaRPr lang="ru-RU" alt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0896" y="1207008"/>
            <a:ext cx="11567160" cy="5358384"/>
          </a:xfrm>
          <a:blipFill>
            <a:blip r:embed="rId2" cstate="print"/>
            <a:stretch>
              <a:fillRect l="-948" t="-1820" r="-1001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879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/>
              <a:t>определение термина архитектуры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88" y="1252538"/>
            <a:ext cx="11410950" cy="51943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</a:t>
            </a:r>
            <a:r>
              <a:rPr lang="ru-RU" b="1" dirty="0"/>
              <a:t> информационной системы</a:t>
            </a:r>
            <a:r>
              <a:rPr lang="ru-RU" dirty="0"/>
              <a:t> – концепция, определяющая модель, структуру, выполняемые функции и взаимосвязь компонентов информационной системы;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</a:t>
            </a:r>
            <a:r>
              <a:rPr lang="ru-RU" b="1" dirty="0"/>
              <a:t> программы или компьютерной системы</a:t>
            </a:r>
            <a:r>
              <a:rPr lang="ru-RU" dirty="0"/>
              <a:t> – это структура или структуры системы, которые включают элементы программы, видимые извне свойства этих элементов и связи между ними связь компонентов информационной системы;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</a:t>
            </a:r>
            <a:r>
              <a:rPr lang="ru-RU" b="1" dirty="0"/>
              <a:t> программного обеспечения</a:t>
            </a:r>
            <a:r>
              <a:rPr lang="ru-RU" dirty="0"/>
              <a:t> системы или набора систем состоит из всех важных проектных решений по поводу структур программы и взаимодействий между этими структурами, которые составляют системы. Проектные решения обеспечивают желаемый набор свойств, которые должна поддерживать система, чтобы быть успешной. Проектные решения предоставляют концептуальную основу для разработки системы, ее поддержки и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410443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Заголовок 1"/>
          <p:cNvSpPr>
            <a:spLocks noGrp="1"/>
          </p:cNvSpPr>
          <p:nvPr>
            <p:ph type="title"/>
          </p:nvPr>
        </p:nvSpPr>
        <p:spPr>
          <a:xfrm>
            <a:off x="836613" y="-31115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Пропускная способность каналов</a:t>
            </a:r>
            <a:endParaRPr lang="ru-RU" alt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0896" y="740664"/>
            <a:ext cx="11567160" cy="5824728"/>
          </a:xfrm>
          <a:blipFill>
            <a:blip r:embed="rId2" cstate="print"/>
            <a:stretch>
              <a:fillRect l="-790" t="-1675" r="-89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87951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>
          <a:xfrm>
            <a:off x="836613" y="-31115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Пропускная способность каналов</a:t>
            </a:r>
            <a:endParaRPr lang="ru-RU" alt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0896" y="740664"/>
            <a:ext cx="11567160" cy="5824728"/>
          </a:xfrm>
          <a:blipFill>
            <a:blip r:embed="rId2" cstate="print"/>
            <a:stretch>
              <a:fillRect l="-948" r="-89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087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836613" y="-31115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Пропускная способность каналов</a:t>
            </a:r>
            <a:endParaRPr lang="ru-RU" alt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0896" y="667512"/>
            <a:ext cx="11567160" cy="5897880"/>
          </a:xfrm>
          <a:blipFill>
            <a:blip r:embed="rId2" cstate="print"/>
            <a:stretch>
              <a:fillRect l="-948" r="-89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73145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836613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Пропускная способность каналов</a:t>
            </a:r>
            <a:endParaRPr lang="ru-RU" altLang="ru-RU"/>
          </a:p>
        </p:txBody>
      </p:sp>
      <p:sp>
        <p:nvSpPr>
          <p:cNvPr id="3" name="Объект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10896" y="1380744"/>
            <a:ext cx="11567160" cy="5184648"/>
          </a:xfrm>
          <a:blipFill>
            <a:blip r:embed="rId2" cstate="print"/>
            <a:stretch>
              <a:fillRect l="-948" t="-1882" r="-896"/>
            </a:stretch>
          </a:blip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3161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1A339E-349F-62E3-910C-A6D5C89A5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741967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/>
              <a:t>определение термина архитектуры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88" y="1252538"/>
            <a:ext cx="11410950" cy="51943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 – </a:t>
            </a:r>
            <a:r>
              <a:rPr lang="ru-RU" dirty="0"/>
              <a:t>это базовая организация системы, воплощенная в ее компонентах, их отношениях между собой и с окружением, а также принципы, определяющие проектирование и развитие системы [5].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 – </a:t>
            </a:r>
            <a:r>
              <a:rPr lang="ru-RU" dirty="0"/>
              <a:t>это набор значимых решений по поводу организации системы программного обеспечения, набор структурных элементов и их интерфейсов, при помощи которых компонуется система, вместе с их поведением, определяемым во взаимодействии между этими элементами, компоновка элементов в постепенно укрупняющиеся подсистемы, а также стиль архитектуры, который направляет эту организацию – элементы и их интерфейсы, взаимодействия и компоновку [6].</a:t>
            </a:r>
          </a:p>
        </p:txBody>
      </p:sp>
    </p:spTree>
    <p:extLst>
      <p:ext uri="{BB962C8B-B14F-4D97-AF65-F5344CB8AC3E}">
        <p14:creationId xmlns:p14="http://schemas.microsoft.com/office/powerpoint/2010/main" val="252808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ru-RU" altLang="ru-RU" b="1" dirty="0"/>
              <a:t>определение термина архитектуры ИС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188" y="1252538"/>
            <a:ext cx="11410950" cy="5194300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 программы или компьютерной системы – </a:t>
            </a:r>
            <a:r>
              <a:rPr lang="ru-RU" dirty="0"/>
              <a:t>это структура или структуры системы, которые включают элементы программы, видимые извне свойства этих элементов и связи между ними [7].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 – </a:t>
            </a:r>
            <a:r>
              <a:rPr lang="ru-RU" dirty="0"/>
              <a:t>это структура организации и связанное с ней поведение системы [8]. Архитектуру можно рекурсивно разобрать на части, взаимодействующие посредством интерфейсов, связи, которые соединяют части, и условия сборки частей. Части, которые взаимодействуют через интерфейсы, включают классы, компоненты и подсистемы.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ru-RU" i="1" dirty="0"/>
              <a:t>Архитектура программного обеспечения системы или набора систем </a:t>
            </a:r>
            <a:r>
              <a:rPr lang="ru-RU" dirty="0"/>
              <a:t>состоит из всех важных проектных решений по поводу структур программы и взаимодействий между этими структурами, которые составляют системы [9]. Проектные решения обеспечивают желаемый набор свойств, которые должна поддерживать система, чтобы быть успешной. Проектные решения предоставляют концептуальную основу для разработки системы, ее поддержки и обслуживания.</a:t>
            </a:r>
          </a:p>
        </p:txBody>
      </p:sp>
    </p:spTree>
    <p:extLst>
      <p:ext uri="{BB962C8B-B14F-4D97-AF65-F5344CB8AC3E}">
        <p14:creationId xmlns:p14="http://schemas.microsoft.com/office/powerpoint/2010/main" val="366401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Важное замечание </a:t>
            </a:r>
            <a:r>
              <a:rPr lang="en-US" dirty="0"/>
              <a:t>NB</a:t>
            </a:r>
            <a:r>
              <a:rPr lang="ru-RU" dirty="0"/>
              <a:t>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Хотя определения несколько отличаются, можно заметить немалую степень сходства. Например, большинство определений указывают на то, что </a:t>
            </a:r>
            <a:r>
              <a:rPr lang="ru-RU" b="1" i="1" dirty="0"/>
              <a:t>архитектура</a:t>
            </a:r>
            <a:r>
              <a:rPr lang="ru-RU" dirty="0"/>
              <a:t> связана со структурой и поведением, а также только со значимыми решениями, может соответствовать некоторому архитектурному стилю, на нее влияют заинтересованные в ней лица и ее окружение, она воплощает решения на основе логического обоснования.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1445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 архитектурой программных систем будем понимать совокупность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организации программной системы;</a:t>
            </a:r>
          </a:p>
          <a:p>
            <a:r>
              <a:rPr lang="ru-RU" dirty="0"/>
              <a:t>выбора структурных элементов, составляющих систему и их интерфейсов;</a:t>
            </a:r>
          </a:p>
          <a:p>
            <a:r>
              <a:rPr lang="ru-RU" dirty="0"/>
              <a:t>поведения этих элементов во взаимодействии с другими элементами;</a:t>
            </a:r>
          </a:p>
          <a:p>
            <a:r>
              <a:rPr lang="ru-RU" dirty="0"/>
              <a:t>объединение этих элементов в подсистемы;</a:t>
            </a:r>
          </a:p>
          <a:p>
            <a:r>
              <a:rPr lang="ru-RU" i="1" dirty="0"/>
              <a:t>архитектурного стиля</a:t>
            </a:r>
            <a:r>
              <a:rPr lang="ru-RU" dirty="0"/>
              <a:t>, определяющего логическую и физическую организацию системы: статические и динамические элементы, их интерфейсы и способы их объединения.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4942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96696"/>
            <a:ext cx="10515600" cy="5180267"/>
          </a:xfrm>
        </p:spPr>
        <p:txBody>
          <a:bodyPr/>
          <a:lstStyle/>
          <a:p>
            <a:pPr algn="just"/>
            <a:r>
              <a:rPr lang="ru-RU" dirty="0"/>
              <a:t>Архитектура программной системы охватывает не только ее структурные и поведенческие аспекты, но и правила ее использования и интеграции с другими системами, функциональность, производительность, гибкость, надежность, возможность повторного применения, полноту, экономические и технологические ограничения, а также вопрос пользовательского интерфейса.</a:t>
            </a:r>
          </a:p>
          <a:p>
            <a:pPr algn="just"/>
            <a:r>
              <a:rPr lang="ru-RU" dirty="0"/>
              <a:t>По мере развития программных систем все большее значение приобретает их интеграция друг с другом с целью построения единого информационного пространства предприятия. Как можно видеть из вышеприведенных определений интеграция является важнейшим элементом архитектуры.</a:t>
            </a:r>
          </a:p>
        </p:txBody>
      </p:sp>
    </p:spTree>
    <p:extLst>
      <p:ext uri="{BB962C8B-B14F-4D97-AF65-F5344CB8AC3E}">
        <p14:creationId xmlns:p14="http://schemas.microsoft.com/office/powerpoint/2010/main" val="33501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7417" y="242456"/>
            <a:ext cx="10681855" cy="6123708"/>
          </a:xfrm>
        </p:spPr>
        <p:txBody>
          <a:bodyPr/>
          <a:lstStyle/>
          <a:p>
            <a:pPr marL="0" indent="0" algn="just">
              <a:buNone/>
            </a:pPr>
            <a:r>
              <a:rPr lang="ru-RU" sz="3200" dirty="0"/>
              <a:t>Для того чтобы построить правильную и надежную </a:t>
            </a:r>
            <a:r>
              <a:rPr lang="ru-RU" sz="3200" i="1" dirty="0"/>
              <a:t>архитектуру</a:t>
            </a:r>
            <a:r>
              <a:rPr lang="ru-RU" sz="3200" dirty="0"/>
              <a:t> и грамотно спроектировать интеграцию программных систем необходимо четко следовать современным стандартам в этих областях. Без этого велика вероятность создать </a:t>
            </a:r>
            <a:r>
              <a:rPr lang="ru-RU" sz="3200" i="1" dirty="0"/>
              <a:t>архитектуру</a:t>
            </a:r>
            <a:r>
              <a:rPr lang="ru-RU" sz="3200" dirty="0"/>
              <a:t>, которая неспособна развиваться и удовлетворять растущим потребностям пользователей ИТ. В качестве законодателей стандартов в этой области выступают такие международные организации как:</a:t>
            </a:r>
          </a:p>
          <a:p>
            <a:pPr marL="0" indent="0" algn="just">
              <a:buNone/>
            </a:pPr>
            <a:r>
              <a:rPr lang="ru-RU" sz="3200" dirty="0"/>
              <a:t>SEI (Software Engineering Institute), WWW (консорциум World Wide Web), OMG (Object Management Group), организация разработчиков Java – </a:t>
            </a:r>
            <a:r>
              <a:rPr lang="ru-RU" sz="3200" i="1" dirty="0"/>
              <a:t>JCP</a:t>
            </a:r>
            <a:r>
              <a:rPr lang="ru-RU" sz="3200" dirty="0"/>
              <a:t> (Java Community Process), IEEE (Institute </a:t>
            </a:r>
            <a:r>
              <a:rPr lang="ru-RU" sz="3200" dirty="0" err="1"/>
              <a:t>of</a:t>
            </a:r>
            <a:r>
              <a:rPr lang="ru-RU" sz="3200" dirty="0"/>
              <a:t> </a:t>
            </a:r>
            <a:r>
              <a:rPr lang="ru-RU" sz="3200" dirty="0" err="1"/>
              <a:t>Electrical</a:t>
            </a:r>
            <a:r>
              <a:rPr lang="ru-RU" sz="3200" dirty="0"/>
              <a:t> </a:t>
            </a:r>
            <a:r>
              <a:rPr lang="ru-RU" sz="3200" dirty="0" err="1"/>
              <a:t>and</a:t>
            </a:r>
            <a:r>
              <a:rPr lang="ru-RU" sz="3200" dirty="0"/>
              <a:t> Electronics </a:t>
            </a:r>
            <a:r>
              <a:rPr lang="ru-RU" sz="3200" dirty="0" err="1"/>
              <a:t>Engineers</a:t>
            </a:r>
            <a:r>
              <a:rPr lang="ru-RU" sz="3200" dirty="0"/>
              <a:t>) и другие.</a:t>
            </a:r>
          </a:p>
        </p:txBody>
      </p:sp>
    </p:spTree>
    <p:extLst>
      <p:ext uri="{BB962C8B-B14F-4D97-AF65-F5344CB8AC3E}">
        <p14:creationId xmlns:p14="http://schemas.microsoft.com/office/powerpoint/2010/main" val="1469978440"/>
      </p:ext>
    </p:extLst>
  </p:cSld>
  <p:clrMapOvr>
    <a:masterClrMapping/>
  </p:clrMapOvr>
</p:sld>
</file>

<file path=ppt/theme/theme1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1517</Words>
  <Application>Microsoft Office PowerPoint</Application>
  <PresentationFormat>Широкоэкранный</PresentationFormat>
  <Paragraphs>103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PT Sans</vt:lpstr>
      <vt:lpstr>Times New Roman</vt:lpstr>
      <vt:lpstr>3_Тема Office</vt:lpstr>
      <vt:lpstr>Специальное оформление</vt:lpstr>
      <vt:lpstr>1_Специальное оформление</vt:lpstr>
      <vt:lpstr>Проектирование информационных систем Лекция 4 Тема: «Архитектуры информационных систем»</vt:lpstr>
      <vt:lpstr>Архитектура информационных систем</vt:lpstr>
      <vt:lpstr>определение термина архитектуры ИС</vt:lpstr>
      <vt:lpstr>определение термина архитектуры ИС</vt:lpstr>
      <vt:lpstr>определение термина архитектуры ИС</vt:lpstr>
      <vt:lpstr>Важное замечание NB!</vt:lpstr>
      <vt:lpstr>Под архитектурой программных систем будем понимать совокупность решений</vt:lpstr>
      <vt:lpstr>Презентация PowerPoint</vt:lpstr>
      <vt:lpstr>Презентация PowerPoint</vt:lpstr>
      <vt:lpstr>Рассмотрим классификацию программных систем по их архитектуре:</vt:lpstr>
      <vt:lpstr>Презентация PowerPoint</vt:lpstr>
      <vt:lpstr>Централизованная архитектура</vt:lpstr>
      <vt:lpstr>Централизованная архитектура</vt:lpstr>
      <vt:lpstr>Архитектура "файл-сервер"</vt:lpstr>
      <vt:lpstr>Архитектура "файл-сервер"</vt:lpstr>
      <vt:lpstr>Архитектура "клиент-сервер"</vt:lpstr>
      <vt:lpstr>Архитектура "клиент-сервер"</vt:lpstr>
      <vt:lpstr>Многоуровневый "клиент-сервер"</vt:lpstr>
      <vt:lpstr>Многоуровневый "клиент-сервер"</vt:lpstr>
      <vt:lpstr>Пять уровней многозвенной архитектуры "клиент-сервер"</vt:lpstr>
      <vt:lpstr>Архитектура распределенных систем</vt:lpstr>
      <vt:lpstr>Архитектура распределенных систем</vt:lpstr>
      <vt:lpstr>Распределенные системы с репликацией</vt:lpstr>
      <vt:lpstr>Распределенные системы с репликацией</vt:lpstr>
      <vt:lpstr>Распределенные системы с элементами удаленного исполнения</vt:lpstr>
      <vt:lpstr>Распределенные системы с элементами удаленного исполнения</vt:lpstr>
      <vt:lpstr>Энтропия источника</vt:lpstr>
      <vt:lpstr>Избыточность источника</vt:lpstr>
      <vt:lpstr>Производительность источника</vt:lpstr>
      <vt:lpstr>Пропускная способность каналов</vt:lpstr>
      <vt:lpstr>Пропускная способность каналов</vt:lpstr>
      <vt:lpstr>Пропускная способность каналов</vt:lpstr>
      <vt:lpstr>Пропускная способность каналов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Lobanov</dc:creator>
  <cp:lastModifiedBy>Alexander Lobanov</cp:lastModifiedBy>
  <cp:revision>12</cp:revision>
  <dcterms:created xsi:type="dcterms:W3CDTF">2021-02-24T10:39:04Z</dcterms:created>
  <dcterms:modified xsi:type="dcterms:W3CDTF">2023-02-28T16:29:30Z</dcterms:modified>
</cp:coreProperties>
</file>