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62"/>
  </p:notesMasterIdLst>
  <p:sldIdLst>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Lst>
  <p:sldSz cx="12192000" cy="6858000"/>
  <p:notesSz cx="7315200" cy="96012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ru-RU" sz="1800" b="0" strike="noStrike" spc="-1">
                <a:solidFill>
                  <a:schemeClr val="dk1"/>
                </a:solidFill>
                <a:latin typeface="Calibri"/>
              </a:rPr>
              <a:t>Для перемещения страницы щёлкните мышью</a:t>
            </a:r>
          </a:p>
        </p:txBody>
      </p:sp>
      <p:sp>
        <p:nvSpPr>
          <p:cNvPr id="6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ru-RU" sz="2000" b="0" strike="noStrike" spc="-1">
                <a:solidFill>
                  <a:srgbClr val="000000"/>
                </a:solidFill>
                <a:latin typeface="Arial"/>
              </a:rPr>
              <a:t>Для правки формата примечаний щёлкните мышью</a:t>
            </a:r>
          </a:p>
        </p:txBody>
      </p:sp>
      <p:sp>
        <p:nvSpPr>
          <p:cNvPr id="6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ru-RU" sz="1400" b="0" strike="noStrike" spc="-1">
                <a:solidFill>
                  <a:srgbClr val="000000"/>
                </a:solidFill>
                <a:latin typeface="Times New Roman"/>
              </a:rPr>
              <a:t>&lt;верхний колонтитул&gt;</a:t>
            </a:r>
          </a:p>
        </p:txBody>
      </p:sp>
      <p:sp>
        <p:nvSpPr>
          <p:cNvPr id="69"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ru-RU" sz="1400" b="0" strike="noStrike" spc="-1">
                <a:solidFill>
                  <a:srgbClr val="000000"/>
                </a:solidFill>
                <a:latin typeface="Times New Roman"/>
              </a:defRPr>
            </a:lvl1pPr>
          </a:lstStyle>
          <a:p>
            <a:pPr indent="0" algn="r">
              <a:buNone/>
            </a:pPr>
            <a:r>
              <a:rPr lang="ru-RU" sz="1400" b="0" strike="noStrike" spc="-1">
                <a:solidFill>
                  <a:srgbClr val="000000"/>
                </a:solidFill>
                <a:latin typeface="Times New Roman"/>
              </a:rPr>
              <a:t>&lt;дата/время&gt;</a:t>
            </a:r>
          </a:p>
        </p:txBody>
      </p:sp>
      <p:sp>
        <p:nvSpPr>
          <p:cNvPr id="70"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ru-RU" sz="1400" b="0" strike="noStrike" spc="-1">
                <a:solidFill>
                  <a:srgbClr val="000000"/>
                </a:solidFill>
                <a:latin typeface="Times New Roman"/>
              </a:defRPr>
            </a:lvl1pPr>
          </a:lstStyle>
          <a:p>
            <a:pPr indent="0">
              <a:buNone/>
            </a:pPr>
            <a:r>
              <a:rPr lang="ru-RU" sz="1400" b="0" strike="noStrike" spc="-1">
                <a:solidFill>
                  <a:srgbClr val="000000"/>
                </a:solidFill>
                <a:latin typeface="Times New Roman"/>
              </a:rPr>
              <a:t>&lt;нижний колонтитул&gt;</a:t>
            </a:r>
          </a:p>
        </p:txBody>
      </p:sp>
      <p:sp>
        <p:nvSpPr>
          <p:cNvPr id="71"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ru-RU" sz="1400" b="0" strike="noStrike" spc="-1">
                <a:solidFill>
                  <a:srgbClr val="000000"/>
                </a:solidFill>
                <a:latin typeface="Times New Roman"/>
              </a:defRPr>
            </a:lvl1pPr>
          </a:lstStyle>
          <a:p>
            <a:pPr indent="0" algn="r">
              <a:buNone/>
            </a:pPr>
            <a:fld id="{008CC1A2-03F5-47D2-8026-1D89882DFD32}" type="slidenum">
              <a:rPr lang="ru-RU" sz="1400" b="0" strike="noStrike" spc="-1">
                <a:solidFill>
                  <a:srgbClr val="000000"/>
                </a:solidFill>
                <a:latin typeface="Times New Roman"/>
              </a:rPr>
              <a:t>‹#›</a:t>
            </a:fld>
            <a:endParaRPr lang="ru-RU"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noRot="1" noChangeAspect="1"/>
          </p:cNvSpPr>
          <p:nvPr>
            <p:ph type="sldImg"/>
          </p:nvPr>
        </p:nvSpPr>
        <p:spPr>
          <a:xfrm>
            <a:off x="777875" y="1200150"/>
            <a:ext cx="5759450" cy="3240088"/>
          </a:xfrm>
          <a:prstGeom prst="rect">
            <a:avLst/>
          </a:prstGeom>
          <a:ln w="0">
            <a:noFill/>
          </a:ln>
        </p:spPr>
      </p:sp>
      <p:sp>
        <p:nvSpPr>
          <p:cNvPr id="253"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defTabSz="966600">
              <a:lnSpc>
                <a:spcPct val="100000"/>
              </a:lnSpc>
              <a:buNone/>
            </a:pPr>
            <a:r>
              <a:rPr lang="ru-RU" sz="2000" b="0" strike="noStrike" spc="-1">
                <a:solidFill>
                  <a:srgbClr val="000000"/>
                </a:solidFill>
                <a:latin typeface="Arial"/>
              </a:rPr>
              <a:t>IDEFO сочетает в себе небольшую по объему графическую нотацию (она содержит только два обозначения: блоки и стрелки) со строгими и четко определенными рекомендациями, в совокупности предназначенными для построения качественной и понятной модели системы.</a:t>
            </a:r>
          </a:p>
          <a:p>
            <a:pPr marL="216000" indent="0" defTabSz="966600">
              <a:lnSpc>
                <a:spcPct val="100000"/>
              </a:lnSpc>
              <a:buNone/>
            </a:pPr>
            <a:r>
              <a:rPr lang="ru-RU" sz="2000" b="0" strike="noStrike" spc="-1">
                <a:solidFill>
                  <a:srgbClr val="000000"/>
                </a:solidFill>
                <a:latin typeface="Arial"/>
              </a:rPr>
              <a:t>Методология IDEFO в некоторой степени напоминает рекомендации, существующие в книгоиздательском деле, часто набор напечатанных моделей IDEFO организуется в брошюру (называемую в терминах IDEFO комплект), имеющую содержание, глоссарий и другие элементы, характерные для законченной книги.</a:t>
            </a:r>
          </a:p>
          <a:p>
            <a:pPr marL="216000" indent="0" defTabSz="966600">
              <a:lnSpc>
                <a:spcPct val="100000"/>
              </a:lnSpc>
              <a:buNone/>
            </a:pPr>
            <a:endParaRPr lang="ru-RU" sz="2000" b="0" strike="noStrike" spc="-1">
              <a:solidFill>
                <a:srgbClr val="000000"/>
              </a:solidFill>
              <a:latin typeface="Arial"/>
            </a:endParaRPr>
          </a:p>
        </p:txBody>
      </p:sp>
      <p:sp>
        <p:nvSpPr>
          <p:cNvPr id="254" name="PlaceHolder 3"/>
          <p:cNvSpPr>
            <a:spLocks noGrp="1"/>
          </p:cNvSpPr>
          <p:nvPr>
            <p:ph type="sldNum" idx="52"/>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3D95CC78-4E87-4FD3-9A46-86720FD6B78C}" type="slidenum">
              <a:rPr lang="ru-RU" sz="1300" b="0" strike="noStrike" spc="-1">
                <a:solidFill>
                  <a:srgbClr val="000000"/>
                </a:solidFill>
                <a:latin typeface="Times New Roman"/>
              </a:rPr>
              <a:t>6</a:t>
            </a:fld>
            <a:endParaRPr lang="ru-RU" sz="13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777960" y="1200240"/>
            <a:ext cx="5758920" cy="3239640"/>
          </a:xfrm>
          <a:prstGeom prst="rect">
            <a:avLst/>
          </a:prstGeom>
          <a:ln w="0">
            <a:noFill/>
          </a:ln>
        </p:spPr>
      </p:sp>
      <p:sp>
        <p:nvSpPr>
          <p:cNvPr id="280"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Стрелки механизма исполнения могут отсутствовать в случае, если оказывается, что они не являются необходимыми для достижения поставленной цели моделирования.</a:t>
            </a:r>
          </a:p>
        </p:txBody>
      </p:sp>
      <p:sp>
        <p:nvSpPr>
          <p:cNvPr id="281" name="PlaceHolder 3"/>
          <p:cNvSpPr>
            <a:spLocks noGrp="1"/>
          </p:cNvSpPr>
          <p:nvPr>
            <p:ph type="sldNum" idx="61"/>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93808A00-9C2C-4385-8EA6-A59C39D25B0A}" type="slidenum">
              <a:rPr lang="ru-RU" sz="1300" b="0" strike="noStrike" spc="-1">
                <a:solidFill>
                  <a:srgbClr val="000000"/>
                </a:solidFill>
                <a:latin typeface="Times New Roman"/>
              </a:rPr>
              <a:t>16</a:t>
            </a:fld>
            <a:endParaRPr lang="ru-RU" sz="13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777960" y="1200240"/>
            <a:ext cx="5758920" cy="3239640"/>
          </a:xfrm>
          <a:prstGeom prst="rect">
            <a:avLst/>
          </a:prstGeom>
          <a:ln w="0">
            <a:noFill/>
          </a:ln>
        </p:spPr>
      </p:sp>
      <p:sp>
        <p:nvSpPr>
          <p:cNvPr id="283"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Наличие неясностей при анализе выходов того или иного функционального блока — возможный сигнал необходимости проведения реинжиниринга рассматриваемого бизнес-процесса. </a:t>
            </a:r>
          </a:p>
        </p:txBody>
      </p:sp>
      <p:sp>
        <p:nvSpPr>
          <p:cNvPr id="284" name="PlaceHolder 3"/>
          <p:cNvSpPr>
            <a:spLocks noGrp="1"/>
          </p:cNvSpPr>
          <p:nvPr>
            <p:ph type="sldNum" idx="62"/>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4A2BBD95-1A0F-4123-AE39-3D1357BC5F22}" type="slidenum">
              <a:rPr lang="ru-RU" sz="1300" b="0" strike="noStrike" spc="-1">
                <a:solidFill>
                  <a:srgbClr val="000000"/>
                </a:solidFill>
                <a:latin typeface="Times New Roman"/>
              </a:rPr>
              <a:t>17</a:t>
            </a:fld>
            <a:endParaRPr lang="ru-RU" sz="1300" b="0" strike="noStrike" spc="-1">
              <a:solidFill>
                <a:srgbClr val="000000"/>
              </a:solid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777960" y="1200240"/>
            <a:ext cx="5758920" cy="3239640"/>
          </a:xfrm>
          <a:prstGeom prst="rect">
            <a:avLst/>
          </a:prstGeom>
          <a:ln w="0">
            <a:noFill/>
          </a:ln>
        </p:spPr>
      </p:sp>
      <p:sp>
        <p:nvSpPr>
          <p:cNvPr id="286"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216000">
              <a:buNone/>
            </a:pPr>
            <a:endParaRPr lang="ru-RU" sz="1800" b="0" strike="noStrike" spc="-1">
              <a:solidFill>
                <a:srgbClr val="000000"/>
              </a:solidFill>
              <a:latin typeface="Arial"/>
            </a:endParaRPr>
          </a:p>
        </p:txBody>
      </p:sp>
      <p:sp>
        <p:nvSpPr>
          <p:cNvPr id="287" name="PlaceHolder 3"/>
          <p:cNvSpPr>
            <a:spLocks noGrp="1"/>
          </p:cNvSpPr>
          <p:nvPr>
            <p:ph type="sldNum" idx="63"/>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1D0A9CD5-3A21-477E-9202-1E2D8BD109F0}" type="slidenum">
              <a:rPr lang="ru-RU" sz="1300" b="0" strike="noStrike" spc="-1">
                <a:solidFill>
                  <a:srgbClr val="000000"/>
                </a:solidFill>
                <a:latin typeface="Times New Roman"/>
              </a:rPr>
              <a:t>20</a:t>
            </a:fld>
            <a:endParaRPr lang="ru-RU" sz="13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777960" y="1200240"/>
            <a:ext cx="5758920" cy="3239640"/>
          </a:xfrm>
          <a:prstGeom prst="rect">
            <a:avLst/>
          </a:prstGeom>
          <a:ln w="0">
            <a:noFill/>
          </a:ln>
        </p:spPr>
      </p:sp>
      <p:sp>
        <p:nvSpPr>
          <p:cNvPr id="289"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defTabSz="966600">
              <a:lnSpc>
                <a:spcPct val="100000"/>
              </a:lnSpc>
              <a:buNone/>
            </a:pPr>
            <a:r>
              <a:rPr lang="ru-RU" sz="2000" b="0" strike="noStrike" spc="-1">
                <a:solidFill>
                  <a:srgbClr val="000000"/>
                </a:solidFill>
                <a:latin typeface="Arial"/>
              </a:rPr>
              <a:t>Модели строятся для того, чтобы ответить на набор поставленных вопросов. Такие вопросы формулируются на ранних стадиях моделирования и впоследствии служат основой для четкого и краткого определения цели моделирования. Например:</a:t>
            </a:r>
          </a:p>
          <a:p>
            <a:pPr marL="216000" indent="0" defTabSz="966600">
              <a:lnSpc>
                <a:spcPct val="100000"/>
              </a:lnSpc>
              <a:buNone/>
            </a:pPr>
            <a:endParaRPr lang="ru-RU" sz="2000" b="0" strike="noStrike" spc="-1">
              <a:solidFill>
                <a:srgbClr val="000000"/>
              </a:solidFill>
              <a:latin typeface="Arial"/>
            </a:endParaRPr>
          </a:p>
        </p:txBody>
      </p:sp>
      <p:sp>
        <p:nvSpPr>
          <p:cNvPr id="290" name="PlaceHolder 3"/>
          <p:cNvSpPr>
            <a:spLocks noGrp="1"/>
          </p:cNvSpPr>
          <p:nvPr>
            <p:ph type="sldNum" idx="64"/>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D726C4CD-DA6A-4F45-A115-9E5959D2C229}" type="slidenum">
              <a:rPr lang="ru-RU" sz="1300" b="0" strike="noStrike" spc="-1">
                <a:solidFill>
                  <a:srgbClr val="000000"/>
                </a:solidFill>
                <a:latin typeface="Times New Roman"/>
              </a:rPr>
              <a:t>21</a:t>
            </a:fld>
            <a:endParaRPr lang="ru-RU" sz="13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777960" y="1200240"/>
            <a:ext cx="5758920" cy="3239640"/>
          </a:xfrm>
          <a:prstGeom prst="rect">
            <a:avLst/>
          </a:prstGeom>
          <a:ln w="0">
            <a:noFill/>
          </a:ln>
        </p:spPr>
      </p:sp>
      <p:sp>
        <p:nvSpPr>
          <p:cNvPr id="292"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216000">
              <a:buNone/>
            </a:pPr>
            <a:endParaRPr lang="ru-RU" sz="1800" b="0" strike="noStrike" spc="-1">
              <a:solidFill>
                <a:srgbClr val="000000"/>
              </a:solidFill>
              <a:latin typeface="Arial"/>
            </a:endParaRPr>
          </a:p>
        </p:txBody>
      </p:sp>
      <p:sp>
        <p:nvSpPr>
          <p:cNvPr id="293" name="PlaceHolder 3"/>
          <p:cNvSpPr>
            <a:spLocks noGrp="1"/>
          </p:cNvSpPr>
          <p:nvPr>
            <p:ph type="sldNum" idx="65"/>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D6487E47-93F6-4985-A262-27284D85E053}" type="slidenum">
              <a:rPr lang="ru-RU" sz="1300" b="0" strike="noStrike" spc="-1">
                <a:solidFill>
                  <a:srgbClr val="000000"/>
                </a:solidFill>
                <a:latin typeface="Times New Roman"/>
              </a:rPr>
              <a:t>22</a:t>
            </a:fld>
            <a:endParaRPr lang="ru-RU" sz="1300" b="0" strike="noStrike" spc="-1">
              <a:solidFill>
                <a:srgbClr val="000000"/>
              </a:solid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777960" y="1200240"/>
            <a:ext cx="5758920" cy="3239640"/>
          </a:xfrm>
          <a:prstGeom prst="rect">
            <a:avLst/>
          </a:prstGeom>
          <a:ln w="0">
            <a:noFill/>
          </a:ln>
        </p:spPr>
      </p:sp>
      <p:sp>
        <p:nvSpPr>
          <p:cNvPr id="295"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Границы моделирования имеют два компонента: ширину охвата и глубину детализации. Ширина охвата обозначает внешние границы моделируемой системы. Глубина детализации определяет степень подробности, с которой нужно проводить декомпозицию функциональных блоков.</a:t>
            </a:r>
          </a:p>
          <a:p>
            <a:pPr marL="216000" indent="0">
              <a:lnSpc>
                <a:spcPct val="100000"/>
              </a:lnSpc>
              <a:buNone/>
            </a:pPr>
            <a:r>
              <a:rPr lang="ru-RU" sz="2000" b="0" strike="noStrike" spc="-1">
                <a:solidFill>
                  <a:srgbClr val="000000"/>
                </a:solidFill>
                <a:latin typeface="Arial"/>
              </a:rPr>
              <a:t>Наименование контекстного блока — функционального блока самого высокого уровня — обобщает определение границ моделирования. </a:t>
            </a:r>
          </a:p>
        </p:txBody>
      </p:sp>
      <p:sp>
        <p:nvSpPr>
          <p:cNvPr id="296" name="PlaceHolder 3"/>
          <p:cNvSpPr>
            <a:spLocks noGrp="1"/>
          </p:cNvSpPr>
          <p:nvPr>
            <p:ph type="sldNum" idx="66"/>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BDE6D1C1-E993-45F4-9778-83815FCB6919}" type="slidenum">
              <a:rPr lang="ru-RU" sz="1300" b="0" strike="noStrike" spc="-1">
                <a:solidFill>
                  <a:srgbClr val="000000"/>
                </a:solidFill>
                <a:latin typeface="Times New Roman"/>
              </a:rPr>
              <a:t>24</a:t>
            </a:fld>
            <a:endParaRPr lang="ru-RU" sz="13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777875" y="1200150"/>
            <a:ext cx="5759450" cy="3240088"/>
          </a:xfrm>
          <a:prstGeom prst="rect">
            <a:avLst/>
          </a:prstGeom>
          <a:ln w="0">
            <a:noFill/>
          </a:ln>
        </p:spPr>
      </p:sp>
      <p:sp>
        <p:nvSpPr>
          <p:cNvPr id="298"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Под точкой зрения понимается перспектива, с которой наблюдалась система при построении модели. Точка зрения выбирается таким образом, чтобы учесть уже обозначенные границы моделирования и назначение модели. Однажды выбранная точка зрения остается неизменной для всех элементов модели. При необходимости могут быть созданы другие модели, отображающие систему с других точек зрения. </a:t>
            </a:r>
          </a:p>
        </p:txBody>
      </p:sp>
      <p:sp>
        <p:nvSpPr>
          <p:cNvPr id="299" name="PlaceHolder 3"/>
          <p:cNvSpPr>
            <a:spLocks noGrp="1"/>
          </p:cNvSpPr>
          <p:nvPr>
            <p:ph type="sldNum" idx="67"/>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B98E68B5-B5B5-48B0-A38E-AD0B2FBDDB3E}" type="slidenum">
              <a:rPr lang="ru-RU" sz="1300" b="0" strike="noStrike" spc="-1">
                <a:solidFill>
                  <a:srgbClr val="000000"/>
                </a:solidFill>
                <a:latin typeface="Times New Roman"/>
              </a:rPr>
              <a:t>27</a:t>
            </a:fld>
            <a:endParaRPr lang="ru-RU" sz="13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777875" y="1200150"/>
            <a:ext cx="5759450" cy="3240088"/>
          </a:xfrm>
          <a:prstGeom prst="rect">
            <a:avLst/>
          </a:prstGeom>
          <a:ln w="0">
            <a:noFill/>
          </a:ln>
        </p:spPr>
      </p:sp>
      <p:sp>
        <p:nvSpPr>
          <p:cNvPr id="256"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Первый шаг при построении модели IDEFO заключается в определении назначения модели — набора вопросов, на которые должна отвечать модель. Набор вопросов можно сравнить с предисловием, в котором раскрывается назначение книги. Границы моделирования предназначены для обозначения ширины охвата предметной области и глубины детализации и являются логическим продолжением уже определенного назначения модели. Как читающий модель, так и непосредственно ее автор должны понимать степень детальности ответов на поставленные в назначении модели вопросы. Следующим шагом указывается предполагаемая целевая аудитория, для нужд которой создается модель. Зачастую от выбора целевой аудитории зависит уровень детализации, с которым должна создаваться модель. Перед построением модели необходимо иметь представление о том, какие сведения о предмете моделирования уже известны, какие дополнительные материалы и (или) техническая документация для понимания модели мог)гг быть необходимы целевой аудитории, какие язык и стиль изложения являются наиболее подходящими. </a:t>
            </a:r>
          </a:p>
        </p:txBody>
      </p:sp>
      <p:sp>
        <p:nvSpPr>
          <p:cNvPr id="257" name="PlaceHolder 3"/>
          <p:cNvSpPr>
            <a:spLocks noGrp="1"/>
          </p:cNvSpPr>
          <p:nvPr>
            <p:ph type="sldNum" idx="53"/>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B90EF62A-F93B-4529-BBED-EB05FD7FA31C}" type="slidenum">
              <a:rPr lang="ru-RU" sz="1300" b="0" strike="noStrike" spc="-1">
                <a:solidFill>
                  <a:srgbClr val="000000"/>
                </a:solidFill>
                <a:latin typeface="Times New Roman"/>
              </a:rPr>
              <a:t>7</a:t>
            </a:fld>
            <a:endParaRPr lang="ru-RU" sz="13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777960" y="1200240"/>
            <a:ext cx="5758920" cy="3239640"/>
          </a:xfrm>
          <a:prstGeom prst="rect">
            <a:avLst/>
          </a:prstGeom>
          <a:ln w="0">
            <a:noFill/>
          </a:ln>
        </p:spPr>
      </p:sp>
      <p:sp>
        <p:nvSpPr>
          <p:cNvPr id="259"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Действие, обычно в IDEFO называемое функцией, обрабатывает или переводит входные параметры (сырье, информацию и т.п.) в выходные. Поскольку модели IDEFO представляют систему как множество иерархических (вложенных) функций, в первую очередь должна быть определена функция, описывающая систему в целом — контекстная функция. Функции изображаются на диаграммах как поименованные прямоугольники, или функциональные блоки. Имена функций в IDEFO подбираются по сходным правилам с именами действий в IDEF3 — с использованием глаголов или отглагольных существительных. Важно подбирать имена таким образом, чтобы они отражали систему так, как если бы она обозревалась с точки зрения, выбранной для моделирования. </a:t>
            </a:r>
          </a:p>
          <a:p>
            <a:pPr marL="216000" indent="0">
              <a:lnSpc>
                <a:spcPct val="100000"/>
              </a:lnSpc>
              <a:buNone/>
            </a:pPr>
            <a:endParaRPr lang="ru-RU" sz="2000" b="0" strike="noStrike" spc="-1">
              <a:solidFill>
                <a:srgbClr val="000000"/>
              </a:solidFill>
              <a:latin typeface="Arial"/>
            </a:endParaRPr>
          </a:p>
        </p:txBody>
      </p:sp>
      <p:sp>
        <p:nvSpPr>
          <p:cNvPr id="260" name="PlaceHolder 3"/>
          <p:cNvSpPr>
            <a:spLocks noGrp="1"/>
          </p:cNvSpPr>
          <p:nvPr>
            <p:ph type="sldNum" idx="54"/>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773905D7-0083-423A-95C1-30E3C4EED34D}" type="slidenum">
              <a:rPr lang="ru-RU" sz="1300" b="0" strike="noStrike" spc="-1">
                <a:solidFill>
                  <a:srgbClr val="000000"/>
                </a:solidFill>
                <a:latin typeface="Times New Roman"/>
              </a:rPr>
              <a:t>9</a:t>
            </a:fld>
            <a:endParaRPr lang="ru-RU" sz="13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777960" y="1200240"/>
            <a:ext cx="5758920" cy="3239640"/>
          </a:xfrm>
          <a:prstGeom prst="rect">
            <a:avLst/>
          </a:prstGeom>
          <a:ln w="0">
            <a:noFill/>
          </a:ln>
        </p:spPr>
      </p:sp>
      <p:sp>
        <p:nvSpPr>
          <p:cNvPr id="262"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Действие, обычно в IDEFO называемое функцией, обрабатывает или переводит входные параметры (сырье, информацию и т.п.) в выходные. Поскольку модели IDEFO представляют систему как множество иерархических (вложенных) функций, в первую очередь должна быть определена функция, описывающая систему в целом — контекстная функция. Функции изображаются на диаграммах как поименованные прямоугольники, или функциональные блоки. Имена функций в IDEFO подбираются по сходным правилам с именами действий в IDEF3 — с использованием глаголов или отглагольных существительных. Важно подбирать имена таким образом, чтобы они отражали систему так, как если бы она обозревалась с точки зрения, выбранной для моделирования. </a:t>
            </a:r>
          </a:p>
          <a:p>
            <a:pPr marL="216000" indent="0">
              <a:lnSpc>
                <a:spcPct val="100000"/>
              </a:lnSpc>
              <a:buNone/>
            </a:pPr>
            <a:endParaRPr lang="ru-RU" sz="2000" b="0" strike="noStrike" spc="-1">
              <a:solidFill>
                <a:srgbClr val="000000"/>
              </a:solidFill>
              <a:latin typeface="Arial"/>
            </a:endParaRPr>
          </a:p>
        </p:txBody>
      </p:sp>
      <p:sp>
        <p:nvSpPr>
          <p:cNvPr id="263" name="PlaceHolder 3"/>
          <p:cNvSpPr>
            <a:spLocks noGrp="1"/>
          </p:cNvSpPr>
          <p:nvPr>
            <p:ph type="sldNum" idx="55"/>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C7717527-A8B8-4E26-8031-9901CB8CE9D7}" type="slidenum">
              <a:rPr lang="ru-RU" sz="1300" b="0" strike="noStrike" spc="-1">
                <a:solidFill>
                  <a:srgbClr val="000000"/>
                </a:solidFill>
                <a:latin typeface="Times New Roman"/>
              </a:rPr>
              <a:t>10</a:t>
            </a:fld>
            <a:endParaRPr lang="ru-RU" sz="13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777960" y="1200240"/>
            <a:ext cx="5758920" cy="3239640"/>
          </a:xfrm>
          <a:prstGeom prst="rect">
            <a:avLst/>
          </a:prstGeom>
          <a:ln w="0">
            <a:noFill/>
          </a:ln>
        </p:spPr>
      </p:sp>
      <p:sp>
        <p:nvSpPr>
          <p:cNvPr id="265"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Любой блок может быть декомпозирован на составляющие его блоки. Декомпозицию часто ассоциируют с моделированием "сверху вниз", однако это не совсем верно. Функциональную декомпозицию корректнее определять как моделирование "снаружи - вовнутрь", в котором мы рассматриваем системы</a:t>
            </a:r>
          </a:p>
          <a:p>
            <a:pPr marL="216000" indent="0">
              <a:lnSpc>
                <a:spcPct val="100000"/>
              </a:lnSpc>
              <a:buNone/>
            </a:pPr>
            <a:r>
              <a:rPr lang="ru-RU" sz="2000" b="0" strike="noStrike" spc="-1">
                <a:solidFill>
                  <a:srgbClr val="000000"/>
                </a:solidFill>
                <a:latin typeface="Arial"/>
              </a:rPr>
              <a:t>Чтобы быть полезным, описание любого блока должно, как минимум, включать в себя описание объектов, которые блок создает в результате своей работы ("выхода"), и объектов, которые блок потребляет или преобразует ("вход"). В IDEFO также моделируются управление и механизмы исполнения. Под управлением понимаются объекты, воздействующие на способ, которым блок преобразует вход в выход. Механизм исполнения — объекты, которые непосредственно выполняют преобразование входа в выход, но не потребляются при этом сами по себе.</a:t>
            </a:r>
          </a:p>
          <a:p>
            <a:pPr marL="216000" indent="0">
              <a:lnSpc>
                <a:spcPct val="100000"/>
              </a:lnSpc>
              <a:buNone/>
            </a:pPr>
            <a:endParaRPr lang="ru-RU" sz="2000" b="0" strike="noStrike" spc="-1">
              <a:solidFill>
                <a:srgbClr val="000000"/>
              </a:solidFill>
              <a:latin typeface="Arial"/>
            </a:endParaRPr>
          </a:p>
        </p:txBody>
      </p:sp>
      <p:sp>
        <p:nvSpPr>
          <p:cNvPr id="266" name="PlaceHolder 3"/>
          <p:cNvSpPr>
            <a:spLocks noGrp="1"/>
          </p:cNvSpPr>
          <p:nvPr>
            <p:ph type="sldNum" idx="56"/>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DD2C5249-4CF4-460B-8516-748324FE5A4C}" type="slidenum">
              <a:rPr lang="ru-RU" sz="1300" b="0" strike="noStrike" spc="-1">
                <a:solidFill>
                  <a:srgbClr val="000000"/>
                </a:solidFill>
                <a:latin typeface="Times New Roman"/>
              </a:rPr>
              <a:t>11</a:t>
            </a:fld>
            <a:endParaRPr lang="ru-RU" sz="13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777960" y="1200240"/>
            <a:ext cx="5758920" cy="3239640"/>
          </a:xfrm>
          <a:prstGeom prst="rect">
            <a:avLst/>
          </a:prstGeom>
          <a:ln w="0">
            <a:noFill/>
          </a:ln>
        </p:spPr>
      </p:sp>
      <p:sp>
        <p:nvSpPr>
          <p:cNvPr id="268"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Для названия стрелок, как правило, употребляются имена существительные. Стрелки могут представлять собой людей, места, вещи, идеи или собыгия. Как и в случае с функциональными блоками, присвоение имен всем стрелкам на диаграмме является только необходимым условием для понимания читателем сути изображенного. Отдельное описание каждой стрелки в текстовом виде может оказаться критическим фактором для построения точной и полезной модели.</a:t>
            </a:r>
          </a:p>
          <a:p>
            <a:pPr marL="216000" indent="0">
              <a:lnSpc>
                <a:spcPct val="100000"/>
              </a:lnSpc>
              <a:buNone/>
            </a:pPr>
            <a:r>
              <a:rPr lang="ru-RU" sz="2000" b="0" strike="noStrike" spc="-1">
                <a:solidFill>
                  <a:srgbClr val="000000"/>
                </a:solidFill>
                <a:latin typeface="Arial"/>
              </a:rPr>
              <a:t>Стрелки входа. Вход представляет собой сырье, или информацию, потребляемую или преобразуемую функциональным блоком для производства выхода. </a:t>
            </a:r>
          </a:p>
          <a:p>
            <a:pPr marL="216000" indent="0">
              <a:lnSpc>
                <a:spcPct val="100000"/>
              </a:lnSpc>
              <a:buNone/>
            </a:pPr>
            <a:endParaRPr lang="ru-RU" sz="2000" b="0" strike="noStrike" spc="-1">
              <a:solidFill>
                <a:srgbClr val="000000"/>
              </a:solidFill>
              <a:latin typeface="Arial"/>
            </a:endParaRPr>
          </a:p>
          <a:p>
            <a:pPr marL="216000" indent="0">
              <a:lnSpc>
                <a:spcPct val="100000"/>
              </a:lnSpc>
              <a:buNone/>
            </a:pPr>
            <a:r>
              <a:rPr lang="ru-RU" sz="2000" b="0" strike="noStrike" spc="-1">
                <a:solidFill>
                  <a:srgbClr val="000000"/>
                </a:solidFill>
                <a:latin typeface="Arial"/>
              </a:rPr>
              <a:t>Стрелки входа всегда направлены в левую сторону прямоугольника, обозначающего в IDEFO функциональный блок. Наличие входных стрелок на диаграмме не является обязательным, так как возможно, что некоторые блоки ничего не преобразуют и не изменяют. Примером блока, не имеющего входа, может служить "принятие решения руководством", где для принятия решения анализируется несколько факторов, но ни один из них непосредственно не преобразуется и не потребляется в результате принятия какого-либо решения. </a:t>
            </a:r>
          </a:p>
        </p:txBody>
      </p:sp>
      <p:sp>
        <p:nvSpPr>
          <p:cNvPr id="269" name="PlaceHolder 3"/>
          <p:cNvSpPr>
            <a:spLocks noGrp="1"/>
          </p:cNvSpPr>
          <p:nvPr>
            <p:ph type="sldNum" idx="57"/>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488DA118-CDFA-4EED-877D-3EF0008BA1BE}" type="slidenum">
              <a:rPr lang="ru-RU" sz="1300" b="0" strike="noStrike" spc="-1">
                <a:solidFill>
                  <a:srgbClr val="000000"/>
                </a:solidFill>
                <a:latin typeface="Times New Roman"/>
              </a:rPr>
              <a:t>12</a:t>
            </a:fld>
            <a:endParaRPr lang="ru-RU" sz="13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777960" y="1200240"/>
            <a:ext cx="5758920" cy="3239640"/>
          </a:xfrm>
          <a:prstGeom prst="rect">
            <a:avLst/>
          </a:prstGeom>
          <a:ln w="0">
            <a:noFill/>
          </a:ln>
        </p:spPr>
      </p:sp>
      <p:sp>
        <p:nvSpPr>
          <p:cNvPr id="271"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Примером блока, не имеющего входа, может служить "принятие решения руководством", где для принятия решения анализируется несколько факторов, но ни один из них непосредственно не преобразуется и не потребляется в результате принятия какого-либо решения. </a:t>
            </a:r>
          </a:p>
        </p:txBody>
      </p:sp>
      <p:sp>
        <p:nvSpPr>
          <p:cNvPr id="272" name="PlaceHolder 3"/>
          <p:cNvSpPr>
            <a:spLocks noGrp="1"/>
          </p:cNvSpPr>
          <p:nvPr>
            <p:ph type="sldNum" idx="58"/>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9126992E-2646-4B2E-A8AA-E974E26388F1}" type="slidenum">
              <a:rPr lang="ru-RU" sz="1300" b="0" strike="noStrike" spc="-1">
                <a:solidFill>
                  <a:srgbClr val="000000"/>
                </a:solidFill>
                <a:latin typeface="Times New Roman"/>
              </a:rPr>
              <a:t>13</a:t>
            </a:fld>
            <a:endParaRPr lang="ru-RU" sz="13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777960" y="1200240"/>
            <a:ext cx="5758920" cy="3239640"/>
          </a:xfrm>
          <a:prstGeom prst="rect">
            <a:avLst/>
          </a:prstGeom>
          <a:ln w="0">
            <a:noFill/>
          </a:ln>
        </p:spPr>
      </p:sp>
      <p:sp>
        <p:nvSpPr>
          <p:cNvPr id="274"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При моделировании непроизводственных предметных областей выходами, как правило, являются данные, в каком-либо виде обрабатываемые функциональным блоком. В этом случае важно, чтобы названия стрелок входа и выхода были достаточно различимы по своемусмыслу. Например, блок "Прием пациентов" может иметь стрелку "Данные о пациенте" как на входе, так и на выходе. В такой ситуации входящую стрелку можно назвать "Предварительные данные о пациенте", а исходящую — "Подтвержденные данные о пациенте". </a:t>
            </a:r>
          </a:p>
        </p:txBody>
      </p:sp>
      <p:sp>
        <p:nvSpPr>
          <p:cNvPr id="275" name="PlaceHolder 3"/>
          <p:cNvSpPr>
            <a:spLocks noGrp="1"/>
          </p:cNvSpPr>
          <p:nvPr>
            <p:ph type="sldNum" idx="59"/>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B69DADD6-08B5-45A3-90BE-8E3596DE3DF0}" type="slidenum">
              <a:rPr lang="ru-RU" sz="1300" b="0" strike="noStrike" spc="-1">
                <a:solidFill>
                  <a:srgbClr val="000000"/>
                </a:solidFill>
                <a:latin typeface="Times New Roman"/>
              </a:rPr>
              <a:t>14</a:t>
            </a:fld>
            <a:endParaRPr lang="ru-RU" sz="13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777960" y="1200240"/>
            <a:ext cx="5758920" cy="3239640"/>
          </a:xfrm>
          <a:prstGeom prst="rect">
            <a:avLst/>
          </a:prstGeom>
          <a:ln w="0">
            <a:noFill/>
          </a:ln>
        </p:spPr>
      </p:sp>
      <p:sp>
        <p:nvSpPr>
          <p:cNvPr id="277" name="PlaceHolder 2"/>
          <p:cNvSpPr>
            <a:spLocks noGrp="1"/>
          </p:cNvSpPr>
          <p:nvPr>
            <p:ph type="body"/>
          </p:nvPr>
        </p:nvSpPr>
        <p:spPr>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pPr>
            <a:r>
              <a:rPr lang="ru-RU" sz="2000" b="0" strike="noStrike" spc="-1">
                <a:solidFill>
                  <a:srgbClr val="000000"/>
                </a:solidFill>
                <a:latin typeface="Arial"/>
              </a:rPr>
              <a:t>Стрелки управления всегда входят в функциональный блок сверху. Управление часто существует в виде правил, инструкций, законов, политики, набора необходимых процедур или стандартов. Влияя на работу блока, оно непосредственно не потребляется и не трансформируется в результате. Может оказаться, что целью функционального блока является как раз изменение того или иного правила, инструкции, стандарта и т.п. В этом случае стрелка, содержащая соответствующую информацию, должна рассматриваться не как управление, а как вход функционального блока. Управление можно рассматривать как специфический вид входа. В случаях, когда неясно, относить ли стрелку к входу или к управлению, предпочтительно относить ее к управлению до момента, пока неясность не будет разрешена.</a:t>
            </a:r>
          </a:p>
        </p:txBody>
      </p:sp>
      <p:sp>
        <p:nvSpPr>
          <p:cNvPr id="278" name="PlaceHolder 3"/>
          <p:cNvSpPr>
            <a:spLocks noGrp="1"/>
          </p:cNvSpPr>
          <p:nvPr>
            <p:ph type="sldNum" idx="60"/>
          </p:nvPr>
        </p:nvSpPr>
        <p:spPr>
          <a:xfrm>
            <a:off x="4143600" y="9119520"/>
            <a:ext cx="3169440" cy="481320"/>
          </a:xfrm>
          <a:prstGeom prst="rect">
            <a:avLst/>
          </a:prstGeom>
          <a:noFill/>
          <a:ln w="0">
            <a:noFill/>
          </a:ln>
        </p:spPr>
        <p:txBody>
          <a:bodyPr lIns="96840" tIns="48240" rIns="96840" bIns="48240" anchor="b">
            <a:noAutofit/>
          </a:bodyPr>
          <a:lstStyle>
            <a:lvl1pPr indent="0" algn="r">
              <a:lnSpc>
                <a:spcPct val="100000"/>
              </a:lnSpc>
              <a:buNone/>
              <a:defRPr lang="ru-RU" sz="1300" b="0" strike="noStrike" spc="-1">
                <a:solidFill>
                  <a:srgbClr val="000000"/>
                </a:solidFill>
                <a:latin typeface="Times New Roman"/>
              </a:defRPr>
            </a:lvl1pPr>
          </a:lstStyle>
          <a:p>
            <a:pPr indent="0" algn="r">
              <a:lnSpc>
                <a:spcPct val="100000"/>
              </a:lnSpc>
              <a:buNone/>
            </a:pPr>
            <a:fld id="{1429F7EC-6006-4980-AA27-0C5C620219F6}" type="slidenum">
              <a:rPr lang="ru-RU" sz="1300" b="0" strike="noStrike" spc="-1">
                <a:solidFill>
                  <a:srgbClr val="000000"/>
                </a:solidFill>
                <a:latin typeface="Times New Roman"/>
              </a:rPr>
              <a:t>15</a:t>
            </a:fld>
            <a:endParaRPr lang="ru-RU" sz="13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ru-RU"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ru-RU"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4B78E1EC-3FD3-4EBB-AA27-9C9BE7F5ED42}"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Объект с подписью">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F287BA54-C047-4A2F-AC2E-4C52BC1F3454}"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Рисунок с подписью">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CC776BF4-DCA7-4663-8B32-113F528B83C0}"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B436E3AC-B400-4320-88BC-F59D94DE770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87BFD230-B8D4-46B9-8150-F6CD944D79C8}"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ru-RU" sz="1800" b="0" strike="noStrike" spc="-1">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ru-RU" sz="2800" b="0" strike="noStrike" spc="-1">
              <a:solidFill>
                <a:schemeClr val="dk1"/>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D7806B27-E8FC-4DAF-B159-6A5D07D362AA}"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Заголовок раздела">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64182627-1EFC-4A9E-8217-A5B85CF953DB}"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ru-RU" sz="1800" b="0" strike="noStrike" spc="-1">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ru-RU" sz="2800" b="0" strike="noStrike" spc="-1">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ru-RU" sz="2800" b="0" strike="noStrike" spc="-1">
              <a:solidFill>
                <a:schemeClr val="dk1"/>
              </a:solidFill>
              <a:latin typeface="Calibri"/>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1E09435C-15D6-4F40-9557-DE52F413AF28}"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Сравнение">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445EB8DF-D842-4054-97F4-264099A6FB38}"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ru-RU" sz="1800" b="0" strike="noStrike" spc="-1">
              <a:solidFill>
                <a:schemeClr val="dk1"/>
              </a:solidFill>
              <a:latin typeface="Calibri"/>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DEF75596-7AB8-4A7B-86B3-9FFD31357626}"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D4EB4D35-6AEC-4E1A-9034-C80D5E7ED951}"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ru-RU" sz="6000" b="0" strike="noStrike" spc="-1">
                <a:solidFill>
                  <a:schemeClr val="dk1"/>
                </a:solidFill>
                <a:latin typeface="Calibri Light"/>
              </a:rPr>
              <a:t>Образец заголовка</a:t>
            </a:r>
            <a:endParaRPr lang="ru-RU"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1066F62E-6815-4B10-BC74-9CBC19D0E721}"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ru-RU" sz="2800" b="0" strike="noStrike" spc="-1">
                <a:solidFill>
                  <a:schemeClr val="dk1"/>
                </a:solidFill>
                <a:latin typeface="Calibri"/>
              </a:rPr>
              <a:t>Для правки структуры щёлкните мышью</a:t>
            </a:r>
          </a:p>
          <a:p>
            <a:pPr marL="864000" lvl="1" indent="-324000">
              <a:lnSpc>
                <a:spcPct val="90000"/>
              </a:lnSpc>
              <a:spcBef>
                <a:spcPts val="1134"/>
              </a:spcBef>
              <a:buClr>
                <a:srgbClr val="000000"/>
              </a:buClr>
              <a:buSzPct val="75000"/>
              <a:buFont typeface="Symbol" charset="2"/>
              <a:buChar char=""/>
            </a:pPr>
            <a:r>
              <a:rPr lang="ru-RU" sz="2000" b="0" strike="noStrike" spc="-1">
                <a:solidFill>
                  <a:schemeClr val="dk1"/>
                </a:solidFill>
                <a:latin typeface="Calibri"/>
              </a:rPr>
              <a:t>Второй уровень структуры</a:t>
            </a:r>
          </a:p>
          <a:p>
            <a:pPr marL="1296000" lvl="2" indent="-288000">
              <a:lnSpc>
                <a:spcPct val="90000"/>
              </a:lnSpc>
              <a:spcBef>
                <a:spcPts val="850"/>
              </a:spcBef>
              <a:buClr>
                <a:srgbClr val="000000"/>
              </a:buClr>
              <a:buSzPct val="45000"/>
              <a:buFont typeface="Wingdings" charset="2"/>
              <a:buChar char=""/>
            </a:pPr>
            <a:r>
              <a:rPr lang="ru-RU" sz="1800" b="0" strike="noStrike" spc="-1">
                <a:solidFill>
                  <a:schemeClr val="dk1"/>
                </a:solidFill>
                <a:latin typeface="Calibri"/>
              </a:rPr>
              <a:t>Третий уровень структуры</a:t>
            </a:r>
          </a:p>
          <a:p>
            <a:pPr marL="1728000" lvl="3" indent="-216000">
              <a:lnSpc>
                <a:spcPct val="90000"/>
              </a:lnSpc>
              <a:spcBef>
                <a:spcPts val="567"/>
              </a:spcBef>
              <a:buClr>
                <a:srgbClr val="000000"/>
              </a:buClr>
              <a:buSzPct val="75000"/>
              <a:buFont typeface="Symbol" charset="2"/>
              <a:buChar char=""/>
            </a:pPr>
            <a:r>
              <a:rPr lang="ru-RU" sz="1800" b="0" strike="noStrike" spc="-1">
                <a:solidFill>
                  <a:schemeClr val="dk1"/>
                </a:solidFill>
                <a:latin typeface="Calibri"/>
              </a:rPr>
              <a:t>Четвёртый уровень структуры</a:t>
            </a:r>
          </a:p>
          <a:p>
            <a:pPr marL="2160000" lvl="4" indent="-216000">
              <a:lnSpc>
                <a:spcPct val="90000"/>
              </a:lnSpc>
              <a:spcBef>
                <a:spcPts val="283"/>
              </a:spcBef>
              <a:buClr>
                <a:srgbClr val="000000"/>
              </a:buClr>
              <a:buSzPct val="45000"/>
              <a:buFont typeface="Wingdings" charset="2"/>
              <a:buChar char=""/>
            </a:pPr>
            <a:r>
              <a:rPr lang="ru-RU" sz="2000" b="0" strike="noStrike" spc="-1">
                <a:solidFill>
                  <a:schemeClr val="dk1"/>
                </a:solidFill>
                <a:latin typeface="Calibri"/>
              </a:rPr>
              <a:t>Пятый уровень структуры</a:t>
            </a:r>
          </a:p>
          <a:p>
            <a:pPr marL="2592000" lvl="5" indent="-216000">
              <a:lnSpc>
                <a:spcPct val="90000"/>
              </a:lnSpc>
              <a:spcBef>
                <a:spcPts val="283"/>
              </a:spcBef>
              <a:buClr>
                <a:srgbClr val="000000"/>
              </a:buClr>
              <a:buSzPct val="45000"/>
              <a:buFont typeface="Wingdings" charset="2"/>
              <a:buChar char=""/>
            </a:pPr>
            <a:r>
              <a:rPr lang="ru-RU" sz="2000" b="0" strike="noStrike" spc="-1">
                <a:solidFill>
                  <a:schemeClr val="dk1"/>
                </a:solidFill>
                <a:latin typeface="Calibri"/>
              </a:rPr>
              <a:t>Шестой уровень структуры</a:t>
            </a:r>
          </a:p>
          <a:p>
            <a:pPr marL="3024000" lvl="6" indent="-216000">
              <a:lnSpc>
                <a:spcPct val="90000"/>
              </a:lnSpc>
              <a:spcBef>
                <a:spcPts val="283"/>
              </a:spcBef>
              <a:buClr>
                <a:srgbClr val="000000"/>
              </a:buClr>
              <a:buSzPct val="45000"/>
              <a:buFont typeface="Wingdings" charset="2"/>
              <a:buChar char=""/>
            </a:pPr>
            <a:r>
              <a:rPr lang="ru-RU" sz="2000" b="0" strike="noStrike" spc="-1">
                <a:solidFill>
                  <a:schemeClr val="dk1"/>
                </a:solidFill>
                <a:latin typeface="Calibri"/>
              </a:rPr>
              <a:t>Седьмой уровень структуры</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ru-RU" sz="3200" b="0" strike="noStrike" spc="-1">
                <a:solidFill>
                  <a:schemeClr val="dk1"/>
                </a:solidFill>
                <a:latin typeface="Calibri Light"/>
              </a:rPr>
              <a:t>Образец заголовка</a:t>
            </a:r>
            <a:endParaRPr lang="ru-RU" sz="3200" b="0" strike="noStrike" spc="-1">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32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8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Пятый уровень</a:t>
            </a: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1600" b="0" strike="noStrike" spc="-1">
                <a:solidFill>
                  <a:schemeClr val="dk1"/>
                </a:solidFill>
                <a:latin typeface="Calibri"/>
              </a:rPr>
              <a:t>Образец текста</a:t>
            </a: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CD8C8BB4-BD45-48DD-AD82-A00B4978AB93}"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ru-RU" sz="3200" b="0" strike="noStrike" spc="-1">
                <a:solidFill>
                  <a:schemeClr val="dk1"/>
                </a:solidFill>
                <a:latin typeface="Calibri Light"/>
              </a:rPr>
              <a:t>Образец заголовка</a:t>
            </a:r>
            <a:endParaRPr lang="ru-RU" sz="3200" b="0" strike="noStrike" spc="-1">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ru-RU" sz="3200" b="0" strike="noStrike" spc="-1">
                <a:solidFill>
                  <a:schemeClr val="dk1"/>
                </a:solidFill>
                <a:latin typeface="Calibri"/>
              </a:rPr>
              <a:t>Для правки структуры щёлкните мышью</a:t>
            </a:r>
          </a:p>
          <a:p>
            <a:pPr marL="864000" lvl="1" indent="-324000">
              <a:lnSpc>
                <a:spcPct val="90000"/>
              </a:lnSpc>
              <a:spcBef>
                <a:spcPts val="1134"/>
              </a:spcBef>
              <a:buClr>
                <a:srgbClr val="000000"/>
              </a:buClr>
              <a:buSzPct val="75000"/>
              <a:buFont typeface="Symbol" charset="2"/>
              <a:buChar char=""/>
            </a:pPr>
            <a:r>
              <a:rPr lang="ru-RU" sz="3200" b="0" strike="noStrike" spc="-1">
                <a:solidFill>
                  <a:schemeClr val="dk1"/>
                </a:solidFill>
                <a:latin typeface="Calibri"/>
              </a:rPr>
              <a:t>Второй уровень структуры</a:t>
            </a:r>
          </a:p>
          <a:p>
            <a:pPr marL="1296000" lvl="2" indent="-288000">
              <a:lnSpc>
                <a:spcPct val="90000"/>
              </a:lnSpc>
              <a:spcBef>
                <a:spcPts val="850"/>
              </a:spcBef>
              <a:buClr>
                <a:srgbClr val="000000"/>
              </a:buClr>
              <a:buSzPct val="45000"/>
              <a:buFont typeface="Wingdings" charset="2"/>
              <a:buChar char=""/>
            </a:pPr>
            <a:r>
              <a:rPr lang="ru-RU" sz="3200" b="0" strike="noStrike" spc="-1">
                <a:solidFill>
                  <a:schemeClr val="dk1"/>
                </a:solidFill>
                <a:latin typeface="Calibri"/>
              </a:rPr>
              <a:t>Третий уровень структуры</a:t>
            </a:r>
          </a:p>
          <a:p>
            <a:pPr marL="1728000" lvl="3" indent="-216000">
              <a:lnSpc>
                <a:spcPct val="90000"/>
              </a:lnSpc>
              <a:spcBef>
                <a:spcPts val="567"/>
              </a:spcBef>
              <a:buClr>
                <a:srgbClr val="000000"/>
              </a:buClr>
              <a:buSzPct val="75000"/>
              <a:buFont typeface="Symbol" charset="2"/>
              <a:buChar char=""/>
            </a:pPr>
            <a:r>
              <a:rPr lang="ru-RU" sz="3200" b="0" strike="noStrike" spc="-1">
                <a:solidFill>
                  <a:schemeClr val="dk1"/>
                </a:solidFill>
                <a:latin typeface="Calibri"/>
              </a:rPr>
              <a:t>Четвёртый уровень структуры</a:t>
            </a:r>
          </a:p>
          <a:p>
            <a:pPr marL="2160000" lvl="4" indent="-216000">
              <a:lnSpc>
                <a:spcPct val="90000"/>
              </a:lnSpc>
              <a:spcBef>
                <a:spcPts val="283"/>
              </a:spcBef>
              <a:buClr>
                <a:srgbClr val="000000"/>
              </a:buClr>
              <a:buSzPct val="45000"/>
              <a:buFont typeface="Wingdings" charset="2"/>
              <a:buChar char=""/>
            </a:pPr>
            <a:r>
              <a:rPr lang="ru-RU" sz="3200" b="0" strike="noStrike" spc="-1">
                <a:solidFill>
                  <a:schemeClr val="dk1"/>
                </a:solidFill>
                <a:latin typeface="Calibri"/>
              </a:rPr>
              <a:t>Пятый уровень структуры</a:t>
            </a:r>
          </a:p>
          <a:p>
            <a:pPr marL="2592000" lvl="5" indent="-216000">
              <a:lnSpc>
                <a:spcPct val="90000"/>
              </a:lnSpc>
              <a:spcBef>
                <a:spcPts val="283"/>
              </a:spcBef>
              <a:buClr>
                <a:srgbClr val="000000"/>
              </a:buClr>
              <a:buSzPct val="45000"/>
              <a:buFont typeface="Wingdings" charset="2"/>
              <a:buChar char=""/>
            </a:pPr>
            <a:r>
              <a:rPr lang="ru-RU" sz="3200" b="0" strike="noStrike" spc="-1">
                <a:solidFill>
                  <a:schemeClr val="dk1"/>
                </a:solidFill>
                <a:latin typeface="Calibri"/>
              </a:rPr>
              <a:t>Шестой уровень структуры</a:t>
            </a:r>
          </a:p>
          <a:p>
            <a:pPr marL="3024000" lvl="6" indent="-216000">
              <a:lnSpc>
                <a:spcPct val="90000"/>
              </a:lnSpc>
              <a:spcBef>
                <a:spcPts val="283"/>
              </a:spcBef>
              <a:buClr>
                <a:srgbClr val="000000"/>
              </a:buClr>
              <a:buSzPct val="45000"/>
              <a:buFont typeface="Wingdings" charset="2"/>
              <a:buChar char=""/>
            </a:pPr>
            <a:r>
              <a:rPr lang="ru-RU" sz="3200" b="0" strike="noStrike" spc="-1">
                <a:solidFill>
                  <a:schemeClr val="dk1"/>
                </a:solidFill>
                <a:latin typeface="Calibri"/>
              </a:rPr>
              <a:t>Седьмой уровень структуры</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1600" b="0" strike="noStrike" spc="-1">
                <a:solidFill>
                  <a:schemeClr val="dk1"/>
                </a:solidFill>
                <a:latin typeface="Calibri"/>
              </a:rPr>
              <a:t>Образец текста</a:t>
            </a: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0555C088-0B98-4110-BCF5-81C963A80C9B}"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lang="ru-RU" sz="4400" b="0" strike="noStrike" spc="-1">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027151F9-F6B3-48AD-B1DD-6A984F9E419B}"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lang="ru-RU" sz="4400" b="0" strike="noStrike" spc="-1">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97BBF9B2-BAEC-475E-AD13-FCECC68051D4}"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lang="ru-RU" sz="4400" b="0" strike="noStrike" spc="-1">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CBBE5E01-F9B3-42BF-8A83-A792E91572E4}"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pPr>
            <a:r>
              <a:rPr lang="ru-RU" sz="6000" b="0" strike="noStrike" spc="-1">
                <a:solidFill>
                  <a:schemeClr val="dk1"/>
                </a:solidFill>
                <a:latin typeface="Calibri Light"/>
              </a:rPr>
              <a:t>Образец заголовка</a:t>
            </a:r>
            <a:endParaRPr lang="ru-RU" sz="6000" b="0" strike="noStrike" spc="-1">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ru-RU" sz="2400" b="0" strike="noStrike" spc="-1">
                <a:solidFill>
                  <a:schemeClr val="dk1">
                    <a:tint val="75000"/>
                  </a:schemeClr>
                </a:solidFill>
                <a:latin typeface="Calibri"/>
              </a:rPr>
              <a:t>Образец текста</a:t>
            </a:r>
            <a:endParaRPr lang="ru-RU" sz="2400" b="0" strike="noStrike" spc="-1">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5EA71639-035C-4E27-8DA7-1BDE222018FC}"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lang="ru-RU" sz="4400" b="0" strike="noStrike" spc="-1">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DE85CDE2-315F-4C46-A1D8-78F078590C59}"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lang="ru-RU" sz="4400" b="0" strike="noStrike" spc="-1">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ru-RU" sz="2400" b="1" strike="noStrike" spc="-1">
                <a:solidFill>
                  <a:schemeClr val="dk1"/>
                </a:solidFill>
                <a:latin typeface="Calibri"/>
              </a:rPr>
              <a:t>Образец текста</a:t>
            </a:r>
            <a:endParaRPr lang="ru-RU" sz="2400" b="0" strike="noStrike" spc="-1">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ru-RU" sz="2400" b="1" strike="noStrike" spc="-1">
                <a:solidFill>
                  <a:schemeClr val="dk1"/>
                </a:solidFill>
                <a:latin typeface="Calibri"/>
              </a:rPr>
              <a:t>Образец текста</a:t>
            </a:r>
            <a:endParaRPr lang="ru-RU" sz="2400" b="0" strike="noStrike" spc="-1">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Образец текста</a:t>
            </a:r>
          </a:p>
          <a:p>
            <a:pPr marL="685800" lvl="1" indent="-228600" defTabSz="914400">
              <a:lnSpc>
                <a:spcPct val="90000"/>
              </a:lnSpc>
              <a:spcBef>
                <a:spcPts val="499"/>
              </a:spcBef>
              <a:buClr>
                <a:srgbClr val="000000"/>
              </a:buClr>
              <a:buFont typeface="Arial"/>
              <a:buChar char="•"/>
            </a:pPr>
            <a:r>
              <a:rPr lang="ru-RU" sz="2400" b="0" strike="noStrike" spc="-1">
                <a:solidFill>
                  <a:schemeClr val="dk1"/>
                </a:solidFill>
                <a:latin typeface="Calibri"/>
              </a:rPr>
              <a:t>Второй уровень</a:t>
            </a:r>
          </a:p>
          <a:p>
            <a:pPr marL="1143000" lvl="2" indent="-228600" defTabSz="914400">
              <a:lnSpc>
                <a:spcPct val="90000"/>
              </a:lnSpc>
              <a:spcBef>
                <a:spcPts val="499"/>
              </a:spcBef>
              <a:buClr>
                <a:srgbClr val="000000"/>
              </a:buClr>
              <a:buFont typeface="Arial"/>
              <a:buChar char="•"/>
            </a:pPr>
            <a:r>
              <a:rPr lang="ru-RU" sz="2000" b="0" strike="noStrike" spc="-1">
                <a:solidFill>
                  <a:schemeClr val="dk1"/>
                </a:solidFill>
                <a:latin typeface="Calibri"/>
              </a:rPr>
              <a:t>Третий уровень</a:t>
            </a:r>
          </a:p>
          <a:p>
            <a:pPr marL="1600200" lvl="3"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Четвертый уровень</a:t>
            </a:r>
          </a:p>
          <a:p>
            <a:pPr marL="2057400" lvl="4" indent="-228600" defTabSz="914400">
              <a:lnSpc>
                <a:spcPct val="90000"/>
              </a:lnSpc>
              <a:spcBef>
                <a:spcPts val="499"/>
              </a:spcBef>
              <a:buClr>
                <a:srgbClr val="000000"/>
              </a:buClr>
              <a:buFont typeface="Arial"/>
              <a:buChar char="•"/>
            </a:pPr>
            <a:r>
              <a:rPr lang="ru-RU" sz="1800" b="0" strike="noStrike" spc="-1">
                <a:solidFill>
                  <a:schemeClr val="dk1"/>
                </a:solidFill>
                <a:latin typeface="Calibri"/>
              </a:rPr>
              <a:t>Пятый уровень</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6DC62A39-997A-4B18-8BE2-0480CF26B7BD}"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Образец заголовка</a:t>
            </a:r>
            <a:endParaRPr lang="ru-RU" sz="4400" b="0" strike="noStrike" spc="-1">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AFE181D7-30A9-4A6C-9BC9-BE1919429341}"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ru-RU" sz="1200" b="0" strike="noStrike" spc="-1">
                <a:solidFill>
                  <a:schemeClr val="dk1">
                    <a:tint val="75000"/>
                  </a:schemeClr>
                </a:solidFill>
                <a:latin typeface="Calibri"/>
              </a:defRPr>
            </a:lvl1pPr>
          </a:lstStyle>
          <a:p>
            <a:pPr indent="0" defTabSz="914400">
              <a:lnSpc>
                <a:spcPct val="100000"/>
              </a:lnSpc>
              <a:buNone/>
            </a:pPr>
            <a:r>
              <a:rPr lang="ru-RU" sz="1200" b="0" strike="noStrike" spc="-1">
                <a:solidFill>
                  <a:schemeClr val="dk1">
                    <a:tint val="75000"/>
                  </a:schemeClr>
                </a:solidFill>
                <a:latin typeface="Calibri"/>
              </a:rPr>
              <a:t>&lt;дата/время&gt;</a:t>
            </a:r>
            <a:endParaRPr lang="ru-RU"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ru-RU" sz="1400" b="0" strike="noStrike" spc="-1">
                <a:solidFill>
                  <a:srgbClr val="000000"/>
                </a:solidFill>
                <a:latin typeface="Times New Roman"/>
              </a:defRPr>
            </a:lvl1pPr>
          </a:lstStyle>
          <a:p>
            <a:pPr indent="0" algn="ctr">
              <a:buNone/>
            </a:pPr>
            <a:r>
              <a:rPr lang="ru-RU" sz="1400" b="0" strike="noStrike" spc="-1">
                <a:solidFill>
                  <a:srgbClr val="000000"/>
                </a:solidFill>
                <a:latin typeface="Times New Roman"/>
              </a:rPr>
              <a:t>&lt;нижний колонтитул&gt;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chemeClr val="dk1">
                    <a:tint val="75000"/>
                  </a:schemeClr>
                </a:solidFill>
                <a:latin typeface="Calibri"/>
              </a:defRPr>
            </a:lvl1pPr>
          </a:lstStyle>
          <a:p>
            <a:pPr indent="0" algn="r" defTabSz="914400">
              <a:lnSpc>
                <a:spcPct val="100000"/>
              </a:lnSpc>
              <a:buNone/>
            </a:pPr>
            <a:fld id="{3705A106-D618-411B-A8BF-246D6FABA9C1}" type="slidenum">
              <a:rPr lang="ru-RU" sz="1200" b="0" strike="noStrike" spc="-1">
                <a:solidFill>
                  <a:schemeClr val="dk1">
                    <a:tint val="75000"/>
                  </a:schemeClr>
                </a:solidFill>
                <a:latin typeface="Calibri"/>
              </a:rPr>
              <a:t>‹#›</a:t>
            </a:fld>
            <a:endParaRPr lang="ru-RU"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172"/>
          <p:cNvSpPr/>
          <p:nvPr/>
        </p:nvSpPr>
        <p:spPr>
          <a:xfrm>
            <a:off x="3876840" y="2554200"/>
            <a:ext cx="4816080" cy="1039320"/>
          </a:xfrm>
          <a:prstGeom prst="rect">
            <a:avLst/>
          </a:prstGeom>
          <a:solidFill>
            <a:schemeClr val="bg1"/>
          </a:solidFill>
          <a:ln w="0">
            <a:noFill/>
          </a:ln>
        </p:spPr>
        <p:style>
          <a:lnRef idx="0">
            <a:scrgbClr r="0" g="0" b="0"/>
          </a:lnRef>
          <a:fillRef idx="0">
            <a:scrgbClr r="0" g="0" b="0"/>
          </a:fillRef>
          <a:effectRef idx="0">
            <a:scrgbClr r="0" g="0" b="0"/>
          </a:effectRef>
          <a:fontRef idx="minor"/>
        </p:style>
        <p:txBody>
          <a:bodyPr tIns="0" bIns="0" anchor="t">
            <a:noAutofit/>
          </a:bodyPr>
          <a:lstStyle/>
          <a:p>
            <a:pPr algn="ctr" defTabSz="914400">
              <a:lnSpc>
                <a:spcPct val="100000"/>
              </a:lnSpc>
            </a:pPr>
            <a:r>
              <a:rPr lang="ru-RU" sz="2200" b="1" strike="noStrike" spc="-1">
                <a:solidFill>
                  <a:srgbClr val="2E75B5"/>
                </a:solidFill>
                <a:latin typeface="Times New Roman"/>
              </a:rPr>
              <a:t>МИРЭА - РОССИЙСКИЙ ТЕХНОЛОГИЧЕСКИЙ УНИВЕРСИТЕТ</a:t>
            </a:r>
            <a:endParaRPr lang="ru-RU" sz="2200" b="0" strike="noStrike" spc="-1">
              <a:solidFill>
                <a:srgbClr val="000000"/>
              </a:solidFill>
              <a:latin typeface="Arial"/>
            </a:endParaRPr>
          </a:p>
        </p:txBody>
      </p:sp>
      <p:sp>
        <p:nvSpPr>
          <p:cNvPr id="75" name="Shape 173"/>
          <p:cNvSpPr/>
          <p:nvPr/>
        </p:nvSpPr>
        <p:spPr>
          <a:xfrm>
            <a:off x="2161080" y="4183920"/>
            <a:ext cx="8247240" cy="3110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pPr>
            <a:endParaRPr lang="ru-RU" sz="1000" b="0" strike="noStrike" spc="-1">
              <a:solidFill>
                <a:srgbClr val="000000"/>
              </a:solidFill>
              <a:latin typeface="Arial"/>
            </a:endParaRPr>
          </a:p>
          <a:p>
            <a:pPr algn="ctr" defTabSz="914400">
              <a:lnSpc>
                <a:spcPct val="100000"/>
              </a:lnSpc>
            </a:pPr>
            <a:r>
              <a:rPr lang="ru-RU" sz="2400" b="1" strike="noStrike" spc="-1">
                <a:solidFill>
                  <a:schemeClr val="dk1"/>
                </a:solidFill>
                <a:highlight>
                  <a:srgbClr val="FFFFFF"/>
                </a:highlight>
                <a:latin typeface="Times New Roman"/>
                <a:ea typeface="Times New Roman"/>
              </a:rPr>
              <a:t>Лекция 5: ФУНКЦИОНАЛЬНОЕ МОДЕЛИРОВАНИЕ ИНФОРМАЦИОННЫХ СИСТЕМ</a:t>
            </a:r>
            <a:endParaRPr lang="ru-RU" sz="2400" b="0" strike="noStrike" spc="-1">
              <a:solidFill>
                <a:srgbClr val="000000"/>
              </a:solidFill>
              <a:latin typeface="Arial"/>
            </a:endParaRPr>
          </a:p>
        </p:txBody>
      </p:sp>
      <p:pic>
        <p:nvPicPr>
          <p:cNvPr id="76" name="Рисунок 1"/>
          <p:cNvPicPr/>
          <p:nvPr/>
        </p:nvPicPr>
        <p:blipFill>
          <a:blip r:embed="rId2"/>
          <a:stretch/>
        </p:blipFill>
        <p:spPr>
          <a:xfrm>
            <a:off x="5392800" y="442800"/>
            <a:ext cx="1784160" cy="1958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advTm="11000">
        <p:fade/>
      </p:transition>
    </mc:Choice>
    <mc:Fallback xmlns:p15="http://schemas.microsoft.com/office/powerpoint/2012/main" xmlns="">
      <p:transition spd="med" advTm="1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7512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Стандартное расположение блоков и стрелок</a:t>
            </a:r>
            <a:endParaRPr lang="ru-RU" sz="4400" b="0" strike="noStrike" spc="-1">
              <a:solidFill>
                <a:schemeClr val="dk1"/>
              </a:solidFill>
              <a:latin typeface="Calibri"/>
            </a:endParaRPr>
          </a:p>
        </p:txBody>
      </p:sp>
      <p:sp>
        <p:nvSpPr>
          <p:cNvPr id="110" name="Прямоугольник 3"/>
          <p:cNvSpPr/>
          <p:nvPr/>
        </p:nvSpPr>
        <p:spPr>
          <a:xfrm>
            <a:off x="4171680" y="2974320"/>
            <a:ext cx="3848040" cy="19490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Имя функции</a:t>
            </a:r>
            <a:endParaRPr lang="ru-RU" sz="4000" b="0" strike="noStrike" spc="-1">
              <a:solidFill>
                <a:srgbClr val="000000"/>
              </a:solidFill>
              <a:latin typeface="Arial"/>
            </a:endParaRPr>
          </a:p>
        </p:txBody>
      </p:sp>
      <p:sp>
        <p:nvSpPr>
          <p:cNvPr id="111" name="TextBox 4"/>
          <p:cNvSpPr/>
          <p:nvPr/>
        </p:nvSpPr>
        <p:spPr>
          <a:xfrm>
            <a:off x="7558200" y="4554360"/>
            <a:ext cx="4568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А0</a:t>
            </a:r>
            <a:endParaRPr lang="ru-RU" sz="1800" b="0" strike="noStrike" spc="-1">
              <a:solidFill>
                <a:srgbClr val="000000"/>
              </a:solidFill>
              <a:latin typeface="Arial"/>
            </a:endParaRPr>
          </a:p>
        </p:txBody>
      </p:sp>
      <p:cxnSp>
        <p:nvCxnSpPr>
          <p:cNvPr id="112" name="Прямая со стрелкой 6"/>
          <p:cNvCxnSpPr>
            <a:stCxn id="113" idx="2"/>
            <a:endCxn id="110" idx="0"/>
          </p:cNvCxnSpPr>
          <p:nvPr/>
        </p:nvCxnSpPr>
        <p:spPr>
          <a:xfrm flipH="1">
            <a:off x="6095520" y="2326320"/>
            <a:ext cx="720" cy="648360"/>
          </a:xfrm>
          <a:prstGeom prst="straightConnector1">
            <a:avLst/>
          </a:prstGeom>
          <a:ln>
            <a:solidFill>
              <a:srgbClr val="000000"/>
            </a:solidFill>
            <a:tailEnd type="triangle" w="med" len="med"/>
          </a:ln>
        </p:spPr>
      </p:cxnSp>
      <p:sp>
        <p:nvSpPr>
          <p:cNvPr id="113" name="TextBox 10"/>
          <p:cNvSpPr/>
          <p:nvPr/>
        </p:nvSpPr>
        <p:spPr>
          <a:xfrm>
            <a:off x="5094000" y="1870920"/>
            <a:ext cx="200376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2400" b="0" strike="noStrike" spc="-1">
                <a:solidFill>
                  <a:schemeClr val="dk1"/>
                </a:solidFill>
                <a:latin typeface="Calibri"/>
              </a:rPr>
              <a:t>Управление</a:t>
            </a:r>
            <a:endParaRPr lang="ru-RU" sz="2400" b="0" strike="noStrike" spc="-1">
              <a:solidFill>
                <a:srgbClr val="000000"/>
              </a:solidFill>
              <a:latin typeface="Arial"/>
            </a:endParaRPr>
          </a:p>
        </p:txBody>
      </p:sp>
      <p:cxnSp>
        <p:nvCxnSpPr>
          <p:cNvPr id="114" name="Прямая со стрелкой 14"/>
          <p:cNvCxnSpPr>
            <a:stCxn id="115" idx="3"/>
            <a:endCxn id="110" idx="1"/>
          </p:cNvCxnSpPr>
          <p:nvPr/>
        </p:nvCxnSpPr>
        <p:spPr>
          <a:xfrm>
            <a:off x="2632320" y="3945600"/>
            <a:ext cx="1539720" cy="3600"/>
          </a:xfrm>
          <a:prstGeom prst="straightConnector1">
            <a:avLst/>
          </a:prstGeom>
          <a:ln>
            <a:solidFill>
              <a:srgbClr val="000000"/>
            </a:solidFill>
            <a:tailEnd type="triangle" w="med" len="med"/>
          </a:ln>
        </p:spPr>
      </p:cxnSp>
      <p:sp>
        <p:nvSpPr>
          <p:cNvPr id="115" name="TextBox 18"/>
          <p:cNvSpPr/>
          <p:nvPr/>
        </p:nvSpPr>
        <p:spPr>
          <a:xfrm>
            <a:off x="1587600" y="3718080"/>
            <a:ext cx="10447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Вход</a:t>
            </a:r>
            <a:endParaRPr lang="ru-RU" sz="2400" b="0" strike="noStrike" spc="-1">
              <a:solidFill>
                <a:srgbClr val="000000"/>
              </a:solidFill>
              <a:latin typeface="Arial"/>
            </a:endParaRPr>
          </a:p>
        </p:txBody>
      </p:sp>
      <p:cxnSp>
        <p:nvCxnSpPr>
          <p:cNvPr id="116" name="Прямая со стрелкой 22"/>
          <p:cNvCxnSpPr>
            <a:stCxn id="110" idx="3"/>
            <a:endCxn id="117" idx="1"/>
          </p:cNvCxnSpPr>
          <p:nvPr/>
        </p:nvCxnSpPr>
        <p:spPr>
          <a:xfrm flipV="1">
            <a:off x="8019720" y="3945600"/>
            <a:ext cx="1540080" cy="3600"/>
          </a:xfrm>
          <a:prstGeom prst="straightConnector1">
            <a:avLst/>
          </a:prstGeom>
          <a:ln>
            <a:solidFill>
              <a:srgbClr val="000000"/>
            </a:solidFill>
            <a:tailEnd type="triangle" w="med" len="med"/>
          </a:ln>
        </p:spPr>
      </p:cxnSp>
      <p:sp>
        <p:nvSpPr>
          <p:cNvPr id="117" name="TextBox 25"/>
          <p:cNvSpPr/>
          <p:nvPr/>
        </p:nvSpPr>
        <p:spPr>
          <a:xfrm>
            <a:off x="9559440" y="3718080"/>
            <a:ext cx="16542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Выход</a:t>
            </a:r>
            <a:endParaRPr lang="ru-RU" sz="2400" b="0" strike="noStrike" spc="-1">
              <a:solidFill>
                <a:srgbClr val="000000"/>
              </a:solidFill>
              <a:latin typeface="Arial"/>
            </a:endParaRPr>
          </a:p>
        </p:txBody>
      </p:sp>
      <p:cxnSp>
        <p:nvCxnSpPr>
          <p:cNvPr id="118" name="Прямая со стрелкой 28"/>
          <p:cNvCxnSpPr/>
          <p:nvPr/>
        </p:nvCxnSpPr>
        <p:spPr>
          <a:xfrm flipV="1">
            <a:off x="6078240" y="4923360"/>
            <a:ext cx="360" cy="642240"/>
          </a:xfrm>
          <a:prstGeom prst="straightConnector1">
            <a:avLst/>
          </a:prstGeom>
          <a:ln>
            <a:solidFill>
              <a:srgbClr val="000000"/>
            </a:solidFill>
            <a:tailEnd type="triangle" w="med" len="med"/>
          </a:ln>
        </p:spPr>
      </p:cxnSp>
      <p:sp>
        <p:nvSpPr>
          <p:cNvPr id="119" name="TextBox 32"/>
          <p:cNvSpPr/>
          <p:nvPr/>
        </p:nvSpPr>
        <p:spPr>
          <a:xfrm>
            <a:off x="5102640" y="5621040"/>
            <a:ext cx="19958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Механизм</a:t>
            </a:r>
            <a:endParaRPr lang="ru-RU"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endParaRPr lang="ru-RU" sz="4400" b="0" strike="noStrike" spc="-1">
              <a:solidFill>
                <a:schemeClr val="dk1"/>
              </a:solidFill>
              <a:latin typeface="Calibri Light"/>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nSpc>
                <a:spcPct val="90000"/>
              </a:lnSpc>
              <a:spcBef>
                <a:spcPts val="1417"/>
              </a:spcBef>
              <a:buNone/>
            </a:pPr>
            <a:endParaRPr lang="ru-RU" sz="2800" b="0" strike="noStrike" spc="-1">
              <a:solidFill>
                <a:schemeClr val="dk1"/>
              </a:solidFill>
              <a:latin typeface="Calibri"/>
            </a:endParaRPr>
          </a:p>
        </p:txBody>
      </p:sp>
      <p:pic>
        <p:nvPicPr>
          <p:cNvPr id="122" name="Рисунок 4"/>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p:blipFill>
        <p:spPr>
          <a:xfrm>
            <a:off x="1105920" y="250200"/>
            <a:ext cx="9336960" cy="6486840"/>
          </a:xfrm>
          <a:prstGeom prst="rect">
            <a:avLst/>
          </a:prstGeom>
          <a:ln w="0">
            <a:noFill/>
          </a:ln>
        </p:spPr>
      </p:pic>
      <p:pic>
        <p:nvPicPr>
          <p:cNvPr id="123" name="Объект 4"/>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p:blipFill>
        <p:spPr>
          <a:xfrm>
            <a:off x="1105920" y="296280"/>
            <a:ext cx="9300960" cy="6440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endParaRPr lang="ru-RU" sz="4400" b="0" strike="noStrike" spc="-1">
              <a:solidFill>
                <a:schemeClr val="dk1"/>
              </a:solidFill>
              <a:latin typeface="Calibri Light"/>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nSpc>
                <a:spcPct val="90000"/>
              </a:lnSpc>
              <a:spcBef>
                <a:spcPts val="1417"/>
              </a:spcBef>
              <a:buNone/>
            </a:pPr>
            <a:endParaRPr lang="ru-RU" sz="2800" b="0" strike="noStrike" spc="-1">
              <a:solidFill>
                <a:schemeClr val="dk1"/>
              </a:solidFill>
              <a:latin typeface="Calibri"/>
            </a:endParaRPr>
          </a:p>
        </p:txBody>
      </p:sp>
      <p:pic>
        <p:nvPicPr>
          <p:cNvPr id="126" name="Рисунок 4"/>
          <p:cNvPicPr/>
          <p:nvPr/>
        </p:nvPicPr>
        <p:blipFill>
          <a:blip r:embed="rId3"/>
          <a:stretch/>
        </p:blipFill>
        <p:spPr>
          <a:xfrm>
            <a:off x="1796040" y="84960"/>
            <a:ext cx="8069400" cy="66877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Стрелки ВХОДА</a:t>
            </a:r>
            <a:endParaRPr lang="ru-RU" sz="4400" b="0" strike="noStrike" spc="-1">
              <a:solidFill>
                <a:schemeClr val="dk1"/>
              </a:solidFill>
              <a:latin typeface="Calibri"/>
            </a:endParaRPr>
          </a:p>
        </p:txBody>
      </p:sp>
      <p:sp>
        <p:nvSpPr>
          <p:cNvPr id="128"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входа всегда направлены в левую сторону прямоугольника, обозначающего в IDEFO функциональный блок. </a:t>
            </a:r>
          </a:p>
          <a:p>
            <a:pPr marL="228600" indent="-228600" defTabSz="914400">
              <a:lnSpc>
                <a:spcPct val="90000"/>
              </a:lnSpc>
              <a:spcBef>
                <a:spcPts val="1001"/>
              </a:spcBef>
              <a:buClr>
                <a:srgbClr val="000000"/>
              </a:buClr>
              <a:buFont typeface="Arial"/>
              <a:buChar char="•"/>
            </a:pPr>
            <a:r>
              <a:rPr lang="ru-RU" sz="2800" b="0" u="sng" strike="noStrike" spc="-1">
                <a:solidFill>
                  <a:schemeClr val="dk1"/>
                </a:solidFill>
                <a:uFillTx/>
                <a:latin typeface="Calibri"/>
              </a:rPr>
              <a:t>Наличие входных стрелок на диаграмме является обязательным. </a:t>
            </a:r>
            <a:endParaRPr lang="ru-RU" sz="2800" b="0" strike="noStrike" spc="-1">
              <a:solidFill>
                <a:schemeClr val="dk1"/>
              </a:solidFill>
              <a:latin typeface="Calibri"/>
            </a:endParaRPr>
          </a:p>
          <a:p>
            <a:pPr indent="0" defTabSz="914400">
              <a:lnSpc>
                <a:spcPct val="90000"/>
              </a:lnSpc>
              <a:spcBef>
                <a:spcPts val="1001"/>
              </a:spcBef>
              <a:buNone/>
            </a:pPr>
            <a:endParaRPr lang="ru-RU" sz="2800" b="0" strike="noStrike" spc="-1">
              <a:solidFill>
                <a:schemeClr val="dk1"/>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Стрелки выхода.</a:t>
            </a:r>
            <a:endParaRPr lang="ru-RU" sz="4400" b="0" strike="noStrike" spc="-1">
              <a:solidFill>
                <a:schemeClr val="dk1"/>
              </a:solidFill>
              <a:latin typeface="Calibri"/>
            </a:endParaRPr>
          </a:p>
        </p:txBody>
      </p:sp>
      <p:sp>
        <p:nvSpPr>
          <p:cNvPr id="130"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Выход — это продукция или информация, получаемая в результате работы функционального блока. Действие, которое не производит никакого четко определяемого выхода, не должно моделироваться вообще (по меньшей мере, должно рассматриваться в качестве одного из первых кандидатов на исключение из модели).</a:t>
            </a:r>
          </a:p>
          <a:p>
            <a:pPr marL="228600" indent="-228600" defTabSz="914400">
              <a:lnSpc>
                <a:spcPct val="90000"/>
              </a:lnSpc>
              <a:spcBef>
                <a:spcPts val="1001"/>
              </a:spcBef>
              <a:buClr>
                <a:srgbClr val="000000"/>
              </a:buClr>
              <a:buFont typeface="Arial"/>
              <a:buChar char="•"/>
            </a:pPr>
            <a:r>
              <a:rPr lang="ru-RU" sz="2800" b="0" u="sng" strike="noStrike" spc="-1">
                <a:solidFill>
                  <a:schemeClr val="dk1"/>
                </a:solidFill>
                <a:uFillTx/>
                <a:latin typeface="Calibri"/>
              </a:rPr>
              <a:t>Каждый блок должен иметь, как минимум, один выход</a:t>
            </a:r>
            <a:r>
              <a:rPr lang="ru-RU" sz="2800" b="0" strike="noStrike" spc="-1">
                <a:solidFill>
                  <a:schemeClr val="dk1"/>
                </a:solidFill>
                <a:latin typeface="Calibri"/>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Стрелки управления.</a:t>
            </a:r>
            <a:endParaRPr lang="ru-RU" sz="4400" b="0" strike="noStrike" spc="-1">
              <a:solidFill>
                <a:schemeClr val="dk1"/>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управления отвечают за регулирование того, как и когда выполняется функциональный блок, и, если он выполняется, какой выход получается в результате его выполнения. Так как управление контролирует поведение функционального блока для обеспечения создания желаемого выхода, каждый функциональный блок должен иметь, как минимум, одну стрелку управления.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Стрелки механизма исполнения.</a:t>
            </a:r>
            <a:endParaRPr lang="ru-RU" sz="4400" b="0" strike="noStrike" spc="-1">
              <a:solidFill>
                <a:schemeClr val="dk1"/>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Механизмы являются ресурсом, который непосредственно исполняет моделируемое действие. С помощью механизмов исполнения могут моделироваться: ключевой персонал, техника и (или) оборудование.</a:t>
            </a:r>
          </a:p>
          <a:p>
            <a:pPr marL="228600" indent="-228600" defTabSz="914400">
              <a:lnSpc>
                <a:spcPct val="90000"/>
              </a:lnSpc>
              <a:spcBef>
                <a:spcPts val="1001"/>
              </a:spcBef>
              <a:buClr>
                <a:srgbClr val="000000"/>
              </a:buClr>
              <a:buFont typeface="Arial"/>
              <a:buChar char="•"/>
            </a:pPr>
            <a:r>
              <a:rPr lang="ru-RU" sz="2800" b="0" u="sng" strike="noStrike" spc="-1">
                <a:solidFill>
                  <a:schemeClr val="dk1"/>
                </a:solidFill>
                <a:uFillTx/>
                <a:latin typeface="Calibri"/>
              </a:rPr>
              <a:t>Каждый блок должен иметь хотя бы одну стрелку</a:t>
            </a:r>
            <a:r>
              <a:rPr lang="en-US" sz="2800" b="0" u="sng" strike="noStrike" spc="-1">
                <a:solidFill>
                  <a:schemeClr val="dk1"/>
                </a:solidFill>
                <a:uFillTx/>
                <a:latin typeface="Calibri"/>
              </a:rPr>
              <a:t> </a:t>
            </a:r>
            <a:r>
              <a:rPr lang="ru-RU" sz="2800" b="0" u="sng" strike="noStrike" spc="-1">
                <a:solidFill>
                  <a:schemeClr val="dk1"/>
                </a:solidFill>
                <a:uFillTx/>
                <a:latin typeface="Calibri"/>
              </a:rPr>
              <a:t>механизма</a:t>
            </a:r>
            <a:endParaRPr lang="ru-RU" sz="2800" b="0" strike="noStrike" spc="-1">
              <a:solidFill>
                <a:schemeClr val="dk1"/>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Проектирование стрелок</a:t>
            </a:r>
            <a:endParaRPr lang="ru-RU" sz="4400" b="0" strike="noStrike" spc="-1">
              <a:solidFill>
                <a:schemeClr val="dk1"/>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диаграмм IDEFO обычно проще проектировать в следующем порядке:</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Выход → вход → механизм исполнения → управление.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Каждый функциональный блок обозначает отдельную функцию, и эта функция должна иметь ясно и кратко описываемые результаты работы.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buNone/>
            </a:pPr>
            <a:endParaRPr lang="ru-RU" sz="4400" b="0" strike="noStrike" spc="-1">
              <a:solidFill>
                <a:schemeClr val="dk1"/>
              </a:solidFill>
              <a:latin typeface="Calibri Light"/>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Когда контекстная диаграмма представляется завершенной, попробуйте задать следующие вопросы:</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Обобщает ли диаграмма моделируемый бизнес-процесс?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Согласуется ли диаграмма с границами моделирования, точкой зрения и целью моделирования?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Подходит ли выбранный уровень детализации стрелок для контекстного блока? (Обычно на контекстной диаграмме рекомендуется рисовать не более шести стрелок каждого типа.)</a:t>
            </a:r>
          </a:p>
        </p:txBody>
      </p:sp>
      <p:pic>
        <p:nvPicPr>
          <p:cNvPr id="139" name="Рисунок 4"/>
          <p:cNvPicPr/>
          <p:nvPr/>
        </p:nvPicPr>
        <p:blipFill>
          <a:blip r:embed="rId2"/>
          <a:stretch/>
        </p:blipFill>
        <p:spPr>
          <a:xfrm>
            <a:off x="1975680" y="341280"/>
            <a:ext cx="7850520" cy="6175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xit" fill="hold" nodeType="clickEffect">
                                  <p:stCondLst>
                                    <p:cond delay="0"/>
                                  </p:stCondLst>
                                  <p:childTnLst>
                                    <p:set>
                                      <p:cBhvr>
                                        <p:cTn id="6"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Строгость и формализм</a:t>
            </a:r>
            <a:endParaRPr lang="ru-RU" sz="4400" b="0" strike="noStrike" spc="-1">
              <a:solidFill>
                <a:schemeClr val="dk1"/>
              </a:solidFill>
              <a:latin typeface="Calibri"/>
            </a:endParaRPr>
          </a:p>
        </p:txBody>
      </p:sp>
      <p:sp>
        <p:nvSpPr>
          <p:cNvPr id="141" name="PlaceHolder 2"/>
          <p:cNvSpPr>
            <a:spLocks noGrp="1"/>
          </p:cNvSpPr>
          <p:nvPr>
            <p:ph/>
          </p:nvPr>
        </p:nvSpPr>
        <p:spPr>
          <a:xfrm>
            <a:off x="838080" y="1308240"/>
            <a:ext cx="10515240" cy="4868640"/>
          </a:xfrm>
          <a:prstGeom prst="rect">
            <a:avLst/>
          </a:prstGeom>
          <a:noFill/>
          <a:ln w="0">
            <a:noFill/>
          </a:ln>
        </p:spPr>
        <p:txBody>
          <a:bodyPr lIns="91440" tIns="45720" rIns="91440" bIns="45720" anchor="t">
            <a:normAutofit fontScale="90336" lnSpcReduction="10000"/>
          </a:bodyPr>
          <a:lstStyle/>
          <a:p>
            <a:pPr indent="0" algn="just" defTabSz="914400">
              <a:lnSpc>
                <a:spcPct val="90000"/>
              </a:lnSpc>
              <a:spcBef>
                <a:spcPts val="1001"/>
              </a:spcBef>
              <a:buNone/>
              <a:tabLst>
                <a:tab pos="0" algn="l"/>
              </a:tabLst>
            </a:pPr>
            <a:r>
              <a:rPr lang="ru-RU" sz="3200" b="0" strike="noStrike" spc="-1">
                <a:solidFill>
                  <a:schemeClr val="dk1"/>
                </a:solidFill>
                <a:latin typeface="Calibri"/>
              </a:rPr>
              <a:t>Разработка моделей IDEF0 требует соблюдения ряда строгих формальных правил, обеспечивающих преимущества методологии в отношении однозначности, точности и целостности сложных многоуровневых моделей. Эти правила описываются ниже. Здесь отмечается только основное из них: на всех стадиях и этапах разработки и корректировки модели должны строго, формально соблюдаться синтаксические и семантические правила графического языка, а результаты - тщательно документироваться с тем, чтобы при ее эксплуатации не возникало вопросов, связанных с неполнотой или некорректностью документации.</a:t>
            </a:r>
          </a:p>
        </p:txBody>
      </p:sp>
      <p:sp>
        <p:nvSpPr>
          <p:cNvPr id="142" name="PlaceHolder 3"/>
          <p:cNvSpPr>
            <a:spLocks noGrp="1"/>
          </p:cNvSpPr>
          <p:nvPr>
            <p:ph type="sldNum" idx="4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F4553AF6-7E3B-4BEC-BA78-CAF71189D817}" type="slidenum">
              <a:rPr lang="ru-RU" sz="1200" b="0" strike="noStrike" spc="-1">
                <a:solidFill>
                  <a:srgbClr val="898989"/>
                </a:solidFill>
                <a:latin typeface="Calibri"/>
              </a:rPr>
              <a:t>19</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438000">
        <p:fade/>
      </p:transition>
    </mc:Choice>
    <mc:Fallback xmlns:p15="http://schemas.microsoft.com/office/powerpoint/2012/main" xmlns="">
      <p:transition spd="med" advTm="43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28720" y="103176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Методология функционального моделирования </a:t>
            </a:r>
            <a:r>
              <a:rPr lang="en-US" sz="4400" b="1" strike="noStrike" spc="-1">
                <a:solidFill>
                  <a:schemeClr val="dk1"/>
                </a:solidFill>
                <a:latin typeface="Calibri Light"/>
              </a:rPr>
              <a:t>SADT / IDEF0</a:t>
            </a:r>
            <a:endParaRPr lang="ru-RU" sz="4400" b="0" strike="noStrike" spc="-1">
              <a:solidFill>
                <a:schemeClr val="dk1"/>
              </a:solidFill>
              <a:latin typeface="Calibri"/>
            </a:endParaRPr>
          </a:p>
        </p:txBody>
      </p:sp>
      <p:sp>
        <p:nvSpPr>
          <p:cNvPr id="78" name="PlaceHolder 2"/>
          <p:cNvSpPr>
            <a:spLocks noGrp="1"/>
          </p:cNvSpPr>
          <p:nvPr>
            <p:ph/>
          </p:nvPr>
        </p:nvSpPr>
        <p:spPr>
          <a:xfrm>
            <a:off x="828720" y="2492280"/>
            <a:ext cx="10515240" cy="4350960"/>
          </a:xfrm>
          <a:prstGeom prst="rect">
            <a:avLst/>
          </a:prstGeom>
          <a:noFill/>
          <a:ln w="0">
            <a:noFill/>
          </a:ln>
        </p:spPr>
        <p:txBody>
          <a:bodyPr lIns="91440" tIns="45720" rIns="91440" bIns="45720" anchor="t">
            <a:normAutofit fontScale="49988" lnSpcReduction="10000"/>
          </a:bodyPr>
          <a:lstStyle/>
          <a:p>
            <a:pPr marL="228600" indent="-228600" algn="just" defTabSz="914400">
              <a:lnSpc>
                <a:spcPct val="90000"/>
              </a:lnSpc>
              <a:spcBef>
                <a:spcPts val="1001"/>
              </a:spcBef>
              <a:buClr>
                <a:srgbClr val="000000"/>
              </a:buClr>
              <a:buFont typeface="Arial"/>
              <a:buChar char="•"/>
            </a:pPr>
            <a:r>
              <a:rPr lang="ru-RU" sz="4400" b="0" strike="noStrike" spc="-1">
                <a:solidFill>
                  <a:schemeClr val="dk1"/>
                </a:solidFill>
                <a:latin typeface="Calibri"/>
              </a:rPr>
              <a:t>SADT (акроним от англ. </a:t>
            </a:r>
            <a:r>
              <a:rPr lang="ru-RU" sz="4400" b="1" strike="noStrike" spc="-1">
                <a:solidFill>
                  <a:schemeClr val="dk1"/>
                </a:solidFill>
                <a:latin typeface="Calibri"/>
              </a:rPr>
              <a:t>STRUCTURED ANALYSIS AND DESIGN TECHNIQUE</a:t>
            </a:r>
            <a:r>
              <a:rPr lang="ru-RU" sz="4400" b="0" strike="noStrike" spc="-1">
                <a:solidFill>
                  <a:schemeClr val="dk1"/>
                </a:solidFill>
                <a:latin typeface="Calibri"/>
              </a:rPr>
              <a:t>) — методология структурного анализа и проектирования, интегрирующая процесс моделирования, управление конфигурацией проекта, использование дополнительных языковых средств и руководство проектом со своим графическим языком. Процесс моделирования может быть разделен на несколько этапов: опрос экспертов, создание диаграмм и моделей, распространение документации, оценка адекватности моделей и принятие их для дальнейшего использования. Этот процесс хорошо отлажен, потому что при разработке проекта специалисты выполняют конкретные обязанности, а библиотекарь обеспечивает своевременный обмен информацией.</a:t>
            </a:r>
          </a:p>
          <a:p>
            <a:pPr marL="228600" indent="-228600" defTabSz="914400">
              <a:lnSpc>
                <a:spcPct val="90000"/>
              </a:lnSpc>
              <a:spcBef>
                <a:spcPts val="1001"/>
              </a:spcBef>
              <a:buClr>
                <a:srgbClr val="000000"/>
              </a:buClr>
              <a:buFont typeface="Arial"/>
              <a:buChar char="•"/>
            </a:pPr>
            <a:r>
              <a:rPr lang="ru-RU" sz="4400" b="0" u="sng" strike="noStrike" spc="-1">
                <a:solidFill>
                  <a:schemeClr val="dk1"/>
                </a:solidFill>
                <a:uFillTx/>
                <a:latin typeface="Calibri"/>
              </a:rPr>
              <a:t>Совокупность методов</a:t>
            </a:r>
            <a:r>
              <a:rPr lang="en-US" sz="4400" b="0" u="sng" strike="noStrike" spc="-1">
                <a:solidFill>
                  <a:schemeClr val="dk1"/>
                </a:solidFill>
                <a:uFillTx/>
                <a:latin typeface="Calibri"/>
              </a:rPr>
              <a:t> </a:t>
            </a:r>
            <a:r>
              <a:rPr lang="ru-RU" sz="4400" b="0" u="sng" strike="noStrike" spc="-1">
                <a:solidFill>
                  <a:schemeClr val="dk1"/>
                </a:solidFill>
                <a:uFillTx/>
                <a:latin typeface="Calibri"/>
              </a:rPr>
              <a:t>правил и процедур построения функциональной модели системы (действия и связь между этими действиями). </a:t>
            </a:r>
            <a:endParaRPr lang="ru-RU" sz="4400" b="0" strike="noStrike" spc="-1">
              <a:solidFill>
                <a:schemeClr val="dk1"/>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advTm="35000">
        <p:fade/>
      </p:transition>
    </mc:Choice>
    <mc:Fallback xmlns:p15="http://schemas.microsoft.com/office/powerpoint/2012/main" xmlns="">
      <p:transition spd="med" advTm="3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Построение моделей</a:t>
            </a:r>
            <a:endParaRPr lang="ru-RU" sz="4400" b="0" strike="noStrike" spc="-1">
              <a:solidFill>
                <a:schemeClr val="dk1"/>
              </a:solidFill>
              <a:latin typeface="Calibri"/>
            </a:endParaRPr>
          </a:p>
        </p:txBody>
      </p:sp>
      <p:sp>
        <p:nvSpPr>
          <p:cNvPr id="144"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Ни одна модель не должна строиться без ясного осознания объекта и целей моделирования.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Выбранное определение цели моделирования должно отвечать на следующие вопросы: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Почему моделируется данный процесс?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Что выявит данная модель?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Как ознакомившиеся с этой моделью смогут ее применить?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Следующее предложение может служить примером формулирования цели моделирования. Выявить задачи каждого работника компании и понять в целом взаимосвязь между отдельно взятыми задачами для разработки руководства по обучению новых сотрудников. </a:t>
            </a:r>
          </a:p>
          <a:p>
            <a:pPr indent="0" defTabSz="914400">
              <a:lnSpc>
                <a:spcPct val="90000"/>
              </a:lnSpc>
              <a:spcBef>
                <a:spcPts val="1001"/>
              </a:spcBef>
              <a:buNone/>
              <a:tabLst>
                <a:tab pos="0" algn="l"/>
              </a:tabLst>
            </a:pPr>
            <a:endParaRPr lang="ru-RU" sz="2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Calibri"/>
              </a:rPr>
              <a:t>Каковы задачи менеджера? </a:t>
            </a:r>
          </a:p>
          <a:p>
            <a:pPr marL="228600" indent="-228600"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Calibri"/>
              </a:rPr>
              <a:t>Каковы задачи клерка? </a:t>
            </a:r>
          </a:p>
          <a:p>
            <a:pPr marL="228600" indent="-228600"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Calibri"/>
              </a:rPr>
              <a:t>Кто контролирует работу? </a:t>
            </a:r>
          </a:p>
          <a:p>
            <a:pPr marL="228600" indent="-228600"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Calibri"/>
              </a:rPr>
              <a:t>Какая технология нужна для выполнения каждого шага? и т.п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Точка зрения</a:t>
            </a:r>
            <a:endParaRPr lang="ru-RU" sz="4400" b="0" strike="noStrike" spc="-1">
              <a:solidFill>
                <a:schemeClr val="dk1"/>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Точку зрения нужно подбирать достаточно аккуратно, основой для выбора должна служить поставленная цель моделирования. Наименованием точки зрения может быть наименование должности, подразделения или роли (например, руководитель отдела или менеджер по продажам). Как и в случае с определением цели моделирования, четкое определение точки зрения необходимо для обеспечения внутренней целостности модели и предотвращения постоянного изменения ее структуры. Может оказаться необходимым построение моделей с разных точек зрения для детального отражения всех особенностей выделенных в системе функциональных блоков.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1297080"/>
            <a:ext cx="10515240" cy="7689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Лаконичность и точность</a:t>
            </a:r>
            <a:endParaRPr lang="ru-RU" sz="4400" b="0" strike="noStrike" spc="-1">
              <a:solidFill>
                <a:schemeClr val="dk1"/>
              </a:solidFill>
              <a:latin typeface="Calibri"/>
            </a:endParaRPr>
          </a:p>
        </p:txBody>
      </p:sp>
      <p:sp>
        <p:nvSpPr>
          <p:cNvPr id="149" name="PlaceHolder 2"/>
          <p:cNvSpPr>
            <a:spLocks noGrp="1"/>
          </p:cNvSpPr>
          <p:nvPr>
            <p:ph/>
          </p:nvPr>
        </p:nvSpPr>
        <p:spPr>
          <a:xfrm>
            <a:off x="838080" y="2290680"/>
            <a:ext cx="10515240" cy="4350960"/>
          </a:xfrm>
          <a:prstGeom prst="rect">
            <a:avLst/>
          </a:prstGeom>
          <a:noFill/>
          <a:ln w="0">
            <a:noFill/>
          </a:ln>
        </p:spPr>
        <p:txBody>
          <a:bodyPr lIns="91440" tIns="45720" rIns="91440" bIns="45720" anchor="t">
            <a:normAutofit fontScale="93550" lnSpcReduction="10000"/>
          </a:bodyPr>
          <a:lstStyle/>
          <a:p>
            <a:pPr indent="0" algn="just" defTabSz="914400">
              <a:lnSpc>
                <a:spcPct val="90000"/>
              </a:lnSpc>
              <a:spcBef>
                <a:spcPts val="1001"/>
              </a:spcBef>
              <a:buNone/>
              <a:tabLst>
                <a:tab pos="0" algn="l"/>
              </a:tabLst>
            </a:pPr>
            <a:r>
              <a:rPr lang="en-US" sz="3200" b="0" strike="noStrike" spc="-1">
                <a:solidFill>
                  <a:schemeClr val="dk1"/>
                </a:solidFill>
                <a:latin typeface="Calibri"/>
              </a:rPr>
              <a:t>	</a:t>
            </a:r>
            <a:r>
              <a:rPr lang="ru-RU" sz="3200" b="0" strike="noStrike" spc="-1">
                <a:solidFill>
                  <a:schemeClr val="dk1"/>
                </a:solidFill>
                <a:latin typeface="Calibri"/>
              </a:rPr>
              <a:t>Документация, описывающая систему, должна быть точной и лаконичной. Сведения о свойствах и характеристиках системы в форме традиционных текстов в этом смысле неудовлетворительны, поскольку зачастую содержат избыточную информацию, допускают неоднозначное толкование и т.д. Графический язык позволяет лаконично, однозначно и точно показать все элементы (блоки) системы и все отношения и связи между ними, выявить ошибочные, лишние или дублирующие связи и т.д.</a:t>
            </a:r>
          </a:p>
        </p:txBody>
      </p:sp>
      <p:sp>
        <p:nvSpPr>
          <p:cNvPr id="150" name="PlaceHolder 3"/>
          <p:cNvSpPr>
            <a:spLocks noGrp="1"/>
          </p:cNvSpPr>
          <p:nvPr>
            <p:ph type="sldNum" idx="4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2E3B2079-46B5-4711-99D4-561C12CB4B8F}" type="slidenum">
              <a:rPr lang="ru-RU" sz="1200" b="0" strike="noStrike" spc="-1">
                <a:solidFill>
                  <a:srgbClr val="898989"/>
                </a:solidFill>
                <a:latin typeface="Calibri"/>
              </a:rPr>
              <a:t>23</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249000">
        <p:fade/>
      </p:transition>
    </mc:Choice>
    <mc:Fallback xmlns:p15="http://schemas.microsoft.com/office/powerpoint/2012/main" xmlns="">
      <p:transition spd="med" advTm="249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Границы моделирования</a:t>
            </a:r>
            <a:endParaRPr lang="ru-RU" sz="4400" b="0" strike="noStrike" spc="-1">
              <a:solidFill>
                <a:schemeClr val="dk1"/>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Одним из положительных результатов построения функциональных моделей оказывается определение границ моделирования системы в целом и ее основных компонентов. Хотя и предполагается, что в процессе работы над моделью будет происходить некоторое изменение границ моделирования, их вербальное (словесное) описание должно поддерживаться с самого начала для обеспечения координации работы участвующих в проекте аналитиков. Как и при определении цели моделирования, отсутствие границ затрудняет оценку степени завершенности модели, поскольку границы моделирования имеют тенденцию к расширению с ростом размеров модели.</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1013760"/>
            <a:ext cx="10515240" cy="664200"/>
          </a:xfrm>
          <a:prstGeom prst="rect">
            <a:avLst/>
          </a:prstGeom>
          <a:noFill/>
          <a:ln w="0">
            <a:noFill/>
          </a:ln>
        </p:spPr>
        <p:txBody>
          <a:bodyPr lIns="91440" tIns="45720" rIns="91440" bIns="45720" anchor="ctr">
            <a:normAutofit fontScale="96604"/>
          </a:bodyPr>
          <a:lstStyle/>
          <a:p>
            <a:pPr indent="0" algn="ctr" defTabSz="914400">
              <a:lnSpc>
                <a:spcPct val="90000"/>
              </a:lnSpc>
              <a:buNone/>
            </a:pPr>
            <a:r>
              <a:rPr lang="ru-RU" sz="4400" b="1" strike="noStrike" spc="-1">
                <a:solidFill>
                  <a:schemeClr val="dk1"/>
                </a:solidFill>
                <a:latin typeface="Calibri Light"/>
              </a:rPr>
              <a:t>Передача информации</a:t>
            </a:r>
            <a:endParaRPr lang="ru-RU" sz="4400" b="0" strike="noStrike" spc="-1">
              <a:solidFill>
                <a:schemeClr val="dk1"/>
              </a:solidFill>
              <a:latin typeface="Calibri"/>
            </a:endParaRPr>
          </a:p>
        </p:txBody>
      </p:sp>
      <p:sp>
        <p:nvSpPr>
          <p:cNvPr id="154" name="PlaceHolder 2"/>
          <p:cNvSpPr>
            <a:spLocks noGrp="1"/>
          </p:cNvSpPr>
          <p:nvPr>
            <p:ph/>
          </p:nvPr>
        </p:nvSpPr>
        <p:spPr>
          <a:xfrm>
            <a:off x="838080" y="1821600"/>
            <a:ext cx="10515240" cy="4755960"/>
          </a:xfrm>
          <a:prstGeom prst="rect">
            <a:avLst/>
          </a:prstGeom>
          <a:noFill/>
          <a:ln w="0">
            <a:noFill/>
          </a:ln>
        </p:spPr>
        <p:txBody>
          <a:bodyPr lIns="91440" tIns="45720" rIns="91440" bIns="45720" anchor="t">
            <a:normAutofit fontScale="87480"/>
          </a:bodyPr>
          <a:lstStyle/>
          <a:p>
            <a:pPr marL="228600" indent="-228600" algn="just" defTabSz="914400">
              <a:lnSpc>
                <a:spcPct val="90000"/>
              </a:lnSpc>
              <a:spcBef>
                <a:spcPts val="1001"/>
              </a:spcBef>
              <a:buClr>
                <a:srgbClr val="000000"/>
              </a:buClr>
              <a:buFont typeface="Arial"/>
              <a:buChar char="•"/>
            </a:pPr>
            <a:r>
              <a:rPr lang="ru-RU" sz="2400" b="0" strike="noStrike" spc="-1">
                <a:solidFill>
                  <a:schemeClr val="dk1"/>
                </a:solidFill>
                <a:latin typeface="Calibri"/>
              </a:rPr>
              <a:t>Средства IDEF0 облегчают передачу информации от одного участника разработки модели (отдельного разработчика или рабочей группы) к другому. К числу таких средств относятся:</a:t>
            </a:r>
          </a:p>
          <a:p>
            <a:pPr marL="228600" indent="-228600" algn="just" defTabSz="914400">
              <a:lnSpc>
                <a:spcPct val="90000"/>
              </a:lnSpc>
              <a:spcBef>
                <a:spcPts val="1001"/>
              </a:spcBef>
              <a:buClr>
                <a:srgbClr val="000000"/>
              </a:buClr>
              <a:buFont typeface="Arial"/>
              <a:buChar char="•"/>
            </a:pPr>
            <a:r>
              <a:rPr lang="ru-RU" sz="2400" b="0" strike="noStrike" spc="-1">
                <a:solidFill>
                  <a:schemeClr val="dk1"/>
                </a:solidFill>
                <a:latin typeface="Calibri"/>
              </a:rPr>
              <a:t>- диаграммы, основанные на простой графике блоков и стрелок, легко читаемые и понимаемые;</a:t>
            </a:r>
          </a:p>
          <a:p>
            <a:pPr marL="228600" indent="-228600" algn="just" defTabSz="914400">
              <a:lnSpc>
                <a:spcPct val="90000"/>
              </a:lnSpc>
              <a:spcBef>
                <a:spcPts val="1001"/>
              </a:spcBef>
              <a:buClr>
                <a:srgbClr val="000000"/>
              </a:buClr>
              <a:buFont typeface="Arial"/>
              <a:buChar char="•"/>
            </a:pPr>
            <a:r>
              <a:rPr lang="ru-RU" sz="2400" b="0" strike="noStrike" spc="-1">
                <a:solidFill>
                  <a:schemeClr val="dk1"/>
                </a:solidFill>
                <a:latin typeface="Calibri"/>
              </a:rPr>
              <a:t>- метки на естественном языке для описания блоков и стрелок, а также глоссарий и сопроводительный текст, уточняющие смысл элементов диаграммы;</a:t>
            </a:r>
          </a:p>
          <a:p>
            <a:pPr marL="228600" indent="-228600" algn="just" defTabSz="914400">
              <a:lnSpc>
                <a:spcPct val="90000"/>
              </a:lnSpc>
              <a:spcBef>
                <a:spcPts val="1001"/>
              </a:spcBef>
              <a:buClr>
                <a:srgbClr val="000000"/>
              </a:buClr>
              <a:buFont typeface="Arial"/>
              <a:buChar char="•"/>
            </a:pPr>
            <a:r>
              <a:rPr lang="ru-RU" sz="2400" b="0" strike="noStrike" spc="-1">
                <a:solidFill>
                  <a:schemeClr val="dk1"/>
                </a:solidFill>
                <a:latin typeface="Calibri"/>
              </a:rPr>
              <a:t>- последовательная декомпозиция диаграмм, строящаяся по иерархическому принципу, при котором на верхнем уровне отображаются основные функции, а затем происходит их детализация и уточнение;</a:t>
            </a:r>
          </a:p>
          <a:p>
            <a:pPr marL="228600" indent="-228600" algn="just" defTabSz="914400">
              <a:lnSpc>
                <a:spcPct val="90000"/>
              </a:lnSpc>
              <a:spcBef>
                <a:spcPts val="1001"/>
              </a:spcBef>
              <a:buClr>
                <a:srgbClr val="000000"/>
              </a:buClr>
              <a:buFont typeface="Arial"/>
              <a:buChar char="•"/>
            </a:pPr>
            <a:r>
              <a:rPr lang="ru-RU" sz="2400" b="0" strike="noStrike" spc="-1">
                <a:solidFill>
                  <a:schemeClr val="dk1"/>
                </a:solidFill>
                <a:latin typeface="Calibri"/>
              </a:rPr>
              <a:t>- древовидные схемы иерархии диаграмм и блоков, обеспечивающие обозримость модели в целом и входящих в нее деталей, что особенно важно при моделировании больших систем.</a:t>
            </a:r>
          </a:p>
        </p:txBody>
      </p:sp>
      <p:sp>
        <p:nvSpPr>
          <p:cNvPr id="155" name="PlaceHolder 3"/>
          <p:cNvSpPr>
            <a:spLocks noGrp="1"/>
          </p:cNvSpPr>
          <p:nvPr>
            <p:ph type="sldNum" idx="4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C403A092-9F40-46EF-81AB-06AA766A3A1A}" type="slidenum">
              <a:rPr lang="ru-RU" sz="1200" b="0" strike="noStrike" spc="-1">
                <a:solidFill>
                  <a:srgbClr val="898989"/>
                </a:solidFill>
                <a:latin typeface="Calibri"/>
              </a:rPr>
              <a:t>25</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391000">
        <p:fade/>
      </p:transition>
    </mc:Choice>
    <mc:Fallback xmlns:p15="http://schemas.microsoft.com/office/powerpoint/2012/main" xmlns="">
      <p:transition spd="med" advTm="39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1169640"/>
            <a:ext cx="10515240" cy="8161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Итеративное моделирование</a:t>
            </a:r>
            <a:endParaRPr lang="ru-RU" sz="4400" b="0" strike="noStrike" spc="-1">
              <a:solidFill>
                <a:schemeClr val="dk1"/>
              </a:solidFill>
              <a:latin typeface="Calibri"/>
            </a:endParaRPr>
          </a:p>
        </p:txBody>
      </p:sp>
      <p:sp>
        <p:nvSpPr>
          <p:cNvPr id="157" name="PlaceHolder 2"/>
          <p:cNvSpPr>
            <a:spLocks noGrp="1"/>
          </p:cNvSpPr>
          <p:nvPr>
            <p:ph/>
          </p:nvPr>
        </p:nvSpPr>
        <p:spPr>
          <a:xfrm>
            <a:off x="838080" y="2290680"/>
            <a:ext cx="10515240" cy="4350960"/>
          </a:xfrm>
          <a:prstGeom prst="rect">
            <a:avLst/>
          </a:prstGeom>
          <a:noFill/>
          <a:ln w="0">
            <a:noFill/>
          </a:ln>
        </p:spPr>
        <p:txBody>
          <a:bodyPr lIns="91440" tIns="45720" rIns="91440" bIns="45720" anchor="t">
            <a:normAutofit fontScale="93550" lnSpcReduction="10000"/>
          </a:bodyPr>
          <a:lstStyle/>
          <a:p>
            <a:pPr indent="0" algn="just" defTabSz="914400">
              <a:lnSpc>
                <a:spcPct val="90000"/>
              </a:lnSpc>
              <a:spcBef>
                <a:spcPts val="1001"/>
              </a:spcBef>
              <a:buNone/>
              <a:tabLst>
                <a:tab pos="0" algn="l"/>
              </a:tabLst>
            </a:pPr>
            <a:r>
              <a:rPr lang="ru-RU" sz="3200" b="0" strike="noStrike" spc="-1">
                <a:solidFill>
                  <a:schemeClr val="dk1"/>
                </a:solidFill>
                <a:latin typeface="Calibri"/>
              </a:rPr>
              <a:t>Разработка модели в IDEF0 представляет собой пошаговую, итеративную процедуру. На каждом шаге итерации разработчик предлагает вариант модели, который подвергают обсуждению, рецензированию и последующему редактированию, после чего цикл повторяется. Такая организация работы способствует оптимальному использованию знаний системного аналитика, владеющего методологией и техникой IDEF0, и знаний специалистов - экспертов в предметной области, к которой относится объект моделирования.</a:t>
            </a:r>
          </a:p>
        </p:txBody>
      </p:sp>
      <p:sp>
        <p:nvSpPr>
          <p:cNvPr id="158" name="PlaceHolder 3"/>
          <p:cNvSpPr>
            <a:spLocks noGrp="1"/>
          </p:cNvSpPr>
          <p:nvPr>
            <p:ph type="sldNum" idx="4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90506AD2-4884-4A0D-859F-9BB3EC51A58B}" type="slidenum">
              <a:rPr lang="ru-RU" sz="1200" b="0" strike="noStrike" spc="-1">
                <a:solidFill>
                  <a:srgbClr val="898989"/>
                </a:solidFill>
                <a:latin typeface="Calibri"/>
              </a:rPr>
              <a:t>26</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114000">
        <p:fade/>
      </p:transition>
    </mc:Choice>
    <mc:Fallback xmlns:p15="http://schemas.microsoft.com/office/powerpoint/2012/main" xmlns="">
      <p:transition spd="med" advTm="114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1233360"/>
            <a:ext cx="10515240" cy="7477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Отделение «организации» от «функций»</a:t>
            </a:r>
            <a:endParaRPr lang="ru-RU" sz="4400" b="0" strike="noStrike" spc="-1">
              <a:solidFill>
                <a:schemeClr val="dk1"/>
              </a:solidFill>
              <a:latin typeface="Calibri"/>
            </a:endParaRPr>
          </a:p>
        </p:txBody>
      </p:sp>
      <p:sp>
        <p:nvSpPr>
          <p:cNvPr id="160" name="PlaceHolder 2"/>
          <p:cNvSpPr>
            <a:spLocks noGrp="1"/>
          </p:cNvSpPr>
          <p:nvPr>
            <p:ph/>
          </p:nvPr>
        </p:nvSpPr>
        <p:spPr>
          <a:xfrm>
            <a:off x="838080" y="2190240"/>
            <a:ext cx="10515240" cy="4028760"/>
          </a:xfrm>
          <a:prstGeom prst="rect">
            <a:avLst/>
          </a:prstGeom>
          <a:noFill/>
          <a:ln w="0">
            <a:noFill/>
          </a:ln>
        </p:spPr>
        <p:txBody>
          <a:bodyPr lIns="91440" tIns="45720" rIns="91440" bIns="45720" anchor="t">
            <a:noAutofit/>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При разработке моделей следует избегать изначальной «привязки» функций исследуемой системы к существующей организационной структуре моделируемого объекта (предприятия, фирмы). Это помогает избежать субъективной точки зрения, навязанной организацией и ее руководством. Организационная структура должна явиться результатом использования (применения) модели. Сравнение результата с существующей структурой позволяет, во-первых, оценить адекватность модели, а во-вторых - предложить решения, направленные на совершенствование этой структуры.</a:t>
            </a:r>
          </a:p>
        </p:txBody>
      </p:sp>
      <p:sp>
        <p:nvSpPr>
          <p:cNvPr id="161" name="PlaceHolder 3"/>
          <p:cNvSpPr>
            <a:spLocks noGrp="1"/>
          </p:cNvSpPr>
          <p:nvPr>
            <p:ph type="sldNum" idx="4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FF81BDDE-806D-46DF-BEB5-DD1928F36EA5}" type="slidenum">
              <a:rPr lang="ru-RU" sz="1200" b="0" strike="noStrike" spc="-1">
                <a:solidFill>
                  <a:srgbClr val="898989"/>
                </a:solidFill>
                <a:latin typeface="Calibri"/>
              </a:rPr>
              <a:t>27</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245000">
        <p:fade/>
      </p:transition>
    </mc:Choice>
    <mc:Fallback xmlns:p15="http://schemas.microsoft.com/office/powerpoint/2012/main" xmlns="">
      <p:transition spd="med" advTm="245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p:nvPr>
        </p:nvSpPr>
        <p:spPr>
          <a:xfrm>
            <a:off x="838080" y="750960"/>
            <a:ext cx="10515240" cy="54255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С методической точки зрения при моделировании полезно использовать мнение экспертов, имеющих разные взгляды на предметную область, однако каждая отдельно взятая модель должна разрабатываться исходя из единственной заранее определенной точки зрения. Часто другие точки зрения вкратце документируются в прикрепленных диаграммах исключительно для наглядности изложения.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Вот несколько примеров точек зрения при построении моделей: </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клиент,</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поставщик,</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владелец,</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редактор.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53712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Синтаксис графического языка </a:t>
            </a:r>
            <a:r>
              <a:rPr lang="en-US" sz="4400" b="1" strike="noStrike" spc="-1">
                <a:solidFill>
                  <a:schemeClr val="dk1"/>
                </a:solidFill>
                <a:latin typeface="Calibri Light"/>
              </a:rPr>
              <a:t>IDEF0</a:t>
            </a:r>
            <a:endParaRPr lang="ru-RU" sz="4400" b="0" strike="noStrike" spc="-1">
              <a:solidFill>
                <a:schemeClr val="dk1"/>
              </a:solidFill>
              <a:latin typeface="Calibri"/>
            </a:endParaRPr>
          </a:p>
        </p:txBody>
      </p:sp>
      <p:sp>
        <p:nvSpPr>
          <p:cNvPr id="164" name="PlaceHolder 2"/>
          <p:cNvSpPr>
            <a:spLocks noGrp="1"/>
          </p:cNvSpPr>
          <p:nvPr>
            <p:ph/>
          </p:nvPr>
        </p:nvSpPr>
        <p:spPr>
          <a:xfrm>
            <a:off x="838080" y="1942200"/>
            <a:ext cx="10515240" cy="4699440"/>
          </a:xfrm>
          <a:prstGeom prst="rect">
            <a:avLst/>
          </a:prstGeom>
          <a:noFill/>
          <a:ln w="0">
            <a:noFill/>
          </a:ln>
        </p:spPr>
        <p:txBody>
          <a:bodyPr lIns="91440" tIns="45720" rIns="91440" bIns="45720" anchor="t">
            <a:normAutofit/>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Набор структурных компонентов языка, их характеристики и правила, определяющие связи между компонентами, представляют собой синтаксис языка. Компоненты синтаксиса IDEF0 - блоки, стрелки, диаграммы и правила. Блоки представляют функции, определяемые как деятельность, процесс, операция, действие или преобразование. Стрелки представляют данные или материальные объекты, связанные с функциями. Правила определяют, как следует применять компоненты; диаграммы обеспечивают формат графического и словесного описания моделей. Формат образует основу для управления конфигурацией модели.</a:t>
            </a:r>
          </a:p>
        </p:txBody>
      </p:sp>
      <p:sp>
        <p:nvSpPr>
          <p:cNvPr id="165" name="PlaceHolder 3"/>
          <p:cNvSpPr>
            <a:spLocks noGrp="1"/>
          </p:cNvSpPr>
          <p:nvPr>
            <p:ph type="sldNum" idx="4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98C84C1E-9DEA-4C9B-9A02-A29080FCC7CE}" type="slidenum">
              <a:rPr lang="ru-RU" sz="1200" b="0" strike="noStrike" spc="-1">
                <a:solidFill>
                  <a:srgbClr val="898989"/>
                </a:solidFill>
                <a:latin typeface="Calibri"/>
              </a:rPr>
              <a:t>29</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110000">
        <p:fade/>
      </p:transition>
    </mc:Choice>
    <mc:Fallback xmlns:p15="http://schemas.microsoft.com/office/powerpoint/2012/main" xmlns="">
      <p:transition spd="med" advTm="1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1687680" y="0"/>
            <a:ext cx="8229240" cy="114264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Особенности </a:t>
            </a:r>
            <a:r>
              <a:rPr lang="en-US" sz="4400" b="1" strike="noStrike" spc="-1">
                <a:solidFill>
                  <a:schemeClr val="dk1"/>
                </a:solidFill>
                <a:latin typeface="Calibri Light"/>
              </a:rPr>
              <a:t>SADT / IDEF0</a:t>
            </a:r>
            <a:r>
              <a:rPr lang="ru-RU" sz="4400" b="1" strike="noStrike" spc="-1">
                <a:solidFill>
                  <a:schemeClr val="dk1"/>
                </a:solidFill>
                <a:latin typeface="Calibri Light"/>
              </a:rPr>
              <a:t> </a:t>
            </a:r>
            <a:endParaRPr lang="ru-RU" sz="4400" b="0" strike="noStrike" spc="-1">
              <a:solidFill>
                <a:schemeClr val="dk1"/>
              </a:solidFill>
              <a:latin typeface="Calibri"/>
            </a:endParaRPr>
          </a:p>
        </p:txBody>
      </p:sp>
      <p:sp>
        <p:nvSpPr>
          <p:cNvPr id="80" name="PlaceHolder 2"/>
          <p:cNvSpPr>
            <a:spLocks noGrp="1"/>
          </p:cNvSpPr>
          <p:nvPr>
            <p:ph/>
          </p:nvPr>
        </p:nvSpPr>
        <p:spPr>
          <a:xfrm>
            <a:off x="509760" y="1279440"/>
            <a:ext cx="11054880" cy="5231880"/>
          </a:xfrm>
          <a:prstGeom prst="rect">
            <a:avLst/>
          </a:prstGeom>
          <a:noFill/>
          <a:ln w="0">
            <a:noFill/>
          </a:ln>
        </p:spPr>
        <p:txBody>
          <a:bodyPr lIns="91440" tIns="45720" rIns="91440" bIns="45720" anchor="t">
            <a:normAutofit fontScale="87480" lnSpcReduction="20000"/>
          </a:bodyPr>
          <a:lstStyle/>
          <a:p>
            <a:pPr marL="228600" indent="-228600" algn="just" defTabSz="914400">
              <a:lnSpc>
                <a:spcPct val="90000"/>
              </a:lnSpc>
              <a:spcBef>
                <a:spcPts val="1001"/>
              </a:spcBef>
              <a:buClr>
                <a:srgbClr val="000000"/>
              </a:buClr>
              <a:buFont typeface="Arial"/>
              <a:buChar char="•"/>
            </a:pPr>
            <a:r>
              <a:rPr lang="ru-RU" sz="3600" b="0" strike="noStrike" spc="-1">
                <a:solidFill>
                  <a:schemeClr val="dk1"/>
                </a:solidFill>
                <a:latin typeface="Calibri"/>
              </a:rPr>
              <a:t>SADT возникла в конце 60-х годов в ходе революции, вызванной структурным программированием. Когда большинство специалистов билось над созданием программного обеспечения, немногие старались разрешить более сложную задачу создания крупномасштабных систем, включающих как людей и машины, так и программное обеспечение, аналогичных системам, применяемым в телефонной связи, промышленности, управлении и контроле за вооружением. В то время специалисты, традиционно занимавшиеся созданием крупномасштабных систем, стали осознавать необходимость большей упорядоченности. Таким образом, разработчики решили формализовать процесс создания системы, разбив его на следующие фазы:</a:t>
            </a:r>
          </a:p>
        </p:txBody>
      </p:sp>
      <p:sp>
        <p:nvSpPr>
          <p:cNvPr id="81" name="PlaceHolder 3"/>
          <p:cNvSpPr>
            <a:spLocks noGrp="1"/>
          </p:cNvSpPr>
          <p:nvPr>
            <p:ph type="sldNum" idx="37"/>
          </p:nvPr>
        </p:nvSpPr>
        <p:spPr>
          <a:xfrm>
            <a:off x="9248760" y="614664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5148A3C5-85FC-4065-A9DE-56CFC7C08021}" type="slidenum">
              <a:rPr lang="ru-RU" sz="1200" b="0" strike="noStrike" spc="-1">
                <a:solidFill>
                  <a:srgbClr val="898989"/>
                </a:solidFill>
                <a:latin typeface="Calibri"/>
              </a:rPr>
              <a:t>3</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159000">
        <p:fade/>
      </p:transition>
    </mc:Choice>
    <mc:Fallback xmlns:p15="http://schemas.microsoft.com/office/powerpoint/2012/main" xmlns="">
      <p:transition spd="med" advTm="159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057400" y="1143000"/>
            <a:ext cx="7924320" cy="561600"/>
          </a:xfrm>
          <a:prstGeom prst="rect">
            <a:avLst/>
          </a:prstGeom>
          <a:noFill/>
          <a:ln w="0">
            <a:noFill/>
          </a:ln>
        </p:spPr>
        <p:txBody>
          <a:bodyPr lIns="91440" tIns="45720" rIns="91440" bIns="45720" anchor="ctr">
            <a:normAutofit fontScale="79329"/>
          </a:bodyPr>
          <a:lstStyle/>
          <a:p>
            <a:pPr indent="0" algn="ctr" defTabSz="914400">
              <a:lnSpc>
                <a:spcPct val="90000"/>
              </a:lnSpc>
              <a:buNone/>
            </a:pPr>
            <a:r>
              <a:rPr lang="ru-RU" sz="4400" b="1" strike="noStrike" spc="-1">
                <a:solidFill>
                  <a:schemeClr val="dk1"/>
                </a:solidFill>
                <a:latin typeface="Calibri Light"/>
              </a:rPr>
              <a:t>Блок</a:t>
            </a:r>
            <a:endParaRPr lang="ru-RU" sz="4400" b="0" strike="noStrike" spc="-1">
              <a:solidFill>
                <a:schemeClr val="dk1"/>
              </a:solidFill>
              <a:latin typeface="Calibri"/>
            </a:endParaRPr>
          </a:p>
        </p:txBody>
      </p:sp>
      <p:sp>
        <p:nvSpPr>
          <p:cNvPr id="167" name="PlaceHolder 2"/>
          <p:cNvSpPr>
            <a:spLocks noGrp="1"/>
          </p:cNvSpPr>
          <p:nvPr>
            <p:ph/>
          </p:nvPr>
        </p:nvSpPr>
        <p:spPr>
          <a:xfrm>
            <a:off x="431640" y="2028960"/>
            <a:ext cx="11383560" cy="3507840"/>
          </a:xfrm>
          <a:prstGeom prst="rect">
            <a:avLst/>
          </a:prstGeom>
          <a:noFill/>
          <a:ln w="0">
            <a:noFill/>
          </a:ln>
        </p:spPr>
        <p:txBody>
          <a:bodyPr lIns="91440" tIns="45720" rIns="91440" bIns="45720" anchor="t">
            <a:noAutofit/>
          </a:bodyPr>
          <a:lstStyle/>
          <a:p>
            <a:pPr indent="0" algn="just" defTabSz="914400">
              <a:lnSpc>
                <a:spcPct val="90000"/>
              </a:lnSpc>
              <a:spcBef>
                <a:spcPts val="1001"/>
              </a:spcBef>
              <a:buNone/>
              <a:tabLst>
                <a:tab pos="0" algn="l"/>
              </a:tabLst>
            </a:pPr>
            <a:r>
              <a:rPr lang="ru-RU" sz="3200" b="0" strike="noStrike" spc="-1">
                <a:solidFill>
                  <a:schemeClr val="dk1"/>
                </a:solidFill>
                <a:latin typeface="Calibri"/>
              </a:rPr>
              <a:t>- описывает функцию. Внутри каждого блока помещаются его имя и номер. Имя должно быть активным глаголом или глагольным оборотом, описывающим функцию. Номер блока размещается в правом нижнем углу. Номера блоков используются для их идентификации на диаграмме и в соответствующем тексте.</a:t>
            </a:r>
          </a:p>
        </p:txBody>
      </p:sp>
      <p:sp>
        <p:nvSpPr>
          <p:cNvPr id="168" name="PlaceHolder 3"/>
          <p:cNvSpPr>
            <a:spLocks noGrp="1"/>
          </p:cNvSpPr>
          <p:nvPr>
            <p:ph type="sldNum" idx="4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E952C057-F93C-4DE1-8E63-8EC345BECB04}" type="slidenum">
              <a:rPr lang="ru-RU" sz="1200" b="0" strike="noStrike" spc="-1">
                <a:solidFill>
                  <a:srgbClr val="898989"/>
                </a:solidFill>
                <a:latin typeface="Calibri"/>
              </a:rPr>
              <a:t>30</a:t>
            </a:fld>
            <a:endParaRPr lang="ru-RU" sz="1200" b="0" strike="noStrike" spc="-1">
              <a:solidFill>
                <a:srgbClr val="000000"/>
              </a:solidFill>
              <a:latin typeface="Times New Roman"/>
            </a:endParaRPr>
          </a:p>
        </p:txBody>
      </p:sp>
      <p:sp>
        <p:nvSpPr>
          <p:cNvPr id="169" name="Прямоугольник 4"/>
          <p:cNvSpPr/>
          <p:nvPr/>
        </p:nvSpPr>
        <p:spPr>
          <a:xfrm>
            <a:off x="5555160" y="4407120"/>
            <a:ext cx="3848040" cy="1949040"/>
          </a:xfrm>
          <a:prstGeom prst="rect">
            <a:avLst/>
          </a:prstGeom>
          <a:solidFill>
            <a:srgbClr val="FFFFFF"/>
          </a:solidFill>
          <a:ln>
            <a:solidFill>
              <a:srgbClr val="000000"/>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Выполнить деталировку конструкции</a:t>
            </a:r>
            <a:endParaRPr lang="ru-RU" sz="4000" b="0" strike="noStrike" spc="-1">
              <a:solidFill>
                <a:srgbClr val="000000"/>
              </a:solidFill>
              <a:latin typeface="Arial"/>
            </a:endParaRPr>
          </a:p>
        </p:txBody>
      </p:sp>
      <p:sp>
        <p:nvSpPr>
          <p:cNvPr id="170" name="TextBox 2"/>
          <p:cNvSpPr/>
          <p:nvPr/>
        </p:nvSpPr>
        <p:spPr>
          <a:xfrm>
            <a:off x="8831160" y="5985000"/>
            <a:ext cx="6598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1800" b="0" strike="noStrike" spc="-1">
                <a:solidFill>
                  <a:schemeClr val="dk1"/>
                </a:solidFill>
                <a:latin typeface="Calibri"/>
              </a:rPr>
              <a:t>A-53</a:t>
            </a:r>
            <a:endParaRPr lang="ru-RU"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130000">
        <p:fade/>
      </p:transition>
    </mc:Choice>
    <mc:Fallback xmlns:p15="http://schemas.microsoft.com/office/powerpoint/2012/main" xmlns="">
      <p:transition spd="med" advTm="13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241840" y="1317960"/>
            <a:ext cx="3733920" cy="7653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Стрелка</a:t>
            </a:r>
            <a:endParaRPr lang="ru-RU" sz="4400" b="0" strike="noStrike" spc="-1">
              <a:solidFill>
                <a:schemeClr val="dk1"/>
              </a:solidFill>
              <a:latin typeface="Calibri"/>
            </a:endParaRPr>
          </a:p>
        </p:txBody>
      </p:sp>
      <p:sp>
        <p:nvSpPr>
          <p:cNvPr id="172" name="PlaceHolder 2"/>
          <p:cNvSpPr>
            <a:spLocks noGrp="1"/>
          </p:cNvSpPr>
          <p:nvPr>
            <p:ph/>
          </p:nvPr>
        </p:nvSpPr>
        <p:spPr>
          <a:xfrm>
            <a:off x="723600" y="1490760"/>
            <a:ext cx="7284600" cy="5150880"/>
          </a:xfrm>
          <a:prstGeom prst="rect">
            <a:avLst/>
          </a:prstGeom>
          <a:noFill/>
          <a:ln w="0">
            <a:noFill/>
          </a:ln>
        </p:spPr>
        <p:txBody>
          <a:bodyPr lIns="91440" tIns="45720" rIns="91440" bIns="45720" anchor="t">
            <a:normAutofit fontScale="93550" lnSpcReduction="10000"/>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Стрелка формируется из одного или нескольких отрезков прямых и наконечника на одном конце. Сегменты стрелок могут быть прямыми или ломаными; в последнем случае горизонтальные и вертикальные отрезки стрелки сопрягаются дугами, имеющими угол 90°. Стрелки не представляют поток или последовательность событий, как в традиционных блок-схемах потоков или процессов (потоковых диаграммах). Они лишь показывают, какие данные или материальные объекты должны поступить на вход функции для того, чтобы эта функция могла выполняться.</a:t>
            </a:r>
          </a:p>
        </p:txBody>
      </p:sp>
      <p:sp>
        <p:nvSpPr>
          <p:cNvPr id="173" name="PlaceHolder 3"/>
          <p:cNvSpPr>
            <a:spLocks noGrp="1"/>
          </p:cNvSpPr>
          <p:nvPr>
            <p:ph type="sldNum" idx="4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4FAF88B2-C7E1-4295-B47E-54E5F5EFA7FC}" type="slidenum">
              <a:rPr lang="ru-RU" sz="1200" b="0" strike="noStrike" spc="-1">
                <a:solidFill>
                  <a:srgbClr val="898989"/>
                </a:solidFill>
                <a:latin typeface="Calibri"/>
              </a:rPr>
              <a:t>31</a:t>
            </a:fld>
            <a:endParaRPr lang="ru-RU" sz="1200" b="0" strike="noStrike" spc="-1">
              <a:solidFill>
                <a:srgbClr val="000000"/>
              </a:solidFill>
              <a:latin typeface="Times New Roman"/>
            </a:endParaRPr>
          </a:p>
        </p:txBody>
      </p:sp>
      <p:pic>
        <p:nvPicPr>
          <p:cNvPr id="174" name="Рисунок 2"/>
          <p:cNvPicPr/>
          <p:nvPr/>
        </p:nvPicPr>
        <p:blipFill>
          <a:blip r:embed="rId2"/>
          <a:stretch/>
        </p:blipFill>
        <p:spPr>
          <a:xfrm>
            <a:off x="8241840" y="2083680"/>
            <a:ext cx="3733920" cy="1761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advTm="192000">
        <p:fade/>
      </p:transition>
    </mc:Choice>
    <mc:Fallback xmlns:p15="http://schemas.microsoft.com/office/powerpoint/2012/main" xmlns="">
      <p:transition spd="med" advTm="192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80316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Правила для блоков</a:t>
            </a:r>
            <a:endParaRPr lang="ru-RU" sz="4400" b="0" strike="noStrike" spc="-1">
              <a:solidFill>
                <a:schemeClr val="dk1"/>
              </a:solidFill>
              <a:latin typeface="Calibri"/>
            </a:endParaRPr>
          </a:p>
        </p:txBody>
      </p:sp>
      <p:sp>
        <p:nvSpPr>
          <p:cNvPr id="176" name="PlaceHolder 2"/>
          <p:cNvSpPr>
            <a:spLocks noGrp="1"/>
          </p:cNvSpPr>
          <p:nvPr>
            <p:ph/>
          </p:nvPr>
        </p:nvSpPr>
        <p:spPr>
          <a:xfrm>
            <a:off x="838080" y="2187720"/>
            <a:ext cx="10515240" cy="43509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3200" b="0" strike="noStrike" spc="-1">
                <a:solidFill>
                  <a:schemeClr val="dk1"/>
                </a:solidFill>
                <a:latin typeface="Calibri"/>
              </a:rPr>
              <a:t>размеры блоков должны быть достаточными для того, чтобы включить имя и номер блока.</a:t>
            </a:r>
          </a:p>
          <a:p>
            <a:pPr marL="228600" indent="-228600" algn="just" defTabSz="914400">
              <a:lnSpc>
                <a:spcPct val="90000"/>
              </a:lnSpc>
              <a:spcBef>
                <a:spcPts val="1001"/>
              </a:spcBef>
              <a:buClr>
                <a:srgbClr val="000000"/>
              </a:buClr>
              <a:buFont typeface="Arial"/>
              <a:buChar char="•"/>
            </a:pPr>
            <a:r>
              <a:rPr lang="ru-RU" sz="3200" b="0" strike="noStrike" spc="-1">
                <a:solidFill>
                  <a:schemeClr val="dk1"/>
                </a:solidFill>
                <a:latin typeface="Calibri"/>
              </a:rPr>
              <a:t>блоки должны быть прямоугольными, с прямыми углами;</a:t>
            </a:r>
          </a:p>
          <a:p>
            <a:pPr marL="228600" indent="-228600" algn="just" defTabSz="914400">
              <a:lnSpc>
                <a:spcPct val="90000"/>
              </a:lnSpc>
              <a:spcBef>
                <a:spcPts val="1001"/>
              </a:spcBef>
              <a:buClr>
                <a:srgbClr val="000000"/>
              </a:buClr>
              <a:buFont typeface="Arial"/>
              <a:buChar char="•"/>
            </a:pPr>
            <a:r>
              <a:rPr lang="ru-RU" sz="3200" b="0" strike="noStrike" spc="-1">
                <a:solidFill>
                  <a:schemeClr val="dk1"/>
                </a:solidFill>
                <a:latin typeface="Calibri"/>
              </a:rPr>
              <a:t>блоки должны быть нарисованы сплошными линиями.</a:t>
            </a:r>
          </a:p>
          <a:p>
            <a:pPr indent="0" algn="just" defTabSz="914400">
              <a:lnSpc>
                <a:spcPct val="90000"/>
              </a:lnSpc>
              <a:spcBef>
                <a:spcPts val="1001"/>
              </a:spcBef>
              <a:buNone/>
            </a:pPr>
            <a:endParaRPr lang="ru-RU" sz="2400" b="0" strike="noStrike" spc="-1">
              <a:solidFill>
                <a:schemeClr val="dk1"/>
              </a:solidFill>
              <a:latin typeface="Calibri"/>
            </a:endParaRPr>
          </a:p>
        </p:txBody>
      </p:sp>
      <p:sp>
        <p:nvSpPr>
          <p:cNvPr id="177" name="PlaceHolder 3"/>
          <p:cNvSpPr>
            <a:spLocks noGrp="1"/>
          </p:cNvSpPr>
          <p:nvPr>
            <p:ph type="sldNum" idx="4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1162F002-3A7F-4EB8-ABC2-0D1D0961947C}" type="slidenum">
              <a:rPr lang="ru-RU" sz="1200" b="0" strike="noStrike" spc="-1">
                <a:solidFill>
                  <a:srgbClr val="898989"/>
                </a:solidFill>
                <a:latin typeface="Calibri"/>
              </a:rPr>
              <a:t>32</a:t>
            </a:fld>
            <a:endParaRPr lang="ru-RU" sz="1200" b="0" strike="noStrike" spc="-1">
              <a:solidFill>
                <a:srgbClr val="000000"/>
              </a:solidFill>
              <a:latin typeface="Times New Roman"/>
            </a:endParaRPr>
          </a:p>
        </p:txBody>
      </p:sp>
      <p:pic>
        <p:nvPicPr>
          <p:cNvPr id="178" name="Изображение 17" descr="01_A0"/>
          <p:cNvPicPr/>
          <p:nvPr/>
        </p:nvPicPr>
        <p:blipFill>
          <a:blip r:embed="rId2"/>
          <a:stretch/>
        </p:blipFill>
        <p:spPr>
          <a:xfrm>
            <a:off x="2003400" y="318960"/>
            <a:ext cx="9210960" cy="6130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advTm="79000">
        <p:fade/>
      </p:transition>
    </mc:Choice>
    <mc:Fallback xmlns:p15="http://schemas.microsoft.com/office/powerpoint/2012/main" xmlns="">
      <p:transition spd="med" advTm="79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Правила для Стрелок</a:t>
            </a:r>
            <a:endParaRPr lang="ru-RU" sz="4400" b="0" strike="noStrike" spc="-1">
              <a:solidFill>
                <a:schemeClr val="dk1"/>
              </a:solidFill>
              <a:latin typeface="Calibri"/>
            </a:endParaRPr>
          </a:p>
        </p:txBody>
      </p:sp>
      <p:sp>
        <p:nvSpPr>
          <p:cNvPr id="180"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lnSpcReduction="10000"/>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ломаные стрелки изменяют направление только под углом 90°;</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должны быть нарисованы сплошными линиями. Можно использовать линии различной толщины;</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могут состоять только из вертикальных или горизонтальных отрезков; отрезки, направленные по диагонали, не допускаются;</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концы стрелок должны касаться внешней границы функционального блока, но не должны пересекать ее;</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должны присоединяться к блоку на его сторонах. Присоединение в углах не допускается.</a:t>
            </a:r>
          </a:p>
          <a:p>
            <a:pPr indent="0" defTabSz="914400">
              <a:lnSpc>
                <a:spcPct val="90000"/>
              </a:lnSpc>
              <a:spcBef>
                <a:spcPts val="1001"/>
              </a:spcBef>
              <a:buNone/>
            </a:pPr>
            <a:endParaRPr lang="ru-RU" sz="2800" b="0" strike="noStrike" spc="-1">
              <a:solidFill>
                <a:schemeClr val="dk1"/>
              </a:solidFill>
              <a:latin typeface="Calibri"/>
            </a:endParaRPr>
          </a:p>
        </p:txBody>
      </p:sp>
      <p:sp>
        <p:nvSpPr>
          <p:cNvPr id="181" name="PlaceHolder 3"/>
          <p:cNvSpPr>
            <a:spLocks noGrp="1"/>
          </p:cNvSpPr>
          <p:nvPr>
            <p:ph type="sldNum" idx="4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D01A300A-493D-4759-AD85-F14C0588F666}" type="slidenum">
              <a:rPr lang="ru-RU" sz="1200" b="0" strike="noStrike" spc="-1">
                <a:solidFill>
                  <a:srgbClr val="898989"/>
                </a:solidFill>
                <a:latin typeface="Calibri"/>
              </a:rPr>
              <a:t>33</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237000">
        <p:fade/>
      </p:transition>
    </mc:Choice>
    <mc:Fallback xmlns:p15="http://schemas.microsoft.com/office/powerpoint/2012/main" xmlns="">
      <p:transition spd="med" advTm="237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992240" y="-9360"/>
            <a:ext cx="8229240" cy="1142640"/>
          </a:xfrm>
          <a:prstGeom prst="rect">
            <a:avLst/>
          </a:prstGeom>
          <a:noFill/>
          <a:ln w="0">
            <a:noFill/>
          </a:ln>
        </p:spPr>
        <p:txBody>
          <a:bodyPr lIns="91440" tIns="45720" rIns="91440" bIns="45720" anchor="ctr">
            <a:normAutofit fontScale="87285"/>
          </a:bodyPr>
          <a:lstStyle/>
          <a:p>
            <a:pPr indent="0" algn="ctr" defTabSz="914400">
              <a:lnSpc>
                <a:spcPct val="90000"/>
              </a:lnSpc>
              <a:buNone/>
            </a:pPr>
            <a:r>
              <a:rPr lang="ru-RU" sz="4400" b="0" strike="noStrike" spc="-1">
                <a:solidFill>
                  <a:schemeClr val="dk1"/>
                </a:solidFill>
                <a:latin typeface="Calibri Light"/>
              </a:rPr>
              <a:t>Основные принципы методологии </a:t>
            </a:r>
            <a:r>
              <a:rPr lang="en-US" sz="4400" b="0" strike="noStrike" spc="-1">
                <a:solidFill>
                  <a:schemeClr val="dk1"/>
                </a:solidFill>
                <a:latin typeface="Calibri Light"/>
              </a:rPr>
              <a:t>SADT/IDEF0</a:t>
            </a:r>
            <a:endParaRPr lang="ru-RU" sz="4400" b="0" strike="noStrike" spc="-1">
              <a:solidFill>
                <a:schemeClr val="dk1"/>
              </a:solidFill>
              <a:latin typeface="Calibri"/>
            </a:endParaRPr>
          </a:p>
        </p:txBody>
      </p:sp>
      <p:sp>
        <p:nvSpPr>
          <p:cNvPr id="183" name="PlaceHolder 2"/>
          <p:cNvSpPr>
            <a:spLocks noGrp="1"/>
          </p:cNvSpPr>
          <p:nvPr>
            <p:ph/>
          </p:nvPr>
        </p:nvSpPr>
        <p:spPr>
          <a:xfrm>
            <a:off x="1068480" y="1160640"/>
            <a:ext cx="10075680" cy="54003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Графика блоков и дуг (функции – блоки, а дуги – интерфейсы входа/выхода);</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Строгость и точность в рамках нотации;</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2-8 блоков декомпозиции на каждом уровне;</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Связность диаграмм (номера блоков);</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Уникальность меток и наименований;</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Синтаксис для блоков и дуг;</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Разделение входов и управляющий воздействий;</a:t>
            </a:r>
          </a:p>
          <a:p>
            <a:pPr marL="228600" indent="-228600" defTabSz="914400">
              <a:lnSpc>
                <a:spcPct val="90000"/>
              </a:lnSpc>
              <a:spcBef>
                <a:spcPts val="1001"/>
              </a:spcBef>
              <a:buClr>
                <a:srgbClr val="000000"/>
              </a:buClr>
              <a:buFont typeface="Arial"/>
              <a:buChar char="•"/>
            </a:pPr>
            <a:r>
              <a:rPr lang="ru-RU" sz="2400" b="0" strike="noStrike" spc="-1">
                <a:solidFill>
                  <a:schemeClr val="dk1"/>
                </a:solidFill>
                <a:latin typeface="Calibri"/>
              </a:rPr>
              <a:t>Исключение влияния организационной структуры на функциональную модель.</a:t>
            </a:r>
          </a:p>
        </p:txBody>
      </p:sp>
      <p:sp>
        <p:nvSpPr>
          <p:cNvPr id="184" name="PlaceHolder 3"/>
          <p:cNvSpPr>
            <a:spLocks noGrp="1"/>
          </p:cNvSpPr>
          <p:nvPr>
            <p:ph type="sldNum" idx="5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82D7E3D8-0468-4227-A5E7-3AF9DFB84298}" type="slidenum">
              <a:rPr lang="ru-RU" sz="1200" b="0" strike="noStrike" spc="-1">
                <a:solidFill>
                  <a:srgbClr val="898989"/>
                </a:solidFill>
                <a:latin typeface="Calibri"/>
              </a:rPr>
              <a:t>34</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209000">
        <p:fade/>
      </p:transition>
    </mc:Choice>
    <mc:Fallback xmlns:p15="http://schemas.microsoft.com/office/powerpoint/2012/main" xmlns="">
      <p:transition spd="med" advTm="209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Область применения</a:t>
            </a:r>
            <a:endParaRPr lang="ru-RU" sz="4400" b="0" strike="noStrike" spc="-1">
              <a:solidFill>
                <a:schemeClr val="dk1"/>
              </a:solidFill>
              <a:latin typeface="Calibri"/>
            </a:endParaRPr>
          </a:p>
        </p:txBody>
      </p:sp>
      <p:sp>
        <p:nvSpPr>
          <p:cNvPr id="18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используются при анализе и синтезе производственно-технических и организационно-экономических систем методами функционального моделирования в различных отраслях. </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Являются средством для наглядного представления широкого спектра деловых, производственных и других процессов и операций предприятия на любом уровне детализации, а также организационные и методические приемы применения этих средств.</a:t>
            </a:r>
          </a:p>
        </p:txBody>
      </p:sp>
    </p:spTree>
  </p:cSld>
  <p:clrMapOvr>
    <a:masterClrMapping/>
  </p:clrMapOvr>
  <mc:AlternateContent xmlns:mc="http://schemas.openxmlformats.org/markup-compatibility/2006" xmlns:p14="http://schemas.microsoft.com/office/powerpoint/2010/main">
    <mc:Choice Requires="p14">
      <p:transition spd="med" p14:dur="700" advTm="38000">
        <p:fade/>
      </p:transition>
    </mc:Choice>
    <mc:Fallback xmlns:p15="http://schemas.microsoft.com/office/powerpoint/2012/main" xmlns="">
      <p:transition spd="med" advTm="38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Сокращения, принятые в</a:t>
            </a:r>
            <a:endParaRPr lang="ru-RU" sz="4400" b="0" strike="noStrike" spc="-1">
              <a:solidFill>
                <a:schemeClr val="dk1"/>
              </a:solidFill>
              <a:latin typeface="Calibri"/>
            </a:endParaRPr>
          </a:p>
        </p:txBody>
      </p:sp>
      <p:sp>
        <p:nvSpPr>
          <p:cNvPr id="188"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a:bodyPr>
          <a:lstStyle/>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ICAM</a:t>
            </a:r>
            <a:r>
              <a:rPr lang="ru-RU" sz="2800" b="0" strike="noStrike" spc="-1">
                <a:solidFill>
                  <a:schemeClr val="dk1"/>
                </a:solidFill>
                <a:latin typeface="Calibri"/>
              </a:rPr>
              <a:t> - интегрированная компьютеризация производства.</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ICOM</a:t>
            </a:r>
            <a:r>
              <a:rPr lang="ru-RU" sz="2800" b="0" strike="noStrike" spc="-1">
                <a:solidFill>
                  <a:schemeClr val="dk1"/>
                </a:solidFill>
                <a:latin typeface="Calibri"/>
              </a:rPr>
              <a:t> - вход (Input), управление (Control), выход (Output), механизм (Mechanism).</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IDEF0</a:t>
            </a:r>
            <a:r>
              <a:rPr lang="ru-RU" sz="2800" b="0" strike="noStrike" spc="-1">
                <a:solidFill>
                  <a:schemeClr val="dk1"/>
                </a:solidFill>
                <a:latin typeface="Calibri"/>
              </a:rPr>
              <a:t> - методология, используемая для создания функциональной модели (сокращение от </a:t>
            </a:r>
            <a:r>
              <a:rPr lang="en-US" sz="2800" b="0" strike="noStrike" spc="-1">
                <a:solidFill>
                  <a:schemeClr val="dk1"/>
                </a:solidFill>
                <a:latin typeface="Calibri"/>
              </a:rPr>
              <a:t>ICOMDefenition)</a:t>
            </a:r>
            <a:r>
              <a:rPr lang="ru-RU" sz="2800" b="0" strike="noStrike" spc="-1">
                <a:solidFill>
                  <a:schemeClr val="dk1"/>
                </a:solidFill>
                <a:latin typeface="Calibri"/>
              </a:rPr>
              <a:t>.</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IDEF1</a:t>
            </a:r>
            <a:r>
              <a:rPr lang="ru-RU" sz="2800" b="0" strike="noStrike" spc="-1">
                <a:solidFill>
                  <a:schemeClr val="dk1"/>
                </a:solidFill>
                <a:latin typeface="Calibri"/>
              </a:rPr>
              <a:t> - методология, используемая для создания информационной модели.</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IDEF2</a:t>
            </a:r>
            <a:r>
              <a:rPr lang="ru-RU" sz="2800" b="0" strike="noStrike" spc="-1">
                <a:solidFill>
                  <a:schemeClr val="dk1"/>
                </a:solidFill>
                <a:latin typeface="Calibri"/>
              </a:rPr>
              <a:t> - методология, используемая для создания динамической модели.</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FEO</a:t>
            </a:r>
            <a:r>
              <a:rPr lang="ru-RU" sz="2800" b="0" strike="noStrike" spc="-1">
                <a:solidFill>
                  <a:schemeClr val="dk1"/>
                </a:solidFill>
                <a:latin typeface="Calibri"/>
              </a:rPr>
              <a:t> - диаграмма-иллюстрация.</a:t>
            </a:r>
          </a:p>
        </p:txBody>
      </p:sp>
    </p:spTree>
  </p:cSld>
  <p:clrMapOvr>
    <a:masterClrMapping/>
  </p:clrMapOvr>
  <mc:AlternateContent xmlns:mc="http://schemas.openxmlformats.org/markup-compatibility/2006" xmlns:p14="http://schemas.microsoft.com/office/powerpoint/2010/main">
    <mc:Choice Requires="p14">
      <p:transition spd="med" p14:dur="700" advTm="33000">
        <p:fade/>
      </p:transition>
    </mc:Choice>
    <mc:Fallback xmlns:p15="http://schemas.microsoft.com/office/powerpoint/2012/main" xmlns="">
      <p:transition spd="med" advTm="3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7512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Стандартное расположение блоков и стрелок</a:t>
            </a:r>
            <a:endParaRPr lang="ru-RU" sz="4400" b="0" strike="noStrike" spc="-1">
              <a:solidFill>
                <a:schemeClr val="dk1"/>
              </a:solidFill>
              <a:latin typeface="Calibri"/>
            </a:endParaRPr>
          </a:p>
        </p:txBody>
      </p:sp>
      <p:sp>
        <p:nvSpPr>
          <p:cNvPr id="190" name="Прямоугольник 3"/>
          <p:cNvSpPr/>
          <p:nvPr/>
        </p:nvSpPr>
        <p:spPr>
          <a:xfrm>
            <a:off x="4171680" y="2974320"/>
            <a:ext cx="3848040" cy="1949040"/>
          </a:xfrm>
          <a:prstGeom prst="rect">
            <a:avLst/>
          </a:prstGeom>
          <a:solidFill>
            <a:srgbClr val="FFFFFF"/>
          </a:solidFill>
          <a:ln>
            <a:solidFill>
              <a:srgbClr val="000000"/>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Имя функции</a:t>
            </a:r>
            <a:endParaRPr lang="ru-RU" sz="4000" b="0" strike="noStrike" spc="-1">
              <a:solidFill>
                <a:srgbClr val="000000"/>
              </a:solidFill>
              <a:latin typeface="Arial"/>
            </a:endParaRPr>
          </a:p>
        </p:txBody>
      </p:sp>
      <p:sp>
        <p:nvSpPr>
          <p:cNvPr id="191" name="TextBox 4"/>
          <p:cNvSpPr/>
          <p:nvPr/>
        </p:nvSpPr>
        <p:spPr>
          <a:xfrm>
            <a:off x="7558200" y="4554360"/>
            <a:ext cx="4568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А0</a:t>
            </a:r>
            <a:endParaRPr lang="ru-RU" sz="1800" b="0" strike="noStrike" spc="-1">
              <a:solidFill>
                <a:srgbClr val="000000"/>
              </a:solidFill>
              <a:latin typeface="Arial"/>
            </a:endParaRPr>
          </a:p>
        </p:txBody>
      </p:sp>
      <p:cxnSp>
        <p:nvCxnSpPr>
          <p:cNvPr id="192" name="Прямая со стрелкой 6"/>
          <p:cNvCxnSpPr>
            <a:stCxn id="193" idx="2"/>
            <a:endCxn id="190" idx="0"/>
          </p:cNvCxnSpPr>
          <p:nvPr/>
        </p:nvCxnSpPr>
        <p:spPr>
          <a:xfrm>
            <a:off x="5910120" y="2326320"/>
            <a:ext cx="185760" cy="648360"/>
          </a:xfrm>
          <a:prstGeom prst="straightConnector1">
            <a:avLst/>
          </a:prstGeom>
          <a:ln>
            <a:solidFill>
              <a:srgbClr val="000000"/>
            </a:solidFill>
            <a:tailEnd type="triangle" w="med" len="med"/>
          </a:ln>
        </p:spPr>
      </p:cxnSp>
      <p:sp>
        <p:nvSpPr>
          <p:cNvPr id="193" name="TextBox 10"/>
          <p:cNvSpPr/>
          <p:nvPr/>
        </p:nvSpPr>
        <p:spPr>
          <a:xfrm>
            <a:off x="5064480" y="1870920"/>
            <a:ext cx="169128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en-US" sz="2400" b="0" strike="noStrike" spc="-1">
                <a:solidFill>
                  <a:schemeClr val="dk1"/>
                </a:solidFill>
                <a:latin typeface="Calibri"/>
              </a:rPr>
              <a:t>Control (C)</a:t>
            </a:r>
            <a:endParaRPr lang="ru-RU" sz="2400" b="0" strike="noStrike" spc="-1">
              <a:solidFill>
                <a:srgbClr val="000000"/>
              </a:solidFill>
              <a:latin typeface="Arial"/>
            </a:endParaRPr>
          </a:p>
        </p:txBody>
      </p:sp>
      <p:cxnSp>
        <p:nvCxnSpPr>
          <p:cNvPr id="194" name="Прямая со стрелкой 14"/>
          <p:cNvCxnSpPr>
            <a:stCxn id="195" idx="3"/>
            <a:endCxn id="190" idx="1"/>
          </p:cNvCxnSpPr>
          <p:nvPr/>
        </p:nvCxnSpPr>
        <p:spPr>
          <a:xfrm flipV="1">
            <a:off x="2632320" y="3948840"/>
            <a:ext cx="1539720" cy="180000"/>
          </a:xfrm>
          <a:prstGeom prst="straightConnector1">
            <a:avLst/>
          </a:prstGeom>
          <a:ln>
            <a:solidFill>
              <a:srgbClr val="000000"/>
            </a:solidFill>
            <a:tailEnd type="triangle" w="med" len="med"/>
          </a:ln>
        </p:spPr>
      </p:cxnSp>
      <p:sp>
        <p:nvSpPr>
          <p:cNvPr id="195" name="TextBox 18"/>
          <p:cNvSpPr/>
          <p:nvPr/>
        </p:nvSpPr>
        <p:spPr>
          <a:xfrm>
            <a:off x="1339560" y="3718080"/>
            <a:ext cx="129276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400" b="0" strike="noStrike" spc="-1">
                <a:solidFill>
                  <a:schemeClr val="dk1"/>
                </a:solidFill>
                <a:latin typeface="Calibri"/>
              </a:rPr>
              <a:t>Input (I)</a:t>
            </a:r>
            <a:endParaRPr lang="ru-RU" sz="2400" b="0" strike="noStrike" spc="-1">
              <a:solidFill>
                <a:srgbClr val="000000"/>
              </a:solidFill>
              <a:latin typeface="Arial"/>
            </a:endParaRPr>
          </a:p>
        </p:txBody>
      </p:sp>
      <p:cxnSp>
        <p:nvCxnSpPr>
          <p:cNvPr id="196" name="Прямая со стрелкой 22"/>
          <p:cNvCxnSpPr>
            <a:stCxn id="190" idx="3"/>
            <a:endCxn id="197" idx="1"/>
          </p:cNvCxnSpPr>
          <p:nvPr/>
        </p:nvCxnSpPr>
        <p:spPr>
          <a:xfrm>
            <a:off x="8019720" y="3948840"/>
            <a:ext cx="1540080" cy="180000"/>
          </a:xfrm>
          <a:prstGeom prst="straightConnector1">
            <a:avLst/>
          </a:prstGeom>
          <a:ln>
            <a:solidFill>
              <a:srgbClr val="000000"/>
            </a:solidFill>
            <a:tailEnd type="triangle" w="med" len="med"/>
          </a:ln>
        </p:spPr>
      </p:cxnSp>
      <p:sp>
        <p:nvSpPr>
          <p:cNvPr id="197" name="TextBox 25"/>
          <p:cNvSpPr/>
          <p:nvPr/>
        </p:nvSpPr>
        <p:spPr>
          <a:xfrm>
            <a:off x="9559440" y="3718080"/>
            <a:ext cx="16542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400" b="0" strike="noStrike" spc="-1">
                <a:solidFill>
                  <a:schemeClr val="dk1"/>
                </a:solidFill>
                <a:latin typeface="Calibri"/>
              </a:rPr>
              <a:t>Output (O)</a:t>
            </a:r>
            <a:endParaRPr lang="ru-RU" sz="2400" b="0" strike="noStrike" spc="-1">
              <a:solidFill>
                <a:srgbClr val="000000"/>
              </a:solidFill>
              <a:latin typeface="Arial"/>
            </a:endParaRPr>
          </a:p>
        </p:txBody>
      </p:sp>
      <p:cxnSp>
        <p:nvCxnSpPr>
          <p:cNvPr id="198" name="Прямая со стрелкой 28"/>
          <p:cNvCxnSpPr/>
          <p:nvPr/>
        </p:nvCxnSpPr>
        <p:spPr>
          <a:xfrm flipV="1">
            <a:off x="6095880" y="4978800"/>
            <a:ext cx="360" cy="642240"/>
          </a:xfrm>
          <a:prstGeom prst="straightConnector1">
            <a:avLst/>
          </a:prstGeom>
          <a:ln>
            <a:solidFill>
              <a:srgbClr val="000000"/>
            </a:solidFill>
            <a:tailEnd type="triangle" w="med" len="med"/>
          </a:ln>
        </p:spPr>
      </p:cxnSp>
      <p:sp>
        <p:nvSpPr>
          <p:cNvPr id="199" name="TextBox 32"/>
          <p:cNvSpPr/>
          <p:nvPr/>
        </p:nvSpPr>
        <p:spPr>
          <a:xfrm>
            <a:off x="4958280" y="5669280"/>
            <a:ext cx="227916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400" b="0" strike="noStrike" spc="-1">
                <a:solidFill>
                  <a:schemeClr val="dk1"/>
                </a:solidFill>
                <a:latin typeface="Calibri"/>
              </a:rPr>
              <a:t>Mechanism  (M)</a:t>
            </a:r>
            <a:endParaRPr lang="ru-RU"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67000">
        <p:fade/>
      </p:transition>
    </mc:Choice>
    <mc:Fallback xmlns:p15="http://schemas.microsoft.com/office/powerpoint/2012/main" xmlns="">
      <p:transition spd="med" advTm="67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Сокращения, принятые в</a:t>
            </a:r>
            <a:endParaRPr lang="ru-RU" sz="4400" b="0" strike="noStrike" spc="-1">
              <a:solidFill>
                <a:schemeClr val="dk1"/>
              </a:solidFill>
              <a:latin typeface="Calibri"/>
            </a:endParaRPr>
          </a:p>
        </p:txBody>
      </p:sp>
      <p:sp>
        <p:nvSpPr>
          <p:cNvPr id="201"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a:bodyPr>
          <a:lstStyle/>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ICAM</a:t>
            </a:r>
            <a:r>
              <a:rPr lang="ru-RU" sz="2800" b="0" strike="noStrike" spc="-1">
                <a:solidFill>
                  <a:schemeClr val="dk1"/>
                </a:solidFill>
                <a:latin typeface="Calibri"/>
              </a:rPr>
              <a:t> - интегрированная компьютеризация производства.</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ICOM</a:t>
            </a:r>
            <a:r>
              <a:rPr lang="ru-RU" sz="2800" b="0" strike="noStrike" spc="-1">
                <a:solidFill>
                  <a:schemeClr val="dk1"/>
                </a:solidFill>
                <a:latin typeface="Calibri"/>
              </a:rPr>
              <a:t> - вход (Input), управление (Control), выход (Output), механизм (Mechanism).</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IDEF0</a:t>
            </a:r>
            <a:r>
              <a:rPr lang="ru-RU" sz="2800" b="0" strike="noStrike" spc="-1">
                <a:solidFill>
                  <a:schemeClr val="dk1"/>
                </a:solidFill>
                <a:latin typeface="Calibri"/>
              </a:rPr>
              <a:t> - методология, используемая для создания функциональной модели (сокращение от </a:t>
            </a:r>
            <a:r>
              <a:rPr lang="en-US" sz="2800" b="0" strike="noStrike" spc="-1">
                <a:solidFill>
                  <a:schemeClr val="dk1"/>
                </a:solidFill>
                <a:latin typeface="Calibri"/>
              </a:rPr>
              <a:t>ICOMDefenition)</a:t>
            </a:r>
            <a:r>
              <a:rPr lang="ru-RU" sz="2800" b="0" strike="noStrike" spc="-1">
                <a:solidFill>
                  <a:schemeClr val="dk1"/>
                </a:solidFill>
                <a:latin typeface="Calibri"/>
              </a:rPr>
              <a:t>.</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IDEF1</a:t>
            </a:r>
            <a:r>
              <a:rPr lang="ru-RU" sz="2800" b="0" strike="noStrike" spc="-1">
                <a:solidFill>
                  <a:schemeClr val="dk1"/>
                </a:solidFill>
                <a:latin typeface="Calibri"/>
              </a:rPr>
              <a:t> - методология, используемая для создания информационной модели.</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IDEF2</a:t>
            </a:r>
            <a:r>
              <a:rPr lang="ru-RU" sz="2800" b="0" strike="noStrike" spc="-1">
                <a:solidFill>
                  <a:schemeClr val="dk1"/>
                </a:solidFill>
                <a:latin typeface="Calibri"/>
              </a:rPr>
              <a:t> - методология, используемая для создания динамической модели.</a:t>
            </a:r>
          </a:p>
          <a:p>
            <a:pPr marL="228600" indent="-228600" defTabSz="914400">
              <a:lnSpc>
                <a:spcPct val="90000"/>
              </a:lnSpc>
              <a:spcBef>
                <a:spcPts val="1001"/>
              </a:spcBef>
              <a:buClr>
                <a:srgbClr val="000000"/>
              </a:buClr>
              <a:buFont typeface="Arial"/>
              <a:buChar char="•"/>
            </a:pPr>
            <a:r>
              <a:rPr lang="ru-RU" sz="2800" b="1" strike="noStrike" spc="-1">
                <a:solidFill>
                  <a:schemeClr val="dk1"/>
                </a:solidFill>
                <a:latin typeface="Arial"/>
              </a:rPr>
              <a:t>FEO</a:t>
            </a:r>
            <a:r>
              <a:rPr lang="ru-RU" sz="2800" b="0" strike="noStrike" spc="-1">
                <a:solidFill>
                  <a:schemeClr val="dk1"/>
                </a:solidFill>
                <a:latin typeface="Calibri"/>
              </a:rPr>
              <a:t> - диаграмма-иллюстрация.</a:t>
            </a:r>
          </a:p>
        </p:txBody>
      </p:sp>
    </p:spTree>
  </p:cSld>
  <p:clrMapOvr>
    <a:masterClrMapping/>
  </p:clrMapOvr>
  <mc:AlternateContent xmlns:mc="http://schemas.openxmlformats.org/markup-compatibility/2006" xmlns:p14="http://schemas.microsoft.com/office/powerpoint/2010/main">
    <mc:Choice Requires="p14">
      <p:transition spd="med" p14:dur="700" advTm="31000">
        <p:fade/>
      </p:transition>
    </mc:Choice>
    <mc:Fallback xmlns:p15="http://schemas.microsoft.com/office/powerpoint/2012/main" xmlns="">
      <p:transition spd="med" advTm="31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1992240" y="404640"/>
            <a:ext cx="8229240" cy="10663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Сокращения, принятые в</a:t>
            </a:r>
            <a:endParaRPr lang="ru-RU" sz="4400" b="0" strike="noStrike" spc="-1">
              <a:solidFill>
                <a:schemeClr val="dk1"/>
              </a:solidFill>
              <a:latin typeface="Calibri"/>
            </a:endParaRPr>
          </a:p>
        </p:txBody>
      </p:sp>
      <p:sp>
        <p:nvSpPr>
          <p:cNvPr id="203" name="PlaceHolder 2"/>
          <p:cNvSpPr>
            <a:spLocks noGrp="1"/>
          </p:cNvSpPr>
          <p:nvPr>
            <p:ph/>
          </p:nvPr>
        </p:nvSpPr>
        <p:spPr>
          <a:xfrm>
            <a:off x="1981080" y="1484280"/>
            <a:ext cx="8229240" cy="508932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b="1" strike="noStrike" spc="-1">
                <a:solidFill>
                  <a:schemeClr val="dk1"/>
                </a:solidFill>
                <a:latin typeface="Arial"/>
              </a:rPr>
              <a:t>DFD</a:t>
            </a:r>
            <a:r>
              <a:rPr lang="ru-RU" sz="2800" b="0" strike="noStrike" spc="-1">
                <a:solidFill>
                  <a:schemeClr val="dk1"/>
                </a:solidFill>
                <a:latin typeface="Calibri"/>
              </a:rPr>
              <a:t> - data flow diagrams — диаграммы потоков данных. методология графического структурного анализа, описывающая внешние по отношению к системе источники и адресаты данных, логические функции, потоки данных и хранилища данных, к которым осуществляется доступ.</a:t>
            </a:r>
          </a:p>
          <a:p>
            <a:pPr marL="228600" indent="-228600" algn="just" defTabSz="914400">
              <a:lnSpc>
                <a:spcPct val="90000"/>
              </a:lnSpc>
              <a:spcBef>
                <a:spcPts val="1001"/>
              </a:spcBef>
              <a:buClr>
                <a:srgbClr val="000000"/>
              </a:buClr>
              <a:buFont typeface="Arial"/>
              <a:buChar char="•"/>
            </a:pPr>
            <a:r>
              <a:rPr lang="en-US" sz="2800" b="1" strike="noStrike" spc="-1">
                <a:solidFill>
                  <a:schemeClr val="dk1"/>
                </a:solidFill>
                <a:latin typeface="Arial"/>
              </a:rPr>
              <a:t>ER</a:t>
            </a:r>
            <a:r>
              <a:rPr lang="ru-RU" sz="2800" b="0" strike="noStrike" spc="-1">
                <a:solidFill>
                  <a:schemeClr val="dk1"/>
                </a:solidFill>
                <a:latin typeface="Calibri"/>
              </a:rPr>
              <a:t> -  entity-relationship model, модель «сущность —</a:t>
            </a:r>
            <a:r>
              <a:rPr lang="en-US" sz="2800" b="0" strike="noStrike" spc="-1">
                <a:solidFill>
                  <a:schemeClr val="dk1"/>
                </a:solidFill>
                <a:latin typeface="Calibri"/>
              </a:rPr>
              <a:t> </a:t>
            </a:r>
            <a:r>
              <a:rPr lang="ru-RU" sz="2800" b="0" strike="noStrike" spc="-1">
                <a:solidFill>
                  <a:schemeClr val="dk1"/>
                </a:solidFill>
                <a:latin typeface="Calibri"/>
              </a:rPr>
              <a:t>связь» — модель данных, позволяющая описывать концептуальные схемы предметной области.</a:t>
            </a:r>
          </a:p>
        </p:txBody>
      </p:sp>
    </p:spTree>
  </p:cSld>
  <p:clrMapOvr>
    <a:masterClrMapping/>
  </p:clrMapOvr>
  <mc:AlternateContent xmlns:mc="http://schemas.openxmlformats.org/markup-compatibility/2006" xmlns:p14="http://schemas.microsoft.com/office/powerpoint/2010/main">
    <mc:Choice Requires="p14">
      <p:transition spd="med" p14:dur="700" advTm="140000">
        <p:fade/>
      </p:transition>
    </mc:Choice>
    <mc:Fallback xmlns:p15="http://schemas.microsoft.com/office/powerpoint/2012/main" xmlns="">
      <p:transition spd="med" advTm="14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1127160"/>
            <a:ext cx="10515240" cy="879120"/>
          </a:xfrm>
          <a:prstGeom prst="rect">
            <a:avLst/>
          </a:prstGeom>
          <a:noFill/>
          <a:ln w="0">
            <a:noFill/>
          </a:ln>
        </p:spPr>
        <p:txBody>
          <a:bodyPr lIns="91440" tIns="45720" rIns="91440" bIns="45720" anchor="ctr">
            <a:noAutofit/>
          </a:bodyPr>
          <a:lstStyle/>
          <a:p>
            <a:pPr indent="0" defTabSz="914400">
              <a:lnSpc>
                <a:spcPct val="90000"/>
              </a:lnSpc>
              <a:buNone/>
            </a:pPr>
            <a:r>
              <a:rPr lang="ru-RU" sz="4400" b="0" strike="noStrike" spc="-1">
                <a:solidFill>
                  <a:schemeClr val="dk1"/>
                </a:solidFill>
                <a:latin typeface="Calibri Light"/>
              </a:rPr>
              <a:t>Фазы методологии </a:t>
            </a:r>
            <a:r>
              <a:rPr lang="en-US" sz="4400" b="0" strike="noStrike" spc="-1">
                <a:solidFill>
                  <a:schemeClr val="dk1"/>
                </a:solidFill>
                <a:latin typeface="Calibri Light"/>
              </a:rPr>
              <a:t>SADT</a:t>
            </a:r>
            <a:endParaRPr lang="ru-RU" sz="4400" b="0" strike="noStrike" spc="-1">
              <a:solidFill>
                <a:schemeClr val="dk1"/>
              </a:solidFill>
              <a:latin typeface="Calibri"/>
            </a:endParaRPr>
          </a:p>
        </p:txBody>
      </p:sp>
      <p:sp>
        <p:nvSpPr>
          <p:cNvPr id="83" name="PlaceHolder 2"/>
          <p:cNvSpPr>
            <a:spLocks noGrp="1"/>
          </p:cNvSpPr>
          <p:nvPr>
            <p:ph/>
          </p:nvPr>
        </p:nvSpPr>
        <p:spPr>
          <a:xfrm>
            <a:off x="838080" y="2204640"/>
            <a:ext cx="10515240" cy="3972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Анализ — определение того, что система будет делать,</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Проектирование — определение подсистем и их взаимодействие,</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Реализация — разработка подсистем по отдельности,</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Объединение — соединение подсистем в единое целое,</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Тестирование — проверка работы системы,</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Установка — введение системы в действие,</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Эксплуатация — использование системы.</a:t>
            </a:r>
          </a:p>
        </p:txBody>
      </p:sp>
    </p:spTree>
  </p:cSld>
  <p:clrMapOvr>
    <a:masterClrMapping/>
  </p:clrMapOvr>
  <mc:AlternateContent xmlns:mc="http://schemas.openxmlformats.org/markup-compatibility/2006" xmlns:p14="http://schemas.microsoft.com/office/powerpoint/2010/main">
    <mc:Choice Requires="p14">
      <p:transition spd="med" p14:dur="700" advTm="152000">
        <p:fade/>
      </p:transition>
    </mc:Choice>
    <mc:Fallback xmlns:p15="http://schemas.microsoft.com/office/powerpoint/2012/main" xmlns="">
      <p:transition spd="med" advTm="152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1952640" y="1009800"/>
            <a:ext cx="8229240" cy="10663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Семантика блоков и стрелок</a:t>
            </a:r>
            <a:endParaRPr lang="ru-RU" sz="4400" b="0" strike="noStrike" spc="-1">
              <a:solidFill>
                <a:schemeClr val="dk1"/>
              </a:solidFill>
              <a:latin typeface="Calibri"/>
            </a:endParaRPr>
          </a:p>
        </p:txBody>
      </p:sp>
      <p:sp>
        <p:nvSpPr>
          <p:cNvPr id="205" name="PlaceHolder 2"/>
          <p:cNvSpPr>
            <a:spLocks noGrp="1"/>
          </p:cNvSpPr>
          <p:nvPr>
            <p:ph/>
          </p:nvPr>
        </p:nvSpPr>
        <p:spPr>
          <a:xfrm>
            <a:off x="514440" y="2076480"/>
            <a:ext cx="11105640" cy="449712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Поскольку IDEF0 есть методология функционального моделирования, имя блока, описывающее функцию, должно быть глаголом или глагольным оборотом. Например имя блока «Выполнить проверку» означает, что блок с таким именем превращает непроверенные детали в проверенные. После присваивания блоку имени, к соответствующим его сторонам присоединяются входные, выходные и управляющие стрелки, а также стрелки механизма, что и определяет наглядность и выразительность изображения блока </a:t>
            </a:r>
            <a:r>
              <a:rPr lang="ru-RU" sz="2800" b="0" strike="noStrike" spc="-1">
                <a:solidFill>
                  <a:schemeClr val="dk1"/>
                </a:solidFill>
                <a:latin typeface="Arial Black"/>
              </a:rPr>
              <a:t>IDEF0</a:t>
            </a:r>
            <a:endParaRPr lang="ru-RU" sz="2800" b="0" strike="noStrike" spc="-1">
              <a:solidFill>
                <a:schemeClr val="dk1"/>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advTm="141000">
        <p:fade/>
      </p:transition>
    </mc:Choice>
    <mc:Fallback xmlns:p15="http://schemas.microsoft.com/office/powerpoint/2012/main" xmlns="">
      <p:transition spd="med" advTm="141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7512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Стандартное расположение блоков и стрелок</a:t>
            </a:r>
            <a:endParaRPr lang="ru-RU" sz="4400" b="0" strike="noStrike" spc="-1">
              <a:solidFill>
                <a:schemeClr val="dk1"/>
              </a:solidFill>
              <a:latin typeface="Calibri"/>
            </a:endParaRPr>
          </a:p>
        </p:txBody>
      </p:sp>
      <p:sp>
        <p:nvSpPr>
          <p:cNvPr id="207" name="Прямоугольник 3"/>
          <p:cNvSpPr/>
          <p:nvPr/>
        </p:nvSpPr>
        <p:spPr>
          <a:xfrm>
            <a:off x="4171680" y="2974320"/>
            <a:ext cx="3848040" cy="1949040"/>
          </a:xfrm>
          <a:prstGeom prst="rect">
            <a:avLst/>
          </a:prstGeom>
          <a:solidFill>
            <a:srgbClr val="FFFFFF"/>
          </a:solidFill>
          <a:ln>
            <a:solidFill>
              <a:srgbClr val="000000"/>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Имя функции</a:t>
            </a:r>
            <a:endParaRPr lang="ru-RU" sz="4000" b="0" strike="noStrike" spc="-1">
              <a:solidFill>
                <a:srgbClr val="000000"/>
              </a:solidFill>
              <a:latin typeface="Arial"/>
            </a:endParaRPr>
          </a:p>
        </p:txBody>
      </p:sp>
      <p:sp>
        <p:nvSpPr>
          <p:cNvPr id="208" name="TextBox 4"/>
          <p:cNvSpPr/>
          <p:nvPr/>
        </p:nvSpPr>
        <p:spPr>
          <a:xfrm>
            <a:off x="7558200" y="4554360"/>
            <a:ext cx="4568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А0</a:t>
            </a:r>
            <a:endParaRPr lang="ru-RU" sz="1800" b="0" strike="noStrike" spc="-1">
              <a:solidFill>
                <a:srgbClr val="000000"/>
              </a:solidFill>
              <a:latin typeface="Arial"/>
            </a:endParaRPr>
          </a:p>
        </p:txBody>
      </p:sp>
      <p:cxnSp>
        <p:nvCxnSpPr>
          <p:cNvPr id="209" name="Прямая со стрелкой 6"/>
          <p:cNvCxnSpPr>
            <a:stCxn id="210" idx="2"/>
            <a:endCxn id="207" idx="0"/>
          </p:cNvCxnSpPr>
          <p:nvPr/>
        </p:nvCxnSpPr>
        <p:spPr>
          <a:xfrm flipH="1">
            <a:off x="6095520" y="2326320"/>
            <a:ext cx="720" cy="648360"/>
          </a:xfrm>
          <a:prstGeom prst="straightConnector1">
            <a:avLst/>
          </a:prstGeom>
          <a:ln>
            <a:solidFill>
              <a:srgbClr val="000000"/>
            </a:solidFill>
            <a:tailEnd type="triangle" w="med" len="med"/>
          </a:ln>
        </p:spPr>
      </p:cxnSp>
      <p:sp>
        <p:nvSpPr>
          <p:cNvPr id="210" name="TextBox 10"/>
          <p:cNvSpPr/>
          <p:nvPr/>
        </p:nvSpPr>
        <p:spPr>
          <a:xfrm>
            <a:off x="5094000" y="1870920"/>
            <a:ext cx="200376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2400" b="0" strike="noStrike" spc="-1">
                <a:solidFill>
                  <a:schemeClr val="dk1"/>
                </a:solidFill>
                <a:latin typeface="Calibri"/>
              </a:rPr>
              <a:t>Управление</a:t>
            </a:r>
            <a:endParaRPr lang="ru-RU" sz="2400" b="0" strike="noStrike" spc="-1">
              <a:solidFill>
                <a:srgbClr val="000000"/>
              </a:solidFill>
              <a:latin typeface="Arial"/>
            </a:endParaRPr>
          </a:p>
        </p:txBody>
      </p:sp>
      <p:cxnSp>
        <p:nvCxnSpPr>
          <p:cNvPr id="211" name="Прямая со стрелкой 14"/>
          <p:cNvCxnSpPr>
            <a:stCxn id="212" idx="3"/>
            <a:endCxn id="207" idx="1"/>
          </p:cNvCxnSpPr>
          <p:nvPr/>
        </p:nvCxnSpPr>
        <p:spPr>
          <a:xfrm>
            <a:off x="2632320" y="3945600"/>
            <a:ext cx="1539720" cy="3600"/>
          </a:xfrm>
          <a:prstGeom prst="straightConnector1">
            <a:avLst/>
          </a:prstGeom>
          <a:ln>
            <a:solidFill>
              <a:srgbClr val="000000"/>
            </a:solidFill>
            <a:tailEnd type="triangle" w="med" len="med"/>
          </a:ln>
        </p:spPr>
      </p:cxnSp>
      <p:sp>
        <p:nvSpPr>
          <p:cNvPr id="212" name="TextBox 18"/>
          <p:cNvSpPr/>
          <p:nvPr/>
        </p:nvSpPr>
        <p:spPr>
          <a:xfrm>
            <a:off x="1587600" y="3718080"/>
            <a:ext cx="10447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Вход</a:t>
            </a:r>
            <a:endParaRPr lang="ru-RU" sz="2400" b="0" strike="noStrike" spc="-1">
              <a:solidFill>
                <a:srgbClr val="000000"/>
              </a:solidFill>
              <a:latin typeface="Arial"/>
            </a:endParaRPr>
          </a:p>
        </p:txBody>
      </p:sp>
      <p:cxnSp>
        <p:nvCxnSpPr>
          <p:cNvPr id="213" name="Прямая со стрелкой 22"/>
          <p:cNvCxnSpPr>
            <a:stCxn id="207" idx="3"/>
            <a:endCxn id="214" idx="1"/>
          </p:cNvCxnSpPr>
          <p:nvPr/>
        </p:nvCxnSpPr>
        <p:spPr>
          <a:xfrm flipV="1">
            <a:off x="8019720" y="3945600"/>
            <a:ext cx="1540080" cy="3600"/>
          </a:xfrm>
          <a:prstGeom prst="straightConnector1">
            <a:avLst/>
          </a:prstGeom>
          <a:ln>
            <a:solidFill>
              <a:srgbClr val="000000"/>
            </a:solidFill>
            <a:tailEnd type="triangle" w="med" len="med"/>
          </a:ln>
        </p:spPr>
      </p:cxnSp>
      <p:sp>
        <p:nvSpPr>
          <p:cNvPr id="214" name="TextBox 25"/>
          <p:cNvSpPr/>
          <p:nvPr/>
        </p:nvSpPr>
        <p:spPr>
          <a:xfrm>
            <a:off x="9559440" y="3718080"/>
            <a:ext cx="16542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Выход</a:t>
            </a:r>
            <a:endParaRPr lang="ru-RU" sz="2400" b="0" strike="noStrike" spc="-1">
              <a:solidFill>
                <a:srgbClr val="000000"/>
              </a:solidFill>
              <a:latin typeface="Arial"/>
            </a:endParaRPr>
          </a:p>
        </p:txBody>
      </p:sp>
      <p:cxnSp>
        <p:nvCxnSpPr>
          <p:cNvPr id="215" name="Прямая со стрелкой 27"/>
          <p:cNvCxnSpPr/>
          <p:nvPr/>
        </p:nvCxnSpPr>
        <p:spPr>
          <a:xfrm>
            <a:off x="7044120" y="4923360"/>
            <a:ext cx="360" cy="642240"/>
          </a:xfrm>
          <a:prstGeom prst="straightConnector1">
            <a:avLst/>
          </a:prstGeom>
          <a:ln>
            <a:solidFill>
              <a:srgbClr val="000000"/>
            </a:solidFill>
            <a:tailEnd type="triangle" w="med" len="med"/>
          </a:ln>
        </p:spPr>
      </p:cxnSp>
      <p:cxnSp>
        <p:nvCxnSpPr>
          <p:cNvPr id="216" name="Прямая со стрелкой 28"/>
          <p:cNvCxnSpPr/>
          <p:nvPr/>
        </p:nvCxnSpPr>
        <p:spPr>
          <a:xfrm flipV="1">
            <a:off x="5147640" y="4923360"/>
            <a:ext cx="360" cy="642240"/>
          </a:xfrm>
          <a:prstGeom prst="straightConnector1">
            <a:avLst/>
          </a:prstGeom>
          <a:ln>
            <a:solidFill>
              <a:srgbClr val="000000"/>
            </a:solidFill>
            <a:tailEnd type="triangle" w="med" len="med"/>
          </a:ln>
        </p:spPr>
      </p:cxnSp>
      <p:sp>
        <p:nvSpPr>
          <p:cNvPr id="217" name="TextBox 32"/>
          <p:cNvSpPr/>
          <p:nvPr/>
        </p:nvSpPr>
        <p:spPr>
          <a:xfrm>
            <a:off x="4171680" y="5621040"/>
            <a:ext cx="19958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Механизм</a:t>
            </a:r>
            <a:endParaRPr lang="ru-RU" sz="2400" b="0" strike="noStrike" spc="-1">
              <a:solidFill>
                <a:srgbClr val="000000"/>
              </a:solidFill>
              <a:latin typeface="Arial"/>
            </a:endParaRPr>
          </a:p>
        </p:txBody>
      </p:sp>
      <p:sp>
        <p:nvSpPr>
          <p:cNvPr id="218" name="TextBox 33"/>
          <p:cNvSpPr/>
          <p:nvPr/>
        </p:nvSpPr>
        <p:spPr>
          <a:xfrm>
            <a:off x="6451560" y="5621040"/>
            <a:ext cx="11847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ru-RU" sz="2400" b="0" strike="noStrike" spc="-1">
                <a:solidFill>
                  <a:schemeClr val="dk1"/>
                </a:solidFill>
                <a:latin typeface="Calibri"/>
              </a:rPr>
              <a:t>Вызов</a:t>
            </a:r>
            <a:endParaRPr lang="ru-RU"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453000">
        <p:fade/>
      </p:transition>
    </mc:Choice>
    <mc:Fallback xmlns:p15="http://schemas.microsoft.com/office/powerpoint/2012/main" xmlns="">
      <p:transition spd="med" advTm="45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992240" y="404640"/>
            <a:ext cx="8229240" cy="10663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Имена и метки</a:t>
            </a:r>
            <a:endParaRPr lang="ru-RU" sz="4400" b="0" strike="noStrike" spc="-1">
              <a:solidFill>
                <a:schemeClr val="dk1"/>
              </a:solidFill>
              <a:latin typeface="Calibri"/>
            </a:endParaRPr>
          </a:p>
        </p:txBody>
      </p:sp>
      <p:sp>
        <p:nvSpPr>
          <p:cNvPr id="220" name="PlaceHolder 2"/>
          <p:cNvSpPr>
            <a:spLocks noGrp="1"/>
          </p:cNvSpPr>
          <p:nvPr>
            <p:ph/>
          </p:nvPr>
        </p:nvSpPr>
        <p:spPr>
          <a:xfrm>
            <a:off x="1981080" y="1484280"/>
            <a:ext cx="8229240" cy="5089320"/>
          </a:xfrm>
          <a:prstGeom prst="rect">
            <a:avLst/>
          </a:prstGeom>
          <a:noFill/>
          <a:ln w="0">
            <a:noFill/>
          </a:ln>
        </p:spPr>
        <p:txBody>
          <a:bodyPr lIns="91440" tIns="45720" rIns="91440" bIns="45720" anchor="t">
            <a:normAutofit fontScale="87480"/>
          </a:bodyPr>
          <a:lstStyle/>
          <a:p>
            <a:pPr indent="0" algn="ctr" defTabSz="914400">
              <a:lnSpc>
                <a:spcPct val="90000"/>
              </a:lnSpc>
              <a:spcBef>
                <a:spcPts val="1001"/>
              </a:spcBef>
              <a:buNone/>
              <a:tabLst>
                <a:tab pos="0" algn="l"/>
              </a:tabLst>
            </a:pPr>
            <a:r>
              <a:rPr lang="ru-RU" sz="2800" b="0" strike="noStrike" spc="-1">
                <a:solidFill>
                  <a:schemeClr val="dk1"/>
                </a:solidFill>
                <a:latin typeface="Arial Black"/>
              </a:rPr>
              <a:t>Примеры имен функций:</a:t>
            </a:r>
            <a:endParaRPr lang="ru-RU" sz="2800" b="0" strike="noStrike" spc="-1">
              <a:solidFill>
                <a:schemeClr val="dk1"/>
              </a:solidFill>
              <a:latin typeface="Calibri"/>
            </a:endParaRPr>
          </a:p>
          <a:p>
            <a:pPr indent="0" algn="just" defTabSz="914400">
              <a:lnSpc>
                <a:spcPct val="90000"/>
              </a:lnSpc>
              <a:spcBef>
                <a:spcPts val="1001"/>
              </a:spcBef>
              <a:buNone/>
              <a:tabLst>
                <a:tab pos="0" algn="l"/>
              </a:tabLst>
            </a:pP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производить детали</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планировать ресурсы</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наблюдать</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наблюдать за выполнением</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проектировать систему</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эксплуатировать</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разработать детальные чертежи</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изготовить компонент</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tabLst>
                <a:tab pos="0" algn="l"/>
              </a:tabLst>
            </a:pPr>
            <a:r>
              <a:rPr lang="ru-RU" sz="2800" b="0" strike="noStrike" spc="-1">
                <a:solidFill>
                  <a:schemeClr val="dk1"/>
                </a:solidFill>
                <a:latin typeface="Arial Black"/>
              </a:rPr>
              <a:t>проверять деталь</a:t>
            </a:r>
            <a:endParaRPr lang="ru-RU" sz="2800" b="0" strike="noStrike" spc="-1">
              <a:solidFill>
                <a:schemeClr val="dk1"/>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advTm="39000">
        <p:fade/>
      </p:transition>
    </mc:Choice>
    <mc:Fallback xmlns:p15="http://schemas.microsoft.com/office/powerpoint/2012/main" xmlns="">
      <p:transition spd="med" advTm="39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992240" y="260280"/>
            <a:ext cx="8229240" cy="10663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Стрелки</a:t>
            </a:r>
            <a:endParaRPr lang="ru-RU" sz="4400" b="0" strike="noStrike" spc="-1">
              <a:solidFill>
                <a:schemeClr val="dk1"/>
              </a:solidFill>
              <a:latin typeface="Calibri"/>
            </a:endParaRPr>
          </a:p>
        </p:txBody>
      </p:sp>
      <p:sp>
        <p:nvSpPr>
          <p:cNvPr id="222" name="PlaceHolder 2"/>
          <p:cNvSpPr>
            <a:spLocks noGrp="1"/>
          </p:cNvSpPr>
          <p:nvPr>
            <p:ph/>
          </p:nvPr>
        </p:nvSpPr>
        <p:spPr>
          <a:xfrm>
            <a:off x="1981080" y="1125360"/>
            <a:ext cx="8229240" cy="5447880"/>
          </a:xfrm>
          <a:prstGeom prst="rect">
            <a:avLst/>
          </a:prstGeom>
          <a:noFill/>
          <a:ln w="0">
            <a:noFill/>
          </a:ln>
        </p:spPr>
        <p:txBody>
          <a:bodyPr lIns="91440" tIns="45720" rIns="91440" bIns="45720" anchor="t">
            <a:normAutofit fontScale="77839"/>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Стрелки идентифицируют данные или материальные объекты, необходимые для выполнения функции или производимые ею. Каждая стрелка должна быть помечена существительным или оборотом существительного, например:</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спецификации</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отчет об испытаниях</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бюджет</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конструкторские требования</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конструкция детали</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директива</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инженер-конструктор</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плата в сборе</a:t>
            </a:r>
            <a:endParaRPr lang="ru-RU" sz="2800" b="0" strike="noStrike" spc="-1">
              <a:solidFill>
                <a:schemeClr val="dk1"/>
              </a:solidFill>
              <a:latin typeface="Calibri"/>
            </a:endParaRP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требования</a:t>
            </a:r>
            <a:endParaRPr lang="ru-RU" sz="2800" b="0" strike="noStrike" spc="-1">
              <a:solidFill>
                <a:schemeClr val="dk1"/>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advTm="75000">
        <p:fade/>
      </p:transition>
    </mc:Choice>
    <mc:Fallback xmlns:p15="http://schemas.microsoft.com/office/powerpoint/2012/main" xmlns="">
      <p:transition spd="med" advTm="75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838080" y="37512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Пример размещения стрелок и меток</a:t>
            </a:r>
            <a:endParaRPr lang="ru-RU" sz="4400" b="0" strike="noStrike" spc="-1">
              <a:solidFill>
                <a:schemeClr val="dk1"/>
              </a:solidFill>
              <a:latin typeface="Calibri"/>
            </a:endParaRPr>
          </a:p>
        </p:txBody>
      </p:sp>
      <p:sp>
        <p:nvSpPr>
          <p:cNvPr id="224" name="Прямоугольник 3"/>
          <p:cNvSpPr/>
          <p:nvPr/>
        </p:nvSpPr>
        <p:spPr>
          <a:xfrm>
            <a:off x="4171680" y="2974320"/>
            <a:ext cx="3848040" cy="1949040"/>
          </a:xfrm>
          <a:prstGeom prst="rect">
            <a:avLst/>
          </a:prstGeom>
          <a:solidFill>
            <a:srgbClr val="FFFFFF"/>
          </a:solidFill>
          <a:ln>
            <a:solidFill>
              <a:srgbClr val="000000"/>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Выполнить деталировку конструкции</a:t>
            </a:r>
            <a:endParaRPr lang="ru-RU" sz="4000" b="0" strike="noStrike" spc="-1">
              <a:solidFill>
                <a:srgbClr val="000000"/>
              </a:solidFill>
              <a:latin typeface="Arial"/>
            </a:endParaRPr>
          </a:p>
        </p:txBody>
      </p:sp>
      <p:sp>
        <p:nvSpPr>
          <p:cNvPr id="225" name="TextBox 4"/>
          <p:cNvSpPr/>
          <p:nvPr/>
        </p:nvSpPr>
        <p:spPr>
          <a:xfrm>
            <a:off x="7558200" y="4554360"/>
            <a:ext cx="4568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А0</a:t>
            </a:r>
            <a:endParaRPr lang="ru-RU" sz="1800" b="0" strike="noStrike" spc="-1">
              <a:solidFill>
                <a:srgbClr val="000000"/>
              </a:solidFill>
              <a:latin typeface="Arial"/>
            </a:endParaRPr>
          </a:p>
        </p:txBody>
      </p:sp>
      <p:cxnSp>
        <p:nvCxnSpPr>
          <p:cNvPr id="226" name="Прямая со стрелкой 6"/>
          <p:cNvCxnSpPr>
            <a:stCxn id="227" idx="2"/>
            <a:endCxn id="224" idx="0"/>
          </p:cNvCxnSpPr>
          <p:nvPr/>
        </p:nvCxnSpPr>
        <p:spPr>
          <a:xfrm flipH="1">
            <a:off x="6095520" y="2557080"/>
            <a:ext cx="720" cy="417600"/>
          </a:xfrm>
          <a:prstGeom prst="straightConnector1">
            <a:avLst/>
          </a:prstGeom>
          <a:ln>
            <a:solidFill>
              <a:srgbClr val="000000"/>
            </a:solidFill>
            <a:tailEnd type="triangle" w="med" len="med"/>
          </a:ln>
        </p:spPr>
      </p:cxnSp>
      <p:sp>
        <p:nvSpPr>
          <p:cNvPr id="227" name="TextBox 10"/>
          <p:cNvSpPr/>
          <p:nvPr/>
        </p:nvSpPr>
        <p:spPr>
          <a:xfrm>
            <a:off x="3803040" y="2101680"/>
            <a:ext cx="458568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2400" b="0" strike="noStrike" spc="-1">
                <a:solidFill>
                  <a:schemeClr val="dk1"/>
                </a:solidFill>
                <a:latin typeface="Calibri"/>
              </a:rPr>
              <a:t>Конструкторские требования</a:t>
            </a:r>
            <a:endParaRPr lang="ru-RU" sz="2400" b="0" strike="noStrike" spc="-1">
              <a:solidFill>
                <a:srgbClr val="000000"/>
              </a:solidFill>
              <a:latin typeface="Arial"/>
            </a:endParaRPr>
          </a:p>
        </p:txBody>
      </p:sp>
      <p:cxnSp>
        <p:nvCxnSpPr>
          <p:cNvPr id="228" name="Прямая со стрелкой 14"/>
          <p:cNvCxnSpPr>
            <a:stCxn id="229" idx="3"/>
            <a:endCxn id="224" idx="1"/>
          </p:cNvCxnSpPr>
          <p:nvPr/>
        </p:nvCxnSpPr>
        <p:spPr>
          <a:xfrm flipV="1">
            <a:off x="2632320" y="3948840"/>
            <a:ext cx="1539720" cy="178200"/>
          </a:xfrm>
          <a:prstGeom prst="straightConnector1">
            <a:avLst/>
          </a:prstGeom>
          <a:ln>
            <a:solidFill>
              <a:srgbClr val="000000"/>
            </a:solidFill>
            <a:tailEnd type="triangle" w="med" len="med"/>
          </a:ln>
        </p:spPr>
      </p:cxnSp>
      <p:sp>
        <p:nvSpPr>
          <p:cNvPr id="229" name="TextBox 18"/>
          <p:cNvSpPr/>
          <p:nvPr/>
        </p:nvSpPr>
        <p:spPr>
          <a:xfrm>
            <a:off x="642960" y="3533400"/>
            <a:ext cx="19893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ru-RU" sz="2400" b="0" strike="noStrike" spc="-1">
                <a:solidFill>
                  <a:schemeClr val="dk1"/>
                </a:solidFill>
                <a:latin typeface="Calibri"/>
              </a:rPr>
              <a:t>Чертеж общего вида</a:t>
            </a:r>
            <a:endParaRPr lang="ru-RU" sz="2400" b="0" strike="noStrike" spc="-1">
              <a:solidFill>
                <a:srgbClr val="000000"/>
              </a:solidFill>
              <a:latin typeface="Arial"/>
            </a:endParaRPr>
          </a:p>
        </p:txBody>
      </p:sp>
      <p:cxnSp>
        <p:nvCxnSpPr>
          <p:cNvPr id="230" name="Прямая со стрелкой 22"/>
          <p:cNvCxnSpPr>
            <a:stCxn id="224" idx="3"/>
            <a:endCxn id="231" idx="1"/>
          </p:cNvCxnSpPr>
          <p:nvPr/>
        </p:nvCxnSpPr>
        <p:spPr>
          <a:xfrm flipV="1">
            <a:off x="8019720" y="3943800"/>
            <a:ext cx="1540080" cy="5400"/>
          </a:xfrm>
          <a:prstGeom prst="straightConnector1">
            <a:avLst/>
          </a:prstGeom>
          <a:ln>
            <a:solidFill>
              <a:srgbClr val="000000"/>
            </a:solidFill>
            <a:tailEnd type="triangle" w="med" len="med"/>
          </a:ln>
        </p:spPr>
      </p:cxnSp>
      <p:sp>
        <p:nvSpPr>
          <p:cNvPr id="231" name="TextBox 25"/>
          <p:cNvSpPr/>
          <p:nvPr/>
        </p:nvSpPr>
        <p:spPr>
          <a:xfrm>
            <a:off x="9559440" y="3533400"/>
            <a:ext cx="179424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Комплект чертежей</a:t>
            </a:r>
            <a:endParaRPr lang="ru-RU" sz="2400" b="0" strike="noStrike" spc="-1">
              <a:solidFill>
                <a:srgbClr val="000000"/>
              </a:solidFill>
              <a:latin typeface="Arial"/>
            </a:endParaRPr>
          </a:p>
        </p:txBody>
      </p:sp>
      <p:cxnSp>
        <p:nvCxnSpPr>
          <p:cNvPr id="232" name="Прямая со стрелкой 28"/>
          <p:cNvCxnSpPr/>
          <p:nvPr/>
        </p:nvCxnSpPr>
        <p:spPr>
          <a:xfrm flipV="1">
            <a:off x="6095880" y="4930560"/>
            <a:ext cx="360" cy="642240"/>
          </a:xfrm>
          <a:prstGeom prst="straightConnector1">
            <a:avLst/>
          </a:prstGeom>
          <a:ln>
            <a:solidFill>
              <a:srgbClr val="000000"/>
            </a:solidFill>
            <a:tailEnd type="triangle" w="med" len="med"/>
          </a:ln>
        </p:spPr>
      </p:cxnSp>
      <p:sp>
        <p:nvSpPr>
          <p:cNvPr id="233" name="TextBox 32"/>
          <p:cNvSpPr/>
          <p:nvPr/>
        </p:nvSpPr>
        <p:spPr>
          <a:xfrm>
            <a:off x="5558400" y="5627880"/>
            <a:ext cx="10749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САПР</a:t>
            </a:r>
            <a:endParaRPr lang="ru-RU" sz="2400" b="0" strike="noStrike" spc="-1">
              <a:solidFill>
                <a:srgbClr val="000000"/>
              </a:solidFill>
              <a:latin typeface="Arial"/>
            </a:endParaRPr>
          </a:p>
        </p:txBody>
      </p:sp>
      <p:cxnSp>
        <p:nvCxnSpPr>
          <p:cNvPr id="234" name="Соединительная линия уступом 5"/>
          <p:cNvCxnSpPr/>
          <p:nvPr/>
        </p:nvCxnSpPr>
        <p:spPr>
          <a:xfrm flipV="1">
            <a:off x="8358840" y="3317040"/>
            <a:ext cx="862200" cy="630720"/>
          </a:xfrm>
          <a:prstGeom prst="bentConnector3">
            <a:avLst>
              <a:gd name="adj1" fmla="val 50000"/>
            </a:avLst>
          </a:prstGeom>
          <a:ln>
            <a:solidFill>
              <a:srgbClr val="000000"/>
            </a:solidFill>
          </a:ln>
        </p:spPr>
      </p:cxnSp>
      <p:sp>
        <p:nvSpPr>
          <p:cNvPr id="235" name="TextBox 12"/>
          <p:cNvSpPr/>
          <p:nvPr/>
        </p:nvSpPr>
        <p:spPr>
          <a:xfrm>
            <a:off x="8678520" y="2653560"/>
            <a:ext cx="142308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Детальные</a:t>
            </a:r>
            <a:endParaRPr lang="ru-RU" sz="1800" b="0" strike="noStrike" spc="-1">
              <a:solidFill>
                <a:srgbClr val="000000"/>
              </a:solidFill>
              <a:latin typeface="Arial"/>
            </a:endParaRPr>
          </a:p>
          <a:p>
            <a:pPr algn="ctr" defTabSz="914400">
              <a:lnSpc>
                <a:spcPct val="100000"/>
              </a:lnSpc>
            </a:pPr>
            <a:r>
              <a:rPr lang="ru-RU" sz="1800" b="0" strike="noStrike" spc="-1">
                <a:solidFill>
                  <a:schemeClr val="dk1"/>
                </a:solidFill>
                <a:latin typeface="Calibri"/>
              </a:rPr>
              <a:t>чертежи</a:t>
            </a:r>
            <a:endParaRPr lang="ru-RU"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155000">
        <p:fade/>
      </p:transition>
    </mc:Choice>
    <mc:Fallback xmlns:p15="http://schemas.microsoft.com/office/powerpoint/2012/main" xmlns="">
      <p:transition spd="med" advTm="155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2063880" y="404640"/>
            <a:ext cx="8229240" cy="10663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Внимание!</a:t>
            </a:r>
            <a:endParaRPr lang="ru-RU" sz="4400" b="0" strike="noStrike" spc="-1">
              <a:solidFill>
                <a:schemeClr val="dk1"/>
              </a:solidFill>
              <a:latin typeface="Calibri"/>
            </a:endParaRPr>
          </a:p>
        </p:txBody>
      </p:sp>
      <p:sp>
        <p:nvSpPr>
          <p:cNvPr id="237" name="PlaceHolder 2"/>
          <p:cNvSpPr>
            <a:spLocks noGrp="1"/>
          </p:cNvSpPr>
          <p:nvPr>
            <p:ph/>
          </p:nvPr>
        </p:nvSpPr>
        <p:spPr>
          <a:xfrm>
            <a:off x="793800" y="1690560"/>
            <a:ext cx="6490800" cy="43239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Сегменты стрелок, за исключением стрелок вызова, должны помечаться существительным или оборотом существительного, если только единственная метка стрелки не относится к стрелке в целом.</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Чтобы связать стрелку с меткой, следует использовать ломаную молниеобразную выносную </a:t>
            </a:r>
          </a:p>
        </p:txBody>
      </p:sp>
      <p:cxnSp>
        <p:nvCxnSpPr>
          <p:cNvPr id="238" name="Соединительная линия уступом 4"/>
          <p:cNvCxnSpPr/>
          <p:nvPr/>
        </p:nvCxnSpPr>
        <p:spPr>
          <a:xfrm flipV="1">
            <a:off x="8327520" y="4794120"/>
            <a:ext cx="862200" cy="630720"/>
          </a:xfrm>
          <a:prstGeom prst="bentConnector3">
            <a:avLst>
              <a:gd name="adj1" fmla="val 50000"/>
            </a:avLst>
          </a:prstGeom>
          <a:ln>
            <a:solidFill>
              <a:srgbClr val="000000"/>
            </a:solidFill>
          </a:ln>
        </p:spPr>
      </p:cxnSp>
      <p:sp>
        <p:nvSpPr>
          <p:cNvPr id="239" name="TextBox 5"/>
          <p:cNvSpPr/>
          <p:nvPr/>
        </p:nvSpPr>
        <p:spPr>
          <a:xfrm>
            <a:off x="8647200" y="4130640"/>
            <a:ext cx="142308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Детальные</a:t>
            </a:r>
            <a:endParaRPr lang="ru-RU" sz="1800" b="0" strike="noStrike" spc="-1">
              <a:solidFill>
                <a:srgbClr val="000000"/>
              </a:solidFill>
              <a:latin typeface="Arial"/>
            </a:endParaRPr>
          </a:p>
          <a:p>
            <a:pPr algn="ctr" defTabSz="914400">
              <a:lnSpc>
                <a:spcPct val="100000"/>
              </a:lnSpc>
            </a:pPr>
            <a:r>
              <a:rPr lang="ru-RU" sz="1800" b="0" strike="noStrike" spc="-1">
                <a:solidFill>
                  <a:schemeClr val="dk1"/>
                </a:solidFill>
                <a:latin typeface="Calibri"/>
              </a:rPr>
              <a:t>чертежи</a:t>
            </a:r>
            <a:endParaRPr lang="ru-RU"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advTm="30000">
        <p:fade/>
      </p:transition>
    </mc:Choice>
    <mc:Fallback xmlns:p15="http://schemas.microsoft.com/office/powerpoint/2012/main" xmlns="">
      <p:transition spd="med" advTm="3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919160" y="260280"/>
            <a:ext cx="8229240" cy="106632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Диаграммы </a:t>
            </a:r>
            <a:r>
              <a:rPr lang="en-US" sz="4400" b="0" strike="noStrike" spc="-1">
                <a:solidFill>
                  <a:schemeClr val="dk1"/>
                </a:solidFill>
                <a:latin typeface="Calibri Light"/>
              </a:rPr>
              <a:t>IDEF0</a:t>
            </a:r>
            <a:endParaRPr lang="ru-RU" sz="4400" b="0" strike="noStrike" spc="-1">
              <a:solidFill>
                <a:schemeClr val="dk1"/>
              </a:solidFill>
              <a:latin typeface="Calibri"/>
            </a:endParaRPr>
          </a:p>
        </p:txBody>
      </p:sp>
      <p:sp>
        <p:nvSpPr>
          <p:cNvPr id="241" name="PlaceHolder 2"/>
          <p:cNvSpPr>
            <a:spLocks noGrp="1"/>
          </p:cNvSpPr>
          <p:nvPr>
            <p:ph/>
          </p:nvPr>
        </p:nvSpPr>
        <p:spPr>
          <a:xfrm>
            <a:off x="343080" y="1052640"/>
            <a:ext cx="11467800" cy="5520960"/>
          </a:xfrm>
          <a:prstGeom prst="rect">
            <a:avLst/>
          </a:prstGeom>
          <a:noFill/>
          <a:ln w="0">
            <a:noFill/>
          </a:ln>
        </p:spPr>
        <p:txBody>
          <a:bodyPr lIns="91440" tIns="45720" rIns="91440" bIns="45720" anchor="t">
            <a:normAutofit fontScale="90336"/>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Arial Black"/>
              </a:rPr>
              <a:t>DEF0</a:t>
            </a:r>
            <a:r>
              <a:rPr lang="ru-RU" sz="2800" b="0" strike="noStrike" spc="-1">
                <a:solidFill>
                  <a:schemeClr val="dk1"/>
                </a:solidFill>
                <a:latin typeface="Calibri"/>
              </a:rPr>
              <a:t>-модели состоят из документов трех типов: графических диаграмм, текста и глоссария. Эти документы имеют перекрестные ссылки друг на друга. Графическая диаграмма - главный компонент </a:t>
            </a:r>
            <a:r>
              <a:rPr lang="ru-RU" sz="2800" b="0" strike="noStrike" spc="-1">
                <a:solidFill>
                  <a:schemeClr val="dk1"/>
                </a:solidFill>
                <a:latin typeface="Arial Black"/>
              </a:rPr>
              <a:t>IDEF0</a:t>
            </a:r>
            <a:r>
              <a:rPr lang="ru-RU" sz="2800" b="0" strike="noStrike" spc="-1">
                <a:solidFill>
                  <a:schemeClr val="dk1"/>
                </a:solidFill>
                <a:latin typeface="Calibri"/>
              </a:rPr>
              <a:t>-модели, содержащий блоки, стрелки, соединения блоков и стрелок и ассоциированные с ними отношения. Блоки представляют основные функции моделируемого объекта. Эти функции могут быть разбиты (декомпозированы) на составные части и представлены в виде более подробных диаграмм; процесс декомпозиции продолжается до тех пор, пока объект не будет описан на уровне детализации, необходимом для достижения целей конкретного проекта.</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Диаграмма верхнего уровня обеспечивает наиболее общее описание объекта моделирования. За этой диаграммой следует серия дочерних диаграмм, дающих более детальное представление об объекте.</a:t>
            </a:r>
          </a:p>
        </p:txBody>
      </p:sp>
    </p:spTree>
  </p:cSld>
  <p:clrMapOvr>
    <a:masterClrMapping/>
  </p:clrMapOvr>
  <mc:AlternateContent xmlns:mc="http://schemas.openxmlformats.org/markup-compatibility/2006" xmlns:p14="http://schemas.microsoft.com/office/powerpoint/2010/main">
    <mc:Choice Requires="p14">
      <p:transition spd="med" p14:dur="700" advTm="167000">
        <p:fade/>
      </p:transition>
    </mc:Choice>
    <mc:Fallback xmlns:p15="http://schemas.microsoft.com/office/powerpoint/2012/main" xmlns="">
      <p:transition spd="med" advTm="167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981080" y="1077840"/>
            <a:ext cx="8229240" cy="1066320"/>
          </a:xfrm>
          <a:prstGeom prst="rect">
            <a:avLst/>
          </a:prstGeom>
          <a:noFill/>
          <a:ln w="0">
            <a:noFill/>
          </a:ln>
        </p:spPr>
        <p:txBody>
          <a:bodyPr lIns="91440" tIns="45720" rIns="91440" bIns="45720" anchor="ctr">
            <a:normAutofit fontScale="80920"/>
          </a:bodyPr>
          <a:lstStyle/>
          <a:p>
            <a:pPr indent="0" algn="ctr" defTabSz="914400">
              <a:lnSpc>
                <a:spcPct val="90000"/>
              </a:lnSpc>
              <a:buNone/>
            </a:pPr>
            <a:r>
              <a:rPr lang="ru-RU" sz="4400" b="0" strike="noStrike" spc="-1">
                <a:solidFill>
                  <a:schemeClr val="dk1"/>
                </a:solidFill>
                <a:latin typeface="Calibri Light"/>
              </a:rPr>
              <a:t>диаграмма верхнего уровня (КОНТЕКСТНАЯ) диаграмма</a:t>
            </a:r>
            <a:endParaRPr lang="ru-RU" sz="4400" b="0" strike="noStrike" spc="-1">
              <a:solidFill>
                <a:schemeClr val="dk1"/>
              </a:solidFill>
              <a:latin typeface="Calibri"/>
            </a:endParaRPr>
          </a:p>
        </p:txBody>
      </p:sp>
      <p:sp>
        <p:nvSpPr>
          <p:cNvPr id="243" name="PlaceHolder 2"/>
          <p:cNvSpPr>
            <a:spLocks noGrp="1"/>
          </p:cNvSpPr>
          <p:nvPr>
            <p:ph/>
          </p:nvPr>
        </p:nvSpPr>
        <p:spPr>
          <a:xfrm>
            <a:off x="371520" y="2428920"/>
            <a:ext cx="11448720" cy="4144680"/>
          </a:xfrm>
          <a:prstGeom prst="rect">
            <a:avLst/>
          </a:prstGeom>
          <a:noFill/>
          <a:ln w="0">
            <a:noFill/>
          </a:ln>
        </p:spPr>
        <p:txBody>
          <a:bodyPr lIns="91440" tIns="45720" rIns="91440" bIns="45720" anchor="t">
            <a:normAutofit fontScale="96763" lnSpcReduction="10000"/>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Каждая модель должна иметь контекстную диаграмму верхнего уровня, на которой объект моделирования представлен единственным блоком с граничными стрелками. Эта диаграмма называется </a:t>
            </a:r>
            <a:r>
              <a:rPr lang="ru-RU" sz="2800" b="0" strike="noStrike" spc="-1">
                <a:solidFill>
                  <a:schemeClr val="dk1"/>
                </a:solidFill>
                <a:latin typeface="Arial Black"/>
              </a:rPr>
              <a:t>А-0</a:t>
            </a:r>
            <a:r>
              <a:rPr lang="ru-RU" sz="2800" b="0" strike="noStrike" spc="-1">
                <a:solidFill>
                  <a:schemeClr val="dk1"/>
                </a:solidFill>
                <a:latin typeface="Calibri"/>
              </a:rPr>
              <a:t> (</a:t>
            </a:r>
            <a:r>
              <a:rPr lang="ru-RU" sz="2800" b="0" strike="noStrike" spc="-1">
                <a:solidFill>
                  <a:schemeClr val="dk1"/>
                </a:solidFill>
                <a:latin typeface="Arial Black"/>
              </a:rPr>
              <a:t>А минус ноль</a:t>
            </a:r>
            <a:r>
              <a:rPr lang="ru-RU" sz="2800" b="0" strike="noStrike" spc="-1">
                <a:solidFill>
                  <a:schemeClr val="dk1"/>
                </a:solidFill>
                <a:latin typeface="Calibri"/>
              </a:rPr>
              <a:t>). Стрелки на этой диаграмме отображают связи объекта моделирования с окружающей средой.</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Поскольку единственный блок представляет весь объект, его имя - общее для всего проекта. Это же справедливо и для всех стрелок диаграммы, поскольку они представляют полный комплект внешних интерфейсов объекта. Диаграмма </a:t>
            </a:r>
            <a:r>
              <a:rPr lang="ru-RU" sz="2800" b="0" strike="noStrike" spc="-1">
                <a:solidFill>
                  <a:schemeClr val="dk1"/>
                </a:solidFill>
                <a:latin typeface="Arial Black"/>
              </a:rPr>
              <a:t>А-0</a:t>
            </a:r>
            <a:r>
              <a:rPr lang="ru-RU" sz="2800" b="0" strike="noStrike" spc="-1">
                <a:solidFill>
                  <a:schemeClr val="dk1"/>
                </a:solidFill>
                <a:latin typeface="Calibri"/>
              </a:rPr>
              <a:t> устанавливает область моделирования и ее границу.</a:t>
            </a:r>
          </a:p>
        </p:txBody>
      </p:sp>
    </p:spTree>
  </p:cSld>
  <p:clrMapOvr>
    <a:masterClrMapping/>
  </p:clrMapOvr>
  <mc:AlternateContent xmlns:mc="http://schemas.openxmlformats.org/markup-compatibility/2006" xmlns:p14="http://schemas.microsoft.com/office/powerpoint/2010/main">
    <mc:Choice Requires="p14">
      <p:transition spd="med" p14:dur="700" advTm="124000">
        <p:fade/>
      </p:transition>
    </mc:Choice>
    <mc:Fallback xmlns:p15="http://schemas.microsoft.com/office/powerpoint/2012/main" xmlns="">
      <p:transition spd="med" advTm="124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992240" y="88560"/>
            <a:ext cx="8166240" cy="413640"/>
          </a:xfrm>
          <a:prstGeom prst="rect">
            <a:avLst/>
          </a:prstGeom>
          <a:noFill/>
          <a:ln w="0">
            <a:noFill/>
          </a:ln>
        </p:spPr>
        <p:txBody>
          <a:bodyPr lIns="91440" tIns="45720" rIns="91440" bIns="45720" anchor="ctr">
            <a:normAutofit fontScale="62281" lnSpcReduction="10000"/>
          </a:bodyPr>
          <a:lstStyle/>
          <a:p>
            <a:pPr indent="0" algn="ctr" defTabSz="914400">
              <a:lnSpc>
                <a:spcPct val="90000"/>
              </a:lnSpc>
              <a:buNone/>
            </a:pPr>
            <a:r>
              <a:rPr lang="ru-RU" sz="4400" b="0" strike="noStrike" spc="-1">
                <a:solidFill>
                  <a:schemeClr val="dk1"/>
                </a:solidFill>
                <a:latin typeface="Calibri Light"/>
              </a:rPr>
              <a:t>Пример диаграммы А-0</a:t>
            </a:r>
            <a:endParaRPr lang="ru-RU" sz="4400" b="0" strike="noStrike" spc="-1">
              <a:solidFill>
                <a:schemeClr val="dk1"/>
              </a:solidFill>
              <a:latin typeface="Calibri"/>
            </a:endParaRPr>
          </a:p>
        </p:txBody>
      </p:sp>
      <p:pic>
        <p:nvPicPr>
          <p:cNvPr id="245" name="Объект 4"/>
          <p:cNvPicPr/>
          <p:nvPr/>
        </p:nvPicPr>
        <p:blipFill>
          <a:blip r:embed="rId2">
            <a:extLst>
              <a:ext uri="{BEBA8EAE-BF5A-486C-A8C5-ECC9F3942E4B}">
                <a14:imgProps xmlns:a14="http://schemas.microsoft.com/office/drawing/2010/main">
                  <a14:imgLayer>
                    <a14:imgEffect>
                      <a14:sharpenSoften amount="25000"/>
                    </a14:imgEffect>
                  </a14:imgLayer>
                </a14:imgProps>
              </a:ext>
            </a:extLst>
          </a:blip>
          <a:stretch/>
        </p:blipFill>
        <p:spPr>
          <a:xfrm>
            <a:off x="1477080" y="546480"/>
            <a:ext cx="9113400" cy="6311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advTm="65000">
        <p:fade/>
      </p:transition>
    </mc:Choice>
    <mc:Fallback xmlns:p15="http://schemas.microsoft.com/office/powerpoint/2012/main" xmlns="">
      <p:transition spd="med" advTm="65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6224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Дочерняя диаграмма</a:t>
            </a:r>
            <a:endParaRPr lang="ru-RU" sz="4400" b="0" strike="noStrike" spc="-1">
              <a:solidFill>
                <a:schemeClr val="dk1"/>
              </a:solidFill>
              <a:latin typeface="Calibri"/>
            </a:endParaRPr>
          </a:p>
        </p:txBody>
      </p:sp>
      <p:sp>
        <p:nvSpPr>
          <p:cNvPr id="247"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Единственная функция, представленная на контекстной диаграмме верхнего уровня, может быть разложена на основные подфункции посредством создания дочерней диаграммы.</a:t>
            </a:r>
          </a:p>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Дочерняя диаграмма, создаваемая при декомпозиции, охватывает ту же область, что и родительский блок, но описывает ее более подробно.</a:t>
            </a:r>
          </a:p>
        </p:txBody>
      </p:sp>
    </p:spTree>
  </p:cSld>
  <p:clrMapOvr>
    <a:masterClrMapping/>
  </p:clrMapOvr>
  <mc:AlternateContent xmlns:mc="http://schemas.openxmlformats.org/markup-compatibility/2006" xmlns:p14="http://schemas.microsoft.com/office/powerpoint/2010/main">
    <mc:Choice Requires="p14">
      <p:transition spd="med" p14:dur="700" advTm="27000">
        <p:fade/>
      </p:transition>
    </mc:Choice>
    <mc:Fallback xmlns:p15="http://schemas.microsoft.com/office/powerpoint/2012/main" xmlns="">
      <p:transition spd="med" advTm="2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81560" y="1269360"/>
            <a:ext cx="10515240" cy="1009440"/>
          </a:xfrm>
          <a:prstGeom prst="rect">
            <a:avLst/>
          </a:prstGeom>
          <a:noFill/>
          <a:ln w="0">
            <a:noFill/>
          </a:ln>
        </p:spPr>
        <p:txBody>
          <a:bodyPr lIns="91440" tIns="45720" rIns="91440" bIns="45720" anchor="ctr">
            <a:normAutofit fontScale="80920" lnSpcReduction="10000"/>
          </a:bodyPr>
          <a:lstStyle/>
          <a:p>
            <a:pPr indent="0" defTabSz="914400">
              <a:lnSpc>
                <a:spcPct val="90000"/>
              </a:lnSpc>
              <a:buNone/>
            </a:pPr>
            <a:r>
              <a:rPr lang="ru-RU" sz="4400" b="0" strike="noStrike" spc="-1">
                <a:solidFill>
                  <a:schemeClr val="dk1"/>
                </a:solidFill>
                <a:latin typeface="Calibri Light"/>
              </a:rPr>
              <a:t>Основные этапы реализации методологии </a:t>
            </a:r>
            <a:r>
              <a:rPr lang="en-US" sz="4400" b="0" strike="noStrike" spc="-1">
                <a:solidFill>
                  <a:schemeClr val="dk1"/>
                </a:solidFill>
                <a:latin typeface="Calibri Light"/>
              </a:rPr>
              <a:t>SADT</a:t>
            </a:r>
            <a:endParaRPr lang="ru-RU" sz="4400" b="0" strike="noStrike" spc="-1">
              <a:solidFill>
                <a:schemeClr val="dk1"/>
              </a:solidFill>
              <a:latin typeface="Calibri"/>
            </a:endParaRPr>
          </a:p>
        </p:txBody>
      </p:sp>
      <p:sp>
        <p:nvSpPr>
          <p:cNvPr id="85" name="PlaceHolder 2"/>
          <p:cNvSpPr>
            <a:spLocks noGrp="1"/>
          </p:cNvSpPr>
          <p:nvPr>
            <p:ph/>
          </p:nvPr>
        </p:nvSpPr>
        <p:spPr>
          <a:xfrm>
            <a:off x="838080" y="3622320"/>
            <a:ext cx="10515240" cy="25545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Исходная работа над SADT началась в 1969 г.</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В 1970-ых года идет бурное внедрение в различных отраслях.</a:t>
            </a: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1979 год – первое автоматизированное средство структурного анализа посредством графического представления </a:t>
            </a:r>
            <a:r>
              <a:rPr lang="en-US" sz="2800" b="0" strike="noStrike" spc="-1">
                <a:solidFill>
                  <a:schemeClr val="dk1"/>
                </a:solidFill>
                <a:latin typeface="Calibri"/>
              </a:rPr>
              <a:t>AUTOIDEF0.</a:t>
            </a:r>
            <a:endParaRPr lang="ru-RU" sz="2800" b="0" strike="noStrike" spc="-1">
              <a:solidFill>
                <a:schemeClr val="dk1"/>
              </a:solidFill>
              <a:latin typeface="Calibri"/>
            </a:endParaRPr>
          </a:p>
          <a:p>
            <a:pPr marL="228600" indent="-228600" defTabSz="914400">
              <a:lnSpc>
                <a:spcPct val="90000"/>
              </a:lnSpc>
              <a:spcBef>
                <a:spcPts val="1001"/>
              </a:spcBef>
              <a:buClr>
                <a:srgbClr val="000000"/>
              </a:buClr>
              <a:buFont typeface="Arial"/>
              <a:buChar char="•"/>
            </a:pPr>
            <a:r>
              <a:rPr lang="ru-RU" sz="2800" b="0" strike="noStrike" spc="-1">
                <a:solidFill>
                  <a:schemeClr val="dk1"/>
                </a:solidFill>
                <a:latin typeface="Calibri"/>
              </a:rPr>
              <a:t>Использование баз знаний и семантической связности проектов.</a:t>
            </a:r>
          </a:p>
        </p:txBody>
      </p:sp>
    </p:spTree>
  </p:cSld>
  <p:clrMapOvr>
    <a:masterClrMapping/>
  </p:clrMapOvr>
  <mc:AlternateContent xmlns:mc="http://schemas.openxmlformats.org/markup-compatibility/2006" xmlns:p14="http://schemas.microsoft.com/office/powerpoint/2010/main">
    <mc:Choice Requires="p14">
      <p:transition spd="med" p14:dur="700" advTm="459000">
        <p:fade/>
      </p:transition>
    </mc:Choice>
    <mc:Fallback xmlns:p15="http://schemas.microsoft.com/office/powerpoint/2012/main" xmlns="">
      <p:transition spd="med" advTm="459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p:nvPr>
        </p:nvSpPr>
        <p:spPr>
          <a:xfrm>
            <a:off x="695160" y="1914480"/>
            <a:ext cx="11067840" cy="49431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2800" b="0" strike="noStrike" spc="-1">
                <a:solidFill>
                  <a:schemeClr val="dk1"/>
                </a:solidFill>
                <a:latin typeface="Calibri"/>
              </a:rPr>
              <a:t>Показателем дочернего блока является ссылочный код, написанным ниже правого нижнего угла блока. Этот ссылочный код может формироваться несколькими способами, из которых самый простой заключается в том, что код, начинающийся с буквы А (по имени диаграммы </a:t>
            </a:r>
            <a:r>
              <a:rPr lang="ru-RU" sz="2800" b="0" strike="noStrike" spc="-1">
                <a:solidFill>
                  <a:schemeClr val="dk1"/>
                </a:solidFill>
                <a:latin typeface="Arial Black"/>
              </a:rPr>
              <a:t>А-0</a:t>
            </a:r>
            <a:r>
              <a:rPr lang="ru-RU" sz="2800" b="0" strike="noStrike" spc="-1">
                <a:solidFill>
                  <a:schemeClr val="dk1"/>
                </a:solidFill>
                <a:latin typeface="Calibri"/>
              </a:rPr>
              <a:t>), содержит цифры, определяемые номерами родительских блоков. </a:t>
            </a:r>
          </a:p>
        </p:txBody>
      </p:sp>
    </p:spTree>
  </p:cSld>
  <p:clrMapOvr>
    <a:masterClrMapping/>
  </p:clrMapOvr>
  <mc:AlternateContent xmlns:mc="http://schemas.openxmlformats.org/markup-compatibility/2006" xmlns:p14="http://schemas.microsoft.com/office/powerpoint/2010/main">
    <mc:Choice Requires="p14">
      <p:transition spd="med" p14:dur="700" advTm="20000">
        <p:fade/>
      </p:transition>
    </mc:Choice>
    <mc:Fallback xmlns:p15="http://schemas.microsoft.com/office/powerpoint/2012/main" xmlns="">
      <p:transition spd="med"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973160" y="1114560"/>
            <a:ext cx="8229240" cy="114264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Особенности </a:t>
            </a:r>
            <a:r>
              <a:rPr lang="en-US" sz="4400" b="1" strike="noStrike" spc="-1">
                <a:solidFill>
                  <a:schemeClr val="dk1"/>
                </a:solidFill>
                <a:latin typeface="Calibri Light"/>
              </a:rPr>
              <a:t>SADT / IDEF0</a:t>
            </a:r>
            <a:r>
              <a:rPr lang="ru-RU" sz="4400" b="1" strike="noStrike" spc="-1">
                <a:solidFill>
                  <a:schemeClr val="dk1"/>
                </a:solidFill>
                <a:latin typeface="Calibri Light"/>
              </a:rPr>
              <a:t> </a:t>
            </a:r>
            <a:endParaRPr lang="ru-RU" sz="4400" b="0" strike="noStrike" spc="-1">
              <a:solidFill>
                <a:schemeClr val="dk1"/>
              </a:solidFill>
              <a:latin typeface="Calibri"/>
            </a:endParaRPr>
          </a:p>
        </p:txBody>
      </p:sp>
      <p:sp>
        <p:nvSpPr>
          <p:cNvPr id="87" name="PlaceHolder 2"/>
          <p:cNvSpPr>
            <a:spLocks noGrp="1"/>
          </p:cNvSpPr>
          <p:nvPr>
            <p:ph/>
          </p:nvPr>
        </p:nvSpPr>
        <p:spPr>
          <a:xfrm>
            <a:off x="538200" y="2257560"/>
            <a:ext cx="11054880" cy="523188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ru-RU" sz="3600" b="0" strike="noStrike" spc="-1">
                <a:solidFill>
                  <a:schemeClr val="dk1"/>
                </a:solidFill>
                <a:latin typeface="Calibri"/>
              </a:rPr>
              <a:t>Методология </a:t>
            </a:r>
            <a:r>
              <a:rPr lang="en-US" sz="3600" b="0" strike="noStrike" spc="-1">
                <a:solidFill>
                  <a:schemeClr val="dk1"/>
                </a:solidFill>
                <a:latin typeface="Calibri"/>
              </a:rPr>
              <a:t>SADT / IDEF0</a:t>
            </a:r>
            <a:r>
              <a:rPr lang="ru-RU" sz="3600" b="0" strike="noStrike" spc="-1">
                <a:solidFill>
                  <a:schemeClr val="dk1"/>
                </a:solidFill>
                <a:latin typeface="Calibri"/>
              </a:rPr>
              <a:t> может использоваться для моделирования систем, определения требований и функций системы, разработки системы.</a:t>
            </a:r>
          </a:p>
          <a:p>
            <a:pPr marL="228600" indent="-228600" algn="just" defTabSz="914400">
              <a:lnSpc>
                <a:spcPct val="90000"/>
              </a:lnSpc>
              <a:spcBef>
                <a:spcPts val="1001"/>
              </a:spcBef>
              <a:buClr>
                <a:srgbClr val="000000"/>
              </a:buClr>
              <a:buFont typeface="Arial"/>
              <a:buChar char="•"/>
            </a:pPr>
            <a:r>
              <a:rPr lang="ru-RU" sz="3600" b="0" strike="noStrike" spc="-1">
                <a:solidFill>
                  <a:schemeClr val="dk1"/>
                </a:solidFill>
                <a:latin typeface="Calibri"/>
              </a:rPr>
              <a:t>В существующих системах </a:t>
            </a:r>
            <a:r>
              <a:rPr lang="en-US" sz="3600" b="0" strike="noStrike" spc="-1">
                <a:solidFill>
                  <a:schemeClr val="dk1"/>
                </a:solidFill>
                <a:latin typeface="Calibri"/>
              </a:rPr>
              <a:t>SADT / IDEF0</a:t>
            </a:r>
            <a:r>
              <a:rPr lang="ru-RU" sz="3600" b="0" strike="noStrike" spc="-1">
                <a:solidFill>
                  <a:schemeClr val="dk1"/>
                </a:solidFill>
                <a:latin typeface="Calibri"/>
              </a:rPr>
              <a:t> может быть использована для анализа функций, выполняемых системой, а также для указания механизмов, посредством которых они осуществляются.</a:t>
            </a:r>
          </a:p>
        </p:txBody>
      </p:sp>
      <p:sp>
        <p:nvSpPr>
          <p:cNvPr id="88" name="PlaceHolder 3"/>
          <p:cNvSpPr>
            <a:spLocks noGrp="1"/>
          </p:cNvSpPr>
          <p:nvPr>
            <p:ph type="sldNum" idx="38"/>
          </p:nvPr>
        </p:nvSpPr>
        <p:spPr>
          <a:xfrm>
            <a:off x="9248760" y="614664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3B13235B-948F-430B-8004-3CFA9BBB3EFC}" type="slidenum">
              <a:rPr lang="ru-RU" sz="1200" b="0" strike="noStrike" spc="-1">
                <a:solidFill>
                  <a:srgbClr val="898989"/>
                </a:solidFill>
                <a:latin typeface="Calibri"/>
              </a:rPr>
              <a:t>6</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246000">
        <p:fade/>
      </p:transition>
    </mc:Choice>
    <mc:Fallback xmlns:p15="http://schemas.microsoft.com/office/powerpoint/2012/main" xmlns="">
      <p:transition spd="med" advTm="246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927000" y="46368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1" strike="noStrike" spc="-1">
                <a:solidFill>
                  <a:schemeClr val="dk1"/>
                </a:solidFill>
                <a:latin typeface="Calibri Light"/>
              </a:rPr>
              <a:t>Блочное моделирование и его графическое представление </a:t>
            </a:r>
            <a:endParaRPr lang="ru-RU" sz="4400" b="0" strike="noStrike" spc="-1">
              <a:solidFill>
                <a:schemeClr val="dk1"/>
              </a:solidFill>
              <a:latin typeface="Calibri"/>
            </a:endParaRPr>
          </a:p>
        </p:txBody>
      </p:sp>
      <p:sp>
        <p:nvSpPr>
          <p:cNvPr id="90" name="PlaceHolder 2"/>
          <p:cNvSpPr>
            <a:spLocks noGrp="1"/>
          </p:cNvSpPr>
          <p:nvPr>
            <p:ph/>
          </p:nvPr>
        </p:nvSpPr>
        <p:spPr>
          <a:xfrm>
            <a:off x="317520" y="1789200"/>
            <a:ext cx="11556720" cy="4749480"/>
          </a:xfrm>
          <a:prstGeom prst="rect">
            <a:avLst/>
          </a:prstGeom>
          <a:noFill/>
          <a:ln w="0">
            <a:noFill/>
          </a:ln>
        </p:spPr>
        <p:txBody>
          <a:bodyPr lIns="91440" tIns="45720" rIns="91440" bIns="45720" anchor="t">
            <a:normAutofit fontScale="93550" lnSpcReduction="10000"/>
          </a:bodyPr>
          <a:lstStyle/>
          <a:p>
            <a:pPr indent="0" algn="just" defTabSz="914400">
              <a:lnSpc>
                <a:spcPct val="90000"/>
              </a:lnSpc>
              <a:spcBef>
                <a:spcPts val="1001"/>
              </a:spcBef>
              <a:buNone/>
              <a:tabLst>
                <a:tab pos="0" algn="l"/>
              </a:tabLst>
            </a:pPr>
            <a:r>
              <a:rPr lang="ru-RU" sz="2800" b="0" strike="noStrike" spc="-1">
                <a:solidFill>
                  <a:schemeClr val="dk1"/>
                </a:solidFill>
                <a:latin typeface="Calibri"/>
              </a:rPr>
              <a:t>Основной концептуальный принцип методологии </a:t>
            </a:r>
            <a:r>
              <a:rPr lang="en-US" sz="2800" b="0" strike="noStrike" spc="-1">
                <a:solidFill>
                  <a:schemeClr val="dk1"/>
                </a:solidFill>
                <a:latin typeface="Calibri"/>
              </a:rPr>
              <a:t>SADT</a:t>
            </a:r>
            <a:r>
              <a:rPr lang="ru-RU" sz="2800" b="0" strike="noStrike" spc="-1">
                <a:solidFill>
                  <a:schemeClr val="dk1"/>
                </a:solidFill>
                <a:latin typeface="Calibri"/>
              </a:rPr>
              <a:t> - представление любой изучаемой системы в виде набора взаимодействующих и взаимосвязанных блоков, отображающих процессы, операции, действия, происходящие в изучаемой системе. В IDEF0 все, что происходит в системе и ее элементах, принято называть функциями. Каждой функции ставится в соответствие блок. На IDEF0-диаграмме, основном документе при анализе и проектировании систем, блок представляет собой прямоугольник. Интерфейсы, посредством которых блок взаимодействует с другими блоками или с внешней по отношению к моделируемой системе средой, представляются стрелками, входящими в блок или выходящими из него. Входящие стрелки показывают, какие условия должны быть одновременно выполнены, чтобы функция, описываемая блоком, осуществилась.</a:t>
            </a:r>
          </a:p>
        </p:txBody>
      </p:sp>
      <p:sp>
        <p:nvSpPr>
          <p:cNvPr id="91" name="PlaceHolder 3"/>
          <p:cNvSpPr>
            <a:spLocks noGrp="1"/>
          </p:cNvSpPr>
          <p:nvPr>
            <p:ph type="sldNum" idx="3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ru-RU" sz="1200" b="0" strike="noStrike" spc="-1">
                <a:solidFill>
                  <a:srgbClr val="898989"/>
                </a:solidFill>
                <a:latin typeface="Calibri"/>
              </a:defRPr>
            </a:lvl1pPr>
          </a:lstStyle>
          <a:p>
            <a:pPr indent="0" algn="r" defTabSz="914400">
              <a:lnSpc>
                <a:spcPct val="100000"/>
              </a:lnSpc>
              <a:buNone/>
            </a:pPr>
            <a:fld id="{E8865741-4EAB-4992-A606-33F4A25441A3}" type="slidenum">
              <a:rPr lang="ru-RU" sz="1200" b="0" strike="noStrike" spc="-1">
                <a:solidFill>
                  <a:srgbClr val="898989"/>
                </a:solidFill>
                <a:latin typeface="Calibri"/>
              </a:rPr>
              <a:t>7</a:t>
            </a:fld>
            <a:endParaRPr lang="ru-RU" sz="1200" b="0" strike="noStrike" spc="-1">
              <a:solidFill>
                <a:srgbClr val="000000"/>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advTm="119000">
        <p:fade/>
      </p:transition>
    </mc:Choice>
    <mc:Fallback xmlns:p15="http://schemas.microsoft.com/office/powerpoint/2012/main" xmlns="">
      <p:transition spd="med" advTm="119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66996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Реализация методологии </a:t>
            </a:r>
            <a:r>
              <a:rPr lang="en-US" sz="4400" b="0" strike="noStrike" spc="-1">
                <a:solidFill>
                  <a:schemeClr val="dk1"/>
                </a:solidFill>
                <a:latin typeface="Calibri Light"/>
              </a:rPr>
              <a:t>IDEF0</a:t>
            </a:r>
            <a:endParaRPr lang="ru-RU" sz="4400" b="0" strike="noStrike" spc="-1">
              <a:solidFill>
                <a:schemeClr val="dk1"/>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a:bodyPr>
          <a:lstStyle/>
          <a:p>
            <a:pPr marL="228600" indent="-228600" algn="just" defTabSz="914400">
              <a:lnSpc>
                <a:spcPct val="90000"/>
              </a:lnSpc>
              <a:spcBef>
                <a:spcPts val="1001"/>
              </a:spcBef>
              <a:buClr>
                <a:srgbClr val="000000"/>
              </a:buClr>
              <a:buFont typeface="Arial"/>
              <a:buChar char="•"/>
            </a:pPr>
            <a:r>
              <a:rPr lang="ru-RU" sz="3200" b="0" strike="noStrike" spc="-1">
                <a:solidFill>
                  <a:schemeClr val="dk1"/>
                </a:solidFill>
                <a:latin typeface="Calibri"/>
              </a:rPr>
              <a:t>Правила реализации функциональной модели в нотациях </a:t>
            </a:r>
            <a:r>
              <a:rPr lang="en-US" sz="3200" b="0" strike="noStrike" spc="-1">
                <a:solidFill>
                  <a:schemeClr val="dk1"/>
                </a:solidFill>
                <a:latin typeface="Arial"/>
              </a:rPr>
              <a:t>IDEF</a:t>
            </a:r>
            <a:r>
              <a:rPr lang="en-US" sz="3200" b="0" strike="noStrike" spc="-1">
                <a:solidFill>
                  <a:schemeClr val="dk1"/>
                </a:solidFill>
                <a:latin typeface="Calibri"/>
              </a:rPr>
              <a:t> </a:t>
            </a:r>
            <a:r>
              <a:rPr lang="ru-RU" sz="3200" b="0" strike="noStrike" spc="-1">
                <a:solidFill>
                  <a:schemeClr val="dk1"/>
                </a:solidFill>
                <a:latin typeface="Calibri"/>
              </a:rPr>
              <a:t>закреплены в частности в  РЕКОМЕНДАЦИИ ПО СТАНДАРТИЗАЦИИ Р 50.1.028-2001 «Информационные технологии поддержки жизненного цикла продукции» МЕТОДОЛОГИЯ ФУНКЦИОНАЛЬНОГО МОДЕЛИРОВАНИЯ ГОССТАНДАРТ РОССИИ</a:t>
            </a:r>
          </a:p>
        </p:txBody>
      </p:sp>
    </p:spTree>
  </p:cSld>
  <p:clrMapOvr>
    <a:masterClrMapping/>
  </p:clrMapOvr>
  <mc:AlternateContent xmlns:mc="http://schemas.openxmlformats.org/markup-compatibility/2006" xmlns:p14="http://schemas.microsoft.com/office/powerpoint/2010/main">
    <mc:Choice Requires="p14">
      <p:transition spd="med" p14:dur="700" advTm="63000">
        <p:fade/>
      </p:transition>
    </mc:Choice>
    <mc:Fallback xmlns:p15="http://schemas.microsoft.com/office/powerpoint/2012/main" xmlns="">
      <p:transition spd="med" advTm="6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7512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ru-RU" sz="4400" b="0" strike="noStrike" spc="-1">
                <a:solidFill>
                  <a:schemeClr val="dk1"/>
                </a:solidFill>
                <a:latin typeface="Calibri Light"/>
              </a:rPr>
              <a:t>Стандартное расположение блоков и стрелок</a:t>
            </a:r>
            <a:endParaRPr lang="ru-RU" sz="4400" b="0" strike="noStrike" spc="-1">
              <a:solidFill>
                <a:schemeClr val="dk1"/>
              </a:solidFill>
              <a:latin typeface="Calibri"/>
            </a:endParaRPr>
          </a:p>
        </p:txBody>
      </p:sp>
      <p:sp>
        <p:nvSpPr>
          <p:cNvPr id="95" name="Прямоугольник 3"/>
          <p:cNvSpPr/>
          <p:nvPr/>
        </p:nvSpPr>
        <p:spPr>
          <a:xfrm>
            <a:off x="4171680" y="2974320"/>
            <a:ext cx="3848040" cy="1949040"/>
          </a:xfrm>
          <a:prstGeom prst="rect">
            <a:avLst/>
          </a:prstGeom>
          <a:solidFill>
            <a:srgbClr val="FFFFFF"/>
          </a:solidFill>
          <a:ln>
            <a:solidFill>
              <a:srgbClr val="70AD47"/>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Имя функции</a:t>
            </a:r>
            <a:endParaRPr lang="ru-RU" sz="4000" b="0" strike="noStrike" spc="-1">
              <a:solidFill>
                <a:srgbClr val="000000"/>
              </a:solidFill>
              <a:latin typeface="Arial"/>
            </a:endParaRPr>
          </a:p>
        </p:txBody>
      </p:sp>
      <p:sp>
        <p:nvSpPr>
          <p:cNvPr id="96" name="TextBox 4"/>
          <p:cNvSpPr/>
          <p:nvPr/>
        </p:nvSpPr>
        <p:spPr>
          <a:xfrm>
            <a:off x="7558200" y="4554360"/>
            <a:ext cx="4568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1800" b="0" strike="noStrike" spc="-1">
                <a:solidFill>
                  <a:schemeClr val="dk1"/>
                </a:solidFill>
                <a:latin typeface="Calibri"/>
              </a:rPr>
              <a:t>А0</a:t>
            </a:r>
            <a:endParaRPr lang="ru-RU" sz="1800" b="0" strike="noStrike" spc="-1">
              <a:solidFill>
                <a:srgbClr val="000000"/>
              </a:solidFill>
              <a:latin typeface="Arial"/>
            </a:endParaRPr>
          </a:p>
        </p:txBody>
      </p:sp>
      <p:cxnSp>
        <p:nvCxnSpPr>
          <p:cNvPr id="97" name="Прямая со стрелкой 6"/>
          <p:cNvCxnSpPr>
            <a:stCxn id="98" idx="2"/>
            <a:endCxn id="95" idx="0"/>
          </p:cNvCxnSpPr>
          <p:nvPr/>
        </p:nvCxnSpPr>
        <p:spPr>
          <a:xfrm flipH="1">
            <a:off x="6095520" y="2326320"/>
            <a:ext cx="720" cy="648360"/>
          </a:xfrm>
          <a:prstGeom prst="straightConnector1">
            <a:avLst/>
          </a:prstGeom>
          <a:ln>
            <a:solidFill>
              <a:srgbClr val="000000"/>
            </a:solidFill>
            <a:tailEnd type="triangle" w="med" len="med"/>
          </a:ln>
        </p:spPr>
      </p:cxnSp>
      <p:sp>
        <p:nvSpPr>
          <p:cNvPr id="98" name="TextBox 10"/>
          <p:cNvSpPr/>
          <p:nvPr/>
        </p:nvSpPr>
        <p:spPr>
          <a:xfrm>
            <a:off x="5094000" y="1870920"/>
            <a:ext cx="200376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00000"/>
              </a:lnSpc>
            </a:pPr>
            <a:r>
              <a:rPr lang="ru-RU" sz="2400" b="0" strike="noStrike" spc="-1">
                <a:solidFill>
                  <a:schemeClr val="dk1"/>
                </a:solidFill>
                <a:latin typeface="Calibri"/>
              </a:rPr>
              <a:t>Управление</a:t>
            </a:r>
            <a:endParaRPr lang="ru-RU" sz="2400" b="0" strike="noStrike" spc="-1">
              <a:solidFill>
                <a:srgbClr val="000000"/>
              </a:solidFill>
              <a:latin typeface="Arial"/>
            </a:endParaRPr>
          </a:p>
        </p:txBody>
      </p:sp>
      <p:cxnSp>
        <p:nvCxnSpPr>
          <p:cNvPr id="99" name="Прямая со стрелкой 14"/>
          <p:cNvCxnSpPr>
            <a:stCxn id="100" idx="3"/>
            <a:endCxn id="95" idx="1"/>
          </p:cNvCxnSpPr>
          <p:nvPr/>
        </p:nvCxnSpPr>
        <p:spPr>
          <a:xfrm>
            <a:off x="2632320" y="3945600"/>
            <a:ext cx="1539720" cy="3600"/>
          </a:xfrm>
          <a:prstGeom prst="straightConnector1">
            <a:avLst/>
          </a:prstGeom>
          <a:ln>
            <a:solidFill>
              <a:srgbClr val="000000"/>
            </a:solidFill>
            <a:tailEnd type="triangle" w="med" len="med"/>
          </a:ln>
        </p:spPr>
      </p:cxnSp>
      <p:sp>
        <p:nvSpPr>
          <p:cNvPr id="100" name="TextBox 18"/>
          <p:cNvSpPr/>
          <p:nvPr/>
        </p:nvSpPr>
        <p:spPr>
          <a:xfrm>
            <a:off x="1587600" y="3718080"/>
            <a:ext cx="10447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Вход</a:t>
            </a:r>
            <a:endParaRPr lang="ru-RU" sz="2400" b="0" strike="noStrike" spc="-1">
              <a:solidFill>
                <a:srgbClr val="000000"/>
              </a:solidFill>
              <a:latin typeface="Arial"/>
            </a:endParaRPr>
          </a:p>
        </p:txBody>
      </p:sp>
      <p:cxnSp>
        <p:nvCxnSpPr>
          <p:cNvPr id="101" name="Прямая со стрелкой 22"/>
          <p:cNvCxnSpPr>
            <a:stCxn id="95" idx="3"/>
            <a:endCxn id="102" idx="1"/>
          </p:cNvCxnSpPr>
          <p:nvPr/>
        </p:nvCxnSpPr>
        <p:spPr>
          <a:xfrm flipV="1">
            <a:off x="8019720" y="3945600"/>
            <a:ext cx="1540080" cy="3600"/>
          </a:xfrm>
          <a:prstGeom prst="straightConnector1">
            <a:avLst/>
          </a:prstGeom>
          <a:ln>
            <a:solidFill>
              <a:srgbClr val="000000"/>
            </a:solidFill>
            <a:tailEnd type="triangle" w="med" len="med"/>
          </a:ln>
        </p:spPr>
      </p:cxnSp>
      <p:sp>
        <p:nvSpPr>
          <p:cNvPr id="102" name="TextBox 25"/>
          <p:cNvSpPr/>
          <p:nvPr/>
        </p:nvSpPr>
        <p:spPr>
          <a:xfrm>
            <a:off x="9559440" y="3718080"/>
            <a:ext cx="16542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Выход</a:t>
            </a:r>
            <a:endParaRPr lang="ru-RU" sz="2400" b="0" strike="noStrike" spc="-1">
              <a:solidFill>
                <a:srgbClr val="000000"/>
              </a:solidFill>
              <a:latin typeface="Arial"/>
            </a:endParaRPr>
          </a:p>
        </p:txBody>
      </p:sp>
      <p:cxnSp>
        <p:nvCxnSpPr>
          <p:cNvPr id="103" name="Прямая со стрелкой 27"/>
          <p:cNvCxnSpPr/>
          <p:nvPr/>
        </p:nvCxnSpPr>
        <p:spPr>
          <a:xfrm>
            <a:off x="7044120" y="4923360"/>
            <a:ext cx="360" cy="642240"/>
          </a:xfrm>
          <a:prstGeom prst="straightConnector1">
            <a:avLst/>
          </a:prstGeom>
          <a:ln>
            <a:solidFill>
              <a:srgbClr val="000000"/>
            </a:solidFill>
            <a:tailEnd type="triangle" w="med" len="med"/>
          </a:ln>
        </p:spPr>
      </p:cxnSp>
      <p:cxnSp>
        <p:nvCxnSpPr>
          <p:cNvPr id="104" name="Прямая со стрелкой 28"/>
          <p:cNvCxnSpPr/>
          <p:nvPr/>
        </p:nvCxnSpPr>
        <p:spPr>
          <a:xfrm flipV="1">
            <a:off x="5147640" y="4923360"/>
            <a:ext cx="360" cy="642240"/>
          </a:xfrm>
          <a:prstGeom prst="straightConnector1">
            <a:avLst/>
          </a:prstGeom>
          <a:ln>
            <a:solidFill>
              <a:srgbClr val="000000"/>
            </a:solidFill>
            <a:tailEnd type="triangle" w="med" len="med"/>
          </a:ln>
        </p:spPr>
      </p:cxnSp>
      <p:sp>
        <p:nvSpPr>
          <p:cNvPr id="105" name="TextBox 32"/>
          <p:cNvSpPr/>
          <p:nvPr/>
        </p:nvSpPr>
        <p:spPr>
          <a:xfrm>
            <a:off x="4171680" y="5621040"/>
            <a:ext cx="19958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ru-RU" sz="2400" b="0" strike="noStrike" spc="-1">
                <a:solidFill>
                  <a:schemeClr val="dk1"/>
                </a:solidFill>
                <a:latin typeface="Calibri"/>
              </a:rPr>
              <a:t>Механизм</a:t>
            </a:r>
            <a:endParaRPr lang="ru-RU" sz="2400" b="0" strike="noStrike" spc="-1">
              <a:solidFill>
                <a:srgbClr val="000000"/>
              </a:solidFill>
              <a:latin typeface="Arial"/>
            </a:endParaRPr>
          </a:p>
        </p:txBody>
      </p:sp>
      <p:sp>
        <p:nvSpPr>
          <p:cNvPr id="106" name="TextBox 33"/>
          <p:cNvSpPr/>
          <p:nvPr/>
        </p:nvSpPr>
        <p:spPr>
          <a:xfrm>
            <a:off x="6451560" y="5621040"/>
            <a:ext cx="11847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ru-RU" sz="2400" b="0" strike="noStrike" spc="-1">
                <a:solidFill>
                  <a:schemeClr val="dk1"/>
                </a:solidFill>
                <a:latin typeface="Calibri"/>
              </a:rPr>
              <a:t>Вызов</a:t>
            </a:r>
            <a:endParaRPr lang="ru-RU" sz="2400" b="0" strike="noStrike" spc="-1">
              <a:solidFill>
                <a:srgbClr val="000000"/>
              </a:solidFill>
              <a:latin typeface="Arial"/>
            </a:endParaRPr>
          </a:p>
        </p:txBody>
      </p:sp>
      <p:pic>
        <p:nvPicPr>
          <p:cNvPr id="107" name="Рисунок 7"/>
          <p:cNvPicPr/>
          <p:nvPr/>
        </p:nvPicPr>
        <p:blipFill>
          <a:blip r:embed="rId3"/>
          <a:stretch/>
        </p:blipFill>
        <p:spPr>
          <a:xfrm>
            <a:off x="8011080" y="962640"/>
            <a:ext cx="3572640" cy="2011320"/>
          </a:xfrm>
          <a:prstGeom prst="rect">
            <a:avLst/>
          </a:prstGeom>
          <a:ln w="0">
            <a:noFill/>
          </a:ln>
        </p:spPr>
      </p:pic>
      <p:sp>
        <p:nvSpPr>
          <p:cNvPr id="108" name="Прямоугольник 8"/>
          <p:cNvSpPr/>
          <p:nvPr/>
        </p:nvSpPr>
        <p:spPr>
          <a:xfrm>
            <a:off x="309240" y="1126800"/>
            <a:ext cx="3848040" cy="1949040"/>
          </a:xfrm>
          <a:prstGeom prst="rect">
            <a:avLst/>
          </a:prstGeom>
          <a:solidFill>
            <a:srgbClr val="FFFFFF"/>
          </a:solidFill>
          <a:ln>
            <a:solidFill>
              <a:srgbClr val="000000"/>
            </a:solidFill>
          </a:ln>
        </p:spPr>
        <p:style>
          <a:lnRef idx="2">
            <a:schemeClr val="accent6"/>
          </a:lnRef>
          <a:fillRef idx="1">
            <a:schemeClr val="lt1"/>
          </a:fillRef>
          <a:effectRef idx="0">
            <a:schemeClr val="accent6"/>
          </a:effectRef>
          <a:fontRef idx="minor"/>
        </p:style>
        <p:txBody>
          <a:bodyPr lIns="90000" tIns="45000" rIns="90000" bIns="45000" anchor="ctr">
            <a:noAutofit/>
          </a:bodyPr>
          <a:lstStyle/>
          <a:p>
            <a:pPr algn="ctr" defTabSz="914400">
              <a:lnSpc>
                <a:spcPct val="100000"/>
              </a:lnSpc>
            </a:pPr>
            <a:r>
              <a:rPr lang="ru-RU" sz="4000" b="0" strike="noStrike" spc="-1">
                <a:solidFill>
                  <a:schemeClr val="dk1"/>
                </a:solidFill>
                <a:latin typeface="Calibri"/>
              </a:rPr>
              <a:t>Выполнить деталировку конструкции</a:t>
            </a:r>
            <a:endParaRPr lang="ru-RU" sz="40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15579</TotalTime>
  <Words>3992</Words>
  <Application>Microsoft Office PowerPoint</Application>
  <PresentationFormat>Широкоэкранный</PresentationFormat>
  <Paragraphs>261</Paragraphs>
  <Slides>50</Slides>
  <Notes>16</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11</vt:i4>
      </vt:variant>
      <vt:variant>
        <vt:lpstr>Заголовки слайдов</vt:lpstr>
      </vt:variant>
      <vt:variant>
        <vt:i4>50</vt:i4>
      </vt:variant>
    </vt:vector>
  </HeadingPairs>
  <TitlesOfParts>
    <vt:vector size="68" baseType="lpstr">
      <vt:lpstr>Arial</vt:lpstr>
      <vt:lpstr>Arial Black</vt:lpstr>
      <vt:lpstr>Calibri</vt:lpstr>
      <vt:lpstr>Calibri Light</vt:lpstr>
      <vt:lpstr>Symbol</vt:lpstr>
      <vt:lpstr>Times New Roman</vt:lpstr>
      <vt:lpstr>Wingdings</vt:lpstr>
      <vt:lpstr>Тема Office</vt:lpstr>
      <vt:lpstr>Тема Office</vt:lpstr>
      <vt:lpstr>Тема Office</vt:lpstr>
      <vt:lpstr>Тема Office</vt:lpstr>
      <vt:lpstr>Тема Office</vt:lpstr>
      <vt:lpstr>Тема Office</vt:lpstr>
      <vt:lpstr>Тема Office</vt:lpstr>
      <vt:lpstr>Тема Office</vt:lpstr>
      <vt:lpstr>Тема Office</vt:lpstr>
      <vt:lpstr>Тема Office</vt:lpstr>
      <vt:lpstr>Тема Office</vt:lpstr>
      <vt:lpstr>Презентация PowerPoint</vt:lpstr>
      <vt:lpstr>Методология функционального моделирования SADT / IDEF0</vt:lpstr>
      <vt:lpstr>Особенности SADT / IDEF0 </vt:lpstr>
      <vt:lpstr>Фазы методологии SADT</vt:lpstr>
      <vt:lpstr>Основные этапы реализации методологии SADT</vt:lpstr>
      <vt:lpstr>Особенности SADT / IDEF0 </vt:lpstr>
      <vt:lpstr>Блочное моделирование и его графическое представление </vt:lpstr>
      <vt:lpstr>Реализация методологии IDEF0</vt:lpstr>
      <vt:lpstr>Стандартное расположение блоков и стрелок</vt:lpstr>
      <vt:lpstr>Стандартное расположение блоков и стрелок</vt:lpstr>
      <vt:lpstr>Презентация PowerPoint</vt:lpstr>
      <vt:lpstr>Презентация PowerPoint</vt:lpstr>
      <vt:lpstr>Стрелки ВХОДА</vt:lpstr>
      <vt:lpstr>Стрелки выхода.</vt:lpstr>
      <vt:lpstr>Стрелки управления.</vt:lpstr>
      <vt:lpstr>Стрелки механизма исполнения.</vt:lpstr>
      <vt:lpstr>Проектирование стрелок</vt:lpstr>
      <vt:lpstr>Презентация PowerPoint</vt:lpstr>
      <vt:lpstr>Строгость и формализм</vt:lpstr>
      <vt:lpstr>Построение моделей</vt:lpstr>
      <vt:lpstr>Презентация PowerPoint</vt:lpstr>
      <vt:lpstr>Точка зрения</vt:lpstr>
      <vt:lpstr>Лаконичность и точность</vt:lpstr>
      <vt:lpstr>Границы моделирования</vt:lpstr>
      <vt:lpstr>Передача информации</vt:lpstr>
      <vt:lpstr>Итеративное моделирование</vt:lpstr>
      <vt:lpstr>Отделение «организации» от «функций»</vt:lpstr>
      <vt:lpstr>Презентация PowerPoint</vt:lpstr>
      <vt:lpstr>Синтаксис графического языка IDEF0</vt:lpstr>
      <vt:lpstr>Блок</vt:lpstr>
      <vt:lpstr>Стрелка</vt:lpstr>
      <vt:lpstr>Правила для блоков</vt:lpstr>
      <vt:lpstr>Правила для Стрелок</vt:lpstr>
      <vt:lpstr>Основные принципы методологии SADT/IDEF0</vt:lpstr>
      <vt:lpstr>Область применения</vt:lpstr>
      <vt:lpstr>Сокращения, принятые в</vt:lpstr>
      <vt:lpstr>Стандартное расположение блоков и стрелок</vt:lpstr>
      <vt:lpstr>Сокращения, принятые в</vt:lpstr>
      <vt:lpstr>Сокращения, принятые в</vt:lpstr>
      <vt:lpstr>Семантика блоков и стрелок</vt:lpstr>
      <vt:lpstr>Стандартное расположение блоков и стрелок</vt:lpstr>
      <vt:lpstr>Имена и метки</vt:lpstr>
      <vt:lpstr>Стрелки</vt:lpstr>
      <vt:lpstr>Пример размещения стрелок и меток</vt:lpstr>
      <vt:lpstr>Внимание!</vt:lpstr>
      <vt:lpstr>Диаграммы IDEF0</vt:lpstr>
      <vt:lpstr>диаграмма верхнего уровня (КОНТЕКСТНАЯ) диаграмма</vt:lpstr>
      <vt:lpstr>Пример диаграммы А-0</vt:lpstr>
      <vt:lpstr>Дочерняя диаграмма</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dc:creator>
  <dc:description/>
  <cp:lastModifiedBy>Alexander Lobanov</cp:lastModifiedBy>
  <cp:revision>24</cp:revision>
  <cp:lastPrinted>2023-03-22T11:03:51Z</cp:lastPrinted>
  <dcterms:created xsi:type="dcterms:W3CDTF">2021-03-05T11:10:52Z</dcterms:created>
  <dcterms:modified xsi:type="dcterms:W3CDTF">2025-01-21T17:35:15Z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Широкоэкранный</vt:lpwstr>
  </property>
  <property fmtid="{D5CDD505-2E9C-101B-9397-08002B2CF9AE}" pid="4" name="Slides">
    <vt:i4>51</vt:i4>
  </property>
</Properties>
</file>