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8" r:id="rId3"/>
    <p:sldId id="276" r:id="rId4"/>
    <p:sldId id="274" r:id="rId5"/>
    <p:sldId id="272" r:id="rId6"/>
    <p:sldId id="277" r:id="rId7"/>
    <p:sldId id="278" r:id="rId8"/>
    <p:sldId id="316" r:id="rId9"/>
    <p:sldId id="321" r:id="rId10"/>
    <p:sldId id="322" r:id="rId11"/>
    <p:sldId id="279" r:id="rId12"/>
    <p:sldId id="280" r:id="rId13"/>
    <p:sldId id="281" r:id="rId14"/>
    <p:sldId id="282" r:id="rId15"/>
    <p:sldId id="283" r:id="rId16"/>
    <p:sldId id="305" r:id="rId17"/>
    <p:sldId id="306" r:id="rId18"/>
    <p:sldId id="285" r:id="rId19"/>
    <p:sldId id="286" r:id="rId20"/>
    <p:sldId id="284" r:id="rId21"/>
    <p:sldId id="287" r:id="rId22"/>
    <p:sldId id="288" r:id="rId23"/>
    <p:sldId id="289" r:id="rId24"/>
    <p:sldId id="291" r:id="rId25"/>
    <p:sldId id="290" r:id="rId26"/>
    <p:sldId id="292" r:id="rId27"/>
    <p:sldId id="293" r:id="rId28"/>
    <p:sldId id="294" r:id="rId29"/>
    <p:sldId id="295" r:id="rId30"/>
    <p:sldId id="296" r:id="rId31"/>
    <p:sldId id="297" r:id="rId32"/>
    <p:sldId id="298" r:id="rId33"/>
    <p:sldId id="299" r:id="rId34"/>
    <p:sldId id="303" r:id="rId35"/>
    <p:sldId id="300" r:id="rId36"/>
    <p:sldId id="301" r:id="rId37"/>
    <p:sldId id="302" r:id="rId38"/>
    <p:sldId id="304" r:id="rId39"/>
    <p:sldId id="307" r:id="rId40"/>
    <p:sldId id="308" r:id="rId41"/>
    <p:sldId id="309" r:id="rId42"/>
    <p:sldId id="320" r:id="rId43"/>
    <p:sldId id="310" r:id="rId44"/>
    <p:sldId id="311" r:id="rId45"/>
    <p:sldId id="312" r:id="rId46"/>
    <p:sldId id="313" r:id="rId47"/>
    <p:sldId id="314" r:id="rId48"/>
    <p:sldId id="315" r:id="rId49"/>
    <p:sldId id="323" r:id="rId50"/>
    <p:sldId id="324" r:id="rId51"/>
    <p:sldId id="327" r:id="rId52"/>
    <p:sldId id="328" r:id="rId53"/>
    <p:sldId id="260" r:id="rId54"/>
    <p:sldId id="259" r:id="rId55"/>
    <p:sldId id="262" r:id="rId56"/>
    <p:sldId id="261" r:id="rId57"/>
    <p:sldId id="263" r:id="rId58"/>
    <p:sldId id="264" r:id="rId59"/>
    <p:sldId id="265" r:id="rId60"/>
    <p:sldId id="267" r:id="rId61"/>
    <p:sldId id="268" r:id="rId62"/>
    <p:sldId id="269" r:id="rId63"/>
    <p:sldId id="329" r:id="rId64"/>
    <p:sldId id="330" r:id="rId65"/>
    <p:sldId id="270" r:id="rId66"/>
    <p:sldId id="271" r:id="rId67"/>
    <p:sldId id="331" r:id="rId68"/>
    <p:sldId id="332" r:id="rId69"/>
    <p:sldId id="333" r:id="rId70"/>
    <p:sldId id="334" r:id="rId71"/>
    <p:sldId id="335" r:id="rId72"/>
    <p:sldId id="336" r:id="rId73"/>
    <p:sldId id="337" r:id="rId74"/>
    <p:sldId id="338" r:id="rId75"/>
    <p:sldId id="339" r:id="rId76"/>
    <p:sldId id="340" r:id="rId77"/>
    <p:sldId id="341" r:id="rId78"/>
    <p:sldId id="342" r:id="rId79"/>
    <p:sldId id="343" r:id="rId80"/>
    <p:sldId id="344" r:id="rId81"/>
    <p:sldId id="345" r:id="rId82"/>
    <p:sldId id="346" r:id="rId83"/>
    <p:sldId id="347" r:id="rId84"/>
    <p:sldId id="348" r:id="rId85"/>
    <p:sldId id="319" r:id="rId8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p:cViewPr varScale="1">
        <p:scale>
          <a:sx n="97" d="100"/>
          <a:sy n="97" d="100"/>
        </p:scale>
        <p:origin x="700"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1122363"/>
            <a:ext cx="6858000" cy="2387600"/>
          </a:xfrm>
        </p:spPr>
        <p:txBody>
          <a:bodyPr anchor="b"/>
          <a:lstStyle>
            <a:lvl1pPr algn="ctr">
              <a:defRPr sz="4500"/>
            </a:lvl1pPr>
          </a:lstStyle>
          <a:p>
            <a:r>
              <a:rPr lang="ru-RU"/>
              <a:t>Образец заголовка</a:t>
            </a:r>
          </a:p>
        </p:txBody>
      </p:sp>
      <p:sp>
        <p:nvSpPr>
          <p:cNvPr id="3" name="Подзаголовок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ru-RU"/>
              <a:t>Образец подзаголовка</a:t>
            </a:r>
          </a:p>
        </p:txBody>
      </p:sp>
      <p:sp>
        <p:nvSpPr>
          <p:cNvPr id="4" name="Дата 3"/>
          <p:cNvSpPr>
            <a:spLocks noGrp="1"/>
          </p:cNvSpPr>
          <p:nvPr>
            <p:ph type="dt" sz="half" idx="10"/>
          </p:nvPr>
        </p:nvSpPr>
        <p:spPr/>
        <p:txBody>
          <a:bodyPr/>
          <a:lstStyle/>
          <a:p>
            <a:fld id="{054ED430-9E57-4960-BBFF-91E9A2FE644C}" type="datetimeFigureOut">
              <a:rPr lang="ru-RU" smtClean="0"/>
              <a:t>21.01.2025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E64BAA6-EFC5-49F7-8753-D7D746667709}" type="slidenum">
              <a:rPr lang="ru-RU" smtClean="0"/>
              <a:t>‹#›</a:t>
            </a:fld>
            <a:endParaRPr lang="ru-RU"/>
          </a:p>
        </p:txBody>
      </p:sp>
    </p:spTree>
    <p:extLst>
      <p:ext uri="{BB962C8B-B14F-4D97-AF65-F5344CB8AC3E}">
        <p14:creationId xmlns:p14="http://schemas.microsoft.com/office/powerpoint/2010/main" val="2857518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054ED430-9E57-4960-BBFF-91E9A2FE644C}" type="datetimeFigureOut">
              <a:rPr lang="ru-RU" smtClean="0"/>
              <a:t>21.01.2025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E64BAA6-EFC5-49F7-8753-D7D746667709}" type="slidenum">
              <a:rPr lang="ru-RU" smtClean="0"/>
              <a:t>‹#›</a:t>
            </a:fld>
            <a:endParaRPr lang="ru-RU"/>
          </a:p>
        </p:txBody>
      </p:sp>
    </p:spTree>
    <p:extLst>
      <p:ext uri="{BB962C8B-B14F-4D97-AF65-F5344CB8AC3E}">
        <p14:creationId xmlns:p14="http://schemas.microsoft.com/office/powerpoint/2010/main" val="590945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43675" y="365125"/>
            <a:ext cx="1971675"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628650" y="365125"/>
            <a:ext cx="5800725"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054ED430-9E57-4960-BBFF-91E9A2FE644C}" type="datetimeFigureOut">
              <a:rPr lang="ru-RU" smtClean="0"/>
              <a:t>21.01.2025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E64BAA6-EFC5-49F7-8753-D7D746667709}" type="slidenum">
              <a:rPr lang="ru-RU" smtClean="0"/>
              <a:t>‹#›</a:t>
            </a:fld>
            <a:endParaRPr lang="ru-RU"/>
          </a:p>
        </p:txBody>
      </p:sp>
    </p:spTree>
    <p:extLst>
      <p:ext uri="{BB962C8B-B14F-4D97-AF65-F5344CB8AC3E}">
        <p14:creationId xmlns:p14="http://schemas.microsoft.com/office/powerpoint/2010/main" val="4035073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054ED430-9E57-4960-BBFF-91E9A2FE644C}" type="datetimeFigureOut">
              <a:rPr lang="ru-RU" smtClean="0"/>
              <a:t>21.01.2025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E64BAA6-EFC5-49F7-8753-D7D746667709}" type="slidenum">
              <a:rPr lang="ru-RU" smtClean="0"/>
              <a:t>‹#›</a:t>
            </a:fld>
            <a:endParaRPr lang="ru-RU"/>
          </a:p>
        </p:txBody>
      </p:sp>
    </p:spTree>
    <p:extLst>
      <p:ext uri="{BB962C8B-B14F-4D97-AF65-F5344CB8AC3E}">
        <p14:creationId xmlns:p14="http://schemas.microsoft.com/office/powerpoint/2010/main" val="500481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9"/>
            <a:ext cx="7886700" cy="2852737"/>
          </a:xfrm>
        </p:spPr>
        <p:txBody>
          <a:bodyPr anchor="b"/>
          <a:lstStyle>
            <a:lvl1pPr>
              <a:defRPr sz="4500"/>
            </a:lvl1pPr>
          </a:lstStyle>
          <a:p>
            <a:r>
              <a:rPr lang="ru-RU"/>
              <a:t>Образец заголовка</a:t>
            </a:r>
          </a:p>
        </p:txBody>
      </p:sp>
      <p:sp>
        <p:nvSpPr>
          <p:cNvPr id="3" name="Текст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054ED430-9E57-4960-BBFF-91E9A2FE644C}" type="datetimeFigureOut">
              <a:rPr lang="ru-RU" smtClean="0"/>
              <a:t>21.01.2025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E64BAA6-EFC5-49F7-8753-D7D746667709}" type="slidenum">
              <a:rPr lang="ru-RU" smtClean="0"/>
              <a:t>‹#›</a:t>
            </a:fld>
            <a:endParaRPr lang="ru-RU"/>
          </a:p>
        </p:txBody>
      </p:sp>
    </p:spTree>
    <p:extLst>
      <p:ext uri="{BB962C8B-B14F-4D97-AF65-F5344CB8AC3E}">
        <p14:creationId xmlns:p14="http://schemas.microsoft.com/office/powerpoint/2010/main" val="4097410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6286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291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054ED430-9E57-4960-BBFF-91E9A2FE644C}" type="datetimeFigureOut">
              <a:rPr lang="ru-RU" smtClean="0"/>
              <a:t>21.01.2025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E64BAA6-EFC5-49F7-8753-D7D746667709}" type="slidenum">
              <a:rPr lang="ru-RU" smtClean="0"/>
              <a:t>‹#›</a:t>
            </a:fld>
            <a:endParaRPr lang="ru-RU"/>
          </a:p>
        </p:txBody>
      </p:sp>
    </p:spTree>
    <p:extLst>
      <p:ext uri="{BB962C8B-B14F-4D97-AF65-F5344CB8AC3E}">
        <p14:creationId xmlns:p14="http://schemas.microsoft.com/office/powerpoint/2010/main" val="3726419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841" y="365126"/>
            <a:ext cx="7886700" cy="1325563"/>
          </a:xfrm>
        </p:spPr>
        <p:txBody>
          <a:bodyPr/>
          <a:lstStyle/>
          <a:p>
            <a:r>
              <a:rPr lang="ru-RU"/>
              <a:t>Образец заголовка</a:t>
            </a:r>
          </a:p>
        </p:txBody>
      </p:sp>
      <p:sp>
        <p:nvSpPr>
          <p:cNvPr id="3" name="Текст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4" name="Объект 3"/>
          <p:cNvSpPr>
            <a:spLocks noGrp="1"/>
          </p:cNvSpPr>
          <p:nvPr>
            <p:ph sz="half" idx="2"/>
          </p:nvPr>
        </p:nvSpPr>
        <p:spPr>
          <a:xfrm>
            <a:off x="629842" y="2505075"/>
            <a:ext cx="3868340"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6" name="Объект 5"/>
          <p:cNvSpPr>
            <a:spLocks noGrp="1"/>
          </p:cNvSpPr>
          <p:nvPr>
            <p:ph sz="quarter" idx="4"/>
          </p:nvPr>
        </p:nvSpPr>
        <p:spPr>
          <a:xfrm>
            <a:off x="4629150" y="2505075"/>
            <a:ext cx="3887391"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054ED430-9E57-4960-BBFF-91E9A2FE644C}" type="datetimeFigureOut">
              <a:rPr lang="ru-RU" smtClean="0"/>
              <a:t>21.01.2025</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0E64BAA6-EFC5-49F7-8753-D7D746667709}" type="slidenum">
              <a:rPr lang="ru-RU" smtClean="0"/>
              <a:t>‹#›</a:t>
            </a:fld>
            <a:endParaRPr lang="ru-RU"/>
          </a:p>
        </p:txBody>
      </p:sp>
    </p:spTree>
    <p:extLst>
      <p:ext uri="{BB962C8B-B14F-4D97-AF65-F5344CB8AC3E}">
        <p14:creationId xmlns:p14="http://schemas.microsoft.com/office/powerpoint/2010/main" val="90947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054ED430-9E57-4960-BBFF-91E9A2FE644C}" type="datetimeFigureOut">
              <a:rPr lang="ru-RU" smtClean="0"/>
              <a:t>21.01.2025</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0E64BAA6-EFC5-49F7-8753-D7D746667709}" type="slidenum">
              <a:rPr lang="ru-RU" smtClean="0"/>
              <a:t>‹#›</a:t>
            </a:fld>
            <a:endParaRPr lang="ru-RU"/>
          </a:p>
        </p:txBody>
      </p:sp>
    </p:spTree>
    <p:extLst>
      <p:ext uri="{BB962C8B-B14F-4D97-AF65-F5344CB8AC3E}">
        <p14:creationId xmlns:p14="http://schemas.microsoft.com/office/powerpoint/2010/main" val="1270420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054ED430-9E57-4960-BBFF-91E9A2FE644C}" type="datetimeFigureOut">
              <a:rPr lang="ru-RU" smtClean="0"/>
              <a:t>21.01.2025</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0E64BAA6-EFC5-49F7-8753-D7D746667709}" type="slidenum">
              <a:rPr lang="ru-RU" smtClean="0"/>
              <a:t>‹#›</a:t>
            </a:fld>
            <a:endParaRPr lang="ru-RU"/>
          </a:p>
        </p:txBody>
      </p:sp>
    </p:spTree>
    <p:extLst>
      <p:ext uri="{BB962C8B-B14F-4D97-AF65-F5344CB8AC3E}">
        <p14:creationId xmlns:p14="http://schemas.microsoft.com/office/powerpoint/2010/main" val="2513709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841" y="457200"/>
            <a:ext cx="2949178" cy="1600200"/>
          </a:xfrm>
        </p:spPr>
        <p:txBody>
          <a:bodyPr anchor="b"/>
          <a:lstStyle>
            <a:lvl1pPr>
              <a:defRPr sz="2400"/>
            </a:lvl1pPr>
          </a:lstStyle>
          <a:p>
            <a:r>
              <a:rPr lang="ru-RU"/>
              <a:t>Образец заголовка</a:t>
            </a:r>
          </a:p>
        </p:txBody>
      </p:sp>
      <p:sp>
        <p:nvSpPr>
          <p:cNvPr id="3" name="Объект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Дата 4"/>
          <p:cNvSpPr>
            <a:spLocks noGrp="1"/>
          </p:cNvSpPr>
          <p:nvPr>
            <p:ph type="dt" sz="half" idx="10"/>
          </p:nvPr>
        </p:nvSpPr>
        <p:spPr/>
        <p:txBody>
          <a:bodyPr/>
          <a:lstStyle/>
          <a:p>
            <a:fld id="{054ED430-9E57-4960-BBFF-91E9A2FE644C}" type="datetimeFigureOut">
              <a:rPr lang="ru-RU" smtClean="0"/>
              <a:t>21.01.2025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E64BAA6-EFC5-49F7-8753-D7D746667709}" type="slidenum">
              <a:rPr lang="ru-RU" smtClean="0"/>
              <a:t>‹#›</a:t>
            </a:fld>
            <a:endParaRPr lang="ru-RU"/>
          </a:p>
        </p:txBody>
      </p:sp>
    </p:spTree>
    <p:extLst>
      <p:ext uri="{BB962C8B-B14F-4D97-AF65-F5344CB8AC3E}">
        <p14:creationId xmlns:p14="http://schemas.microsoft.com/office/powerpoint/2010/main" val="1366551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841" y="457200"/>
            <a:ext cx="2949178" cy="1600200"/>
          </a:xfrm>
        </p:spPr>
        <p:txBody>
          <a:bodyPr anchor="b"/>
          <a:lstStyle>
            <a:lvl1pPr>
              <a:defRPr sz="2400"/>
            </a:lvl1pPr>
          </a:lstStyle>
          <a:p>
            <a:r>
              <a:rPr lang="ru-RU"/>
              <a:t>Образец заголовка</a:t>
            </a:r>
          </a:p>
        </p:txBody>
      </p:sp>
      <p:sp>
        <p:nvSpPr>
          <p:cNvPr id="3" name="Рисунок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ru-RU"/>
          </a:p>
        </p:txBody>
      </p:sp>
      <p:sp>
        <p:nvSpPr>
          <p:cNvPr id="4" name="Текст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Дата 4"/>
          <p:cNvSpPr>
            <a:spLocks noGrp="1"/>
          </p:cNvSpPr>
          <p:nvPr>
            <p:ph type="dt" sz="half" idx="10"/>
          </p:nvPr>
        </p:nvSpPr>
        <p:spPr/>
        <p:txBody>
          <a:bodyPr/>
          <a:lstStyle/>
          <a:p>
            <a:fld id="{054ED430-9E57-4960-BBFF-91E9A2FE644C}" type="datetimeFigureOut">
              <a:rPr lang="ru-RU" smtClean="0"/>
              <a:t>21.01.2025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E64BAA6-EFC5-49F7-8753-D7D746667709}" type="slidenum">
              <a:rPr lang="ru-RU" smtClean="0"/>
              <a:t>‹#›</a:t>
            </a:fld>
            <a:endParaRPr lang="ru-RU"/>
          </a:p>
        </p:txBody>
      </p:sp>
    </p:spTree>
    <p:extLst>
      <p:ext uri="{BB962C8B-B14F-4D97-AF65-F5344CB8AC3E}">
        <p14:creationId xmlns:p14="http://schemas.microsoft.com/office/powerpoint/2010/main" val="3706638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r="-34000"/>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54ED430-9E57-4960-BBFF-91E9A2FE644C}" type="datetimeFigureOut">
              <a:rPr lang="ru-RU" smtClean="0"/>
              <a:t>21.01.2025</a:t>
            </a:fld>
            <a:endParaRPr lang="ru-RU"/>
          </a:p>
        </p:txBody>
      </p:sp>
      <p:sp>
        <p:nvSpPr>
          <p:cNvPr id="5" name="Нижний колонтитул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E64BAA6-EFC5-49F7-8753-D7D746667709}" type="slidenum">
              <a:rPr lang="ru-RU" smtClean="0"/>
              <a:t>‹#›</a:t>
            </a:fld>
            <a:endParaRPr lang="ru-RU"/>
          </a:p>
        </p:txBody>
      </p:sp>
    </p:spTree>
    <p:extLst>
      <p:ext uri="{BB962C8B-B14F-4D97-AF65-F5344CB8AC3E}">
        <p14:creationId xmlns:p14="http://schemas.microsoft.com/office/powerpoint/2010/main" val="209652677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ru-RU"/>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79512" y="764704"/>
            <a:ext cx="8784976" cy="2880319"/>
          </a:xfrm>
        </p:spPr>
        <p:txBody>
          <a:bodyPr>
            <a:normAutofit/>
          </a:bodyPr>
          <a:lstStyle/>
          <a:p>
            <a:pPr algn="r"/>
            <a:r>
              <a:rPr lang="ru-RU" sz="5400" dirty="0"/>
              <a:t>Методология проектирования</a:t>
            </a:r>
            <a:br>
              <a:rPr lang="ru-RU" sz="5400" dirty="0"/>
            </a:br>
            <a:r>
              <a:rPr lang="en-US" sz="5400" dirty="0"/>
              <a:t>IDEF</a:t>
            </a:r>
            <a:endParaRPr lang="ru-RU" sz="5400" dirty="0"/>
          </a:p>
        </p:txBody>
      </p:sp>
      <p:sp>
        <p:nvSpPr>
          <p:cNvPr id="3" name="Подзаголовок 2"/>
          <p:cNvSpPr>
            <a:spLocks noGrp="1"/>
          </p:cNvSpPr>
          <p:nvPr>
            <p:ph type="subTitle" idx="1"/>
          </p:nvPr>
        </p:nvSpPr>
        <p:spPr>
          <a:xfrm>
            <a:off x="1691680" y="3861048"/>
            <a:ext cx="7272808" cy="2160240"/>
          </a:xfrm>
        </p:spPr>
        <p:txBody>
          <a:bodyPr>
            <a:normAutofit/>
          </a:bodyPr>
          <a:lstStyle/>
          <a:p>
            <a:endParaRPr lang="ru-RU" sz="2400" dirty="0"/>
          </a:p>
          <a:p>
            <a:r>
              <a:rPr lang="ru-RU" sz="2400" dirty="0"/>
              <a:t>Лекция 6. Проектирование информационных систем.</a:t>
            </a:r>
          </a:p>
          <a:p>
            <a:pPr algn="r"/>
            <a:r>
              <a:rPr lang="ru-RU" sz="2400" dirty="0"/>
              <a:t>Доц. Лобанов А.А.</a:t>
            </a:r>
          </a:p>
          <a:p>
            <a:pPr algn="r"/>
            <a:r>
              <a:rPr lang="ru-RU" sz="2400" dirty="0"/>
              <a:t>Каф. </a:t>
            </a:r>
            <a:r>
              <a:rPr lang="ru-RU" sz="2400" dirty="0" err="1"/>
              <a:t>ИиППО</a:t>
            </a:r>
            <a:endParaRPr lang="ru-RU" sz="2400" dirty="0"/>
          </a:p>
        </p:txBody>
      </p:sp>
      <p:sp>
        <p:nvSpPr>
          <p:cNvPr id="4" name="Номер слайда 3"/>
          <p:cNvSpPr>
            <a:spLocks noGrp="1"/>
          </p:cNvSpPr>
          <p:nvPr>
            <p:ph type="sldNum" sz="quarter" idx="12"/>
          </p:nvPr>
        </p:nvSpPr>
        <p:spPr/>
        <p:txBody>
          <a:bodyPr/>
          <a:lstStyle/>
          <a:p>
            <a:fld id="{CA94C257-5B3F-4503-9DC3-657CE6D63E05}" type="slidenum">
              <a:rPr lang="ru-RU" smtClean="0"/>
              <a:t>1</a:t>
            </a:fld>
            <a:endParaRPr lang="ru-RU"/>
          </a:p>
        </p:txBody>
      </p:sp>
    </p:spTree>
    <p:extLst>
      <p:ext uri="{BB962C8B-B14F-4D97-AF65-F5344CB8AC3E}">
        <p14:creationId xmlns:p14="http://schemas.microsoft.com/office/powerpoint/2010/main" val="2957041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1268760"/>
            <a:ext cx="8856984" cy="5400600"/>
          </a:xfrm>
        </p:spPr>
        <p:txBody>
          <a:bodyPr>
            <a:normAutofit/>
          </a:bodyPr>
          <a:lstStyle/>
          <a:p>
            <a:pPr marL="109728" indent="0" algn="just">
              <a:buNone/>
            </a:pPr>
            <a:r>
              <a:rPr lang="ru-RU" b="1" dirty="0">
                <a:latin typeface="Times New Roman"/>
              </a:rPr>
              <a:t>	Описательная информация</a:t>
            </a:r>
            <a:r>
              <a:rPr lang="ru-RU" dirty="0"/>
              <a:t> - сведения об атрибутах объекта (потока), преобразуемого функциональным блоком. Содержится в чертежах, технических и иных описаниях, реквизитах и других документах, являясь неотъемлемым компонентом объекта в течение всего жизненного цикла. Эта информация сама преобразуется (изменяется) в результате выполнения функции.</a:t>
            </a:r>
          </a:p>
          <a:p>
            <a:pPr marL="109728" indent="0" algn="just">
              <a:buNone/>
            </a:pPr>
            <a:r>
              <a:rPr lang="ru-RU" b="1" dirty="0">
                <a:latin typeface="Times New Roman"/>
              </a:rPr>
              <a:t>	Предписывающая (</a:t>
            </a:r>
            <a:r>
              <a:rPr lang="ru-RU" b="1" i="1" dirty="0">
                <a:latin typeface="Times New Roman"/>
              </a:rPr>
              <a:t>управляющая</a:t>
            </a:r>
            <a:r>
              <a:rPr lang="ru-RU" b="1" dirty="0">
                <a:latin typeface="Times New Roman"/>
              </a:rPr>
              <a:t>) информация</a:t>
            </a:r>
            <a:r>
              <a:rPr lang="ru-RU" dirty="0"/>
              <a:t> - сведения о том, </a:t>
            </a:r>
            <a:r>
              <a:rPr lang="ru-RU" b="1" dirty="0"/>
              <a:t>как, при каких условиях и по каким правилам</a:t>
            </a:r>
            <a:r>
              <a:rPr lang="ru-RU" dirty="0"/>
              <a:t> следует преобразовать объект (поток) на входе в объект (поток) на выходе блока. Содержится в технологических (в широком смысле) инструкциях, руководствах, документах, определяющих «настройки» и характеристики блока.</a:t>
            </a:r>
          </a:p>
        </p:txBody>
      </p:sp>
    </p:spTree>
    <p:extLst>
      <p:ext uri="{BB962C8B-B14F-4D97-AF65-F5344CB8AC3E}">
        <p14:creationId xmlns:p14="http://schemas.microsoft.com/office/powerpoint/2010/main" val="832096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3608" y="14001"/>
            <a:ext cx="7886700" cy="1325563"/>
          </a:xfrm>
        </p:spPr>
        <p:txBody>
          <a:bodyPr/>
          <a:lstStyle/>
          <a:p>
            <a:r>
              <a:rPr lang="ru-RU" dirty="0"/>
              <a:t>Стрелки как ограничения </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39552" y="1772816"/>
            <a:ext cx="8070795" cy="3961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2476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068960"/>
            <a:ext cx="8020157" cy="33569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Заголовок 1"/>
          <p:cNvSpPr>
            <a:spLocks noGrp="1"/>
          </p:cNvSpPr>
          <p:nvPr>
            <p:ph type="title"/>
          </p:nvPr>
        </p:nvSpPr>
        <p:spPr>
          <a:xfrm>
            <a:off x="901615" y="0"/>
            <a:ext cx="8229600" cy="1066800"/>
          </a:xfrm>
        </p:spPr>
        <p:txBody>
          <a:bodyPr>
            <a:normAutofit/>
          </a:bodyPr>
          <a:lstStyle/>
          <a:p>
            <a:r>
              <a:rPr lang="ru-RU" dirty="0"/>
              <a:t>Параллельное функционирование</a:t>
            </a:r>
          </a:p>
        </p:txBody>
      </p:sp>
      <p:sp>
        <p:nvSpPr>
          <p:cNvPr id="3" name="Объект 2"/>
          <p:cNvSpPr>
            <a:spLocks noGrp="1"/>
          </p:cNvSpPr>
          <p:nvPr>
            <p:ph idx="1"/>
          </p:nvPr>
        </p:nvSpPr>
        <p:spPr>
          <a:xfrm>
            <a:off x="0" y="1052736"/>
            <a:ext cx="8892480" cy="3096344"/>
          </a:xfrm>
        </p:spPr>
        <p:txBody>
          <a:bodyPr>
            <a:normAutofit/>
          </a:bodyPr>
          <a:lstStyle/>
          <a:p>
            <a:pPr algn="just"/>
            <a:r>
              <a:rPr lang="ru-RU" sz="2800" dirty="0"/>
              <a:t>Различные функции в модели могут быть выполнены параллельно, если удовлетворяются необходимые ограничения (условия). Как показано ниже, один блок может создать данные (а) или материальные объекты (б), необходимые для параллельной работы нескольких блоков.</a:t>
            </a:r>
          </a:p>
        </p:txBody>
      </p:sp>
    </p:spTree>
    <p:extLst>
      <p:ext uri="{BB962C8B-B14F-4D97-AF65-F5344CB8AC3E}">
        <p14:creationId xmlns:p14="http://schemas.microsoft.com/office/powerpoint/2010/main" val="3475742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03648" y="16737"/>
            <a:ext cx="8229600" cy="1066800"/>
          </a:xfrm>
        </p:spPr>
        <p:txBody>
          <a:bodyPr>
            <a:normAutofit/>
          </a:bodyPr>
          <a:lstStyle/>
          <a:p>
            <a:r>
              <a:rPr lang="ru-RU" dirty="0"/>
              <a:t>Ветвление и слияние</a:t>
            </a:r>
            <a:br>
              <a:rPr lang="ru-RU" dirty="0"/>
            </a:br>
            <a:r>
              <a:rPr lang="ru-RU" dirty="0"/>
              <a:t>сегментов стрелок</a:t>
            </a:r>
          </a:p>
        </p:txBody>
      </p:sp>
      <p:sp>
        <p:nvSpPr>
          <p:cNvPr id="3" name="Объект 2"/>
          <p:cNvSpPr>
            <a:spLocks noGrp="1"/>
          </p:cNvSpPr>
          <p:nvPr>
            <p:ph idx="1"/>
          </p:nvPr>
        </p:nvSpPr>
        <p:spPr>
          <a:xfrm>
            <a:off x="457200" y="1412776"/>
            <a:ext cx="8229600" cy="5161760"/>
          </a:xfrm>
        </p:spPr>
        <p:txBody>
          <a:bodyPr>
            <a:normAutofit/>
          </a:bodyPr>
          <a:lstStyle/>
          <a:p>
            <a:pPr algn="just"/>
            <a:r>
              <a:rPr lang="ru-RU" sz="3200" dirty="0"/>
              <a:t>Ветвление и слияние стрелок призвано уменьшить загруженность диаграмм графическими элементами (линиями).</a:t>
            </a:r>
          </a:p>
          <a:p>
            <a:pPr algn="just"/>
            <a:r>
              <a:rPr lang="ru-RU" sz="3200" dirty="0"/>
              <a:t>Чтобы стрелки и их сегменты правильно описывали связи между блоками-источниками и блоками-потребителями, используется аппарат меток. Метки связываются с сегментами посредством тильд. При этом между сегментами возникают определенные отношения:</a:t>
            </a:r>
          </a:p>
        </p:txBody>
      </p:sp>
    </p:spTree>
    <p:extLst>
      <p:ext uri="{BB962C8B-B14F-4D97-AF65-F5344CB8AC3E}">
        <p14:creationId xmlns:p14="http://schemas.microsoft.com/office/powerpoint/2010/main" val="2117630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11560" y="1196752"/>
            <a:ext cx="8229600" cy="3677040"/>
          </a:xfrm>
        </p:spPr>
        <p:txBody>
          <a:bodyPr/>
          <a:lstStyle/>
          <a:p>
            <a:r>
              <a:rPr lang="ru-RU" dirty="0"/>
              <a:t>- непомеченные сегменты содержат все объекты указанные в метке стрелки перед ветвлением (то есть все объекты принадлежат каждому из сегментов);</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420888"/>
            <a:ext cx="6264696" cy="4064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3650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39552" y="1052736"/>
            <a:ext cx="8229600" cy="3677040"/>
          </a:xfrm>
        </p:spPr>
        <p:txBody>
          <a:bodyPr/>
          <a:lstStyle/>
          <a:p>
            <a:pPr marL="109728" indent="0" algn="just">
              <a:buNone/>
            </a:pPr>
            <a:r>
              <a:rPr lang="ru-RU" dirty="0"/>
              <a:t>- сегменты, помеченные после точки ветвления, содержат все объекты, указанные в метке стрелки перед ветвлением, или их часть, описываемую меткой каждого конкретного сегмента;</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967661"/>
            <a:ext cx="6768752" cy="44793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1068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pic>
        <p:nvPicPr>
          <p:cNvPr id="1026" name="Picture 2" descr="https://psv4.userapi.com/c816636/u321834216/docs/4919247b8e4a/Wholesale_A0.jpg?extra=3e90m2mg-gH0uttPyrePEJWabFh_mloQb48FUGzvYRTQookmCB2ptgZs4vsRqQPqfroVBKiFpC4zMAlJrc2TUHNSMa8aVqYxDSuOhvi50aSeeaHQp9EIh_-rA0BHSgEx-lcr3KOK_MREsfikKNyb36r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360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227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pic>
        <p:nvPicPr>
          <p:cNvPr id="2050" name="Picture 2" descr="https://psv4.userapi.com/c816439/u321834216/docs/d2a75a7e4279/Porridge_A-0.jpg?extra=2Peg6LhTcFltYJOR1SUBM3VIOLmD9ez0_lLPkP8mDNHmSB_6t5hvLtFQrPQkVdT11xtAroAU9EIsGITKrOClvhLOsKdXC_wFuda8Gj4AnpzQGG5JNyrwhULsBUnnkDhEGWfCDwqN3j6XEKlT_c2xyvY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359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041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5377" y="1124744"/>
            <a:ext cx="8784976" cy="4325112"/>
          </a:xfrm>
        </p:spPr>
        <p:txBody>
          <a:bodyPr/>
          <a:lstStyle/>
          <a:p>
            <a:pPr marL="109728" indent="0" algn="just">
              <a:buNone/>
            </a:pPr>
            <a:r>
              <a:rPr lang="ru-RU" dirty="0"/>
              <a:t>- при слиянии непомеченных сегментов объединенный сегмент стрелки содержит все объекты, принадлежащие сливаемым сегментам и указанные в общей метке стрелки после слияния;</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213" y="1988840"/>
            <a:ext cx="7893303"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2079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1196752"/>
            <a:ext cx="8784976" cy="5472608"/>
          </a:xfrm>
        </p:spPr>
        <p:txBody>
          <a:bodyPr>
            <a:normAutofit/>
          </a:bodyPr>
          <a:lstStyle/>
          <a:p>
            <a:pPr algn="just">
              <a:buFontTx/>
              <a:buChar char="-"/>
            </a:pPr>
            <a:r>
              <a:rPr lang="ru-RU" dirty="0"/>
              <a:t>при слиянии помеченных сегментов объединенный сегмент содержит все или некоторые объекты, принадлежащие сливаемым сегментам и перечисленные в общей метке после слияния;</a:t>
            </a:r>
          </a:p>
          <a:p>
            <a:pPr algn="just">
              <a:buFontTx/>
              <a:buChar char="-"/>
            </a:pPr>
            <a:endParaRPr lang="ru-RU" dirty="0"/>
          </a:p>
          <a:p>
            <a:pPr algn="just">
              <a:buFontTx/>
              <a:buChar char="-"/>
            </a:pPr>
            <a:endParaRPr lang="ru-RU" dirty="0"/>
          </a:p>
          <a:p>
            <a:pPr algn="just">
              <a:buFontTx/>
              <a:buChar char="-"/>
            </a:pPr>
            <a:endParaRPr lang="ru-RU" dirty="0"/>
          </a:p>
          <a:p>
            <a:pPr algn="just">
              <a:buFontTx/>
              <a:buChar char="-"/>
            </a:pPr>
            <a:endParaRPr lang="ru-RU" dirty="0"/>
          </a:p>
          <a:p>
            <a:pPr algn="just">
              <a:buFontTx/>
              <a:buChar char="-"/>
            </a:pPr>
            <a:endParaRPr lang="ru-RU" dirty="0"/>
          </a:p>
          <a:p>
            <a:pPr algn="just">
              <a:buFontTx/>
              <a:buChar char="-"/>
            </a:pPr>
            <a:endParaRPr lang="ru-RU" dirty="0"/>
          </a:p>
          <a:p>
            <a:pPr algn="just">
              <a:buFontTx/>
              <a:buChar char="-"/>
            </a:pPr>
            <a:endParaRPr lang="ru-RU" dirty="0"/>
          </a:p>
          <a:p>
            <a:pPr algn="just">
              <a:buFontTx/>
              <a:buChar char="-"/>
            </a:pPr>
            <a:endParaRPr lang="ru-RU" dirty="0"/>
          </a:p>
          <a:p>
            <a:pPr algn="just">
              <a:buFontTx/>
              <a:buChar char="-"/>
            </a:pPr>
            <a:endParaRPr lang="ru-RU" dirty="0"/>
          </a:p>
          <a:p>
            <a:pPr algn="just">
              <a:buFontTx/>
              <a:buChar char="-"/>
            </a:pPr>
            <a:r>
              <a:rPr lang="ru-RU" dirty="0"/>
              <a:t>если общая метка после слияния отсутствует, это означает, что общий сегмент передает все объекты, принадлежащие сливаемым сегментам;</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154539"/>
            <a:ext cx="5922372" cy="35570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9470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9592" y="1076754"/>
            <a:ext cx="7886700" cy="841993"/>
          </a:xfrm>
        </p:spPr>
        <p:txBody>
          <a:bodyPr>
            <a:normAutofit/>
          </a:bodyPr>
          <a:lstStyle/>
          <a:p>
            <a:r>
              <a:rPr lang="ru-RU" dirty="0"/>
              <a:t>Реализация методологии </a:t>
            </a:r>
            <a:r>
              <a:rPr lang="en-US" dirty="0"/>
              <a:t>IDEF0</a:t>
            </a:r>
            <a:endParaRPr lang="ru-RU" dirty="0"/>
          </a:p>
        </p:txBody>
      </p:sp>
      <p:sp>
        <p:nvSpPr>
          <p:cNvPr id="3" name="Объект 2"/>
          <p:cNvSpPr>
            <a:spLocks noGrp="1"/>
          </p:cNvSpPr>
          <p:nvPr>
            <p:ph idx="1"/>
          </p:nvPr>
        </p:nvSpPr>
        <p:spPr>
          <a:xfrm>
            <a:off x="899592" y="2537253"/>
            <a:ext cx="7886700" cy="2763955"/>
          </a:xfrm>
        </p:spPr>
        <p:txBody>
          <a:bodyPr>
            <a:normAutofit/>
          </a:bodyPr>
          <a:lstStyle/>
          <a:p>
            <a:r>
              <a:rPr lang="ru-RU" dirty="0"/>
              <a:t>Правила реализации функциональной модели в нотациях </a:t>
            </a:r>
            <a:r>
              <a:rPr lang="en-US" dirty="0">
                <a:latin typeface="Arial" panose="020B0604020202020204" pitchFamily="34" charset="0"/>
                <a:cs typeface="Arial" panose="020B0604020202020204" pitchFamily="34" charset="0"/>
              </a:rPr>
              <a:t>IDEF</a:t>
            </a:r>
            <a:r>
              <a:rPr lang="en-US" dirty="0"/>
              <a:t> </a:t>
            </a:r>
            <a:r>
              <a:rPr lang="ru-RU" dirty="0"/>
              <a:t>закреплены в частности в  РЕКОМЕНДАЦИИ ПО СТАНДАРТИЗАЦИИ Р 50.1.028-2001 </a:t>
            </a:r>
          </a:p>
          <a:p>
            <a:r>
              <a:rPr lang="ru-RU" dirty="0"/>
              <a:t>Информационные технологии поддержки жизненного цикла продукции МЕТОДОЛОГИЯ ФУНКЦИОНАЛЬНОГО МОДЕЛИРОВАНИЯ ГОССТАНДАРТ РОССИИ</a:t>
            </a:r>
          </a:p>
        </p:txBody>
      </p:sp>
    </p:spTree>
    <p:extLst>
      <p:ext uri="{BB962C8B-B14F-4D97-AF65-F5344CB8AC3E}">
        <p14:creationId xmlns:p14="http://schemas.microsoft.com/office/powerpoint/2010/main" val="3236992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91680" y="0"/>
            <a:ext cx="6912768" cy="1066800"/>
          </a:xfrm>
        </p:spPr>
        <p:txBody>
          <a:bodyPr/>
          <a:lstStyle/>
          <a:p>
            <a:r>
              <a:rPr lang="ru-RU" dirty="0"/>
              <a:t>Отношения блоков</a:t>
            </a:r>
          </a:p>
        </p:txBody>
      </p:sp>
      <p:sp>
        <p:nvSpPr>
          <p:cNvPr id="3" name="Объект 2"/>
          <p:cNvSpPr>
            <a:spLocks noGrp="1"/>
          </p:cNvSpPr>
          <p:nvPr>
            <p:ph idx="1"/>
          </p:nvPr>
        </p:nvSpPr>
        <p:spPr>
          <a:xfrm>
            <a:off x="1043608" y="1628800"/>
            <a:ext cx="7643192" cy="4945736"/>
          </a:xfrm>
        </p:spPr>
        <p:txBody>
          <a:bodyPr>
            <a:normAutofit/>
          </a:bodyPr>
          <a:lstStyle/>
          <a:p>
            <a:r>
              <a:rPr lang="ru-RU" dirty="0"/>
              <a:t>В методологии </a:t>
            </a:r>
            <a:r>
              <a:rPr lang="ru-RU" dirty="0">
                <a:latin typeface="Arial Black" panose="020B0A04020102020204" pitchFamily="34" charset="0"/>
              </a:rPr>
              <a:t>IDEF0</a:t>
            </a:r>
            <a:r>
              <a:rPr lang="ru-RU" dirty="0"/>
              <a:t> существует шесть типов отношений между блоками в пределах одной диаграммы:</a:t>
            </a:r>
          </a:p>
          <a:p>
            <a:endParaRPr lang="ru-RU" dirty="0"/>
          </a:p>
          <a:p>
            <a:r>
              <a:rPr lang="ru-RU" dirty="0"/>
              <a:t>- доминирование;</a:t>
            </a:r>
          </a:p>
          <a:p>
            <a:r>
              <a:rPr lang="ru-RU" dirty="0"/>
              <a:t>- выход - вход;</a:t>
            </a:r>
          </a:p>
          <a:p>
            <a:r>
              <a:rPr lang="ru-RU" dirty="0"/>
              <a:t>- выход - управление;</a:t>
            </a:r>
          </a:p>
          <a:p>
            <a:r>
              <a:rPr lang="ru-RU" dirty="0"/>
              <a:t>- обратная связь по управлению;</a:t>
            </a:r>
          </a:p>
          <a:p>
            <a:r>
              <a:rPr lang="ru-RU" dirty="0"/>
              <a:t>- обратная связь по входу;</a:t>
            </a:r>
          </a:p>
          <a:p>
            <a:r>
              <a:rPr lang="ru-RU" dirty="0"/>
              <a:t>- выход - механизм.</a:t>
            </a:r>
          </a:p>
        </p:txBody>
      </p:sp>
    </p:spTree>
    <p:extLst>
      <p:ext uri="{BB962C8B-B14F-4D97-AF65-F5344CB8AC3E}">
        <p14:creationId xmlns:p14="http://schemas.microsoft.com/office/powerpoint/2010/main" val="3130018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196752"/>
            <a:ext cx="8229600" cy="5377784"/>
          </a:xfrm>
        </p:spPr>
        <p:txBody>
          <a:bodyPr>
            <a:normAutofit/>
          </a:bodyPr>
          <a:lstStyle/>
          <a:p>
            <a:pPr algn="just"/>
            <a:r>
              <a:rPr lang="ru-RU" sz="2800" dirty="0"/>
              <a:t>Первое из перечисленных отношений определяется взаимным расположением блоков на диаграмме. Предполагается, что блоки, расположенные на диаграмме выше и левее, «доминируют» над блоками, расположенными ниже и правее. «Доминирование» понимается как влияние, которое один блок оказывает на другие блоки диаграммы.</a:t>
            </a:r>
          </a:p>
          <a:p>
            <a:pPr algn="just"/>
            <a:endParaRPr lang="ru-RU" sz="2800" dirty="0"/>
          </a:p>
          <a:p>
            <a:pPr algn="just"/>
            <a:r>
              <a:rPr lang="ru-RU" sz="2800" dirty="0"/>
              <a:t>Остальные пять отношений описывают связи между блоками и изображаются соответствующими стрелками.</a:t>
            </a:r>
          </a:p>
        </p:txBody>
      </p:sp>
    </p:spTree>
    <p:extLst>
      <p:ext uri="{BB962C8B-B14F-4D97-AF65-F5344CB8AC3E}">
        <p14:creationId xmlns:p14="http://schemas.microsoft.com/office/powerpoint/2010/main" val="3666954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1052736"/>
            <a:ext cx="9036496" cy="5688632"/>
          </a:xfrm>
        </p:spPr>
        <p:txBody>
          <a:bodyPr>
            <a:normAutofit/>
          </a:bodyPr>
          <a:lstStyle/>
          <a:p>
            <a:pPr algn="just"/>
            <a:r>
              <a:rPr lang="ru-RU" dirty="0"/>
              <a:t>Отношения управления и выход - вход являются простейшими, поскольку отражают прямые взаимодействия, которые понятны и очевидны.</a:t>
            </a:r>
          </a:p>
          <a:p>
            <a:pPr algn="just"/>
            <a:endParaRPr lang="ru-RU" dirty="0"/>
          </a:p>
          <a:p>
            <a:pPr algn="just"/>
            <a:endParaRPr lang="ru-RU" dirty="0"/>
          </a:p>
          <a:p>
            <a:pPr algn="just"/>
            <a:endParaRPr lang="ru-RU" dirty="0"/>
          </a:p>
          <a:p>
            <a:pPr algn="just"/>
            <a:endParaRPr lang="ru-RU" dirty="0"/>
          </a:p>
          <a:p>
            <a:pPr algn="just"/>
            <a:endParaRPr lang="ru-RU" dirty="0"/>
          </a:p>
          <a:p>
            <a:pPr marL="109728" indent="0" algn="just">
              <a:buNone/>
            </a:pPr>
            <a:endParaRPr lang="ru-RU" dirty="0"/>
          </a:p>
          <a:p>
            <a:endParaRPr lang="ru-RU" dirty="0"/>
          </a:p>
          <a:p>
            <a:pPr algn="just"/>
            <a:endParaRPr lang="ru-RU" dirty="0"/>
          </a:p>
          <a:p>
            <a:pPr algn="just"/>
            <a:endParaRPr lang="ru-RU" dirty="0"/>
          </a:p>
          <a:p>
            <a:pPr algn="just"/>
            <a:endParaRPr lang="ru-RU" dirty="0"/>
          </a:p>
          <a:p>
            <a:pPr algn="just"/>
            <a:endParaRPr lang="ru-RU" dirty="0"/>
          </a:p>
          <a:p>
            <a:pPr algn="just"/>
            <a:r>
              <a:rPr lang="ru-RU" dirty="0"/>
              <a:t>Отношение управления возникает, когда выход одного блока служит управляющим воздействием на блок с меньшим доминированием.</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956" y="1782471"/>
            <a:ext cx="5256584" cy="4229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2330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4475" y="1124744"/>
            <a:ext cx="9036496" cy="6120680"/>
          </a:xfrm>
        </p:spPr>
        <p:txBody>
          <a:bodyPr>
            <a:normAutofit/>
          </a:bodyPr>
          <a:lstStyle/>
          <a:p>
            <a:pPr algn="just"/>
            <a:r>
              <a:rPr lang="ru-RU" dirty="0"/>
              <a:t>Отношение выход - вход возникает при соединении выхода одного блока с входом другого блока с меньшим доминированием;</a:t>
            </a:r>
          </a:p>
          <a:p>
            <a:pPr algn="just"/>
            <a:endParaRPr lang="ru-RU" dirty="0"/>
          </a:p>
          <a:p>
            <a:pPr algn="just"/>
            <a:endParaRPr lang="ru-RU" dirty="0"/>
          </a:p>
          <a:p>
            <a:pPr algn="just"/>
            <a:endParaRPr lang="ru-RU" dirty="0"/>
          </a:p>
          <a:p>
            <a:pPr marL="109728" indent="0" algn="just">
              <a:buNone/>
            </a:pPr>
            <a:endParaRPr lang="ru-RU" dirty="0"/>
          </a:p>
          <a:p>
            <a:endParaRPr lang="ru-RU"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321" y="2276872"/>
            <a:ext cx="6302265" cy="4392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3450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47664" y="1"/>
            <a:ext cx="5688632" cy="980728"/>
          </a:xfrm>
        </p:spPr>
        <p:txBody>
          <a:bodyPr/>
          <a:lstStyle/>
          <a:p>
            <a:r>
              <a:rPr lang="ru-RU" dirty="0"/>
              <a:t>Обратная связь</a:t>
            </a:r>
          </a:p>
        </p:txBody>
      </p:sp>
      <p:sp>
        <p:nvSpPr>
          <p:cNvPr id="3" name="Объект 2"/>
          <p:cNvSpPr>
            <a:spLocks noGrp="1"/>
          </p:cNvSpPr>
          <p:nvPr>
            <p:ph idx="1"/>
          </p:nvPr>
        </p:nvSpPr>
        <p:spPr/>
        <p:txBody>
          <a:bodyPr>
            <a:normAutofit/>
          </a:bodyPr>
          <a:lstStyle/>
          <a:p>
            <a:pPr algn="just"/>
            <a:r>
              <a:rPr lang="ru-RU" sz="3200" dirty="0"/>
              <a:t>Обратная связь по управлению и обратная связь по входу являются более сложными типами отношений, поскольку они представляют итерацию (выход функции влияет на будущее выполнение других функций с большим доминированием, что впоследствии влияет на исходную функцию).</a:t>
            </a:r>
          </a:p>
        </p:txBody>
      </p:sp>
    </p:spTree>
    <p:extLst>
      <p:ext uri="{BB962C8B-B14F-4D97-AF65-F5344CB8AC3E}">
        <p14:creationId xmlns:p14="http://schemas.microsoft.com/office/powerpoint/2010/main" val="1359427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1124744"/>
            <a:ext cx="9036496" cy="5616624"/>
          </a:xfrm>
        </p:spPr>
        <p:txBody>
          <a:bodyPr>
            <a:normAutofit/>
          </a:bodyPr>
          <a:lstStyle/>
          <a:p>
            <a:pPr algn="just"/>
            <a:r>
              <a:rPr lang="ru-RU" dirty="0"/>
              <a:t>Обратная связь по управлению возникает, когда выход некоторого блока создает управляющее воздействие на блок с большим доминированием;</a:t>
            </a:r>
          </a:p>
          <a:p>
            <a:pPr algn="just"/>
            <a:endParaRPr lang="ru-RU" dirty="0"/>
          </a:p>
          <a:p>
            <a:pPr algn="just"/>
            <a:endParaRPr lang="ru-RU" dirty="0"/>
          </a:p>
          <a:p>
            <a:pPr algn="just"/>
            <a:endParaRPr lang="ru-RU" dirty="0"/>
          </a:p>
          <a:p>
            <a:pPr marL="109728" indent="0" algn="just">
              <a:buNone/>
            </a:pPr>
            <a:endParaRPr lang="ru-RU" dirty="0"/>
          </a:p>
          <a:p>
            <a:endParaRPr lang="ru-RU"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3080" y="2125797"/>
            <a:ext cx="5616624" cy="43653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2649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1124744"/>
            <a:ext cx="9036496" cy="5616624"/>
          </a:xfrm>
        </p:spPr>
        <p:txBody>
          <a:bodyPr>
            <a:normAutofit/>
          </a:bodyPr>
          <a:lstStyle/>
          <a:p>
            <a:pPr algn="just"/>
            <a:r>
              <a:rPr lang="ru-RU" dirty="0"/>
              <a:t>Отношение обратной связи по входу имеет место, когда выход блока становится входом другого блока с большим доминированием;</a:t>
            </a:r>
          </a:p>
          <a:p>
            <a:pPr algn="just"/>
            <a:endParaRPr lang="ru-RU" dirty="0"/>
          </a:p>
          <a:p>
            <a:pPr algn="just"/>
            <a:endParaRPr lang="ru-RU" dirty="0"/>
          </a:p>
          <a:p>
            <a:pPr algn="just"/>
            <a:endParaRPr lang="ru-RU" dirty="0"/>
          </a:p>
          <a:p>
            <a:pPr marL="109728" indent="0" algn="just">
              <a:buNone/>
            </a:pPr>
            <a:endParaRPr lang="ru-RU" dirty="0"/>
          </a:p>
          <a:p>
            <a:endParaRPr lang="ru-RU"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095564"/>
            <a:ext cx="6259295" cy="4392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8914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91680" y="0"/>
            <a:ext cx="8229600" cy="1066800"/>
          </a:xfrm>
        </p:spPr>
        <p:txBody>
          <a:bodyPr/>
          <a:lstStyle/>
          <a:p>
            <a:r>
              <a:rPr lang="ru-RU" dirty="0"/>
              <a:t>Связи «выход - механизм»</a:t>
            </a:r>
          </a:p>
        </p:txBody>
      </p:sp>
      <p:sp>
        <p:nvSpPr>
          <p:cNvPr id="3" name="Объект 2"/>
          <p:cNvSpPr>
            <a:spLocks noGrp="1"/>
          </p:cNvSpPr>
          <p:nvPr>
            <p:ph idx="1"/>
          </p:nvPr>
        </p:nvSpPr>
        <p:spPr>
          <a:xfrm>
            <a:off x="179512" y="1340768"/>
            <a:ext cx="8784976" cy="5233768"/>
          </a:xfrm>
        </p:spPr>
        <p:txBody>
          <a:bodyPr>
            <a:noAutofit/>
          </a:bodyPr>
          <a:lstStyle/>
          <a:p>
            <a:pPr marL="109728" indent="0" algn="just">
              <a:buNone/>
            </a:pPr>
            <a:r>
              <a:rPr lang="ru-RU" sz="2800" dirty="0"/>
              <a:t>	Связи «выход - механизм» отражают ситуацию, при которой выход одной функции становится средством достижения цели для другой. Связи «выход - механизм» возникают при отображении в модели процедур пополнения и распределения ресурсов, создания или подготовки средств для выполнения функций системы (например приобретение или изготовление требуемых инструментов и оборудования, обучение персонала, организация физического пространства, финансирование, закупка материалов и т.д.;</a:t>
            </a:r>
          </a:p>
        </p:txBody>
      </p:sp>
    </p:spTree>
    <p:extLst>
      <p:ext uri="{BB962C8B-B14F-4D97-AF65-F5344CB8AC3E}">
        <p14:creationId xmlns:p14="http://schemas.microsoft.com/office/powerpoint/2010/main" val="1061077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3608" y="0"/>
            <a:ext cx="8686800" cy="1066800"/>
          </a:xfrm>
        </p:spPr>
        <p:txBody>
          <a:bodyPr>
            <a:normAutofit/>
          </a:bodyPr>
          <a:lstStyle/>
          <a:p>
            <a:r>
              <a:rPr lang="ru-RU" dirty="0"/>
              <a:t>Пример связи «выход – механизм»</a:t>
            </a:r>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1844824"/>
            <a:ext cx="5766742"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30498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15616" y="0"/>
            <a:ext cx="8229600" cy="1066800"/>
          </a:xfrm>
        </p:spPr>
        <p:txBody>
          <a:bodyPr>
            <a:normAutofit/>
          </a:bodyPr>
          <a:lstStyle/>
          <a:p>
            <a:r>
              <a:rPr lang="ru-RU" dirty="0"/>
              <a:t>Отношения между блоками диаграммы и другими диаграммами</a:t>
            </a:r>
          </a:p>
        </p:txBody>
      </p:sp>
      <p:sp>
        <p:nvSpPr>
          <p:cNvPr id="3" name="Объект 2"/>
          <p:cNvSpPr>
            <a:spLocks noGrp="1"/>
          </p:cNvSpPr>
          <p:nvPr>
            <p:ph idx="1"/>
          </p:nvPr>
        </p:nvSpPr>
        <p:spPr>
          <a:xfrm>
            <a:off x="179512" y="1988840"/>
            <a:ext cx="8712968" cy="4585696"/>
          </a:xfrm>
        </p:spPr>
        <p:txBody>
          <a:bodyPr>
            <a:normAutofit/>
          </a:bodyPr>
          <a:lstStyle/>
          <a:p>
            <a:pPr marL="109728" indent="0" algn="just">
              <a:buNone/>
            </a:pPr>
            <a:r>
              <a:rPr lang="ru-RU" sz="2800" dirty="0"/>
              <a:t>	Все описанные выше отношения отображаются внутренними стрелками, то есть такими, которых оба конца связаны с блоками диаграммы. Отношения между блоками диаграммы и другими диаграммами, являющимися по отношению к рассматриваемой диаграмме окружающей среде (окружением), описываются граничными стрелками</a:t>
            </a:r>
          </a:p>
        </p:txBody>
      </p:sp>
    </p:spTree>
    <p:extLst>
      <p:ext uri="{BB962C8B-B14F-4D97-AF65-F5344CB8AC3E}">
        <p14:creationId xmlns:p14="http://schemas.microsoft.com/office/powerpoint/2010/main" val="3515789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90745" y="1095325"/>
            <a:ext cx="7886700" cy="1325563"/>
          </a:xfrm>
        </p:spPr>
        <p:txBody>
          <a:bodyPr>
            <a:normAutofit/>
          </a:bodyPr>
          <a:lstStyle/>
          <a:p>
            <a:r>
              <a:rPr lang="ru-RU" dirty="0"/>
              <a:t>Код функционального блока формируется следующим образом:</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2420888"/>
            <a:ext cx="8325925"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76734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1104" y="-171400"/>
            <a:ext cx="7886700" cy="1325563"/>
          </a:xfrm>
        </p:spPr>
        <p:txBody>
          <a:bodyPr/>
          <a:lstStyle/>
          <a:p>
            <a:r>
              <a:rPr lang="ru-RU" dirty="0"/>
              <a:t>Граничные стрелки</a:t>
            </a:r>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8278" y="2636912"/>
            <a:ext cx="8463279"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3586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59632" y="-5324"/>
            <a:ext cx="8229600" cy="1066800"/>
          </a:xfrm>
        </p:spPr>
        <p:txBody>
          <a:bodyPr/>
          <a:lstStyle/>
          <a:p>
            <a:r>
              <a:rPr lang="ru-RU" dirty="0"/>
              <a:t>Граничные стрелки</a:t>
            </a:r>
          </a:p>
        </p:txBody>
      </p:sp>
      <p:sp>
        <p:nvSpPr>
          <p:cNvPr id="3" name="Объект 2"/>
          <p:cNvSpPr>
            <a:spLocks noGrp="1"/>
          </p:cNvSpPr>
          <p:nvPr>
            <p:ph idx="1"/>
          </p:nvPr>
        </p:nvSpPr>
        <p:spPr>
          <a:xfrm>
            <a:off x="457200" y="1124744"/>
            <a:ext cx="8229600" cy="5449792"/>
          </a:xfrm>
        </p:spPr>
        <p:txBody>
          <a:bodyPr>
            <a:normAutofit/>
          </a:bodyPr>
          <a:lstStyle/>
          <a:p>
            <a:pPr marL="109728" indent="0" algn="just">
              <a:buNone/>
            </a:pPr>
            <a:r>
              <a:rPr lang="ru-RU" sz="2800" dirty="0"/>
              <a:t>	На обычной (</a:t>
            </a:r>
            <a:r>
              <a:rPr lang="ru-RU" sz="2800" dirty="0" err="1"/>
              <a:t>неконтекстной</a:t>
            </a:r>
            <a:r>
              <a:rPr lang="ru-RU" sz="2800" dirty="0"/>
              <a:t>) диаграмме граничные стрелки представляют входы, управления выходы или механизмы родительского блока диаграммы. Источник или потребитель граничных стрелок можно обнаружить, только изучая родительскую диаграмму. Все граничные стрелки на дочерней диаграмме (за исключением некоторых) должны соответствовать стрелкам родительского блока, как показано на следующем слайде:</a:t>
            </a:r>
          </a:p>
        </p:txBody>
      </p:sp>
    </p:spTree>
    <p:extLst>
      <p:ext uri="{BB962C8B-B14F-4D97-AF65-F5344CB8AC3E}">
        <p14:creationId xmlns:p14="http://schemas.microsoft.com/office/powerpoint/2010/main" val="38914252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5656" y="620688"/>
            <a:ext cx="6031557" cy="5897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9218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3608" y="0"/>
            <a:ext cx="8229600" cy="1066800"/>
          </a:xfrm>
        </p:spPr>
        <p:txBody>
          <a:bodyPr>
            <a:normAutofit/>
          </a:bodyPr>
          <a:lstStyle/>
          <a:p>
            <a:r>
              <a:rPr lang="en-US" dirty="0"/>
              <a:t>ICOM-</a:t>
            </a:r>
            <a:r>
              <a:rPr lang="ru-RU" dirty="0"/>
              <a:t>кодирование</a:t>
            </a:r>
            <a:br>
              <a:rPr lang="ru-RU" dirty="0"/>
            </a:br>
            <a:r>
              <a:rPr lang="ru-RU" dirty="0"/>
              <a:t>граничных стрелок</a:t>
            </a:r>
          </a:p>
        </p:txBody>
      </p:sp>
      <p:sp>
        <p:nvSpPr>
          <p:cNvPr id="3" name="Объект 2"/>
          <p:cNvSpPr>
            <a:spLocks noGrp="1"/>
          </p:cNvSpPr>
          <p:nvPr>
            <p:ph idx="1"/>
          </p:nvPr>
        </p:nvSpPr>
        <p:spPr>
          <a:xfrm>
            <a:off x="0" y="1556792"/>
            <a:ext cx="9108504" cy="5301208"/>
          </a:xfrm>
        </p:spPr>
        <p:txBody>
          <a:bodyPr>
            <a:noAutofit/>
          </a:bodyPr>
          <a:lstStyle/>
          <a:p>
            <a:pPr marL="109728" indent="0" algn="just">
              <a:buNone/>
            </a:pPr>
            <a:r>
              <a:rPr lang="ru-RU" sz="2500" dirty="0"/>
              <a:t>ICOM-коды связывают граничные стрелки на дочерней диаграмме со стрелками родительского блока. Нотация, названная ICOM-кодом, определяет значения соединений. Буквы I, С, О или М, приведенные около несвязанного конца граничной стрелки на дочерней диаграмме, идентифицируют стрелку как Вход (</a:t>
            </a:r>
            <a:r>
              <a:rPr lang="ru-RU" sz="2500" dirty="0" err="1"/>
              <a:t>Input</a:t>
            </a:r>
            <a:r>
              <a:rPr lang="ru-RU" sz="2500" dirty="0"/>
              <a:t>), Управление (</a:t>
            </a:r>
            <a:r>
              <a:rPr lang="ru-RU" sz="2500" dirty="0" err="1"/>
              <a:t>Control</a:t>
            </a:r>
            <a:r>
              <a:rPr lang="ru-RU" sz="2500" dirty="0"/>
              <a:t>), Выход (</a:t>
            </a:r>
            <a:r>
              <a:rPr lang="ru-RU" sz="2500" dirty="0" err="1"/>
              <a:t>Output</a:t>
            </a:r>
            <a:r>
              <a:rPr lang="ru-RU" sz="2500" dirty="0"/>
              <a:t>) или Механизм (</a:t>
            </a:r>
            <a:r>
              <a:rPr lang="ru-RU" sz="2500" dirty="0" err="1"/>
              <a:t>Mechanism</a:t>
            </a:r>
            <a:r>
              <a:rPr lang="ru-RU" sz="2500" dirty="0"/>
              <a:t>) в родительском блоке. Число следует за заглавной буквой аббревиатуры, определяющим относительное положение точки подключения стрелки к родительскому блоку; это положение определяется слева направо или сверху вниз. Например, код «С</a:t>
            </a:r>
            <a:r>
              <a:rPr lang="en-US" sz="2500" dirty="0"/>
              <a:t>3</a:t>
            </a:r>
            <a:r>
              <a:rPr lang="ru-RU" sz="2500" dirty="0"/>
              <a:t>» возле граничной стрелки на дочерней диаграмме указывает, что эта стрелка соответствует третьей (считая слева) управляющей стрелке родительского блока.</a:t>
            </a:r>
          </a:p>
        </p:txBody>
      </p:sp>
    </p:spTree>
    <p:extLst>
      <p:ext uri="{BB962C8B-B14F-4D97-AF65-F5344CB8AC3E}">
        <p14:creationId xmlns:p14="http://schemas.microsoft.com/office/powerpoint/2010/main" val="2930062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15616" y="0"/>
            <a:ext cx="8229600" cy="1066800"/>
          </a:xfrm>
        </p:spPr>
        <p:txBody>
          <a:bodyPr/>
          <a:lstStyle/>
          <a:p>
            <a:r>
              <a:rPr lang="ru-RU" dirty="0"/>
              <a:t>Пример </a:t>
            </a:r>
            <a:r>
              <a:rPr lang="en-US" dirty="0"/>
              <a:t>ICOM </a:t>
            </a:r>
            <a:r>
              <a:rPr lang="ru-RU" dirty="0"/>
              <a:t>кодирования</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016804"/>
            <a:ext cx="7920880" cy="58411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04873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9512" y="980728"/>
            <a:ext cx="8784976" cy="5760640"/>
          </a:xfrm>
        </p:spPr>
        <p:txBody>
          <a:bodyPr>
            <a:noAutofit/>
          </a:bodyPr>
          <a:lstStyle/>
          <a:p>
            <a:pPr marL="109728" indent="0" algn="just">
              <a:buNone/>
            </a:pPr>
            <a:r>
              <a:rPr lang="ru-RU" sz="2600" dirty="0"/>
              <a:t>	Это кодирование связывает каждую дочернюю диаграмму со своим родительским блоком. Если блоки на дочерней диаграмме подвергаются дальнейшей декомпозиции и подробно описываются на дочерних диаграммах следующего уровня, то на каждую новую диаграмму назначаются новые ICOM-коды, связывающие граничные стрелки этих диаграмм со стрелками их родительских блоков.</a:t>
            </a:r>
          </a:p>
          <a:p>
            <a:pPr marL="109728" indent="0" algn="just">
              <a:buNone/>
            </a:pPr>
            <a:r>
              <a:rPr lang="ru-RU" sz="2600" dirty="0"/>
              <a:t>	Иногда буквенные ICOM-коды, определяющие роли граничных стрелок (вход, управление, механизм), могут меняться при переходе от родительского блока к дочерней диаграмме. Например управляющая стрелка в родительском блоке может быть входом на дочерней диаграмме. Аналогично, вход родительского блока может быть управлением для одного или нескольких дочерних блоков.</a:t>
            </a:r>
          </a:p>
        </p:txBody>
      </p:sp>
    </p:spTree>
    <p:extLst>
      <p:ext uri="{BB962C8B-B14F-4D97-AF65-F5344CB8AC3E}">
        <p14:creationId xmlns:p14="http://schemas.microsoft.com/office/powerpoint/2010/main" val="443434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59632" y="-27562"/>
            <a:ext cx="8229600" cy="1066800"/>
          </a:xfrm>
        </p:spPr>
        <p:txBody>
          <a:bodyPr>
            <a:normAutofit/>
          </a:bodyPr>
          <a:lstStyle/>
          <a:p>
            <a:r>
              <a:rPr lang="ru-RU" dirty="0"/>
              <a:t>Примеры изменения ролей стрелок </a:t>
            </a:r>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196752"/>
            <a:ext cx="7913084" cy="5270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25318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15616" y="0"/>
            <a:ext cx="7886700" cy="1325563"/>
          </a:xfrm>
        </p:spPr>
        <p:txBody>
          <a:bodyPr>
            <a:normAutofit/>
          </a:bodyPr>
          <a:lstStyle/>
          <a:p>
            <a:r>
              <a:rPr lang="ru-RU" dirty="0"/>
              <a:t>Стрелки, помещенные в «туннель»</a:t>
            </a:r>
          </a:p>
        </p:txBody>
      </p:sp>
      <p:sp>
        <p:nvSpPr>
          <p:cNvPr id="3" name="Объект 2"/>
          <p:cNvSpPr>
            <a:spLocks noGrp="1"/>
          </p:cNvSpPr>
          <p:nvPr>
            <p:ph idx="1"/>
          </p:nvPr>
        </p:nvSpPr>
        <p:spPr>
          <a:xfrm>
            <a:off x="395536" y="1196752"/>
            <a:ext cx="8119814" cy="4980211"/>
          </a:xfrm>
        </p:spPr>
        <p:txBody>
          <a:bodyPr>
            <a:noAutofit/>
          </a:bodyPr>
          <a:lstStyle/>
          <a:p>
            <a:pPr algn="just"/>
            <a:r>
              <a:rPr lang="ru-RU" sz="2400" i="1" dirty="0" err="1"/>
              <a:t>Туннелирование</a:t>
            </a:r>
            <a:r>
              <a:rPr lang="ru-RU" sz="2400" dirty="0"/>
              <a:t> может быть применено для изображения малозначимых стрелок. Если на какой-либо диаграмме нижнего уровня необходимо изобразить малозначимые данные или объекты, которые не обрабатываются или не используются </a:t>
            </a:r>
            <a:r>
              <a:rPr lang="ru-RU" sz="2400" i="1" dirty="0"/>
              <a:t>работами</a:t>
            </a:r>
            <a:r>
              <a:rPr lang="ru-RU" sz="2400" dirty="0"/>
              <a:t> на текущем уровне, то их необходимо направить на вышестоящий уровень (на родительскую диаграмму). Если эти данные не используются на родительской диаграмме, их нужно направить еще выше, и т. д. В результате малозначимая </a:t>
            </a:r>
            <a:r>
              <a:rPr lang="ru-RU" sz="2400" i="1" dirty="0"/>
              <a:t>стрелка</a:t>
            </a:r>
            <a:r>
              <a:rPr lang="ru-RU" sz="2400" dirty="0"/>
              <a:t> будет изображена на всех уровнях и затруднит чтение всех диаграмм, на которых она присутствует.</a:t>
            </a:r>
          </a:p>
          <a:p>
            <a:pPr algn="just"/>
            <a:r>
              <a:rPr lang="ru-RU" sz="2400" dirty="0"/>
              <a:t>Выходом является </a:t>
            </a:r>
            <a:r>
              <a:rPr lang="ru-RU" sz="2400" i="1" dirty="0" err="1"/>
              <a:t>туннелирование</a:t>
            </a:r>
            <a:r>
              <a:rPr lang="ru-RU" sz="2400" dirty="0"/>
              <a:t> </a:t>
            </a:r>
            <a:r>
              <a:rPr lang="ru-RU" sz="2400" i="1" dirty="0"/>
              <a:t>стрелки</a:t>
            </a:r>
            <a:r>
              <a:rPr lang="ru-RU" sz="2400" dirty="0"/>
              <a:t> на самом нижнем уровне. Такое </a:t>
            </a:r>
            <a:r>
              <a:rPr lang="ru-RU" sz="2400" i="1" dirty="0" err="1"/>
              <a:t>туннелирование</a:t>
            </a:r>
            <a:r>
              <a:rPr lang="ru-RU" sz="2400" dirty="0"/>
              <a:t> называется "не-в-родительской-диаграмме".</a:t>
            </a:r>
          </a:p>
        </p:txBody>
      </p:sp>
    </p:spTree>
    <p:extLst>
      <p:ext uri="{BB962C8B-B14F-4D97-AF65-F5344CB8AC3E}">
        <p14:creationId xmlns:p14="http://schemas.microsoft.com/office/powerpoint/2010/main" val="16697107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1052736"/>
            <a:ext cx="8928992" cy="5688632"/>
          </a:xfrm>
        </p:spPr>
        <p:txBody>
          <a:bodyPr>
            <a:normAutofit/>
          </a:bodyPr>
          <a:lstStyle/>
          <a:p>
            <a:pPr algn="just"/>
            <a:r>
              <a:rPr lang="ru-RU" sz="2400" dirty="0"/>
              <a:t>Другим примером </a:t>
            </a:r>
            <a:r>
              <a:rPr lang="ru-RU" sz="2400" i="1" dirty="0" err="1"/>
              <a:t>туннелирования</a:t>
            </a:r>
            <a:r>
              <a:rPr lang="ru-RU" sz="2400" dirty="0"/>
              <a:t> может быть ситуация, когда </a:t>
            </a:r>
            <a:r>
              <a:rPr lang="ru-RU" sz="2400" i="1" dirty="0"/>
              <a:t>стрелка</a:t>
            </a:r>
            <a:r>
              <a:rPr lang="ru-RU" sz="2400" dirty="0"/>
              <a:t> механизма мигрирует с верхнего уровня на нижний, причем на нижнем уровне этот механизм используется одинаково во всех </a:t>
            </a:r>
            <a:r>
              <a:rPr lang="ru-RU" sz="2400" i="1" dirty="0"/>
              <a:t>работах</a:t>
            </a:r>
            <a:r>
              <a:rPr lang="ru-RU" sz="2400" dirty="0"/>
              <a:t> без исключения. (Предполагается, что не нужно детализировать </a:t>
            </a:r>
            <a:r>
              <a:rPr lang="ru-RU" sz="2400" i="1" dirty="0"/>
              <a:t>стрелку</a:t>
            </a:r>
            <a:r>
              <a:rPr lang="ru-RU" sz="2400" dirty="0"/>
              <a:t> механизма, т. е. </a:t>
            </a:r>
            <a:r>
              <a:rPr lang="ru-RU" sz="2400" i="1" dirty="0"/>
              <a:t>стрелка</a:t>
            </a:r>
            <a:r>
              <a:rPr lang="ru-RU" sz="2400" dirty="0"/>
              <a:t> механизма на дочерней </a:t>
            </a:r>
            <a:r>
              <a:rPr lang="ru-RU" sz="2400" i="1" dirty="0"/>
              <a:t>работе</a:t>
            </a:r>
            <a:r>
              <a:rPr lang="ru-RU" sz="2400" dirty="0"/>
              <a:t> именована до разветвления, а после разветвления ветви не имеют собственного имени). В этом случае </a:t>
            </a:r>
            <a:r>
              <a:rPr lang="ru-RU" sz="2400" i="1" dirty="0"/>
              <a:t>стрелка</a:t>
            </a:r>
            <a:r>
              <a:rPr lang="ru-RU" sz="2400" dirty="0"/>
              <a:t> механизма на нижнем уровне может быть удалена, после чего на родительской диаграмме она может быть туннелирована, а в комментарии к </a:t>
            </a:r>
            <a:r>
              <a:rPr lang="ru-RU" sz="2400" i="1" dirty="0"/>
              <a:t>стрелке</a:t>
            </a:r>
            <a:r>
              <a:rPr lang="ru-RU" sz="2400" dirty="0"/>
              <a:t> или в словаре можно указать, что механизм будет использоваться во всех </a:t>
            </a:r>
            <a:r>
              <a:rPr lang="ru-RU" sz="2400" i="1" dirty="0"/>
              <a:t>работах</a:t>
            </a:r>
            <a:r>
              <a:rPr lang="ru-RU" sz="2400" dirty="0"/>
              <a:t> дочерней </a:t>
            </a:r>
            <a:r>
              <a:rPr lang="ru-RU" sz="2400" i="1" dirty="0"/>
              <a:t>диаграммы декомпозиции</a:t>
            </a:r>
            <a:r>
              <a:rPr lang="ru-RU" sz="2400" dirty="0"/>
              <a:t>. Такое </a:t>
            </a:r>
            <a:r>
              <a:rPr lang="ru-RU" sz="2400" i="1" dirty="0" err="1"/>
              <a:t>туннелирование</a:t>
            </a:r>
            <a:r>
              <a:rPr lang="ru-RU" sz="2400" dirty="0"/>
              <a:t> называется "не-в-дочерней-работе"</a:t>
            </a:r>
          </a:p>
        </p:txBody>
      </p:sp>
    </p:spTree>
    <p:extLst>
      <p:ext uri="{BB962C8B-B14F-4D97-AF65-F5344CB8AC3E}">
        <p14:creationId xmlns:p14="http://schemas.microsoft.com/office/powerpoint/2010/main" val="30388435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pic>
        <p:nvPicPr>
          <p:cNvPr id="3074" name="Picture 2" descr="https://hsto.org/webt/d-/8o/r7/d-8or7ivxx-t1dmkw20hylckac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692696"/>
            <a:ext cx="7610475" cy="593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433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a:bodyPr>
          <a:lstStyle/>
          <a:p>
            <a:pPr algn="just"/>
            <a:r>
              <a:rPr lang="ru-RU" sz="3200" dirty="0"/>
              <a:t>На приведенном ранее слайде диаграмма является декомпозицией 1-го блока диаграммы, которая, в свою очередь, является декомпозицией 6-го блока диаграммы </a:t>
            </a:r>
            <a:r>
              <a:rPr lang="ru-RU" sz="3200" dirty="0">
                <a:latin typeface="Arial Black" panose="020B0A04020102020204" pitchFamily="34" charset="0"/>
              </a:rPr>
              <a:t>А0</a:t>
            </a:r>
            <a:r>
              <a:rPr lang="ru-RU" sz="3200" dirty="0"/>
              <a:t>, а сами коды образуются присоединением номера блока</a:t>
            </a:r>
          </a:p>
          <a:p>
            <a:endParaRPr lang="ru-RU" sz="3200" dirty="0"/>
          </a:p>
        </p:txBody>
      </p:sp>
    </p:spTree>
    <p:extLst>
      <p:ext uri="{BB962C8B-B14F-4D97-AF65-F5344CB8AC3E}">
        <p14:creationId xmlns:p14="http://schemas.microsoft.com/office/powerpoint/2010/main" val="40292577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1988840"/>
            <a:ext cx="8856984" cy="3456384"/>
          </a:xfrm>
        </p:spPr>
        <p:txBody>
          <a:bodyPr>
            <a:normAutofit/>
          </a:bodyPr>
          <a:lstStyle/>
          <a:p>
            <a:pPr marL="109728" indent="0" algn="just">
              <a:buNone/>
            </a:pPr>
            <a:r>
              <a:rPr lang="ru-RU" dirty="0"/>
              <a:t>Каждая диаграмма IDEF</a:t>
            </a:r>
            <a:r>
              <a:rPr lang="ru-RU" dirty="0">
                <a:latin typeface="+mj-lt"/>
              </a:rPr>
              <a:t>0</a:t>
            </a:r>
            <a:r>
              <a:rPr lang="ru-RU" dirty="0"/>
              <a:t> изображается на стандартном бланке, именуемом мастер-страницей. Бланк снабжен верхним и нижним штампами, содержащими информацию как о конкретной диаграмме, так и в целом о проекте, в состав которого входит диаграмма.</a:t>
            </a:r>
          </a:p>
          <a:p>
            <a:pPr marL="109728" indent="0">
              <a:buNone/>
            </a:pPr>
            <a:endParaRPr lang="ru-RU" dirty="0"/>
          </a:p>
          <a:p>
            <a:pPr marL="109728" indent="0">
              <a:buNone/>
            </a:pPr>
            <a:r>
              <a:rPr lang="ru-RU" dirty="0"/>
              <a:t>Мастер-страница содержит шаблон (бланк), который копируется на каждую страницу модели. Мастер-страница содержит три области.</a:t>
            </a:r>
          </a:p>
          <a:p>
            <a:pPr marL="109728" indent="0" algn="just">
              <a:buNone/>
            </a:pPr>
            <a:endParaRPr lang="ru-RU" dirty="0"/>
          </a:p>
        </p:txBody>
      </p:sp>
    </p:spTree>
    <p:extLst>
      <p:ext uri="{BB962C8B-B14F-4D97-AF65-F5344CB8AC3E}">
        <p14:creationId xmlns:p14="http://schemas.microsoft.com/office/powerpoint/2010/main" val="6054389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1340768"/>
            <a:ext cx="8856984" cy="3605032"/>
          </a:xfrm>
        </p:spPr>
        <p:txBody>
          <a:bodyPr/>
          <a:lstStyle/>
          <a:p>
            <a:pPr marL="109728" indent="0" algn="just">
              <a:buNone/>
            </a:pPr>
            <a:r>
              <a:rPr lang="ru-RU" dirty="0"/>
              <a:t>1 Область проектной информации - в верхней части страницы. 2 Рабочая область, в которой располагается диаграмма или другая информация - в центральной части страницы. 3 Область идентификации - вдоль  нижнего края страницы.</a:t>
            </a:r>
          </a:p>
          <a:p>
            <a:pPr marL="109728" indent="0">
              <a:buNone/>
            </a:pPr>
            <a:endParaRPr lang="ru-RU"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924944"/>
            <a:ext cx="5521146" cy="38114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96854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pic>
        <p:nvPicPr>
          <p:cNvPr id="1026" name="Picture 2" descr="https://psv4.userapi.com/c816636/u321834216/docs/4919247b8e4a/Wholesale_A0.jpg?extra=3e90m2mg-gH0uttPyrePEJWabFh_mloQb48FUGzvYRTQookmCB2ptgZs4vsRqQPqfroVBKiFpC4zMAlJrc2TUHNSMa8aVqYxDSuOhvi50aSeeaHQp9EIh_-rA0BHSgEx-lcr3KOK_MREsfikKNyb36r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360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3867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1400" y="-171400"/>
            <a:ext cx="7886700" cy="1325563"/>
          </a:xfrm>
        </p:spPr>
        <p:txBody>
          <a:bodyPr/>
          <a:lstStyle/>
          <a:p>
            <a:r>
              <a:rPr lang="ru-RU" dirty="0"/>
              <a:t>Ссылочные выражения (коды)</a:t>
            </a:r>
          </a:p>
        </p:txBody>
      </p:sp>
      <p:sp>
        <p:nvSpPr>
          <p:cNvPr id="3" name="Объект 2"/>
          <p:cNvSpPr>
            <a:spLocks noGrp="1"/>
          </p:cNvSpPr>
          <p:nvPr>
            <p:ph idx="1"/>
          </p:nvPr>
        </p:nvSpPr>
        <p:spPr/>
        <p:txBody>
          <a:bodyPr/>
          <a:lstStyle/>
          <a:p>
            <a:pPr marL="109728" indent="0">
              <a:buNone/>
            </a:pPr>
            <a:r>
              <a:rPr lang="ru-RU" dirty="0"/>
              <a:t>Ссылочные выражения (коды) присваиваются всем элементам модели: диаграммам, блокам, стрелкам и примечаниям. Ссылочные выражения затем могут использоваться в различных контекстах для точного указания на нужный элемент модели.</a:t>
            </a:r>
          </a:p>
        </p:txBody>
      </p:sp>
    </p:spTree>
    <p:extLst>
      <p:ext uri="{BB962C8B-B14F-4D97-AF65-F5344CB8AC3E}">
        <p14:creationId xmlns:p14="http://schemas.microsoft.com/office/powerpoint/2010/main" val="569237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71600" y="-171400"/>
            <a:ext cx="7886700" cy="1325563"/>
          </a:xfrm>
        </p:spPr>
        <p:txBody>
          <a:bodyPr/>
          <a:lstStyle/>
          <a:p>
            <a:r>
              <a:rPr lang="ru-RU" dirty="0"/>
              <a:t>Номера блоков</a:t>
            </a:r>
          </a:p>
        </p:txBody>
      </p:sp>
      <p:sp>
        <p:nvSpPr>
          <p:cNvPr id="3" name="Объект 2"/>
          <p:cNvSpPr>
            <a:spLocks noGrp="1"/>
          </p:cNvSpPr>
          <p:nvPr>
            <p:ph idx="1"/>
          </p:nvPr>
        </p:nvSpPr>
        <p:spPr/>
        <p:txBody>
          <a:bodyPr/>
          <a:lstStyle/>
          <a:p>
            <a:pPr marL="109728" indent="0" algn="just">
              <a:buNone/>
            </a:pPr>
            <a:r>
              <a:rPr lang="ru-RU" dirty="0"/>
              <a:t>	Каждому блоку на диаграмме присваивается номер, помещаемый в нижнем правом внутреннем углу блока. Эта система нумерации необходима для однозначной идентификации блоков в пределах диаграммы и для генерации узловых номеров. Эти номера используются также для ссылок на блоки в тексте и глоссарии.</a:t>
            </a:r>
          </a:p>
        </p:txBody>
      </p:sp>
    </p:spTree>
    <p:extLst>
      <p:ext uri="{BB962C8B-B14F-4D97-AF65-F5344CB8AC3E}">
        <p14:creationId xmlns:p14="http://schemas.microsoft.com/office/powerpoint/2010/main" val="29878338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24347" y="-15577"/>
            <a:ext cx="8229600" cy="1066800"/>
          </a:xfrm>
        </p:spPr>
        <p:txBody>
          <a:bodyPr/>
          <a:lstStyle/>
          <a:p>
            <a:r>
              <a:rPr lang="ru-RU" dirty="0"/>
              <a:t>Узловые номера</a:t>
            </a:r>
          </a:p>
        </p:txBody>
      </p:sp>
      <p:sp>
        <p:nvSpPr>
          <p:cNvPr id="3" name="Объект 2"/>
          <p:cNvSpPr>
            <a:spLocks noGrp="1"/>
          </p:cNvSpPr>
          <p:nvPr>
            <p:ph idx="1"/>
          </p:nvPr>
        </p:nvSpPr>
        <p:spPr>
          <a:xfrm>
            <a:off x="179512" y="1196752"/>
            <a:ext cx="8784976" cy="5472608"/>
          </a:xfrm>
        </p:spPr>
        <p:txBody>
          <a:bodyPr>
            <a:normAutofit/>
          </a:bodyPr>
          <a:lstStyle/>
          <a:p>
            <a:pPr marL="109728" indent="0" algn="just">
              <a:buNone/>
            </a:pPr>
            <a:r>
              <a:rPr lang="ru-RU" dirty="0"/>
              <a:t>	Узловой номер базируется на положении блока в иерархии модели. Обычно узловой номер формируется добавлением номера блока к номеру диаграммы, на которой он появляется.</a:t>
            </a:r>
          </a:p>
          <a:p>
            <a:pPr marL="109728" indent="0" algn="just">
              <a:buNone/>
            </a:pPr>
            <a:r>
              <a:rPr lang="ru-RU" dirty="0"/>
              <a:t>	Каждая модель IDEF</a:t>
            </a:r>
            <a:r>
              <a:rPr lang="ru-RU" dirty="0">
                <a:latin typeface="+mj-lt"/>
              </a:rPr>
              <a:t>0</a:t>
            </a:r>
            <a:r>
              <a:rPr lang="ru-RU" dirty="0"/>
              <a:t> должна также иметь по крайней мере одну дочернюю диаграмму, содержащую декомпозицию блока А0 на 3 ... 6 дочерних блоков. Этим блокам присваиваются уникальные узловые номера А1, А2, A3, ..., А6. Таким образом, последовательность [А0, А1, . . ., А2, . . ., A3, . . .] начинает нумерацию узлов для любой модели.</a:t>
            </a:r>
          </a:p>
        </p:txBody>
      </p:sp>
    </p:spTree>
    <p:extLst>
      <p:ext uri="{BB962C8B-B14F-4D97-AF65-F5344CB8AC3E}">
        <p14:creationId xmlns:p14="http://schemas.microsoft.com/office/powerpoint/2010/main" val="21975725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15616" y="-14064"/>
            <a:ext cx="8229600" cy="1066800"/>
          </a:xfrm>
        </p:spPr>
        <p:txBody>
          <a:bodyPr/>
          <a:lstStyle/>
          <a:p>
            <a:r>
              <a:rPr lang="ru-RU" b="1" dirty="0"/>
              <a:t>Перечень узлов</a:t>
            </a:r>
          </a:p>
        </p:txBody>
      </p:sp>
      <p:sp>
        <p:nvSpPr>
          <p:cNvPr id="3" name="Объект 2"/>
          <p:cNvSpPr>
            <a:spLocks noGrp="1"/>
          </p:cNvSpPr>
          <p:nvPr>
            <p:ph idx="1"/>
          </p:nvPr>
        </p:nvSpPr>
        <p:spPr>
          <a:xfrm>
            <a:off x="107504" y="1052736"/>
            <a:ext cx="8856984" cy="2294146"/>
          </a:xfrm>
        </p:spPr>
        <p:txBody>
          <a:bodyPr/>
          <a:lstStyle/>
          <a:p>
            <a:pPr marL="109728" indent="0" algn="just">
              <a:buNone/>
            </a:pPr>
            <a:r>
              <a:rPr lang="ru-RU" dirty="0"/>
              <a:t>	Перечень узлов представляет информацию о входящих в модель узлах в форме списка, напоминающего обычное оглавление и отражающего иерархическую структуру модели, как показано ниже:</a:t>
            </a:r>
          </a:p>
        </p:txBody>
      </p:sp>
      <p:sp>
        <p:nvSpPr>
          <p:cNvPr id="4" name="TextBox 3"/>
          <p:cNvSpPr txBox="1"/>
          <p:nvPr/>
        </p:nvSpPr>
        <p:spPr>
          <a:xfrm>
            <a:off x="539552" y="2348880"/>
            <a:ext cx="7542449" cy="3416320"/>
          </a:xfrm>
          <a:prstGeom prst="rect">
            <a:avLst/>
          </a:prstGeom>
          <a:noFill/>
        </p:spPr>
        <p:txBody>
          <a:bodyPr wrap="none" rtlCol="0">
            <a:spAutoFit/>
          </a:bodyPr>
          <a:lstStyle/>
          <a:p>
            <a:r>
              <a:rPr lang="ru-RU" dirty="0">
                <a:latin typeface="+mj-lt"/>
              </a:rPr>
              <a:t>А0 Производить продукт</a:t>
            </a:r>
          </a:p>
          <a:p>
            <a:r>
              <a:rPr lang="ru-RU" dirty="0">
                <a:latin typeface="+mj-lt"/>
              </a:rPr>
              <a:t>А1 Планировать производство</a:t>
            </a:r>
          </a:p>
          <a:p>
            <a:r>
              <a:rPr lang="ru-RU" dirty="0">
                <a:latin typeface="+mj-lt"/>
              </a:rPr>
              <a:t>	А11 Выбрать технологию производства</a:t>
            </a:r>
          </a:p>
          <a:p>
            <a:r>
              <a:rPr lang="ru-RU" dirty="0">
                <a:latin typeface="+mj-lt"/>
              </a:rPr>
              <a:t>	А12 Оценить требуемое время и затраты на производство</a:t>
            </a:r>
          </a:p>
          <a:p>
            <a:r>
              <a:rPr lang="ru-RU" dirty="0">
                <a:latin typeface="+mj-lt"/>
              </a:rPr>
              <a:t>	А13 Разработать производственные планы</a:t>
            </a:r>
          </a:p>
          <a:p>
            <a:r>
              <a:rPr lang="ru-RU" dirty="0">
                <a:latin typeface="+mj-lt"/>
              </a:rPr>
              <a:t>	А14 Разработать план вспомогательных действий</a:t>
            </a:r>
          </a:p>
          <a:p>
            <a:r>
              <a:rPr lang="ru-RU" dirty="0">
                <a:latin typeface="+mj-lt"/>
              </a:rPr>
              <a:t>А2 Разрабатывать и управлять графиком выпуска и ресурсами</a:t>
            </a:r>
          </a:p>
          <a:p>
            <a:r>
              <a:rPr lang="ru-RU" dirty="0">
                <a:latin typeface="+mj-lt"/>
              </a:rPr>
              <a:t>	А21 Разработать основной график</a:t>
            </a:r>
          </a:p>
          <a:p>
            <a:r>
              <a:rPr lang="ru-RU" dirty="0">
                <a:latin typeface="+mj-lt"/>
              </a:rPr>
              <a:t>	А22 Разработать график координации работ</a:t>
            </a:r>
          </a:p>
          <a:p>
            <a:r>
              <a:rPr lang="ru-RU" dirty="0">
                <a:latin typeface="+mj-lt"/>
              </a:rPr>
              <a:t>	А23 Оценивать затраты и приобретать ресурсы</a:t>
            </a:r>
          </a:p>
          <a:p>
            <a:r>
              <a:rPr lang="ru-RU" dirty="0">
                <a:latin typeface="+mj-lt"/>
              </a:rPr>
              <a:t>	А24 Следить за выполнением графика и расходом ресурсов</a:t>
            </a:r>
          </a:p>
          <a:p>
            <a:r>
              <a:rPr lang="ru-RU" dirty="0">
                <a:latin typeface="+mj-lt"/>
              </a:rPr>
              <a:t>A3 Планировать выпуск продукции</a:t>
            </a:r>
          </a:p>
        </p:txBody>
      </p:sp>
    </p:spTree>
    <p:extLst>
      <p:ext uri="{BB962C8B-B14F-4D97-AF65-F5344CB8AC3E}">
        <p14:creationId xmlns:p14="http://schemas.microsoft.com/office/powerpoint/2010/main" val="11744337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3608" y="-99392"/>
            <a:ext cx="7886700" cy="1325563"/>
          </a:xfrm>
        </p:spPr>
        <p:txBody>
          <a:bodyPr/>
          <a:lstStyle/>
          <a:p>
            <a:r>
              <a:rPr lang="ru-RU" b="1" dirty="0"/>
              <a:t>Дерево узлов</a:t>
            </a:r>
          </a:p>
        </p:txBody>
      </p:sp>
      <p:sp>
        <p:nvSpPr>
          <p:cNvPr id="3" name="Объект 2"/>
          <p:cNvSpPr>
            <a:spLocks noGrp="1"/>
          </p:cNvSpPr>
          <p:nvPr>
            <p:ph idx="1"/>
          </p:nvPr>
        </p:nvSpPr>
        <p:spPr/>
        <p:txBody>
          <a:bodyPr/>
          <a:lstStyle/>
          <a:p>
            <a:pPr marL="109728" indent="0" algn="just">
              <a:buNone/>
            </a:pPr>
            <a:r>
              <a:rPr lang="ru-RU" dirty="0"/>
              <a:t>	Разработанная модель IDEF0 со всеми уровнями структурной декомпозицией может быть представлена на единственной диаграмме в виде дерева узлов, дополняющего перечень узлов. Для изображения этого дерева нет стандартного формата. Единственное требование состоит в том, что вся иерархия узлов модели должна быть представлена наглядно и понятно.</a:t>
            </a:r>
          </a:p>
        </p:txBody>
      </p:sp>
    </p:spTree>
    <p:extLst>
      <p:ext uri="{BB962C8B-B14F-4D97-AF65-F5344CB8AC3E}">
        <p14:creationId xmlns:p14="http://schemas.microsoft.com/office/powerpoint/2010/main" val="15916115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970484" y="260648"/>
            <a:ext cx="8856984" cy="4325112"/>
          </a:xfrm>
        </p:spPr>
        <p:txBody>
          <a:bodyPr/>
          <a:lstStyle/>
          <a:p>
            <a:pPr marL="109728" indent="0">
              <a:buNone/>
            </a:pPr>
            <a:r>
              <a:rPr lang="ru-RU" dirty="0"/>
              <a:t>Пример дерева узлов показан на рисунке:</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268760"/>
            <a:ext cx="7161196" cy="4896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91278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pic>
        <p:nvPicPr>
          <p:cNvPr id="4098" name="Picture 2" descr="https://psv4.userapi.com/c816636/u321834216/docs/0866ccd0a593/Wholesale_A-0.jpg?extra=Wb793rdIVfS65fXlhdQHZnVrzk1M6y-iBcU21edR2JyWJVFnmimbkrDX9TC8HBb_domTpzslaLrJjeZFSzJgREGeQzeQdfqSefTANbZlZFgUC4EJZA5sppV0yM6atdL624izeAa7HF7JOQCYbPlDaRCEX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1969" cy="6381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5713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79712" y="0"/>
            <a:ext cx="8229600" cy="1066800"/>
          </a:xfrm>
        </p:spPr>
        <p:txBody>
          <a:bodyPr/>
          <a:lstStyle/>
          <a:p>
            <a:r>
              <a:rPr lang="ru-RU" dirty="0"/>
              <a:t>Нумерация узлов диаграмм</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980728"/>
            <a:ext cx="5360063" cy="5593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50954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pic>
        <p:nvPicPr>
          <p:cNvPr id="1026" name="Picture 2" descr="https://psv4.userapi.com/c816636/u321834216/docs/4919247b8e4a/Wholesale_A0.jpg?extra=3e90m2mg-gH0uttPyrePEJWabFh_mloQb48FUGzvYRTQookmCB2ptgZs4vsRqQPqfroVBKiFpC4zMAlJrc2TUHNSMa8aVqYxDSuOhvi50aSeeaHQp9EIh_-rA0BHSgEx-lcr3KOK_MREsfikKNyb36r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360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0057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Правила построения диаграмм</a:t>
            </a:r>
          </a:p>
        </p:txBody>
      </p:sp>
      <p:sp>
        <p:nvSpPr>
          <p:cNvPr id="3" name="Объект 2"/>
          <p:cNvSpPr>
            <a:spLocks noGrp="1"/>
          </p:cNvSpPr>
          <p:nvPr>
            <p:ph idx="1"/>
          </p:nvPr>
        </p:nvSpPr>
        <p:spPr>
          <a:xfrm>
            <a:off x="179512" y="2249424"/>
            <a:ext cx="8784976" cy="4325112"/>
          </a:xfrm>
        </p:spPr>
        <p:txBody>
          <a:bodyPr>
            <a:normAutofit/>
          </a:bodyPr>
          <a:lstStyle/>
          <a:p>
            <a:pPr algn="just"/>
            <a:r>
              <a:rPr lang="ru-RU" dirty="0"/>
              <a:t>При построении диаграмм необходимо выполнять следующие правила.</a:t>
            </a:r>
          </a:p>
          <a:p>
            <a:pPr algn="just"/>
            <a:endParaRPr lang="ru-RU" dirty="0"/>
          </a:p>
          <a:p>
            <a:pPr algn="just"/>
            <a:r>
              <a:rPr lang="ru-RU" dirty="0"/>
              <a:t>1 В составе модели должна присутствовать контекстная диаграмма А-0, которая содержит только один блок. Номер единственного блока на контекстной диаграмме А-0 должен быть 0.</a:t>
            </a:r>
          </a:p>
          <a:p>
            <a:pPr algn="just"/>
            <a:endParaRPr lang="ru-RU" dirty="0"/>
          </a:p>
          <a:p>
            <a:pPr algn="just"/>
            <a:r>
              <a:rPr lang="ru-RU" dirty="0"/>
              <a:t>2 Блоки на диаграмме должны располагаться по диагонали - от левого верхнего до правого нижнего угла диаграммы в порядке присвоенных номеров. Блоки на диаграмме, расположенные вверху слева, «доминируют» над блоками, расположенными внизу справа. </a:t>
            </a:r>
          </a:p>
        </p:txBody>
      </p:sp>
    </p:spTree>
    <p:extLst>
      <p:ext uri="{BB962C8B-B14F-4D97-AF65-F5344CB8AC3E}">
        <p14:creationId xmlns:p14="http://schemas.microsoft.com/office/powerpoint/2010/main" val="25006796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9512" y="1916832"/>
            <a:ext cx="8712968" cy="4752528"/>
          </a:xfrm>
        </p:spPr>
        <p:txBody>
          <a:bodyPr/>
          <a:lstStyle/>
          <a:p>
            <a:pPr algn="just"/>
            <a:r>
              <a:rPr lang="ru-RU" dirty="0"/>
              <a:t>«Доминирование» понимается как влияние, которое блок оказывает на другие блоки диаграммы. Расположение блоков на листе диаграммы отражает авторское понимание доминирования. Таким образом, топология диаграммы показывает, какие функции оказывают большее влияние на остальные. При параллельном функционировании блоков отношение доминирования часто носит формальный характер, и диагональное расположение блоков лишь способствует читаемости диаграммы.</a:t>
            </a:r>
          </a:p>
        </p:txBody>
      </p:sp>
    </p:spTree>
    <p:extLst>
      <p:ext uri="{BB962C8B-B14F-4D97-AF65-F5344CB8AC3E}">
        <p14:creationId xmlns:p14="http://schemas.microsoft.com/office/powerpoint/2010/main" val="31659874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9512" y="1484784"/>
            <a:ext cx="8712968" cy="5184576"/>
          </a:xfrm>
        </p:spPr>
        <p:txBody>
          <a:bodyPr>
            <a:normAutofit/>
          </a:bodyPr>
          <a:lstStyle/>
          <a:p>
            <a:r>
              <a:rPr lang="ru-RU" dirty="0"/>
              <a:t>3 Диаграммы (кроме диаграммы А-0) должны содержать не менее трех и не более шести блоков. Эти ограничения поддерживают сложность диаграмм на уровне, доступном для чтения, понимания и использования.</a:t>
            </a:r>
          </a:p>
          <a:p>
            <a:r>
              <a:rPr lang="ru-RU" dirty="0"/>
              <a:t>Диаграммы с количеством блоков менее трех вызывают серьезные сомнения в необходимости декомпозиции родительской функции. Диаграммы с количеством блоков более шести сложны для восприятия читателями и вызывают у автора трудности при внесении в нее всех необходимых графических объектов и меток.</a:t>
            </a:r>
          </a:p>
        </p:txBody>
      </p:sp>
    </p:spTree>
    <p:extLst>
      <p:ext uri="{BB962C8B-B14F-4D97-AF65-F5344CB8AC3E}">
        <p14:creationId xmlns:p14="http://schemas.microsoft.com/office/powerpoint/2010/main" val="29257062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9512" y="1916832"/>
            <a:ext cx="8712968" cy="4752528"/>
          </a:xfrm>
        </p:spPr>
        <p:txBody>
          <a:bodyPr>
            <a:normAutofit/>
          </a:bodyPr>
          <a:lstStyle/>
          <a:p>
            <a:r>
              <a:rPr lang="ru-RU" dirty="0"/>
              <a:t>4 Каждый блок не контекстной диаграммы получает номер, помещаемый в правом нижнем углу; порядок нумерации - от верхнего левого к нижнему правому блоку (от 1 до 6).</a:t>
            </a:r>
          </a:p>
          <a:p>
            <a:r>
              <a:rPr lang="ru-RU" dirty="0"/>
              <a:t>5 Каждый блок, подвергнутый декомпозиции, должен иметь ссылку на дочернюю диаграмму; ссылка (например узловой номер, С-номер или номер страницы) помещается под правым нижним углом блока.</a:t>
            </a:r>
          </a:p>
          <a:p>
            <a:r>
              <a:rPr lang="ru-RU" dirty="0"/>
              <a:t>6 Имена блоков (выполняемых функций) и метки стрелок должны быть уникальными. Если метки стрелок совпадают, это значит, что стрелки отображают тождественные данные.</a:t>
            </a:r>
          </a:p>
        </p:txBody>
      </p:sp>
    </p:spTree>
    <p:extLst>
      <p:ext uri="{BB962C8B-B14F-4D97-AF65-F5344CB8AC3E}">
        <p14:creationId xmlns:p14="http://schemas.microsoft.com/office/powerpoint/2010/main" val="23163141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9512" y="1916832"/>
            <a:ext cx="8712968" cy="4752528"/>
          </a:xfrm>
        </p:spPr>
        <p:txBody>
          <a:bodyPr>
            <a:normAutofit/>
          </a:bodyPr>
          <a:lstStyle/>
          <a:p>
            <a:r>
              <a:rPr lang="ru-RU" dirty="0"/>
              <a:t>7 При наличии стрелок со сложной топологией целесообразно повторить метку для удобства ее идентификации.</a:t>
            </a:r>
          </a:p>
          <a:p>
            <a:r>
              <a:rPr lang="ru-RU" dirty="0"/>
              <a:t>8 Следует обеспечить максимальное расстояние между блоками и поворотами стрелок, а также между блоками и пересечениями стрелок для облегчения чтения диаграммы. Одновременно уменьшается вероятность того, что две разные стрелки будут перепутаны.</a:t>
            </a:r>
          </a:p>
          <a:p>
            <a:r>
              <a:rPr lang="ru-RU" dirty="0"/>
              <a:t>9 Блоки всегда должны стрелки по входу, управлению и механизму. В исключительных случаях могут не иметь выходных стрелок.</a:t>
            </a:r>
          </a:p>
        </p:txBody>
      </p:sp>
    </p:spTree>
    <p:extLst>
      <p:ext uri="{BB962C8B-B14F-4D97-AF65-F5344CB8AC3E}">
        <p14:creationId xmlns:p14="http://schemas.microsoft.com/office/powerpoint/2010/main" val="35926603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1772816"/>
            <a:ext cx="8856984" cy="2956960"/>
          </a:xfrm>
        </p:spPr>
        <p:txBody>
          <a:bodyPr>
            <a:normAutofit/>
          </a:bodyPr>
          <a:lstStyle/>
          <a:p>
            <a:pPr algn="just"/>
            <a:r>
              <a:rPr lang="ru-RU" dirty="0"/>
              <a:t>10 Если одни и те же данные служат и для управления, и для входа, вычерчивается только стрелка управления. Этим подчеркивается управляющий характер данных и уменьшается сложность диаграммы.</a:t>
            </a:r>
          </a:p>
          <a:p>
            <a:pPr algn="just"/>
            <a:r>
              <a:rPr lang="ru-RU" dirty="0"/>
              <a:t>11 Максимально увеличенное расстояние между параллельными стрелками облегчает размещения меток, их чтение и позволяет проследить пути стрелок.</a:t>
            </a:r>
          </a:p>
        </p:txBody>
      </p:sp>
      <p:pic>
        <p:nvPicPr>
          <p:cNvPr id="1026" name="Picture 2" descr="http://www.infosait.ru/norma_doc/48/48889/x05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4653136"/>
            <a:ext cx="6238875" cy="152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90904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39552" y="1628800"/>
            <a:ext cx="8229600" cy="4325112"/>
          </a:xfrm>
        </p:spPr>
        <p:txBody>
          <a:bodyPr/>
          <a:lstStyle/>
          <a:p>
            <a:r>
              <a:rPr lang="ru-RU" dirty="0"/>
              <a:t>12 Стрелки связываются (сливаются), если они представляют сходные данные и их источник не указан на диаграмме.</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770" y="2600908"/>
            <a:ext cx="8252849" cy="1656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95115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23528" y="1484784"/>
            <a:ext cx="8301608" cy="5040560"/>
          </a:xfrm>
        </p:spPr>
        <p:txBody>
          <a:bodyPr>
            <a:normAutofit/>
          </a:bodyPr>
          <a:lstStyle/>
          <a:p>
            <a:pPr marL="109728" indent="0" algn="just">
              <a:buNone/>
            </a:pPr>
            <a:r>
              <a:rPr lang="ru-RU" dirty="0"/>
              <a:t>13 Обратные связи по управлению должны быть показаны как «вверх и над»; Обратные связи по входу должны быть показаны как «вниз и под»; Так же показываются обратные связи посредством механизма;</a:t>
            </a:r>
          </a:p>
          <a:p>
            <a:pPr marL="109728" indent="0" algn="just">
              <a:buNone/>
            </a:pPr>
            <a:endParaRPr lang="ru-RU" dirty="0"/>
          </a:p>
          <a:p>
            <a:pPr marL="109728" indent="0" algn="just">
              <a:buNone/>
            </a:pPr>
            <a:endParaRPr lang="ru-RU" dirty="0"/>
          </a:p>
          <a:p>
            <a:pPr marL="109728" indent="0" algn="just">
              <a:buNone/>
            </a:pPr>
            <a:endParaRPr lang="ru-RU" dirty="0"/>
          </a:p>
          <a:p>
            <a:pPr marL="109728" indent="0">
              <a:buNone/>
            </a:pPr>
            <a:endParaRPr lang="ru-RU" dirty="0"/>
          </a:p>
          <a:p>
            <a:pPr marL="109728" indent="0">
              <a:buNone/>
            </a:pPr>
            <a:endParaRPr lang="ru-RU" dirty="0"/>
          </a:p>
          <a:p>
            <a:pPr marL="109728" indent="0">
              <a:buNone/>
            </a:pPr>
            <a:endParaRPr lang="ru-RU" dirty="0"/>
          </a:p>
          <a:p>
            <a:pPr marL="109728" indent="0">
              <a:buNone/>
            </a:pPr>
            <a:endParaRPr lang="ru-RU" dirty="0"/>
          </a:p>
          <a:p>
            <a:pPr marL="109728" indent="0">
              <a:buNone/>
            </a:pPr>
            <a:endParaRPr lang="ru-RU" dirty="0"/>
          </a:p>
          <a:p>
            <a:pPr marL="109728" indent="0" algn="just">
              <a:buNone/>
            </a:pPr>
            <a:r>
              <a:rPr lang="ru-RU" dirty="0"/>
              <a:t>Таким образом обеспечивается показ обратной связи при минимальном числе линий и пересечений.</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231" y="2780926"/>
            <a:ext cx="8104347" cy="2245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46672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3124" y="1916832"/>
            <a:ext cx="8784976" cy="4325112"/>
          </a:xfrm>
        </p:spPr>
        <p:txBody>
          <a:bodyPr/>
          <a:lstStyle/>
          <a:p>
            <a:pPr marL="109728" indent="0" algn="just">
              <a:buNone/>
            </a:pPr>
            <a:r>
              <a:rPr lang="ru-RU" dirty="0"/>
              <a:t>16 Если возможно, стрелки присоединяются к блокам в одной и той же позиции. Тогда соединение стрелок конкретного типа с блоками будет согласованным и чтение диаграммы упростится.</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916143"/>
            <a:ext cx="8454016"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6448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75656" y="116632"/>
            <a:ext cx="7149480" cy="1066800"/>
          </a:xfrm>
        </p:spPr>
        <p:txBody>
          <a:bodyPr/>
          <a:lstStyle/>
          <a:p>
            <a:r>
              <a:rPr lang="ru-RU" dirty="0"/>
              <a:t>Текст и глоссарий</a:t>
            </a:r>
          </a:p>
        </p:txBody>
      </p:sp>
      <p:sp>
        <p:nvSpPr>
          <p:cNvPr id="3" name="Объект 2"/>
          <p:cNvSpPr>
            <a:spLocks noGrp="1"/>
          </p:cNvSpPr>
          <p:nvPr>
            <p:ph idx="1"/>
          </p:nvPr>
        </p:nvSpPr>
        <p:spPr>
          <a:xfrm>
            <a:off x="107504" y="908720"/>
            <a:ext cx="8928992" cy="5832648"/>
          </a:xfrm>
        </p:spPr>
        <p:txBody>
          <a:bodyPr>
            <a:noAutofit/>
          </a:bodyPr>
          <a:lstStyle/>
          <a:p>
            <a:pPr algn="just"/>
            <a:r>
              <a:rPr lang="ru-RU" sz="2500" dirty="0"/>
              <a:t>Диаграмме может быть поставлен в соответствие структурированный текст, представляющий собой краткий комментарий к содержанию диаграммы.</a:t>
            </a:r>
          </a:p>
          <a:p>
            <a:pPr algn="just"/>
            <a:r>
              <a:rPr lang="ru-RU" sz="2500" dirty="0"/>
              <a:t>Текст используется для объяснений и уточнений характеристик, потоков, </a:t>
            </a:r>
            <a:r>
              <a:rPr lang="ru-RU" sz="2500" dirty="0" err="1"/>
              <a:t>внутриблочньх</a:t>
            </a:r>
            <a:r>
              <a:rPr lang="ru-RU" sz="2500" dirty="0"/>
              <a:t> соединений и т.д. Текст не должен использоваться для описания и без того понятных блоков и стрелок на диаграммах. При большом объеме текст располагается на отдельном листе модели (текстовой странице).</a:t>
            </a:r>
          </a:p>
          <a:p>
            <a:pPr algn="just"/>
            <a:r>
              <a:rPr lang="ru-RU" sz="2500" dirty="0"/>
              <a:t>Глоссарий предназначен для определения аббревиатур, ключевых слов и фраз, используемых в качестве имен и меток на диаграммах. Глоссарий определяет понятия и термины, которые должны быть одинаково понимаемы всеми участниками разработки и пользователями модели, чтобы правильно интерпретировать ее содержание. Глоссарий составляется с любой необходимой степенью подробности.</a:t>
            </a:r>
          </a:p>
        </p:txBody>
      </p:sp>
    </p:spTree>
    <p:extLst>
      <p:ext uri="{BB962C8B-B14F-4D97-AF65-F5344CB8AC3E}">
        <p14:creationId xmlns:p14="http://schemas.microsoft.com/office/powerpoint/2010/main" val="19637194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9512" y="1412776"/>
            <a:ext cx="8784976" cy="3389008"/>
          </a:xfrm>
        </p:spPr>
        <p:txBody>
          <a:bodyPr/>
          <a:lstStyle/>
          <a:p>
            <a:pPr marL="109728" indent="0" algn="just">
              <a:buNone/>
            </a:pPr>
            <a:r>
              <a:rPr lang="ru-RU" dirty="0"/>
              <a:t>18 Блоки (функции) дочерней диаграммы являются сопряженными через среду (диаграмму или родительский блок), если они имеют связи с источником, генерирующим данные, без конкретного определения того, как отдельные части данных относятся к какому-либо блоку;</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068959"/>
            <a:ext cx="4176464" cy="3774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9008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1268760"/>
            <a:ext cx="8856984" cy="3677040"/>
          </a:xfrm>
        </p:spPr>
        <p:txBody>
          <a:bodyPr/>
          <a:lstStyle/>
          <a:p>
            <a:pPr marL="109728" indent="0" algn="just">
              <a:buNone/>
            </a:pPr>
            <a:r>
              <a:rPr lang="ru-RU" dirty="0"/>
              <a:t>19 Тип интерфейса, показанный на данном слайде, предпочтителен, поскольку в этом случае определяются конкретные данные, относящиеся к каждому блоку.</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492896"/>
            <a:ext cx="5675286"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02256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1196752"/>
            <a:ext cx="8856984" cy="3749048"/>
          </a:xfrm>
        </p:spPr>
        <p:txBody>
          <a:bodyPr/>
          <a:lstStyle/>
          <a:p>
            <a:pPr marL="109728" indent="0" algn="just">
              <a:buNone/>
            </a:pPr>
            <a:r>
              <a:rPr lang="ru-RU" dirty="0"/>
              <a:t>20 Необходимо использовать (там, где это целесообразно) выразительные возможности ветвящихся стрелок;</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988838"/>
            <a:ext cx="6696744" cy="46420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96684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1116" y="876063"/>
            <a:ext cx="8856984" cy="3312368"/>
          </a:xfrm>
        </p:spPr>
        <p:txBody>
          <a:bodyPr>
            <a:normAutofit/>
          </a:bodyPr>
          <a:lstStyle/>
          <a:p>
            <a:pPr marL="109728" indent="0" algn="just">
              <a:buNone/>
            </a:pPr>
            <a:r>
              <a:rPr lang="ru-RU" sz="2600" dirty="0"/>
              <a:t>Схематическое изображение связей преобразующего блока в соответствии с соглашениями системы </a:t>
            </a:r>
            <a:r>
              <a:rPr lang="ru-RU" sz="2600" dirty="0">
                <a:latin typeface="+mj-lt"/>
              </a:rPr>
              <a:t>IDEF0</a:t>
            </a:r>
            <a:r>
              <a:rPr lang="ru-RU" sz="2600" dirty="0"/>
              <a:t>. Ограничительная и предписывающая информация изображается стрелками, присоединяемыми к блоку на стороне управления, а описательная информация поступает на вход блока и формируется на его выходе, отображаясь стрелками входа и выхода соответственно.</a:t>
            </a:r>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3356992"/>
            <a:ext cx="6086475"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95536" y="5877272"/>
            <a:ext cx="8185254" cy="646331"/>
          </a:xfrm>
          <a:prstGeom prst="rect">
            <a:avLst/>
          </a:prstGeom>
          <a:noFill/>
        </p:spPr>
        <p:txBody>
          <a:bodyPr wrap="none" rtlCol="0">
            <a:spAutoFit/>
          </a:bodyPr>
          <a:lstStyle/>
          <a:p>
            <a:r>
              <a:rPr lang="ru-RU" dirty="0"/>
              <a:t>Материальный поток и описывающий его информационный поток везде,</a:t>
            </a:r>
          </a:p>
          <a:p>
            <a:r>
              <a:rPr lang="ru-RU" dirty="0"/>
              <a:t>где это не вызывает недоразумений, можно изображать одной стрелкой.</a:t>
            </a:r>
          </a:p>
        </p:txBody>
      </p:sp>
    </p:spTree>
    <p:extLst>
      <p:ext uri="{BB962C8B-B14F-4D97-AF65-F5344CB8AC3E}">
        <p14:creationId xmlns:p14="http://schemas.microsoft.com/office/powerpoint/2010/main" val="2382121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844824"/>
            <a:ext cx="8229600" cy="1066800"/>
          </a:xfrm>
        </p:spPr>
        <p:txBody>
          <a:bodyPr>
            <a:normAutofit/>
          </a:bodyPr>
          <a:lstStyle/>
          <a:p>
            <a:r>
              <a:rPr lang="ru-RU" dirty="0"/>
              <a:t>Классификация функций, моделируемых блоками IDEF0</a:t>
            </a:r>
          </a:p>
        </p:txBody>
      </p:sp>
      <p:sp>
        <p:nvSpPr>
          <p:cNvPr id="3" name="Объект 2"/>
          <p:cNvSpPr>
            <a:spLocks noGrp="1"/>
          </p:cNvSpPr>
          <p:nvPr>
            <p:ph idx="1"/>
          </p:nvPr>
        </p:nvSpPr>
        <p:spPr>
          <a:xfrm>
            <a:off x="107504" y="2924944"/>
            <a:ext cx="8928992" cy="5328592"/>
          </a:xfrm>
        </p:spPr>
        <p:txBody>
          <a:bodyPr>
            <a:normAutofit/>
          </a:bodyPr>
          <a:lstStyle/>
          <a:p>
            <a:pPr marL="109728" indent="0" algn="just">
              <a:buNone/>
            </a:pPr>
            <a:r>
              <a:rPr lang="ru-RU" dirty="0"/>
              <a:t>	Практика построения функциональных моделей требует введения классификации явлений и событий, отображаемых в моделях. Такая классификация облегчает выбор глубины декомпозиции моделируемых систем и способствует выработке единообразных подходов и приемов моделирования в конкретных предметных областях.</a:t>
            </a:r>
          </a:p>
          <a:p>
            <a:pPr marL="109728" indent="0" algn="just">
              <a:buNone/>
            </a:pPr>
            <a:r>
              <a:rPr lang="ru-RU" dirty="0"/>
              <a:t>	Классификация делит все функции на четыре основных и два дополнительных вида. Каждая рубрика в классификации представляет собой класс преобразующих блоков, экземпляры которого возникают и используются при моделировании конкретной системы.</a:t>
            </a:r>
          </a:p>
        </p:txBody>
      </p:sp>
    </p:spTree>
    <p:extLst>
      <p:ext uri="{BB962C8B-B14F-4D97-AF65-F5344CB8AC3E}">
        <p14:creationId xmlns:p14="http://schemas.microsoft.com/office/powerpoint/2010/main" val="20465227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620688"/>
            <a:ext cx="8856984" cy="6048672"/>
          </a:xfrm>
        </p:spPr>
        <p:txBody>
          <a:bodyPr>
            <a:normAutofit/>
          </a:bodyPr>
          <a:lstStyle/>
          <a:p>
            <a:pPr marL="109728" indent="0" algn="just">
              <a:buNone/>
            </a:pPr>
            <a:r>
              <a:rPr lang="ru-RU" dirty="0">
                <a:latin typeface="Times New Roman"/>
              </a:rPr>
              <a:t>а) Основные виды функций:</a:t>
            </a:r>
            <a:endParaRPr lang="ru-RU" dirty="0"/>
          </a:p>
          <a:p>
            <a:pPr marL="109728" indent="0" algn="just">
              <a:buNone/>
            </a:pPr>
            <a:r>
              <a:rPr lang="ru-RU" b="1" dirty="0">
                <a:latin typeface="Times New Roman"/>
              </a:rPr>
              <a:t>	1 Деятельность</a:t>
            </a:r>
            <a:r>
              <a:rPr lang="ru-RU" dirty="0"/>
              <a:t> (синонимы: </a:t>
            </a:r>
            <a:r>
              <a:rPr lang="ru-RU" i="1" dirty="0"/>
              <a:t>дело, бизнес</a:t>
            </a:r>
            <a:r>
              <a:rPr lang="ru-RU" dirty="0"/>
              <a:t>) - совокупность процессов, выполняемых (протекающих) последовательно или/и параллельно, преобразующих множество материальных или/и информационных потоков во множество материальных или/и информационных потоков с другими свойствами. </a:t>
            </a:r>
            <a:r>
              <a:rPr lang="ru-RU" b="1" dirty="0"/>
              <a:t>Деятельность</a:t>
            </a:r>
            <a:r>
              <a:rPr lang="ru-RU" dirty="0"/>
              <a:t> осуществляется в соответствии с заранее определенной и постоянно корректируемой </a:t>
            </a:r>
            <a:r>
              <a:rPr lang="ru-RU" b="1" dirty="0"/>
              <a:t>целью</a:t>
            </a:r>
            <a:r>
              <a:rPr lang="ru-RU" dirty="0"/>
              <a:t>, с потреблением финансовых, энергетических, трудовых и материальных </a:t>
            </a:r>
            <a:r>
              <a:rPr lang="ru-RU" b="1" dirty="0"/>
              <a:t>ресурсов</a:t>
            </a:r>
            <a:r>
              <a:rPr lang="ru-RU" dirty="0"/>
              <a:t>, при выполнении </a:t>
            </a:r>
            <a:r>
              <a:rPr lang="ru-RU" b="1" dirty="0"/>
              <a:t>ограничений</a:t>
            </a:r>
            <a:r>
              <a:rPr lang="ru-RU" dirty="0"/>
              <a:t> со стороны внешней среды.</a:t>
            </a:r>
          </a:p>
          <a:p>
            <a:pPr marL="109728" indent="0" algn="just">
              <a:buNone/>
            </a:pPr>
            <a:r>
              <a:rPr lang="ru-RU" dirty="0">
                <a:latin typeface="Times New Roman"/>
              </a:rPr>
              <a:t>	В модели IDEF0 деятельность описывается блоком А0 на основной контекстной диаграмме А-0.</a:t>
            </a:r>
            <a:endParaRPr lang="ru-RU" dirty="0"/>
          </a:p>
        </p:txBody>
      </p:sp>
    </p:spTree>
    <p:extLst>
      <p:ext uri="{BB962C8B-B14F-4D97-AF65-F5344CB8AC3E}">
        <p14:creationId xmlns:p14="http://schemas.microsoft.com/office/powerpoint/2010/main" val="15471381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9512" y="2420888"/>
            <a:ext cx="8856984" cy="4325112"/>
          </a:xfrm>
        </p:spPr>
        <p:txBody>
          <a:bodyPr>
            <a:normAutofit/>
          </a:bodyPr>
          <a:lstStyle/>
          <a:p>
            <a:pPr marL="109728" indent="0" algn="just">
              <a:buNone/>
            </a:pPr>
            <a:r>
              <a:rPr lang="ru-RU" dirty="0"/>
              <a:t>При моделировании крупных, многопрофильных структур (фирм, организаций, предприятий), которые по своему статусу занимаются различными </a:t>
            </a:r>
            <a:r>
              <a:rPr lang="ru-RU" b="1" dirty="0"/>
              <a:t>видами деятельности</a:t>
            </a:r>
            <a:r>
              <a:rPr lang="ru-RU" dirty="0"/>
              <a:t>, последние представляют собой </a:t>
            </a:r>
            <a:r>
              <a:rPr lang="ru-RU" b="1" dirty="0"/>
              <a:t>различные экземпляры класса</a:t>
            </a:r>
            <a:r>
              <a:rPr lang="ru-RU" dirty="0"/>
              <a:t> </a:t>
            </a:r>
            <a:r>
              <a:rPr lang="ru-RU" b="1" dirty="0"/>
              <a:t>«деятельность»</a:t>
            </a:r>
            <a:r>
              <a:rPr lang="ru-RU" dirty="0"/>
              <a:t> и могут найти отражение в дополнительной контекстной диаграмме А-1. В этом случае общая модель сложной структуры будет состоять из ряда частных моделей, каждая из которых относится к конкретному виду деятельности.</a:t>
            </a:r>
          </a:p>
        </p:txBody>
      </p:sp>
      <p:sp>
        <p:nvSpPr>
          <p:cNvPr id="2" name="Прямоугольник 1"/>
          <p:cNvSpPr/>
          <p:nvPr/>
        </p:nvSpPr>
        <p:spPr>
          <a:xfrm>
            <a:off x="4175170" y="476672"/>
            <a:ext cx="851516" cy="2215991"/>
          </a:xfrm>
          <a:prstGeom prst="rect">
            <a:avLst/>
          </a:prstGeom>
          <a:noFill/>
        </p:spPr>
        <p:txBody>
          <a:bodyPr wrap="none" lIns="91440" tIns="45720" rIns="91440" bIns="45720">
            <a:spAutoFit/>
          </a:bodyPr>
          <a:lstStyle/>
          <a:p>
            <a:pPr algn="ctr"/>
            <a:r>
              <a:rPr lang="ru-RU" sz="138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p>
        </p:txBody>
      </p:sp>
    </p:spTree>
    <p:extLst>
      <p:ext uri="{BB962C8B-B14F-4D97-AF65-F5344CB8AC3E}">
        <p14:creationId xmlns:p14="http://schemas.microsoft.com/office/powerpoint/2010/main" val="32443635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1628800"/>
            <a:ext cx="8856984" cy="5112568"/>
          </a:xfrm>
        </p:spPr>
        <p:txBody>
          <a:bodyPr/>
          <a:lstStyle/>
          <a:p>
            <a:pPr algn="just"/>
            <a:r>
              <a:rPr lang="ru-RU" b="1" dirty="0">
                <a:latin typeface="Times New Roman"/>
              </a:rPr>
              <a:t>2 Процесс</a:t>
            </a:r>
            <a:r>
              <a:rPr lang="ru-RU" dirty="0"/>
              <a:t> (синоним: </a:t>
            </a:r>
            <a:r>
              <a:rPr lang="ru-RU" i="1" dirty="0"/>
              <a:t>бизнес-процесс</a:t>
            </a:r>
            <a:r>
              <a:rPr lang="ru-RU" dirty="0"/>
              <a:t>) - совокупность последовательно или/и параллельно выполняемых </a:t>
            </a:r>
            <a:r>
              <a:rPr lang="ru-RU" b="1" dirty="0"/>
              <a:t>операций</a:t>
            </a:r>
            <a:r>
              <a:rPr lang="ru-RU" dirty="0"/>
              <a:t>, преобразующая материальный или/и информационный потоки в соответствующие потоки с другими свойствами. </a:t>
            </a:r>
            <a:r>
              <a:rPr lang="ru-RU" b="1" dirty="0"/>
              <a:t>Процесс</a:t>
            </a:r>
            <a:r>
              <a:rPr lang="ru-RU" dirty="0"/>
              <a:t> протекает в соответствии с управляющими директивами, вырабатываемыми на основе </a:t>
            </a:r>
            <a:r>
              <a:rPr lang="ru-RU" b="1" dirty="0"/>
              <a:t>целей деятельности</a:t>
            </a:r>
            <a:r>
              <a:rPr lang="ru-RU" dirty="0"/>
              <a:t>. В ходе процесса потребляются финансовые, энергетические, трудовые и материальные </a:t>
            </a:r>
            <a:r>
              <a:rPr lang="ru-RU" b="1" dirty="0"/>
              <a:t>ресурсы</a:t>
            </a:r>
            <a:r>
              <a:rPr lang="ru-RU" dirty="0"/>
              <a:t> и выполняются </a:t>
            </a:r>
            <a:r>
              <a:rPr lang="ru-RU" b="1" dirty="0"/>
              <a:t>ограничения </a:t>
            </a:r>
            <a:r>
              <a:rPr lang="ru-RU" dirty="0"/>
              <a:t>со стороны других процессов и внешней среды.</a:t>
            </a:r>
          </a:p>
        </p:txBody>
      </p:sp>
    </p:spTree>
    <p:extLst>
      <p:ext uri="{BB962C8B-B14F-4D97-AF65-F5344CB8AC3E}">
        <p14:creationId xmlns:p14="http://schemas.microsoft.com/office/powerpoint/2010/main" val="6835880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1700808"/>
            <a:ext cx="8856984" cy="5040560"/>
          </a:xfrm>
        </p:spPr>
        <p:txBody>
          <a:bodyPr/>
          <a:lstStyle/>
          <a:p>
            <a:pPr algn="just"/>
            <a:r>
              <a:rPr lang="ru-RU" b="1" dirty="0">
                <a:latin typeface="Times New Roman"/>
              </a:rPr>
              <a:t>3 Операция</a:t>
            </a:r>
            <a:r>
              <a:rPr lang="ru-RU" dirty="0"/>
              <a:t> - совокупность последовательно или/и параллельно выполняемых </a:t>
            </a:r>
            <a:r>
              <a:rPr lang="ru-RU" b="1" dirty="0"/>
              <a:t>действий</a:t>
            </a:r>
            <a:r>
              <a:rPr lang="ru-RU" dirty="0"/>
              <a:t>, преобразующих объекты, входящие в состав материального или/и информационного потока, в соответствующие объекты с другими свойствами. Операция выполняется: а) в соответствии с </a:t>
            </a:r>
            <a:r>
              <a:rPr lang="ru-RU" b="1" dirty="0"/>
              <a:t>директивами</a:t>
            </a:r>
            <a:r>
              <a:rPr lang="ru-RU" dirty="0"/>
              <a:t>, вырабатываемыми на основе директив, определяющих протекание процесса, в состав которого входит операция; б) с потреблением всех видов необходимых </a:t>
            </a:r>
            <a:r>
              <a:rPr lang="ru-RU" b="1" dirty="0"/>
              <a:t>ресурсов</a:t>
            </a:r>
            <a:r>
              <a:rPr lang="ru-RU" dirty="0"/>
              <a:t>; в) с соблюдением ограничений со стороны других операций и внешней среды.</a:t>
            </a:r>
          </a:p>
          <a:p>
            <a:pPr marL="109728" indent="0" algn="just">
              <a:buNone/>
            </a:pPr>
            <a:endParaRPr lang="ru-RU" dirty="0"/>
          </a:p>
        </p:txBody>
      </p:sp>
    </p:spTree>
    <p:extLst>
      <p:ext uri="{BB962C8B-B14F-4D97-AF65-F5344CB8AC3E}">
        <p14:creationId xmlns:p14="http://schemas.microsoft.com/office/powerpoint/2010/main" val="29225909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2132856"/>
            <a:ext cx="8856984" cy="2812944"/>
          </a:xfrm>
        </p:spPr>
        <p:txBody>
          <a:bodyPr/>
          <a:lstStyle/>
          <a:p>
            <a:pPr algn="just"/>
            <a:r>
              <a:rPr lang="ru-RU" b="1" dirty="0">
                <a:latin typeface="Times New Roman"/>
              </a:rPr>
              <a:t>4 Действие</a:t>
            </a:r>
            <a:r>
              <a:rPr lang="ru-RU" dirty="0"/>
              <a:t> - преобразование какого-либо свойства материального или информационного объекта в другое свойство. Действие выполняется в соответствии с </a:t>
            </a:r>
            <a:r>
              <a:rPr lang="ru-RU" b="1" dirty="0"/>
              <a:t>командой,</a:t>
            </a:r>
            <a:r>
              <a:rPr lang="ru-RU" dirty="0"/>
              <a:t> являющейся частью </a:t>
            </a:r>
            <a:r>
              <a:rPr lang="ru-RU" b="1" dirty="0"/>
              <a:t>директивы</a:t>
            </a:r>
            <a:r>
              <a:rPr lang="ru-RU" dirty="0"/>
              <a:t> на выполнение операции, с потреблением необходимых ресурсов и с соблюдением ограничений, налагаемых на осуществление операции.</a:t>
            </a:r>
          </a:p>
          <a:p>
            <a:pPr marL="109728" indent="0" algn="just">
              <a:buNone/>
            </a:pPr>
            <a:endParaRPr lang="ru-RU" dirty="0"/>
          </a:p>
        </p:txBody>
      </p:sp>
    </p:spTree>
    <p:extLst>
      <p:ext uri="{BB962C8B-B14F-4D97-AF65-F5344CB8AC3E}">
        <p14:creationId xmlns:p14="http://schemas.microsoft.com/office/powerpoint/2010/main" val="3042278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87624" y="0"/>
            <a:ext cx="8229600" cy="1066800"/>
          </a:xfrm>
        </p:spPr>
        <p:txBody>
          <a:bodyPr/>
          <a:lstStyle/>
          <a:p>
            <a:r>
              <a:rPr lang="ru-RU" dirty="0"/>
              <a:t>Стрелки как ограничения</a:t>
            </a:r>
          </a:p>
        </p:txBody>
      </p:sp>
      <p:sp>
        <p:nvSpPr>
          <p:cNvPr id="3" name="Объект 2"/>
          <p:cNvSpPr>
            <a:spLocks noGrp="1"/>
          </p:cNvSpPr>
          <p:nvPr>
            <p:ph idx="1"/>
          </p:nvPr>
        </p:nvSpPr>
        <p:spPr>
          <a:xfrm>
            <a:off x="457200" y="980728"/>
            <a:ext cx="8229600" cy="5593808"/>
          </a:xfrm>
        </p:spPr>
        <p:txBody>
          <a:bodyPr>
            <a:normAutofit/>
          </a:bodyPr>
          <a:lstStyle/>
          <a:p>
            <a:pPr algn="just"/>
            <a:r>
              <a:rPr lang="ru-RU" sz="3200" dirty="0"/>
              <a:t>Стрелки на диаграмме </a:t>
            </a:r>
            <a:r>
              <a:rPr lang="ru-RU" sz="3200" dirty="0">
                <a:latin typeface="Arial Black" panose="020B0A04020102020204" pitchFamily="34" charset="0"/>
              </a:rPr>
              <a:t>IDEF0</a:t>
            </a:r>
            <a:r>
              <a:rPr lang="ru-RU" sz="3200" dirty="0"/>
              <a:t>, представляя данные или материальные объекты, одновременно задают своего рода ограничения (условия). Входные и управляющие стрелки блока, соединяющие его с другими блоками или внешней средой, описывают условия, которые должны быть выполнены для того, чтобы реализовалась функция, записанная в качестве имени блока.</a:t>
            </a:r>
          </a:p>
        </p:txBody>
      </p:sp>
    </p:spTree>
    <p:extLst>
      <p:ext uri="{BB962C8B-B14F-4D97-AF65-F5344CB8AC3E}">
        <p14:creationId xmlns:p14="http://schemas.microsoft.com/office/powerpoint/2010/main" val="98118302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2132856"/>
            <a:ext cx="8856984" cy="4608512"/>
          </a:xfrm>
        </p:spPr>
        <p:txBody>
          <a:bodyPr>
            <a:normAutofit/>
          </a:bodyPr>
          <a:lstStyle/>
          <a:p>
            <a:pPr algn="just"/>
            <a:r>
              <a:rPr lang="ru-RU" b="1" dirty="0">
                <a:latin typeface="Times New Roman"/>
              </a:rPr>
              <a:t>5 </a:t>
            </a:r>
            <a:r>
              <a:rPr lang="ru-RU" b="1" dirty="0" err="1">
                <a:latin typeface="Times New Roman"/>
              </a:rPr>
              <a:t>Субдеятельность</a:t>
            </a:r>
            <a:r>
              <a:rPr lang="ru-RU" dirty="0"/>
              <a:t> - совокупность нескольких процессов в составе деятельности, объединенная некоторой частной целью (являющейся «подцелью» деятельности).</a:t>
            </a:r>
          </a:p>
          <a:p>
            <a:pPr algn="just"/>
            <a:r>
              <a:rPr lang="ru-RU" b="1" dirty="0">
                <a:latin typeface="Times New Roman"/>
              </a:rPr>
              <a:t>6 </a:t>
            </a:r>
            <a:r>
              <a:rPr lang="ru-RU" b="1" dirty="0" err="1">
                <a:latin typeface="Times New Roman"/>
              </a:rPr>
              <a:t>Подпроцесс</a:t>
            </a:r>
            <a:r>
              <a:rPr lang="ru-RU" dirty="0"/>
              <a:t> - группа операций в составе процесса, объединенная технологически или организационно.</a:t>
            </a:r>
          </a:p>
          <a:p>
            <a:pPr algn="just"/>
            <a:r>
              <a:rPr lang="ru-RU" dirty="0">
                <a:latin typeface="Times New Roman"/>
              </a:rPr>
              <a:t>Понятия группы а) образуют естественную иерархию блоков на IDEF0-диаграммах при декомпозиции, предусматривая четыре уровня последней. При анализе сложных видов деятельности могут потребоваться промежуточные уровни декомпозиции, основанные на применении функций группы</a:t>
            </a:r>
            <a:r>
              <a:rPr lang="en-US" dirty="0">
                <a:latin typeface="Times New Roman"/>
              </a:rPr>
              <a:t>.</a:t>
            </a:r>
            <a:endParaRPr lang="ru-RU" dirty="0"/>
          </a:p>
          <a:p>
            <a:pPr algn="just"/>
            <a:r>
              <a:rPr lang="ru-RU" dirty="0">
                <a:latin typeface="Times New Roman"/>
              </a:rPr>
              <a:t>Уровни декомпозиции, детализирующие действия, естественно считать состоящими из </a:t>
            </a:r>
            <a:r>
              <a:rPr lang="ru-RU" b="1" dirty="0">
                <a:latin typeface="Times New Roman"/>
              </a:rPr>
              <a:t>элементарных или простых функций.</a:t>
            </a:r>
            <a:endParaRPr lang="ru-RU" dirty="0"/>
          </a:p>
          <a:p>
            <a:pPr marL="109728" indent="0">
              <a:buNone/>
            </a:pPr>
            <a:endParaRPr lang="ru-RU" dirty="0"/>
          </a:p>
        </p:txBody>
      </p:sp>
    </p:spTree>
    <p:extLst>
      <p:ext uri="{BB962C8B-B14F-4D97-AF65-F5344CB8AC3E}">
        <p14:creationId xmlns:p14="http://schemas.microsoft.com/office/powerpoint/2010/main" val="35207481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1484784"/>
            <a:ext cx="8856984" cy="5256584"/>
          </a:xfrm>
        </p:spPr>
        <p:txBody>
          <a:bodyPr/>
          <a:lstStyle/>
          <a:p>
            <a:pPr algn="just"/>
            <a:r>
              <a:rPr lang="ru-RU" b="1" dirty="0">
                <a:latin typeface="Times New Roman"/>
              </a:rPr>
              <a:t>Организационно-технические структуры и механизмы IDEF0-моделей</a:t>
            </a:r>
            <a:endParaRPr lang="ru-RU" b="1" dirty="0"/>
          </a:p>
          <a:p>
            <a:pPr algn="just"/>
            <a:r>
              <a:rPr lang="ru-RU" dirty="0">
                <a:latin typeface="Times New Roman"/>
              </a:rPr>
              <a:t>Все функции, входящие в приведенную выше классификацию, находятся между собой в отношениях иерархической подчиненности по принципу «сверху вниз»: деятельность - </a:t>
            </a:r>
            <a:r>
              <a:rPr lang="ru-RU" dirty="0" err="1">
                <a:latin typeface="Times New Roman"/>
              </a:rPr>
              <a:t>субдеятельность</a:t>
            </a:r>
            <a:r>
              <a:rPr lang="ru-RU" dirty="0">
                <a:latin typeface="Times New Roman"/>
              </a:rPr>
              <a:t> - процесс - </a:t>
            </a:r>
            <a:r>
              <a:rPr lang="ru-RU" dirty="0" err="1">
                <a:latin typeface="Times New Roman"/>
              </a:rPr>
              <a:t>подпроцесс</a:t>
            </a:r>
            <a:r>
              <a:rPr lang="ru-RU" dirty="0">
                <a:latin typeface="Times New Roman"/>
              </a:rPr>
              <a:t> - операция - действие. Согласно методологии IDEF0 каждая функция выполняется посредством механизма. В большинстве систем, анализируемых при помощи функциональных моделей, такими механизмами служат организационно-технические структуры.</a:t>
            </a:r>
            <a:endParaRPr lang="ru-RU" dirty="0"/>
          </a:p>
          <a:p>
            <a:pPr marL="109728" indent="0">
              <a:buNone/>
            </a:pPr>
            <a:endParaRPr lang="ru-RU" dirty="0"/>
          </a:p>
        </p:txBody>
      </p:sp>
    </p:spTree>
    <p:extLst>
      <p:ext uri="{BB962C8B-B14F-4D97-AF65-F5344CB8AC3E}">
        <p14:creationId xmlns:p14="http://schemas.microsoft.com/office/powerpoint/2010/main" val="24287305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1844824"/>
            <a:ext cx="8856984" cy="4896544"/>
          </a:xfrm>
        </p:spPr>
        <p:txBody>
          <a:bodyPr/>
          <a:lstStyle/>
          <a:p>
            <a:r>
              <a:rPr lang="ru-RU" dirty="0">
                <a:latin typeface="Times New Roman"/>
              </a:rPr>
              <a:t>Одним из концептуальных принципов функционального моделирования является «отделение «организации» от функций». Вместе с тем анализ показывает что между иерархией функций (преобразований) и иерархией механизмов существует соответствие, иллюстрируемое рисунком.</a:t>
            </a:r>
            <a:endParaRPr lang="ru-R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358" y="3356992"/>
            <a:ext cx="8631122"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0549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1412776"/>
            <a:ext cx="8856984" cy="5328592"/>
          </a:xfrm>
        </p:spPr>
        <p:txBody>
          <a:bodyPr/>
          <a:lstStyle/>
          <a:p>
            <a:pPr algn="just"/>
            <a:r>
              <a:rPr lang="ru-RU" b="1" dirty="0">
                <a:latin typeface="Times New Roman"/>
              </a:rPr>
              <a:t>Организационно-техническая система</a:t>
            </a:r>
            <a:r>
              <a:rPr lang="ru-RU" dirty="0"/>
              <a:t> - организационная структура, персонал и комплекс технических средств (оборудование), необходимые для осуществления деятельности.</a:t>
            </a:r>
          </a:p>
          <a:p>
            <a:pPr algn="just"/>
            <a:r>
              <a:rPr lang="ru-RU" b="1" dirty="0">
                <a:latin typeface="Times New Roman"/>
              </a:rPr>
              <a:t>Организационно-техническая подсистема</a:t>
            </a:r>
            <a:r>
              <a:rPr lang="ru-RU" dirty="0"/>
              <a:t> - часть организационно-технической системы, обеспечивающая протекание процесса (</a:t>
            </a:r>
            <a:r>
              <a:rPr lang="ru-RU" dirty="0" err="1"/>
              <a:t>субдеятельности</a:t>
            </a:r>
            <a:r>
              <a:rPr lang="ru-RU" dirty="0"/>
              <a:t>).</a:t>
            </a:r>
          </a:p>
          <a:p>
            <a:pPr algn="just"/>
            <a:r>
              <a:rPr lang="ru-RU" b="1" dirty="0">
                <a:latin typeface="Times New Roman"/>
              </a:rPr>
              <a:t>Организационно-технический комплекс (модуль)</a:t>
            </a:r>
            <a:r>
              <a:rPr lang="ru-RU" dirty="0"/>
              <a:t> - часть организационно-технической подсистемы, предназначенная для выполнения операции.</a:t>
            </a:r>
          </a:p>
        </p:txBody>
      </p:sp>
    </p:spTree>
    <p:extLst>
      <p:ext uri="{BB962C8B-B14F-4D97-AF65-F5344CB8AC3E}">
        <p14:creationId xmlns:p14="http://schemas.microsoft.com/office/powerpoint/2010/main" val="26100824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1556792"/>
            <a:ext cx="8856984" cy="5184576"/>
          </a:xfrm>
        </p:spPr>
        <p:txBody>
          <a:bodyPr/>
          <a:lstStyle/>
          <a:p>
            <a:pPr algn="just"/>
            <a:r>
              <a:rPr lang="ru-RU" b="1" dirty="0">
                <a:latin typeface="Times New Roman"/>
              </a:rPr>
              <a:t>Организационно-технический блок</a:t>
            </a:r>
            <a:r>
              <a:rPr lang="ru-RU" dirty="0"/>
              <a:t> - часть организационно-технического комплекса, обеспечивающая выполнение </a:t>
            </a:r>
            <a:r>
              <a:rPr lang="ru-RU" b="1" dirty="0"/>
              <a:t>действия</a:t>
            </a:r>
            <a:r>
              <a:rPr lang="ru-RU" dirty="0"/>
              <a:t>.</a:t>
            </a:r>
          </a:p>
          <a:p>
            <a:pPr algn="just"/>
            <a:r>
              <a:rPr lang="ru-RU" dirty="0">
                <a:latin typeface="Times New Roman"/>
              </a:rPr>
              <a:t>Таким образом, при корректном построении модели (без априорной привязки к «организации») появляется возможность связать ее блоки на разных уровнях декомпозиции с объектами организационно-технической структуры, выступающими в качестве механизмов. В этом случае </a:t>
            </a:r>
            <a:r>
              <a:rPr lang="ru-RU" b="1" dirty="0">
                <a:latin typeface="Times New Roman"/>
              </a:rPr>
              <a:t>организационно-техническая структура становится результатом функционального моделирования.</a:t>
            </a:r>
            <a:endParaRPr lang="ru-RU" dirty="0"/>
          </a:p>
        </p:txBody>
      </p:sp>
    </p:spTree>
    <p:extLst>
      <p:ext uri="{BB962C8B-B14F-4D97-AF65-F5344CB8AC3E}">
        <p14:creationId xmlns:p14="http://schemas.microsoft.com/office/powerpoint/2010/main" val="34921956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1700808"/>
            <a:ext cx="8856984" cy="5040560"/>
          </a:xfrm>
        </p:spPr>
        <p:txBody>
          <a:bodyPr/>
          <a:lstStyle/>
          <a:p>
            <a:pPr algn="just"/>
            <a:r>
              <a:rPr lang="ru-RU" dirty="0">
                <a:latin typeface="Times New Roman"/>
              </a:rPr>
              <a:t>Во многих моделях находит или должно находить отражение явление, состоящее в формировании или специфической настройке (перестройке) механизмов в ходе деятельности. Это явление часто именуется </a:t>
            </a:r>
            <a:r>
              <a:rPr lang="ru-RU" b="1" dirty="0">
                <a:latin typeface="Times New Roman"/>
              </a:rPr>
              <a:t>реинжинирингом</a:t>
            </a:r>
            <a:r>
              <a:rPr lang="ru-RU" dirty="0">
                <a:latin typeface="Times New Roman"/>
              </a:rPr>
              <a:t> производства и/или бизнес-процессов на предприятии (в организации).</a:t>
            </a:r>
            <a:endParaRPr lang="ru-RU" dirty="0"/>
          </a:p>
          <a:p>
            <a:pPr algn="just"/>
            <a:r>
              <a:rPr lang="ru-RU" dirty="0">
                <a:latin typeface="Times New Roman"/>
              </a:rPr>
              <a:t>Явление отражается в модели как </a:t>
            </a:r>
            <a:r>
              <a:rPr lang="ru-RU" dirty="0" err="1">
                <a:latin typeface="Times New Roman"/>
              </a:rPr>
              <a:t>субдеятельность</a:t>
            </a:r>
            <a:r>
              <a:rPr lang="ru-RU" dirty="0">
                <a:latin typeface="Times New Roman"/>
              </a:rPr>
              <a:t>, поскольку почти всегда состоит из нескольких процессов. Укрупненная схема этой </a:t>
            </a:r>
            <a:r>
              <a:rPr lang="ru-RU" dirty="0" err="1">
                <a:latin typeface="Times New Roman"/>
              </a:rPr>
              <a:t>субдеятельности</a:t>
            </a:r>
            <a:r>
              <a:rPr lang="ru-RU" dirty="0">
                <a:latin typeface="Times New Roman"/>
              </a:rPr>
              <a:t> приведена на рисунке</a:t>
            </a:r>
            <a:endParaRPr lang="ru-RU" dirty="0"/>
          </a:p>
          <a:p>
            <a:pPr marL="109728" indent="0" algn="just">
              <a:buNone/>
            </a:pPr>
            <a:endParaRPr lang="ru-RU" dirty="0"/>
          </a:p>
        </p:txBody>
      </p:sp>
    </p:spTree>
    <p:extLst>
      <p:ext uri="{BB962C8B-B14F-4D97-AF65-F5344CB8AC3E}">
        <p14:creationId xmlns:p14="http://schemas.microsoft.com/office/powerpoint/2010/main" val="15998626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196752"/>
            <a:ext cx="8531858" cy="4896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Прямоугольник 3"/>
          <p:cNvSpPr/>
          <p:nvPr/>
        </p:nvSpPr>
        <p:spPr>
          <a:xfrm>
            <a:off x="379639" y="5877327"/>
            <a:ext cx="8280920" cy="400110"/>
          </a:xfrm>
          <a:prstGeom prst="rect">
            <a:avLst/>
          </a:prstGeom>
        </p:spPr>
        <p:txBody>
          <a:bodyPr wrap="square">
            <a:spAutoFit/>
          </a:bodyPr>
          <a:lstStyle/>
          <a:p>
            <a:pPr algn="ctr"/>
            <a:r>
              <a:rPr lang="ru-RU" sz="2000" b="1" dirty="0"/>
              <a:t>Э - энергия, П - персонал, О - оборудование, Ф - финансы</a:t>
            </a:r>
          </a:p>
        </p:txBody>
      </p:sp>
    </p:spTree>
    <p:extLst>
      <p:ext uri="{BB962C8B-B14F-4D97-AF65-F5344CB8AC3E}">
        <p14:creationId xmlns:p14="http://schemas.microsoft.com/office/powerpoint/2010/main" val="224001938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1340768"/>
            <a:ext cx="8856984" cy="5400600"/>
          </a:xfrm>
        </p:spPr>
        <p:txBody>
          <a:bodyPr>
            <a:normAutofit/>
          </a:bodyPr>
          <a:lstStyle/>
          <a:p>
            <a:pPr algn="just"/>
            <a:r>
              <a:rPr lang="ru-RU" dirty="0">
                <a:latin typeface="Times New Roman"/>
              </a:rPr>
              <a:t>Согласно схеме </a:t>
            </a:r>
            <a:r>
              <a:rPr lang="ru-RU" b="1" dirty="0">
                <a:latin typeface="Times New Roman"/>
              </a:rPr>
              <a:t>входом</a:t>
            </a:r>
            <a:r>
              <a:rPr lang="ru-RU" dirty="0">
                <a:latin typeface="Times New Roman"/>
              </a:rPr>
              <a:t> и одновременно потребляемым </a:t>
            </a:r>
            <a:r>
              <a:rPr lang="ru-RU" b="1" dirty="0">
                <a:latin typeface="Times New Roman"/>
              </a:rPr>
              <a:t>ресурсом</a:t>
            </a:r>
            <a:r>
              <a:rPr lang="ru-RU" dirty="0">
                <a:latin typeface="Times New Roman"/>
              </a:rPr>
              <a:t> </a:t>
            </a:r>
            <a:r>
              <a:rPr lang="ru-RU" dirty="0" err="1">
                <a:latin typeface="Times New Roman"/>
              </a:rPr>
              <a:t>субдеятельности</a:t>
            </a:r>
            <a:r>
              <a:rPr lang="ru-RU" dirty="0">
                <a:latin typeface="Times New Roman"/>
              </a:rPr>
              <a:t> являются </a:t>
            </a:r>
            <a:r>
              <a:rPr lang="ru-RU" b="1" dirty="0">
                <a:latin typeface="Times New Roman"/>
              </a:rPr>
              <a:t>финансы</a:t>
            </a:r>
            <a:r>
              <a:rPr lang="ru-RU" dirty="0">
                <a:latin typeface="Times New Roman"/>
              </a:rPr>
              <a:t>, преобразуемые в другие виды ресурсов - энергетические, трудовые, материальные (оборудование, вспомогательные материалы и т.д.). Механизм любого уровня обеспечивает выполнение деятельности (процесса, операции, действия), потребляя ресурсы: финансовые, энергетические, трудовые, непосредственно или с помощью промежуточных преобразований, то есть специфических процессов, которые можно назвать поддерживающими, обеспечивающими или </a:t>
            </a:r>
            <a:r>
              <a:rPr lang="ru-RU" b="1" dirty="0">
                <a:latin typeface="Times New Roman"/>
              </a:rPr>
              <a:t>вспомогательными</a:t>
            </a:r>
            <a:r>
              <a:rPr lang="ru-RU" dirty="0">
                <a:latin typeface="Times New Roman"/>
              </a:rPr>
              <a:t> (по аналогии с вспомогательными производствами, цехами, участками на машиностроительном предприятии) по отношению к </a:t>
            </a:r>
            <a:r>
              <a:rPr lang="ru-RU" b="1" dirty="0">
                <a:latin typeface="Times New Roman"/>
              </a:rPr>
              <a:t>основным процессам</a:t>
            </a:r>
            <a:r>
              <a:rPr lang="ru-RU" dirty="0">
                <a:latin typeface="Times New Roman"/>
              </a:rPr>
              <a:t>, где происходят преобразования, однозначно обусловленные целью деятельности.</a:t>
            </a:r>
            <a:endParaRPr lang="ru-RU" dirty="0"/>
          </a:p>
        </p:txBody>
      </p:sp>
    </p:spTree>
    <p:extLst>
      <p:ext uri="{BB962C8B-B14F-4D97-AF65-F5344CB8AC3E}">
        <p14:creationId xmlns:p14="http://schemas.microsoft.com/office/powerpoint/2010/main" val="8807729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51890" y="1412776"/>
            <a:ext cx="7886700" cy="1368152"/>
          </a:xfrm>
        </p:spPr>
        <p:txBody>
          <a:bodyPr>
            <a:normAutofit/>
          </a:bodyPr>
          <a:lstStyle/>
          <a:p>
            <a:r>
              <a:rPr lang="ru-RU" dirty="0"/>
              <a:t>Управление - особый вид процесса, операции, действия</a:t>
            </a:r>
          </a:p>
        </p:txBody>
      </p:sp>
      <p:sp>
        <p:nvSpPr>
          <p:cNvPr id="3" name="Объект 2"/>
          <p:cNvSpPr>
            <a:spLocks noGrp="1"/>
          </p:cNvSpPr>
          <p:nvPr>
            <p:ph idx="1"/>
          </p:nvPr>
        </p:nvSpPr>
        <p:spPr>
          <a:xfrm>
            <a:off x="628650" y="2852935"/>
            <a:ext cx="7886700" cy="3324027"/>
          </a:xfrm>
        </p:spPr>
        <p:txBody>
          <a:bodyPr/>
          <a:lstStyle/>
          <a:p>
            <a:pPr algn="just"/>
            <a:r>
              <a:rPr lang="ru-RU" dirty="0">
                <a:latin typeface="Times New Roman"/>
              </a:rPr>
              <a:t>Один из общих принципов методологии IDEF0 требует, чтобы к каждому блоку на диаграмме была присоединена хотя бы одна управляющая стрелка, отображающая условия правильного функционирования блока. Ниже сформулирован ряд определений и методических положений, которыми следует руководствоваться при отражении управлений на функциональных моделях.</a:t>
            </a:r>
            <a:endParaRPr lang="ru-RU" dirty="0"/>
          </a:p>
        </p:txBody>
      </p:sp>
    </p:spTree>
    <p:extLst>
      <p:ext uri="{BB962C8B-B14F-4D97-AF65-F5344CB8AC3E}">
        <p14:creationId xmlns:p14="http://schemas.microsoft.com/office/powerpoint/2010/main" val="24860415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1268760"/>
            <a:ext cx="8856984" cy="5472608"/>
          </a:xfrm>
        </p:spPr>
        <p:txBody>
          <a:bodyPr>
            <a:normAutofit/>
          </a:bodyPr>
          <a:lstStyle/>
          <a:p>
            <a:pPr marL="109728" indent="0" algn="just">
              <a:buNone/>
            </a:pPr>
            <a:r>
              <a:rPr lang="ru-RU" b="1" dirty="0">
                <a:latin typeface="Times New Roman"/>
              </a:rPr>
              <a:t>Управление деятельностью</a:t>
            </a:r>
            <a:r>
              <a:rPr lang="ru-RU" dirty="0"/>
              <a:t> </a:t>
            </a:r>
            <a:r>
              <a:rPr lang="ru-RU" b="1" dirty="0"/>
              <a:t>- процесс</a:t>
            </a:r>
            <a:r>
              <a:rPr lang="ru-RU" dirty="0"/>
              <a:t>, состоящий как минимум из следующих </a:t>
            </a:r>
            <a:r>
              <a:rPr lang="ru-RU" b="1" dirty="0"/>
              <a:t>операций</a:t>
            </a:r>
            <a:r>
              <a:rPr lang="ru-RU" dirty="0"/>
              <a:t>:</a:t>
            </a:r>
          </a:p>
          <a:p>
            <a:pPr marL="109728" indent="0" algn="just">
              <a:buNone/>
            </a:pPr>
            <a:r>
              <a:rPr lang="ru-RU" dirty="0">
                <a:latin typeface="Times New Roman"/>
              </a:rPr>
              <a:t>- формулирование цели деятельности;</a:t>
            </a:r>
            <a:endParaRPr lang="ru-RU" dirty="0"/>
          </a:p>
          <a:p>
            <a:pPr marL="109728" indent="0" algn="just">
              <a:buNone/>
            </a:pPr>
            <a:r>
              <a:rPr lang="ru-RU" dirty="0">
                <a:latin typeface="Times New Roman"/>
              </a:rPr>
              <a:t>- оценивание ресурсов, необходимых для осуществления деятельности и их сопоставление с имеющимися ресурсами;</a:t>
            </a:r>
            <a:endParaRPr lang="ru-RU" dirty="0"/>
          </a:p>
          <a:p>
            <a:pPr marL="109728" indent="0" algn="just">
              <a:buNone/>
            </a:pPr>
            <a:r>
              <a:rPr lang="ru-RU" dirty="0">
                <a:latin typeface="Times New Roman"/>
              </a:rPr>
              <a:t>- сбор информации об условиях протекания и фактическом состоянии деятельности («глобальная» обратная связь);</a:t>
            </a:r>
            <a:endParaRPr lang="ru-RU" dirty="0"/>
          </a:p>
          <a:p>
            <a:pPr marL="109728" indent="0" algn="just">
              <a:buNone/>
            </a:pPr>
            <a:r>
              <a:rPr lang="ru-RU" dirty="0">
                <a:latin typeface="Times New Roman"/>
              </a:rPr>
              <a:t>- выработка и принятие решений, направленных на достижение целей, в частности, решений о распределении ресурсов по процессам, входящим в состав деятельности; оформление решений в виде директив на управление процессами;</a:t>
            </a:r>
            <a:endParaRPr lang="ru-RU" dirty="0"/>
          </a:p>
          <a:p>
            <a:pPr marL="109728" indent="0" algn="just">
              <a:buNone/>
            </a:pPr>
            <a:r>
              <a:rPr lang="ru-RU" dirty="0">
                <a:latin typeface="Times New Roman"/>
              </a:rPr>
              <a:t>- реализация решений (исполнение директив) и оценка их результатов («локальная обратная связь»);</a:t>
            </a:r>
            <a:endParaRPr lang="ru-RU" dirty="0"/>
          </a:p>
          <a:p>
            <a:pPr marL="109728" indent="0" algn="just">
              <a:buNone/>
            </a:pPr>
            <a:r>
              <a:rPr lang="ru-RU" dirty="0">
                <a:latin typeface="Times New Roman"/>
              </a:rPr>
              <a:t>- корректировка (в случае необходимости, например при нехватке ресурсов) ранее сформулированных целей (самонастройка, адаптация).</a:t>
            </a:r>
            <a:endParaRPr lang="ru-RU" dirty="0"/>
          </a:p>
          <a:p>
            <a:pPr marL="109728" indent="0">
              <a:buNone/>
            </a:pPr>
            <a:endParaRPr lang="ru-RU" dirty="0"/>
          </a:p>
        </p:txBody>
      </p:sp>
    </p:spTree>
    <p:extLst>
      <p:ext uri="{BB962C8B-B14F-4D97-AF65-F5344CB8AC3E}">
        <p14:creationId xmlns:p14="http://schemas.microsoft.com/office/powerpoint/2010/main" val="2293228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3608" y="0"/>
            <a:ext cx="8229600" cy="1066800"/>
          </a:xfrm>
        </p:spPr>
        <p:txBody>
          <a:bodyPr>
            <a:normAutofit/>
          </a:bodyPr>
          <a:lstStyle/>
          <a:p>
            <a:r>
              <a:rPr lang="ru-RU" b="1" dirty="0"/>
              <a:t>Методика разработки функциональных моделей в среде IDEF0</a:t>
            </a:r>
          </a:p>
        </p:txBody>
      </p:sp>
      <p:sp>
        <p:nvSpPr>
          <p:cNvPr id="3" name="Объект 2"/>
          <p:cNvSpPr>
            <a:spLocks noGrp="1"/>
          </p:cNvSpPr>
          <p:nvPr>
            <p:ph idx="1"/>
          </p:nvPr>
        </p:nvSpPr>
        <p:spPr/>
        <p:txBody>
          <a:bodyPr>
            <a:normAutofit/>
          </a:bodyPr>
          <a:lstStyle/>
          <a:p>
            <a:r>
              <a:rPr lang="ru-RU" b="1" dirty="0">
                <a:latin typeface="Times New Roman"/>
              </a:rPr>
              <a:t>Материальный поток</a:t>
            </a:r>
            <a:r>
              <a:rPr lang="ru-RU" dirty="0"/>
              <a:t> - непрерывное или дискретное множество материальных объектов, распределенное во времени.</a:t>
            </a:r>
          </a:p>
          <a:p>
            <a:r>
              <a:rPr lang="ru-RU" b="1" dirty="0">
                <a:latin typeface="Times New Roman"/>
              </a:rPr>
              <a:t>Информационный поток</a:t>
            </a:r>
            <a:r>
              <a:rPr lang="ru-RU" dirty="0"/>
              <a:t> - множество информационных объектов, распределенное во времени.</a:t>
            </a:r>
          </a:p>
          <a:p>
            <a:r>
              <a:rPr lang="ru-RU" dirty="0">
                <a:latin typeface="Times New Roman"/>
              </a:rPr>
              <a:t>Информация, участвующая в процессах, операциях, действиях и деятельности в целом, может быть классифицирована на три группы:</a:t>
            </a:r>
            <a:endParaRPr lang="ru-RU" dirty="0"/>
          </a:p>
          <a:p>
            <a:r>
              <a:rPr lang="ru-RU" dirty="0">
                <a:latin typeface="Times New Roman"/>
              </a:rPr>
              <a:t>- ограничительная;</a:t>
            </a:r>
            <a:endParaRPr lang="ru-RU" dirty="0"/>
          </a:p>
          <a:p>
            <a:r>
              <a:rPr lang="ru-RU" dirty="0">
                <a:latin typeface="Times New Roman"/>
              </a:rPr>
              <a:t>- описательная;</a:t>
            </a:r>
            <a:endParaRPr lang="ru-RU" dirty="0"/>
          </a:p>
          <a:p>
            <a:r>
              <a:rPr lang="ru-RU" dirty="0">
                <a:latin typeface="Times New Roman"/>
              </a:rPr>
              <a:t>- предписывающая (управляющая).</a:t>
            </a:r>
            <a:endParaRPr lang="ru-RU" dirty="0"/>
          </a:p>
        </p:txBody>
      </p:sp>
    </p:spTree>
    <p:extLst>
      <p:ext uri="{BB962C8B-B14F-4D97-AF65-F5344CB8AC3E}">
        <p14:creationId xmlns:p14="http://schemas.microsoft.com/office/powerpoint/2010/main" val="8360629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1116" y="1916832"/>
            <a:ext cx="8856984" cy="6120680"/>
          </a:xfrm>
        </p:spPr>
        <p:txBody>
          <a:bodyPr/>
          <a:lstStyle/>
          <a:p>
            <a:pPr algn="just"/>
            <a:r>
              <a:rPr lang="ru-RU" b="1" dirty="0">
                <a:latin typeface="Times New Roman"/>
              </a:rPr>
              <a:t>Управление процессом - операция</a:t>
            </a:r>
            <a:r>
              <a:rPr lang="ru-RU" dirty="0"/>
              <a:t>, состоящая как минимум из следующих </a:t>
            </a:r>
            <a:r>
              <a:rPr lang="ru-RU" b="1" dirty="0"/>
              <a:t>действий:</a:t>
            </a:r>
            <a:endParaRPr lang="ru-RU" dirty="0"/>
          </a:p>
          <a:p>
            <a:pPr algn="just"/>
            <a:r>
              <a:rPr lang="ru-RU" dirty="0">
                <a:latin typeface="Times New Roman"/>
              </a:rPr>
              <a:t>- анализ директивы на управление процессом, ее декомпозиция на директивы управления операциями;</a:t>
            </a:r>
            <a:endParaRPr lang="ru-RU" dirty="0"/>
          </a:p>
          <a:p>
            <a:pPr algn="just"/>
            <a:r>
              <a:rPr lang="ru-RU" dirty="0">
                <a:latin typeface="Times New Roman"/>
              </a:rPr>
              <a:t>- сбор (прием по каналам связи) информации о ходе выполнения операций, ее обобщение и формирование сведений о состоянии процесса; передача данных в подсистему управления деятельностью;</a:t>
            </a:r>
            <a:endParaRPr lang="ru-RU" dirty="0"/>
          </a:p>
          <a:p>
            <a:pPr algn="just"/>
            <a:r>
              <a:rPr lang="ru-RU" dirty="0">
                <a:latin typeface="Times New Roman"/>
              </a:rPr>
              <a:t>- сопоставление информации о ходе операций с данными директив и выработка локальных решений, направленных на устранение отклонений;</a:t>
            </a:r>
            <a:endParaRPr lang="ru-RU" dirty="0"/>
          </a:p>
          <a:p>
            <a:pPr algn="just"/>
            <a:r>
              <a:rPr lang="ru-RU" dirty="0">
                <a:latin typeface="Times New Roman"/>
              </a:rPr>
              <a:t>- корректировка (в случае необходимости) директив на выполнение операций.</a:t>
            </a:r>
            <a:endParaRPr lang="ru-RU" dirty="0"/>
          </a:p>
          <a:p>
            <a:pPr marL="109728" indent="0">
              <a:buNone/>
            </a:pPr>
            <a:endParaRPr lang="ru-RU" dirty="0"/>
          </a:p>
        </p:txBody>
      </p:sp>
    </p:spTree>
    <p:extLst>
      <p:ext uri="{BB962C8B-B14F-4D97-AF65-F5344CB8AC3E}">
        <p14:creationId xmlns:p14="http://schemas.microsoft.com/office/powerpoint/2010/main" val="195820987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1628800"/>
            <a:ext cx="8856984" cy="5112568"/>
          </a:xfrm>
        </p:spPr>
        <p:txBody>
          <a:bodyPr/>
          <a:lstStyle/>
          <a:p>
            <a:pPr marL="109728" indent="0" algn="just">
              <a:buNone/>
            </a:pPr>
            <a:r>
              <a:rPr lang="ru-RU" b="1" dirty="0">
                <a:latin typeface="Times New Roman"/>
              </a:rPr>
              <a:t>	Управление операцией - действие</a:t>
            </a:r>
            <a:r>
              <a:rPr lang="ru-RU" dirty="0"/>
              <a:t>, состоящее в выработке на основании директивы на управление операцией </a:t>
            </a:r>
            <a:r>
              <a:rPr lang="ru-RU" b="1" dirty="0"/>
              <a:t>команд</a:t>
            </a:r>
            <a:r>
              <a:rPr lang="ru-RU" dirty="0"/>
              <a:t> на управление действиями, в реализации этих команд, оценке результатов выполнения, передаче необходимой информации в комплекс управления процессом, корректировке команд в случае необходимости</a:t>
            </a:r>
          </a:p>
        </p:txBody>
      </p:sp>
    </p:spTree>
    <p:extLst>
      <p:ext uri="{BB962C8B-B14F-4D97-AF65-F5344CB8AC3E}">
        <p14:creationId xmlns:p14="http://schemas.microsoft.com/office/powerpoint/2010/main" val="33236596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1268760"/>
            <a:ext cx="8856984" cy="5472608"/>
          </a:xfrm>
        </p:spPr>
        <p:txBody>
          <a:bodyPr>
            <a:normAutofit/>
          </a:bodyPr>
          <a:lstStyle/>
          <a:p>
            <a:pPr marL="109728" indent="0" algn="just">
              <a:buNone/>
            </a:pPr>
            <a:r>
              <a:rPr lang="ru-RU" dirty="0">
                <a:latin typeface="Times New Roman"/>
              </a:rPr>
              <a:t>	Блоки управления должны присутствовать на каждой IDEF0-диаграмме (кроме тех, которые являются декомпозициями самих таких блоков). Через них осуществляются управляющие воздействия на остальные блоки диаграммы. Именно эти блоки воспринимают ограничивающую и предписывающую информацию и преобразуют ее в соответствующие директивы и команды. Имена блоков управления, как правило, содержат глагол «Управлять…».</a:t>
            </a:r>
          </a:p>
          <a:p>
            <a:pPr marL="109728" indent="0" algn="just">
              <a:buNone/>
            </a:pPr>
            <a:r>
              <a:rPr lang="ru-RU" dirty="0">
                <a:latin typeface="Times New Roman"/>
              </a:rPr>
              <a:t>	Стрелки, исходящие из блока с именем «Управлять...», описывают </a:t>
            </a:r>
            <a:r>
              <a:rPr lang="ru-RU" b="1" dirty="0">
                <a:latin typeface="Times New Roman"/>
              </a:rPr>
              <a:t>централизованную схему</a:t>
            </a:r>
            <a:r>
              <a:rPr lang="ru-RU" dirty="0">
                <a:latin typeface="Times New Roman"/>
              </a:rPr>
              <a:t> управления (управленческую «вертикаль»). Возможны варианты структур, в которых выходная информация одного из блоков является управляющей для другого. Это отображает </a:t>
            </a:r>
            <a:r>
              <a:rPr lang="ru-RU" b="1" dirty="0">
                <a:latin typeface="Times New Roman"/>
              </a:rPr>
              <a:t>децентрализацию</a:t>
            </a:r>
            <a:r>
              <a:rPr lang="ru-RU" dirty="0">
                <a:latin typeface="Times New Roman"/>
              </a:rPr>
              <a:t> управления («горизонтальные» связи)</a:t>
            </a:r>
            <a:endParaRPr lang="ru-RU" dirty="0"/>
          </a:p>
        </p:txBody>
      </p:sp>
    </p:spTree>
    <p:extLst>
      <p:ext uri="{BB962C8B-B14F-4D97-AF65-F5344CB8AC3E}">
        <p14:creationId xmlns:p14="http://schemas.microsoft.com/office/powerpoint/2010/main" val="23612427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1484784"/>
            <a:ext cx="8856984" cy="5256584"/>
          </a:xfrm>
        </p:spPr>
        <p:txBody>
          <a:bodyPr>
            <a:normAutofit/>
          </a:bodyPr>
          <a:lstStyle/>
          <a:p>
            <a:pPr marL="109728" indent="0" algn="just">
              <a:buNone/>
            </a:pPr>
            <a:r>
              <a:rPr lang="ru-RU" dirty="0">
                <a:latin typeface="+mj-lt"/>
              </a:rPr>
              <a:t>	Эффективность и производительность труда разработчиков функциональных моделей могут быть повышены за счет применения типовых моделей и отдельных диаграмм, ориентированных на применение в конкретных предметных областях. Так, например, на основе представлений о жизненном цикле продукции (изделия) можно предложить типовую диаграмму уровня А0 для промышленного предприятия, которая может иметь вид, схематически показанный на следующем слайде.</a:t>
            </a:r>
          </a:p>
          <a:p>
            <a:pPr marL="109728" indent="0" algn="just">
              <a:buNone/>
            </a:pPr>
            <a:r>
              <a:rPr lang="ru-RU" dirty="0">
                <a:latin typeface="+mj-lt"/>
              </a:rPr>
              <a:t>Фрагмент типовой модели промышленного предприятия в формате IDEF0 </a:t>
            </a:r>
          </a:p>
        </p:txBody>
      </p:sp>
    </p:spTree>
    <p:extLst>
      <p:ext uri="{BB962C8B-B14F-4D97-AF65-F5344CB8AC3E}">
        <p14:creationId xmlns:p14="http://schemas.microsoft.com/office/powerpoint/2010/main" val="38413850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0" y="1628800"/>
            <a:ext cx="8229600" cy="3244992"/>
          </a:xfrm>
        </p:spPr>
        <p:txBody>
          <a:bodyPr/>
          <a:lstStyle/>
          <a:p>
            <a:r>
              <a:rPr lang="ru-RU" dirty="0">
                <a:latin typeface="Times New Roman"/>
              </a:rPr>
              <a:t>Аналогичные типовые модели могут быть разработаны для других видов бизнеса (оказание услуг, транспорт, банковское дело, финансовая деятельность и т.д.).</a:t>
            </a:r>
            <a:endParaRPr lang="ru-RU" dirty="0"/>
          </a:p>
        </p:txBody>
      </p:sp>
      <p:pic>
        <p:nvPicPr>
          <p:cNvPr id="3074" name="Picture 2" descr="http://www.infosait.ru/norma_doc/48/48889/x08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9768" y="2545097"/>
            <a:ext cx="5460504" cy="3980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8842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3568" y="2852936"/>
            <a:ext cx="7886700" cy="1325563"/>
          </a:xfrm>
        </p:spPr>
        <p:txBody>
          <a:bodyPr/>
          <a:lstStyle/>
          <a:p>
            <a:pPr algn="ctr"/>
            <a:r>
              <a:rPr lang="ru-RU" dirty="0"/>
              <a:t>Спасибо за внимание!</a:t>
            </a:r>
          </a:p>
        </p:txBody>
      </p:sp>
    </p:spTree>
    <p:extLst>
      <p:ext uri="{BB962C8B-B14F-4D97-AF65-F5344CB8AC3E}">
        <p14:creationId xmlns:p14="http://schemas.microsoft.com/office/powerpoint/2010/main" val="4229122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1052736"/>
            <a:ext cx="8856984" cy="5544616"/>
          </a:xfrm>
        </p:spPr>
        <p:txBody>
          <a:bodyPr>
            <a:normAutofit/>
          </a:bodyPr>
          <a:lstStyle/>
          <a:p>
            <a:r>
              <a:rPr lang="ru-RU" b="1" dirty="0">
                <a:latin typeface="Times New Roman"/>
              </a:rPr>
              <a:t>Ограничительная информация</a:t>
            </a:r>
            <a:r>
              <a:rPr lang="ru-RU" dirty="0"/>
              <a:t> - сведения о том, </a:t>
            </a:r>
            <a:r>
              <a:rPr lang="ru-RU" b="1" dirty="0"/>
              <a:t>что нельзя делать</a:t>
            </a:r>
            <a:r>
              <a:rPr lang="ru-RU" dirty="0"/>
              <a:t>:</a:t>
            </a:r>
          </a:p>
          <a:p>
            <a:r>
              <a:rPr lang="ru-RU" dirty="0">
                <a:latin typeface="Times New Roman"/>
              </a:rPr>
              <a:t>а) никогда, ни при каких обстоятельствах (кроме, быть может, форс-мажорных), в любой фазе жизненного цикла и на любом этапе функционирования системы в целом;</a:t>
            </a:r>
            <a:endParaRPr lang="ru-RU" dirty="0"/>
          </a:p>
          <a:p>
            <a:r>
              <a:rPr lang="ru-RU" dirty="0">
                <a:latin typeface="Times New Roman"/>
              </a:rPr>
              <a:t>б) в рамках функционирования конкретного блока.</a:t>
            </a:r>
            <a:endParaRPr lang="ru-RU" dirty="0"/>
          </a:p>
          <a:p>
            <a:r>
              <a:rPr lang="ru-RU" b="1" dirty="0">
                <a:latin typeface="Times New Roman"/>
              </a:rPr>
              <a:t>Ограничительная информация</a:t>
            </a:r>
            <a:r>
              <a:rPr lang="ru-RU" dirty="0"/>
              <a:t> содержится в законах, подзаконных актах, международных, государственных и отраслевых стандартах, а также в специальных внутренних положениях и документах предприятия, в частности, в технических требованиях, условиях, регламентах и т.д.</a:t>
            </a:r>
          </a:p>
        </p:txBody>
      </p:sp>
    </p:spTree>
    <p:extLst>
      <p:ext uri="{BB962C8B-B14F-4D97-AF65-F5344CB8AC3E}">
        <p14:creationId xmlns:p14="http://schemas.microsoft.com/office/powerpoint/2010/main" val="52749086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6736</TotalTime>
  <Words>4141</Words>
  <Application>Microsoft Office PowerPoint</Application>
  <PresentationFormat>Экран (4:3)</PresentationFormat>
  <Paragraphs>219</Paragraphs>
  <Slides>85</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85</vt:i4>
      </vt:variant>
    </vt:vector>
  </HeadingPairs>
  <TitlesOfParts>
    <vt:vector size="91" baseType="lpstr">
      <vt:lpstr>Arial</vt:lpstr>
      <vt:lpstr>Arial Black</vt:lpstr>
      <vt:lpstr>Calibri</vt:lpstr>
      <vt:lpstr>Calibri Light</vt:lpstr>
      <vt:lpstr>Times New Roman</vt:lpstr>
      <vt:lpstr>Тема Office</vt:lpstr>
      <vt:lpstr>Методология проектирования IDEF</vt:lpstr>
      <vt:lpstr>Реализация методологии IDEF0</vt:lpstr>
      <vt:lpstr>Код функционального блока формируется следующим образом:</vt:lpstr>
      <vt:lpstr>Презентация PowerPoint</vt:lpstr>
      <vt:lpstr>Нумерация узлов диаграмм</vt:lpstr>
      <vt:lpstr>Текст и глоссарий</vt:lpstr>
      <vt:lpstr>Стрелки как ограничения</vt:lpstr>
      <vt:lpstr>Методика разработки функциональных моделей в среде IDEF0</vt:lpstr>
      <vt:lpstr>Презентация PowerPoint</vt:lpstr>
      <vt:lpstr>Презентация PowerPoint</vt:lpstr>
      <vt:lpstr>Стрелки как ограничения </vt:lpstr>
      <vt:lpstr>Параллельное функционирование</vt:lpstr>
      <vt:lpstr>Ветвление и слияние сегментов стрелок</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Отношения блоков</vt:lpstr>
      <vt:lpstr>Презентация PowerPoint</vt:lpstr>
      <vt:lpstr>Презентация PowerPoint</vt:lpstr>
      <vt:lpstr>Презентация PowerPoint</vt:lpstr>
      <vt:lpstr>Обратная связь</vt:lpstr>
      <vt:lpstr>Презентация PowerPoint</vt:lpstr>
      <vt:lpstr>Презентация PowerPoint</vt:lpstr>
      <vt:lpstr>Связи «выход - механизм»</vt:lpstr>
      <vt:lpstr>Пример связи «выход – механизм»</vt:lpstr>
      <vt:lpstr>Отношения между блоками диаграммы и другими диаграммами</vt:lpstr>
      <vt:lpstr>Граничные стрелки</vt:lpstr>
      <vt:lpstr>Граничные стрелки</vt:lpstr>
      <vt:lpstr>Презентация PowerPoint</vt:lpstr>
      <vt:lpstr>ICOM-кодирование граничных стрелок</vt:lpstr>
      <vt:lpstr>Пример ICOM кодирования</vt:lpstr>
      <vt:lpstr>Презентация PowerPoint</vt:lpstr>
      <vt:lpstr>Примеры изменения ролей стрелок </vt:lpstr>
      <vt:lpstr>Стрелки, помещенные в «туннель»</vt:lpstr>
      <vt:lpstr>Презентация PowerPoint</vt:lpstr>
      <vt:lpstr>Презентация PowerPoint</vt:lpstr>
      <vt:lpstr>Презентация PowerPoint</vt:lpstr>
      <vt:lpstr>Презентация PowerPoint</vt:lpstr>
      <vt:lpstr>Презентация PowerPoint</vt:lpstr>
      <vt:lpstr>Ссылочные выражения (коды)</vt:lpstr>
      <vt:lpstr>Номера блоков</vt:lpstr>
      <vt:lpstr>Узловые номера</vt:lpstr>
      <vt:lpstr>Перечень узлов</vt:lpstr>
      <vt:lpstr>Дерево узлов</vt:lpstr>
      <vt:lpstr>Презентация PowerPoint</vt:lpstr>
      <vt:lpstr>Презентация PowerPoint</vt:lpstr>
      <vt:lpstr>Презентация PowerPoint</vt:lpstr>
      <vt:lpstr>Правила построения диаграмм</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Классификация функций, моделируемых блоками IDEF0</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Управление - особый вид процесса, операции, действия</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Спасибо за внимание!</vt:lpstr>
    </vt:vector>
  </TitlesOfParts>
  <Company>МГТУ МИРЭА</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Миронов Артем Алексеевич</dc:creator>
  <cp:lastModifiedBy>Alexander Lobanov</cp:lastModifiedBy>
  <cp:revision>95</cp:revision>
  <dcterms:created xsi:type="dcterms:W3CDTF">2017-09-27T05:12:52Z</dcterms:created>
  <dcterms:modified xsi:type="dcterms:W3CDTF">2025-01-21T17:36:38Z</dcterms:modified>
</cp:coreProperties>
</file>