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9"/>
  </p:notesMasterIdLst>
  <p:sldIdLst>
    <p:sldId id="256" r:id="rId2"/>
    <p:sldId id="257" r:id="rId3"/>
    <p:sldId id="258" r:id="rId4"/>
    <p:sldId id="260" r:id="rId5"/>
    <p:sldId id="259" r:id="rId6"/>
    <p:sldId id="262" r:id="rId7"/>
    <p:sldId id="261" r:id="rId8"/>
    <p:sldId id="263" r:id="rId9"/>
    <p:sldId id="264" r:id="rId10"/>
    <p:sldId id="265" r:id="rId11"/>
    <p:sldId id="266" r:id="rId12"/>
    <p:sldId id="267" r:id="rId13"/>
    <p:sldId id="268" r:id="rId14"/>
    <p:sldId id="269" r:id="rId15"/>
    <p:sldId id="276" r:id="rId16"/>
    <p:sldId id="280" r:id="rId17"/>
    <p:sldId id="270" r:id="rId18"/>
    <p:sldId id="271" r:id="rId19"/>
    <p:sldId id="289" r:id="rId20"/>
    <p:sldId id="292" r:id="rId21"/>
    <p:sldId id="291" r:id="rId22"/>
    <p:sldId id="290" r:id="rId23"/>
    <p:sldId id="295" r:id="rId24"/>
    <p:sldId id="288" r:id="rId25"/>
    <p:sldId id="294" r:id="rId26"/>
    <p:sldId id="296" r:id="rId27"/>
    <p:sldId id="297" r:id="rId28"/>
    <p:sldId id="281" r:id="rId29"/>
    <p:sldId id="298" r:id="rId30"/>
    <p:sldId id="301" r:id="rId31"/>
    <p:sldId id="299" r:id="rId32"/>
    <p:sldId id="300" r:id="rId33"/>
    <p:sldId id="306" r:id="rId34"/>
    <p:sldId id="305" r:id="rId35"/>
    <p:sldId id="304" r:id="rId36"/>
    <p:sldId id="310" r:id="rId37"/>
    <p:sldId id="311" r:id="rId38"/>
    <p:sldId id="309" r:id="rId39"/>
    <p:sldId id="308" r:id="rId40"/>
    <p:sldId id="307" r:id="rId41"/>
    <p:sldId id="303" r:id="rId42"/>
    <p:sldId id="302" r:id="rId43"/>
    <p:sldId id="319" r:id="rId44"/>
    <p:sldId id="320" r:id="rId45"/>
    <p:sldId id="315" r:id="rId46"/>
    <p:sldId id="318" r:id="rId47"/>
    <p:sldId id="317" r:id="rId48"/>
    <p:sldId id="321" r:id="rId49"/>
    <p:sldId id="316" r:id="rId50"/>
    <p:sldId id="322" r:id="rId51"/>
    <p:sldId id="314" r:id="rId52"/>
    <p:sldId id="313" r:id="rId53"/>
    <p:sldId id="324" r:id="rId54"/>
    <p:sldId id="328" r:id="rId55"/>
    <p:sldId id="325" r:id="rId56"/>
    <p:sldId id="326" r:id="rId57"/>
    <p:sldId id="327" r:id="rId58"/>
    <p:sldId id="333" r:id="rId59"/>
    <p:sldId id="329" r:id="rId60"/>
    <p:sldId id="323" r:id="rId61"/>
    <p:sldId id="334" r:id="rId62"/>
    <p:sldId id="335" r:id="rId63"/>
    <p:sldId id="338" r:id="rId64"/>
    <p:sldId id="342" r:id="rId65"/>
    <p:sldId id="336" r:id="rId66"/>
    <p:sldId id="339" r:id="rId67"/>
    <p:sldId id="343" r:id="rId6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56" autoAdjust="0"/>
    <p:restoredTop sz="94660"/>
  </p:normalViewPr>
  <p:slideViewPr>
    <p:cSldViewPr>
      <p:cViewPr varScale="1">
        <p:scale>
          <a:sx n="92" d="100"/>
          <a:sy n="92" d="100"/>
        </p:scale>
        <p:origin x="932"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61D1FB-4CC5-489F-B54A-A2EC60ACD06F}" type="datetimeFigureOut">
              <a:rPr lang="ru-RU" smtClean="0"/>
              <a:t>21.01.2025</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1B9792-FB08-4DF8-9653-8E4C59587B34}" type="slidenum">
              <a:rPr lang="ru-RU" smtClean="0"/>
              <a:t>‹#›</a:t>
            </a:fld>
            <a:endParaRPr lang="ru-RU"/>
          </a:p>
        </p:txBody>
      </p:sp>
    </p:spTree>
    <p:extLst>
      <p:ext uri="{BB962C8B-B14F-4D97-AF65-F5344CB8AC3E}">
        <p14:creationId xmlns:p14="http://schemas.microsoft.com/office/powerpoint/2010/main" val="3277080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D91B9792-FB08-4DF8-9653-8E4C59587B34}" type="slidenum">
              <a:rPr lang="ru-RU" smtClean="0"/>
              <a:t>6</a:t>
            </a:fld>
            <a:endParaRPr lang="ru-RU"/>
          </a:p>
        </p:txBody>
      </p:sp>
    </p:spTree>
    <p:extLst>
      <p:ext uri="{BB962C8B-B14F-4D97-AF65-F5344CB8AC3E}">
        <p14:creationId xmlns:p14="http://schemas.microsoft.com/office/powerpoint/2010/main" val="78646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3" name="Прямоугольник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Прямоугольник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Прямоугольник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Прямоугольник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Прямоугольник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Скругленный прямоугольник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Скругленный прямоугольник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Прямоугольник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Заголовок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ru-RU"/>
              <a:t>Образец заголовка</a:t>
            </a:r>
            <a:endParaRPr kumimoji="0" lang="en-US"/>
          </a:p>
        </p:txBody>
      </p:sp>
      <p:sp>
        <p:nvSpPr>
          <p:cNvPr id="9" name="Подзаголовок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a:t>Образец подзаголовка</a:t>
            </a:r>
            <a:endParaRPr kumimoji="0" lang="en-US"/>
          </a:p>
        </p:txBody>
      </p:sp>
      <p:sp>
        <p:nvSpPr>
          <p:cNvPr id="28" name="Дата 27"/>
          <p:cNvSpPr>
            <a:spLocks noGrp="1"/>
          </p:cNvSpPr>
          <p:nvPr>
            <p:ph type="dt" sz="half" idx="10"/>
          </p:nvPr>
        </p:nvSpPr>
        <p:spPr>
          <a:xfrm>
            <a:off x="6705600" y="4206240"/>
            <a:ext cx="960120" cy="457200"/>
          </a:xfrm>
        </p:spPr>
        <p:txBody>
          <a:bodyPr/>
          <a:lstStyle/>
          <a:p>
            <a:fld id="{FB89A2AA-4065-4D1B-80FE-F67D8FD49EE3}" type="datetimeFigureOut">
              <a:rPr lang="ru-RU" smtClean="0"/>
              <a:t>21.01.2025</a:t>
            </a:fld>
            <a:endParaRPr lang="ru-RU"/>
          </a:p>
        </p:txBody>
      </p:sp>
      <p:sp>
        <p:nvSpPr>
          <p:cNvPr id="17" name="Нижний колонтитул 16"/>
          <p:cNvSpPr>
            <a:spLocks noGrp="1"/>
          </p:cNvSpPr>
          <p:nvPr>
            <p:ph type="ftr" sz="quarter" idx="11"/>
          </p:nvPr>
        </p:nvSpPr>
        <p:spPr>
          <a:xfrm>
            <a:off x="5410200" y="4205288"/>
            <a:ext cx="1295400" cy="457200"/>
          </a:xfrm>
        </p:spPr>
        <p:txBody>
          <a:bodyPr/>
          <a:lstStyle/>
          <a:p>
            <a:endParaRPr lang="ru-RU"/>
          </a:p>
        </p:txBody>
      </p:sp>
      <p:sp>
        <p:nvSpPr>
          <p:cNvPr id="29" name="Номер слайда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AA943EDA-6AE8-4726-8A7A-7BE1086472ED}"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FB89A2AA-4065-4D1B-80FE-F67D8FD49EE3}" type="datetimeFigureOut">
              <a:rPr lang="ru-RU" smtClean="0"/>
              <a:t>21.01.2025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A943EDA-6AE8-4726-8A7A-7BE1086472ED}"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81800" y="1143000"/>
            <a:ext cx="1905000" cy="5486400"/>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1143000"/>
            <a:ext cx="6248400" cy="5486400"/>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FB89A2AA-4065-4D1B-80FE-F67D8FD49EE3}" type="datetimeFigureOut">
              <a:rPr lang="ru-RU" smtClean="0"/>
              <a:t>21.01.2025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A943EDA-6AE8-4726-8A7A-7BE1086472ED}"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FB89A2AA-4065-4D1B-80FE-F67D8FD49EE3}" type="datetimeFigureOut">
              <a:rPr lang="ru-RU" smtClean="0"/>
              <a:t>21.01.2025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A943EDA-6AE8-4726-8A7A-7BE1086472ED}"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ru-RU"/>
              <a:t>Образец заголовка</a:t>
            </a:r>
            <a:endParaRPr kumimoji="0" lang="en-US"/>
          </a:p>
        </p:txBody>
      </p:sp>
      <p:sp>
        <p:nvSpPr>
          <p:cNvPr id="3" name="Текст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a:t>Образец текста</a:t>
            </a:r>
          </a:p>
        </p:txBody>
      </p:sp>
      <p:sp>
        <p:nvSpPr>
          <p:cNvPr id="4" name="Дата 3"/>
          <p:cNvSpPr>
            <a:spLocks noGrp="1"/>
          </p:cNvSpPr>
          <p:nvPr>
            <p:ph type="dt" sz="half" idx="10"/>
          </p:nvPr>
        </p:nvSpPr>
        <p:spPr/>
        <p:txBody>
          <a:bodyPr/>
          <a:lstStyle/>
          <a:p>
            <a:fld id="{FB89A2AA-4065-4D1B-80FE-F67D8FD49EE3}" type="datetimeFigureOut">
              <a:rPr lang="ru-RU" smtClean="0"/>
              <a:t>21.01.2025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A943EDA-6AE8-4726-8A7A-7BE1086472ED}"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Объект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Объект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FB89A2AA-4065-4D1B-80FE-F67D8FD49EE3}" type="datetimeFigureOut">
              <a:rPr lang="ru-RU" smtClean="0"/>
              <a:t>21.01.2025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A943EDA-6AE8-4726-8A7A-7BE1086472ED}"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143000"/>
            <a:ext cx="8382000" cy="1069848"/>
          </a:xfrm>
        </p:spPr>
        <p:txBody>
          <a:bodyPr anchor="ctr"/>
          <a:lstStyle>
            <a:lvl1pPr>
              <a:defRPr sz="4000" b="0" i="0" cap="none" baseline="0"/>
            </a:lvl1pPr>
          </a:lstStyle>
          <a:p>
            <a:r>
              <a:rPr kumimoji="0" lang="ru-RU"/>
              <a:t>Образец заголовка</a:t>
            </a:r>
            <a:endParaRPr kumimoji="0" lang="en-US"/>
          </a:p>
        </p:txBody>
      </p:sp>
      <p:sp>
        <p:nvSpPr>
          <p:cNvPr id="3" name="Текст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a:t>Образец текста</a:t>
            </a:r>
          </a:p>
        </p:txBody>
      </p:sp>
      <p:sp>
        <p:nvSpPr>
          <p:cNvPr id="4" name="Текст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a:t>Образец текста</a:t>
            </a:r>
          </a:p>
        </p:txBody>
      </p:sp>
      <p:sp>
        <p:nvSpPr>
          <p:cNvPr id="5" name="Объект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6" name="Объект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26" name="Дата 25"/>
          <p:cNvSpPr>
            <a:spLocks noGrp="1"/>
          </p:cNvSpPr>
          <p:nvPr>
            <p:ph type="dt" sz="half" idx="10"/>
          </p:nvPr>
        </p:nvSpPr>
        <p:spPr/>
        <p:txBody>
          <a:bodyPr rtlCol="0"/>
          <a:lstStyle/>
          <a:p>
            <a:fld id="{FB89A2AA-4065-4D1B-80FE-F67D8FD49EE3}" type="datetimeFigureOut">
              <a:rPr lang="ru-RU" smtClean="0"/>
              <a:t>21.01.2025</a:t>
            </a:fld>
            <a:endParaRPr lang="ru-RU"/>
          </a:p>
        </p:txBody>
      </p:sp>
      <p:sp>
        <p:nvSpPr>
          <p:cNvPr id="27" name="Номер слайда 26"/>
          <p:cNvSpPr>
            <a:spLocks noGrp="1"/>
          </p:cNvSpPr>
          <p:nvPr>
            <p:ph type="sldNum" sz="quarter" idx="11"/>
          </p:nvPr>
        </p:nvSpPr>
        <p:spPr/>
        <p:txBody>
          <a:bodyPr rtlCol="0"/>
          <a:lstStyle/>
          <a:p>
            <a:fld id="{AA943EDA-6AE8-4726-8A7A-7BE1086472ED}" type="slidenum">
              <a:rPr lang="ru-RU" smtClean="0"/>
              <a:t>‹#›</a:t>
            </a:fld>
            <a:endParaRPr lang="ru-RU"/>
          </a:p>
        </p:txBody>
      </p:sp>
      <p:sp>
        <p:nvSpPr>
          <p:cNvPr id="28" name="Нижний колонтитул 27"/>
          <p:cNvSpPr>
            <a:spLocks noGrp="1"/>
          </p:cNvSpPr>
          <p:nvPr>
            <p:ph type="ftr" sz="quarter" idx="12"/>
          </p:nvPr>
        </p:nvSpPr>
        <p:spPr/>
        <p:txBody>
          <a:bodyPr rtlCol="0"/>
          <a:lstStyle/>
          <a:p>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ru-RU"/>
              <a:t>Образец заголовка</a:t>
            </a:r>
            <a:endParaRPr kumimoji="0" lang="en-US"/>
          </a:p>
        </p:txBody>
      </p:sp>
      <p:sp>
        <p:nvSpPr>
          <p:cNvPr id="3" name="Дата 2"/>
          <p:cNvSpPr>
            <a:spLocks noGrp="1"/>
          </p:cNvSpPr>
          <p:nvPr>
            <p:ph type="dt" sz="half" idx="10"/>
          </p:nvPr>
        </p:nvSpPr>
        <p:spPr>
          <a:xfrm>
            <a:off x="6583680" y="612648"/>
            <a:ext cx="957264" cy="457200"/>
          </a:xfrm>
        </p:spPr>
        <p:txBody>
          <a:bodyPr/>
          <a:lstStyle/>
          <a:p>
            <a:fld id="{FB89A2AA-4065-4D1B-80FE-F67D8FD49EE3}" type="datetimeFigureOut">
              <a:rPr lang="ru-RU" smtClean="0"/>
              <a:t>21.01.2025</a:t>
            </a:fld>
            <a:endParaRPr lang="ru-RU"/>
          </a:p>
        </p:txBody>
      </p:sp>
      <p:sp>
        <p:nvSpPr>
          <p:cNvPr id="4" name="Нижний колонтитул 3"/>
          <p:cNvSpPr>
            <a:spLocks noGrp="1"/>
          </p:cNvSpPr>
          <p:nvPr>
            <p:ph type="ftr" sz="quarter" idx="11"/>
          </p:nvPr>
        </p:nvSpPr>
        <p:spPr>
          <a:xfrm>
            <a:off x="5257800" y="612648"/>
            <a:ext cx="1325880" cy="457200"/>
          </a:xfrm>
        </p:spPr>
        <p:txBody>
          <a:bodyPr/>
          <a:lstStyle/>
          <a:p>
            <a:endParaRPr lang="ru-RU"/>
          </a:p>
        </p:txBody>
      </p:sp>
      <p:sp>
        <p:nvSpPr>
          <p:cNvPr id="5" name="Номер слайда 4"/>
          <p:cNvSpPr>
            <a:spLocks noGrp="1"/>
          </p:cNvSpPr>
          <p:nvPr>
            <p:ph type="sldNum" sz="quarter" idx="12"/>
          </p:nvPr>
        </p:nvSpPr>
        <p:spPr>
          <a:xfrm>
            <a:off x="8174736" y="2272"/>
            <a:ext cx="762000" cy="365760"/>
          </a:xfrm>
        </p:spPr>
        <p:txBody>
          <a:bodyPr/>
          <a:lstStyle/>
          <a:p>
            <a:fld id="{AA943EDA-6AE8-4726-8A7A-7BE1086472ED}"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B89A2AA-4065-4D1B-80FE-F67D8FD49EE3}" type="datetimeFigureOut">
              <a:rPr lang="ru-RU" smtClean="0"/>
              <a:t>21.01.2025</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AA943EDA-6AE8-4726-8A7A-7BE1086472ED}"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53496" y="1101970"/>
            <a:ext cx="3383280" cy="877824"/>
          </a:xfrm>
        </p:spPr>
        <p:txBody>
          <a:bodyPr anchor="b"/>
          <a:lstStyle>
            <a:lvl1pPr algn="l">
              <a:buNone/>
              <a:defRPr sz="1800" b="1"/>
            </a:lvl1pPr>
          </a:lstStyle>
          <a:p>
            <a:r>
              <a:rPr kumimoji="0" lang="ru-RU"/>
              <a:t>Образец заголовка</a:t>
            </a:r>
            <a:endParaRPr kumimoji="0" lang="en-US"/>
          </a:p>
        </p:txBody>
      </p:sp>
      <p:sp>
        <p:nvSpPr>
          <p:cNvPr id="3" name="Текст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ru-RU"/>
              <a:t>Образец текста</a:t>
            </a:r>
          </a:p>
        </p:txBody>
      </p:sp>
      <p:sp>
        <p:nvSpPr>
          <p:cNvPr id="4" name="Объект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FB89A2AA-4065-4D1B-80FE-F67D8FD49EE3}" type="datetimeFigureOut">
              <a:rPr lang="ru-RU" smtClean="0"/>
              <a:t>21.01.2025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A943EDA-6AE8-4726-8A7A-7BE1086472ED}"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ru-RU"/>
              <a:t>Образец заголовка</a:t>
            </a:r>
            <a:endParaRPr kumimoji="0" lang="en-US"/>
          </a:p>
        </p:txBody>
      </p:sp>
      <p:sp>
        <p:nvSpPr>
          <p:cNvPr id="3" name="Рисунок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ru-RU"/>
              <a:t>Вставка рисунка</a:t>
            </a:r>
            <a:endParaRPr kumimoji="0" lang="en-US" dirty="0"/>
          </a:p>
        </p:txBody>
      </p:sp>
      <p:sp>
        <p:nvSpPr>
          <p:cNvPr id="4" name="Текст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ru-RU"/>
              <a:t>Образец текста</a:t>
            </a:r>
          </a:p>
        </p:txBody>
      </p:sp>
      <p:sp>
        <p:nvSpPr>
          <p:cNvPr id="5" name="Дата 4"/>
          <p:cNvSpPr>
            <a:spLocks noGrp="1"/>
          </p:cNvSpPr>
          <p:nvPr>
            <p:ph type="dt" sz="half" idx="10"/>
          </p:nvPr>
        </p:nvSpPr>
        <p:spPr/>
        <p:txBody>
          <a:bodyPr/>
          <a:lstStyle/>
          <a:p>
            <a:fld id="{FB89A2AA-4065-4D1B-80FE-F67D8FD49EE3}" type="datetimeFigureOut">
              <a:rPr lang="ru-RU" smtClean="0"/>
              <a:t>21.01.2025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A943EDA-6AE8-4726-8A7A-7BE1086472ED}"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Прямоугольник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Прямоугольник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Прямоугольник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Прямоугольник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Прямоугольник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Скругленный прямоугольник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Скругленный прямоугольник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Прямоугольник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Прямоугольник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Прямоугольник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Прямоугольник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Прямоугольник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Прямоугольник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Заголовок 21"/>
          <p:cNvSpPr>
            <a:spLocks noGrp="1"/>
          </p:cNvSpPr>
          <p:nvPr>
            <p:ph type="title"/>
          </p:nvPr>
        </p:nvSpPr>
        <p:spPr>
          <a:xfrm>
            <a:off x="457200" y="1143000"/>
            <a:ext cx="8229600" cy="1066800"/>
          </a:xfrm>
          <a:prstGeom prst="rect">
            <a:avLst/>
          </a:prstGeom>
        </p:spPr>
        <p:txBody>
          <a:bodyPr vert="horz" anchor="ctr">
            <a:normAutofit/>
          </a:bodyPr>
          <a:lstStyle/>
          <a:p>
            <a:r>
              <a:rPr kumimoji="0" lang="ru-RU"/>
              <a:t>Образец заголовка</a:t>
            </a:r>
            <a:endParaRPr kumimoji="0" lang="en-US"/>
          </a:p>
        </p:txBody>
      </p:sp>
      <p:sp>
        <p:nvSpPr>
          <p:cNvPr id="13" name="Текст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14" name="Дата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FB89A2AA-4065-4D1B-80FE-F67D8FD49EE3}" type="datetimeFigureOut">
              <a:rPr lang="ru-RU" smtClean="0"/>
              <a:t>21.01.2025</a:t>
            </a:fld>
            <a:endParaRPr lang="ru-RU"/>
          </a:p>
        </p:txBody>
      </p:sp>
      <p:sp>
        <p:nvSpPr>
          <p:cNvPr id="3" name="Нижний колонтитул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ru-RU"/>
          </a:p>
        </p:txBody>
      </p:sp>
      <p:sp>
        <p:nvSpPr>
          <p:cNvPr id="23" name="Номер слайда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AA943EDA-6AE8-4726-8A7A-7BE1086472ED}"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491880" y="476673"/>
            <a:ext cx="5423520" cy="3395240"/>
          </a:xfrm>
        </p:spPr>
        <p:txBody>
          <a:bodyPr/>
          <a:lstStyle/>
          <a:p>
            <a:pPr algn="r"/>
            <a:r>
              <a:rPr lang="ru-RU" dirty="0"/>
              <a:t>Методология проектирования</a:t>
            </a:r>
            <a:br>
              <a:rPr lang="ru-RU" dirty="0"/>
            </a:br>
            <a:r>
              <a:rPr lang="en-US" dirty="0"/>
              <a:t>IDEF</a:t>
            </a:r>
            <a:r>
              <a:rPr lang="ru-RU" dirty="0"/>
              <a:t> (продолжение)</a:t>
            </a:r>
          </a:p>
        </p:txBody>
      </p:sp>
      <p:sp>
        <p:nvSpPr>
          <p:cNvPr id="3" name="Подзаголовок 2"/>
          <p:cNvSpPr>
            <a:spLocks noGrp="1"/>
          </p:cNvSpPr>
          <p:nvPr>
            <p:ph type="subTitle" idx="1"/>
          </p:nvPr>
        </p:nvSpPr>
        <p:spPr/>
        <p:txBody>
          <a:bodyPr/>
          <a:lstStyle/>
          <a:p>
            <a:pPr algn="r"/>
            <a:r>
              <a:rPr lang="ru-RU" dirty="0"/>
              <a:t>Лекция 7. Проектирование информационных систем.</a:t>
            </a:r>
          </a:p>
          <a:p>
            <a:pPr algn="r"/>
            <a:r>
              <a:rPr lang="ru-RU" dirty="0"/>
              <a:t>Доц. Лобанов А.А.</a:t>
            </a:r>
          </a:p>
          <a:p>
            <a:pPr algn="r"/>
            <a:r>
              <a:rPr lang="ru-RU" dirty="0"/>
              <a:t>Каф. ИППО</a:t>
            </a:r>
          </a:p>
          <a:p>
            <a:pPr algn="r"/>
            <a:endParaRPr lang="ru-RU" dirty="0"/>
          </a:p>
        </p:txBody>
      </p:sp>
    </p:spTree>
    <p:extLst>
      <p:ext uri="{BB962C8B-B14F-4D97-AF65-F5344CB8AC3E}">
        <p14:creationId xmlns:p14="http://schemas.microsoft.com/office/powerpoint/2010/main" val="125323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9512" y="620688"/>
            <a:ext cx="8784976" cy="4325112"/>
          </a:xfrm>
        </p:spPr>
        <p:txBody>
          <a:bodyPr/>
          <a:lstStyle/>
          <a:p>
            <a:pPr marL="109728" indent="0" algn="just">
              <a:buNone/>
            </a:pPr>
            <a:r>
              <a:rPr lang="ru-RU" dirty="0"/>
              <a:t>16 Если возможно, стрелки присоединяются к блокам в одной и той же позиции. Тогда соединение стрелок конкретного типа с блоками будет согласованным и чтение диаграммы упростится.</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916143"/>
            <a:ext cx="8454016"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6448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2276872"/>
            <a:ext cx="8454016"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5773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9512" y="476672"/>
            <a:ext cx="8784976" cy="4325112"/>
          </a:xfrm>
        </p:spPr>
        <p:txBody>
          <a:bodyPr/>
          <a:lstStyle/>
          <a:p>
            <a:pPr marL="109728" indent="0" algn="just">
              <a:buNone/>
            </a:pPr>
            <a:r>
              <a:rPr lang="ru-RU" dirty="0"/>
              <a:t>18 Блоки (функции) дочерней диаграммы являются сопряженными через среду (диаграмму или родительский блок), если они имеют связи с источником, генерирующим данные, без конкретного определения того, как отдельные части данных относятся к какому-либо блоку;</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068959"/>
            <a:ext cx="4176464" cy="3774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900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620688"/>
            <a:ext cx="8856984" cy="4325112"/>
          </a:xfrm>
        </p:spPr>
        <p:txBody>
          <a:bodyPr/>
          <a:lstStyle/>
          <a:p>
            <a:pPr marL="109728" indent="0" algn="just">
              <a:buNone/>
            </a:pPr>
            <a:r>
              <a:rPr lang="ru-RU" dirty="0"/>
              <a:t>19 Тип интерфейса, показанный на данном слайде, предпочтителен, поскольку в этом случае определяются конкретные данные, относящиеся к каждому блоку.</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492896"/>
            <a:ext cx="5675286"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0225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620688"/>
            <a:ext cx="8856984" cy="4325112"/>
          </a:xfrm>
        </p:spPr>
        <p:txBody>
          <a:bodyPr/>
          <a:lstStyle/>
          <a:p>
            <a:pPr marL="109728" indent="0" algn="just">
              <a:buNone/>
            </a:pPr>
            <a:r>
              <a:rPr lang="ru-RU" dirty="0"/>
              <a:t>20 Необходимо использовать (там, где это целесообразно) выразительные возможности ветвящихся стрелок;</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988838"/>
            <a:ext cx="6696744" cy="4642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9668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404664"/>
            <a:ext cx="8856984" cy="3312368"/>
          </a:xfrm>
        </p:spPr>
        <p:txBody>
          <a:bodyPr>
            <a:normAutofit/>
          </a:bodyPr>
          <a:lstStyle/>
          <a:p>
            <a:pPr marL="109728" indent="0" algn="just">
              <a:buNone/>
            </a:pPr>
            <a:r>
              <a:rPr lang="ru-RU" sz="2600" dirty="0"/>
              <a:t>Схематическое изображение связей преобразующего блока в соответствии с соглашениями системы </a:t>
            </a:r>
            <a:r>
              <a:rPr lang="ru-RU" sz="2600" dirty="0">
                <a:latin typeface="+mj-lt"/>
              </a:rPr>
              <a:t>IDEF0</a:t>
            </a:r>
            <a:r>
              <a:rPr lang="ru-RU" sz="2600" dirty="0"/>
              <a:t>. Ограничительная и предписывающая информация изображается стрелками, присоединяемыми к блоку на стороне управления, а описательная информация поступает на вход блока и формируется на его выходе, отображаясь стрелками входа и выхода соответственно.</a:t>
            </a:r>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3356992"/>
            <a:ext cx="6086475"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95536" y="5877272"/>
            <a:ext cx="8185254" cy="646331"/>
          </a:xfrm>
          <a:prstGeom prst="rect">
            <a:avLst/>
          </a:prstGeom>
          <a:noFill/>
        </p:spPr>
        <p:txBody>
          <a:bodyPr wrap="none" rtlCol="0">
            <a:spAutoFit/>
          </a:bodyPr>
          <a:lstStyle/>
          <a:p>
            <a:r>
              <a:rPr lang="ru-RU" dirty="0"/>
              <a:t>Материальный поток и описывающий его информационный поток везде,</a:t>
            </a:r>
          </a:p>
          <a:p>
            <a:r>
              <a:rPr lang="ru-RU" dirty="0"/>
              <a:t>где это не вызывает недоразумений, можно изображать одной стрелкой.</a:t>
            </a:r>
          </a:p>
        </p:txBody>
      </p:sp>
    </p:spTree>
    <p:extLst>
      <p:ext uri="{BB962C8B-B14F-4D97-AF65-F5344CB8AC3E}">
        <p14:creationId xmlns:p14="http://schemas.microsoft.com/office/powerpoint/2010/main" val="238212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332656"/>
            <a:ext cx="8229600" cy="1066800"/>
          </a:xfrm>
        </p:spPr>
        <p:txBody>
          <a:bodyPr>
            <a:normAutofit fontScale="90000"/>
          </a:bodyPr>
          <a:lstStyle/>
          <a:p>
            <a:r>
              <a:rPr lang="ru-RU" dirty="0"/>
              <a:t>Классификация функций, моделируемых блоками IDEF0</a:t>
            </a:r>
          </a:p>
        </p:txBody>
      </p:sp>
      <p:sp>
        <p:nvSpPr>
          <p:cNvPr id="3" name="Объект 2"/>
          <p:cNvSpPr>
            <a:spLocks noGrp="1"/>
          </p:cNvSpPr>
          <p:nvPr>
            <p:ph idx="1"/>
          </p:nvPr>
        </p:nvSpPr>
        <p:spPr>
          <a:xfrm>
            <a:off x="107504" y="1412776"/>
            <a:ext cx="8928992" cy="5328592"/>
          </a:xfrm>
        </p:spPr>
        <p:txBody>
          <a:bodyPr>
            <a:normAutofit fontScale="92500"/>
          </a:bodyPr>
          <a:lstStyle/>
          <a:p>
            <a:pPr marL="109728" indent="0" algn="just">
              <a:buNone/>
            </a:pPr>
            <a:r>
              <a:rPr lang="ru-RU" dirty="0"/>
              <a:t>	Практика построения функциональных моделей требует введения классификации явлений и событий, отображаемых в моделях. Такая классификация облегчает выбор глубины декомпозиции моделируемых систем и способствует выработке единообразных подходов и приемов моделирования в конкретных предметных областях.</a:t>
            </a:r>
          </a:p>
          <a:p>
            <a:pPr marL="109728" indent="0" algn="just">
              <a:buNone/>
            </a:pPr>
            <a:r>
              <a:rPr lang="ru-RU" dirty="0"/>
              <a:t>	Классификация делит все функции на четыре основных и два дополнительных вида. Каждая рубрика в классификации представляет собой класс преобразующих блоков, экземпляры которого возникают и используются при моделировании конкретной системы.</a:t>
            </a:r>
          </a:p>
        </p:txBody>
      </p:sp>
    </p:spTree>
    <p:extLst>
      <p:ext uri="{BB962C8B-B14F-4D97-AF65-F5344CB8AC3E}">
        <p14:creationId xmlns:p14="http://schemas.microsoft.com/office/powerpoint/2010/main" val="2046522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620688"/>
            <a:ext cx="8856984" cy="6048672"/>
          </a:xfrm>
        </p:spPr>
        <p:txBody>
          <a:bodyPr>
            <a:normAutofit fontScale="92500"/>
          </a:bodyPr>
          <a:lstStyle/>
          <a:p>
            <a:pPr marL="109728" indent="0" algn="just">
              <a:buNone/>
            </a:pPr>
            <a:r>
              <a:rPr lang="ru-RU" dirty="0">
                <a:latin typeface="Times New Roman"/>
              </a:rPr>
              <a:t>а) Основные виды функций:</a:t>
            </a:r>
            <a:endParaRPr lang="ru-RU" dirty="0"/>
          </a:p>
          <a:p>
            <a:pPr marL="109728" indent="0" algn="just">
              <a:buNone/>
            </a:pPr>
            <a:r>
              <a:rPr lang="ru-RU" b="1" dirty="0">
                <a:latin typeface="Times New Roman"/>
              </a:rPr>
              <a:t>	1 Деятельность</a:t>
            </a:r>
            <a:r>
              <a:rPr lang="ru-RU" dirty="0"/>
              <a:t> (синонимы: </a:t>
            </a:r>
            <a:r>
              <a:rPr lang="ru-RU" i="1" dirty="0"/>
              <a:t>дело, бизнес</a:t>
            </a:r>
            <a:r>
              <a:rPr lang="ru-RU" dirty="0"/>
              <a:t>) - совокупность процессов, выполняемых (протекающих) последовательно или/и параллельно, преобразующих множество материальных или/и информационных потоков во множество материальных или/и информационных потоков с другими свойствами. </a:t>
            </a:r>
            <a:r>
              <a:rPr lang="ru-RU" b="1" dirty="0"/>
              <a:t>Деятельность</a:t>
            </a:r>
            <a:r>
              <a:rPr lang="ru-RU" dirty="0"/>
              <a:t> осуществляется в соответствии с заранее определенной и постоянно корректируемой </a:t>
            </a:r>
            <a:r>
              <a:rPr lang="ru-RU" b="1" dirty="0"/>
              <a:t>целью</a:t>
            </a:r>
            <a:r>
              <a:rPr lang="ru-RU" dirty="0"/>
              <a:t>, с потреблением финансовых, энергетических, трудовых и материальных </a:t>
            </a:r>
            <a:r>
              <a:rPr lang="ru-RU" b="1" dirty="0"/>
              <a:t>ресурсов</a:t>
            </a:r>
            <a:r>
              <a:rPr lang="ru-RU" dirty="0"/>
              <a:t>, при выполнении </a:t>
            </a:r>
            <a:r>
              <a:rPr lang="ru-RU" b="1" dirty="0"/>
              <a:t>ограничений</a:t>
            </a:r>
            <a:r>
              <a:rPr lang="ru-RU" dirty="0"/>
              <a:t> со стороны внешней среды.</a:t>
            </a:r>
          </a:p>
          <a:p>
            <a:pPr marL="109728" indent="0" algn="just">
              <a:buNone/>
            </a:pPr>
            <a:r>
              <a:rPr lang="ru-RU" dirty="0">
                <a:latin typeface="Times New Roman"/>
              </a:rPr>
              <a:t>	В модели IDEF0 деятельность описывается блоком А0 на основной контекстной диаграмме А-0.</a:t>
            </a:r>
            <a:endParaRPr lang="ru-RU" dirty="0"/>
          </a:p>
        </p:txBody>
      </p:sp>
    </p:spTree>
    <p:extLst>
      <p:ext uri="{BB962C8B-B14F-4D97-AF65-F5344CB8AC3E}">
        <p14:creationId xmlns:p14="http://schemas.microsoft.com/office/powerpoint/2010/main" val="1547138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9512" y="2420888"/>
            <a:ext cx="8856984" cy="4325112"/>
          </a:xfrm>
        </p:spPr>
        <p:txBody>
          <a:bodyPr>
            <a:normAutofit lnSpcReduction="10000"/>
          </a:bodyPr>
          <a:lstStyle/>
          <a:p>
            <a:pPr marL="109728" indent="0" algn="just">
              <a:buNone/>
            </a:pPr>
            <a:r>
              <a:rPr lang="ru-RU" dirty="0"/>
              <a:t>При моделировании крупных, многопрофильных структур (фирм, организаций, предприятий), которые по своему статусу занимаются различными </a:t>
            </a:r>
            <a:r>
              <a:rPr lang="ru-RU" b="1" dirty="0"/>
              <a:t>видами деятельности</a:t>
            </a:r>
            <a:r>
              <a:rPr lang="ru-RU" dirty="0"/>
              <a:t>, последние представляют собой </a:t>
            </a:r>
            <a:r>
              <a:rPr lang="ru-RU" b="1" dirty="0"/>
              <a:t>различные экземпляры класса</a:t>
            </a:r>
            <a:r>
              <a:rPr lang="ru-RU" dirty="0"/>
              <a:t> </a:t>
            </a:r>
            <a:r>
              <a:rPr lang="ru-RU" b="1" dirty="0"/>
              <a:t>«деятельность»</a:t>
            </a:r>
            <a:r>
              <a:rPr lang="ru-RU" dirty="0"/>
              <a:t> и могут найти отражение в дополнительной контекстной диаграмме А-1. В этом случае общая модель сложной структуры будет состоять из ряда частных моделей, каждая из которых относится к конкретному виду деятельности.</a:t>
            </a:r>
          </a:p>
        </p:txBody>
      </p:sp>
      <p:sp>
        <p:nvSpPr>
          <p:cNvPr id="2" name="Прямоугольник 1"/>
          <p:cNvSpPr/>
          <p:nvPr/>
        </p:nvSpPr>
        <p:spPr>
          <a:xfrm>
            <a:off x="4175170" y="476672"/>
            <a:ext cx="851516" cy="2215991"/>
          </a:xfrm>
          <a:prstGeom prst="rect">
            <a:avLst/>
          </a:prstGeom>
          <a:noFill/>
        </p:spPr>
        <p:txBody>
          <a:bodyPr wrap="none" lIns="91440" tIns="45720" rIns="91440" bIns="45720">
            <a:spAutoFit/>
          </a:bodyPr>
          <a:lstStyle/>
          <a:p>
            <a:pPr algn="ctr"/>
            <a:r>
              <a:rPr lang="ru-RU" sz="138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p>
        </p:txBody>
      </p:sp>
    </p:spTree>
    <p:extLst>
      <p:ext uri="{BB962C8B-B14F-4D97-AF65-F5344CB8AC3E}">
        <p14:creationId xmlns:p14="http://schemas.microsoft.com/office/powerpoint/2010/main" val="3244363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620688"/>
            <a:ext cx="8856984" cy="6120680"/>
          </a:xfrm>
        </p:spPr>
        <p:txBody>
          <a:bodyPr/>
          <a:lstStyle/>
          <a:p>
            <a:pPr algn="just"/>
            <a:r>
              <a:rPr lang="ru-RU" b="1" dirty="0">
                <a:latin typeface="Times New Roman"/>
              </a:rPr>
              <a:t>2 Процесс</a:t>
            </a:r>
            <a:r>
              <a:rPr lang="ru-RU" dirty="0"/>
              <a:t> (синоним: </a:t>
            </a:r>
            <a:r>
              <a:rPr lang="ru-RU" i="1" dirty="0"/>
              <a:t>бизнес-процесс</a:t>
            </a:r>
            <a:r>
              <a:rPr lang="ru-RU" dirty="0"/>
              <a:t>) - совокупность последовательно или/и параллельно выполняемых </a:t>
            </a:r>
            <a:r>
              <a:rPr lang="ru-RU" b="1" dirty="0"/>
              <a:t>операций</a:t>
            </a:r>
            <a:r>
              <a:rPr lang="ru-RU" dirty="0"/>
              <a:t>, преобразующая материальный или/и информационный потоки в соответствующие потоки с другими свойствами. </a:t>
            </a:r>
            <a:r>
              <a:rPr lang="ru-RU" b="1" dirty="0"/>
              <a:t>Процесс</a:t>
            </a:r>
            <a:r>
              <a:rPr lang="ru-RU" dirty="0"/>
              <a:t> протекает в соответствии с управляющими директивами, вырабатываемыми на основе </a:t>
            </a:r>
            <a:r>
              <a:rPr lang="ru-RU" b="1" dirty="0"/>
              <a:t>целей деятельности</a:t>
            </a:r>
            <a:r>
              <a:rPr lang="ru-RU" dirty="0"/>
              <a:t>. В ходе процесса потребляются финансовые, энергетические, трудовые и материальные </a:t>
            </a:r>
            <a:r>
              <a:rPr lang="ru-RU" b="1" dirty="0"/>
              <a:t>ресурсы</a:t>
            </a:r>
            <a:r>
              <a:rPr lang="ru-RU" dirty="0"/>
              <a:t> и выполняются </a:t>
            </a:r>
            <a:r>
              <a:rPr lang="ru-RU" b="1" dirty="0"/>
              <a:t>ограничения </a:t>
            </a:r>
            <a:r>
              <a:rPr lang="ru-RU" dirty="0"/>
              <a:t>со стороны других процессов и внешней среды.</a:t>
            </a:r>
          </a:p>
        </p:txBody>
      </p:sp>
    </p:spTree>
    <p:extLst>
      <p:ext uri="{BB962C8B-B14F-4D97-AF65-F5344CB8AC3E}">
        <p14:creationId xmlns:p14="http://schemas.microsoft.com/office/powerpoint/2010/main" val="683588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Правила построения диаграмм</a:t>
            </a:r>
          </a:p>
        </p:txBody>
      </p:sp>
      <p:sp>
        <p:nvSpPr>
          <p:cNvPr id="3" name="Объект 2"/>
          <p:cNvSpPr>
            <a:spLocks noGrp="1"/>
          </p:cNvSpPr>
          <p:nvPr>
            <p:ph idx="1"/>
          </p:nvPr>
        </p:nvSpPr>
        <p:spPr>
          <a:xfrm>
            <a:off x="179512" y="2249424"/>
            <a:ext cx="8784976" cy="4325112"/>
          </a:xfrm>
        </p:spPr>
        <p:txBody>
          <a:bodyPr>
            <a:normAutofit fontScale="85000" lnSpcReduction="20000"/>
          </a:bodyPr>
          <a:lstStyle/>
          <a:p>
            <a:pPr algn="just"/>
            <a:r>
              <a:rPr lang="ru-RU" dirty="0"/>
              <a:t>При построении диаграмм необходимо выполнять следующие правила.</a:t>
            </a:r>
          </a:p>
          <a:p>
            <a:pPr algn="just"/>
            <a:endParaRPr lang="ru-RU" dirty="0"/>
          </a:p>
          <a:p>
            <a:pPr algn="just"/>
            <a:r>
              <a:rPr lang="ru-RU" dirty="0"/>
              <a:t>1 В составе модели должна присутствовать контекстная диаграмма А-0, которая содержит только один блок. Номер единственного блока на контекстной диаграмме А-0 должен быть 0.</a:t>
            </a:r>
          </a:p>
          <a:p>
            <a:pPr algn="just"/>
            <a:endParaRPr lang="ru-RU" dirty="0"/>
          </a:p>
          <a:p>
            <a:pPr algn="just"/>
            <a:r>
              <a:rPr lang="ru-RU" dirty="0"/>
              <a:t>2 Блоки на диаграмме должны располагаться по диагонали - от левого верхнего до правого нижнего угла диаграммы в порядке присвоенных номеров. Блоки на диаграмме, расположенные вверху слева, «доминируют» над блоками, расположенными внизу справа. </a:t>
            </a:r>
          </a:p>
        </p:txBody>
      </p:sp>
    </p:spTree>
    <p:extLst>
      <p:ext uri="{BB962C8B-B14F-4D97-AF65-F5344CB8AC3E}">
        <p14:creationId xmlns:p14="http://schemas.microsoft.com/office/powerpoint/2010/main" val="2500679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620688"/>
            <a:ext cx="8856984" cy="6120680"/>
          </a:xfrm>
        </p:spPr>
        <p:txBody>
          <a:bodyPr/>
          <a:lstStyle/>
          <a:p>
            <a:pPr algn="just"/>
            <a:r>
              <a:rPr lang="ru-RU" b="1" dirty="0">
                <a:latin typeface="Times New Roman"/>
              </a:rPr>
              <a:t>3 Операция</a:t>
            </a:r>
            <a:r>
              <a:rPr lang="ru-RU" dirty="0"/>
              <a:t> - совокупность последовательно или/и параллельно выполняемых </a:t>
            </a:r>
            <a:r>
              <a:rPr lang="ru-RU" b="1" dirty="0"/>
              <a:t>действий</a:t>
            </a:r>
            <a:r>
              <a:rPr lang="ru-RU" dirty="0"/>
              <a:t>, преобразующих объекты, входящие в состав материального или/и информационного потока, в соответствующие объекты с другими свойствами. Операция выполняется: а) в соответствии с </a:t>
            </a:r>
            <a:r>
              <a:rPr lang="ru-RU" b="1" dirty="0"/>
              <a:t>директивами</a:t>
            </a:r>
            <a:r>
              <a:rPr lang="ru-RU" dirty="0"/>
              <a:t>, вырабатываемыми на основе директив, определяющих протекание процесса, в состав которого входит операция; б) с потреблением всех видов необходимых </a:t>
            </a:r>
            <a:r>
              <a:rPr lang="ru-RU" b="1" dirty="0"/>
              <a:t>ресурсов</a:t>
            </a:r>
            <a:r>
              <a:rPr lang="ru-RU" dirty="0"/>
              <a:t>; в) с соблюдением ограничений со стороны других операций и внешней среды.</a:t>
            </a:r>
          </a:p>
          <a:p>
            <a:pPr marL="109728" indent="0" algn="just">
              <a:buNone/>
            </a:pPr>
            <a:endParaRPr lang="ru-RU" dirty="0"/>
          </a:p>
        </p:txBody>
      </p:sp>
    </p:spTree>
    <p:extLst>
      <p:ext uri="{BB962C8B-B14F-4D97-AF65-F5344CB8AC3E}">
        <p14:creationId xmlns:p14="http://schemas.microsoft.com/office/powerpoint/2010/main" val="2922590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620688"/>
            <a:ext cx="8856984" cy="4325112"/>
          </a:xfrm>
        </p:spPr>
        <p:txBody>
          <a:bodyPr/>
          <a:lstStyle/>
          <a:p>
            <a:pPr algn="just"/>
            <a:r>
              <a:rPr lang="ru-RU" b="1" dirty="0">
                <a:latin typeface="Times New Roman"/>
              </a:rPr>
              <a:t>4 Действие</a:t>
            </a:r>
            <a:r>
              <a:rPr lang="ru-RU" dirty="0"/>
              <a:t> - преобразование какого-либо свойства материального или информационного объекта в другое свойство. </a:t>
            </a:r>
            <a:r>
              <a:rPr lang="ru-RU"/>
              <a:t>Действие выполняется в соответствии с </a:t>
            </a:r>
            <a:r>
              <a:rPr lang="ru-RU" b="1"/>
              <a:t>командой,</a:t>
            </a:r>
            <a:r>
              <a:rPr lang="ru-RU"/>
              <a:t> являющейся частью </a:t>
            </a:r>
            <a:r>
              <a:rPr lang="ru-RU" b="1"/>
              <a:t>директивы</a:t>
            </a:r>
            <a:r>
              <a:rPr lang="ru-RU"/>
              <a:t> на выполнение операции, с потреблением необходимых ресурсов и с соблюдением ограничений, налагаемых на осуществление операции.</a:t>
            </a:r>
          </a:p>
          <a:p>
            <a:pPr marL="109728" indent="0" algn="just">
              <a:buNone/>
            </a:pPr>
            <a:endParaRPr lang="ru-RU" dirty="0"/>
          </a:p>
        </p:txBody>
      </p:sp>
    </p:spTree>
    <p:extLst>
      <p:ext uri="{BB962C8B-B14F-4D97-AF65-F5344CB8AC3E}">
        <p14:creationId xmlns:p14="http://schemas.microsoft.com/office/powerpoint/2010/main" val="3042278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620688"/>
            <a:ext cx="8856984" cy="6120680"/>
          </a:xfrm>
        </p:spPr>
        <p:txBody>
          <a:bodyPr>
            <a:normAutofit fontScale="92500" lnSpcReduction="10000"/>
          </a:bodyPr>
          <a:lstStyle/>
          <a:p>
            <a:pPr algn="just"/>
            <a:r>
              <a:rPr lang="ru-RU" b="1" dirty="0">
                <a:latin typeface="Times New Roman"/>
              </a:rPr>
              <a:t>5 </a:t>
            </a:r>
            <a:r>
              <a:rPr lang="ru-RU" b="1" dirty="0" err="1">
                <a:latin typeface="Times New Roman"/>
              </a:rPr>
              <a:t>Субдеятельность</a:t>
            </a:r>
            <a:r>
              <a:rPr lang="ru-RU" dirty="0"/>
              <a:t> - совокупность нескольких процессов в составе деятельности, объединенная некоторой частной целью (являющейся «подцелью» деятельности).</a:t>
            </a:r>
          </a:p>
          <a:p>
            <a:pPr algn="just"/>
            <a:r>
              <a:rPr lang="ru-RU" b="1" dirty="0">
                <a:latin typeface="Times New Roman"/>
              </a:rPr>
              <a:t>6 </a:t>
            </a:r>
            <a:r>
              <a:rPr lang="ru-RU" b="1" dirty="0" err="1">
                <a:latin typeface="Times New Roman"/>
              </a:rPr>
              <a:t>Подпроцесс</a:t>
            </a:r>
            <a:r>
              <a:rPr lang="ru-RU" dirty="0"/>
              <a:t> - группа операций в составе процесса, объединенная технологически или организационно.</a:t>
            </a:r>
          </a:p>
          <a:p>
            <a:pPr algn="just"/>
            <a:r>
              <a:rPr lang="ru-RU" dirty="0">
                <a:latin typeface="Times New Roman"/>
              </a:rPr>
              <a:t>Понятия группы а) образуют естественную иерархию блоков на IDEF0-диаграммах при декомпозиции, предусматривая четыре уровня последней. При анализе сложных видов деятельности могут потребоваться промежуточные уровни декомпозиции, основанные на применении функций группы</a:t>
            </a:r>
            <a:r>
              <a:rPr lang="en-US" dirty="0">
                <a:latin typeface="Times New Roman"/>
              </a:rPr>
              <a:t>.</a:t>
            </a:r>
            <a:endParaRPr lang="ru-RU" dirty="0"/>
          </a:p>
          <a:p>
            <a:pPr algn="just"/>
            <a:r>
              <a:rPr lang="ru-RU" dirty="0">
                <a:latin typeface="Times New Roman"/>
              </a:rPr>
              <a:t>Уровни декомпозиции, детализирующие действия, естественно считать состоящими из </a:t>
            </a:r>
            <a:r>
              <a:rPr lang="ru-RU" b="1" dirty="0">
                <a:latin typeface="Times New Roman"/>
              </a:rPr>
              <a:t>элементарных или простых функций.</a:t>
            </a:r>
            <a:endParaRPr lang="ru-RU" dirty="0"/>
          </a:p>
          <a:p>
            <a:pPr marL="109728" indent="0">
              <a:buNone/>
            </a:pPr>
            <a:endParaRPr lang="ru-RU" dirty="0"/>
          </a:p>
        </p:txBody>
      </p:sp>
    </p:spTree>
    <p:extLst>
      <p:ext uri="{BB962C8B-B14F-4D97-AF65-F5344CB8AC3E}">
        <p14:creationId xmlns:p14="http://schemas.microsoft.com/office/powerpoint/2010/main" val="3520748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620688"/>
            <a:ext cx="8856984" cy="6120680"/>
          </a:xfrm>
        </p:spPr>
        <p:txBody>
          <a:bodyPr/>
          <a:lstStyle/>
          <a:p>
            <a:pPr algn="just"/>
            <a:r>
              <a:rPr lang="ru-RU" b="1" dirty="0">
                <a:latin typeface="Times New Roman"/>
              </a:rPr>
              <a:t>Организационно-технические структуры и механизмы IDEF0-моделей</a:t>
            </a:r>
            <a:endParaRPr lang="ru-RU" b="1" dirty="0"/>
          </a:p>
          <a:p>
            <a:pPr algn="just"/>
            <a:r>
              <a:rPr lang="ru-RU" dirty="0">
                <a:latin typeface="Times New Roman"/>
              </a:rPr>
              <a:t>Все функции, входящие в приведенную выше классификацию, находятся между собой в отношениях иерархической подчиненности по принципу «сверху вниз»: деятельность - </a:t>
            </a:r>
            <a:r>
              <a:rPr lang="ru-RU" dirty="0" err="1">
                <a:latin typeface="Times New Roman"/>
              </a:rPr>
              <a:t>субдеятельность</a:t>
            </a:r>
            <a:r>
              <a:rPr lang="ru-RU" dirty="0">
                <a:latin typeface="Times New Roman"/>
              </a:rPr>
              <a:t> - процесс - </a:t>
            </a:r>
            <a:r>
              <a:rPr lang="ru-RU" dirty="0" err="1">
                <a:latin typeface="Times New Roman"/>
              </a:rPr>
              <a:t>подпроцесс</a:t>
            </a:r>
            <a:r>
              <a:rPr lang="ru-RU" dirty="0">
                <a:latin typeface="Times New Roman"/>
              </a:rPr>
              <a:t> - операция - действие. Согласно методологии IDEF0 каждая функция выполняется посредством механизма. В большинстве систем, анализируемых при помощи функциональных моделей, такими механизмами служат организационно-технические структуры.</a:t>
            </a:r>
            <a:endParaRPr lang="ru-RU" dirty="0"/>
          </a:p>
          <a:p>
            <a:pPr marL="109728" indent="0">
              <a:buNone/>
            </a:pPr>
            <a:endParaRPr lang="ru-RU" dirty="0"/>
          </a:p>
        </p:txBody>
      </p:sp>
    </p:spTree>
    <p:extLst>
      <p:ext uri="{BB962C8B-B14F-4D97-AF65-F5344CB8AC3E}">
        <p14:creationId xmlns:p14="http://schemas.microsoft.com/office/powerpoint/2010/main" val="2428730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620688"/>
            <a:ext cx="8856984" cy="6120680"/>
          </a:xfrm>
        </p:spPr>
        <p:txBody>
          <a:bodyPr/>
          <a:lstStyle/>
          <a:p>
            <a:r>
              <a:rPr lang="ru-RU" dirty="0">
                <a:latin typeface="Times New Roman"/>
              </a:rPr>
              <a:t>Одним из концептуальных принципов функционального моделирования является «отделение «организации» от функций». Вместе с тем анализ показывает что между иерархией функций (преобразований) и иерархией механизмов существует соответствие, иллюстрируемое рисунком.</a:t>
            </a:r>
            <a:endParaRPr lang="ru-R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358" y="3356992"/>
            <a:ext cx="8631122"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054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620688"/>
            <a:ext cx="8856984" cy="6120680"/>
          </a:xfrm>
        </p:spPr>
        <p:txBody>
          <a:bodyPr/>
          <a:lstStyle/>
          <a:p>
            <a:pPr algn="just"/>
            <a:r>
              <a:rPr lang="ru-RU" b="1" dirty="0">
                <a:latin typeface="Times New Roman"/>
              </a:rPr>
              <a:t>Организационно-техническая система</a:t>
            </a:r>
            <a:r>
              <a:rPr lang="ru-RU" dirty="0"/>
              <a:t> - организационная структура, персонал и комплекс технических средств (оборудование), необходимые для осуществления деятельности.</a:t>
            </a:r>
          </a:p>
          <a:p>
            <a:pPr algn="just"/>
            <a:r>
              <a:rPr lang="ru-RU" b="1" dirty="0">
                <a:latin typeface="Times New Roman"/>
              </a:rPr>
              <a:t>Организационно-техническая подсистема</a:t>
            </a:r>
            <a:r>
              <a:rPr lang="ru-RU" dirty="0"/>
              <a:t> - часть организационно-технической системы, обеспечивающая протекание процесса (</a:t>
            </a:r>
            <a:r>
              <a:rPr lang="ru-RU" dirty="0" err="1"/>
              <a:t>субдеятельности</a:t>
            </a:r>
            <a:r>
              <a:rPr lang="ru-RU" dirty="0"/>
              <a:t>).</a:t>
            </a:r>
          </a:p>
          <a:p>
            <a:pPr algn="just"/>
            <a:r>
              <a:rPr lang="ru-RU" b="1" dirty="0">
                <a:latin typeface="Times New Roman"/>
              </a:rPr>
              <a:t>Организационно-технический комплекс (модуль)</a:t>
            </a:r>
            <a:r>
              <a:rPr lang="ru-RU" dirty="0"/>
              <a:t> - часть организационно-технической подсистемы, предназначенная для выполнения операции.</a:t>
            </a:r>
          </a:p>
        </p:txBody>
      </p:sp>
    </p:spTree>
    <p:extLst>
      <p:ext uri="{BB962C8B-B14F-4D97-AF65-F5344CB8AC3E}">
        <p14:creationId xmlns:p14="http://schemas.microsoft.com/office/powerpoint/2010/main" val="2610082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620688"/>
            <a:ext cx="8856984" cy="6120680"/>
          </a:xfrm>
        </p:spPr>
        <p:txBody>
          <a:bodyPr/>
          <a:lstStyle/>
          <a:p>
            <a:pPr algn="just"/>
            <a:r>
              <a:rPr lang="ru-RU" b="1" dirty="0">
                <a:latin typeface="Times New Roman"/>
              </a:rPr>
              <a:t>Организационно-технический блок</a:t>
            </a:r>
            <a:r>
              <a:rPr lang="ru-RU" dirty="0"/>
              <a:t> - часть организационно-технического комплекса, обеспечивающая выполнение </a:t>
            </a:r>
            <a:r>
              <a:rPr lang="ru-RU" b="1" dirty="0"/>
              <a:t>действия</a:t>
            </a:r>
            <a:r>
              <a:rPr lang="ru-RU" dirty="0"/>
              <a:t>.</a:t>
            </a:r>
          </a:p>
          <a:p>
            <a:pPr algn="just"/>
            <a:r>
              <a:rPr lang="ru-RU" dirty="0">
                <a:latin typeface="Times New Roman"/>
              </a:rPr>
              <a:t>Таким образом, при корректном построении модели (без априорной привязки к «организации») появляется возможность связать ее блоки на разных уровнях декомпозиции с объектами организационно-технической структуры, выступающими в качестве механизмов. В этом случае </a:t>
            </a:r>
            <a:r>
              <a:rPr lang="ru-RU" b="1" dirty="0">
                <a:latin typeface="Times New Roman"/>
              </a:rPr>
              <a:t>организационно-техническая структура становится результатом функционального моделирования.</a:t>
            </a:r>
            <a:endParaRPr lang="ru-RU" dirty="0"/>
          </a:p>
        </p:txBody>
      </p:sp>
    </p:spTree>
    <p:extLst>
      <p:ext uri="{BB962C8B-B14F-4D97-AF65-F5344CB8AC3E}">
        <p14:creationId xmlns:p14="http://schemas.microsoft.com/office/powerpoint/2010/main" val="3492195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620688"/>
            <a:ext cx="8856984" cy="6120680"/>
          </a:xfrm>
        </p:spPr>
        <p:txBody>
          <a:bodyPr/>
          <a:lstStyle/>
          <a:p>
            <a:pPr algn="just"/>
            <a:r>
              <a:rPr lang="ru-RU" dirty="0">
                <a:latin typeface="Times New Roman"/>
              </a:rPr>
              <a:t>Во многих моделях находит или должно находить отражение явление, состоящее в формировании или специфической настройке (перестройке) механизмов в ходе деятельности. Это явление часто именуется </a:t>
            </a:r>
            <a:r>
              <a:rPr lang="ru-RU" b="1" dirty="0">
                <a:latin typeface="Times New Roman"/>
              </a:rPr>
              <a:t>реинжинирингом</a:t>
            </a:r>
            <a:r>
              <a:rPr lang="ru-RU" dirty="0">
                <a:latin typeface="Times New Roman"/>
              </a:rPr>
              <a:t> производства и/или бизнес-процессов на предприятии (в организации).</a:t>
            </a:r>
            <a:endParaRPr lang="ru-RU" dirty="0"/>
          </a:p>
          <a:p>
            <a:pPr algn="just"/>
            <a:r>
              <a:rPr lang="ru-RU" dirty="0">
                <a:latin typeface="Times New Roman"/>
              </a:rPr>
              <a:t>Явление отражается в модели как </a:t>
            </a:r>
            <a:r>
              <a:rPr lang="ru-RU" dirty="0" err="1">
                <a:latin typeface="Times New Roman"/>
              </a:rPr>
              <a:t>субдеятельность</a:t>
            </a:r>
            <a:r>
              <a:rPr lang="ru-RU" dirty="0">
                <a:latin typeface="Times New Roman"/>
              </a:rPr>
              <a:t>, поскольку почти всегда состоит из нескольких процессов. Укрупненная схема этой </a:t>
            </a:r>
            <a:r>
              <a:rPr lang="ru-RU" dirty="0" err="1">
                <a:latin typeface="Times New Roman"/>
              </a:rPr>
              <a:t>субдеятельности</a:t>
            </a:r>
            <a:r>
              <a:rPr lang="ru-RU" dirty="0">
                <a:latin typeface="Times New Roman"/>
              </a:rPr>
              <a:t> приведена на рисунке</a:t>
            </a:r>
            <a:endParaRPr lang="ru-RU" dirty="0"/>
          </a:p>
          <a:p>
            <a:pPr marL="109728" indent="0" algn="just">
              <a:buNone/>
            </a:pPr>
            <a:endParaRPr lang="ru-RU" dirty="0"/>
          </a:p>
        </p:txBody>
      </p:sp>
    </p:spTree>
    <p:extLst>
      <p:ext uri="{BB962C8B-B14F-4D97-AF65-F5344CB8AC3E}">
        <p14:creationId xmlns:p14="http://schemas.microsoft.com/office/powerpoint/2010/main" val="1599862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196752"/>
            <a:ext cx="8531858" cy="4896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Прямоугольник 3"/>
          <p:cNvSpPr/>
          <p:nvPr/>
        </p:nvSpPr>
        <p:spPr>
          <a:xfrm>
            <a:off x="379639" y="5877327"/>
            <a:ext cx="8280920" cy="400110"/>
          </a:xfrm>
          <a:prstGeom prst="rect">
            <a:avLst/>
          </a:prstGeom>
        </p:spPr>
        <p:txBody>
          <a:bodyPr wrap="square">
            <a:spAutoFit/>
          </a:bodyPr>
          <a:lstStyle/>
          <a:p>
            <a:pPr algn="ctr"/>
            <a:r>
              <a:rPr lang="ru-RU" sz="2000" b="1" dirty="0"/>
              <a:t>Э - энергия, П - персонал, О - оборудование, Ф - финансы</a:t>
            </a:r>
          </a:p>
        </p:txBody>
      </p:sp>
    </p:spTree>
    <p:extLst>
      <p:ext uri="{BB962C8B-B14F-4D97-AF65-F5344CB8AC3E}">
        <p14:creationId xmlns:p14="http://schemas.microsoft.com/office/powerpoint/2010/main" val="2240019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620688"/>
            <a:ext cx="8856984" cy="6120680"/>
          </a:xfrm>
        </p:spPr>
        <p:txBody>
          <a:bodyPr>
            <a:normAutofit fontScale="92500"/>
          </a:bodyPr>
          <a:lstStyle/>
          <a:p>
            <a:pPr algn="just"/>
            <a:r>
              <a:rPr lang="ru-RU" dirty="0">
                <a:latin typeface="Times New Roman"/>
              </a:rPr>
              <a:t>Согласно схеме </a:t>
            </a:r>
            <a:r>
              <a:rPr lang="ru-RU" b="1" dirty="0">
                <a:latin typeface="Times New Roman"/>
              </a:rPr>
              <a:t>входом</a:t>
            </a:r>
            <a:r>
              <a:rPr lang="ru-RU" dirty="0">
                <a:latin typeface="Times New Roman"/>
              </a:rPr>
              <a:t> и одновременно потребляемым </a:t>
            </a:r>
            <a:r>
              <a:rPr lang="ru-RU" b="1" dirty="0">
                <a:latin typeface="Times New Roman"/>
              </a:rPr>
              <a:t>ресурсом</a:t>
            </a:r>
            <a:r>
              <a:rPr lang="ru-RU" dirty="0">
                <a:latin typeface="Times New Roman"/>
              </a:rPr>
              <a:t> </a:t>
            </a:r>
            <a:r>
              <a:rPr lang="ru-RU" dirty="0" err="1">
                <a:latin typeface="Times New Roman"/>
              </a:rPr>
              <a:t>субдеятельности</a:t>
            </a:r>
            <a:r>
              <a:rPr lang="ru-RU" dirty="0">
                <a:latin typeface="Times New Roman"/>
              </a:rPr>
              <a:t> являются </a:t>
            </a:r>
            <a:r>
              <a:rPr lang="ru-RU" b="1" dirty="0">
                <a:latin typeface="Times New Roman"/>
              </a:rPr>
              <a:t>финансы</a:t>
            </a:r>
            <a:r>
              <a:rPr lang="ru-RU" dirty="0">
                <a:latin typeface="Times New Roman"/>
              </a:rPr>
              <a:t>, преобразуемые в другие виды ресурсов - энергетические, трудовые, материальные (оборудование, вспомогательные материалы и т.д.). Механизм любого уровня обеспечивает выполнение деятельности (процесса, операции, действия), потребляя ресурсы: финансовые, энергетические, трудовые, непосредственно или с помощью промежуточных преобразований, то есть специфических процессов, которые можно назвать поддерживающими, обеспечивающими или </a:t>
            </a:r>
            <a:r>
              <a:rPr lang="ru-RU" b="1" dirty="0">
                <a:latin typeface="Times New Roman"/>
              </a:rPr>
              <a:t>вспомогательными</a:t>
            </a:r>
            <a:r>
              <a:rPr lang="ru-RU" dirty="0">
                <a:latin typeface="Times New Roman"/>
              </a:rPr>
              <a:t> (по аналогии с вспомогательными производствами, цехами, участками на машиностроительном предприятии) по отношению к </a:t>
            </a:r>
            <a:r>
              <a:rPr lang="ru-RU" b="1" dirty="0">
                <a:latin typeface="Times New Roman"/>
              </a:rPr>
              <a:t>основным процессам</a:t>
            </a:r>
            <a:r>
              <a:rPr lang="ru-RU" dirty="0">
                <a:latin typeface="Times New Roman"/>
              </a:rPr>
              <a:t>, где происходят преобразования, однозначно обусловленные целью деятельности.</a:t>
            </a:r>
            <a:endParaRPr lang="ru-RU" dirty="0"/>
          </a:p>
        </p:txBody>
      </p:sp>
    </p:spTree>
    <p:extLst>
      <p:ext uri="{BB962C8B-B14F-4D97-AF65-F5344CB8AC3E}">
        <p14:creationId xmlns:p14="http://schemas.microsoft.com/office/powerpoint/2010/main" val="880772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9512" y="548680"/>
            <a:ext cx="8712968" cy="6120680"/>
          </a:xfrm>
        </p:spPr>
        <p:txBody>
          <a:bodyPr/>
          <a:lstStyle/>
          <a:p>
            <a:pPr algn="just"/>
            <a:r>
              <a:rPr lang="ru-RU" dirty="0"/>
              <a:t>«Доминирование» понимается как влияние, которое блок оказывает на другие блоки диаграммы. Расположение блоков на листе диаграммы отражает авторское понимание доминирования. Таким образом, топология диаграммы показывает, какие функции оказывают большее влияние на остальные. При параллельном функционировании блоков отношение доминирования часто носит формальный характер, и диагональное расположение блоков лишь способствует читаемости диаграммы.</a:t>
            </a:r>
          </a:p>
        </p:txBody>
      </p:sp>
    </p:spTree>
    <p:extLst>
      <p:ext uri="{BB962C8B-B14F-4D97-AF65-F5344CB8AC3E}">
        <p14:creationId xmlns:p14="http://schemas.microsoft.com/office/powerpoint/2010/main" val="3165987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Управление - особый вид процесса, операции, действия</a:t>
            </a:r>
          </a:p>
        </p:txBody>
      </p:sp>
      <p:sp>
        <p:nvSpPr>
          <p:cNvPr id="3" name="Объект 2"/>
          <p:cNvSpPr>
            <a:spLocks noGrp="1"/>
          </p:cNvSpPr>
          <p:nvPr>
            <p:ph idx="1"/>
          </p:nvPr>
        </p:nvSpPr>
        <p:spPr/>
        <p:txBody>
          <a:bodyPr/>
          <a:lstStyle/>
          <a:p>
            <a:pPr algn="just"/>
            <a:r>
              <a:rPr lang="ru-RU" dirty="0">
                <a:latin typeface="Times New Roman"/>
              </a:rPr>
              <a:t>Один из общих принципов методологии IDEF0 требует, чтобы к каждому блоку на диаграмме была присоединена хотя бы одна управляющая стрелка, отображающая условия правильного функционирования блока. Ниже сформулирован ряд определений и методических положений, которыми следует руководствоваться при отражении управлений на функциональных моделях.</a:t>
            </a:r>
            <a:endParaRPr lang="ru-RU" dirty="0"/>
          </a:p>
        </p:txBody>
      </p:sp>
    </p:spTree>
    <p:extLst>
      <p:ext uri="{BB962C8B-B14F-4D97-AF65-F5344CB8AC3E}">
        <p14:creationId xmlns:p14="http://schemas.microsoft.com/office/powerpoint/2010/main" val="2486041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620688"/>
            <a:ext cx="8856984" cy="6120680"/>
          </a:xfrm>
        </p:spPr>
        <p:txBody>
          <a:bodyPr>
            <a:normAutofit fontScale="92500" lnSpcReduction="20000"/>
          </a:bodyPr>
          <a:lstStyle/>
          <a:p>
            <a:pPr marL="109728" indent="0" algn="just">
              <a:buNone/>
            </a:pPr>
            <a:r>
              <a:rPr lang="ru-RU" b="1" dirty="0">
                <a:latin typeface="Times New Roman"/>
              </a:rPr>
              <a:t>Управление деятельностью</a:t>
            </a:r>
            <a:r>
              <a:rPr lang="ru-RU" dirty="0"/>
              <a:t> </a:t>
            </a:r>
            <a:r>
              <a:rPr lang="ru-RU" b="1" dirty="0"/>
              <a:t>- процесс</a:t>
            </a:r>
            <a:r>
              <a:rPr lang="ru-RU" dirty="0"/>
              <a:t>, состоящий как минимум из следующих </a:t>
            </a:r>
            <a:r>
              <a:rPr lang="ru-RU" b="1" dirty="0"/>
              <a:t>операций</a:t>
            </a:r>
            <a:r>
              <a:rPr lang="ru-RU" dirty="0"/>
              <a:t>:</a:t>
            </a:r>
          </a:p>
          <a:p>
            <a:pPr marL="109728" indent="0" algn="just">
              <a:buNone/>
            </a:pPr>
            <a:r>
              <a:rPr lang="ru-RU" dirty="0">
                <a:latin typeface="Times New Roman"/>
              </a:rPr>
              <a:t>- формулирование цели деятельности;</a:t>
            </a:r>
            <a:endParaRPr lang="ru-RU" dirty="0"/>
          </a:p>
          <a:p>
            <a:pPr marL="109728" indent="0" algn="just">
              <a:buNone/>
            </a:pPr>
            <a:r>
              <a:rPr lang="ru-RU" dirty="0">
                <a:latin typeface="Times New Roman"/>
              </a:rPr>
              <a:t>- оценивание ресурсов, необходимых для осуществления деятельности и их сопоставление с имеющимися ресурсами;</a:t>
            </a:r>
            <a:endParaRPr lang="ru-RU" dirty="0"/>
          </a:p>
          <a:p>
            <a:pPr marL="109728" indent="0" algn="just">
              <a:buNone/>
            </a:pPr>
            <a:r>
              <a:rPr lang="ru-RU" dirty="0">
                <a:latin typeface="Times New Roman"/>
              </a:rPr>
              <a:t>- сбор информации об условиях протекания и фактическом состоянии деятельности («глобальная» обратная связь);</a:t>
            </a:r>
            <a:endParaRPr lang="ru-RU" dirty="0"/>
          </a:p>
          <a:p>
            <a:pPr marL="109728" indent="0" algn="just">
              <a:buNone/>
            </a:pPr>
            <a:r>
              <a:rPr lang="ru-RU" dirty="0">
                <a:latin typeface="Times New Roman"/>
              </a:rPr>
              <a:t>- выработка и принятие решений, направленных на достижение целей, в частности, решений о распределении ресурсов по процессам, входящим в состав деятельности; оформление решений в виде директив на управление процессами;</a:t>
            </a:r>
            <a:endParaRPr lang="ru-RU" dirty="0"/>
          </a:p>
          <a:p>
            <a:pPr marL="109728" indent="0" algn="just">
              <a:buNone/>
            </a:pPr>
            <a:r>
              <a:rPr lang="ru-RU" dirty="0">
                <a:latin typeface="Times New Roman"/>
              </a:rPr>
              <a:t>- реализация решений (исполнение директив) и оценка их результатов («локальная обратная связь»);</a:t>
            </a:r>
            <a:endParaRPr lang="ru-RU" dirty="0"/>
          </a:p>
          <a:p>
            <a:pPr marL="109728" indent="0" algn="just">
              <a:buNone/>
            </a:pPr>
            <a:r>
              <a:rPr lang="ru-RU" dirty="0">
                <a:latin typeface="Times New Roman"/>
              </a:rPr>
              <a:t>- корректировка (в случае необходимости, например при нехватке ресурсов) ранее сформулированных целей (самонастройка, адаптация).</a:t>
            </a:r>
            <a:endParaRPr lang="ru-RU" dirty="0"/>
          </a:p>
          <a:p>
            <a:pPr marL="109728" indent="0">
              <a:buNone/>
            </a:pPr>
            <a:endParaRPr lang="ru-RU" dirty="0"/>
          </a:p>
        </p:txBody>
      </p:sp>
    </p:spTree>
    <p:extLst>
      <p:ext uri="{BB962C8B-B14F-4D97-AF65-F5344CB8AC3E}">
        <p14:creationId xmlns:p14="http://schemas.microsoft.com/office/powerpoint/2010/main" val="2293228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620688"/>
            <a:ext cx="8856984" cy="6120680"/>
          </a:xfrm>
        </p:spPr>
        <p:txBody>
          <a:bodyPr/>
          <a:lstStyle/>
          <a:p>
            <a:pPr algn="just"/>
            <a:r>
              <a:rPr lang="ru-RU" b="1" dirty="0">
                <a:latin typeface="Times New Roman"/>
              </a:rPr>
              <a:t>Управление процессом - операция</a:t>
            </a:r>
            <a:r>
              <a:rPr lang="ru-RU" dirty="0"/>
              <a:t>, состоящая как минимум из следующих </a:t>
            </a:r>
            <a:r>
              <a:rPr lang="ru-RU" b="1" dirty="0"/>
              <a:t>действий:</a:t>
            </a:r>
            <a:endParaRPr lang="ru-RU" dirty="0"/>
          </a:p>
          <a:p>
            <a:pPr algn="just"/>
            <a:r>
              <a:rPr lang="ru-RU" dirty="0">
                <a:latin typeface="Times New Roman"/>
              </a:rPr>
              <a:t>- анализ директивы на управление процессом, ее декомпозиция на директивы управления операциями;</a:t>
            </a:r>
            <a:endParaRPr lang="ru-RU" dirty="0"/>
          </a:p>
          <a:p>
            <a:pPr algn="just"/>
            <a:r>
              <a:rPr lang="ru-RU" dirty="0">
                <a:latin typeface="Times New Roman"/>
              </a:rPr>
              <a:t>- сбор (прием по каналам связи) информации о ходе выполнения операций, ее обобщение и формирование сведений о состоянии процесса; передача данных в подсистему управления деятельностью;</a:t>
            </a:r>
            <a:endParaRPr lang="ru-RU" dirty="0"/>
          </a:p>
          <a:p>
            <a:pPr algn="just"/>
            <a:r>
              <a:rPr lang="ru-RU" dirty="0">
                <a:latin typeface="Times New Roman"/>
              </a:rPr>
              <a:t>- сопоставление информации о ходе операций с данными директив и выработка локальных решений, направленных на устранение отклонений;</a:t>
            </a:r>
            <a:endParaRPr lang="ru-RU" dirty="0"/>
          </a:p>
          <a:p>
            <a:pPr algn="just"/>
            <a:r>
              <a:rPr lang="ru-RU" dirty="0">
                <a:latin typeface="Times New Roman"/>
              </a:rPr>
              <a:t>- корректировка (в случае необходимости) директив на выполнение операций.</a:t>
            </a:r>
            <a:endParaRPr lang="ru-RU" dirty="0"/>
          </a:p>
          <a:p>
            <a:pPr marL="109728" indent="0">
              <a:buNone/>
            </a:pPr>
            <a:endParaRPr lang="ru-RU" dirty="0"/>
          </a:p>
        </p:txBody>
      </p:sp>
    </p:spTree>
    <p:extLst>
      <p:ext uri="{BB962C8B-B14F-4D97-AF65-F5344CB8AC3E}">
        <p14:creationId xmlns:p14="http://schemas.microsoft.com/office/powerpoint/2010/main" val="19582098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620688"/>
            <a:ext cx="8856984" cy="6120680"/>
          </a:xfrm>
        </p:spPr>
        <p:txBody>
          <a:bodyPr/>
          <a:lstStyle/>
          <a:p>
            <a:pPr marL="109728" indent="0" algn="just">
              <a:buNone/>
            </a:pPr>
            <a:r>
              <a:rPr lang="ru-RU" b="1" dirty="0">
                <a:latin typeface="Times New Roman"/>
              </a:rPr>
              <a:t>	Управление операцией - действие</a:t>
            </a:r>
            <a:r>
              <a:rPr lang="ru-RU" dirty="0"/>
              <a:t>, состоящее в выработке на основании директивы на управление операцией </a:t>
            </a:r>
            <a:r>
              <a:rPr lang="ru-RU" b="1" dirty="0"/>
              <a:t>команд</a:t>
            </a:r>
            <a:r>
              <a:rPr lang="ru-RU" dirty="0"/>
              <a:t> на управление действиями, в реализации этих команд, оценке результатов выполнения, передаче необходимой информации в комплекс управления процессом, корректировке команд в случае необходимости</a:t>
            </a:r>
          </a:p>
        </p:txBody>
      </p:sp>
    </p:spTree>
    <p:extLst>
      <p:ext uri="{BB962C8B-B14F-4D97-AF65-F5344CB8AC3E}">
        <p14:creationId xmlns:p14="http://schemas.microsoft.com/office/powerpoint/2010/main" val="3323659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476672"/>
            <a:ext cx="8856984" cy="6264696"/>
          </a:xfrm>
        </p:spPr>
        <p:txBody>
          <a:bodyPr>
            <a:normAutofit fontScale="92500"/>
          </a:bodyPr>
          <a:lstStyle/>
          <a:p>
            <a:pPr marL="109728" indent="0" algn="just">
              <a:buNone/>
            </a:pPr>
            <a:r>
              <a:rPr lang="ru-RU" dirty="0">
                <a:latin typeface="Times New Roman"/>
              </a:rPr>
              <a:t>	Блоки управления должны присутствовать на каждой IDEF0-диаграмме (кроме тех, которые являются декомпозициями самих таких блоков). Через них осуществляются управляющие воздействия на остальные блоки диаграммы. Именно эти блоки воспринимают ограничивающую и предписывающую информацию и преобразуют ее в соответствующие директивы и команды. Имена блоков управления, как правило, содержат глагол «Управлять…».</a:t>
            </a:r>
          </a:p>
          <a:p>
            <a:pPr marL="109728" indent="0" algn="just">
              <a:buNone/>
            </a:pPr>
            <a:r>
              <a:rPr lang="ru-RU" dirty="0">
                <a:latin typeface="Times New Roman"/>
              </a:rPr>
              <a:t>	Стрелки, исходящие из блока с именем «Управлять...», описывают </a:t>
            </a:r>
            <a:r>
              <a:rPr lang="ru-RU" b="1" dirty="0">
                <a:latin typeface="Times New Roman"/>
              </a:rPr>
              <a:t>централизованную схему</a:t>
            </a:r>
            <a:r>
              <a:rPr lang="ru-RU" dirty="0">
                <a:latin typeface="Times New Roman"/>
              </a:rPr>
              <a:t> управления (управленческую «вертикаль»). Возможны варианты структур, в которых выходная информация одного из блоков является управляющей для другого. Это отображает </a:t>
            </a:r>
            <a:r>
              <a:rPr lang="ru-RU" b="1" dirty="0">
                <a:latin typeface="Times New Roman"/>
              </a:rPr>
              <a:t>децентрализацию</a:t>
            </a:r>
            <a:r>
              <a:rPr lang="ru-RU" dirty="0">
                <a:latin typeface="Times New Roman"/>
              </a:rPr>
              <a:t> управления («горизонтальные» связи)</a:t>
            </a:r>
            <a:endParaRPr lang="ru-RU" dirty="0"/>
          </a:p>
        </p:txBody>
      </p:sp>
    </p:spTree>
    <p:extLst>
      <p:ext uri="{BB962C8B-B14F-4D97-AF65-F5344CB8AC3E}">
        <p14:creationId xmlns:p14="http://schemas.microsoft.com/office/powerpoint/2010/main" val="23612427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620688"/>
            <a:ext cx="8856984" cy="6120680"/>
          </a:xfrm>
        </p:spPr>
        <p:txBody>
          <a:bodyPr>
            <a:normAutofit/>
          </a:bodyPr>
          <a:lstStyle/>
          <a:p>
            <a:pPr marL="109728" indent="0" algn="just">
              <a:buNone/>
            </a:pPr>
            <a:r>
              <a:rPr lang="ru-RU" dirty="0">
                <a:latin typeface="+mj-lt"/>
              </a:rPr>
              <a:t>	Эффективность и производительность труда разработчиков функциональных моделей могут быть повышены за счет применения типовых моделей и отдельных диаграмм, ориентированных на применение в конкретных предметных областях. Так, например, на основе представлений о жизненном цикле продукции (изделия) можно предложить типовую диаграмму уровня А0 для промышленного предприятия, которая может иметь вид, схематически показанный на следующем слайде.</a:t>
            </a:r>
          </a:p>
          <a:p>
            <a:pPr marL="109728" indent="0" algn="just">
              <a:buNone/>
            </a:pPr>
            <a:r>
              <a:rPr lang="ru-RU" dirty="0">
                <a:latin typeface="+mj-lt"/>
              </a:rPr>
              <a:t>Фрагмент типовой модели промышленного предприятия в формате IDEF0 </a:t>
            </a:r>
          </a:p>
        </p:txBody>
      </p:sp>
    </p:spTree>
    <p:extLst>
      <p:ext uri="{BB962C8B-B14F-4D97-AF65-F5344CB8AC3E}">
        <p14:creationId xmlns:p14="http://schemas.microsoft.com/office/powerpoint/2010/main" val="38413850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51520" y="548680"/>
            <a:ext cx="8229600" cy="4325112"/>
          </a:xfrm>
        </p:spPr>
        <p:txBody>
          <a:bodyPr/>
          <a:lstStyle/>
          <a:p>
            <a:r>
              <a:rPr lang="ru-RU" dirty="0">
                <a:latin typeface="Times New Roman"/>
              </a:rPr>
              <a:t>Аналогичные типовые модели могут быть разработаны для других видов бизнеса (оказание услуг, транспорт, банковское дело, финансовая деятельность и т.д.).</a:t>
            </a:r>
            <a:endParaRPr lang="ru-RU" dirty="0"/>
          </a:p>
        </p:txBody>
      </p:sp>
      <p:pic>
        <p:nvPicPr>
          <p:cNvPr id="3074" name="Picture 2" descr="http://www.infosait.ru/norma_doc/48/48889/x08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768" y="2545097"/>
            <a:ext cx="5460504" cy="3980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8842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95536" y="836712"/>
            <a:ext cx="8229600" cy="1066800"/>
          </a:xfrm>
        </p:spPr>
        <p:txBody>
          <a:bodyPr>
            <a:normAutofit fontScale="90000"/>
          </a:bodyPr>
          <a:lstStyle/>
          <a:p>
            <a:r>
              <a:rPr lang="ru-RU" b="1" dirty="0">
                <a:latin typeface="Times New Roman"/>
              </a:rPr>
              <a:t>Организация процесса функционального моделирования и управление проектом</a:t>
            </a:r>
            <a:br>
              <a:rPr lang="ru-RU" b="1" dirty="0"/>
            </a:br>
            <a:endParaRPr lang="ru-RU" dirty="0"/>
          </a:p>
        </p:txBody>
      </p:sp>
      <p:sp>
        <p:nvSpPr>
          <p:cNvPr id="3" name="Объект 2"/>
          <p:cNvSpPr>
            <a:spLocks noGrp="1"/>
          </p:cNvSpPr>
          <p:nvPr>
            <p:ph idx="1"/>
          </p:nvPr>
        </p:nvSpPr>
        <p:spPr/>
        <p:txBody>
          <a:bodyPr>
            <a:normAutofit/>
          </a:bodyPr>
          <a:lstStyle/>
          <a:p>
            <a:pPr marL="109728" indent="0" algn="just">
              <a:buNone/>
            </a:pPr>
            <a:r>
              <a:rPr lang="ru-RU" sz="3200" dirty="0">
                <a:latin typeface="Times New Roman"/>
              </a:rPr>
              <a:t>Для эффективного моделирования и получения результатов в соответствии со сроками и сметами управление проектом должно представлять собой процесс, в ходе которого координируется работа авторов, экспертов и тех, кто принимает окончательную версию модели системы или ее части.</a:t>
            </a:r>
            <a:endParaRPr lang="ru-RU" sz="3200" dirty="0"/>
          </a:p>
          <a:p>
            <a:pPr marL="109728" indent="0">
              <a:buNone/>
            </a:pPr>
            <a:endParaRPr lang="ru-RU" dirty="0"/>
          </a:p>
        </p:txBody>
      </p:sp>
    </p:spTree>
    <p:extLst>
      <p:ext uri="{BB962C8B-B14F-4D97-AF65-F5344CB8AC3E}">
        <p14:creationId xmlns:p14="http://schemas.microsoft.com/office/powerpoint/2010/main" val="24168081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476672"/>
            <a:ext cx="8856984" cy="6264696"/>
          </a:xfrm>
        </p:spPr>
        <p:txBody>
          <a:bodyPr>
            <a:normAutofit lnSpcReduction="10000"/>
          </a:bodyPr>
          <a:lstStyle/>
          <a:p>
            <a:pPr marL="109728" indent="0" algn="just">
              <a:buNone/>
            </a:pPr>
            <a:r>
              <a:rPr lang="ru-RU" dirty="0">
                <a:latin typeface="Times New Roman"/>
              </a:rPr>
              <a:t>	Процесс должен в полной мере использовать возможности методологии, основанной на разделении функций участников проекта и итеративном характере рецензирования, в ходе которого проверяется корректность диаграмм и/или моделей, а также соответствие их поставленной цели и точке зрения.</a:t>
            </a:r>
            <a:endParaRPr lang="ru-RU" dirty="0"/>
          </a:p>
          <a:p>
            <a:pPr marL="109728" indent="0" algn="just">
              <a:buNone/>
            </a:pPr>
            <a:r>
              <a:rPr lang="ru-RU" dirty="0">
                <a:latin typeface="Times New Roman"/>
              </a:rPr>
              <a:t>	IDEF0-модель есть результат скоординированной коллективной работы, при которой авторы создают первоначальные диаграммы, основанные на собранной информации об объекте моделирования, и передают их другим участникам проекта для рассмотрения и формулирования замечаний. Порядок, изложенный ниже, требует, чтобы каждый эксперт, у которого есть замечания к диаграмме, сделал их письменно и передал автору диаграммы.</a:t>
            </a:r>
            <a:endParaRPr lang="ru-RU" dirty="0"/>
          </a:p>
        </p:txBody>
      </p:sp>
    </p:spTree>
    <p:extLst>
      <p:ext uri="{BB962C8B-B14F-4D97-AF65-F5344CB8AC3E}">
        <p14:creationId xmlns:p14="http://schemas.microsoft.com/office/powerpoint/2010/main" val="13206534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620688"/>
            <a:ext cx="8856984" cy="6120680"/>
          </a:xfrm>
        </p:spPr>
        <p:txBody>
          <a:bodyPr/>
          <a:lstStyle/>
          <a:p>
            <a:pPr marL="109728" indent="0" algn="just">
              <a:buNone/>
            </a:pPr>
            <a:r>
              <a:rPr lang="ru-RU" dirty="0">
                <a:latin typeface="Times New Roman"/>
              </a:rPr>
              <a:t>	Этот цикл продолжается до тех пор, пока диаграммы, а затем и вся модель не будут приняты. Процесс моделирования иллюстрируется рисунком. Диаграмма отражает тот факт, что этот процесс - итеративная процедура, приводящая к точному описанию системы.</a:t>
            </a:r>
            <a:endParaRPr lang="ru-R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2852936"/>
            <a:ext cx="5868144" cy="3734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8661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9512" y="548680"/>
            <a:ext cx="8712968" cy="6120680"/>
          </a:xfrm>
        </p:spPr>
        <p:txBody>
          <a:bodyPr>
            <a:normAutofit/>
          </a:bodyPr>
          <a:lstStyle/>
          <a:p>
            <a:r>
              <a:rPr lang="ru-RU" dirty="0"/>
              <a:t>3 Диаграммы (кроме диаграммы А-0) должны содержать не менее трех и не более шести блоков. Эти ограничения поддерживают сложность диаграмм на уровне, доступном для чтения, понимания и использования.</a:t>
            </a:r>
          </a:p>
          <a:p>
            <a:r>
              <a:rPr lang="ru-RU" dirty="0"/>
              <a:t>Диаграммы с количеством блоков менее трех вызывают серьезные сомнения в необходимости декомпозиции родительской функции. Диаграммы с количеством блоков более шести сложны для восприятия читателями и вызывают у автора трудности при внесении в нее всех необходимых графических объектов и меток.</a:t>
            </a:r>
          </a:p>
        </p:txBody>
      </p:sp>
    </p:spTree>
    <p:extLst>
      <p:ext uri="{BB962C8B-B14F-4D97-AF65-F5344CB8AC3E}">
        <p14:creationId xmlns:p14="http://schemas.microsoft.com/office/powerpoint/2010/main" val="29257062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620688"/>
            <a:ext cx="8856984" cy="6120680"/>
          </a:xfrm>
        </p:spPr>
        <p:txBody>
          <a:bodyPr>
            <a:normAutofit fontScale="92500" lnSpcReduction="10000"/>
          </a:bodyPr>
          <a:lstStyle/>
          <a:p>
            <a:pPr marL="109728" indent="0" algn="just">
              <a:buNone/>
            </a:pPr>
            <a:r>
              <a:rPr lang="ru-RU" dirty="0">
                <a:latin typeface="Times New Roman"/>
              </a:rPr>
              <a:t>	Ценность модели (проекта) определяется ее приемлемостью для экспертов. Эта приемлемость достигается следующими путями:</a:t>
            </a:r>
            <a:endParaRPr lang="ru-RU" dirty="0"/>
          </a:p>
          <a:p>
            <a:pPr marL="109728" indent="0" algn="just">
              <a:buNone/>
            </a:pPr>
            <a:r>
              <a:rPr lang="ru-RU" dirty="0">
                <a:latin typeface="Times New Roman"/>
              </a:rPr>
              <a:t>1) постоянным рецензированием экспертами развивающейся модели, что обеспечивает необходимый уровень соответствия - адекватности - модели существующему моделируемому объекту (если модель отражает состояние «как есть») или предполагаемому (состояние «как должно быть») в том понимании, которое соответствует мнению экспертов;</a:t>
            </a:r>
            <a:endParaRPr lang="ru-RU" dirty="0"/>
          </a:p>
          <a:p>
            <a:pPr marL="109728" indent="0" algn="just">
              <a:buNone/>
            </a:pPr>
            <a:r>
              <a:rPr lang="ru-RU" dirty="0">
                <a:latin typeface="Times New Roman"/>
              </a:rPr>
              <a:t>2) периодическим обсуждением диаграмм, частей модели и модели в целом на техническом совете, решение которого (оформленное в виде протокола) позволяет автору продолжить уточняющее моделирование или закончить его ввиду достаточности детализации и приемлемости проекта (модели).</a:t>
            </a:r>
            <a:endParaRPr lang="ru-RU" dirty="0"/>
          </a:p>
          <a:p>
            <a:pPr marL="109728" indent="0">
              <a:buNone/>
            </a:pPr>
            <a:endParaRPr lang="ru-RU" dirty="0"/>
          </a:p>
        </p:txBody>
      </p:sp>
    </p:spTree>
    <p:extLst>
      <p:ext uri="{BB962C8B-B14F-4D97-AF65-F5344CB8AC3E}">
        <p14:creationId xmlns:p14="http://schemas.microsoft.com/office/powerpoint/2010/main" val="40541774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620688"/>
            <a:ext cx="8856984" cy="6120680"/>
          </a:xfrm>
        </p:spPr>
        <p:txBody>
          <a:bodyPr>
            <a:normAutofit lnSpcReduction="10000"/>
          </a:bodyPr>
          <a:lstStyle/>
          <a:p>
            <a:r>
              <a:rPr lang="ru-RU" dirty="0">
                <a:latin typeface="Times New Roman"/>
              </a:rPr>
              <a:t>Если в процессе моделирования выявляется несогласованность оценок экспертов, то она должна быть преодолена, чтобы получить модель, адекватно представляющую объект моделирования или какую-то его часть.</a:t>
            </a:r>
            <a:endParaRPr lang="ru-RU" dirty="0"/>
          </a:p>
          <a:p>
            <a:r>
              <a:rPr lang="ru-RU" dirty="0">
                <a:latin typeface="Times New Roman"/>
              </a:rPr>
              <a:t>Методология IDEF0 предусматривает необходимость сохранения записей обо всех решениях и альтернативных подходах по мере того, как они возникают на протяжении проекта.</a:t>
            </a:r>
            <a:endParaRPr lang="ru-RU" dirty="0"/>
          </a:p>
          <a:p>
            <a:r>
              <a:rPr lang="ru-RU" dirty="0">
                <a:latin typeface="Times New Roman"/>
              </a:rPr>
              <a:t>Копии диаграмм, разработанные автором, критически (конструктивно) анализируются компетентными экспертами, которые заносят свои замечания и предложения непосредственно на копиях диаграмм. Авторы отвечают на каждое замечание письменно на тех же копиях.</a:t>
            </a:r>
            <a:endParaRPr lang="ru-RU" dirty="0"/>
          </a:p>
          <a:p>
            <a:pPr marL="109728" indent="0">
              <a:buNone/>
            </a:pPr>
            <a:endParaRPr lang="ru-RU" dirty="0"/>
          </a:p>
        </p:txBody>
      </p:sp>
    </p:spTree>
    <p:extLst>
      <p:ext uri="{BB962C8B-B14F-4D97-AF65-F5344CB8AC3E}">
        <p14:creationId xmlns:p14="http://schemas.microsoft.com/office/powerpoint/2010/main" val="24153238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620688"/>
            <a:ext cx="8856984" cy="6120680"/>
          </a:xfrm>
        </p:spPr>
        <p:txBody>
          <a:bodyPr>
            <a:normAutofit lnSpcReduction="10000"/>
          </a:bodyPr>
          <a:lstStyle/>
          <a:p>
            <a:pPr algn="just"/>
            <a:r>
              <a:rPr lang="ru-RU" dirty="0">
                <a:latin typeface="Times New Roman"/>
              </a:rPr>
              <a:t>Если в процессе моделирования выявляется несогласованность оценок экспертов, то она должна быть преодолена, чтобы получить модель, адекватно представляющую объект моделирования или какую-то его часть.</a:t>
            </a:r>
            <a:endParaRPr lang="ru-RU" dirty="0"/>
          </a:p>
          <a:p>
            <a:pPr algn="just"/>
            <a:r>
              <a:rPr lang="ru-RU" dirty="0">
                <a:latin typeface="Times New Roman"/>
              </a:rPr>
              <a:t>Методология IDEF0 предусматривает необходимость сохранения записей обо всех решениях и альтернативных подходах по мере того, как они возникают на протяжении проекта.</a:t>
            </a:r>
            <a:endParaRPr lang="ru-RU" dirty="0"/>
          </a:p>
          <a:p>
            <a:pPr algn="just"/>
            <a:r>
              <a:rPr lang="ru-RU" dirty="0">
                <a:latin typeface="Times New Roman"/>
              </a:rPr>
              <a:t>Копии диаграмм, разработанные автором, критически (конструктивно) анализируются компетентными экспертами, которые заносят свои замечания и предложения непосредственно на копиях диаграмм. Авторы отвечают на каждое замечание письменно на тех же копиях.</a:t>
            </a:r>
            <a:endParaRPr lang="ru-RU" dirty="0"/>
          </a:p>
          <a:p>
            <a:pPr marL="109728" indent="0">
              <a:buNone/>
            </a:pPr>
            <a:endParaRPr lang="ru-RU" dirty="0"/>
          </a:p>
        </p:txBody>
      </p:sp>
    </p:spTree>
    <p:extLst>
      <p:ext uri="{BB962C8B-B14F-4D97-AF65-F5344CB8AC3E}">
        <p14:creationId xmlns:p14="http://schemas.microsoft.com/office/powerpoint/2010/main" val="36793176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620688"/>
            <a:ext cx="8856984" cy="6120680"/>
          </a:xfrm>
        </p:spPr>
        <p:txBody>
          <a:bodyPr>
            <a:normAutofit lnSpcReduction="10000"/>
          </a:bodyPr>
          <a:lstStyle/>
          <a:p>
            <a:r>
              <a:rPr lang="ru-RU" dirty="0">
                <a:latin typeface="Times New Roman"/>
              </a:rPr>
              <a:t>Предложения принимаются или отвергаются письменно с указанием причин. После внесения изменений и исправлений старые варианты диаграмм остаются в архиве проекта.</a:t>
            </a:r>
            <a:endParaRPr lang="ru-RU" dirty="0"/>
          </a:p>
          <a:p>
            <a:r>
              <a:rPr lang="ru-RU" dirty="0">
                <a:latin typeface="Times New Roman"/>
              </a:rPr>
              <a:t>В процессе чтения диаграмм ничто не должно предполагаться в модели по умолчанию, а также не должны делаться выводы, выходящие за пределы действия и утверждения модели. Это побуждает автора к тщательному комментированию и иллюстрированию каждого добавляемого к модели фрагмента, чтобы при чтении и интерпретации модели ее толкование было однозначным и соответствующим поставленной цели и установленной точке зрения без личного присутствия автора и его дополнительных пояснений.</a:t>
            </a:r>
            <a:endParaRPr lang="ru-RU" dirty="0"/>
          </a:p>
          <a:p>
            <a:pPr marL="109728" indent="0">
              <a:buNone/>
            </a:pPr>
            <a:endParaRPr lang="ru-RU" dirty="0"/>
          </a:p>
        </p:txBody>
      </p:sp>
    </p:spTree>
    <p:extLst>
      <p:ext uri="{BB962C8B-B14F-4D97-AF65-F5344CB8AC3E}">
        <p14:creationId xmlns:p14="http://schemas.microsoft.com/office/powerpoint/2010/main" val="28201706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7504" y="620688"/>
            <a:ext cx="8229600" cy="1066800"/>
          </a:xfrm>
        </p:spPr>
        <p:txBody>
          <a:bodyPr>
            <a:normAutofit fontScale="90000"/>
          </a:bodyPr>
          <a:lstStyle/>
          <a:p>
            <a:r>
              <a:rPr lang="ru-RU" b="1" dirty="0">
                <a:latin typeface="Times New Roman"/>
              </a:rPr>
              <a:t>Состав участников проекта и структура их взаимодействия</a:t>
            </a:r>
            <a:br>
              <a:rPr lang="ru-RU" b="1" dirty="0"/>
            </a:br>
            <a:endParaRPr lang="ru-RU" dirty="0"/>
          </a:p>
        </p:txBody>
      </p:sp>
      <p:sp>
        <p:nvSpPr>
          <p:cNvPr id="3" name="Объект 2"/>
          <p:cNvSpPr>
            <a:spLocks noGrp="1"/>
          </p:cNvSpPr>
          <p:nvPr>
            <p:ph idx="1"/>
          </p:nvPr>
        </p:nvSpPr>
        <p:spPr>
          <a:xfrm>
            <a:off x="107504" y="1412776"/>
            <a:ext cx="8856984" cy="5161760"/>
          </a:xfrm>
        </p:spPr>
        <p:txBody>
          <a:bodyPr/>
          <a:lstStyle/>
          <a:p>
            <a:r>
              <a:rPr lang="ru-RU" dirty="0">
                <a:latin typeface="Times New Roman"/>
              </a:rPr>
              <a:t>В коллектив, занимающийся проектированием (моделированием), должны входить следующие участники:</a:t>
            </a:r>
            <a:endParaRPr lang="ru-RU" dirty="0"/>
          </a:p>
          <a:p>
            <a:r>
              <a:rPr lang="ru-RU" dirty="0">
                <a:latin typeface="Times New Roman"/>
              </a:rPr>
              <a:t>- руководитель проекта;</a:t>
            </a:r>
            <a:endParaRPr lang="ru-RU" dirty="0"/>
          </a:p>
          <a:p>
            <a:r>
              <a:rPr lang="ru-RU" dirty="0">
                <a:latin typeface="Times New Roman"/>
              </a:rPr>
              <a:t>- авторы (разработчики) модели;</a:t>
            </a:r>
            <a:endParaRPr lang="ru-RU" dirty="0"/>
          </a:p>
          <a:p>
            <a:r>
              <a:rPr lang="ru-RU" dirty="0">
                <a:latin typeface="Times New Roman"/>
              </a:rPr>
              <a:t>- технический совет;</a:t>
            </a:r>
            <a:endParaRPr lang="ru-RU" dirty="0"/>
          </a:p>
          <a:p>
            <a:r>
              <a:rPr lang="ru-RU" dirty="0">
                <a:latin typeface="Times New Roman"/>
              </a:rPr>
              <a:t>- эксперты в предметной области;</a:t>
            </a:r>
            <a:endParaRPr lang="ru-RU" dirty="0"/>
          </a:p>
          <a:p>
            <a:r>
              <a:rPr lang="ru-RU" dirty="0">
                <a:latin typeface="Times New Roman"/>
              </a:rPr>
              <a:t>- библиотекарь.</a:t>
            </a:r>
            <a:endParaRPr lang="ru-RU" dirty="0"/>
          </a:p>
          <a:p>
            <a:r>
              <a:rPr lang="ru-RU" dirty="0">
                <a:latin typeface="Times New Roman"/>
              </a:rPr>
              <a:t>Дополнительный специфический участник проекта - «Источники информации».</a:t>
            </a:r>
            <a:endParaRPr lang="ru-RU" dirty="0"/>
          </a:p>
          <a:p>
            <a:endParaRPr lang="ru-RU" dirty="0"/>
          </a:p>
        </p:txBody>
      </p:sp>
    </p:spTree>
    <p:extLst>
      <p:ext uri="{BB962C8B-B14F-4D97-AF65-F5344CB8AC3E}">
        <p14:creationId xmlns:p14="http://schemas.microsoft.com/office/powerpoint/2010/main" val="7722497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620688"/>
            <a:ext cx="8856984" cy="6120680"/>
          </a:xfrm>
        </p:spPr>
        <p:txBody>
          <a:bodyPr/>
          <a:lstStyle/>
          <a:p>
            <a:pPr marL="109728" indent="0" algn="just">
              <a:buNone/>
            </a:pPr>
            <a:r>
              <a:rPr lang="ru-RU" dirty="0">
                <a:latin typeface="Times New Roman"/>
              </a:rPr>
              <a:t>	При проведении работ с привлечением сторонних организаций может создаваться технический совет, обеспечивающий взаимодействие всех участников проекта, работающих как в составе проектирующей организации, так и вне ее. Выполняемая функция («роль», которую выполняет участник проекта) не зависит от должности. Один и тот же человек может выполнять несколько функций. Однако «роль» каждого участника проекта индивидуальна, должна быть определена и зависит от рассматриваемой части проекта. Структура взаимодействия участников проекта приведена на рисунке</a:t>
            </a:r>
            <a:endParaRPr lang="ru-RU" dirty="0"/>
          </a:p>
        </p:txBody>
      </p:sp>
    </p:spTree>
    <p:extLst>
      <p:ext uri="{BB962C8B-B14F-4D97-AF65-F5344CB8AC3E}">
        <p14:creationId xmlns:p14="http://schemas.microsoft.com/office/powerpoint/2010/main" val="35650969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908720"/>
            <a:ext cx="8437579" cy="54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33448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620688"/>
            <a:ext cx="8856984" cy="6120680"/>
          </a:xfrm>
        </p:spPr>
        <p:txBody>
          <a:bodyPr>
            <a:normAutofit fontScale="92500" lnSpcReduction="20000"/>
          </a:bodyPr>
          <a:lstStyle/>
          <a:p>
            <a:pPr algn="just"/>
            <a:r>
              <a:rPr lang="ru-RU" dirty="0">
                <a:latin typeface="Times New Roman"/>
              </a:rPr>
              <a:t>Принципы коллективной работы в IDEF0-методологии гарантируют, что окончательная версия IDEF0-модели будет верной, так как модель корректируется по результатам рецензирования частей модели, оформленных в виде папок. Более подробная детализация достигается построением необходимого количества диаграмм. По новым частям модели делаются новые замечания, вносятся новые изменения. Окончательная модель соответствует представлениям автора и экспертов о системе, смоделированной с данной точки зрения и для данной цели.</a:t>
            </a:r>
            <a:endParaRPr lang="ru-RU" dirty="0"/>
          </a:p>
          <a:p>
            <a:pPr algn="just"/>
            <a:r>
              <a:rPr lang="ru-RU" dirty="0">
                <a:latin typeface="Times New Roman"/>
              </a:rPr>
              <a:t>Руководитель проекта и разработчики модели (авторы) должны быть главными исполнителями. Хотя конечной целью разработчика является получение одобрения модели техническим советом, утверждает результаты руководитель проекта. Таким образом, обеспечивается согласованность интересов авторов, рецензентов, совета и руководителя проекта.</a:t>
            </a:r>
            <a:endParaRPr lang="ru-RU" dirty="0"/>
          </a:p>
          <a:p>
            <a:pPr marL="109728" indent="0">
              <a:buNone/>
            </a:pPr>
            <a:endParaRPr lang="ru-RU" dirty="0"/>
          </a:p>
        </p:txBody>
      </p:sp>
    </p:spTree>
    <p:extLst>
      <p:ext uri="{BB962C8B-B14F-4D97-AF65-F5344CB8AC3E}">
        <p14:creationId xmlns:p14="http://schemas.microsoft.com/office/powerpoint/2010/main" val="18636126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188640"/>
            <a:ext cx="8229600" cy="1066800"/>
          </a:xfrm>
        </p:spPr>
        <p:txBody>
          <a:bodyPr/>
          <a:lstStyle/>
          <a:p>
            <a:r>
              <a:rPr lang="ru-RU" dirty="0">
                <a:latin typeface="Times New Roman"/>
              </a:rPr>
              <a:t>Руководитель проекта</a:t>
            </a:r>
            <a:endParaRPr lang="ru-RU" dirty="0"/>
          </a:p>
        </p:txBody>
      </p:sp>
      <p:sp>
        <p:nvSpPr>
          <p:cNvPr id="3" name="Объект 2"/>
          <p:cNvSpPr>
            <a:spLocks noGrp="1"/>
          </p:cNvSpPr>
          <p:nvPr>
            <p:ph idx="1"/>
          </p:nvPr>
        </p:nvSpPr>
        <p:spPr>
          <a:xfrm>
            <a:off x="179512" y="1052736"/>
            <a:ext cx="8784976" cy="5616624"/>
          </a:xfrm>
        </p:spPr>
        <p:txBody>
          <a:bodyPr>
            <a:normAutofit lnSpcReduction="10000"/>
          </a:bodyPr>
          <a:lstStyle/>
          <a:p>
            <a:r>
              <a:rPr lang="ru-RU" dirty="0">
                <a:latin typeface="Times New Roman"/>
              </a:rPr>
              <a:t>Руководитель проекта - лицо, осуществляющее административное управление проектом. Руководитель проекта должен выполнять следующие основные функции:</a:t>
            </a:r>
            <a:endParaRPr lang="ru-RU" dirty="0"/>
          </a:p>
          <a:p>
            <a:r>
              <a:rPr lang="ru-RU" dirty="0">
                <a:latin typeface="Times New Roman"/>
              </a:rPr>
              <a:t>- выбирать разработчиков модели (авторов). Главным аспектом данной функции является достижение руководителем проекта и разработчиком модели согласия относительно основополагающих правил, в соответствии с которыми выполняется моделирование. Сюда входят использование методологии, порядок и степень контроля за разработчиком модели со стороны руководителя проекта, область действия и ориентация разрабатываемой модели;</a:t>
            </a:r>
            <a:endParaRPr lang="ru-RU" dirty="0"/>
          </a:p>
          <a:p>
            <a:endParaRPr lang="ru-RU" dirty="0"/>
          </a:p>
        </p:txBody>
      </p:sp>
    </p:spTree>
    <p:extLst>
      <p:ext uri="{BB962C8B-B14F-4D97-AF65-F5344CB8AC3E}">
        <p14:creationId xmlns:p14="http://schemas.microsoft.com/office/powerpoint/2010/main" val="12812446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620688"/>
            <a:ext cx="8856984" cy="6120680"/>
          </a:xfrm>
        </p:spPr>
        <p:txBody>
          <a:bodyPr>
            <a:normAutofit fontScale="85000" lnSpcReduction="20000"/>
          </a:bodyPr>
          <a:lstStyle/>
          <a:p>
            <a:r>
              <a:rPr lang="ru-RU" dirty="0">
                <a:latin typeface="Times New Roman"/>
              </a:rPr>
              <a:t>- определять обязательные источники информации, на которые разработчик модели будет опираться при построении модели. Этими источниками могут быть либо люди, осведомленные о различных аспектах рассматриваемой сферы деятельности, либо документы, освещающие предметную область моделирования. Эти источники определяются на начальной стадии моделирования, но список их в процессе моделирования должен пересматриваться и уточняться, поскольку по мере построения модели потребности в информации меняются;</a:t>
            </a:r>
            <a:endParaRPr lang="ru-RU" dirty="0"/>
          </a:p>
          <a:p>
            <a:r>
              <a:rPr lang="ru-RU" dirty="0">
                <a:latin typeface="Times New Roman"/>
              </a:rPr>
              <a:t>- выбирать экспертов, чьи знания будут использованы разработчиком для получения оценки (одобрения) диаграмм и частей модели. Список экспертов составляется на начальной стадии проекта и уточняется о мере необходимости;</a:t>
            </a:r>
            <a:endParaRPr lang="ru-RU" dirty="0"/>
          </a:p>
          <a:p>
            <a:r>
              <a:rPr lang="ru-RU" dirty="0">
                <a:latin typeface="Times New Roman"/>
              </a:rPr>
              <a:t>- формировать технический совет. Руководитель проекта по должности является председателем технического совета. Этот совет под его председательством периодически собирается для обсуждения существенных вопросов, рецензирования и определения статуса модели и ее частей;</a:t>
            </a:r>
            <a:endParaRPr lang="ru-RU" dirty="0"/>
          </a:p>
          <a:p>
            <a:r>
              <a:rPr lang="ru-RU" dirty="0">
                <a:latin typeface="Times New Roman"/>
              </a:rPr>
              <a:t>- присваивать статус рассматриваемой советом части модели.</a:t>
            </a:r>
            <a:endParaRPr lang="ru-RU" dirty="0"/>
          </a:p>
          <a:p>
            <a:pPr marL="109728" indent="0">
              <a:buNone/>
            </a:pPr>
            <a:endParaRPr lang="ru-RU" dirty="0"/>
          </a:p>
        </p:txBody>
      </p:sp>
    </p:spTree>
    <p:extLst>
      <p:ext uri="{BB962C8B-B14F-4D97-AF65-F5344CB8AC3E}">
        <p14:creationId xmlns:p14="http://schemas.microsoft.com/office/powerpoint/2010/main" val="3444206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9512" y="548680"/>
            <a:ext cx="8712968" cy="6120680"/>
          </a:xfrm>
        </p:spPr>
        <p:txBody>
          <a:bodyPr>
            <a:normAutofit/>
          </a:bodyPr>
          <a:lstStyle/>
          <a:p>
            <a:r>
              <a:rPr lang="ru-RU" dirty="0"/>
              <a:t>4 Каждый блок не контекстной диаграммы получает номер, помещаемый в правом нижнем углу; порядок нумерации - от верхнего левого к нижнему правому блоку (от 1 до 6).</a:t>
            </a:r>
          </a:p>
          <a:p>
            <a:r>
              <a:rPr lang="ru-RU" dirty="0"/>
              <a:t>5 Каждый блок, подвергнутый декомпозиции, должен иметь ссылку на дочернюю диаграмму; ссылка (например узловой номер, С-номер или номер страницы) помещается под правым нижним углом блока.</a:t>
            </a:r>
          </a:p>
          <a:p>
            <a:r>
              <a:rPr lang="ru-RU" dirty="0"/>
              <a:t>6 Имена блоков (выполняемых функций) и метки стрелок должны быть уникальными. Если метки стрелок совпадают, это значит, что стрелки отображают тождественные данные.</a:t>
            </a:r>
          </a:p>
        </p:txBody>
      </p:sp>
    </p:spTree>
    <p:extLst>
      <p:ext uri="{BB962C8B-B14F-4D97-AF65-F5344CB8AC3E}">
        <p14:creationId xmlns:p14="http://schemas.microsoft.com/office/powerpoint/2010/main" val="23163141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7504" y="260648"/>
            <a:ext cx="8229600" cy="1066800"/>
          </a:xfrm>
        </p:spPr>
        <p:txBody>
          <a:bodyPr/>
          <a:lstStyle/>
          <a:p>
            <a:r>
              <a:rPr lang="ru-RU" dirty="0">
                <a:latin typeface="Times New Roman"/>
              </a:rPr>
              <a:t>Разработчики (авторы) модели</a:t>
            </a:r>
            <a:endParaRPr lang="ru-RU" dirty="0"/>
          </a:p>
        </p:txBody>
      </p:sp>
      <p:sp>
        <p:nvSpPr>
          <p:cNvPr id="3" name="Объект 2"/>
          <p:cNvSpPr>
            <a:spLocks noGrp="1"/>
          </p:cNvSpPr>
          <p:nvPr>
            <p:ph idx="1"/>
          </p:nvPr>
        </p:nvSpPr>
        <p:spPr>
          <a:xfrm>
            <a:off x="457200" y="1196752"/>
            <a:ext cx="8229600" cy="5377784"/>
          </a:xfrm>
        </p:spPr>
        <p:txBody>
          <a:bodyPr/>
          <a:lstStyle/>
          <a:p>
            <a:r>
              <a:rPr lang="ru-RU" dirty="0">
                <a:latin typeface="Times New Roman"/>
              </a:rPr>
              <a:t>Разработчики (авторы) модели - лица, создающие IDEF0-модели. Разработчик создает модель на основе материала, собранного из источников информации.</a:t>
            </a:r>
            <a:endParaRPr lang="ru-RU" dirty="0"/>
          </a:p>
        </p:txBody>
      </p:sp>
    </p:spTree>
    <p:extLst>
      <p:ext uri="{BB962C8B-B14F-4D97-AF65-F5344CB8AC3E}">
        <p14:creationId xmlns:p14="http://schemas.microsoft.com/office/powerpoint/2010/main" val="8436222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620688"/>
            <a:ext cx="8856984" cy="6120680"/>
          </a:xfrm>
        </p:spPr>
        <p:txBody>
          <a:bodyPr>
            <a:normAutofit lnSpcReduction="10000"/>
          </a:bodyPr>
          <a:lstStyle/>
          <a:p>
            <a:r>
              <a:rPr lang="ru-RU" dirty="0">
                <a:latin typeface="Times New Roman"/>
              </a:rPr>
              <a:t>Разработчик должен:</a:t>
            </a:r>
            <a:endParaRPr lang="ru-RU" dirty="0"/>
          </a:p>
          <a:p>
            <a:r>
              <a:rPr lang="ru-RU" dirty="0">
                <a:latin typeface="Times New Roman"/>
              </a:rPr>
              <a:t>- собирать исходные данные от обязательных источников информации, определенных руководителем проекта; при недостаточности собранных сведений автор вправе использовать любые другие источники информации с обязательным указанием ссылок на них;</a:t>
            </a:r>
            <a:endParaRPr lang="ru-RU" dirty="0"/>
          </a:p>
          <a:p>
            <a:r>
              <a:rPr lang="ru-RU" dirty="0">
                <a:latin typeface="Times New Roman"/>
              </a:rPr>
              <a:t>- обучать (при необходимости) основам IDEF0-моделирования руководителя проекта, экспертов (рецензентов и читателей) и других членов технического совета для обеспечения правильного понимания ими моделей, создаваемых авторами;</a:t>
            </a:r>
            <a:endParaRPr lang="ru-RU" dirty="0"/>
          </a:p>
          <a:p>
            <a:r>
              <a:rPr lang="ru-RU" dirty="0">
                <a:latin typeface="Times New Roman"/>
              </a:rPr>
              <a:t>- оформлять модель в виде IDEF0-диаграмм;</a:t>
            </a:r>
            <a:endParaRPr lang="ru-RU" dirty="0"/>
          </a:p>
          <a:p>
            <a:r>
              <a:rPr lang="ru-RU" dirty="0">
                <a:latin typeface="Times New Roman"/>
              </a:rPr>
              <a:t>- организовать разработку модели.</a:t>
            </a:r>
            <a:endParaRPr lang="ru-RU" dirty="0"/>
          </a:p>
          <a:p>
            <a:pPr marL="109728" indent="0">
              <a:buNone/>
            </a:pPr>
            <a:endParaRPr lang="ru-RU" dirty="0"/>
          </a:p>
        </p:txBody>
      </p:sp>
    </p:spTree>
    <p:extLst>
      <p:ext uri="{BB962C8B-B14F-4D97-AF65-F5344CB8AC3E}">
        <p14:creationId xmlns:p14="http://schemas.microsoft.com/office/powerpoint/2010/main" val="8118908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620688"/>
            <a:ext cx="8856984" cy="6120680"/>
          </a:xfrm>
        </p:spPr>
        <p:txBody>
          <a:bodyPr>
            <a:normAutofit fontScale="85000" lnSpcReduction="20000"/>
          </a:bodyPr>
          <a:lstStyle/>
          <a:p>
            <a:r>
              <a:rPr lang="ru-RU" dirty="0">
                <a:latin typeface="Times New Roman"/>
              </a:rPr>
              <a:t>В период подготовки проекта разработчик вместе с руководителем проекта изучает и устанавливает область действия модели. Затем он намечает план проекта, то есть состав и последовательность работ, которые необходимо выполнить для достижения поставленных целей.</a:t>
            </a:r>
            <a:endParaRPr lang="ru-RU" dirty="0"/>
          </a:p>
          <a:p>
            <a:r>
              <a:rPr lang="ru-RU" dirty="0">
                <a:latin typeface="Times New Roman"/>
              </a:rPr>
              <a:t>Руководитель проекта обеспечивает разработчика списком источников информации и списком экспертов, к которым разработчик может обратиться. Разработчик должен удостовериться, что со всеми участниками проекта установлен необходимый контакт.</a:t>
            </a:r>
            <a:endParaRPr lang="ru-RU" dirty="0"/>
          </a:p>
          <a:p>
            <a:r>
              <a:rPr lang="ru-RU" dirty="0">
                <a:latin typeface="Times New Roman"/>
              </a:rPr>
              <a:t>Исходную информацию разработчик собирает из источников, установленных руководителем проекта. Природа этой информации во многом зависит от стадии разработки модели. Источниками информации могут служить люди и документы. Разработчик должен понимать, что каждый эксперт-источник информации смотрит на информацию со своей точки зрения. Разработчик должен стараться увидеть смысл и структуру информации глазами ее источника. Синтезируя эти точки зрения в процессе сравнения и противопоставления, разработчик создает адекватный образ объекта моделирования.</a:t>
            </a:r>
            <a:endParaRPr lang="ru-RU" dirty="0"/>
          </a:p>
          <a:p>
            <a:pPr marL="109728" indent="0">
              <a:buNone/>
            </a:pPr>
            <a:endParaRPr lang="ru-RU" dirty="0"/>
          </a:p>
        </p:txBody>
      </p:sp>
    </p:spTree>
    <p:extLst>
      <p:ext uri="{BB962C8B-B14F-4D97-AF65-F5344CB8AC3E}">
        <p14:creationId xmlns:p14="http://schemas.microsoft.com/office/powerpoint/2010/main" val="3523245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620688"/>
            <a:ext cx="8856984" cy="6120680"/>
          </a:xfrm>
        </p:spPr>
        <p:txBody>
          <a:bodyPr>
            <a:normAutofit fontScale="85000" lnSpcReduction="20000"/>
          </a:bodyPr>
          <a:lstStyle/>
          <a:p>
            <a:r>
              <a:rPr lang="ru-RU" dirty="0">
                <a:latin typeface="Times New Roman"/>
              </a:rPr>
              <a:t>Второй функцией разработчика является помощь в технике моделирования всем, кому она может понадобиться. Эта помощь заключается в общем ориентировании членов технического совета, источников информации и экспертов, ознакомлении их с навыками чтения модели, а также с навыками моделирования.</a:t>
            </a:r>
            <a:endParaRPr lang="ru-RU" dirty="0"/>
          </a:p>
          <a:p>
            <a:r>
              <a:rPr lang="ru-RU" dirty="0">
                <a:latin typeface="Times New Roman"/>
              </a:rPr>
              <a:t>Третьей функцией является оформление модели в виде IDEF0-диаграмм. Для рецензирования разработчик оформляет папки с диаграммами для передачи их в библиотеку проекта.</a:t>
            </a:r>
            <a:endParaRPr lang="ru-RU" dirty="0"/>
          </a:p>
          <a:p>
            <a:r>
              <a:rPr lang="ru-RU" dirty="0">
                <a:latin typeface="Times New Roman"/>
              </a:rPr>
              <a:t>Разработчик организует построение модели. Для поддержки принятых разработчиком решений и регистрации вклада каждого участника записи исходной информации, собранной в процессе моделирования, сохраняются в течение определенного времени после завершения проекта. Это позволяет разработчику следить за тем, чтобы исследуемая область была охвачена со всех сторон. Зная, кто и в каких областях поставлял информацию и как это происходило, разработчик может оценить степень соответствия стадии моделирования исходным целям.</a:t>
            </a:r>
            <a:endParaRPr lang="ru-RU" dirty="0"/>
          </a:p>
          <a:p>
            <a:pPr marL="109728" indent="0">
              <a:buNone/>
            </a:pPr>
            <a:endParaRPr lang="ru-RU" dirty="0"/>
          </a:p>
        </p:txBody>
      </p:sp>
    </p:spTree>
    <p:extLst>
      <p:ext uri="{BB962C8B-B14F-4D97-AF65-F5344CB8AC3E}">
        <p14:creationId xmlns:p14="http://schemas.microsoft.com/office/powerpoint/2010/main" val="11079937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a:rPr>
              <a:t>Технический совет</a:t>
            </a:r>
            <a:endParaRPr lang="ru-RU" dirty="0"/>
          </a:p>
        </p:txBody>
      </p:sp>
      <p:sp>
        <p:nvSpPr>
          <p:cNvPr id="3" name="Объект 2"/>
          <p:cNvSpPr>
            <a:spLocks noGrp="1"/>
          </p:cNvSpPr>
          <p:nvPr>
            <p:ph idx="1"/>
          </p:nvPr>
        </p:nvSpPr>
        <p:spPr/>
        <p:txBody>
          <a:bodyPr/>
          <a:lstStyle/>
          <a:p>
            <a:r>
              <a:rPr lang="ru-RU" dirty="0">
                <a:latin typeface="Times New Roman"/>
              </a:rPr>
              <a:t>Этот элемент организации процесса создания моделей предлагает арбитражные решения по моделированию и рекомендации по установлению статуса диаграмм, части и/или модели в целом (статусы: «Рабочий проект», «Эскиз», «Рекомендовано» и «Публикация»).</a:t>
            </a:r>
            <a:endParaRPr lang="ru-RU" dirty="0"/>
          </a:p>
        </p:txBody>
      </p:sp>
    </p:spTree>
    <p:extLst>
      <p:ext uri="{BB962C8B-B14F-4D97-AF65-F5344CB8AC3E}">
        <p14:creationId xmlns:p14="http://schemas.microsoft.com/office/powerpoint/2010/main" val="39079077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620688"/>
            <a:ext cx="8856984" cy="6120680"/>
          </a:xfrm>
        </p:spPr>
        <p:txBody>
          <a:bodyPr/>
          <a:lstStyle/>
          <a:p>
            <a:pPr marL="109728" indent="0" algn="just">
              <a:buNone/>
            </a:pPr>
            <a:r>
              <a:rPr lang="ru-RU" dirty="0">
                <a:latin typeface="Times New Roman"/>
              </a:rPr>
              <a:t>	Технический совет проводит политику проекта через рекомендации и замечания авторам, предложения по становлению статуса руководителю проекта и подготовку компромиссных решений в конфликтных ситуациях, которые могут возникнуть в процессе проекта. В техническом совете должно быть несколько специалистов с высоким уровнем компетентности, способных отстоять свои решения перед высшим руководством объекта моделирования.</a:t>
            </a:r>
            <a:endParaRPr lang="ru-RU" dirty="0"/>
          </a:p>
        </p:txBody>
      </p:sp>
    </p:spTree>
    <p:extLst>
      <p:ext uri="{BB962C8B-B14F-4D97-AF65-F5344CB8AC3E}">
        <p14:creationId xmlns:p14="http://schemas.microsoft.com/office/powerpoint/2010/main" val="26987001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620688"/>
            <a:ext cx="8856984" cy="6120680"/>
          </a:xfrm>
        </p:spPr>
        <p:txBody>
          <a:bodyPr/>
          <a:lstStyle/>
          <a:p>
            <a:pPr marL="109728" indent="0" algn="just">
              <a:buNone/>
            </a:pPr>
            <a:r>
              <a:rPr lang="ru-RU" dirty="0">
                <a:latin typeface="Times New Roman"/>
              </a:rPr>
              <a:t>	Технический совет формируется из экспертов и профессионалов, знакомых с предметной областью моделирования. Руководитель проекта формирует этот совет и является его председателем. Поскольку основной причиной, побуждающей создавать модель, является необходимость повышения эффективности объекта моделирования, важно, чтобы в совете были представлены все службы, имеющие отношение к рассматриваемой в проекте предметной области. Полезно включать в совет экспертов из смежных подразделений объекта моделирования, не входящих в исследуемую область, но связанных с ней. Эти эксперты помогают адекватно оценить влияние окружающей среды на объект моделирования.</a:t>
            </a:r>
            <a:endParaRPr lang="ru-RU" dirty="0"/>
          </a:p>
        </p:txBody>
      </p:sp>
    </p:spTree>
    <p:extLst>
      <p:ext uri="{BB962C8B-B14F-4D97-AF65-F5344CB8AC3E}">
        <p14:creationId xmlns:p14="http://schemas.microsoft.com/office/powerpoint/2010/main" val="7024242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620688"/>
            <a:ext cx="8856984" cy="6120680"/>
          </a:xfrm>
        </p:spPr>
        <p:txBody>
          <a:bodyPr/>
          <a:lstStyle/>
          <a:p>
            <a:pPr marL="109728" indent="0">
              <a:buNone/>
            </a:pPr>
            <a:r>
              <a:rPr lang="ru-RU" dirty="0">
                <a:latin typeface="Times New Roman"/>
              </a:rPr>
              <a:t>Эксперты могут быть членами совета. Эксперту обычно показывают только ограниченные фрагменты модели на промежуточных стадиях, в то время как совет должен принять решение по всей модели. Иногда в совет могут входить лица, играющие роль источников. В силу очевидной противоречивости интересов нецелесообразно, чтобы в совет входили разработчики модели.</a:t>
            </a:r>
            <a:endParaRPr lang="ru-RU" dirty="0"/>
          </a:p>
        </p:txBody>
      </p:sp>
    </p:spTree>
    <p:extLst>
      <p:ext uri="{BB962C8B-B14F-4D97-AF65-F5344CB8AC3E}">
        <p14:creationId xmlns:p14="http://schemas.microsoft.com/office/powerpoint/2010/main" val="32145093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a:rPr>
              <a:t>Эксперт</a:t>
            </a:r>
            <a:endParaRPr lang="ru-RU" dirty="0"/>
          </a:p>
        </p:txBody>
      </p:sp>
      <p:sp>
        <p:nvSpPr>
          <p:cNvPr id="3" name="Объект 2"/>
          <p:cNvSpPr>
            <a:spLocks noGrp="1"/>
          </p:cNvSpPr>
          <p:nvPr>
            <p:ph idx="1"/>
          </p:nvPr>
        </p:nvSpPr>
        <p:spPr/>
        <p:txBody>
          <a:bodyPr/>
          <a:lstStyle/>
          <a:p>
            <a:r>
              <a:rPr lang="ru-RU" dirty="0"/>
              <a:t>Эксперт - выбираемое руководителем проекта лицо, обладающее специальными знаниями некоторых аспектов моделируемой области. Его опыт в предметной области, к которой относится моделируемый объект, позволяет делать полезные критические замечания в процессе создания модели.</a:t>
            </a:r>
          </a:p>
        </p:txBody>
      </p:sp>
    </p:spTree>
    <p:extLst>
      <p:ext uri="{BB962C8B-B14F-4D97-AF65-F5344CB8AC3E}">
        <p14:creationId xmlns:p14="http://schemas.microsoft.com/office/powerpoint/2010/main" val="615669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620688"/>
            <a:ext cx="8856984" cy="6120680"/>
          </a:xfrm>
        </p:spPr>
        <p:txBody>
          <a:bodyPr>
            <a:normAutofit fontScale="92500" lnSpcReduction="20000"/>
          </a:bodyPr>
          <a:lstStyle/>
          <a:p>
            <a:pPr marL="109728" indent="0" algn="just">
              <a:buNone/>
            </a:pPr>
            <a:r>
              <a:rPr lang="ru-RU" dirty="0">
                <a:latin typeface="Times New Roman"/>
              </a:rPr>
              <a:t>	Эксперты призваны критически оценивать создаваемую по частям модель. Это осуществляется в ходе нескольких циклов изучения с использованием читательских папок (цикл автор/читатель). Папки обеспечивают эксперта набором информации, предназначенным для описания законченного фрагмента моделируемого объекта. С помощью папок эксперту предоставляется информация в наглядном виде. В процессе рецензирования ему может понадобиться заполнить пробелы или даже завершить изложение материала, представленного в папке. Хотя папка во многом основывается на интерпретации разработчиком ранее полученной информации, комментарии экспертов служат ценным материалом для уточнения модели. В информационных папках перед экспертом должны ставиться конкретные, четко сформулированные вопросы, связанные с моделированием.</a:t>
            </a:r>
            <a:endParaRPr lang="ru-RU" dirty="0"/>
          </a:p>
        </p:txBody>
      </p:sp>
    </p:spTree>
    <p:extLst>
      <p:ext uri="{BB962C8B-B14F-4D97-AF65-F5344CB8AC3E}">
        <p14:creationId xmlns:p14="http://schemas.microsoft.com/office/powerpoint/2010/main" val="2254022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9512" y="548680"/>
            <a:ext cx="8712968" cy="6120680"/>
          </a:xfrm>
        </p:spPr>
        <p:txBody>
          <a:bodyPr>
            <a:normAutofit/>
          </a:bodyPr>
          <a:lstStyle/>
          <a:p>
            <a:r>
              <a:rPr lang="ru-RU" dirty="0"/>
              <a:t>7 При наличии стрелок со сложной топологией целесообразно повторить метку для удобства ее идентификации.</a:t>
            </a:r>
          </a:p>
          <a:p>
            <a:r>
              <a:rPr lang="ru-RU" dirty="0"/>
              <a:t>8 Следует обеспечить максимальное расстояние между блоками и поворотами стрелок, а также между блоками и пересечениями стрелок для облегчения чтения диаграммы. Одновременно уменьшается вероятность того, что две разные стрелки будут перепутаны.</a:t>
            </a:r>
          </a:p>
          <a:p>
            <a:r>
              <a:rPr lang="ru-RU" dirty="0"/>
              <a:t>9 Блоки всегда должны стрелки по входу, управлению и механизму. В исключительных случаях могут не иметь выходных стрелок.</a:t>
            </a:r>
          </a:p>
        </p:txBody>
      </p:sp>
    </p:spTree>
    <p:extLst>
      <p:ext uri="{BB962C8B-B14F-4D97-AF65-F5344CB8AC3E}">
        <p14:creationId xmlns:p14="http://schemas.microsoft.com/office/powerpoint/2010/main" val="35926603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620688"/>
            <a:ext cx="8856984" cy="6120680"/>
          </a:xfrm>
        </p:spPr>
        <p:txBody>
          <a:bodyPr/>
          <a:lstStyle/>
          <a:p>
            <a:pPr marL="109728" indent="0" algn="just">
              <a:buNone/>
            </a:pPr>
            <a:r>
              <a:rPr lang="ru-RU" dirty="0">
                <a:latin typeface="Times New Roman"/>
              </a:rPr>
              <a:t>	Главной задачей эксперта является оценка адекватности модели соответствующей предметной области. Экспертная оценка является основным средством в достижении консенсуса среди изучающих модель экспертов. Одобренная модель - это модель, согласованная с экспертами. Если эксперты согласны с тем, что модель или ее часть адекватно представляет рассматриваемый объект, то модель считается одобренной. Если есть не согласившиеся с этим, то их мнение должно обязательно фиксироваться, и модель считается неправильной, пока не доказано обратное. Для достижения консенсуса авторы учитывают комментарии и замечания экспертов при пересмотре той части модели, к которой эти замечания относятся.</a:t>
            </a:r>
            <a:endParaRPr lang="ru-RU" dirty="0"/>
          </a:p>
        </p:txBody>
      </p:sp>
    </p:spTree>
    <p:extLst>
      <p:ext uri="{BB962C8B-B14F-4D97-AF65-F5344CB8AC3E}">
        <p14:creationId xmlns:p14="http://schemas.microsoft.com/office/powerpoint/2010/main" val="23111548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620688"/>
            <a:ext cx="8856984" cy="6120680"/>
          </a:xfrm>
        </p:spPr>
        <p:txBody>
          <a:bodyPr/>
          <a:lstStyle/>
          <a:p>
            <a:r>
              <a:rPr lang="ru-RU" dirty="0">
                <a:latin typeface="Times New Roman"/>
              </a:rPr>
              <a:t>Эксперты подразделяются на две группы:</a:t>
            </a:r>
            <a:endParaRPr lang="ru-RU" dirty="0"/>
          </a:p>
          <a:p>
            <a:r>
              <a:rPr lang="ru-RU" dirty="0">
                <a:latin typeface="Times New Roman"/>
              </a:rPr>
              <a:t>- эксперты-рецензенты;</a:t>
            </a:r>
            <a:endParaRPr lang="ru-RU" dirty="0"/>
          </a:p>
          <a:p>
            <a:r>
              <a:rPr lang="ru-RU" dirty="0">
                <a:latin typeface="Times New Roman"/>
              </a:rPr>
              <a:t>- эксперты-читатели.</a:t>
            </a:r>
            <a:endParaRPr lang="ru-RU" dirty="0"/>
          </a:p>
          <a:p>
            <a:r>
              <a:rPr lang="ru-RU" dirty="0">
                <a:latin typeface="Times New Roman"/>
              </a:rPr>
              <a:t>Эксперт-рецензент - член коллектива разработчиков, знающий предметную область моделирования, специализирующийся на некоторой конкретной функции предприятия и ответственный за обеспечение критических комментариев относительно разрабатываемой модели. Эксперт-рецензент должен знать IDEF0-методологию и уметь делать письменные структурированные замечания в рассылаемых папках. Он является постоянным и активным участником цикла автор/читатель.</a:t>
            </a:r>
            <a:endParaRPr lang="ru-RU" dirty="0"/>
          </a:p>
          <a:p>
            <a:pPr marL="109728" indent="0">
              <a:buNone/>
            </a:pPr>
            <a:endParaRPr lang="ru-RU" dirty="0"/>
          </a:p>
        </p:txBody>
      </p:sp>
    </p:spTree>
    <p:extLst>
      <p:ext uri="{BB962C8B-B14F-4D97-AF65-F5344CB8AC3E}">
        <p14:creationId xmlns:p14="http://schemas.microsoft.com/office/powerpoint/2010/main" val="22482079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620688"/>
            <a:ext cx="8856984" cy="6120680"/>
          </a:xfrm>
        </p:spPr>
        <p:txBody>
          <a:bodyPr/>
          <a:lstStyle/>
          <a:p>
            <a:pPr marL="109728" indent="0" algn="just">
              <a:buNone/>
            </a:pPr>
            <a:r>
              <a:rPr lang="ru-RU" dirty="0">
                <a:latin typeface="Times New Roman"/>
              </a:rPr>
              <a:t>	Эксперт-читатель - член коллектива разработчиков, профессионально знающий предметную область моделирования, понимающий IDEF0-методологию и умеющий читать IDEF0-диаграммы. Эксперт-читатель знакомится с документацией (IDEF0-папкой), не делая письменных комментариев. От экспертов-читателей авторы получают замечания с помощью опроса.</a:t>
            </a:r>
            <a:endParaRPr lang="ru-RU" dirty="0"/>
          </a:p>
        </p:txBody>
      </p:sp>
    </p:spTree>
    <p:extLst>
      <p:ext uri="{BB962C8B-B14F-4D97-AF65-F5344CB8AC3E}">
        <p14:creationId xmlns:p14="http://schemas.microsoft.com/office/powerpoint/2010/main" val="33070074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00" y="332656"/>
            <a:ext cx="8229600" cy="1066800"/>
          </a:xfrm>
        </p:spPr>
        <p:txBody>
          <a:bodyPr/>
          <a:lstStyle/>
          <a:p>
            <a:r>
              <a:rPr lang="ru-RU" dirty="0">
                <a:latin typeface="Times New Roman"/>
              </a:rPr>
              <a:t>Библиотекарь</a:t>
            </a:r>
            <a:endParaRPr lang="ru-RU" dirty="0"/>
          </a:p>
        </p:txBody>
      </p:sp>
      <p:sp>
        <p:nvSpPr>
          <p:cNvPr id="3" name="Объект 2"/>
          <p:cNvSpPr>
            <a:spLocks noGrp="1"/>
          </p:cNvSpPr>
          <p:nvPr>
            <p:ph idx="1"/>
          </p:nvPr>
        </p:nvSpPr>
        <p:spPr/>
        <p:txBody>
          <a:bodyPr/>
          <a:lstStyle/>
          <a:p>
            <a:r>
              <a:rPr lang="ru-RU" dirty="0">
                <a:latin typeface="Times New Roman"/>
              </a:rPr>
              <a:t>Библиотекарь - лицо, ответственное за хранение документации, изготовление копий, координацию обмена письменной и/или электронной информацией (рассылка папок, получение рецензий, регистрация и публикация диаграмм и модели).</a:t>
            </a:r>
            <a:endParaRPr lang="ru-RU" dirty="0"/>
          </a:p>
        </p:txBody>
      </p:sp>
    </p:spTree>
    <p:extLst>
      <p:ext uri="{BB962C8B-B14F-4D97-AF65-F5344CB8AC3E}">
        <p14:creationId xmlns:p14="http://schemas.microsoft.com/office/powerpoint/2010/main" val="26626548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600" y="332656"/>
            <a:ext cx="8229600" cy="1066800"/>
          </a:xfrm>
        </p:spPr>
        <p:txBody>
          <a:bodyPr/>
          <a:lstStyle/>
          <a:p>
            <a:r>
              <a:rPr lang="ru-RU" dirty="0">
                <a:latin typeface="Times New Roman"/>
              </a:rPr>
              <a:t>Источники информации</a:t>
            </a:r>
            <a:endParaRPr lang="ru-RU" dirty="0"/>
          </a:p>
        </p:txBody>
      </p:sp>
      <p:sp>
        <p:nvSpPr>
          <p:cNvPr id="3" name="Объект 2"/>
          <p:cNvSpPr>
            <a:spLocks noGrp="1"/>
          </p:cNvSpPr>
          <p:nvPr>
            <p:ph idx="1"/>
          </p:nvPr>
        </p:nvSpPr>
        <p:spPr>
          <a:xfrm>
            <a:off x="251520" y="1124744"/>
            <a:ext cx="8435280" cy="5449792"/>
          </a:xfrm>
        </p:spPr>
        <p:txBody>
          <a:bodyPr>
            <a:normAutofit fontScale="92500"/>
          </a:bodyPr>
          <a:lstStyle/>
          <a:p>
            <a:pPr marL="109728" indent="0" algn="just">
              <a:buNone/>
            </a:pPr>
            <a:r>
              <a:rPr lang="ru-RU" dirty="0">
                <a:latin typeface="Times New Roman"/>
              </a:rPr>
              <a:t>	Исходная информация для IDEF0-модели поступает к разработчику из разных источников: от людей и от документов. Люди, являющиеся источниками информации, обладают конкретными знаниями о частных свойствах объекта моделирования, управлении или ходе бизнес-процесса, и их участие в моделировании может быть ограничено несколькими минутами опроса. Однако именно эти источники обеспечивают основу для моделирования. Информация, предоставляемая ими, используется для создания модели, а восприятие этой информации обеспечивает разработчику понимание, необходимое для построения адекватной модели.</a:t>
            </a:r>
            <a:endParaRPr lang="ru-RU" dirty="0"/>
          </a:p>
        </p:txBody>
      </p:sp>
    </p:spTree>
    <p:extLst>
      <p:ext uri="{BB962C8B-B14F-4D97-AF65-F5344CB8AC3E}">
        <p14:creationId xmlns:p14="http://schemas.microsoft.com/office/powerpoint/2010/main" val="3330486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620688"/>
            <a:ext cx="8856984" cy="6120680"/>
          </a:xfrm>
        </p:spPr>
        <p:txBody>
          <a:bodyPr/>
          <a:lstStyle/>
          <a:p>
            <a:pPr algn="just"/>
            <a:r>
              <a:rPr lang="ru-RU" dirty="0">
                <a:latin typeface="Times New Roman"/>
              </a:rPr>
              <a:t>Руководитель проекта подбирает источники информации, исходя из направления проекта и потребностей разработчика. По мере развития процесса моделирования потребности в информации изменяются, и список источников информации руководитель проекта пересматривает. Собираемая разработчиком информация должна как можно точнее фиксироваться.</a:t>
            </a:r>
            <a:endParaRPr lang="ru-RU" dirty="0"/>
          </a:p>
          <a:p>
            <a:pPr algn="just"/>
            <a:r>
              <a:rPr lang="ru-RU" dirty="0">
                <a:latin typeface="Times New Roman"/>
              </a:rPr>
              <a:t>Каждый источник воспринимает предметную область по-своему, и на разработчике лежит ответственность за правильный отбор информации. Особенно это относится к источникам-документам.</a:t>
            </a:r>
            <a:endParaRPr lang="ru-RU" dirty="0"/>
          </a:p>
          <a:p>
            <a:pPr marL="109728" indent="0">
              <a:buNone/>
            </a:pPr>
            <a:endParaRPr lang="ru-RU" dirty="0"/>
          </a:p>
        </p:txBody>
      </p:sp>
    </p:spTree>
    <p:extLst>
      <p:ext uri="{BB962C8B-B14F-4D97-AF65-F5344CB8AC3E}">
        <p14:creationId xmlns:p14="http://schemas.microsoft.com/office/powerpoint/2010/main" val="12116616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620688"/>
            <a:ext cx="8856984" cy="6120680"/>
          </a:xfrm>
        </p:spPr>
        <p:txBody>
          <a:bodyPr/>
          <a:lstStyle/>
          <a:p>
            <a:pPr algn="just"/>
            <a:r>
              <a:rPr lang="ru-RU" dirty="0">
                <a:latin typeface="Times New Roman"/>
              </a:rPr>
              <a:t>Источники-документы отражают состояние объекта моделирования в некоторый момент времени, и их роль крайне важна, но для их эффективного использования необходима значительная работа, связанная с интерпретацией, пониманием и подтверждением содержащихся в них сведений.</a:t>
            </a:r>
            <a:endParaRPr lang="ru-RU" dirty="0"/>
          </a:p>
          <a:p>
            <a:pPr algn="just"/>
            <a:r>
              <a:rPr lang="ru-RU" dirty="0">
                <a:latin typeface="Times New Roman"/>
              </a:rPr>
              <a:t>Лица, выступающие в роли источников информации, могут оказывать разработчику модели дополнительную помощь, объясняя, как сообщенная ими информация поступает, интерпретируется или используется. Разработчик должен воспользоваться этой помощью для понимания того, как восприятие информации одного источника связано с восприятием другого.</a:t>
            </a:r>
            <a:endParaRPr lang="ru-RU" dirty="0"/>
          </a:p>
          <a:p>
            <a:pPr marL="109728" indent="0">
              <a:buNone/>
            </a:pPr>
            <a:endParaRPr lang="ru-RU" dirty="0"/>
          </a:p>
        </p:txBody>
      </p:sp>
    </p:spTree>
    <p:extLst>
      <p:ext uri="{BB962C8B-B14F-4D97-AF65-F5344CB8AC3E}">
        <p14:creationId xmlns:p14="http://schemas.microsoft.com/office/powerpoint/2010/main" val="37518422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7504" y="404664"/>
            <a:ext cx="8229600" cy="1066800"/>
          </a:xfrm>
        </p:spPr>
        <p:txBody>
          <a:bodyPr>
            <a:normAutofit/>
          </a:bodyPr>
          <a:lstStyle/>
          <a:p>
            <a:r>
              <a:rPr lang="ru-RU" b="1" dirty="0">
                <a:latin typeface="Times New Roman"/>
              </a:rPr>
              <a:t>Заключительные замечания</a:t>
            </a:r>
            <a:endParaRPr lang="ru-RU" dirty="0"/>
          </a:p>
        </p:txBody>
      </p:sp>
      <p:sp>
        <p:nvSpPr>
          <p:cNvPr id="3" name="Объект 2"/>
          <p:cNvSpPr>
            <a:spLocks noGrp="1"/>
          </p:cNvSpPr>
          <p:nvPr>
            <p:ph idx="1"/>
          </p:nvPr>
        </p:nvSpPr>
        <p:spPr>
          <a:xfrm>
            <a:off x="457200" y="1268760"/>
            <a:ext cx="8229600" cy="5305776"/>
          </a:xfrm>
        </p:spPr>
        <p:txBody>
          <a:bodyPr>
            <a:normAutofit fontScale="92500" lnSpcReduction="10000"/>
          </a:bodyPr>
          <a:lstStyle/>
          <a:p>
            <a:r>
              <a:rPr lang="ru-RU" dirty="0">
                <a:latin typeface="Times New Roman"/>
              </a:rPr>
              <a:t>1 Функциональная модель - плод коллективного труда всех участников процесса моделирования.</a:t>
            </a:r>
            <a:endParaRPr lang="ru-RU" dirty="0"/>
          </a:p>
          <a:p>
            <a:r>
              <a:rPr lang="ru-RU" dirty="0">
                <a:latin typeface="Times New Roman"/>
              </a:rPr>
              <a:t>2 Создание моделей, адекватно отражающих предметную область, возможно лишь при выполнении обязательных условий:</a:t>
            </a:r>
            <a:endParaRPr lang="ru-RU" dirty="0"/>
          </a:p>
          <a:p>
            <a:r>
              <a:rPr lang="ru-RU" dirty="0">
                <a:latin typeface="Times New Roman"/>
              </a:rPr>
              <a:t>- IDEF0-диаграммы следует разрабатывать в точном соответствии с IDEF0-методологией;</a:t>
            </a:r>
            <a:endParaRPr lang="ru-RU" dirty="0"/>
          </a:p>
          <a:p>
            <a:r>
              <a:rPr lang="ru-RU" dirty="0">
                <a:latin typeface="Times New Roman"/>
              </a:rPr>
              <a:t>- при моделировании должен быть организован итеративный процесс рецензирования каждого фрагмента модели и модели в целом;</a:t>
            </a:r>
            <a:endParaRPr lang="ru-RU" dirty="0"/>
          </a:p>
          <a:p>
            <a:r>
              <a:rPr lang="ru-RU" dirty="0">
                <a:latin typeface="Times New Roman"/>
              </a:rPr>
              <a:t>- начинать следующий уровень декомпозиции можно лишь после полного завершения работы над родительской диаграммой, то есть после присвоения ей статуса «Публикация».</a:t>
            </a:r>
            <a:endParaRPr lang="ru-RU" dirty="0"/>
          </a:p>
          <a:p>
            <a:endParaRPr lang="ru-RU" dirty="0"/>
          </a:p>
        </p:txBody>
      </p:sp>
    </p:spTree>
    <p:extLst>
      <p:ext uri="{BB962C8B-B14F-4D97-AF65-F5344CB8AC3E}">
        <p14:creationId xmlns:p14="http://schemas.microsoft.com/office/powerpoint/2010/main" val="4026649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404664"/>
            <a:ext cx="8856984" cy="4325112"/>
          </a:xfrm>
        </p:spPr>
        <p:txBody>
          <a:bodyPr>
            <a:normAutofit/>
          </a:bodyPr>
          <a:lstStyle/>
          <a:p>
            <a:pPr algn="just"/>
            <a:r>
              <a:rPr lang="ru-RU" dirty="0"/>
              <a:t>10 Если одни и те же данные служат и для управления, и для входа, вычерчивается только стрелка управления. Этим подчеркивается управляющий характер данных и уменьшается сложность диаграммы.</a:t>
            </a:r>
          </a:p>
          <a:p>
            <a:pPr algn="just"/>
            <a:r>
              <a:rPr lang="ru-RU" dirty="0"/>
              <a:t>11 Максимально увеличенное расстояние между параллельными стрелками облегчает размещения меток, их чтение и позволяет проследить пути стрелок.</a:t>
            </a:r>
          </a:p>
        </p:txBody>
      </p:sp>
      <p:pic>
        <p:nvPicPr>
          <p:cNvPr id="1026" name="Picture 2" descr="http://www.infosait.ru/norma_doc/48/48889/x05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4653136"/>
            <a:ext cx="6238875"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090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39552" y="620688"/>
            <a:ext cx="8229600" cy="4325112"/>
          </a:xfrm>
        </p:spPr>
        <p:txBody>
          <a:bodyPr/>
          <a:lstStyle/>
          <a:p>
            <a:r>
              <a:rPr lang="ru-RU" dirty="0"/>
              <a:t>12 Стрелки связываются (сливаются), если они представляют сходные данные и их источник не указан на диаграмме.</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3" y="2204864"/>
            <a:ext cx="8252849" cy="165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9511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3528" y="476672"/>
            <a:ext cx="8301608" cy="6048672"/>
          </a:xfrm>
        </p:spPr>
        <p:txBody>
          <a:bodyPr>
            <a:normAutofit/>
          </a:bodyPr>
          <a:lstStyle/>
          <a:p>
            <a:pPr marL="109728" indent="0" algn="just">
              <a:buNone/>
            </a:pPr>
            <a:r>
              <a:rPr lang="ru-RU" dirty="0"/>
              <a:t>13 Обратные связи по управлению должны быть показаны как «вверх и над»; Обратные связи по входу должны быть показаны как «вниз и под»; Так же показываются обратные связи посредством механизма;</a:t>
            </a:r>
          </a:p>
          <a:p>
            <a:pPr marL="109728" indent="0">
              <a:buNone/>
            </a:pPr>
            <a:endParaRPr lang="ru-RU" dirty="0"/>
          </a:p>
          <a:p>
            <a:pPr marL="109728" indent="0">
              <a:buNone/>
            </a:pPr>
            <a:endParaRPr lang="ru-RU" dirty="0"/>
          </a:p>
          <a:p>
            <a:pPr marL="109728" indent="0">
              <a:buNone/>
            </a:pPr>
            <a:endParaRPr lang="ru-RU" dirty="0"/>
          </a:p>
          <a:p>
            <a:pPr marL="109728" indent="0">
              <a:buNone/>
            </a:pPr>
            <a:endParaRPr lang="ru-RU" dirty="0"/>
          </a:p>
          <a:p>
            <a:pPr marL="109728" indent="0">
              <a:buNone/>
            </a:pPr>
            <a:endParaRPr lang="ru-RU" dirty="0"/>
          </a:p>
          <a:p>
            <a:pPr marL="109728" indent="0" algn="just">
              <a:buNone/>
            </a:pPr>
            <a:r>
              <a:rPr lang="ru-RU" dirty="0"/>
              <a:t>Таким образом обеспечивается показ обратной связи при минимальном числе линий и пересечений.</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231" y="2780926"/>
            <a:ext cx="8104347" cy="2245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46672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Городская">
  <a:themeElements>
    <a:clrScheme name="Городская">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Городская">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Городская">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9659</TotalTime>
  <Words>4452</Words>
  <Application>Microsoft Office PowerPoint</Application>
  <PresentationFormat>Экран (4:3)</PresentationFormat>
  <Paragraphs>159</Paragraphs>
  <Slides>67</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67</vt:i4>
      </vt:variant>
    </vt:vector>
  </HeadingPairs>
  <TitlesOfParts>
    <vt:vector size="73" baseType="lpstr">
      <vt:lpstr>Calibri</vt:lpstr>
      <vt:lpstr>Georgia</vt:lpstr>
      <vt:lpstr>Times New Roman</vt:lpstr>
      <vt:lpstr>Trebuchet MS</vt:lpstr>
      <vt:lpstr>Wingdings 2</vt:lpstr>
      <vt:lpstr>Городская</vt:lpstr>
      <vt:lpstr>Методология проектирования IDEF (продолжение)</vt:lpstr>
      <vt:lpstr>Правила построения диаграмм</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Классификация функций, моделируемых блоками IDEF0</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Управление - особый вид процесса, операции, действия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Организация процесса функционального моделирования и управление проектом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Состав участников проекта и структура их взаимодействия </vt:lpstr>
      <vt:lpstr>Презентация PowerPoint</vt:lpstr>
      <vt:lpstr>Презентация PowerPoint</vt:lpstr>
      <vt:lpstr>Презентация PowerPoint</vt:lpstr>
      <vt:lpstr>Руководитель проекта</vt:lpstr>
      <vt:lpstr>Презентация PowerPoint</vt:lpstr>
      <vt:lpstr>Разработчики (авторы) модели</vt:lpstr>
      <vt:lpstr>Презентация PowerPoint</vt:lpstr>
      <vt:lpstr>Презентация PowerPoint</vt:lpstr>
      <vt:lpstr>Презентация PowerPoint</vt:lpstr>
      <vt:lpstr>Технический совет</vt:lpstr>
      <vt:lpstr>Презентация PowerPoint</vt:lpstr>
      <vt:lpstr>Презентация PowerPoint</vt:lpstr>
      <vt:lpstr>Презентация PowerPoint</vt:lpstr>
      <vt:lpstr>Эксперт</vt:lpstr>
      <vt:lpstr>Презентация PowerPoint</vt:lpstr>
      <vt:lpstr>Презентация PowerPoint</vt:lpstr>
      <vt:lpstr>Презентация PowerPoint</vt:lpstr>
      <vt:lpstr>Презентация PowerPoint</vt:lpstr>
      <vt:lpstr>Библиотекарь</vt:lpstr>
      <vt:lpstr>Источники информации</vt:lpstr>
      <vt:lpstr>Презентация PowerPoint</vt:lpstr>
      <vt:lpstr>Презентация PowerPoint</vt:lpstr>
      <vt:lpstr>Заключительные замечания</vt:lpstr>
    </vt:vector>
  </TitlesOfParts>
  <Company>МГТУ МИРЭА</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Миронов Артем Алексеевич</dc:creator>
  <cp:lastModifiedBy>Alexander Lobanov</cp:lastModifiedBy>
  <cp:revision>90</cp:revision>
  <dcterms:created xsi:type="dcterms:W3CDTF">2017-10-04T09:35:45Z</dcterms:created>
  <dcterms:modified xsi:type="dcterms:W3CDTF">2025-01-21T17:37:32Z</dcterms:modified>
</cp:coreProperties>
</file>