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7" r:id="rId2"/>
    <p:sldId id="258" r:id="rId3"/>
    <p:sldId id="269" r:id="rId4"/>
    <p:sldId id="270" r:id="rId5"/>
    <p:sldId id="275" r:id="rId6"/>
    <p:sldId id="276" r:id="rId7"/>
    <p:sldId id="259" r:id="rId8"/>
    <p:sldId id="260" r:id="rId9"/>
    <p:sldId id="277" r:id="rId10"/>
    <p:sldId id="261" r:id="rId11"/>
    <p:sldId id="278" r:id="rId12"/>
    <p:sldId id="262" r:id="rId13"/>
    <p:sldId id="263" r:id="rId14"/>
    <p:sldId id="264" r:id="rId15"/>
    <p:sldId id="265" r:id="rId16"/>
    <p:sldId id="280" r:id="rId17"/>
    <p:sldId id="281" r:id="rId18"/>
    <p:sldId id="266" r:id="rId19"/>
    <p:sldId id="267" r:id="rId20"/>
    <p:sldId id="268" r:id="rId21"/>
    <p:sldId id="271" r:id="rId22"/>
    <p:sldId id="272" r:id="rId23"/>
    <p:sldId id="273" r:id="rId24"/>
    <p:sldId id="302" r:id="rId25"/>
    <p:sldId id="303" r:id="rId26"/>
    <p:sldId id="304" r:id="rId27"/>
    <p:sldId id="305"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274" r:id="rId48"/>
    <p:sldId id="279" r:id="rId49"/>
    <p:sldId id="30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9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EFAE5-1F60-4C43-A4D9-03CA86EA3F77}" type="datetimeFigureOut">
              <a:rPr lang="ru-RU" smtClean="0"/>
              <a:t>21.01.2025</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8C423-AECB-42C6-AB56-C2983B5E4955}" type="slidenum">
              <a:rPr lang="ru-RU" smtClean="0"/>
              <a:t>‹#›</a:t>
            </a:fld>
            <a:endParaRPr lang="ru-RU"/>
          </a:p>
        </p:txBody>
      </p:sp>
    </p:spTree>
    <p:extLst>
      <p:ext uri="{BB962C8B-B14F-4D97-AF65-F5344CB8AC3E}">
        <p14:creationId xmlns:p14="http://schemas.microsoft.com/office/powerpoint/2010/main" val="19246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Конечными продуктами этапа проектирования являются: - схема базы данных (на основании ER-модели, разработанной на этапе анализа); - набор спецификаций модулей системы (они строятся на базе моделей функций). Кроме того, на этапе проектирования осуществляется также разработка архитектуры ИС, включающая в себя выбор платформы (платформ) и операционной системы (операционных систем). В неоднородной ИС могут работать несколько компьютеров на разных аппаратных платформах и под управлением различных операционных систем. Кроме выбора платформы, на этапе проектирования определяются следующие характеристики архитектуры: - будет ли это архитектура "файл-сервер" или "клиент-сервер"; - будет ли это 3-уровневая архитектура со следующими слоями: сервер, ПО промежуточного слоя (сервер приложений), клиентское ПО; - будет ли база данных централизованной или распределенной. Если база данных будет распределенной, то какие механизмы поддержки согласованности и актуальности данных будут использоваться; - будет ли база данных однородной, то есть, будут ли все серверы баз данных продуктами одного и того же производителя (например, все серверы только Oracle или все серверы только DB2 UDB). Если база данных не будет однородной, то какое ПО будет использовано для обмена данными между СУБД разных производителей (уже существующее или разработанное специально как часть проекта); - будут ли для достижения должной производительности использоваться параллельные серверы баз данных (например, Oracle </a:t>
            </a:r>
            <a:r>
              <a:rPr lang="ru-RU" dirty="0" err="1"/>
              <a:t>Parallel</a:t>
            </a:r>
            <a:r>
              <a:rPr lang="ru-RU" dirty="0"/>
              <a:t> Server, DB2 UDB и т.п.).</a:t>
            </a:r>
          </a:p>
        </p:txBody>
      </p:sp>
      <p:sp>
        <p:nvSpPr>
          <p:cNvPr id="4" name="Номер слайда 3"/>
          <p:cNvSpPr>
            <a:spLocks noGrp="1"/>
          </p:cNvSpPr>
          <p:nvPr>
            <p:ph type="sldNum" sz="quarter" idx="5"/>
          </p:nvPr>
        </p:nvSpPr>
        <p:spPr/>
        <p:txBody>
          <a:bodyPr/>
          <a:lstStyle/>
          <a:p>
            <a:fld id="{BE78C423-AECB-42C6-AB56-C2983B5E4955}" type="slidenum">
              <a:rPr lang="ru-RU" smtClean="0"/>
              <a:t>17</a:t>
            </a:fld>
            <a:endParaRPr lang="ru-RU"/>
          </a:p>
        </p:txBody>
      </p:sp>
    </p:spTree>
    <p:extLst>
      <p:ext uri="{BB962C8B-B14F-4D97-AF65-F5344CB8AC3E}">
        <p14:creationId xmlns:p14="http://schemas.microsoft.com/office/powerpoint/2010/main" val="390953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481DF34-86DB-4AB3-9847-457935B56901}" type="datetimeFigureOut">
              <a:rPr lang="ru-RU" smtClean="0"/>
              <a:t>21.01.2025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120030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481DF34-86DB-4AB3-9847-457935B56901}" type="datetimeFigureOut">
              <a:rPr lang="ru-RU" smtClean="0"/>
              <a:t>21.01.2025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7884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481DF34-86DB-4AB3-9847-457935B56901}" type="datetimeFigureOut">
              <a:rPr lang="ru-RU" smtClean="0"/>
              <a:t>21.01.2025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235204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481DF34-86DB-4AB3-9847-457935B56901}" type="datetimeFigureOut">
              <a:rPr lang="ru-RU" smtClean="0"/>
              <a:t>21.01.2025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236914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481DF34-86DB-4AB3-9847-457935B56901}" type="datetimeFigureOut">
              <a:rPr lang="ru-RU" smtClean="0"/>
              <a:t>21.01.2025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68392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481DF34-86DB-4AB3-9847-457935B56901}" type="datetimeFigureOut">
              <a:rPr lang="ru-RU" smtClean="0"/>
              <a:t>21.01.2025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314383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481DF34-86DB-4AB3-9847-457935B56901}" type="datetimeFigureOut">
              <a:rPr lang="ru-RU" smtClean="0"/>
              <a:t>21.01.2025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361056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481DF34-86DB-4AB3-9847-457935B56901}" type="datetimeFigureOut">
              <a:rPr lang="ru-RU" smtClean="0"/>
              <a:t>21.01.2025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296993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1DF34-86DB-4AB3-9847-457935B56901}" type="datetimeFigureOut">
              <a:rPr lang="ru-RU" smtClean="0"/>
              <a:t>21.01.2025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409226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481DF34-86DB-4AB3-9847-457935B56901}" type="datetimeFigureOut">
              <a:rPr lang="ru-RU" smtClean="0"/>
              <a:t>21.01.2025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403677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481DF34-86DB-4AB3-9847-457935B56901}" type="datetimeFigureOut">
              <a:rPr lang="ru-RU" smtClean="0"/>
              <a:t>21.01.2025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998189-8FB8-4DE1-AC6C-42B2104E9FFB}" type="slidenum">
              <a:rPr lang="ru-RU" smtClean="0"/>
              <a:t>‹#›</a:t>
            </a:fld>
            <a:endParaRPr lang="ru-RU"/>
          </a:p>
        </p:txBody>
      </p:sp>
    </p:spTree>
    <p:extLst>
      <p:ext uri="{BB962C8B-B14F-4D97-AF65-F5344CB8AC3E}">
        <p14:creationId xmlns:p14="http://schemas.microsoft.com/office/powerpoint/2010/main" val="235698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1DF34-86DB-4AB3-9847-457935B56901}" type="datetimeFigureOut">
              <a:rPr lang="ru-RU" smtClean="0"/>
              <a:t>21.01.2025</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98189-8FB8-4DE1-AC6C-42B2104E9FFB}" type="slidenum">
              <a:rPr lang="ru-RU" smtClean="0"/>
              <a:t>‹#›</a:t>
            </a:fld>
            <a:endParaRPr lang="ru-RU"/>
          </a:p>
        </p:txBody>
      </p:sp>
    </p:spTree>
    <p:extLst>
      <p:ext uri="{BB962C8B-B14F-4D97-AF65-F5344CB8AC3E}">
        <p14:creationId xmlns:p14="http://schemas.microsoft.com/office/powerpoint/2010/main" val="3492005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34000"/>
          </a:stretch>
        </a:blipFill>
        <a:effectLst/>
      </p:bgPr>
    </p:bg>
    <p:spTree>
      <p:nvGrpSpPr>
        <p:cNvPr id="1" name=""/>
        <p:cNvGrpSpPr/>
        <p:nvPr/>
      </p:nvGrpSpPr>
      <p:grpSpPr>
        <a:xfrm>
          <a:off x="0" y="0"/>
          <a:ext cx="0" cy="0"/>
          <a:chOff x="0" y="0"/>
          <a:chExt cx="0" cy="0"/>
        </a:xfrm>
      </p:grpSpPr>
      <p:sp>
        <p:nvSpPr>
          <p:cNvPr id="224258" name="Заголовок 1"/>
          <p:cNvSpPr>
            <a:spLocks noGrp="1"/>
          </p:cNvSpPr>
          <p:nvPr>
            <p:ph type="ctrTitle"/>
          </p:nvPr>
        </p:nvSpPr>
        <p:spPr>
          <a:xfrm>
            <a:off x="1439466" y="1484710"/>
            <a:ext cx="6265069" cy="2072878"/>
          </a:xfrm>
        </p:spPr>
        <p:txBody>
          <a:bodyPr/>
          <a:lstStyle/>
          <a:p>
            <a:pPr eaLnBrk="1" hangingPunct="1"/>
            <a:r>
              <a:rPr lang="ru-RU" altLang="ru-RU" sz="4950" b="1" dirty="0"/>
              <a:t>Каноническое проектирование ИС</a:t>
            </a:r>
            <a:endParaRPr lang="ru-RU" altLang="ru-RU" sz="4950" dirty="0"/>
          </a:p>
        </p:txBody>
      </p:sp>
    </p:spTree>
    <p:extLst>
      <p:ext uri="{BB962C8B-B14F-4D97-AF65-F5344CB8AC3E}">
        <p14:creationId xmlns:p14="http://schemas.microsoft.com/office/powerpoint/2010/main" val="123744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Заголовок 1"/>
          <p:cNvSpPr>
            <a:spLocks noGrp="1"/>
          </p:cNvSpPr>
          <p:nvPr>
            <p:ph type="title"/>
          </p:nvPr>
        </p:nvSpPr>
        <p:spPr/>
        <p:txBody>
          <a:bodyPr/>
          <a:lstStyle/>
          <a:p>
            <a:pPr algn="ctr" eaLnBrk="1" hangingPunct="1"/>
            <a:r>
              <a:rPr lang="ru-RU" altLang="ru-RU"/>
              <a:t>Стадия 1. </a:t>
            </a:r>
            <a:br>
              <a:rPr lang="ru-RU" altLang="ru-RU"/>
            </a:br>
            <a:r>
              <a:rPr lang="ru-RU" altLang="ru-RU"/>
              <a:t>Формирование требований к ИС</a:t>
            </a:r>
          </a:p>
        </p:txBody>
      </p:sp>
      <p:sp>
        <p:nvSpPr>
          <p:cNvPr id="228355" name="Объект 2"/>
          <p:cNvSpPr>
            <a:spLocks noGrp="1"/>
          </p:cNvSpPr>
          <p:nvPr>
            <p:ph idx="1"/>
          </p:nvPr>
        </p:nvSpPr>
        <p:spPr/>
        <p:txBody>
          <a:bodyPr/>
          <a:lstStyle/>
          <a:p>
            <a:pPr eaLnBrk="1" hangingPunct="1"/>
            <a:r>
              <a:rPr lang="ru-RU" altLang="ru-RU"/>
              <a:t>На начальной стадии проектирования выделяют следующие этапы работ:</a:t>
            </a:r>
          </a:p>
          <a:p>
            <a:pPr eaLnBrk="1" hangingPunct="1"/>
            <a:r>
              <a:rPr lang="ru-RU" altLang="ru-RU"/>
              <a:t>-  обследование объекта и обоснование необходимости создания ИС;</a:t>
            </a:r>
          </a:p>
          <a:p>
            <a:pPr eaLnBrk="1" hangingPunct="1"/>
            <a:r>
              <a:rPr lang="ru-RU" altLang="ru-RU"/>
              <a:t>-  формирование требований пользователей к ИС;</a:t>
            </a:r>
          </a:p>
          <a:p>
            <a:pPr eaLnBrk="1" hangingPunct="1"/>
            <a:r>
              <a:rPr lang="ru-RU" altLang="ru-RU"/>
              <a:t>- оформление отчета о выполненной работе и тактико-технического задания на разработку.</a:t>
            </a:r>
          </a:p>
        </p:txBody>
      </p:sp>
    </p:spTree>
    <p:extLst>
      <p:ext uri="{BB962C8B-B14F-4D97-AF65-F5344CB8AC3E}">
        <p14:creationId xmlns:p14="http://schemas.microsoft.com/office/powerpoint/2010/main" val="217996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DAA3C2-F03B-E7BF-2017-748A8A96B35F}"/>
              </a:ext>
            </a:extLst>
          </p:cNvPr>
          <p:cNvSpPr>
            <a:spLocks noGrp="1"/>
          </p:cNvSpPr>
          <p:nvPr>
            <p:ph type="title"/>
          </p:nvPr>
        </p:nvSpPr>
        <p:spPr/>
        <p:txBody>
          <a:bodyPr/>
          <a:lstStyle/>
          <a:p>
            <a:r>
              <a:rPr lang="ru-RU" dirty="0"/>
              <a:t>Задача формирования требований к ИС</a:t>
            </a:r>
          </a:p>
        </p:txBody>
      </p:sp>
      <p:sp>
        <p:nvSpPr>
          <p:cNvPr id="3" name="Объект 2">
            <a:extLst>
              <a:ext uri="{FF2B5EF4-FFF2-40B4-BE49-F238E27FC236}">
                <a16:creationId xmlns:a16="http://schemas.microsoft.com/office/drawing/2014/main" id="{2CE7199D-47DD-86A9-B4F2-52F39FFE45CB}"/>
              </a:ext>
            </a:extLst>
          </p:cNvPr>
          <p:cNvSpPr>
            <a:spLocks noGrp="1"/>
          </p:cNvSpPr>
          <p:nvPr>
            <p:ph idx="1"/>
          </p:nvPr>
        </p:nvSpPr>
        <p:spPr/>
        <p:txBody>
          <a:bodyPr>
            <a:normAutofit fontScale="92500" lnSpcReduction="10000"/>
          </a:bodyPr>
          <a:lstStyle/>
          <a:p>
            <a:r>
              <a:rPr lang="ru-RU" dirty="0"/>
              <a:t>Задача формирования требований к ИС является одной из наиболее ответственных, трудно формализуемых и наиболее дорогих и тяжелых для исправления в случае ошибки. </a:t>
            </a:r>
          </a:p>
          <a:p>
            <a:r>
              <a:rPr lang="ru-RU" dirty="0"/>
              <a:t>Современные инструментальные средства и программные продукты позволяют достаточно быстро создавать ИС по готовым требованиям. Но зачастую эти системы не удовлетворяют заказчиков, требуют многочисленных доработок, что приводит к резкому удорожанию фактической стоимости ИС. Основной причиной такого положения является неправильное, неточное или неполное определение требований к ИС на этапе анализа. </a:t>
            </a:r>
          </a:p>
        </p:txBody>
      </p:sp>
    </p:spTree>
    <p:extLst>
      <p:ext uri="{BB962C8B-B14F-4D97-AF65-F5344CB8AC3E}">
        <p14:creationId xmlns:p14="http://schemas.microsoft.com/office/powerpoint/2010/main" val="321975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Заголовок 1"/>
          <p:cNvSpPr>
            <a:spLocks noGrp="1"/>
          </p:cNvSpPr>
          <p:nvPr>
            <p:ph type="title"/>
          </p:nvPr>
        </p:nvSpPr>
        <p:spPr/>
        <p:txBody>
          <a:bodyPr/>
          <a:lstStyle/>
          <a:p>
            <a:pPr algn="ctr" eaLnBrk="1" hangingPunct="1"/>
            <a:r>
              <a:rPr lang="ru-RU" altLang="ru-RU"/>
              <a:t>Стадия 2. </a:t>
            </a:r>
            <a:br>
              <a:rPr lang="ru-RU" altLang="ru-RU"/>
            </a:br>
            <a:r>
              <a:rPr lang="ru-RU" altLang="ru-RU"/>
              <a:t>Разработка концепции ИС</a:t>
            </a:r>
          </a:p>
        </p:txBody>
      </p:sp>
      <p:sp>
        <p:nvSpPr>
          <p:cNvPr id="229379" name="Объект 2"/>
          <p:cNvSpPr>
            <a:spLocks noGrp="1"/>
          </p:cNvSpPr>
          <p:nvPr>
            <p:ph idx="1"/>
          </p:nvPr>
        </p:nvSpPr>
        <p:spPr/>
        <p:txBody>
          <a:bodyPr/>
          <a:lstStyle/>
          <a:p>
            <a:pPr eaLnBrk="1" hangingPunct="1"/>
            <a:r>
              <a:rPr lang="ru-RU" altLang="ru-RU"/>
              <a:t>На начальной стадии проектирования выделяют следующие этапы работ:</a:t>
            </a:r>
          </a:p>
          <a:p>
            <a:pPr eaLnBrk="1" hangingPunct="1"/>
            <a:r>
              <a:rPr lang="ru-RU" altLang="ru-RU"/>
              <a:t>-  обследование объекта и обоснование необходимости создания ИС;</a:t>
            </a:r>
          </a:p>
          <a:p>
            <a:pPr eaLnBrk="1" hangingPunct="1"/>
            <a:r>
              <a:rPr lang="ru-RU" altLang="ru-RU"/>
              <a:t>-  формирование требований пользователей к ИС;</a:t>
            </a:r>
          </a:p>
          <a:p>
            <a:pPr eaLnBrk="1" hangingPunct="1"/>
            <a:r>
              <a:rPr lang="ru-RU" altLang="ru-RU"/>
              <a:t>- оформление отчета о выполненной работе и тактико-технического задания на разработку.</a:t>
            </a:r>
          </a:p>
        </p:txBody>
      </p:sp>
    </p:spTree>
    <p:extLst>
      <p:ext uri="{BB962C8B-B14F-4D97-AF65-F5344CB8AC3E}">
        <p14:creationId xmlns:p14="http://schemas.microsoft.com/office/powerpoint/2010/main" val="288078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Заголовок 1"/>
          <p:cNvSpPr>
            <a:spLocks noGrp="1"/>
          </p:cNvSpPr>
          <p:nvPr>
            <p:ph type="title"/>
          </p:nvPr>
        </p:nvSpPr>
        <p:spPr/>
        <p:txBody>
          <a:bodyPr/>
          <a:lstStyle/>
          <a:p>
            <a:pPr algn="ctr" eaLnBrk="1" hangingPunct="1"/>
            <a:r>
              <a:rPr lang="ru-RU" altLang="ru-RU"/>
              <a:t>Стадия 3. </a:t>
            </a:r>
            <a:br>
              <a:rPr lang="ru-RU" altLang="ru-RU"/>
            </a:br>
            <a:r>
              <a:rPr lang="ru-RU" altLang="ru-RU"/>
              <a:t>Техническое задание</a:t>
            </a:r>
          </a:p>
        </p:txBody>
      </p:sp>
      <p:sp>
        <p:nvSpPr>
          <p:cNvPr id="230403" name="Объект 2"/>
          <p:cNvSpPr>
            <a:spLocks noGrp="1"/>
          </p:cNvSpPr>
          <p:nvPr>
            <p:ph idx="1"/>
          </p:nvPr>
        </p:nvSpPr>
        <p:spPr/>
        <p:txBody>
          <a:bodyPr/>
          <a:lstStyle/>
          <a:p>
            <a:pPr eaLnBrk="1" hangingPunct="1"/>
            <a:r>
              <a:rPr lang="ru-RU" altLang="ru-RU" dirty="0"/>
              <a:t>разработка, обсуждение и утверждение технического задания на создание ИС.</a:t>
            </a:r>
          </a:p>
          <a:p>
            <a:pPr eaLnBrk="1" hangingPunct="1"/>
            <a:r>
              <a:rPr lang="ru-RU" altLang="ru-RU" dirty="0"/>
              <a:t>ГОСТ Р 59795-2021</a:t>
            </a:r>
          </a:p>
          <a:p>
            <a:pPr eaLnBrk="1" hangingPunct="1"/>
            <a:r>
              <a:rPr lang="ru-RU" altLang="ru-RU"/>
              <a:t>ГОСТ 34.602-2020</a:t>
            </a:r>
            <a:endParaRPr lang="ru-RU" altLang="ru-RU" dirty="0"/>
          </a:p>
        </p:txBody>
      </p:sp>
    </p:spTree>
    <p:extLst>
      <p:ext uri="{BB962C8B-B14F-4D97-AF65-F5344CB8AC3E}">
        <p14:creationId xmlns:p14="http://schemas.microsoft.com/office/powerpoint/2010/main" val="6826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Заголовок 1"/>
          <p:cNvSpPr>
            <a:spLocks noGrp="1"/>
          </p:cNvSpPr>
          <p:nvPr>
            <p:ph type="title"/>
          </p:nvPr>
        </p:nvSpPr>
        <p:spPr/>
        <p:txBody>
          <a:bodyPr/>
          <a:lstStyle/>
          <a:p>
            <a:pPr algn="ctr" eaLnBrk="1" hangingPunct="1"/>
            <a:r>
              <a:rPr lang="ru-RU" altLang="ru-RU"/>
              <a:t>Стадия 4. Эскизный проект</a:t>
            </a:r>
          </a:p>
        </p:txBody>
      </p:sp>
      <p:sp>
        <p:nvSpPr>
          <p:cNvPr id="231427" name="Объект 2"/>
          <p:cNvSpPr>
            <a:spLocks noGrp="1"/>
          </p:cNvSpPr>
          <p:nvPr>
            <p:ph idx="1"/>
          </p:nvPr>
        </p:nvSpPr>
        <p:spPr/>
        <p:txBody>
          <a:bodyPr/>
          <a:lstStyle/>
          <a:p>
            <a:pPr eaLnBrk="1" hangingPunct="1"/>
            <a:r>
              <a:rPr lang="ru-RU" altLang="ru-RU"/>
              <a:t>-  разработка предварительных проектных решений по системе и ее частям;</a:t>
            </a:r>
          </a:p>
          <a:p>
            <a:pPr eaLnBrk="1" hangingPunct="1"/>
            <a:r>
              <a:rPr lang="ru-RU" altLang="ru-RU"/>
              <a:t>-  разработка эскизной документации на ИС или ее части.</a:t>
            </a:r>
          </a:p>
          <a:p>
            <a:pPr eaLnBrk="1" hangingPunct="1"/>
            <a:endParaRPr lang="ru-RU" altLang="ru-RU"/>
          </a:p>
        </p:txBody>
      </p:sp>
    </p:spTree>
    <p:extLst>
      <p:ext uri="{BB962C8B-B14F-4D97-AF65-F5344CB8AC3E}">
        <p14:creationId xmlns:p14="http://schemas.microsoft.com/office/powerpoint/2010/main" val="408485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Заголовок 1"/>
          <p:cNvSpPr>
            <a:spLocks noGrp="1"/>
          </p:cNvSpPr>
          <p:nvPr>
            <p:ph type="title"/>
          </p:nvPr>
        </p:nvSpPr>
        <p:spPr/>
        <p:txBody>
          <a:bodyPr/>
          <a:lstStyle/>
          <a:p>
            <a:pPr algn="ctr" eaLnBrk="1" hangingPunct="1"/>
            <a:r>
              <a:rPr lang="ru-RU" altLang="ru-RU"/>
              <a:t>Стадия 5. Технический проект</a:t>
            </a:r>
          </a:p>
        </p:txBody>
      </p:sp>
      <p:sp>
        <p:nvSpPr>
          <p:cNvPr id="232451" name="Объект 2"/>
          <p:cNvSpPr>
            <a:spLocks noGrp="1"/>
          </p:cNvSpPr>
          <p:nvPr>
            <p:ph idx="1"/>
          </p:nvPr>
        </p:nvSpPr>
        <p:spPr/>
        <p:txBody>
          <a:bodyPr/>
          <a:lstStyle/>
          <a:p>
            <a:pPr eaLnBrk="1" hangingPunct="1"/>
            <a:r>
              <a:rPr lang="ru-RU" altLang="ru-RU"/>
              <a:t>-  разработка проектных решений по системе и ее частям;</a:t>
            </a:r>
          </a:p>
          <a:p>
            <a:pPr eaLnBrk="1" hangingPunct="1"/>
            <a:r>
              <a:rPr lang="ru-RU" altLang="ru-RU"/>
              <a:t>-  разработка документации на ИС и ее части;</a:t>
            </a:r>
          </a:p>
          <a:p>
            <a:pPr eaLnBrk="1" hangingPunct="1"/>
            <a:r>
              <a:rPr lang="ru-RU" altLang="ru-RU"/>
              <a:t>- разработка и оформление документации на поставку комплектующих изделий;</a:t>
            </a:r>
          </a:p>
          <a:p>
            <a:pPr eaLnBrk="1" hangingPunct="1"/>
            <a:r>
              <a:rPr lang="ru-RU" altLang="ru-RU"/>
              <a:t>-  разработка заданий на проектирование в смежных частях проекта.</a:t>
            </a:r>
          </a:p>
          <a:p>
            <a:pPr eaLnBrk="1" hangingPunct="1"/>
            <a:endParaRPr lang="ru-RU" altLang="ru-RU"/>
          </a:p>
        </p:txBody>
      </p:sp>
    </p:spTree>
    <p:extLst>
      <p:ext uri="{BB962C8B-B14F-4D97-AF65-F5344CB8AC3E}">
        <p14:creationId xmlns:p14="http://schemas.microsoft.com/office/powerpoint/2010/main" val="280295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491DDF-482F-518F-BF95-06202118833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697855-295F-E67D-E6AD-598A20ABC4E4}"/>
              </a:ext>
            </a:extLst>
          </p:cNvPr>
          <p:cNvSpPr>
            <a:spLocks noGrp="1"/>
          </p:cNvSpPr>
          <p:nvPr>
            <p:ph idx="1"/>
          </p:nvPr>
        </p:nvSpPr>
        <p:spPr/>
        <p:txBody>
          <a:bodyPr/>
          <a:lstStyle/>
          <a:p>
            <a:r>
              <a:rPr lang="ru-RU" dirty="0"/>
              <a:t>На этапе проектирования прежде всего формируются модели данных. Проектировщики в качестве исходной информации получают результаты анализа. Построение логической и физической моделей данных является основной частью проектирования базы данных. Полученная в процессе анализа информационная модель сначала преобразуется в логическую, а затем в физическую модель данных.</a:t>
            </a:r>
          </a:p>
        </p:txBody>
      </p:sp>
    </p:spTree>
    <p:extLst>
      <p:ext uri="{BB962C8B-B14F-4D97-AF65-F5344CB8AC3E}">
        <p14:creationId xmlns:p14="http://schemas.microsoft.com/office/powerpoint/2010/main" val="38951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ED3ACC9-8D37-118D-99B7-5FA51764E46B}"/>
              </a:ext>
            </a:extLst>
          </p:cNvPr>
          <p:cNvSpPr>
            <a:spLocks noGrp="1"/>
          </p:cNvSpPr>
          <p:nvPr>
            <p:ph idx="1"/>
          </p:nvPr>
        </p:nvSpPr>
        <p:spPr>
          <a:xfrm>
            <a:off x="628650" y="453813"/>
            <a:ext cx="7886700" cy="5933439"/>
          </a:xfrm>
        </p:spPr>
        <p:txBody>
          <a:bodyPr>
            <a:normAutofit fontScale="92500"/>
          </a:bodyPr>
          <a:lstStyle/>
          <a:p>
            <a:r>
              <a:rPr lang="ru-RU" dirty="0"/>
              <a:t>Параллельно с проектированием схемы базы данных выполняется проектирование процессов, чтобы получить спецификации (описания) всех модулей ИС. Оба эти процесса проектирования тесно связаны, поскольку часть бизнес-логики обычно реализуется в базе данных (ограничения, триггеры, хранимые процедуры). </a:t>
            </a:r>
          </a:p>
          <a:p>
            <a:r>
              <a:rPr lang="ru-RU" dirty="0"/>
              <a:t>Главная цель проектирования процессов заключается в отображении функций, полученных на этапе анализа, в модули информационной системы. При проектировании модулей определяют интерфейсы программ: разметку меню, вид окон, горячие клавиши и связанные с ними вызовы. </a:t>
            </a:r>
          </a:p>
          <a:p>
            <a:r>
              <a:rPr lang="ru-RU" dirty="0"/>
              <a:t>Этап проектирования завершается разработкой технического проекта ИС. </a:t>
            </a:r>
          </a:p>
        </p:txBody>
      </p:sp>
    </p:spTree>
    <p:extLst>
      <p:ext uri="{BB962C8B-B14F-4D97-AF65-F5344CB8AC3E}">
        <p14:creationId xmlns:p14="http://schemas.microsoft.com/office/powerpoint/2010/main" val="195452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Заголовок 1"/>
          <p:cNvSpPr>
            <a:spLocks noGrp="1"/>
          </p:cNvSpPr>
          <p:nvPr>
            <p:ph type="title"/>
          </p:nvPr>
        </p:nvSpPr>
        <p:spPr/>
        <p:txBody>
          <a:bodyPr/>
          <a:lstStyle/>
          <a:p>
            <a:pPr algn="ctr" eaLnBrk="1" hangingPunct="1"/>
            <a:r>
              <a:rPr lang="ru-RU" altLang="ru-RU"/>
              <a:t>Стадия 6. Рабочая документация</a:t>
            </a:r>
          </a:p>
        </p:txBody>
      </p:sp>
      <p:sp>
        <p:nvSpPr>
          <p:cNvPr id="233475" name="Объект 2"/>
          <p:cNvSpPr>
            <a:spLocks noGrp="1"/>
          </p:cNvSpPr>
          <p:nvPr>
            <p:ph idx="1"/>
          </p:nvPr>
        </p:nvSpPr>
        <p:spPr/>
        <p:txBody>
          <a:bodyPr/>
          <a:lstStyle/>
          <a:p>
            <a:pPr eaLnBrk="1" hangingPunct="1"/>
            <a:r>
              <a:rPr lang="ru-RU" altLang="ru-RU"/>
              <a:t>-  разработка рабочей документации на ИС и ее части;</a:t>
            </a:r>
          </a:p>
          <a:p>
            <a:pPr eaLnBrk="1" hangingPunct="1"/>
            <a:r>
              <a:rPr lang="ru-RU" altLang="ru-RU"/>
              <a:t>-  разработка и адаптация программ.</a:t>
            </a:r>
          </a:p>
          <a:p>
            <a:pPr eaLnBrk="1" hangingPunct="1"/>
            <a:endParaRPr lang="ru-RU" altLang="ru-RU"/>
          </a:p>
        </p:txBody>
      </p:sp>
    </p:spTree>
    <p:extLst>
      <p:ext uri="{BB962C8B-B14F-4D97-AF65-F5344CB8AC3E}">
        <p14:creationId xmlns:p14="http://schemas.microsoft.com/office/powerpoint/2010/main" val="1506193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Заголовок 1"/>
          <p:cNvSpPr>
            <a:spLocks noGrp="1"/>
          </p:cNvSpPr>
          <p:nvPr>
            <p:ph type="title"/>
          </p:nvPr>
        </p:nvSpPr>
        <p:spPr>
          <a:xfrm>
            <a:off x="1494235" y="846534"/>
            <a:ext cx="6172200" cy="857251"/>
          </a:xfrm>
        </p:spPr>
        <p:txBody>
          <a:bodyPr>
            <a:normAutofit fontScale="90000"/>
          </a:bodyPr>
          <a:lstStyle/>
          <a:p>
            <a:pPr algn="ctr" eaLnBrk="1" hangingPunct="1"/>
            <a:r>
              <a:rPr lang="ru-RU" altLang="ru-RU"/>
              <a:t>Стадия 7. Ввод в действие</a:t>
            </a:r>
          </a:p>
        </p:txBody>
      </p:sp>
      <p:sp>
        <p:nvSpPr>
          <p:cNvPr id="234499" name="Объект 2"/>
          <p:cNvSpPr>
            <a:spLocks noGrp="1"/>
          </p:cNvSpPr>
          <p:nvPr>
            <p:ph idx="1"/>
          </p:nvPr>
        </p:nvSpPr>
        <p:spPr>
          <a:xfrm>
            <a:off x="615553" y="1562101"/>
            <a:ext cx="7928372" cy="4212431"/>
          </a:xfrm>
        </p:spPr>
        <p:txBody>
          <a:bodyPr>
            <a:normAutofit lnSpcReduction="10000"/>
          </a:bodyPr>
          <a:lstStyle/>
          <a:p>
            <a:pPr eaLnBrk="1" hangingPunct="1"/>
            <a:r>
              <a:rPr lang="ru-RU" altLang="ru-RU" sz="2400"/>
              <a:t>-  подготовка объекта автоматизации;</a:t>
            </a:r>
          </a:p>
          <a:p>
            <a:pPr eaLnBrk="1" hangingPunct="1"/>
            <a:r>
              <a:rPr lang="ru-RU" altLang="ru-RU" sz="2400"/>
              <a:t>-  подготовка персонала;</a:t>
            </a:r>
          </a:p>
          <a:p>
            <a:pPr eaLnBrk="1" hangingPunct="1"/>
            <a:r>
              <a:rPr lang="ru-RU" altLang="ru-RU" sz="2400"/>
              <a:t>-  комплектация ИС поставляемыми изделиями (программными и техническими средствами, программно-техническими комплексами, информационными изделиями);</a:t>
            </a:r>
          </a:p>
          <a:p>
            <a:pPr eaLnBrk="1" hangingPunct="1"/>
            <a:r>
              <a:rPr lang="ru-RU" altLang="ru-RU" sz="2400"/>
              <a:t>-  строительно-монтажные работы;</a:t>
            </a:r>
          </a:p>
          <a:p>
            <a:pPr eaLnBrk="1" hangingPunct="1"/>
            <a:r>
              <a:rPr lang="ru-RU" altLang="ru-RU" sz="2400"/>
              <a:t>-  пусконаладочные работы;</a:t>
            </a:r>
          </a:p>
          <a:p>
            <a:pPr eaLnBrk="1" hangingPunct="1"/>
            <a:r>
              <a:rPr lang="ru-RU" altLang="ru-RU" sz="2400"/>
              <a:t>-  проведение предварительных испытаний;</a:t>
            </a:r>
          </a:p>
          <a:p>
            <a:pPr eaLnBrk="1" hangingPunct="1"/>
            <a:r>
              <a:rPr lang="ru-RU" altLang="ru-RU" sz="2400"/>
              <a:t>-  проведение опытной эксплуатации;</a:t>
            </a:r>
          </a:p>
          <a:p>
            <a:pPr eaLnBrk="1" hangingPunct="1"/>
            <a:r>
              <a:rPr lang="ru-RU" altLang="ru-RU" sz="2400"/>
              <a:t>-  проведение приемочных испытаний.</a:t>
            </a:r>
          </a:p>
          <a:p>
            <a:pPr eaLnBrk="1" hangingPunct="1"/>
            <a:endParaRPr lang="ru-RU" altLang="ru-RU" sz="2400"/>
          </a:p>
        </p:txBody>
      </p:sp>
    </p:spTree>
    <p:extLst>
      <p:ext uri="{BB962C8B-B14F-4D97-AF65-F5344CB8AC3E}">
        <p14:creationId xmlns:p14="http://schemas.microsoft.com/office/powerpoint/2010/main" val="239390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Заголовок 1"/>
          <p:cNvSpPr>
            <a:spLocks noGrp="1"/>
          </p:cNvSpPr>
          <p:nvPr>
            <p:ph type="title"/>
          </p:nvPr>
        </p:nvSpPr>
        <p:spPr/>
        <p:txBody>
          <a:bodyPr/>
          <a:lstStyle/>
          <a:p>
            <a:pPr algn="ctr" eaLnBrk="1" hangingPunct="1"/>
            <a:r>
              <a:rPr lang="ru-RU" altLang="ru-RU"/>
              <a:t>Каноническое проектирование ИС</a:t>
            </a:r>
          </a:p>
        </p:txBody>
      </p:sp>
      <p:sp>
        <p:nvSpPr>
          <p:cNvPr id="225283" name="Объект 2"/>
          <p:cNvSpPr>
            <a:spLocks noGrp="1"/>
          </p:cNvSpPr>
          <p:nvPr>
            <p:ph idx="1"/>
          </p:nvPr>
        </p:nvSpPr>
        <p:spPr/>
        <p:txBody>
          <a:bodyPr>
            <a:normAutofit lnSpcReduction="10000"/>
          </a:bodyPr>
          <a:lstStyle/>
          <a:p>
            <a:pPr marL="0" indent="342900" algn="just">
              <a:buNone/>
            </a:pPr>
            <a:r>
              <a:rPr lang="ru-RU" altLang="ru-RU" sz="2700" dirty="0"/>
              <a:t>Каноническое проектирование ИС направлено на отражение особенностей технологии индивидуального (оригинального) проектирования. Основной особенностью канонического проектирования является ориентация на индивидуальное (оригинальное) проектирование</a:t>
            </a:r>
          </a:p>
          <a:p>
            <a:pPr marL="0" indent="342900" algn="just">
              <a:buNone/>
            </a:pPr>
            <a:r>
              <a:rPr lang="ru-RU" altLang="ru-RU" sz="2700" dirty="0"/>
              <a:t>Каноническое проектирование направлено на минимальное использование типовых проектных решений. Адаптация проектных решений при каноническом проектировании осуществляется только путем перепрограммирования соответствующих программных модулей.</a:t>
            </a:r>
          </a:p>
        </p:txBody>
      </p:sp>
    </p:spTree>
    <p:extLst>
      <p:ext uri="{BB962C8B-B14F-4D97-AF65-F5344CB8AC3E}">
        <p14:creationId xmlns:p14="http://schemas.microsoft.com/office/powerpoint/2010/main" val="195975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Заголовок 1"/>
          <p:cNvSpPr>
            <a:spLocks noGrp="1"/>
          </p:cNvSpPr>
          <p:nvPr>
            <p:ph type="title"/>
          </p:nvPr>
        </p:nvSpPr>
        <p:spPr/>
        <p:txBody>
          <a:bodyPr/>
          <a:lstStyle/>
          <a:p>
            <a:pPr algn="ctr" eaLnBrk="1" hangingPunct="1"/>
            <a:r>
              <a:rPr lang="ru-RU" altLang="ru-RU"/>
              <a:t>Стадия 8. Сопровождение ИС</a:t>
            </a:r>
          </a:p>
        </p:txBody>
      </p:sp>
      <p:sp>
        <p:nvSpPr>
          <p:cNvPr id="235523" name="Объект 2"/>
          <p:cNvSpPr>
            <a:spLocks noGrp="1"/>
          </p:cNvSpPr>
          <p:nvPr>
            <p:ph idx="1"/>
          </p:nvPr>
        </p:nvSpPr>
        <p:spPr/>
        <p:txBody>
          <a:bodyPr/>
          <a:lstStyle/>
          <a:p>
            <a:pPr eaLnBrk="1" hangingPunct="1"/>
            <a:r>
              <a:rPr lang="ru-RU" altLang="ru-RU"/>
              <a:t>-  выполнение работ в соответствии с гарантийными обязательствами;</a:t>
            </a:r>
          </a:p>
          <a:p>
            <a:pPr eaLnBrk="1" hangingPunct="1"/>
            <a:r>
              <a:rPr lang="ru-RU" altLang="ru-RU"/>
              <a:t>- модернизация ИС;</a:t>
            </a:r>
          </a:p>
          <a:p>
            <a:pPr eaLnBrk="1" hangingPunct="1"/>
            <a:r>
              <a:rPr lang="ru-RU" altLang="ru-RU"/>
              <a:t>-  послегарантийное обслуживание.</a:t>
            </a:r>
          </a:p>
          <a:p>
            <a:pPr eaLnBrk="1" hangingPunct="1"/>
            <a:endParaRPr lang="ru-RU" altLang="ru-RU"/>
          </a:p>
        </p:txBody>
      </p:sp>
    </p:spTree>
    <p:extLst>
      <p:ext uri="{BB962C8B-B14F-4D97-AF65-F5344CB8AC3E}">
        <p14:creationId xmlns:p14="http://schemas.microsoft.com/office/powerpoint/2010/main" val="379670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B14ACC4-870E-40B0-B842-94C211DC5745}"/>
              </a:ext>
            </a:extLst>
          </p:cNvPr>
          <p:cNvSpPr>
            <a:spLocks noGrp="1"/>
          </p:cNvSpPr>
          <p:nvPr>
            <p:ph idx="1"/>
          </p:nvPr>
        </p:nvSpPr>
        <p:spPr>
          <a:xfrm>
            <a:off x="628650" y="528320"/>
            <a:ext cx="7886700" cy="5648643"/>
          </a:xfrm>
        </p:spPr>
        <p:txBody>
          <a:bodyPr>
            <a:normAutofit/>
          </a:bodyPr>
          <a:lstStyle/>
          <a:p>
            <a:pPr marL="0" indent="0" algn="just">
              <a:buNone/>
            </a:pPr>
            <a:r>
              <a:rPr lang="ru-RU" dirty="0"/>
              <a:t>Проектная стадия главным образом ориентирована на разработку технических и рабочих проектов. Процесс разработки технического задания включает обследование объекта автоматизации (организации или подразделения) и его систем управления (напомним, что ТЗ регламентирует в нашей стране ГОСТ 34.602-2020). Для решения задач информационного обеспечения необходимо проанализировать информационные потоки, формы документации, системы кодирования, а также все связанное со структурой БД и СУБД, что определяет состав исходных технологических требований.</a:t>
            </a:r>
          </a:p>
        </p:txBody>
      </p:sp>
    </p:spTree>
    <p:extLst>
      <p:ext uri="{BB962C8B-B14F-4D97-AF65-F5344CB8AC3E}">
        <p14:creationId xmlns:p14="http://schemas.microsoft.com/office/powerpoint/2010/main" val="317658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551A6D-6DF5-69B9-7B77-64400C2F2F0C}"/>
              </a:ext>
            </a:extLst>
          </p:cNvPr>
          <p:cNvSpPr>
            <a:spLocks noGrp="1"/>
          </p:cNvSpPr>
          <p:nvPr>
            <p:ph idx="1"/>
          </p:nvPr>
        </p:nvSpPr>
        <p:spPr>
          <a:xfrm>
            <a:off x="628650" y="560231"/>
            <a:ext cx="7886700" cy="5616732"/>
          </a:xfrm>
        </p:spPr>
        <p:txBody>
          <a:bodyPr>
            <a:normAutofit/>
          </a:bodyPr>
          <a:lstStyle/>
          <a:p>
            <a:r>
              <a:rPr lang="ru-RU" dirty="0"/>
              <a:t>Проектирование ИС охватывает три основные области:</a:t>
            </a:r>
          </a:p>
          <a:p>
            <a:r>
              <a:rPr lang="ru-RU" dirty="0"/>
              <a:t>- проектирование объектов данных, которые будут реализованы в базе данных;</a:t>
            </a:r>
          </a:p>
          <a:p>
            <a:r>
              <a:rPr lang="ru-RU" dirty="0"/>
              <a:t>- проектирование программ, экранных форм, отчетов, которые будут обеспечивать выполнение запросов к данным;</a:t>
            </a:r>
          </a:p>
          <a:p>
            <a:r>
              <a:rPr lang="ru-RU" dirty="0"/>
              <a:t>- учет конкретной среды или технологии, а именно: топологии сети, конфигурации аппаратных средств, используемой архитектуры (</a:t>
            </a:r>
            <a:r>
              <a:rPr lang="en-US" dirty="0"/>
              <a:t>e.g. </a:t>
            </a:r>
            <a:r>
              <a:rPr lang="ru-RU" dirty="0"/>
              <a:t>клиент-сервер), параллельной обработки, распределенной обработки данных и т.п. </a:t>
            </a:r>
          </a:p>
        </p:txBody>
      </p:sp>
    </p:spTree>
    <p:extLst>
      <p:ext uri="{BB962C8B-B14F-4D97-AF65-F5344CB8AC3E}">
        <p14:creationId xmlns:p14="http://schemas.microsoft.com/office/powerpoint/2010/main" val="109011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551A6D-6DF5-69B9-7B77-64400C2F2F0C}"/>
              </a:ext>
            </a:extLst>
          </p:cNvPr>
          <p:cNvSpPr>
            <a:spLocks noGrp="1"/>
          </p:cNvSpPr>
          <p:nvPr>
            <p:ph idx="1"/>
          </p:nvPr>
        </p:nvSpPr>
        <p:spPr>
          <a:xfrm>
            <a:off x="628650" y="560231"/>
            <a:ext cx="7886700" cy="5616732"/>
          </a:xfrm>
        </p:spPr>
        <p:txBody>
          <a:bodyPr>
            <a:normAutofit fontScale="92500" lnSpcReduction="10000"/>
          </a:bodyPr>
          <a:lstStyle/>
          <a:p>
            <a:r>
              <a:rPr lang="ru-RU" dirty="0"/>
              <a:t>Проектирование информационных систем всегда начинается с определения цели проекта. В общем виде цель проекта можно определить как решение ряда взаимосвязанных задач, включающих в себя обеспечение на момент запуска системы и в течение всего времени ее эксплуатации:</a:t>
            </a:r>
          </a:p>
          <a:p>
            <a:r>
              <a:rPr lang="ru-RU" dirty="0"/>
              <a:t>- требуемой функциональности системы и уровня ее адаптивности к изменяющимся условиям функционирования;</a:t>
            </a:r>
          </a:p>
          <a:p>
            <a:r>
              <a:rPr lang="ru-RU" dirty="0"/>
              <a:t>- требуемой пропускной способности системы;</a:t>
            </a:r>
          </a:p>
          <a:p>
            <a:r>
              <a:rPr lang="ru-RU" dirty="0"/>
              <a:t>- требуемого времени реакции системы на запрос;</a:t>
            </a:r>
          </a:p>
          <a:p>
            <a:r>
              <a:rPr lang="ru-RU" dirty="0"/>
              <a:t>- безотказной работы системы;</a:t>
            </a:r>
          </a:p>
          <a:p>
            <a:r>
              <a:rPr lang="ru-RU" dirty="0"/>
              <a:t>- необходимого уровня безопасности;</a:t>
            </a:r>
          </a:p>
          <a:p>
            <a:r>
              <a:rPr lang="ru-RU" dirty="0"/>
              <a:t>= простоты эксплуатации и поддержки системы.</a:t>
            </a:r>
          </a:p>
        </p:txBody>
      </p:sp>
    </p:spTree>
    <p:extLst>
      <p:ext uri="{BB962C8B-B14F-4D97-AF65-F5344CB8AC3E}">
        <p14:creationId xmlns:p14="http://schemas.microsoft.com/office/powerpoint/2010/main" val="3150272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FCEA5-8395-1A3C-B66F-A6232A2B6D72}"/>
              </a:ext>
            </a:extLst>
          </p:cNvPr>
          <p:cNvSpPr>
            <a:spLocks noGrp="1"/>
          </p:cNvSpPr>
          <p:nvPr>
            <p:ph type="title"/>
          </p:nvPr>
        </p:nvSpPr>
        <p:spPr/>
        <p:txBody>
          <a:bodyPr/>
          <a:lstStyle/>
          <a:p>
            <a:r>
              <a:rPr lang="ru-RU" dirty="0"/>
              <a:t>Анализ требований к ИС</a:t>
            </a:r>
          </a:p>
        </p:txBody>
      </p:sp>
      <p:sp>
        <p:nvSpPr>
          <p:cNvPr id="3" name="Объект 2">
            <a:extLst>
              <a:ext uri="{FF2B5EF4-FFF2-40B4-BE49-F238E27FC236}">
                <a16:creationId xmlns:a16="http://schemas.microsoft.com/office/drawing/2014/main" id="{CAD05A97-9051-7F2E-8544-087EB0C1EF91}"/>
              </a:ext>
            </a:extLst>
          </p:cNvPr>
          <p:cNvSpPr>
            <a:spLocks noGrp="1"/>
          </p:cNvSpPr>
          <p:nvPr>
            <p:ph idx="1"/>
          </p:nvPr>
        </p:nvSpPr>
        <p:spPr/>
        <p:txBody>
          <a:bodyPr/>
          <a:lstStyle/>
          <a:p>
            <a:r>
              <a:rPr lang="ru-RU" dirty="0"/>
              <a:t>Анализ требований — часть процесса разработки программного обеспечения, включающая в себя сбор требований к программному обеспечению (ПО), их систематизацию, выявление взаимосвязей, а также документирование. Является частью общеинженерной дисциплины «инженерия требований»</a:t>
            </a:r>
          </a:p>
        </p:txBody>
      </p:sp>
    </p:spTree>
    <p:extLst>
      <p:ext uri="{BB962C8B-B14F-4D97-AF65-F5344CB8AC3E}">
        <p14:creationId xmlns:p14="http://schemas.microsoft.com/office/powerpoint/2010/main" val="263597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B6BB2B-3AA5-0873-548F-8AADB92D340E}"/>
              </a:ext>
            </a:extLst>
          </p:cNvPr>
          <p:cNvSpPr>
            <a:spLocks noGrp="1"/>
          </p:cNvSpPr>
          <p:nvPr>
            <p:ph type="title"/>
          </p:nvPr>
        </p:nvSpPr>
        <p:spPr/>
        <p:txBody>
          <a:bodyPr/>
          <a:lstStyle/>
          <a:p>
            <a:r>
              <a:rPr lang="ru-RU" dirty="0"/>
              <a:t>Анализ требований</a:t>
            </a:r>
          </a:p>
        </p:txBody>
      </p:sp>
      <p:sp>
        <p:nvSpPr>
          <p:cNvPr id="3" name="Объект 2">
            <a:extLst>
              <a:ext uri="{FF2B5EF4-FFF2-40B4-BE49-F238E27FC236}">
                <a16:creationId xmlns:a16="http://schemas.microsoft.com/office/drawing/2014/main" id="{DEEE59DE-D730-E375-FA27-A3BEB87A39F1}"/>
              </a:ext>
            </a:extLst>
          </p:cNvPr>
          <p:cNvSpPr>
            <a:spLocks noGrp="1"/>
          </p:cNvSpPr>
          <p:nvPr>
            <p:ph idx="1"/>
          </p:nvPr>
        </p:nvSpPr>
        <p:spPr/>
        <p:txBody>
          <a:bodyPr>
            <a:normAutofit lnSpcReduction="10000"/>
          </a:bodyPr>
          <a:lstStyle/>
          <a:p>
            <a:r>
              <a:rPr lang="ru-RU" dirty="0"/>
              <a:t>В процессе сбора требований важно принимать во внимание возможные противоречия требований различных заинтересованных лиц, таких как заказчики, разработчики или пользователи.</a:t>
            </a:r>
          </a:p>
          <a:p>
            <a:r>
              <a:rPr lang="ru-RU" dirty="0"/>
              <a:t>Полнота и качество анализа требований играют ключевую роль в успехе всего проекта. Требования к ПО должны быть документируемые, выполнимые, тестируемые, с уровнем детализации, достаточным для проектирования системы. Требования могут быть функциональными и нефункциональными.</a:t>
            </a:r>
          </a:p>
        </p:txBody>
      </p:sp>
    </p:spTree>
    <p:extLst>
      <p:ext uri="{BB962C8B-B14F-4D97-AF65-F5344CB8AC3E}">
        <p14:creationId xmlns:p14="http://schemas.microsoft.com/office/powerpoint/2010/main" val="320318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9CE4CF-A52E-0E93-7C2F-49D23D7B9A09}"/>
              </a:ext>
            </a:extLst>
          </p:cNvPr>
          <p:cNvSpPr>
            <a:spLocks noGrp="1"/>
          </p:cNvSpPr>
          <p:nvPr>
            <p:ph type="title"/>
          </p:nvPr>
        </p:nvSpPr>
        <p:spPr/>
        <p:txBody>
          <a:bodyPr/>
          <a:lstStyle/>
          <a:p>
            <a:r>
              <a:rPr lang="ru-RU" dirty="0"/>
              <a:t>Анализ требований включает три типа деятельности:</a:t>
            </a:r>
          </a:p>
        </p:txBody>
      </p:sp>
      <p:sp>
        <p:nvSpPr>
          <p:cNvPr id="3" name="Объект 2">
            <a:extLst>
              <a:ext uri="{FF2B5EF4-FFF2-40B4-BE49-F238E27FC236}">
                <a16:creationId xmlns:a16="http://schemas.microsoft.com/office/drawing/2014/main" id="{F6B18B9E-EDAC-7AF3-EAF5-46C28AA8804C}"/>
              </a:ext>
            </a:extLst>
          </p:cNvPr>
          <p:cNvSpPr>
            <a:spLocks noGrp="1"/>
          </p:cNvSpPr>
          <p:nvPr>
            <p:ph idx="1"/>
          </p:nvPr>
        </p:nvSpPr>
        <p:spPr/>
        <p:txBody>
          <a:bodyPr>
            <a:normAutofit fontScale="92500" lnSpcReduction="10000"/>
          </a:bodyPr>
          <a:lstStyle/>
          <a:p>
            <a:r>
              <a:rPr lang="ru-RU" dirty="0"/>
              <a:t>Сбор требований — общение с клиентами и пользователями, чтобы определить, каковы их требования; анализ предметной области.</a:t>
            </a:r>
          </a:p>
          <a:p>
            <a:r>
              <a:rPr lang="ru-RU" dirty="0"/>
              <a:t>Анализ требований — определение, являются ли собранные требования неясными, неполными, неоднозначными или противоречащими; решение этих проблем; выявление взаимосвязи требований.</a:t>
            </a:r>
          </a:p>
          <a:p>
            <a:r>
              <a:rPr lang="ru-RU" dirty="0"/>
              <a:t>Документирование требований — требования могут быть задокументированы в различных формах, таких как простое описание, сценарии использования, пользовательские истории, или спецификации процессов.</a:t>
            </a:r>
          </a:p>
        </p:txBody>
      </p:sp>
    </p:spTree>
    <p:extLst>
      <p:ext uri="{BB962C8B-B14F-4D97-AF65-F5344CB8AC3E}">
        <p14:creationId xmlns:p14="http://schemas.microsoft.com/office/powerpoint/2010/main" val="1292207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E21850-D73F-C649-FF95-1E032B07F575}"/>
              </a:ext>
            </a:extLst>
          </p:cNvPr>
          <p:cNvSpPr>
            <a:spLocks noGrp="1"/>
          </p:cNvSpPr>
          <p:nvPr>
            <p:ph type="title"/>
          </p:nvPr>
        </p:nvSpPr>
        <p:spPr/>
        <p:txBody>
          <a:bodyPr>
            <a:normAutofit fontScale="90000"/>
          </a:bodyPr>
          <a:lstStyle/>
          <a:p>
            <a:r>
              <a:rPr lang="ru-RU" dirty="0"/>
              <a:t>Процесс анализа требований к информационной системе включает следующие фазы</a:t>
            </a:r>
          </a:p>
        </p:txBody>
      </p:sp>
      <p:sp>
        <p:nvSpPr>
          <p:cNvPr id="3" name="Объект 2">
            <a:extLst>
              <a:ext uri="{FF2B5EF4-FFF2-40B4-BE49-F238E27FC236}">
                <a16:creationId xmlns:a16="http://schemas.microsoft.com/office/drawing/2014/main" id="{4DDA4DEC-2918-F60B-5F35-B88874276874}"/>
              </a:ext>
            </a:extLst>
          </p:cNvPr>
          <p:cNvSpPr>
            <a:spLocks noGrp="1"/>
          </p:cNvSpPr>
          <p:nvPr>
            <p:ph idx="1"/>
          </p:nvPr>
        </p:nvSpPr>
        <p:spPr/>
        <p:txBody>
          <a:bodyPr>
            <a:normAutofit/>
          </a:bodyPr>
          <a:lstStyle/>
          <a:p>
            <a:endParaRPr lang="ru-RU" dirty="0"/>
          </a:p>
          <a:p>
            <a:r>
              <a:rPr lang="ru-RU" dirty="0"/>
              <a:t>Разработка требований</a:t>
            </a:r>
          </a:p>
          <a:p>
            <a:pPr lvl="1"/>
            <a:r>
              <a:rPr lang="ru-RU" dirty="0"/>
              <a:t>Выявление требований</a:t>
            </a:r>
          </a:p>
          <a:p>
            <a:pPr lvl="1"/>
            <a:r>
              <a:rPr lang="ru-RU" dirty="0"/>
              <a:t>Анализ требований</a:t>
            </a:r>
          </a:p>
          <a:p>
            <a:pPr lvl="1"/>
            <a:r>
              <a:rPr lang="ru-RU" dirty="0"/>
              <a:t>Спецификация требований</a:t>
            </a:r>
          </a:p>
          <a:p>
            <a:pPr lvl="1"/>
            <a:r>
              <a:rPr lang="ru-RU" dirty="0"/>
              <a:t>Проверка требований</a:t>
            </a:r>
          </a:p>
          <a:p>
            <a:r>
              <a:rPr lang="ru-RU" dirty="0"/>
              <a:t>Управление требованиями</a:t>
            </a:r>
          </a:p>
        </p:txBody>
      </p:sp>
    </p:spTree>
    <p:extLst>
      <p:ext uri="{BB962C8B-B14F-4D97-AF65-F5344CB8AC3E}">
        <p14:creationId xmlns:p14="http://schemas.microsoft.com/office/powerpoint/2010/main" val="2184510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4AA9B-853D-34FE-CB89-F59B79BE69A8}"/>
              </a:ext>
            </a:extLst>
          </p:cNvPr>
          <p:cNvSpPr>
            <a:spLocks noGrp="1"/>
          </p:cNvSpPr>
          <p:nvPr>
            <p:ph type="title"/>
          </p:nvPr>
        </p:nvSpPr>
        <p:spPr/>
        <p:txBody>
          <a:bodyPr/>
          <a:lstStyle/>
          <a:p>
            <a:r>
              <a:rPr lang="ru-RU" dirty="0"/>
              <a:t>Требования к ИС</a:t>
            </a:r>
          </a:p>
        </p:txBody>
      </p:sp>
      <p:sp>
        <p:nvSpPr>
          <p:cNvPr id="3" name="Объект 2">
            <a:extLst>
              <a:ext uri="{FF2B5EF4-FFF2-40B4-BE49-F238E27FC236}">
                <a16:creationId xmlns:a16="http://schemas.microsoft.com/office/drawing/2014/main" id="{B97EE108-D6FB-E5F3-D22B-BE7ACE8DAFF6}"/>
              </a:ext>
            </a:extLst>
          </p:cNvPr>
          <p:cNvSpPr>
            <a:spLocks noGrp="1"/>
          </p:cNvSpPr>
          <p:nvPr>
            <p:ph idx="1"/>
          </p:nvPr>
        </p:nvSpPr>
        <p:spPr/>
        <p:txBody>
          <a:bodyPr>
            <a:normAutofit/>
          </a:bodyPr>
          <a:lstStyle/>
          <a:p>
            <a:r>
              <a:rPr lang="ru-RU" dirty="0"/>
              <a:t>Требования к ИС можно условно разделить на две большие группы:</a:t>
            </a:r>
          </a:p>
          <a:p>
            <a:r>
              <a:rPr lang="ru-RU" dirty="0"/>
              <a:t>Функциональные требования. Описывают что и как должна выполнять система.</a:t>
            </a:r>
          </a:p>
          <a:p>
            <a:r>
              <a:rPr lang="ru-RU" dirty="0"/>
              <a:t>Нефункциональные требования. Описывают параметры создаваемой системы</a:t>
            </a:r>
          </a:p>
        </p:txBody>
      </p:sp>
    </p:spTree>
    <p:extLst>
      <p:ext uri="{BB962C8B-B14F-4D97-AF65-F5344CB8AC3E}">
        <p14:creationId xmlns:p14="http://schemas.microsoft.com/office/powerpoint/2010/main" val="2902107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6027D0-50C7-D78B-C127-AA477EBDF26C}"/>
              </a:ext>
            </a:extLst>
          </p:cNvPr>
          <p:cNvSpPr>
            <a:spLocks noGrp="1"/>
          </p:cNvSpPr>
          <p:nvPr>
            <p:ph type="title"/>
          </p:nvPr>
        </p:nvSpPr>
        <p:spPr/>
        <p:txBody>
          <a:bodyPr/>
          <a:lstStyle/>
          <a:p>
            <a:r>
              <a:rPr lang="ru-RU" b="0" i="0" dirty="0">
                <a:solidFill>
                  <a:srgbClr val="202124"/>
                </a:solidFill>
                <a:effectLst/>
                <a:latin typeface="Google Sans"/>
              </a:rPr>
              <a:t>Функциональные требования</a:t>
            </a:r>
            <a:endParaRPr lang="ru-RU" dirty="0"/>
          </a:p>
        </p:txBody>
      </p:sp>
      <p:sp>
        <p:nvSpPr>
          <p:cNvPr id="3" name="Объект 2">
            <a:extLst>
              <a:ext uri="{FF2B5EF4-FFF2-40B4-BE49-F238E27FC236}">
                <a16:creationId xmlns:a16="http://schemas.microsoft.com/office/drawing/2014/main" id="{BB117BA7-AE05-94A3-0683-7623EDD31B18}"/>
              </a:ext>
            </a:extLst>
          </p:cNvPr>
          <p:cNvSpPr>
            <a:spLocks noGrp="1"/>
          </p:cNvSpPr>
          <p:nvPr>
            <p:ph idx="1"/>
          </p:nvPr>
        </p:nvSpPr>
        <p:spPr/>
        <p:txBody>
          <a:bodyPr>
            <a:normAutofit fontScale="92500" lnSpcReduction="20000"/>
          </a:bodyPr>
          <a:lstStyle/>
          <a:p>
            <a:r>
              <a:rPr lang="ru-RU" b="0" i="0" dirty="0">
                <a:solidFill>
                  <a:srgbClr val="202124"/>
                </a:solidFill>
                <a:effectLst/>
                <a:latin typeface="Google Sans"/>
              </a:rPr>
              <a:t>Функциональные требования — это </a:t>
            </a:r>
            <a:r>
              <a:rPr lang="ru-RU" b="0" i="0" dirty="0">
                <a:solidFill>
                  <a:srgbClr val="040C28"/>
                </a:solidFill>
                <a:effectLst/>
                <a:latin typeface="Google Sans"/>
              </a:rPr>
              <a:t>заявление о том, как должна вести себя система</a:t>
            </a:r>
            <a:r>
              <a:rPr lang="ru-RU" b="0" i="0" dirty="0">
                <a:solidFill>
                  <a:srgbClr val="202124"/>
                </a:solidFill>
                <a:effectLst/>
                <a:latin typeface="Google Sans"/>
              </a:rPr>
              <a:t>. Они определяет, что система должна делать, чтобы удовлетворить потребности или ожидания пользователя. Функциональные требования можно рассматривать как функции, которые обнаруживает пользователь.</a:t>
            </a:r>
          </a:p>
          <a:p>
            <a:r>
              <a:rPr lang="ru-RU" dirty="0"/>
              <a:t>Функциональные требования, как правило, состоят из:</a:t>
            </a:r>
          </a:p>
          <a:p>
            <a:r>
              <a:rPr lang="ru-RU" dirty="0"/>
              <a:t>User </a:t>
            </a:r>
            <a:r>
              <a:rPr lang="ru-RU" dirty="0" err="1"/>
              <a:t>story</a:t>
            </a:r>
            <a:r>
              <a:rPr lang="ru-RU" dirty="0"/>
              <a:t> — показывает, чего заказчик ожидаете от команды разработки</a:t>
            </a:r>
          </a:p>
          <a:p>
            <a:r>
              <a:rPr lang="ru-RU" dirty="0" err="1"/>
              <a:t>Use</a:t>
            </a:r>
            <a:r>
              <a:rPr lang="ru-RU" dirty="0"/>
              <a:t> </a:t>
            </a:r>
            <a:r>
              <a:rPr lang="ru-RU" dirty="0" err="1"/>
              <a:t>cases</a:t>
            </a:r>
            <a:r>
              <a:rPr lang="ru-RU" dirty="0"/>
              <a:t> — показывают сценарии использования</a:t>
            </a:r>
          </a:p>
          <a:p>
            <a:r>
              <a:rPr lang="ru-RU" dirty="0" err="1"/>
              <a:t>Wireframes</a:t>
            </a:r>
            <a:r>
              <a:rPr lang="ru-RU" dirty="0"/>
              <a:t> — средство визуализации своей идеи</a:t>
            </a:r>
          </a:p>
          <a:p>
            <a:endParaRPr lang="ru-RU" dirty="0"/>
          </a:p>
        </p:txBody>
      </p:sp>
    </p:spTree>
    <p:extLst>
      <p:ext uri="{BB962C8B-B14F-4D97-AF65-F5344CB8AC3E}">
        <p14:creationId xmlns:p14="http://schemas.microsoft.com/office/powerpoint/2010/main" val="40934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Заголовок 1"/>
          <p:cNvSpPr>
            <a:spLocks noGrp="1"/>
          </p:cNvSpPr>
          <p:nvPr>
            <p:ph type="title"/>
          </p:nvPr>
        </p:nvSpPr>
        <p:spPr/>
        <p:txBody>
          <a:bodyPr/>
          <a:lstStyle/>
          <a:p>
            <a:pPr algn="ctr" eaLnBrk="1" hangingPunct="1"/>
            <a:r>
              <a:rPr lang="ru-RU" altLang="ru-RU"/>
              <a:t>Каноническое проектирование ИС</a:t>
            </a:r>
          </a:p>
        </p:txBody>
      </p:sp>
      <p:sp>
        <p:nvSpPr>
          <p:cNvPr id="225283" name="Объект 2"/>
          <p:cNvSpPr>
            <a:spLocks noGrp="1"/>
          </p:cNvSpPr>
          <p:nvPr>
            <p:ph idx="1"/>
          </p:nvPr>
        </p:nvSpPr>
        <p:spPr/>
        <p:txBody>
          <a:bodyPr>
            <a:normAutofit lnSpcReduction="10000"/>
          </a:bodyPr>
          <a:lstStyle/>
          <a:p>
            <a:pPr marL="0" indent="342900" algn="just">
              <a:buNone/>
            </a:pPr>
            <a:r>
              <a:rPr lang="ru-RU" altLang="ru-RU" sz="2700" dirty="0"/>
              <a:t>Каноническое проектирование больше ориентировано на инкрементную модель, которая подразумевает полное завершение некоторого типа работ перед переходом к следующему этапу, на котором выполняется другой тип работ.</a:t>
            </a:r>
          </a:p>
          <a:p>
            <a:pPr marL="0" indent="342900" algn="just">
              <a:buNone/>
            </a:pPr>
            <a:r>
              <a:rPr lang="ru-RU" altLang="ru-RU" sz="2700" dirty="0"/>
              <a:t>Организация канонического проектирования ИС ориентирована на	 использование главным образом каскадной модели жизненного цикла ИС. Стадии и этапы работы описаны в стандартах ГОСТ 34.601-90 и ГОСТ Р 59793-2021.</a:t>
            </a:r>
          </a:p>
          <a:p>
            <a:pPr marL="0" indent="342900" algn="just">
              <a:buNone/>
            </a:pPr>
            <a:r>
              <a:rPr lang="ru-RU" altLang="ru-RU" sz="2700" dirty="0"/>
              <a:t>Формирование ТЗ описано в ГОСТ 34.602-2020.</a:t>
            </a:r>
          </a:p>
          <a:p>
            <a:pPr marL="0" indent="342900" algn="just">
              <a:buNone/>
            </a:pPr>
            <a:endParaRPr lang="ru-RU" altLang="ru-RU" sz="2700" dirty="0"/>
          </a:p>
          <a:p>
            <a:pPr marL="0" indent="342900" algn="just">
              <a:buNone/>
            </a:pPr>
            <a:endParaRPr lang="ru-RU" altLang="ru-RU" sz="2700" dirty="0"/>
          </a:p>
        </p:txBody>
      </p:sp>
    </p:spTree>
    <p:extLst>
      <p:ext uri="{BB962C8B-B14F-4D97-AF65-F5344CB8AC3E}">
        <p14:creationId xmlns:p14="http://schemas.microsoft.com/office/powerpoint/2010/main" val="221606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CCCA8E-1A33-D588-8D10-79D705C55C66}"/>
              </a:ext>
            </a:extLst>
          </p:cNvPr>
          <p:cNvSpPr>
            <a:spLocks noGrp="1"/>
          </p:cNvSpPr>
          <p:nvPr>
            <p:ph type="title"/>
          </p:nvPr>
        </p:nvSpPr>
        <p:spPr/>
        <p:txBody>
          <a:bodyPr/>
          <a:lstStyle/>
          <a:p>
            <a:r>
              <a:rPr lang="en-US" dirty="0"/>
              <a:t>User story</a:t>
            </a:r>
            <a:endParaRPr lang="ru-RU" dirty="0"/>
          </a:p>
        </p:txBody>
      </p:sp>
      <p:sp>
        <p:nvSpPr>
          <p:cNvPr id="3" name="Объект 2">
            <a:extLst>
              <a:ext uri="{FF2B5EF4-FFF2-40B4-BE49-F238E27FC236}">
                <a16:creationId xmlns:a16="http://schemas.microsoft.com/office/drawing/2014/main" id="{D3C90AEC-FA3F-B5CD-54D6-ABC44F633553}"/>
              </a:ext>
            </a:extLst>
          </p:cNvPr>
          <p:cNvSpPr>
            <a:spLocks noGrp="1"/>
          </p:cNvSpPr>
          <p:nvPr>
            <p:ph idx="1"/>
          </p:nvPr>
        </p:nvSpPr>
        <p:spPr/>
        <p:txBody>
          <a:bodyPr/>
          <a:lstStyle/>
          <a:p>
            <a:r>
              <a:rPr lang="ru-RU" dirty="0"/>
              <a:t>User </a:t>
            </a:r>
            <a:r>
              <a:rPr lang="ru-RU" dirty="0" err="1"/>
              <a:t>story</a:t>
            </a:r>
            <a:r>
              <a:rPr lang="ru-RU" dirty="0"/>
              <a:t> описывает, что делает пользователь определенной роли для достижения результата, и что нужно сделать разработчику, чтобы </a:t>
            </a:r>
            <a:r>
              <a:rPr lang="ru-RU" dirty="0" err="1"/>
              <a:t>вопКак</a:t>
            </a:r>
            <a:r>
              <a:rPr lang="ru-RU" dirty="0"/>
              <a:t> правило используется шаблон:</a:t>
            </a:r>
          </a:p>
          <a:p>
            <a:r>
              <a:rPr lang="ru-RU" dirty="0"/>
              <a:t>Можно использовать следующий шаблон</a:t>
            </a:r>
          </a:p>
          <a:p>
            <a:r>
              <a:rPr lang="ru-RU" dirty="0"/>
              <a:t>As a/</a:t>
            </a:r>
            <a:r>
              <a:rPr lang="ru-RU" dirty="0" err="1"/>
              <a:t>an</a:t>
            </a:r>
            <a:r>
              <a:rPr lang="ru-RU" dirty="0"/>
              <a:t> &lt;Название роли&gt;, I </a:t>
            </a:r>
            <a:r>
              <a:rPr lang="ru-RU" dirty="0" err="1"/>
              <a:t>want</a:t>
            </a:r>
            <a:r>
              <a:rPr lang="ru-RU" dirty="0"/>
              <a:t> </a:t>
            </a:r>
            <a:r>
              <a:rPr lang="ru-RU" dirty="0" err="1"/>
              <a:t>to</a:t>
            </a:r>
            <a:r>
              <a:rPr lang="ru-RU" dirty="0"/>
              <a:t> &lt;Цель, Действие&gt;, </a:t>
            </a:r>
            <a:r>
              <a:rPr lang="ru-RU" dirty="0" err="1"/>
              <a:t>so</a:t>
            </a:r>
            <a:r>
              <a:rPr lang="ru-RU" dirty="0"/>
              <a:t> </a:t>
            </a:r>
            <a:r>
              <a:rPr lang="ru-RU" dirty="0" err="1"/>
              <a:t>that</a:t>
            </a:r>
            <a:r>
              <a:rPr lang="ru-RU" dirty="0"/>
              <a:t> &lt;Ожидаемый результат&gt;, </a:t>
            </a:r>
            <a:r>
              <a:rPr lang="ru-RU" dirty="0" err="1"/>
              <a:t>to</a:t>
            </a:r>
            <a:r>
              <a:rPr lang="ru-RU" dirty="0"/>
              <a:t> </a:t>
            </a:r>
            <a:r>
              <a:rPr lang="ru-RU" dirty="0" err="1"/>
              <a:t>do</a:t>
            </a:r>
            <a:r>
              <a:rPr lang="ru-RU" dirty="0"/>
              <a:t> &lt;Что нужно сделать разработчику&gt;</a:t>
            </a:r>
          </a:p>
        </p:txBody>
      </p:sp>
    </p:spTree>
    <p:extLst>
      <p:ext uri="{BB962C8B-B14F-4D97-AF65-F5344CB8AC3E}">
        <p14:creationId xmlns:p14="http://schemas.microsoft.com/office/powerpoint/2010/main" val="3019314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CCCA8E-1A33-D588-8D10-79D705C55C66}"/>
              </a:ext>
            </a:extLst>
          </p:cNvPr>
          <p:cNvSpPr>
            <a:spLocks noGrp="1"/>
          </p:cNvSpPr>
          <p:nvPr>
            <p:ph type="title"/>
          </p:nvPr>
        </p:nvSpPr>
        <p:spPr/>
        <p:txBody>
          <a:bodyPr/>
          <a:lstStyle/>
          <a:p>
            <a:r>
              <a:rPr lang="en-US" dirty="0"/>
              <a:t>User story</a:t>
            </a:r>
            <a:endParaRPr lang="ru-RU" dirty="0"/>
          </a:p>
        </p:txBody>
      </p:sp>
      <p:sp>
        <p:nvSpPr>
          <p:cNvPr id="3" name="Объект 2">
            <a:extLst>
              <a:ext uri="{FF2B5EF4-FFF2-40B4-BE49-F238E27FC236}">
                <a16:creationId xmlns:a16="http://schemas.microsoft.com/office/drawing/2014/main" id="{D3C90AEC-FA3F-B5CD-54D6-ABC44F633553}"/>
              </a:ext>
            </a:extLst>
          </p:cNvPr>
          <p:cNvSpPr>
            <a:spLocks noGrp="1"/>
          </p:cNvSpPr>
          <p:nvPr>
            <p:ph idx="1"/>
          </p:nvPr>
        </p:nvSpPr>
        <p:spPr>
          <a:xfrm>
            <a:off x="628650" y="1432771"/>
            <a:ext cx="7886700" cy="4351338"/>
          </a:xfrm>
        </p:spPr>
        <p:txBody>
          <a:bodyPr/>
          <a:lstStyle/>
          <a:p>
            <a:r>
              <a:rPr lang="ru-RU" dirty="0"/>
              <a:t>Можно представить в виде таблицы</a:t>
            </a:r>
          </a:p>
        </p:txBody>
      </p:sp>
      <p:pic>
        <p:nvPicPr>
          <p:cNvPr id="2050" name="Picture 2">
            <a:extLst>
              <a:ext uri="{FF2B5EF4-FFF2-40B4-BE49-F238E27FC236}">
                <a16:creationId xmlns:a16="http://schemas.microsoft.com/office/drawing/2014/main" id="{2CE043CF-DB65-DD36-6505-4D669C1D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41" y="1920346"/>
            <a:ext cx="8092106" cy="238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197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C088A1-88A3-1BFC-FC75-F3B571B39889}"/>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Use cases</a:t>
            </a:r>
            <a:r>
              <a:rPr lang="ru-RU" b="0" i="0" dirty="0">
                <a:solidFill>
                  <a:srgbClr val="111111"/>
                </a:solidFill>
                <a:effectLst/>
                <a:latin typeface="Fira Sans" panose="020B0503050000020004" pitchFamily="34" charset="0"/>
              </a:rPr>
              <a:t> Сценарии использования</a:t>
            </a:r>
            <a:endParaRPr lang="ru-RU" dirty="0"/>
          </a:p>
        </p:txBody>
      </p:sp>
      <p:sp>
        <p:nvSpPr>
          <p:cNvPr id="3" name="Объект 2">
            <a:extLst>
              <a:ext uri="{FF2B5EF4-FFF2-40B4-BE49-F238E27FC236}">
                <a16:creationId xmlns:a16="http://schemas.microsoft.com/office/drawing/2014/main" id="{42F31E1D-2B21-9A0C-8B4B-510BF3EABBAE}"/>
              </a:ext>
            </a:extLst>
          </p:cNvPr>
          <p:cNvSpPr>
            <a:spLocks noGrp="1"/>
          </p:cNvSpPr>
          <p:nvPr>
            <p:ph idx="1"/>
          </p:nvPr>
        </p:nvSpPr>
        <p:spPr/>
        <p:txBody>
          <a:bodyPr>
            <a:normAutofit fontScale="92500" lnSpcReduction="10000"/>
          </a:bodyPr>
          <a:lstStyle/>
          <a:p>
            <a:r>
              <a:rPr lang="ru-RU" dirty="0" err="1"/>
              <a:t>Use</a:t>
            </a:r>
            <a:r>
              <a:rPr lang="ru-RU" dirty="0"/>
              <a:t> </a:t>
            </a:r>
            <a:r>
              <a:rPr lang="ru-RU" dirty="0" err="1"/>
              <a:t>cases</a:t>
            </a:r>
            <a:r>
              <a:rPr lang="ru-RU" dirty="0"/>
              <a:t> описывает поведение пользователя по шагам при взаимодействии с разрабатываемым продуктом.</a:t>
            </a:r>
          </a:p>
          <a:p>
            <a:r>
              <a:rPr lang="ru-RU" dirty="0"/>
              <a:t>Задача пользователя — это то, что делает пользователь для достижения краткосрочных целей.</a:t>
            </a:r>
          </a:p>
          <a:p>
            <a:r>
              <a:rPr lang="ru-RU" dirty="0"/>
              <a:t>Если пользователь решает задачу на разрабатываемой странице несколькими путями, то на каждое решение должен быть написан свой </a:t>
            </a:r>
            <a:r>
              <a:rPr lang="ru-RU" dirty="0" err="1"/>
              <a:t>use</a:t>
            </a:r>
            <a:r>
              <a:rPr lang="ru-RU" dirty="0"/>
              <a:t> </a:t>
            </a:r>
            <a:r>
              <a:rPr lang="ru-RU" dirty="0" err="1"/>
              <a:t>case</a:t>
            </a:r>
            <a:r>
              <a:rPr lang="ru-RU" dirty="0"/>
              <a:t>. Например, если доступ к затрагиваемому функционалу находится на нескольких страницах, нужно написать отдельный </a:t>
            </a:r>
            <a:r>
              <a:rPr lang="ru-RU" dirty="0" err="1"/>
              <a:t>use</a:t>
            </a:r>
            <a:r>
              <a:rPr lang="ru-RU" dirty="0"/>
              <a:t> </a:t>
            </a:r>
            <a:r>
              <a:rPr lang="ru-RU" dirty="0" err="1"/>
              <a:t>case</a:t>
            </a:r>
            <a:r>
              <a:rPr lang="ru-RU" dirty="0"/>
              <a:t> на каждый способ перехода пользователя к функционалу.</a:t>
            </a:r>
          </a:p>
        </p:txBody>
      </p:sp>
    </p:spTree>
    <p:extLst>
      <p:ext uri="{BB962C8B-B14F-4D97-AF65-F5344CB8AC3E}">
        <p14:creationId xmlns:p14="http://schemas.microsoft.com/office/powerpoint/2010/main" val="149192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55402A-CDCD-C01A-3A1E-3E8502A35D2E}"/>
              </a:ext>
            </a:extLst>
          </p:cNvPr>
          <p:cNvSpPr>
            <a:spLocks noGrp="1"/>
          </p:cNvSpPr>
          <p:nvPr>
            <p:ph type="title"/>
          </p:nvPr>
        </p:nvSpPr>
        <p:spPr/>
        <p:txBody>
          <a:bodyPr/>
          <a:lstStyle/>
          <a:p>
            <a:r>
              <a:rPr lang="ru-RU" dirty="0"/>
              <a:t>Примеры </a:t>
            </a:r>
            <a:r>
              <a:rPr lang="en-US" dirty="0"/>
              <a:t>use case’</a:t>
            </a:r>
            <a:r>
              <a:rPr lang="ru-RU" dirty="0" err="1"/>
              <a:t>ов</a:t>
            </a:r>
            <a:r>
              <a:rPr lang="ru-RU" dirty="0"/>
              <a:t>:</a:t>
            </a:r>
          </a:p>
        </p:txBody>
      </p:sp>
      <p:sp>
        <p:nvSpPr>
          <p:cNvPr id="3" name="Объект 2">
            <a:extLst>
              <a:ext uri="{FF2B5EF4-FFF2-40B4-BE49-F238E27FC236}">
                <a16:creationId xmlns:a16="http://schemas.microsoft.com/office/drawing/2014/main" id="{EF01ED57-FF86-D0F9-E9FB-BC7580EC8E87}"/>
              </a:ext>
            </a:extLst>
          </p:cNvPr>
          <p:cNvSpPr>
            <a:spLocks noGrp="1"/>
          </p:cNvSpPr>
          <p:nvPr>
            <p:ph idx="1"/>
          </p:nvPr>
        </p:nvSpPr>
        <p:spPr/>
        <p:txBody>
          <a:bodyPr>
            <a:normAutofit fontScale="92500" lnSpcReduction="10000"/>
          </a:bodyPr>
          <a:lstStyle/>
          <a:p>
            <a:pPr marL="0" indent="0">
              <a:buNone/>
            </a:pPr>
            <a:r>
              <a:rPr lang="ru-RU" dirty="0"/>
              <a:t>Загрузка изображений:</a:t>
            </a:r>
          </a:p>
          <a:p>
            <a:endParaRPr lang="ru-RU" dirty="0"/>
          </a:p>
          <a:p>
            <a:r>
              <a:rPr lang="ru-RU" dirty="0" err="1"/>
              <a:t>Email</a:t>
            </a:r>
            <a:r>
              <a:rPr lang="ru-RU" dirty="0"/>
              <a:t>-маркетолог заходит в свой личный кабинет Retail </a:t>
            </a:r>
            <a:r>
              <a:rPr lang="ru-RU" dirty="0" err="1"/>
              <a:t>Rocket</a:t>
            </a:r>
            <a:endParaRPr lang="ru-RU" dirty="0"/>
          </a:p>
          <a:p>
            <a:r>
              <a:rPr lang="ru-RU" dirty="0" err="1"/>
              <a:t>Email</a:t>
            </a:r>
            <a:r>
              <a:rPr lang="ru-RU" dirty="0"/>
              <a:t>-маркетолог открывает раздел «Галерея»</a:t>
            </a:r>
          </a:p>
          <a:p>
            <a:r>
              <a:rPr lang="ru-RU" dirty="0" err="1"/>
              <a:t>Email</a:t>
            </a:r>
            <a:r>
              <a:rPr lang="ru-RU" dirty="0"/>
              <a:t>-маркетолог загружает изображения через </a:t>
            </a:r>
            <a:r>
              <a:rPr lang="ru-RU" dirty="0" err="1"/>
              <a:t>drag&amp;drop</a:t>
            </a:r>
            <a:r>
              <a:rPr lang="ru-RU" dirty="0"/>
              <a:t> или с помощью клика по кнопке «Выбрать файлы»</a:t>
            </a:r>
          </a:p>
          <a:p>
            <a:r>
              <a:rPr lang="ru-RU" dirty="0"/>
              <a:t>Изображения загружаются</a:t>
            </a:r>
          </a:p>
          <a:p>
            <a:r>
              <a:rPr lang="ru-RU" dirty="0"/>
              <a:t>Пользователь видит уведомление об успешной загрузке изображений</a:t>
            </a:r>
          </a:p>
        </p:txBody>
      </p:sp>
    </p:spTree>
    <p:extLst>
      <p:ext uri="{BB962C8B-B14F-4D97-AF65-F5344CB8AC3E}">
        <p14:creationId xmlns:p14="http://schemas.microsoft.com/office/powerpoint/2010/main" val="2387260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C5F5F-DAFF-6565-D95B-93318F8B7B64}"/>
              </a:ext>
            </a:extLst>
          </p:cNvPr>
          <p:cNvSpPr>
            <a:spLocks noGrp="1"/>
          </p:cNvSpPr>
          <p:nvPr>
            <p:ph type="title"/>
          </p:nvPr>
        </p:nvSpPr>
        <p:spPr/>
        <p:txBody>
          <a:bodyPr/>
          <a:lstStyle/>
          <a:p>
            <a:r>
              <a:rPr lang="ru-RU" dirty="0"/>
              <a:t>Нефункциональные требования</a:t>
            </a:r>
          </a:p>
        </p:txBody>
      </p:sp>
      <p:sp>
        <p:nvSpPr>
          <p:cNvPr id="3" name="Объект 2">
            <a:extLst>
              <a:ext uri="{FF2B5EF4-FFF2-40B4-BE49-F238E27FC236}">
                <a16:creationId xmlns:a16="http://schemas.microsoft.com/office/drawing/2014/main" id="{7C44DD17-0EFB-AC22-0F0B-C2665B6C09DF}"/>
              </a:ext>
            </a:extLst>
          </p:cNvPr>
          <p:cNvSpPr>
            <a:spLocks noGrp="1"/>
          </p:cNvSpPr>
          <p:nvPr>
            <p:ph idx="1"/>
          </p:nvPr>
        </p:nvSpPr>
        <p:spPr/>
        <p:txBody>
          <a:bodyPr/>
          <a:lstStyle/>
          <a:p>
            <a:r>
              <a:rPr lang="ru-RU" dirty="0"/>
              <a:t>Нефункциональные требования — требования, определяющие свойства, которые система должна демонстрировать, или ограничения, которые она должна соблюдать, не относящиеся к поведению системы. Например, производительность, удобство сопровождения, расширяемость, надежность, факторы эксплуатации.</a:t>
            </a:r>
          </a:p>
        </p:txBody>
      </p:sp>
    </p:spTree>
    <p:extLst>
      <p:ext uri="{BB962C8B-B14F-4D97-AF65-F5344CB8AC3E}">
        <p14:creationId xmlns:p14="http://schemas.microsoft.com/office/powerpoint/2010/main" val="3191334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10E73-88FB-6E02-C833-8E30C16ED3E2}"/>
              </a:ext>
            </a:extLst>
          </p:cNvPr>
          <p:cNvSpPr>
            <a:spLocks noGrp="1"/>
          </p:cNvSpPr>
          <p:nvPr>
            <p:ph type="title"/>
          </p:nvPr>
        </p:nvSpPr>
        <p:spPr/>
        <p:txBody>
          <a:bodyPr/>
          <a:lstStyle/>
          <a:p>
            <a:r>
              <a:rPr lang="ru-RU" dirty="0"/>
              <a:t>Нефункциональные требования</a:t>
            </a:r>
          </a:p>
        </p:txBody>
      </p:sp>
      <p:sp>
        <p:nvSpPr>
          <p:cNvPr id="3" name="Объект 2">
            <a:extLst>
              <a:ext uri="{FF2B5EF4-FFF2-40B4-BE49-F238E27FC236}">
                <a16:creationId xmlns:a16="http://schemas.microsoft.com/office/drawing/2014/main" id="{5DEE103B-139C-B53D-F3D9-232B34B1FAA9}"/>
              </a:ext>
            </a:extLst>
          </p:cNvPr>
          <p:cNvSpPr>
            <a:spLocks noGrp="1"/>
          </p:cNvSpPr>
          <p:nvPr>
            <p:ph idx="1"/>
          </p:nvPr>
        </p:nvSpPr>
        <p:spPr/>
        <p:txBody>
          <a:bodyPr/>
          <a:lstStyle/>
          <a:p>
            <a:r>
              <a:rPr lang="ru-RU" dirty="0"/>
              <a:t>Ограничения — условия, ограничивающие выбор возможных решений по реализации отдельных требований или их наборов. Они существенно ограничивают выбор средств, инструментов и стратегий при разработке внешнего вида и структуры (в т.ч. архитектуры) продукта или системы.</a:t>
            </a:r>
          </a:p>
        </p:txBody>
      </p:sp>
    </p:spTree>
    <p:extLst>
      <p:ext uri="{BB962C8B-B14F-4D97-AF65-F5344CB8AC3E}">
        <p14:creationId xmlns:p14="http://schemas.microsoft.com/office/powerpoint/2010/main" val="852099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10E73-88FB-6E02-C833-8E30C16ED3E2}"/>
              </a:ext>
            </a:extLst>
          </p:cNvPr>
          <p:cNvSpPr>
            <a:spLocks noGrp="1"/>
          </p:cNvSpPr>
          <p:nvPr>
            <p:ph type="title"/>
          </p:nvPr>
        </p:nvSpPr>
        <p:spPr/>
        <p:txBody>
          <a:bodyPr/>
          <a:lstStyle/>
          <a:p>
            <a:r>
              <a:rPr lang="ru-RU" dirty="0"/>
              <a:t>Нефункциональные требования</a:t>
            </a:r>
          </a:p>
        </p:txBody>
      </p:sp>
      <p:sp>
        <p:nvSpPr>
          <p:cNvPr id="3" name="Объект 2">
            <a:extLst>
              <a:ext uri="{FF2B5EF4-FFF2-40B4-BE49-F238E27FC236}">
                <a16:creationId xmlns:a16="http://schemas.microsoft.com/office/drawing/2014/main" id="{5DEE103B-139C-B53D-F3D9-232B34B1FAA9}"/>
              </a:ext>
            </a:extLst>
          </p:cNvPr>
          <p:cNvSpPr>
            <a:spLocks noGrp="1"/>
          </p:cNvSpPr>
          <p:nvPr>
            <p:ph idx="1"/>
          </p:nvPr>
        </p:nvSpPr>
        <p:spPr/>
        <p:txBody>
          <a:bodyPr/>
          <a:lstStyle/>
          <a:p>
            <a:r>
              <a:rPr lang="ru-RU" dirty="0"/>
              <a:t>Бизнес-правила — политика, руководящие принципы или положения, которые определяют или ограничивают некоторые аспекты бизнеса, в т.ч. правила, определяющие состав и правила выполнения определенных бизнес-процессов. К бизнес-правилам относятся корпоративные политики, правительственные постановления, промышленные стандарты и вычислительные алгоритмы, которые используются при разработке продукта или системы либо непосредственно влияют на разработку.</a:t>
            </a:r>
          </a:p>
        </p:txBody>
      </p:sp>
    </p:spTree>
    <p:extLst>
      <p:ext uri="{BB962C8B-B14F-4D97-AF65-F5344CB8AC3E}">
        <p14:creationId xmlns:p14="http://schemas.microsoft.com/office/powerpoint/2010/main" val="3733566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10E73-88FB-6E02-C833-8E30C16ED3E2}"/>
              </a:ext>
            </a:extLst>
          </p:cNvPr>
          <p:cNvSpPr>
            <a:spLocks noGrp="1"/>
          </p:cNvSpPr>
          <p:nvPr>
            <p:ph type="title"/>
          </p:nvPr>
        </p:nvSpPr>
        <p:spPr/>
        <p:txBody>
          <a:bodyPr/>
          <a:lstStyle/>
          <a:p>
            <a:r>
              <a:rPr lang="ru-RU" dirty="0"/>
              <a:t>Нефункциональные требования</a:t>
            </a:r>
          </a:p>
        </p:txBody>
      </p:sp>
      <p:sp>
        <p:nvSpPr>
          <p:cNvPr id="3" name="Объект 2">
            <a:extLst>
              <a:ext uri="{FF2B5EF4-FFF2-40B4-BE49-F238E27FC236}">
                <a16:creationId xmlns:a16="http://schemas.microsoft.com/office/drawing/2014/main" id="{5DEE103B-139C-B53D-F3D9-232B34B1FAA9}"/>
              </a:ext>
            </a:extLst>
          </p:cNvPr>
          <p:cNvSpPr>
            <a:spLocks noGrp="1"/>
          </p:cNvSpPr>
          <p:nvPr>
            <p:ph idx="1"/>
          </p:nvPr>
        </p:nvSpPr>
        <p:spPr/>
        <p:txBody>
          <a:bodyPr/>
          <a:lstStyle/>
          <a:p>
            <a:r>
              <a:rPr lang="ru-RU" dirty="0"/>
              <a:t>Внешние интерфейсы — описание аспектов взаимодействия с другими системами и операционной средой. К ним относятся требования к API продукта или системы, а также требования к API других систем, с которыми осуществляется интеграция.</a:t>
            </a:r>
          </a:p>
        </p:txBody>
      </p:sp>
    </p:spTree>
    <p:extLst>
      <p:ext uri="{BB962C8B-B14F-4D97-AF65-F5344CB8AC3E}">
        <p14:creationId xmlns:p14="http://schemas.microsoft.com/office/powerpoint/2010/main" val="794606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10E73-88FB-6E02-C833-8E30C16ED3E2}"/>
              </a:ext>
            </a:extLst>
          </p:cNvPr>
          <p:cNvSpPr>
            <a:spLocks noGrp="1"/>
          </p:cNvSpPr>
          <p:nvPr>
            <p:ph type="title"/>
          </p:nvPr>
        </p:nvSpPr>
        <p:spPr/>
        <p:txBody>
          <a:bodyPr/>
          <a:lstStyle/>
          <a:p>
            <a:r>
              <a:rPr lang="ru-RU" dirty="0"/>
              <a:t>Нефункциональные требования</a:t>
            </a:r>
          </a:p>
        </p:txBody>
      </p:sp>
      <p:sp>
        <p:nvSpPr>
          <p:cNvPr id="3" name="Объект 2">
            <a:extLst>
              <a:ext uri="{FF2B5EF4-FFF2-40B4-BE49-F238E27FC236}">
                <a16:creationId xmlns:a16="http://schemas.microsoft.com/office/drawing/2014/main" id="{5DEE103B-139C-B53D-F3D9-232B34B1FAA9}"/>
              </a:ext>
            </a:extLst>
          </p:cNvPr>
          <p:cNvSpPr>
            <a:spLocks noGrp="1"/>
          </p:cNvSpPr>
          <p:nvPr>
            <p:ph idx="1"/>
          </p:nvPr>
        </p:nvSpPr>
        <p:spPr/>
        <p:txBody>
          <a:bodyPr>
            <a:normAutofit lnSpcReduction="10000"/>
          </a:bodyPr>
          <a:lstStyle/>
          <a:p>
            <a:r>
              <a:rPr lang="ru-RU" dirty="0"/>
              <a:t>Предложения по реализации — предложения, оценивающие возможность использования определенных технологических и архитектурных решений.</a:t>
            </a:r>
          </a:p>
          <a:p>
            <a:r>
              <a:rPr lang="ru-RU" dirty="0"/>
              <a:t>Предложения по тестированию разрабатываемого ПО — дополнения к требованиям, указывающие, каким образом то или иное требование должно быть протестировано.</a:t>
            </a:r>
          </a:p>
          <a:p>
            <a:r>
              <a:rPr lang="ru-RU" dirty="0"/>
              <a:t>Юридические требования — требования к лицензированию, патентной чистоте, </a:t>
            </a:r>
            <a:r>
              <a:rPr lang="ru-RU" dirty="0" err="1"/>
              <a:t>etc</a:t>
            </a:r>
            <a:r>
              <a:rPr lang="ru-RU" dirty="0"/>
              <a:t>.</a:t>
            </a:r>
          </a:p>
        </p:txBody>
      </p:sp>
    </p:spTree>
    <p:extLst>
      <p:ext uri="{BB962C8B-B14F-4D97-AF65-F5344CB8AC3E}">
        <p14:creationId xmlns:p14="http://schemas.microsoft.com/office/powerpoint/2010/main" val="208061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69543-A5B2-1972-60D5-8DAF57223AB3}"/>
              </a:ext>
            </a:extLst>
          </p:cNvPr>
          <p:cNvSpPr>
            <a:spLocks noGrp="1"/>
          </p:cNvSpPr>
          <p:nvPr>
            <p:ph type="title"/>
          </p:nvPr>
        </p:nvSpPr>
        <p:spPr/>
        <p:txBody>
          <a:bodyPr/>
          <a:lstStyle/>
          <a:p>
            <a:r>
              <a:rPr lang="ru-RU" dirty="0"/>
              <a:t>Как определить</a:t>
            </a:r>
          </a:p>
        </p:txBody>
      </p:sp>
      <p:sp>
        <p:nvSpPr>
          <p:cNvPr id="3" name="Объект 2">
            <a:extLst>
              <a:ext uri="{FF2B5EF4-FFF2-40B4-BE49-F238E27FC236}">
                <a16:creationId xmlns:a16="http://schemas.microsoft.com/office/drawing/2014/main" id="{5B91D422-AA15-E45B-D429-F51A39E162CE}"/>
              </a:ext>
            </a:extLst>
          </p:cNvPr>
          <p:cNvSpPr>
            <a:spLocks noGrp="1"/>
          </p:cNvSpPr>
          <p:nvPr>
            <p:ph idx="1"/>
          </p:nvPr>
        </p:nvSpPr>
        <p:spPr/>
        <p:txBody>
          <a:bodyPr>
            <a:normAutofit fontScale="92500" lnSpcReduction="10000"/>
          </a:bodyPr>
          <a:lstStyle/>
          <a:p>
            <a:r>
              <a:rPr lang="ru-RU" dirty="0"/>
              <a:t>Для начала необходимо составить шаблон, в котором нужно перечислить основные виды нефункциональных требований. Этот шаблон необходим главным образом для того, чтобы не забыть ни одного из указанных типов требований. Для составления этого шаблона можно воспользоваться следующими источниками:</a:t>
            </a:r>
          </a:p>
          <a:p>
            <a:r>
              <a:rPr lang="ru-RU" dirty="0"/>
              <a:t>Книга Карла </a:t>
            </a:r>
            <a:r>
              <a:rPr lang="ru-RU" dirty="0" err="1"/>
              <a:t>Вигерса</a:t>
            </a:r>
            <a:r>
              <a:rPr lang="ru-RU" dirty="0"/>
              <a:t> "Разработка требований к программному обеспечению" — в разделе «Приложение Г» этой книги находятся примеры документации требований.</a:t>
            </a:r>
          </a:p>
          <a:p>
            <a:r>
              <a:rPr lang="ru-RU" dirty="0"/>
              <a:t>Материалы ГОСТ 34 серии</a:t>
            </a:r>
          </a:p>
        </p:txBody>
      </p:sp>
    </p:spTree>
    <p:extLst>
      <p:ext uri="{BB962C8B-B14F-4D97-AF65-F5344CB8AC3E}">
        <p14:creationId xmlns:p14="http://schemas.microsoft.com/office/powerpoint/2010/main" val="396784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62FB9B2-B942-D1A1-C2B2-2B78606E326D}"/>
              </a:ext>
            </a:extLst>
          </p:cNvPr>
          <p:cNvSpPr>
            <a:spLocks noGrp="1"/>
          </p:cNvSpPr>
          <p:nvPr>
            <p:ph idx="1"/>
          </p:nvPr>
        </p:nvSpPr>
        <p:spPr>
          <a:xfrm>
            <a:off x="628650" y="425003"/>
            <a:ext cx="7886700" cy="5751960"/>
          </a:xfrm>
        </p:spPr>
        <p:txBody>
          <a:bodyPr/>
          <a:lstStyle/>
          <a:p>
            <a:r>
              <a:rPr lang="ru-RU" dirty="0"/>
              <a:t>объекты автоматизации имеют различную сложность и набор задач для создания решения для конкретной ИС, стадии и этапы работ также могут различаться по трудоемкости: существует возможность объединять последовательные этапы, исключать определенные из них на любой стадии проекта, а также до окончания предыдущей стадии начинать выполнение следующей.</a:t>
            </a:r>
          </a:p>
        </p:txBody>
      </p:sp>
      <p:pic>
        <p:nvPicPr>
          <p:cNvPr id="1026" name="Picture 2" descr="Этапы канонического проектирования">
            <a:extLst>
              <a:ext uri="{FF2B5EF4-FFF2-40B4-BE49-F238E27FC236}">
                <a16:creationId xmlns:a16="http://schemas.microsoft.com/office/drawing/2014/main" id="{517F3456-730B-C75C-58AF-40E4EF9BC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38" y="4088399"/>
            <a:ext cx="7594511" cy="2423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249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69543-A5B2-1972-60D5-8DAF57223AB3}"/>
              </a:ext>
            </a:extLst>
          </p:cNvPr>
          <p:cNvSpPr>
            <a:spLocks noGrp="1"/>
          </p:cNvSpPr>
          <p:nvPr>
            <p:ph type="title"/>
          </p:nvPr>
        </p:nvSpPr>
        <p:spPr/>
        <p:txBody>
          <a:bodyPr/>
          <a:lstStyle/>
          <a:p>
            <a:r>
              <a:rPr lang="ru-RU" dirty="0"/>
              <a:t>Как определить</a:t>
            </a:r>
          </a:p>
        </p:txBody>
      </p:sp>
      <p:sp>
        <p:nvSpPr>
          <p:cNvPr id="3" name="Объект 2">
            <a:extLst>
              <a:ext uri="{FF2B5EF4-FFF2-40B4-BE49-F238E27FC236}">
                <a16:creationId xmlns:a16="http://schemas.microsoft.com/office/drawing/2014/main" id="{5B91D422-AA15-E45B-D429-F51A39E162CE}"/>
              </a:ext>
            </a:extLst>
          </p:cNvPr>
          <p:cNvSpPr>
            <a:spLocks noGrp="1"/>
          </p:cNvSpPr>
          <p:nvPr>
            <p:ph idx="1"/>
          </p:nvPr>
        </p:nvSpPr>
        <p:spPr/>
        <p:txBody>
          <a:bodyPr>
            <a:normAutofit/>
          </a:bodyPr>
          <a:lstStyle/>
          <a:p>
            <a:r>
              <a:rPr lang="ru-RU" dirty="0"/>
              <a:t>Для групп по определению нефункциональных требований особенно важно привлечь к этой работе не только аналитиков и пользователей, но и архитекторов и ключевых разработчиков продукта или системы, а также группу тестирования. </a:t>
            </a:r>
          </a:p>
        </p:txBody>
      </p:sp>
    </p:spTree>
    <p:extLst>
      <p:ext uri="{BB962C8B-B14F-4D97-AF65-F5344CB8AC3E}">
        <p14:creationId xmlns:p14="http://schemas.microsoft.com/office/powerpoint/2010/main" val="1475783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69543-A5B2-1972-60D5-8DAF57223AB3}"/>
              </a:ext>
            </a:extLst>
          </p:cNvPr>
          <p:cNvSpPr>
            <a:spLocks noGrp="1"/>
          </p:cNvSpPr>
          <p:nvPr>
            <p:ph type="title"/>
          </p:nvPr>
        </p:nvSpPr>
        <p:spPr/>
        <p:txBody>
          <a:bodyPr/>
          <a:lstStyle/>
          <a:p>
            <a:r>
              <a:rPr lang="ru-RU" dirty="0"/>
              <a:t>Как определить</a:t>
            </a:r>
          </a:p>
        </p:txBody>
      </p:sp>
      <p:sp>
        <p:nvSpPr>
          <p:cNvPr id="3" name="Объект 2">
            <a:extLst>
              <a:ext uri="{FF2B5EF4-FFF2-40B4-BE49-F238E27FC236}">
                <a16:creationId xmlns:a16="http://schemas.microsoft.com/office/drawing/2014/main" id="{5B91D422-AA15-E45B-D429-F51A39E162CE}"/>
              </a:ext>
            </a:extLst>
          </p:cNvPr>
          <p:cNvSpPr>
            <a:spLocks noGrp="1"/>
          </p:cNvSpPr>
          <p:nvPr>
            <p:ph idx="1"/>
          </p:nvPr>
        </p:nvSpPr>
        <p:spPr>
          <a:xfrm>
            <a:off x="628650" y="1395307"/>
            <a:ext cx="7886700" cy="4781656"/>
          </a:xfrm>
        </p:spPr>
        <p:txBody>
          <a:bodyPr>
            <a:normAutofit fontScale="85000" lnSpcReduction="10000"/>
          </a:bodyPr>
          <a:lstStyle/>
          <a:p>
            <a:r>
              <a:rPr lang="ru-RU" sz="2400" dirty="0"/>
              <a:t>Роли, которые при этом играют участники рабочей группы по определению нефункциональных требований, описаны далее.</a:t>
            </a:r>
          </a:p>
          <a:p>
            <a:r>
              <a:rPr lang="ru-RU" sz="2400" dirty="0"/>
              <a:t>Пользователи — дают оценки значений параметров, которые используются для определения нефункциональных требований. Параметры, как правило, привязаны к сценариям — пользовательским сценариям, в которых должны выполняться определенные действия с определенными ограничениями за определенное время.</a:t>
            </a:r>
          </a:p>
          <a:p>
            <a:r>
              <a:rPr lang="ru-RU" sz="2400" dirty="0"/>
              <a:t>Системный аналитик — собирает, анализирует и документирует и систематизирует нефункциональные требования.</a:t>
            </a:r>
          </a:p>
          <a:p>
            <a:r>
              <a:rPr lang="ru-RU" sz="2400" dirty="0"/>
              <a:t>Системный архитектор, ключевые разработчики — участвуют в определении и анализе нефункциональных требований и проверяют их на реализуемость.</a:t>
            </a:r>
          </a:p>
          <a:p>
            <a:r>
              <a:rPr lang="ru-RU" sz="2400" dirty="0"/>
              <a:t>Группа тестирования — участвует в определении и анализе нефункциональных требований и разрабатывает сценарии тестирования для проверки нефункциональных требований.</a:t>
            </a:r>
          </a:p>
        </p:txBody>
      </p:sp>
    </p:spTree>
    <p:extLst>
      <p:ext uri="{BB962C8B-B14F-4D97-AF65-F5344CB8AC3E}">
        <p14:creationId xmlns:p14="http://schemas.microsoft.com/office/powerpoint/2010/main" val="957223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C5E5AB-0CF0-6824-7889-336725218AED}"/>
              </a:ext>
            </a:extLst>
          </p:cNvPr>
          <p:cNvSpPr>
            <a:spLocks noGrp="1"/>
          </p:cNvSpPr>
          <p:nvPr>
            <p:ph type="title"/>
          </p:nvPr>
        </p:nvSpPr>
        <p:spPr/>
        <p:txBody>
          <a:bodyPr/>
          <a:lstStyle/>
          <a:p>
            <a:r>
              <a:rPr lang="ru-RU" dirty="0"/>
              <a:t>Критерии качественных нефункциональных требований</a:t>
            </a:r>
          </a:p>
        </p:txBody>
      </p:sp>
      <p:sp>
        <p:nvSpPr>
          <p:cNvPr id="3" name="Объект 2">
            <a:extLst>
              <a:ext uri="{FF2B5EF4-FFF2-40B4-BE49-F238E27FC236}">
                <a16:creationId xmlns:a16="http://schemas.microsoft.com/office/drawing/2014/main" id="{9A216FA7-F55B-B2B9-E8BB-0B9C6936C2A4}"/>
              </a:ext>
            </a:extLst>
          </p:cNvPr>
          <p:cNvSpPr>
            <a:spLocks noGrp="1"/>
          </p:cNvSpPr>
          <p:nvPr>
            <p:ph idx="1"/>
          </p:nvPr>
        </p:nvSpPr>
        <p:spPr/>
        <p:txBody>
          <a:bodyPr>
            <a:normAutofit fontScale="92500" lnSpcReduction="10000"/>
          </a:bodyPr>
          <a:lstStyle/>
          <a:p>
            <a:r>
              <a:rPr lang="ru-RU" dirty="0"/>
              <a:t>Как к функциональным, так и к нефункциональным требованиям применяются критерии качества требований — т.е. описание тех качеств, которым должны удовлетворять качественные требования.</a:t>
            </a:r>
          </a:p>
          <a:p>
            <a:r>
              <a:rPr lang="ru-RU" dirty="0"/>
              <a:t>Полнота (отдельного требования и системы требований) — требование должно содержать всю необходимую информацию для его реализации. В него включается вся информация об описываемом параметре, известная на момент описания. Система требований также не должна содержать невыявленных и не определенных требований. Причины неполноты описания следует явно объявлять.</a:t>
            </a:r>
          </a:p>
        </p:txBody>
      </p:sp>
    </p:spTree>
    <p:extLst>
      <p:ext uri="{BB962C8B-B14F-4D97-AF65-F5344CB8AC3E}">
        <p14:creationId xmlns:p14="http://schemas.microsoft.com/office/powerpoint/2010/main" val="248547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AB8E41-5CCE-0215-5C2B-12A4029842C6}"/>
              </a:ext>
            </a:extLst>
          </p:cNvPr>
          <p:cNvSpPr>
            <a:spLocks noGrp="1"/>
          </p:cNvSpPr>
          <p:nvPr>
            <p:ph type="title"/>
          </p:nvPr>
        </p:nvSpPr>
        <p:spPr/>
        <p:txBody>
          <a:bodyPr/>
          <a:lstStyle/>
          <a:p>
            <a:r>
              <a:rPr lang="ru-RU" dirty="0"/>
              <a:t>Критерии требований</a:t>
            </a:r>
          </a:p>
        </p:txBody>
      </p:sp>
      <p:sp>
        <p:nvSpPr>
          <p:cNvPr id="3" name="Объект 2">
            <a:extLst>
              <a:ext uri="{FF2B5EF4-FFF2-40B4-BE49-F238E27FC236}">
                <a16:creationId xmlns:a16="http://schemas.microsoft.com/office/drawing/2014/main" id="{B7BD5397-E003-7DA5-1D07-976ED121FF73}"/>
              </a:ext>
            </a:extLst>
          </p:cNvPr>
          <p:cNvSpPr>
            <a:spLocks noGrp="1"/>
          </p:cNvSpPr>
          <p:nvPr>
            <p:ph idx="1"/>
          </p:nvPr>
        </p:nvSpPr>
        <p:spPr/>
        <p:txBody>
          <a:bodyPr>
            <a:normAutofit fontScale="92500" lnSpcReduction="10000"/>
          </a:bodyPr>
          <a:lstStyle/>
          <a:p>
            <a:r>
              <a:rPr lang="ru-RU" dirty="0"/>
              <a:t>Однозначность — требование должно быть внутренне непротиворечиво и все работающие с ним должны понимать его одинаково. Требования следует выражать просто, кратко и точно, используя известные термины. Обычно базовые знания читателей спецификации требований к ПО различаются. Поэтому в ее состав нужно включить раздел с определением понятий прикладной области, используемых при определении требований. Пример, неоднозначного требования. «Период обновления экрана должен быть не менее 20 сек.»</a:t>
            </a:r>
          </a:p>
        </p:txBody>
      </p:sp>
    </p:spTree>
    <p:extLst>
      <p:ext uri="{BB962C8B-B14F-4D97-AF65-F5344CB8AC3E}">
        <p14:creationId xmlns:p14="http://schemas.microsoft.com/office/powerpoint/2010/main" val="147631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9ED853-DF2A-7293-F404-A1C970443B26}"/>
              </a:ext>
            </a:extLst>
          </p:cNvPr>
          <p:cNvSpPr>
            <a:spLocks noGrp="1"/>
          </p:cNvSpPr>
          <p:nvPr>
            <p:ph type="title"/>
          </p:nvPr>
        </p:nvSpPr>
        <p:spPr/>
        <p:txBody>
          <a:bodyPr/>
          <a:lstStyle/>
          <a:p>
            <a:r>
              <a:rPr lang="ru-RU" dirty="0"/>
              <a:t>Критерии требований</a:t>
            </a:r>
          </a:p>
        </p:txBody>
      </p:sp>
      <p:sp>
        <p:nvSpPr>
          <p:cNvPr id="3" name="Объект 2">
            <a:extLst>
              <a:ext uri="{FF2B5EF4-FFF2-40B4-BE49-F238E27FC236}">
                <a16:creationId xmlns:a16="http://schemas.microsoft.com/office/drawing/2014/main" id="{912B43A7-E16E-FAC5-35E2-AE0E846D0584}"/>
              </a:ext>
            </a:extLst>
          </p:cNvPr>
          <p:cNvSpPr>
            <a:spLocks noGrp="1"/>
          </p:cNvSpPr>
          <p:nvPr>
            <p:ph idx="1"/>
          </p:nvPr>
        </p:nvSpPr>
        <p:spPr/>
        <p:txBody>
          <a:bodyPr/>
          <a:lstStyle/>
          <a:p>
            <a:r>
              <a:rPr lang="ru-RU" dirty="0"/>
              <a:t>Корректность отдельного требования и согласованность (непротиворечивость) системы требований — требование не должно содержать в себе неверной, неточной информации, а отдельные требования в системе требований не должны противоречить друг другу.</a:t>
            </a:r>
          </a:p>
          <a:p>
            <a:r>
              <a:rPr lang="ru-RU" dirty="0"/>
              <a:t>Необходимость — требование должно отражать возможность или характеристику ПО, действительно необходимую пользователям, или вытекающую из других требований.</a:t>
            </a:r>
          </a:p>
        </p:txBody>
      </p:sp>
    </p:spTree>
    <p:extLst>
      <p:ext uri="{BB962C8B-B14F-4D97-AF65-F5344CB8AC3E}">
        <p14:creationId xmlns:p14="http://schemas.microsoft.com/office/powerpoint/2010/main" val="1422848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E1591E-000A-1863-D193-12520F29F954}"/>
              </a:ext>
            </a:extLst>
          </p:cNvPr>
          <p:cNvSpPr>
            <a:spLocks noGrp="1"/>
          </p:cNvSpPr>
          <p:nvPr>
            <p:ph type="title"/>
          </p:nvPr>
        </p:nvSpPr>
        <p:spPr/>
        <p:txBody>
          <a:bodyPr/>
          <a:lstStyle/>
          <a:p>
            <a:r>
              <a:rPr lang="ru-RU" dirty="0"/>
              <a:t>Критерии требований</a:t>
            </a:r>
          </a:p>
        </p:txBody>
      </p:sp>
      <p:sp>
        <p:nvSpPr>
          <p:cNvPr id="3" name="Объект 2">
            <a:extLst>
              <a:ext uri="{FF2B5EF4-FFF2-40B4-BE49-F238E27FC236}">
                <a16:creationId xmlns:a16="http://schemas.microsoft.com/office/drawing/2014/main" id="{DD72C022-293F-02D1-716D-4394709EA54A}"/>
              </a:ext>
            </a:extLst>
          </p:cNvPr>
          <p:cNvSpPr>
            <a:spLocks noGrp="1"/>
          </p:cNvSpPr>
          <p:nvPr>
            <p:ph idx="1"/>
          </p:nvPr>
        </p:nvSpPr>
        <p:spPr/>
        <p:txBody>
          <a:bodyPr/>
          <a:lstStyle/>
          <a:p>
            <a:r>
              <a:rPr lang="ru-RU" dirty="0"/>
              <a:t>Осуществимость — включаемое в спецификацию требование должно быть выполнимым при заданных ограничениях операционной среды. Осуществимость требований проверяется в процессе анализа осуществимости разработчиком. В частности, для нефункциональных требований проверяется возможность достижения указанных численных значений при существующих ограничениях.</a:t>
            </a:r>
          </a:p>
        </p:txBody>
      </p:sp>
    </p:spTree>
    <p:extLst>
      <p:ext uri="{BB962C8B-B14F-4D97-AF65-F5344CB8AC3E}">
        <p14:creationId xmlns:p14="http://schemas.microsoft.com/office/powerpoint/2010/main" val="380485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BFD20-CAA0-E4DF-0E03-5D4CDFD8A8AF}"/>
              </a:ext>
            </a:extLst>
          </p:cNvPr>
          <p:cNvSpPr>
            <a:spLocks noGrp="1"/>
          </p:cNvSpPr>
          <p:nvPr>
            <p:ph type="title"/>
          </p:nvPr>
        </p:nvSpPr>
        <p:spPr/>
        <p:txBody>
          <a:bodyPr/>
          <a:lstStyle/>
          <a:p>
            <a:r>
              <a:rPr lang="ru-RU" dirty="0"/>
              <a:t>Критерии требований</a:t>
            </a:r>
          </a:p>
        </p:txBody>
      </p:sp>
      <p:sp>
        <p:nvSpPr>
          <p:cNvPr id="3" name="Объект 2">
            <a:extLst>
              <a:ext uri="{FF2B5EF4-FFF2-40B4-BE49-F238E27FC236}">
                <a16:creationId xmlns:a16="http://schemas.microsoft.com/office/drawing/2014/main" id="{C5FB7BA9-89F1-72A6-2F21-30B27379C5B5}"/>
              </a:ext>
            </a:extLst>
          </p:cNvPr>
          <p:cNvSpPr>
            <a:spLocks noGrp="1"/>
          </p:cNvSpPr>
          <p:nvPr>
            <p:ph idx="1"/>
          </p:nvPr>
        </p:nvSpPr>
        <p:spPr/>
        <p:txBody>
          <a:bodyPr>
            <a:normAutofit fontScale="92500" lnSpcReduction="20000"/>
          </a:bodyPr>
          <a:lstStyle/>
          <a:p>
            <a:r>
              <a:rPr lang="ru-RU" dirty="0"/>
              <a:t>Проверяемость — проверяемость требования означает, что существует конечный и разумный по стоимости процесс ручной или машинной проверки того, что ПО удовлетворяет этому требованию. Каждое требование (особенно нефункциональное) должно содержать достаточно информации для однозначной проверки его реализации. Иначе, факт реализации будет основываться на мнении, а не на анализе, что приведет к проблемам при сдаче готового ПО. Для атрибутов качества (как мы помним, отдельной разновидности нефункциональных требований) критерием </a:t>
            </a:r>
            <a:r>
              <a:rPr lang="ru-RU" dirty="0" err="1"/>
              <a:t>проверямости</a:t>
            </a:r>
            <a:r>
              <a:rPr lang="ru-RU" dirty="0"/>
              <a:t> можно считать наличие численных значений характеристик качества продукта или системы</a:t>
            </a:r>
          </a:p>
        </p:txBody>
      </p:sp>
    </p:spTree>
    <p:extLst>
      <p:ext uri="{BB962C8B-B14F-4D97-AF65-F5344CB8AC3E}">
        <p14:creationId xmlns:p14="http://schemas.microsoft.com/office/powerpoint/2010/main" val="978594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551A6D-6DF5-69B9-7B77-64400C2F2F0C}"/>
              </a:ext>
            </a:extLst>
          </p:cNvPr>
          <p:cNvSpPr>
            <a:spLocks noGrp="1"/>
          </p:cNvSpPr>
          <p:nvPr>
            <p:ph idx="1"/>
          </p:nvPr>
        </p:nvSpPr>
        <p:spPr>
          <a:xfrm>
            <a:off x="628650" y="560231"/>
            <a:ext cx="7886700" cy="5616732"/>
          </a:xfrm>
        </p:spPr>
        <p:txBody>
          <a:bodyPr>
            <a:normAutofit fontScale="92500" lnSpcReduction="10000"/>
          </a:bodyPr>
          <a:lstStyle/>
          <a:p>
            <a:r>
              <a:rPr lang="ru-RU" dirty="0"/>
              <a:t>Проектирование информационных систем всегда начинается с определения цели проекта. В общем виде цель проекта можно определить как решение ряда взаимосвязанных задач, включающих в себя обеспечение на момент запуска системы и в течение всего времени ее эксплуатации:</a:t>
            </a:r>
          </a:p>
          <a:p>
            <a:r>
              <a:rPr lang="ru-RU" dirty="0"/>
              <a:t>- требуемой функциональности системы и уровня ее адаптивности к изменяющимся условиям функционирования;</a:t>
            </a:r>
          </a:p>
          <a:p>
            <a:r>
              <a:rPr lang="ru-RU" dirty="0"/>
              <a:t>- требуемой пропускной способности системы;</a:t>
            </a:r>
          </a:p>
          <a:p>
            <a:r>
              <a:rPr lang="ru-RU" dirty="0"/>
              <a:t>- требуемого времени реакции системы на запрос;</a:t>
            </a:r>
          </a:p>
          <a:p>
            <a:r>
              <a:rPr lang="ru-RU" dirty="0"/>
              <a:t>- безотказной работы системы;</a:t>
            </a:r>
          </a:p>
          <a:p>
            <a:r>
              <a:rPr lang="ru-RU" dirty="0"/>
              <a:t>- необходимого уровня безопасности;</a:t>
            </a:r>
          </a:p>
          <a:p>
            <a:r>
              <a:rPr lang="ru-RU" dirty="0"/>
              <a:t>= простоты эксплуатации и поддержки системы.</a:t>
            </a:r>
          </a:p>
        </p:txBody>
      </p:sp>
    </p:spTree>
    <p:extLst>
      <p:ext uri="{BB962C8B-B14F-4D97-AF65-F5344CB8AC3E}">
        <p14:creationId xmlns:p14="http://schemas.microsoft.com/office/powerpoint/2010/main" val="2878925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5EF39D-BD56-2349-F9CE-16B2F7D84473}"/>
              </a:ext>
            </a:extLst>
          </p:cNvPr>
          <p:cNvSpPr>
            <a:spLocks noGrp="1"/>
          </p:cNvSpPr>
          <p:nvPr>
            <p:ph type="title"/>
          </p:nvPr>
        </p:nvSpPr>
        <p:spPr/>
        <p:txBody>
          <a:bodyPr/>
          <a:lstStyle/>
          <a:p>
            <a:r>
              <a:rPr lang="ru-RU" dirty="0"/>
              <a:t>Характеристики качества и модель качества ПО</a:t>
            </a:r>
          </a:p>
        </p:txBody>
      </p:sp>
      <p:sp>
        <p:nvSpPr>
          <p:cNvPr id="3" name="Объект 2">
            <a:extLst>
              <a:ext uri="{FF2B5EF4-FFF2-40B4-BE49-F238E27FC236}">
                <a16:creationId xmlns:a16="http://schemas.microsoft.com/office/drawing/2014/main" id="{F68CB50D-D93D-F888-63E6-627BB2EF3B2C}"/>
              </a:ext>
            </a:extLst>
          </p:cNvPr>
          <p:cNvSpPr>
            <a:spLocks noGrp="1"/>
          </p:cNvSpPr>
          <p:nvPr>
            <p:ph idx="1"/>
          </p:nvPr>
        </p:nvSpPr>
        <p:spPr/>
        <p:txBody>
          <a:bodyPr>
            <a:normAutofit fontScale="85000" lnSpcReduction="20000"/>
          </a:bodyPr>
          <a:lstStyle/>
          <a:p>
            <a:r>
              <a:rPr lang="ru-RU" dirty="0"/>
              <a:t>Определение атрибутов качества тесно связано с выбранной для вашего продукта моделью качества. Разработкой модели качества занимается группа обеспечения качества (в которую входят тестировщики и которая ими, разумеется, не ограничивается).</a:t>
            </a:r>
          </a:p>
          <a:p>
            <a:r>
              <a:rPr lang="ru-RU" dirty="0"/>
              <a:t>В индустрии ПО есть несколько моделей качества, принятых в качестве стандарта. Эти модели были разработаны в 70-е-80-е годы прошлого века и продолжают совершенствоваться.</a:t>
            </a:r>
          </a:p>
          <a:p>
            <a:r>
              <a:rPr lang="ru-RU" dirty="0"/>
              <a:t>Среди них можно выделить следующие:</a:t>
            </a:r>
          </a:p>
          <a:p>
            <a:pPr lvl="1"/>
            <a:r>
              <a:rPr lang="ru-RU" dirty="0"/>
              <a:t>ISO 9126</a:t>
            </a:r>
          </a:p>
          <a:p>
            <a:pPr lvl="1"/>
            <a:r>
              <a:rPr lang="ru-RU" dirty="0"/>
              <a:t>ГОСТ 34</a:t>
            </a:r>
          </a:p>
          <a:p>
            <a:pPr lvl="1"/>
            <a:r>
              <a:rPr lang="ru-RU" dirty="0"/>
              <a:t>Модель качества по </a:t>
            </a:r>
            <a:r>
              <a:rPr lang="ru-RU" dirty="0" err="1"/>
              <a:t>МакКоллу</a:t>
            </a:r>
            <a:r>
              <a:rPr lang="ru-RU" dirty="0"/>
              <a:t> (</a:t>
            </a:r>
            <a:r>
              <a:rPr lang="ru-RU" dirty="0" err="1"/>
              <a:t>McCall’s</a:t>
            </a:r>
            <a:r>
              <a:rPr lang="ru-RU" dirty="0"/>
              <a:t> Quality Model)</a:t>
            </a:r>
          </a:p>
          <a:p>
            <a:pPr lvl="1"/>
            <a:r>
              <a:rPr lang="ru-RU" dirty="0"/>
              <a:t>Модель качества по Боэму (</a:t>
            </a:r>
            <a:r>
              <a:rPr lang="ru-RU" dirty="0" err="1"/>
              <a:t>Boehm’s</a:t>
            </a:r>
            <a:r>
              <a:rPr lang="ru-RU" dirty="0"/>
              <a:t> Quality Model)</a:t>
            </a:r>
          </a:p>
          <a:p>
            <a:endParaRPr lang="ru-RU" dirty="0"/>
          </a:p>
        </p:txBody>
      </p:sp>
    </p:spTree>
    <p:extLst>
      <p:ext uri="{BB962C8B-B14F-4D97-AF65-F5344CB8AC3E}">
        <p14:creationId xmlns:p14="http://schemas.microsoft.com/office/powerpoint/2010/main" val="3530453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471D82-2EE1-48D8-3FA8-BAC399140F7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C13C4DD-AAD7-D522-6444-371511889DFD}"/>
              </a:ext>
            </a:extLst>
          </p:cNvPr>
          <p:cNvSpPr>
            <a:spLocks noGrp="1"/>
          </p:cNvSpPr>
          <p:nvPr>
            <p:ph idx="1"/>
          </p:nvPr>
        </p:nvSpPr>
        <p:spPr/>
        <p:txBody>
          <a:bodyPr/>
          <a:lstStyle/>
          <a:p>
            <a:r>
              <a:rPr lang="ru-RU" dirty="0"/>
              <a:t>Также можно назвать еще два стандарта, которые могут послужить источником для определения вашей модели качества:</a:t>
            </a:r>
          </a:p>
          <a:p>
            <a:r>
              <a:rPr lang="en-US" dirty="0"/>
              <a:t>1061-1998 IEEE Standard for Software Quality Metrics Methodology</a:t>
            </a:r>
          </a:p>
          <a:p>
            <a:r>
              <a:rPr lang="en-US" dirty="0"/>
              <a:t>ISO 8402:1994 Quality management and quality assurance</a:t>
            </a:r>
            <a:endParaRPr lang="ru-RU" dirty="0"/>
          </a:p>
        </p:txBody>
      </p:sp>
    </p:spTree>
    <p:extLst>
      <p:ext uri="{BB962C8B-B14F-4D97-AF65-F5344CB8AC3E}">
        <p14:creationId xmlns:p14="http://schemas.microsoft.com/office/powerpoint/2010/main" val="42078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36CBFB-F8C3-C6F3-750F-9FCADFDC0CC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297D64D-1E33-8F43-9D51-F39FE8DD0FA5}"/>
              </a:ext>
            </a:extLst>
          </p:cNvPr>
          <p:cNvSpPr>
            <a:spLocks noGrp="1"/>
          </p:cNvSpPr>
          <p:nvPr>
            <p:ph idx="1"/>
          </p:nvPr>
        </p:nvSpPr>
        <p:spPr/>
        <p:txBody>
          <a:bodyPr>
            <a:normAutofit fontScale="92500" lnSpcReduction="20000"/>
          </a:bodyPr>
          <a:lstStyle/>
          <a:p>
            <a:r>
              <a:rPr lang="ru-RU" dirty="0"/>
              <a:t>Процесс создания ИС представляет собой процесс построения и последовательного преобразования ряда согласованных моделей на всех этапах жизненного цикла (ЖЦ) ИС. На каждом этапе ЖЦ создаются специфичные для него модели - организации, требований к ИС, проекта ИС, требований к приложениям и т.д. Модели формируются рабочими группами команды проекта, сохраняются и накапливаются в репозитории проекта. Создание моделей, их контроль, преобразование и предоставление в коллективное пользование осуществляется с использованием специальных программных инструментов - CASE-средств.</a:t>
            </a:r>
          </a:p>
        </p:txBody>
      </p:sp>
    </p:spTree>
    <p:extLst>
      <p:ext uri="{BB962C8B-B14F-4D97-AF65-F5344CB8AC3E}">
        <p14:creationId xmlns:p14="http://schemas.microsoft.com/office/powerpoint/2010/main" val="83207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92A484-1907-A290-9F1E-69304BCC6133}"/>
              </a:ext>
            </a:extLst>
          </p:cNvPr>
          <p:cNvSpPr>
            <a:spLocks noGrp="1"/>
          </p:cNvSpPr>
          <p:nvPr>
            <p:ph type="title"/>
          </p:nvPr>
        </p:nvSpPr>
        <p:spPr/>
        <p:txBody>
          <a:bodyPr>
            <a:normAutofit fontScale="90000"/>
          </a:bodyPr>
          <a:lstStyle/>
          <a:p>
            <a:r>
              <a:rPr lang="ru-RU" dirty="0"/>
              <a:t>Обычно выделяют следующие этапы создания ИС: формирование</a:t>
            </a:r>
          </a:p>
        </p:txBody>
      </p:sp>
      <p:sp>
        <p:nvSpPr>
          <p:cNvPr id="3" name="Объект 2">
            <a:extLst>
              <a:ext uri="{FF2B5EF4-FFF2-40B4-BE49-F238E27FC236}">
                <a16:creationId xmlns:a16="http://schemas.microsoft.com/office/drawing/2014/main" id="{56404CFF-9924-CF8D-B232-F61DD2D53672}"/>
              </a:ext>
            </a:extLst>
          </p:cNvPr>
          <p:cNvSpPr>
            <a:spLocks noGrp="1"/>
          </p:cNvSpPr>
          <p:nvPr>
            <p:ph idx="1"/>
          </p:nvPr>
        </p:nvSpPr>
        <p:spPr/>
        <p:txBody>
          <a:bodyPr/>
          <a:lstStyle/>
          <a:p>
            <a:r>
              <a:rPr lang="ru-RU" dirty="0"/>
              <a:t>Анализ требований к системе, </a:t>
            </a:r>
          </a:p>
          <a:p>
            <a:r>
              <a:rPr lang="ru-RU" dirty="0"/>
              <a:t>проектирование, </a:t>
            </a:r>
          </a:p>
          <a:p>
            <a:r>
              <a:rPr lang="ru-RU" dirty="0"/>
              <a:t>реализация, </a:t>
            </a:r>
          </a:p>
          <a:p>
            <a:r>
              <a:rPr lang="ru-RU" dirty="0"/>
              <a:t>тестирование, </a:t>
            </a:r>
          </a:p>
          <a:p>
            <a:r>
              <a:rPr lang="ru-RU" dirty="0"/>
              <a:t>ввод в действие, </a:t>
            </a:r>
          </a:p>
          <a:p>
            <a:r>
              <a:rPr lang="ru-RU" dirty="0"/>
              <a:t>эксплуатация и сопровождение</a:t>
            </a:r>
          </a:p>
        </p:txBody>
      </p:sp>
    </p:spTree>
    <p:extLst>
      <p:ext uri="{BB962C8B-B14F-4D97-AF65-F5344CB8AC3E}">
        <p14:creationId xmlns:p14="http://schemas.microsoft.com/office/powerpoint/2010/main" val="71822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Объект 2"/>
          <p:cNvSpPr>
            <a:spLocks noGrp="1"/>
          </p:cNvSpPr>
          <p:nvPr>
            <p:ph idx="1"/>
          </p:nvPr>
        </p:nvSpPr>
        <p:spPr>
          <a:xfrm>
            <a:off x="1485900" y="1214438"/>
            <a:ext cx="6172200" cy="4237435"/>
          </a:xfrm>
        </p:spPr>
        <p:txBody>
          <a:bodyPr>
            <a:normAutofit lnSpcReduction="10000"/>
          </a:bodyPr>
          <a:lstStyle/>
          <a:p>
            <a:pPr algn="just" eaLnBrk="1" hangingPunct="1"/>
            <a:r>
              <a:rPr lang="ru-RU" altLang="ru-RU"/>
              <a:t>В зависимости от сложности объекта автоматизации и набора задач, требующих решения при создании конкретной ИС, стадии и этапы работ могут иметь различную трудоемкость. Допускается объединять последовательные этапы и даже исключать некоторые из них на любой стадии проекта. Допускается также начинать выполнение работ следующей стадии до окончания предыдущей.</a:t>
            </a:r>
          </a:p>
        </p:txBody>
      </p:sp>
    </p:spTree>
    <p:extLst>
      <p:ext uri="{BB962C8B-B14F-4D97-AF65-F5344CB8AC3E}">
        <p14:creationId xmlns:p14="http://schemas.microsoft.com/office/powerpoint/2010/main" val="50525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Заголовок 1"/>
          <p:cNvSpPr>
            <a:spLocks noGrp="1"/>
          </p:cNvSpPr>
          <p:nvPr>
            <p:ph type="title"/>
          </p:nvPr>
        </p:nvSpPr>
        <p:spPr/>
        <p:txBody>
          <a:bodyPr/>
          <a:lstStyle/>
          <a:p>
            <a:pPr algn="ctr" eaLnBrk="1" hangingPunct="1"/>
            <a:r>
              <a:rPr lang="ru-RU" altLang="ru-RU"/>
              <a:t>Стадии и этапы создания ИС</a:t>
            </a:r>
          </a:p>
        </p:txBody>
      </p:sp>
      <p:sp>
        <p:nvSpPr>
          <p:cNvPr id="227331" name="Объект 2"/>
          <p:cNvSpPr>
            <a:spLocks noGrp="1"/>
          </p:cNvSpPr>
          <p:nvPr>
            <p:ph idx="1"/>
          </p:nvPr>
        </p:nvSpPr>
        <p:spPr/>
        <p:txBody>
          <a:bodyPr/>
          <a:lstStyle/>
          <a:p>
            <a:pPr algn="just" eaLnBrk="1" hangingPunct="1"/>
            <a:r>
              <a:rPr lang="ru-RU" altLang="ru-RU"/>
              <a:t>Стадии и этапы создания ИС, выполняемые организациями-участниками, прописываются в договорах и технических заданиях на выполнение работ.</a:t>
            </a:r>
          </a:p>
        </p:txBody>
      </p:sp>
    </p:spTree>
    <p:extLst>
      <p:ext uri="{BB962C8B-B14F-4D97-AF65-F5344CB8AC3E}">
        <p14:creationId xmlns:p14="http://schemas.microsoft.com/office/powerpoint/2010/main" val="365874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6FEB0D2-02DC-A042-F630-BB8FC9EAFBAF}"/>
              </a:ext>
            </a:extLst>
          </p:cNvPr>
          <p:cNvSpPr>
            <a:spLocks noGrp="1"/>
          </p:cNvSpPr>
          <p:nvPr>
            <p:ph idx="1"/>
          </p:nvPr>
        </p:nvSpPr>
        <p:spPr>
          <a:xfrm>
            <a:off x="628650" y="392806"/>
            <a:ext cx="7886700" cy="5784157"/>
          </a:xfrm>
        </p:spPr>
        <p:txBody>
          <a:bodyPr>
            <a:normAutofit fontScale="85000" lnSpcReduction="20000"/>
          </a:bodyPr>
          <a:lstStyle/>
          <a:p>
            <a:r>
              <a:rPr lang="ru-RU" dirty="0"/>
              <a:t>Начальным этапом процесса создания ИС является моделирование бизнес-процессов, протекающих в организации и реализующих ее цели и задачи. </a:t>
            </a:r>
          </a:p>
          <a:p>
            <a:r>
              <a:rPr lang="ru-RU" dirty="0"/>
              <a:t>Модель организации, описанная в терминах бизнес-процессов и бизнес-функций, позволяет сформулировать основные требования к ИС. </a:t>
            </a:r>
          </a:p>
          <a:p>
            <a:r>
              <a:rPr lang="ru-RU" dirty="0"/>
              <a:t>Это фундаментальное положение методологии обеспечивает объективность в выработке требований к проектированию системы. </a:t>
            </a:r>
          </a:p>
          <a:p>
            <a:r>
              <a:rPr lang="ru-RU" dirty="0"/>
              <a:t>Множество моделей описания требований к ИС затем преобразуется в систему моделей, описывающих концептуальный проект ИС. Формируются модели архитектуры ИС, требований к программному обеспечению (ПО) и информационному обеспечению (ИО). Затем формируется архитектура ПО и ИО, выделяются корпоративные БД и отдельные приложения, формируются модели требований к приложениям и проводится их разработка, тестирование и интеграция.</a:t>
            </a:r>
          </a:p>
        </p:txBody>
      </p:sp>
    </p:spTree>
    <p:extLst>
      <p:ext uri="{BB962C8B-B14F-4D97-AF65-F5344CB8AC3E}">
        <p14:creationId xmlns:p14="http://schemas.microsoft.com/office/powerpoint/2010/main" val="1671652843"/>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8831</TotalTime>
  <Words>2967</Words>
  <Application>Microsoft Office PowerPoint</Application>
  <PresentationFormat>Экран (4:3)</PresentationFormat>
  <Paragraphs>182</Paragraphs>
  <Slides>49</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49</vt:i4>
      </vt:variant>
    </vt:vector>
  </HeadingPairs>
  <TitlesOfParts>
    <vt:vector size="55" baseType="lpstr">
      <vt:lpstr>Arial</vt:lpstr>
      <vt:lpstr>Calibri</vt:lpstr>
      <vt:lpstr>Calibri Light</vt:lpstr>
      <vt:lpstr>Fira Sans</vt:lpstr>
      <vt:lpstr>Google Sans</vt:lpstr>
      <vt:lpstr>Тема Office</vt:lpstr>
      <vt:lpstr>Каноническое проектирование ИС</vt:lpstr>
      <vt:lpstr>Каноническое проектирование ИС</vt:lpstr>
      <vt:lpstr>Каноническое проектирование ИС</vt:lpstr>
      <vt:lpstr>Презентация PowerPoint</vt:lpstr>
      <vt:lpstr>Презентация PowerPoint</vt:lpstr>
      <vt:lpstr>Обычно выделяют следующие этапы создания ИС: формирование</vt:lpstr>
      <vt:lpstr>Презентация PowerPoint</vt:lpstr>
      <vt:lpstr>Стадии и этапы создания ИС</vt:lpstr>
      <vt:lpstr>Презентация PowerPoint</vt:lpstr>
      <vt:lpstr>Стадия 1.  Формирование требований к ИС</vt:lpstr>
      <vt:lpstr>Задача формирования требований к ИС</vt:lpstr>
      <vt:lpstr>Стадия 2.  Разработка концепции ИС</vt:lpstr>
      <vt:lpstr>Стадия 3.  Техническое задание</vt:lpstr>
      <vt:lpstr>Стадия 4. Эскизный проект</vt:lpstr>
      <vt:lpstr>Стадия 5. Технический проект</vt:lpstr>
      <vt:lpstr>Презентация PowerPoint</vt:lpstr>
      <vt:lpstr>Презентация PowerPoint</vt:lpstr>
      <vt:lpstr>Стадия 6. Рабочая документация</vt:lpstr>
      <vt:lpstr>Стадия 7. Ввод в действие</vt:lpstr>
      <vt:lpstr>Стадия 8. Сопровождение ИС</vt:lpstr>
      <vt:lpstr>Презентация PowerPoint</vt:lpstr>
      <vt:lpstr>Презентация PowerPoint</vt:lpstr>
      <vt:lpstr>Презентация PowerPoint</vt:lpstr>
      <vt:lpstr>Анализ требований к ИС</vt:lpstr>
      <vt:lpstr>Анализ требований</vt:lpstr>
      <vt:lpstr>Анализ требований включает три типа деятельности:</vt:lpstr>
      <vt:lpstr>Процесс анализа требований к информационной системе включает следующие фазы</vt:lpstr>
      <vt:lpstr>Требования к ИС</vt:lpstr>
      <vt:lpstr>Функциональные требования</vt:lpstr>
      <vt:lpstr>User story</vt:lpstr>
      <vt:lpstr>User story</vt:lpstr>
      <vt:lpstr>Use cases Сценарии использования</vt:lpstr>
      <vt:lpstr>Примеры use case’ов:</vt:lpstr>
      <vt:lpstr>Нефункциональные требования</vt:lpstr>
      <vt:lpstr>Нефункциональные требования</vt:lpstr>
      <vt:lpstr>Нефункциональные требования</vt:lpstr>
      <vt:lpstr>Нефункциональные требования</vt:lpstr>
      <vt:lpstr>Нефункциональные требования</vt:lpstr>
      <vt:lpstr>Как определить</vt:lpstr>
      <vt:lpstr>Как определить</vt:lpstr>
      <vt:lpstr>Как определить</vt:lpstr>
      <vt:lpstr>Критерии качественных нефункциональных требований</vt:lpstr>
      <vt:lpstr>Критерии требований</vt:lpstr>
      <vt:lpstr>Критерии требований</vt:lpstr>
      <vt:lpstr>Критерии требований</vt:lpstr>
      <vt:lpstr>Критерии требований</vt:lpstr>
      <vt:lpstr>Презентация PowerPoint</vt:lpstr>
      <vt:lpstr>Характеристики качества и модель качества ПО</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Каноническое проектирование ИС</dc:title>
  <dc:creator>Alexander Lobanov</dc:creator>
  <cp:lastModifiedBy>Alexander Lobanov</cp:lastModifiedBy>
  <cp:revision>9</cp:revision>
  <dcterms:created xsi:type="dcterms:W3CDTF">2021-03-31T12:18:08Z</dcterms:created>
  <dcterms:modified xsi:type="dcterms:W3CDTF">2025-01-21T17:37:57Z</dcterms:modified>
</cp:coreProperties>
</file>