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2" r:id="rId2"/>
    <p:sldId id="273" r:id="rId3"/>
    <p:sldId id="297" r:id="rId4"/>
    <p:sldId id="279" r:id="rId5"/>
    <p:sldId id="276" r:id="rId6"/>
    <p:sldId id="298" r:id="rId7"/>
    <p:sldId id="299" r:id="rId8"/>
    <p:sldId id="275" r:id="rId9"/>
    <p:sldId id="277" r:id="rId10"/>
    <p:sldId id="278" r:id="rId11"/>
    <p:sldId id="300" r:id="rId12"/>
    <p:sldId id="280" r:id="rId13"/>
    <p:sldId id="281" r:id="rId14"/>
    <p:sldId id="282" r:id="rId15"/>
    <p:sldId id="303" r:id="rId16"/>
    <p:sldId id="301" r:id="rId17"/>
    <p:sldId id="284" r:id="rId18"/>
    <p:sldId id="302" r:id="rId19"/>
    <p:sldId id="285" r:id="rId20"/>
    <p:sldId id="286" r:id="rId21"/>
    <p:sldId id="304" r:id="rId22"/>
    <p:sldId id="305" r:id="rId23"/>
    <p:sldId id="306" r:id="rId24"/>
    <p:sldId id="287" r:id="rId25"/>
    <p:sldId id="288" r:id="rId26"/>
    <p:sldId id="307" r:id="rId27"/>
    <p:sldId id="289" r:id="rId28"/>
    <p:sldId id="321" r:id="rId29"/>
    <p:sldId id="322" r:id="rId30"/>
    <p:sldId id="323" r:id="rId31"/>
    <p:sldId id="324" r:id="rId32"/>
    <p:sldId id="325" r:id="rId33"/>
    <p:sldId id="290" r:id="rId34"/>
    <p:sldId id="292" r:id="rId35"/>
    <p:sldId id="309" r:id="rId36"/>
    <p:sldId id="293" r:id="rId37"/>
    <p:sldId id="294" r:id="rId38"/>
    <p:sldId id="295" r:id="rId39"/>
    <p:sldId id="296" r:id="rId40"/>
    <p:sldId id="310" r:id="rId41"/>
    <p:sldId id="311" r:id="rId42"/>
    <p:sldId id="312" r:id="rId43"/>
    <p:sldId id="313" r:id="rId44"/>
    <p:sldId id="314" r:id="rId45"/>
    <p:sldId id="315" r:id="rId46"/>
    <p:sldId id="316" r:id="rId47"/>
    <p:sldId id="317" r:id="rId48"/>
    <p:sldId id="318" r:id="rId49"/>
    <p:sldId id="319" r:id="rId50"/>
    <p:sldId id="320" r:id="rId5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51" autoAdjust="0"/>
  </p:normalViewPr>
  <p:slideViewPr>
    <p:cSldViewPr snapToGrid="0">
      <p:cViewPr varScale="1">
        <p:scale>
          <a:sx n="81" d="100"/>
          <a:sy n="81" d="100"/>
        </p:scale>
        <p:origin x="5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B15B7-3223-4797-91EC-F6BA3CC58BBA}" type="datetimeFigureOut">
              <a:rPr lang="ru-RU" smtClean="0"/>
              <a:t>21.01.2025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0D450-0BE7-4F8D-BAAC-83EE6F4367D7}" type="slidenum">
              <a:rPr lang="ru-RU" smtClean="0"/>
              <a:t>‹#›</a:t>
            </a:fld>
            <a:endParaRPr lang="ru-RU"/>
          </a:p>
        </p:txBody>
      </p:sp>
    </p:spTree>
    <p:extLst>
      <p:ext uri="{BB962C8B-B14F-4D97-AF65-F5344CB8AC3E}">
        <p14:creationId xmlns:p14="http://schemas.microsoft.com/office/powerpoint/2010/main" val="1937300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i="0" dirty="0">
                <a:solidFill>
                  <a:srgbClr val="0D0D0D"/>
                </a:solidFill>
                <a:effectLst/>
                <a:highlight>
                  <a:srgbClr val="FFFFFF"/>
                </a:highlight>
                <a:latin typeface="Söhne"/>
              </a:rPr>
              <a:t>Параметрически-ориентированное проектирование информационных систем (ПОПИС) — это подход к проектированию и созданию информационных систем, основанный на использовании параметров и правил для определения функциональности системы и её характеристик. Этот подход позволяет создавать гибкие и настраиваемые информационные системы, которые могут легко адаптироваться к изменяющимся требованиям и условиям.</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Параметрически-ориентированное проектирование включает следующие этапы: определение критериев оценки пригодности пакетов прикладных программ (ППП) для решения поставленных задач, анализ и оценка доступных ППП по сформулированным критериям, выбор и закупка наиболее подходящего пакета, настройка параметров (доработка) закупленного ППП</a:t>
            </a:r>
          </a:p>
          <a:p>
            <a:endParaRPr lang="ru-RU" dirty="0"/>
          </a:p>
        </p:txBody>
      </p:sp>
      <p:sp>
        <p:nvSpPr>
          <p:cNvPr id="4" name="Номер слайда 3"/>
          <p:cNvSpPr>
            <a:spLocks noGrp="1"/>
          </p:cNvSpPr>
          <p:nvPr>
            <p:ph type="sldNum" sz="quarter" idx="5"/>
          </p:nvPr>
        </p:nvSpPr>
        <p:spPr/>
        <p:txBody>
          <a:bodyPr/>
          <a:lstStyle/>
          <a:p>
            <a:fld id="{33C0D450-0BE7-4F8D-BAAC-83EE6F4367D7}" type="slidenum">
              <a:rPr lang="ru-RU" smtClean="0"/>
              <a:t>27</a:t>
            </a:fld>
            <a:endParaRPr lang="ru-RU"/>
          </a:p>
        </p:txBody>
      </p:sp>
    </p:spTree>
    <p:extLst>
      <p:ext uri="{BB962C8B-B14F-4D97-AF65-F5344CB8AC3E}">
        <p14:creationId xmlns:p14="http://schemas.microsoft.com/office/powerpoint/2010/main" val="4011630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Бизнес-правила определяют условия корректности совместного применения различных компонентов ИС и используются для поддержания целостности создаваемой системы. Модель бизнес-функций представляет собой иерархическую декомпозицию функциональной деятельности предприятия (подробное описание см. в разделе "Анализ и моделирование функциональной области внедрения ИС"). </a:t>
            </a:r>
          </a:p>
        </p:txBody>
      </p:sp>
      <p:sp>
        <p:nvSpPr>
          <p:cNvPr id="4" name="Номер слайда 3"/>
          <p:cNvSpPr>
            <a:spLocks noGrp="1"/>
          </p:cNvSpPr>
          <p:nvPr>
            <p:ph type="sldNum" sz="quarter" idx="5"/>
          </p:nvPr>
        </p:nvSpPr>
        <p:spPr/>
        <p:txBody>
          <a:bodyPr/>
          <a:lstStyle/>
          <a:p>
            <a:fld id="{33C0D450-0BE7-4F8D-BAAC-83EE6F4367D7}" type="slidenum">
              <a:rPr lang="ru-RU" smtClean="0"/>
              <a:t>45</a:t>
            </a:fld>
            <a:endParaRPr lang="ru-RU"/>
          </a:p>
        </p:txBody>
      </p:sp>
    </p:spTree>
    <p:extLst>
      <p:ext uri="{BB962C8B-B14F-4D97-AF65-F5344CB8AC3E}">
        <p14:creationId xmlns:p14="http://schemas.microsoft.com/office/powerpoint/2010/main" val="1663075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(подробное описание см. в разделе "Спецификация функциональных требований к ИС"). </a:t>
            </a:r>
          </a:p>
        </p:txBody>
      </p:sp>
      <p:sp>
        <p:nvSpPr>
          <p:cNvPr id="4" name="Номер слайда 3"/>
          <p:cNvSpPr>
            <a:spLocks noGrp="1"/>
          </p:cNvSpPr>
          <p:nvPr>
            <p:ph type="sldNum" sz="quarter" idx="5"/>
          </p:nvPr>
        </p:nvSpPr>
        <p:spPr/>
        <p:txBody>
          <a:bodyPr/>
          <a:lstStyle/>
          <a:p>
            <a:fld id="{33C0D450-0BE7-4F8D-BAAC-83EE6F4367D7}" type="slidenum">
              <a:rPr lang="ru-RU" smtClean="0"/>
              <a:t>46</a:t>
            </a:fld>
            <a:endParaRPr lang="ru-RU"/>
          </a:p>
        </p:txBody>
      </p:sp>
    </p:spTree>
    <p:extLst>
      <p:ext uri="{BB962C8B-B14F-4D97-AF65-F5344CB8AC3E}">
        <p14:creationId xmlns:p14="http://schemas.microsoft.com/office/powerpoint/2010/main" val="371200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Both"/>
            </a:pPr>
            <a:r>
              <a:rPr lang="ru-RU" dirty="0"/>
              <a:t>(подробное описание см. в разделе "Этапы проектирования ИС с применением UML"). </a:t>
            </a:r>
          </a:p>
          <a:p>
            <a:pPr marL="228600" indent="-228600">
              <a:buAutoNum type="arabicParenBoth"/>
            </a:pPr>
            <a:r>
              <a:rPr lang="ru-RU" dirty="0"/>
              <a:t>(подробное описание см. в разделе "Анализ и моделирование функциональной области внедрения ИС")</a:t>
            </a:r>
          </a:p>
        </p:txBody>
      </p:sp>
      <p:sp>
        <p:nvSpPr>
          <p:cNvPr id="4" name="Номер слайда 3"/>
          <p:cNvSpPr>
            <a:spLocks noGrp="1"/>
          </p:cNvSpPr>
          <p:nvPr>
            <p:ph type="sldNum" sz="quarter" idx="5"/>
          </p:nvPr>
        </p:nvSpPr>
        <p:spPr/>
        <p:txBody>
          <a:bodyPr/>
          <a:lstStyle/>
          <a:p>
            <a:fld id="{33C0D450-0BE7-4F8D-BAAC-83EE6F4367D7}" type="slidenum">
              <a:rPr lang="ru-RU" smtClean="0"/>
              <a:t>47</a:t>
            </a:fld>
            <a:endParaRPr lang="ru-RU"/>
          </a:p>
        </p:txBody>
      </p:sp>
    </p:spTree>
    <p:extLst>
      <p:ext uri="{BB962C8B-B14F-4D97-AF65-F5344CB8AC3E}">
        <p14:creationId xmlns:p14="http://schemas.microsoft.com/office/powerpoint/2010/main" val="3911592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см. раздел "Анализ и моделирование функциональной области внедрения ИС«</a:t>
            </a:r>
          </a:p>
          <a:p>
            <a:pPr marL="228600" indent="-228600">
              <a:buAutoNum type="arabicParenR"/>
            </a:pPr>
            <a:r>
              <a:rPr lang="ru-RU" dirty="0"/>
              <a:t>например, ABAP в SAP, Tools в BAAN</a:t>
            </a:r>
          </a:p>
        </p:txBody>
      </p:sp>
      <p:sp>
        <p:nvSpPr>
          <p:cNvPr id="4" name="Номер слайда 3"/>
          <p:cNvSpPr>
            <a:spLocks noGrp="1"/>
          </p:cNvSpPr>
          <p:nvPr>
            <p:ph type="sldNum" sz="quarter" idx="5"/>
          </p:nvPr>
        </p:nvSpPr>
        <p:spPr/>
        <p:txBody>
          <a:bodyPr/>
          <a:lstStyle/>
          <a:p>
            <a:fld id="{33C0D450-0BE7-4F8D-BAAC-83EE6F4367D7}" type="slidenum">
              <a:rPr lang="ru-RU" smtClean="0"/>
              <a:t>48</a:t>
            </a:fld>
            <a:endParaRPr lang="ru-RU"/>
          </a:p>
        </p:txBody>
      </p:sp>
    </p:spTree>
    <p:extLst>
      <p:ext uri="{BB962C8B-B14F-4D97-AF65-F5344CB8AC3E}">
        <p14:creationId xmlns:p14="http://schemas.microsoft.com/office/powerpoint/2010/main" val="228514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0D0D0D"/>
                </a:solidFill>
                <a:effectLst/>
                <a:highlight>
                  <a:srgbClr val="FFFFFF"/>
                </a:highlight>
                <a:latin typeface="Söhne"/>
              </a:rPr>
              <a:t>Основные принципы и особенности параметрически-ориентированного проектирования информационных систем:</a:t>
            </a:r>
          </a:p>
          <a:p>
            <a:pPr algn="l">
              <a:buFont typeface="+mj-lt"/>
              <a:buAutoNum type="arabicPeriod"/>
            </a:pPr>
            <a:r>
              <a:rPr lang="ru-RU" b="1" i="0" dirty="0">
                <a:solidFill>
                  <a:srgbClr val="0D0D0D"/>
                </a:solidFill>
                <a:effectLst/>
                <a:highlight>
                  <a:srgbClr val="FFFFFF"/>
                </a:highlight>
                <a:latin typeface="Söhne"/>
              </a:rPr>
              <a:t>Использование параметров и правил:</a:t>
            </a:r>
            <a:r>
              <a:rPr lang="ru-RU" b="0" i="0" dirty="0">
                <a:solidFill>
                  <a:srgbClr val="0D0D0D"/>
                </a:solidFill>
                <a:effectLst/>
                <a:highlight>
                  <a:srgbClr val="FFFFFF"/>
                </a:highlight>
                <a:latin typeface="Söhne"/>
              </a:rPr>
              <a:t> В ПОПИС основными элементами являются параметры (</a:t>
            </a:r>
            <a:r>
              <a:rPr lang="ru-RU" b="0" i="0" dirty="0" err="1">
                <a:solidFill>
                  <a:srgbClr val="0D0D0D"/>
                </a:solidFill>
                <a:effectLst/>
                <a:highlight>
                  <a:srgbClr val="FFFFFF"/>
                </a:highlight>
                <a:latin typeface="Söhne"/>
              </a:rPr>
              <a:t>variables</a:t>
            </a:r>
            <a:r>
              <a:rPr lang="ru-RU" b="0" i="0" dirty="0">
                <a:solidFill>
                  <a:srgbClr val="0D0D0D"/>
                </a:solidFill>
                <a:effectLst/>
                <a:highlight>
                  <a:srgbClr val="FFFFFF"/>
                </a:highlight>
                <a:latin typeface="Söhne"/>
              </a:rPr>
              <a:t>) и правила (</a:t>
            </a:r>
            <a:r>
              <a:rPr lang="ru-RU" b="0" i="0" dirty="0" err="1">
                <a:solidFill>
                  <a:srgbClr val="0D0D0D"/>
                </a:solidFill>
                <a:effectLst/>
                <a:highlight>
                  <a:srgbClr val="FFFFFF"/>
                </a:highlight>
                <a:latin typeface="Söhne"/>
              </a:rPr>
              <a:t>rules</a:t>
            </a:r>
            <a:r>
              <a:rPr lang="ru-RU" b="0" i="0" dirty="0">
                <a:solidFill>
                  <a:srgbClr val="0D0D0D"/>
                </a:solidFill>
                <a:effectLst/>
                <a:highlight>
                  <a:srgbClr val="FFFFFF"/>
                </a:highlight>
                <a:latin typeface="Söhne"/>
              </a:rPr>
              <a:t>). Параметры представляют собой переменные, которые определяют свойства и характеристики системы, такие как размеры, структура данных, поведение компонентов и т.д. Правила определяют логику и связи между параметрами, что позволяет автоматически адаптировать систему при изменении значений параметров.</a:t>
            </a:r>
          </a:p>
          <a:p>
            <a:pPr algn="l">
              <a:buFont typeface="+mj-lt"/>
              <a:buAutoNum type="arabicPeriod"/>
            </a:pPr>
            <a:r>
              <a:rPr lang="ru-RU" b="1" i="0" dirty="0">
                <a:solidFill>
                  <a:srgbClr val="0D0D0D"/>
                </a:solidFill>
                <a:effectLst/>
                <a:highlight>
                  <a:srgbClr val="FFFFFF"/>
                </a:highlight>
                <a:latin typeface="Söhne"/>
              </a:rPr>
              <a:t>Гибкость и </a:t>
            </a:r>
            <a:r>
              <a:rPr lang="ru-RU" b="1" i="0" dirty="0" err="1">
                <a:solidFill>
                  <a:srgbClr val="0D0D0D"/>
                </a:solidFill>
                <a:effectLst/>
                <a:highlight>
                  <a:srgbClr val="FFFFFF"/>
                </a:highlight>
                <a:latin typeface="Söhne"/>
              </a:rPr>
              <a:t>настраиваемость</a:t>
            </a:r>
            <a:r>
              <a:rPr lang="ru-RU" b="1" i="0" dirty="0">
                <a:solidFill>
                  <a:srgbClr val="0D0D0D"/>
                </a:solidFill>
                <a:effectLst/>
                <a:highlight>
                  <a:srgbClr val="FFFFFF"/>
                </a:highlight>
                <a:latin typeface="Söhne"/>
              </a:rPr>
              <a:t>:</a:t>
            </a:r>
            <a:r>
              <a:rPr lang="ru-RU" b="0" i="0" dirty="0">
                <a:solidFill>
                  <a:srgbClr val="0D0D0D"/>
                </a:solidFill>
                <a:effectLst/>
                <a:highlight>
                  <a:srgbClr val="FFFFFF"/>
                </a:highlight>
                <a:latin typeface="Söhne"/>
              </a:rPr>
              <a:t> Благодаря использованию параметров и правил, системы, созданные с использованием ПОПИС, могут быть легко настраиваемы и гибко адаптированы к различным требованиям бизнеса или конечных пользователей. Изменение параметров позволяет менять функциональность системы без необходимости изменения кода.</a:t>
            </a:r>
          </a:p>
          <a:p>
            <a:pPr algn="l">
              <a:buFont typeface="+mj-lt"/>
              <a:buAutoNum type="arabicPeriod"/>
            </a:pPr>
            <a:r>
              <a:rPr lang="ru-RU" b="1" i="0" dirty="0">
                <a:solidFill>
                  <a:srgbClr val="0D0D0D"/>
                </a:solidFill>
                <a:effectLst/>
                <a:highlight>
                  <a:srgbClr val="FFFFFF"/>
                </a:highlight>
                <a:latin typeface="Söhne"/>
              </a:rPr>
              <a:t>Модульность и повторное использование:</a:t>
            </a:r>
            <a:r>
              <a:rPr lang="ru-RU" b="0" i="0" dirty="0">
                <a:solidFill>
                  <a:srgbClr val="0D0D0D"/>
                </a:solidFill>
                <a:effectLst/>
                <a:highlight>
                  <a:srgbClr val="FFFFFF"/>
                </a:highlight>
                <a:latin typeface="Söhne"/>
              </a:rPr>
              <a:t> Параметрически-ориентированные информационные системы обычно строятся с использованием модульного подхода. Компоненты системы могут быть созданы как </a:t>
            </a:r>
            <a:r>
              <a:rPr lang="ru-RU" b="0" i="0" dirty="0" err="1">
                <a:solidFill>
                  <a:srgbClr val="0D0D0D"/>
                </a:solidFill>
                <a:effectLst/>
                <a:highlight>
                  <a:srgbClr val="FFFFFF"/>
                </a:highlight>
                <a:latin typeface="Söhne"/>
              </a:rPr>
              <a:t>параметризуемые</a:t>
            </a:r>
            <a:r>
              <a:rPr lang="ru-RU" b="0" i="0" dirty="0">
                <a:solidFill>
                  <a:srgbClr val="0D0D0D"/>
                </a:solidFill>
                <a:effectLst/>
                <a:highlight>
                  <a:srgbClr val="FFFFFF"/>
                </a:highlight>
                <a:latin typeface="Söhne"/>
              </a:rPr>
              <a:t> модули, которые могут повторно использоваться в различных контекстах и проектах.</a:t>
            </a:r>
          </a:p>
          <a:p>
            <a:pPr algn="l">
              <a:buFont typeface="+mj-lt"/>
              <a:buAutoNum type="arabicPeriod"/>
            </a:pPr>
            <a:r>
              <a:rPr lang="ru-RU" b="1" i="0" dirty="0">
                <a:solidFill>
                  <a:srgbClr val="0D0D0D"/>
                </a:solidFill>
                <a:effectLst/>
                <a:highlight>
                  <a:srgbClr val="FFFFFF"/>
                </a:highlight>
                <a:latin typeface="Söhne"/>
              </a:rPr>
              <a:t>Автоматизация процессов:</a:t>
            </a:r>
            <a:r>
              <a:rPr lang="ru-RU" b="0" i="0" dirty="0">
                <a:solidFill>
                  <a:srgbClr val="0D0D0D"/>
                </a:solidFill>
                <a:effectLst/>
                <a:highlight>
                  <a:srgbClr val="FFFFFF"/>
                </a:highlight>
                <a:latin typeface="Söhne"/>
              </a:rPr>
              <a:t> Правила, определяющие логику системы, могут быть использованы для автоматического выполнения определенных задач, что повышает эффективность и уменьшает ручной труд.</a:t>
            </a:r>
          </a:p>
          <a:p>
            <a:endParaRPr lang="ru-RU" dirty="0"/>
          </a:p>
        </p:txBody>
      </p:sp>
      <p:sp>
        <p:nvSpPr>
          <p:cNvPr id="4" name="Номер слайда 3"/>
          <p:cNvSpPr>
            <a:spLocks noGrp="1"/>
          </p:cNvSpPr>
          <p:nvPr>
            <p:ph type="sldNum" sz="quarter" idx="5"/>
          </p:nvPr>
        </p:nvSpPr>
        <p:spPr/>
        <p:txBody>
          <a:bodyPr/>
          <a:lstStyle/>
          <a:p>
            <a:fld id="{33C0D450-0BE7-4F8D-BAAC-83EE6F4367D7}" type="slidenum">
              <a:rPr lang="ru-RU" smtClean="0"/>
              <a:t>28</a:t>
            </a:fld>
            <a:endParaRPr lang="ru-RU"/>
          </a:p>
        </p:txBody>
      </p:sp>
    </p:spTree>
    <p:extLst>
      <p:ext uri="{BB962C8B-B14F-4D97-AF65-F5344CB8AC3E}">
        <p14:creationId xmlns:p14="http://schemas.microsoft.com/office/powerpoint/2010/main" val="108380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0D0D0D"/>
                </a:solidFill>
                <a:effectLst/>
                <a:highlight>
                  <a:srgbClr val="FFFFFF"/>
                </a:highlight>
                <a:latin typeface="Söhne"/>
              </a:rPr>
              <a:t>Процесс реализации параметрически-ориентированного проектирования информационных систем обычно включает следующие шаги:</a:t>
            </a:r>
          </a:p>
          <a:p>
            <a:pPr algn="l">
              <a:buFont typeface="Arial" panose="020B0604020202020204" pitchFamily="34" charset="0"/>
              <a:buChar char="•"/>
            </a:pPr>
            <a:r>
              <a:rPr lang="ru-RU" b="1" i="0" dirty="0">
                <a:solidFill>
                  <a:srgbClr val="0D0D0D"/>
                </a:solidFill>
                <a:effectLst/>
                <a:highlight>
                  <a:srgbClr val="FFFFFF"/>
                </a:highlight>
                <a:latin typeface="Söhne"/>
              </a:rPr>
              <a:t>Анализ требований:</a:t>
            </a:r>
            <a:r>
              <a:rPr lang="ru-RU" b="0" i="0" dirty="0">
                <a:solidFill>
                  <a:srgbClr val="0D0D0D"/>
                </a:solidFill>
                <a:effectLst/>
                <a:highlight>
                  <a:srgbClr val="FFFFFF"/>
                </a:highlight>
                <a:latin typeface="Söhne"/>
              </a:rPr>
              <a:t> Определение функциональных и нефункциональных требований к информационной системе.</a:t>
            </a:r>
          </a:p>
          <a:p>
            <a:pPr algn="l">
              <a:buFont typeface="Arial" panose="020B0604020202020204" pitchFamily="34" charset="0"/>
              <a:buChar char="•"/>
            </a:pPr>
            <a:r>
              <a:rPr lang="ru-RU" b="1" i="0" dirty="0">
                <a:solidFill>
                  <a:srgbClr val="0D0D0D"/>
                </a:solidFill>
                <a:effectLst/>
                <a:highlight>
                  <a:srgbClr val="FFFFFF"/>
                </a:highlight>
                <a:latin typeface="Söhne"/>
              </a:rPr>
              <a:t>Идентификация параметров и правил:</a:t>
            </a:r>
            <a:r>
              <a:rPr lang="ru-RU" b="0" i="0" dirty="0">
                <a:solidFill>
                  <a:srgbClr val="0D0D0D"/>
                </a:solidFill>
                <a:effectLst/>
                <a:highlight>
                  <a:srgbClr val="FFFFFF"/>
                </a:highlight>
                <a:latin typeface="Söhne"/>
              </a:rPr>
              <a:t> Выделение ключевых параметров и установление правил, которые будут использоваться для настройки системы.</a:t>
            </a:r>
          </a:p>
          <a:p>
            <a:pPr algn="l">
              <a:buFont typeface="Arial" panose="020B0604020202020204" pitchFamily="34" charset="0"/>
              <a:buChar char="•"/>
            </a:pPr>
            <a:r>
              <a:rPr lang="ru-RU" b="1" i="0" dirty="0">
                <a:solidFill>
                  <a:srgbClr val="0D0D0D"/>
                </a:solidFill>
                <a:effectLst/>
                <a:highlight>
                  <a:srgbClr val="FFFFFF"/>
                </a:highlight>
                <a:latin typeface="Söhne"/>
              </a:rPr>
              <a:t>Проектирование архитектуры:</a:t>
            </a:r>
            <a:r>
              <a:rPr lang="ru-RU" b="0" i="0" dirty="0">
                <a:solidFill>
                  <a:srgbClr val="0D0D0D"/>
                </a:solidFill>
                <a:effectLst/>
                <a:highlight>
                  <a:srgbClr val="FFFFFF"/>
                </a:highlight>
                <a:latin typeface="Söhne"/>
              </a:rPr>
              <a:t> Разработка архитектуры системы, учитывающая использование параметров и модульных компонентов.</a:t>
            </a:r>
          </a:p>
          <a:p>
            <a:pPr algn="l">
              <a:buFont typeface="Arial" panose="020B0604020202020204" pitchFamily="34" charset="0"/>
              <a:buChar char="•"/>
            </a:pPr>
            <a:r>
              <a:rPr lang="ru-RU" b="1" i="0" dirty="0">
                <a:solidFill>
                  <a:srgbClr val="0D0D0D"/>
                </a:solidFill>
                <a:effectLst/>
                <a:highlight>
                  <a:srgbClr val="FFFFFF"/>
                </a:highlight>
                <a:latin typeface="Söhne"/>
              </a:rPr>
              <a:t>Разработка и настройка:</a:t>
            </a:r>
            <a:r>
              <a:rPr lang="ru-RU" b="0" i="0" dirty="0">
                <a:solidFill>
                  <a:srgbClr val="0D0D0D"/>
                </a:solidFill>
                <a:effectLst/>
                <a:highlight>
                  <a:srgbClr val="FFFFFF"/>
                </a:highlight>
                <a:latin typeface="Söhne"/>
              </a:rPr>
              <a:t> Создание </a:t>
            </a:r>
            <a:r>
              <a:rPr lang="ru-RU" b="0" i="0" dirty="0" err="1">
                <a:solidFill>
                  <a:srgbClr val="0D0D0D"/>
                </a:solidFill>
                <a:effectLst/>
                <a:highlight>
                  <a:srgbClr val="FFFFFF"/>
                </a:highlight>
                <a:latin typeface="Söhne"/>
              </a:rPr>
              <a:t>параметризуемых</a:t>
            </a:r>
            <a:r>
              <a:rPr lang="ru-RU" b="0" i="0" dirty="0">
                <a:solidFill>
                  <a:srgbClr val="0D0D0D"/>
                </a:solidFill>
                <a:effectLst/>
                <a:highlight>
                  <a:srgbClr val="FFFFFF"/>
                </a:highlight>
                <a:latin typeface="Söhne"/>
              </a:rPr>
              <a:t> компонентов системы и настройка их в соответствии с определенными параметрами и правилами.</a:t>
            </a:r>
          </a:p>
          <a:p>
            <a:pPr algn="l">
              <a:buFont typeface="Arial" panose="020B0604020202020204" pitchFamily="34" charset="0"/>
              <a:buChar char="•"/>
            </a:pPr>
            <a:r>
              <a:rPr lang="ru-RU" b="1" i="0" dirty="0">
                <a:solidFill>
                  <a:srgbClr val="0D0D0D"/>
                </a:solidFill>
                <a:effectLst/>
                <a:highlight>
                  <a:srgbClr val="FFFFFF"/>
                </a:highlight>
                <a:latin typeface="Söhne"/>
              </a:rPr>
              <a:t>Тестирование и оптимизация:</a:t>
            </a:r>
            <a:r>
              <a:rPr lang="ru-RU" b="0" i="0" dirty="0">
                <a:solidFill>
                  <a:srgbClr val="0D0D0D"/>
                </a:solidFill>
                <a:effectLst/>
                <a:highlight>
                  <a:srgbClr val="FFFFFF"/>
                </a:highlight>
                <a:latin typeface="Söhne"/>
              </a:rPr>
              <a:t> Проверка системы на соответствие требованиям и выполнение оптимизации для обеспечения эффективной работы.</a:t>
            </a:r>
          </a:p>
          <a:p>
            <a:endParaRPr lang="ru-RU" dirty="0"/>
          </a:p>
        </p:txBody>
      </p:sp>
      <p:sp>
        <p:nvSpPr>
          <p:cNvPr id="4" name="Номер слайда 3"/>
          <p:cNvSpPr>
            <a:spLocks noGrp="1"/>
          </p:cNvSpPr>
          <p:nvPr>
            <p:ph type="sldNum" sz="quarter" idx="5"/>
          </p:nvPr>
        </p:nvSpPr>
        <p:spPr/>
        <p:txBody>
          <a:bodyPr/>
          <a:lstStyle/>
          <a:p>
            <a:fld id="{33C0D450-0BE7-4F8D-BAAC-83EE6F4367D7}" type="slidenum">
              <a:rPr lang="ru-RU" smtClean="0"/>
              <a:t>29</a:t>
            </a:fld>
            <a:endParaRPr lang="ru-RU"/>
          </a:p>
        </p:txBody>
      </p:sp>
    </p:spTree>
    <p:extLst>
      <p:ext uri="{BB962C8B-B14F-4D97-AF65-F5344CB8AC3E}">
        <p14:creationId xmlns:p14="http://schemas.microsoft.com/office/powerpoint/2010/main" val="1590771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0D0D0D"/>
                </a:solidFill>
                <a:effectLst/>
                <a:highlight>
                  <a:srgbClr val="FFFFFF"/>
                </a:highlight>
                <a:latin typeface="Söhne"/>
              </a:rPr>
              <a:t>Несмотря на множество преимуществ, параметрически-ориентированное проектирование информационных систем (ПОПИС) также имеет свои недостатки и ограничения. Рассмотрим некоторые из них:</a:t>
            </a:r>
          </a:p>
          <a:p>
            <a:pPr>
              <a:buFont typeface="+mj-lt"/>
              <a:buAutoNum type="arabicPeriod"/>
            </a:pPr>
            <a:r>
              <a:rPr lang="ru-RU" b="1" dirty="0">
                <a:effectLst/>
              </a:rPr>
              <a:t>Сложность управления параметрами:</a:t>
            </a:r>
            <a:endParaRPr lang="ru-RU" dirty="0">
              <a:effectLst/>
            </a:endParaRPr>
          </a:p>
          <a:p>
            <a:pPr marL="742950" lvl="1" indent="-285750">
              <a:buFont typeface="+mj-lt"/>
              <a:buAutoNum type="arabicPeriod"/>
            </a:pPr>
            <a:r>
              <a:rPr lang="ru-RU" dirty="0">
                <a:effectLst/>
              </a:rPr>
              <a:t>При большом количестве параметров и сложных взаимосвязях между ними может быть сложно управлять и поддерживать конфигурации системы. С ростом числа параметров возрастает сложность в определении и контроле их влияния на функциональность системы.</a:t>
            </a:r>
          </a:p>
          <a:p>
            <a:pPr>
              <a:buFont typeface="+mj-lt"/>
              <a:buAutoNum type="arabicPeriod"/>
            </a:pPr>
            <a:r>
              <a:rPr lang="ru-RU" b="1" dirty="0">
                <a:effectLst/>
              </a:rPr>
              <a:t>Потенциальная сложность понимания и поддержки системы:</a:t>
            </a:r>
            <a:endParaRPr lang="ru-RU" dirty="0">
              <a:effectLst/>
            </a:endParaRPr>
          </a:p>
          <a:p>
            <a:pPr marL="742950" lvl="1" indent="-285750">
              <a:buFont typeface="+mj-lt"/>
              <a:buAutoNum type="arabicPeriod"/>
            </a:pPr>
            <a:r>
              <a:rPr lang="ru-RU" dirty="0">
                <a:effectLst/>
              </a:rPr>
              <a:t>Для разработчиков, администраторов и других пользователей может быть сложно понять логику системы, основанной на параметрах и правилах, особенно если она не хорошо документирована или имеет сложную структуру.</a:t>
            </a:r>
          </a:p>
          <a:p>
            <a:pPr>
              <a:buFont typeface="+mj-lt"/>
              <a:buAutoNum type="arabicPeriod"/>
            </a:pPr>
            <a:r>
              <a:rPr lang="ru-RU" b="1" dirty="0">
                <a:effectLst/>
              </a:rPr>
              <a:t>Ограниченная гибкость в некоторых случаях:</a:t>
            </a:r>
            <a:endParaRPr lang="ru-RU" dirty="0">
              <a:effectLst/>
            </a:endParaRPr>
          </a:p>
          <a:p>
            <a:pPr marL="742950" lvl="1" indent="-285750">
              <a:buFont typeface="+mj-lt"/>
              <a:buAutoNum type="arabicPeriod"/>
            </a:pPr>
            <a:r>
              <a:rPr lang="ru-RU" dirty="0">
                <a:effectLst/>
              </a:rPr>
              <a:t>В некоторых сценариях изменение определенных параметров может оказаться сложным или невозможным из-за зависимостей и ограничений, установленных правилами системы.</a:t>
            </a:r>
          </a:p>
          <a:p>
            <a:pPr>
              <a:buFont typeface="+mj-lt"/>
              <a:buAutoNum type="arabicPeriod"/>
            </a:pPr>
            <a:r>
              <a:rPr lang="ru-RU" b="1" dirty="0">
                <a:effectLst/>
              </a:rPr>
              <a:t>Потенциальное затруднение отладки и тестирования:</a:t>
            </a:r>
            <a:endParaRPr lang="ru-RU" dirty="0">
              <a:effectLst/>
            </a:endParaRPr>
          </a:p>
          <a:p>
            <a:pPr marL="742950" lvl="1" indent="-285750">
              <a:buFont typeface="+mj-lt"/>
              <a:buAutoNum type="arabicPeriod"/>
            </a:pPr>
            <a:r>
              <a:rPr lang="ru-RU" dirty="0">
                <a:effectLst/>
              </a:rPr>
              <a:t>Из-за возможных взаимосвязей и вариантов настройки параметров может быть сложно отлаживать и тестировать систему во всех возможных конфигурациях.</a:t>
            </a:r>
          </a:p>
          <a:p>
            <a:pPr>
              <a:buFont typeface="+mj-lt"/>
              <a:buAutoNum type="arabicPeriod"/>
            </a:pPr>
            <a:r>
              <a:rPr lang="ru-RU" b="1" dirty="0">
                <a:effectLst/>
              </a:rPr>
              <a:t>Требуемые специальные инструменты и навыки:</a:t>
            </a:r>
            <a:endParaRPr lang="ru-RU" dirty="0">
              <a:effectLst/>
            </a:endParaRPr>
          </a:p>
          <a:p>
            <a:pPr marL="742950" lvl="1" indent="-285750">
              <a:buFont typeface="+mj-lt"/>
              <a:buAutoNum type="arabicPeriod"/>
            </a:pPr>
            <a:r>
              <a:rPr lang="ru-RU" dirty="0">
                <a:effectLst/>
              </a:rPr>
              <a:t>Работа с параметрическими системами может потребовать специализированных инструментов и навыков, что может усложнить процесс разработки и поддержки системы.</a:t>
            </a:r>
          </a:p>
          <a:p>
            <a:pPr>
              <a:buFont typeface="+mj-lt"/>
              <a:buAutoNum type="arabicPeriod"/>
            </a:pPr>
            <a:r>
              <a:rPr lang="ru-RU" b="1" dirty="0">
                <a:effectLst/>
              </a:rPr>
              <a:t>Потенциальная потеря производительности:</a:t>
            </a:r>
            <a:endParaRPr lang="ru-RU" dirty="0">
              <a:effectLst/>
            </a:endParaRPr>
          </a:p>
          <a:p>
            <a:pPr marL="742950" lvl="1" indent="-285750">
              <a:buFont typeface="+mj-lt"/>
              <a:buAutoNum type="arabicPeriod"/>
            </a:pPr>
            <a:r>
              <a:rPr lang="ru-RU" dirty="0">
                <a:effectLst/>
              </a:rPr>
              <a:t>Параметрические системы могут иметь дополнительные накладные расходы на обработку и вычисление параметров и их взаимодействий, что может привести к снижению производительности.</a:t>
            </a:r>
          </a:p>
          <a:p>
            <a:pPr>
              <a:buFont typeface="+mj-lt"/>
              <a:buAutoNum type="arabicPeriod"/>
            </a:pPr>
            <a:r>
              <a:rPr lang="ru-RU" b="1" dirty="0">
                <a:effectLst/>
              </a:rPr>
              <a:t>Необходимость тщательного планирования и проектирования:</a:t>
            </a:r>
            <a:endParaRPr lang="ru-RU" dirty="0">
              <a:effectLst/>
            </a:endParaRPr>
          </a:p>
          <a:p>
            <a:pPr marL="742950" lvl="1" indent="-285750">
              <a:buFont typeface="+mj-lt"/>
              <a:buAutoNum type="arabicPeriod"/>
            </a:pPr>
            <a:r>
              <a:rPr lang="ru-RU" dirty="0">
                <a:effectLst/>
              </a:rPr>
              <a:t>Для успешного использования ПОПИС необходимо тщательное планирование и проектирование системы с учетом всех возможных параметров и правил, что может быть </a:t>
            </a:r>
            <a:r>
              <a:rPr lang="ru-RU" dirty="0" err="1">
                <a:effectLst/>
              </a:rPr>
              <a:t>времязатратным</a:t>
            </a:r>
            <a:r>
              <a:rPr lang="ru-RU" dirty="0">
                <a:effectLst/>
              </a:rPr>
              <a:t> и сложным процессом.</a:t>
            </a:r>
          </a:p>
          <a:p>
            <a:pPr>
              <a:buFont typeface="+mj-lt"/>
              <a:buAutoNum type="arabicPeriod"/>
            </a:pPr>
            <a:r>
              <a:rPr lang="ru-RU" b="1" dirty="0">
                <a:effectLst/>
              </a:rPr>
              <a:t>Ограничения в возможностях расширения и изменения:</a:t>
            </a:r>
            <a:endParaRPr lang="ru-RU" dirty="0">
              <a:effectLst/>
            </a:endParaRPr>
          </a:p>
          <a:p>
            <a:pPr marL="742950" lvl="1" indent="-285750">
              <a:buFont typeface="+mj-lt"/>
              <a:buAutoNum type="arabicPeriod"/>
            </a:pPr>
            <a:r>
              <a:rPr lang="ru-RU" dirty="0">
                <a:effectLst/>
              </a:rPr>
              <a:t>В некоторых случаях параметрическая система может ограничить возможности расширения и изменения функциональности, особенно если это требует значительных изменений в параметрах или правилах.</a:t>
            </a:r>
          </a:p>
          <a:p>
            <a:r>
              <a:rPr lang="ru-RU" dirty="0">
                <a:effectLst/>
              </a:rPr>
              <a:t>Несмотря на эти недостатки, параметрически-ориентированное проектирование информационных систем остается ценным инструментом для создания гибких, настраиваемых и адаптивных решений, особенно в сферах, где важна быстрая реакция на изменяющиеся требования и условия.</a:t>
            </a:r>
          </a:p>
          <a:p>
            <a:br>
              <a:rPr lang="ru-RU" b="0" i="0" dirty="0">
                <a:solidFill>
                  <a:srgbClr val="000000"/>
                </a:solidFill>
                <a:effectLst/>
                <a:highlight>
                  <a:srgbClr val="FFFFFF"/>
                </a:highlight>
                <a:latin typeface="Söhne"/>
              </a:rPr>
            </a:br>
            <a:endParaRPr lang="ru-RU" dirty="0"/>
          </a:p>
        </p:txBody>
      </p:sp>
      <p:sp>
        <p:nvSpPr>
          <p:cNvPr id="4" name="Номер слайда 3"/>
          <p:cNvSpPr>
            <a:spLocks noGrp="1"/>
          </p:cNvSpPr>
          <p:nvPr>
            <p:ph type="sldNum" sz="quarter" idx="5"/>
          </p:nvPr>
        </p:nvSpPr>
        <p:spPr/>
        <p:txBody>
          <a:bodyPr/>
          <a:lstStyle/>
          <a:p>
            <a:fld id="{33C0D450-0BE7-4F8D-BAAC-83EE6F4367D7}" type="slidenum">
              <a:rPr lang="ru-RU" smtClean="0"/>
              <a:t>31</a:t>
            </a:fld>
            <a:endParaRPr lang="ru-RU"/>
          </a:p>
        </p:txBody>
      </p:sp>
    </p:spTree>
    <p:extLst>
      <p:ext uri="{BB962C8B-B14F-4D97-AF65-F5344CB8AC3E}">
        <p14:creationId xmlns:p14="http://schemas.microsoft.com/office/powerpoint/2010/main" val="27283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0D0D0D"/>
                </a:solidFill>
                <a:effectLst/>
                <a:highlight>
                  <a:srgbClr val="FFFFFF"/>
                </a:highlight>
                <a:latin typeface="Söhne"/>
              </a:rPr>
              <a:t>В контексте параметрически-ориентированного проектирования информационных систем (ПОПИС), пакет прикладных программ (ППП) может рассматриваться как "черный ящик". Это означает, что в рамках системы ПОПИС ППП рассматривается как единое целое с определенным набором входных и выходных параметров, функциональностью и взаимодействиями с другими компонентами системы, но детали его внутренней работы не раскрываются.</a:t>
            </a:r>
          </a:p>
          <a:p>
            <a:r>
              <a:rPr lang="ru-RU" b="0" i="0" dirty="0">
                <a:solidFill>
                  <a:srgbClr val="0D0D0D"/>
                </a:solidFill>
                <a:effectLst/>
                <a:highlight>
                  <a:srgbClr val="FFFFFF"/>
                </a:highlight>
                <a:latin typeface="Söhne"/>
              </a:rPr>
              <a:t>В целом, подход "черного ящика" к рассмотрению ППП в рамках параметрически-ориентированного проектирования информационных систем помогает сократить сложность системы, улучшить её модульность и гибкость, а также облегчить процессы разработки, интеграции и поддержки.</a:t>
            </a:r>
            <a:endParaRPr lang="ru-RU" dirty="0"/>
          </a:p>
        </p:txBody>
      </p:sp>
      <p:sp>
        <p:nvSpPr>
          <p:cNvPr id="4" name="Номер слайда 3"/>
          <p:cNvSpPr>
            <a:spLocks noGrp="1"/>
          </p:cNvSpPr>
          <p:nvPr>
            <p:ph type="sldNum" sz="quarter" idx="5"/>
          </p:nvPr>
        </p:nvSpPr>
        <p:spPr/>
        <p:txBody>
          <a:bodyPr/>
          <a:lstStyle/>
          <a:p>
            <a:fld id="{33C0D450-0BE7-4F8D-BAAC-83EE6F4367D7}" type="slidenum">
              <a:rPr lang="ru-RU" smtClean="0"/>
              <a:t>33</a:t>
            </a:fld>
            <a:endParaRPr lang="ru-RU"/>
          </a:p>
        </p:txBody>
      </p:sp>
    </p:spTree>
    <p:extLst>
      <p:ext uri="{BB962C8B-B14F-4D97-AF65-F5344CB8AC3E}">
        <p14:creationId xmlns:p14="http://schemas.microsoft.com/office/powerpoint/2010/main" val="3557789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33C0D450-0BE7-4F8D-BAAC-83EE6F4367D7}" type="slidenum">
              <a:rPr lang="ru-RU" smtClean="0"/>
              <a:t>35</a:t>
            </a:fld>
            <a:endParaRPr lang="ru-RU"/>
          </a:p>
        </p:txBody>
      </p:sp>
    </p:spTree>
    <p:extLst>
      <p:ext uri="{BB962C8B-B14F-4D97-AF65-F5344CB8AC3E}">
        <p14:creationId xmlns:p14="http://schemas.microsoft.com/office/powerpoint/2010/main" val="136284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заключается в адаптации состава и характеристик типовой ИС в соответствии с моделью объекта автоматизации. Технология проектирования в этом случае должна обеспечивать единые средства для работы как с моделью типовой ИС, так и с моделью конкретного предприятия.</a:t>
            </a:r>
          </a:p>
        </p:txBody>
      </p:sp>
      <p:sp>
        <p:nvSpPr>
          <p:cNvPr id="4" name="Номер слайда 3"/>
          <p:cNvSpPr>
            <a:spLocks noGrp="1"/>
          </p:cNvSpPr>
          <p:nvPr>
            <p:ph type="sldNum" sz="quarter" idx="5"/>
          </p:nvPr>
        </p:nvSpPr>
        <p:spPr/>
        <p:txBody>
          <a:bodyPr/>
          <a:lstStyle/>
          <a:p>
            <a:fld id="{33C0D450-0BE7-4F8D-BAAC-83EE6F4367D7}" type="slidenum">
              <a:rPr lang="ru-RU" smtClean="0"/>
              <a:t>40</a:t>
            </a:fld>
            <a:endParaRPr lang="ru-RU"/>
          </a:p>
        </p:txBody>
      </p:sp>
    </p:spTree>
    <p:extLst>
      <p:ext uri="{BB962C8B-B14F-4D97-AF65-F5344CB8AC3E}">
        <p14:creationId xmlns:p14="http://schemas.microsoft.com/office/powerpoint/2010/main" val="82544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(например, SAP Business Engineering </a:t>
            </a:r>
            <a:r>
              <a:rPr lang="ru-RU" dirty="0" err="1"/>
              <a:t>Workbench</a:t>
            </a:r>
            <a:r>
              <a:rPr lang="ru-RU" dirty="0"/>
              <a:t> (BEW), BAAN Enterprise </a:t>
            </a:r>
            <a:r>
              <a:rPr lang="ru-RU" dirty="0" err="1"/>
              <a:t>Modeler</a:t>
            </a:r>
            <a:r>
              <a:rPr lang="ru-RU" dirty="0"/>
              <a:t>). Возможно также создание системы на базе типовой модели ИС из репозитория, который поставляется вместе с программным продуктом и расширяется по мере накопления опыта проектирования информационных систем для различных отраслей и типов производства.</a:t>
            </a:r>
          </a:p>
        </p:txBody>
      </p:sp>
      <p:sp>
        <p:nvSpPr>
          <p:cNvPr id="4" name="Номер слайда 3"/>
          <p:cNvSpPr>
            <a:spLocks noGrp="1"/>
          </p:cNvSpPr>
          <p:nvPr>
            <p:ph type="sldNum" sz="quarter" idx="5"/>
          </p:nvPr>
        </p:nvSpPr>
        <p:spPr/>
        <p:txBody>
          <a:bodyPr/>
          <a:lstStyle/>
          <a:p>
            <a:fld id="{33C0D450-0BE7-4F8D-BAAC-83EE6F4367D7}" type="slidenum">
              <a:rPr lang="ru-RU" smtClean="0"/>
              <a:t>41</a:t>
            </a:fld>
            <a:endParaRPr lang="ru-RU"/>
          </a:p>
        </p:txBody>
      </p:sp>
    </p:spTree>
    <p:extLst>
      <p:ext uri="{BB962C8B-B14F-4D97-AF65-F5344CB8AC3E}">
        <p14:creationId xmlns:p14="http://schemas.microsoft.com/office/powerpoint/2010/main" val="23191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(BAAN Enterprise</a:t>
            </a:r>
            <a:r>
              <a:rPr lang="ru-RU" dirty="0"/>
              <a:t> </a:t>
            </a:r>
            <a:r>
              <a:rPr lang="en-US" dirty="0"/>
              <a:t>Modeler), </a:t>
            </a:r>
            <a:r>
              <a:rPr lang="ru-RU" dirty="0"/>
              <a:t>либо путем автоматизированной адаптации этих моделей в</a:t>
            </a:r>
          </a:p>
          <a:p>
            <a:r>
              <a:rPr lang="ru-RU" dirty="0"/>
              <a:t>результате экспертного опроса (</a:t>
            </a:r>
            <a:r>
              <a:rPr lang="en-US" dirty="0"/>
              <a:t>SAP Business Engineering Workbench)</a:t>
            </a:r>
            <a:endParaRPr lang="ru-RU" dirty="0"/>
          </a:p>
        </p:txBody>
      </p:sp>
      <p:sp>
        <p:nvSpPr>
          <p:cNvPr id="4" name="Номер слайда 3"/>
          <p:cNvSpPr>
            <a:spLocks noGrp="1"/>
          </p:cNvSpPr>
          <p:nvPr>
            <p:ph type="sldNum" sz="quarter" idx="5"/>
          </p:nvPr>
        </p:nvSpPr>
        <p:spPr/>
        <p:txBody>
          <a:bodyPr/>
          <a:lstStyle/>
          <a:p>
            <a:fld id="{33C0D450-0BE7-4F8D-BAAC-83EE6F4367D7}" type="slidenum">
              <a:rPr lang="ru-RU" smtClean="0"/>
              <a:t>44</a:t>
            </a:fld>
            <a:endParaRPr lang="ru-RU"/>
          </a:p>
        </p:txBody>
      </p:sp>
    </p:spTree>
    <p:extLst>
      <p:ext uri="{BB962C8B-B14F-4D97-AF65-F5344CB8AC3E}">
        <p14:creationId xmlns:p14="http://schemas.microsoft.com/office/powerpoint/2010/main" val="12915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C7ED6F51-5E5F-40A1-861D-550A79B036F9}"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2904302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7ED6F51-5E5F-40A1-861D-550A79B036F9}"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162503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7ED6F51-5E5F-40A1-861D-550A79B036F9}"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277687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7ED6F51-5E5F-40A1-861D-550A79B036F9}"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181611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7ED6F51-5E5F-40A1-861D-550A79B036F9}"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368618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7ED6F51-5E5F-40A1-861D-550A79B036F9}"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422746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7ED6F51-5E5F-40A1-861D-550A79B036F9}" type="datetimeFigureOut">
              <a:rPr lang="ru-RU" smtClean="0"/>
              <a:t>21.01.2025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408726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7ED6F51-5E5F-40A1-861D-550A79B036F9}" type="datetimeFigureOut">
              <a:rPr lang="ru-RU" smtClean="0"/>
              <a:t>21.01.2025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80804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7ED6F51-5E5F-40A1-861D-550A79B036F9}" type="datetimeFigureOut">
              <a:rPr lang="ru-RU" smtClean="0"/>
              <a:t>21.01.2025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332588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7ED6F51-5E5F-40A1-861D-550A79B036F9}"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323564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7ED6F51-5E5F-40A1-861D-550A79B036F9}"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01B76B2-EB9D-44B9-B40A-D872FCAD1D94}" type="slidenum">
              <a:rPr lang="ru-RU" smtClean="0"/>
              <a:t>‹#›</a:t>
            </a:fld>
            <a:endParaRPr lang="ru-RU"/>
          </a:p>
        </p:txBody>
      </p:sp>
    </p:spTree>
    <p:extLst>
      <p:ext uri="{BB962C8B-B14F-4D97-AF65-F5344CB8AC3E}">
        <p14:creationId xmlns:p14="http://schemas.microsoft.com/office/powerpoint/2010/main" val="27536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D6F51-5E5F-40A1-861D-550A79B036F9}" type="datetimeFigureOut">
              <a:rPr lang="ru-RU" smtClean="0"/>
              <a:t>21.01.2025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B76B2-EB9D-44B9-B40A-D872FCAD1D94}" type="slidenum">
              <a:rPr lang="ru-RU" smtClean="0"/>
              <a:t>‹#›</a:t>
            </a:fld>
            <a:endParaRPr lang="ru-RU"/>
          </a:p>
        </p:txBody>
      </p:sp>
    </p:spTree>
    <p:extLst>
      <p:ext uri="{BB962C8B-B14F-4D97-AF65-F5344CB8AC3E}">
        <p14:creationId xmlns:p14="http://schemas.microsoft.com/office/powerpoint/2010/main" val="2898475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Заголовок 1"/>
          <p:cNvSpPr>
            <a:spLocks noGrp="1"/>
          </p:cNvSpPr>
          <p:nvPr>
            <p:ph type="ctrTitle"/>
          </p:nvPr>
        </p:nvSpPr>
        <p:spPr>
          <a:xfrm>
            <a:off x="1558925" y="1700213"/>
            <a:ext cx="9074150" cy="1900237"/>
          </a:xfrm>
        </p:spPr>
        <p:txBody>
          <a:bodyPr/>
          <a:lstStyle/>
          <a:p>
            <a:pPr eaLnBrk="1" hangingPunct="1"/>
            <a:r>
              <a:rPr lang="ru-RU" altLang="ru-RU" dirty="0"/>
              <a:t>Типовое проектирование</a:t>
            </a:r>
          </a:p>
        </p:txBody>
      </p:sp>
    </p:spTree>
    <p:extLst>
      <p:ext uri="{BB962C8B-B14F-4D97-AF65-F5344CB8AC3E}">
        <p14:creationId xmlns:p14="http://schemas.microsoft.com/office/powerpoint/2010/main" val="13318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Типовое проектное решение уровня «задача»</a:t>
            </a:r>
          </a:p>
        </p:txBody>
      </p:sp>
      <p:sp>
        <p:nvSpPr>
          <p:cNvPr id="4" name="TextBox 3"/>
          <p:cNvSpPr txBox="1"/>
          <p:nvPr/>
        </p:nvSpPr>
        <p:spPr>
          <a:xfrm>
            <a:off x="4585749" y="2200365"/>
            <a:ext cx="2564445" cy="523220"/>
          </a:xfrm>
          <a:prstGeom prst="rect">
            <a:avLst/>
          </a:prstGeom>
          <a:noFill/>
          <a:ln w="25400">
            <a:solidFill>
              <a:schemeClr val="dk1"/>
            </a:solidFill>
          </a:ln>
        </p:spPr>
        <p:txBody>
          <a:bodyPr wrap="square" rtlCol="0">
            <a:spAutoFit/>
          </a:bodyPr>
          <a:lstStyle/>
          <a:p>
            <a:pPr algn="ctr"/>
            <a:r>
              <a:rPr lang="ru-RU" sz="2800" b="1" dirty="0"/>
              <a:t>Задача</a:t>
            </a:r>
          </a:p>
        </p:txBody>
      </p:sp>
      <p:sp>
        <p:nvSpPr>
          <p:cNvPr id="5" name="TextBox 4"/>
          <p:cNvSpPr txBox="1"/>
          <p:nvPr/>
        </p:nvSpPr>
        <p:spPr>
          <a:xfrm>
            <a:off x="625641" y="3306965"/>
            <a:ext cx="1739423" cy="584775"/>
          </a:xfrm>
          <a:prstGeom prst="rect">
            <a:avLst/>
          </a:prstGeom>
          <a:noFill/>
          <a:ln w="15875">
            <a:solidFill>
              <a:schemeClr val="dk1"/>
            </a:solidFill>
          </a:ln>
        </p:spPr>
        <p:txBody>
          <a:bodyPr wrap="square" rtlCol="0">
            <a:spAutoFit/>
          </a:bodyPr>
          <a:lstStyle/>
          <a:p>
            <a:r>
              <a:rPr lang="ru-RU" sz="1600" dirty="0"/>
              <a:t>Информационное обеспечение</a:t>
            </a:r>
          </a:p>
        </p:txBody>
      </p:sp>
      <p:sp>
        <p:nvSpPr>
          <p:cNvPr id="7" name="TextBox 6"/>
          <p:cNvSpPr txBox="1"/>
          <p:nvPr/>
        </p:nvSpPr>
        <p:spPr>
          <a:xfrm>
            <a:off x="2846328" y="3306964"/>
            <a:ext cx="1643170" cy="584775"/>
          </a:xfrm>
          <a:prstGeom prst="rect">
            <a:avLst/>
          </a:prstGeom>
          <a:noFill/>
          <a:ln w="15875">
            <a:solidFill>
              <a:schemeClr val="dk1"/>
            </a:solidFill>
          </a:ln>
        </p:spPr>
        <p:txBody>
          <a:bodyPr wrap="square" rtlCol="0">
            <a:spAutoFit/>
          </a:bodyPr>
          <a:lstStyle/>
          <a:p>
            <a:r>
              <a:rPr lang="ru-RU" sz="1600" dirty="0"/>
              <a:t>Программное обеспечение</a:t>
            </a:r>
          </a:p>
        </p:txBody>
      </p:sp>
      <p:sp>
        <p:nvSpPr>
          <p:cNvPr id="8" name="TextBox 7"/>
          <p:cNvSpPr txBox="1"/>
          <p:nvPr/>
        </p:nvSpPr>
        <p:spPr>
          <a:xfrm>
            <a:off x="4970761" y="3306963"/>
            <a:ext cx="1794423" cy="584775"/>
          </a:xfrm>
          <a:prstGeom prst="rect">
            <a:avLst/>
          </a:prstGeom>
          <a:noFill/>
          <a:ln w="15875">
            <a:solidFill>
              <a:schemeClr val="dk1"/>
            </a:solidFill>
          </a:ln>
        </p:spPr>
        <p:txBody>
          <a:bodyPr wrap="square" rtlCol="0">
            <a:spAutoFit/>
          </a:bodyPr>
          <a:lstStyle/>
          <a:p>
            <a:r>
              <a:rPr lang="ru-RU" sz="1600" dirty="0"/>
              <a:t>Математическое обеспечение</a:t>
            </a:r>
          </a:p>
        </p:txBody>
      </p:sp>
      <p:sp>
        <p:nvSpPr>
          <p:cNvPr id="9" name="TextBox 8"/>
          <p:cNvSpPr txBox="1"/>
          <p:nvPr/>
        </p:nvSpPr>
        <p:spPr>
          <a:xfrm>
            <a:off x="7246447" y="3306962"/>
            <a:ext cx="1794423" cy="584775"/>
          </a:xfrm>
          <a:prstGeom prst="rect">
            <a:avLst/>
          </a:prstGeom>
          <a:noFill/>
          <a:ln w="15875">
            <a:solidFill>
              <a:schemeClr val="dk1"/>
            </a:solidFill>
          </a:ln>
        </p:spPr>
        <p:txBody>
          <a:bodyPr wrap="square" rtlCol="0">
            <a:spAutoFit/>
          </a:bodyPr>
          <a:lstStyle/>
          <a:p>
            <a:r>
              <a:rPr lang="ru-RU" sz="1600" dirty="0"/>
              <a:t>Техническое обеспечение</a:t>
            </a:r>
          </a:p>
        </p:txBody>
      </p:sp>
      <p:sp>
        <p:nvSpPr>
          <p:cNvPr id="10" name="TextBox 9"/>
          <p:cNvSpPr txBox="1"/>
          <p:nvPr/>
        </p:nvSpPr>
        <p:spPr>
          <a:xfrm>
            <a:off x="9522133" y="3306961"/>
            <a:ext cx="1794423" cy="584775"/>
          </a:xfrm>
          <a:prstGeom prst="rect">
            <a:avLst/>
          </a:prstGeom>
          <a:noFill/>
          <a:ln w="15875">
            <a:solidFill>
              <a:schemeClr val="dk1"/>
            </a:solidFill>
          </a:ln>
        </p:spPr>
        <p:txBody>
          <a:bodyPr wrap="square" rtlCol="0">
            <a:spAutoFit/>
          </a:bodyPr>
          <a:lstStyle/>
          <a:p>
            <a:r>
              <a:rPr lang="ru-RU" sz="1600" dirty="0"/>
              <a:t>Организационное обеспечение</a:t>
            </a:r>
          </a:p>
        </p:txBody>
      </p:sp>
      <p:sp>
        <p:nvSpPr>
          <p:cNvPr id="11" name="TextBox 10"/>
          <p:cNvSpPr txBox="1"/>
          <p:nvPr/>
        </p:nvSpPr>
        <p:spPr>
          <a:xfrm>
            <a:off x="625641" y="4408140"/>
            <a:ext cx="1739423" cy="338554"/>
          </a:xfrm>
          <a:prstGeom prst="rect">
            <a:avLst/>
          </a:prstGeom>
          <a:noFill/>
          <a:ln w="15875">
            <a:solidFill>
              <a:schemeClr val="dk1"/>
            </a:solidFill>
          </a:ln>
        </p:spPr>
        <p:txBody>
          <a:bodyPr wrap="square" rtlCol="0">
            <a:spAutoFit/>
          </a:bodyPr>
          <a:lstStyle/>
          <a:p>
            <a:r>
              <a:rPr lang="ru-RU" sz="1600" dirty="0"/>
              <a:t>БД, файлы</a:t>
            </a:r>
          </a:p>
        </p:txBody>
      </p:sp>
      <p:sp>
        <p:nvSpPr>
          <p:cNvPr id="12" name="TextBox 11"/>
          <p:cNvSpPr txBox="1"/>
          <p:nvPr/>
        </p:nvSpPr>
        <p:spPr>
          <a:xfrm>
            <a:off x="2846328" y="4408139"/>
            <a:ext cx="1643170" cy="338554"/>
          </a:xfrm>
          <a:prstGeom prst="rect">
            <a:avLst/>
          </a:prstGeom>
          <a:noFill/>
          <a:ln w="15875">
            <a:solidFill>
              <a:schemeClr val="dk1"/>
            </a:solidFill>
          </a:ln>
        </p:spPr>
        <p:txBody>
          <a:bodyPr wrap="square" rtlCol="0">
            <a:spAutoFit/>
          </a:bodyPr>
          <a:lstStyle/>
          <a:p>
            <a:r>
              <a:rPr lang="ru-RU" sz="1600" dirty="0"/>
              <a:t>ОС, СУБД</a:t>
            </a:r>
          </a:p>
        </p:txBody>
      </p:sp>
      <p:sp>
        <p:nvSpPr>
          <p:cNvPr id="13" name="TextBox 12"/>
          <p:cNvSpPr txBox="1"/>
          <p:nvPr/>
        </p:nvSpPr>
        <p:spPr>
          <a:xfrm>
            <a:off x="4970761" y="4408138"/>
            <a:ext cx="1794423" cy="584775"/>
          </a:xfrm>
          <a:prstGeom prst="rect">
            <a:avLst/>
          </a:prstGeom>
          <a:noFill/>
          <a:ln w="15875">
            <a:solidFill>
              <a:schemeClr val="dk1"/>
            </a:solidFill>
          </a:ln>
        </p:spPr>
        <p:txBody>
          <a:bodyPr wrap="square" rtlCol="0">
            <a:spAutoFit/>
          </a:bodyPr>
          <a:lstStyle/>
          <a:p>
            <a:r>
              <a:rPr lang="ru-RU" sz="1600" dirty="0"/>
              <a:t>Мат. методы, алгоритмы</a:t>
            </a:r>
          </a:p>
        </p:txBody>
      </p:sp>
      <p:sp>
        <p:nvSpPr>
          <p:cNvPr id="14" name="TextBox 13"/>
          <p:cNvSpPr txBox="1"/>
          <p:nvPr/>
        </p:nvSpPr>
        <p:spPr>
          <a:xfrm>
            <a:off x="7246447" y="4408137"/>
            <a:ext cx="1794423" cy="338554"/>
          </a:xfrm>
          <a:prstGeom prst="rect">
            <a:avLst/>
          </a:prstGeom>
          <a:noFill/>
          <a:ln w="15875">
            <a:solidFill>
              <a:schemeClr val="dk1"/>
            </a:solidFill>
          </a:ln>
        </p:spPr>
        <p:txBody>
          <a:bodyPr wrap="square" rtlCol="0">
            <a:spAutoFit/>
          </a:bodyPr>
          <a:lstStyle/>
          <a:p>
            <a:r>
              <a:rPr lang="ru-RU" sz="1600" dirty="0"/>
              <a:t>Техника</a:t>
            </a:r>
          </a:p>
        </p:txBody>
      </p:sp>
      <p:sp>
        <p:nvSpPr>
          <p:cNvPr id="15" name="TextBox 14"/>
          <p:cNvSpPr txBox="1"/>
          <p:nvPr/>
        </p:nvSpPr>
        <p:spPr>
          <a:xfrm>
            <a:off x="9522133" y="4408136"/>
            <a:ext cx="1794423" cy="1077218"/>
          </a:xfrm>
          <a:prstGeom prst="rect">
            <a:avLst/>
          </a:prstGeom>
          <a:noFill/>
          <a:ln w="15875">
            <a:solidFill>
              <a:schemeClr val="dk1"/>
            </a:solidFill>
          </a:ln>
        </p:spPr>
        <p:txBody>
          <a:bodyPr wrap="square" rtlCol="0">
            <a:spAutoFit/>
          </a:bodyPr>
          <a:lstStyle/>
          <a:p>
            <a:r>
              <a:rPr lang="ru-RU" sz="1600" dirty="0"/>
              <a:t>Методы, материалы по работе персонала</a:t>
            </a:r>
          </a:p>
        </p:txBody>
      </p:sp>
      <p:cxnSp>
        <p:nvCxnSpPr>
          <p:cNvPr id="17" name="Прямая со стрелкой 16"/>
          <p:cNvCxnSpPr>
            <a:stCxn id="4" idx="2"/>
            <a:endCxn id="8" idx="0"/>
          </p:cNvCxnSpPr>
          <p:nvPr/>
        </p:nvCxnSpPr>
        <p:spPr>
          <a:xfrm>
            <a:off x="5867972" y="2723585"/>
            <a:ext cx="1" cy="5833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Прямая со стрелкой 18"/>
          <p:cNvCxnSpPr>
            <a:stCxn id="8" idx="2"/>
            <a:endCxn id="13" idx="0"/>
          </p:cNvCxnSpPr>
          <p:nvPr/>
        </p:nvCxnSpPr>
        <p:spPr>
          <a:xfrm>
            <a:off x="5867973" y="3891738"/>
            <a:ext cx="0" cy="51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Прямая со стрелкой 21"/>
          <p:cNvCxnSpPr/>
          <p:nvPr/>
        </p:nvCxnSpPr>
        <p:spPr>
          <a:xfrm>
            <a:off x="8133346" y="3891736"/>
            <a:ext cx="0" cy="51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Прямая со стрелкой 22"/>
          <p:cNvCxnSpPr/>
          <p:nvPr/>
        </p:nvCxnSpPr>
        <p:spPr>
          <a:xfrm>
            <a:off x="10398719" y="3891734"/>
            <a:ext cx="0" cy="51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Прямая со стрелкой 23"/>
          <p:cNvCxnSpPr/>
          <p:nvPr/>
        </p:nvCxnSpPr>
        <p:spPr>
          <a:xfrm>
            <a:off x="1495352" y="3891734"/>
            <a:ext cx="0" cy="51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Прямая со стрелкой 24"/>
          <p:cNvCxnSpPr/>
          <p:nvPr/>
        </p:nvCxnSpPr>
        <p:spPr>
          <a:xfrm>
            <a:off x="3640170" y="3891734"/>
            <a:ext cx="0" cy="516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Прямая со стрелкой 25"/>
          <p:cNvCxnSpPr>
            <a:endCxn id="7" idx="0"/>
          </p:cNvCxnSpPr>
          <p:nvPr/>
        </p:nvCxnSpPr>
        <p:spPr>
          <a:xfrm flipH="1">
            <a:off x="3667913" y="2723585"/>
            <a:ext cx="2034572" cy="5833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Прямая со стрелкой 27"/>
          <p:cNvCxnSpPr>
            <a:endCxn id="5" idx="0"/>
          </p:cNvCxnSpPr>
          <p:nvPr/>
        </p:nvCxnSpPr>
        <p:spPr>
          <a:xfrm flipH="1">
            <a:off x="1495353" y="2716607"/>
            <a:ext cx="3475408" cy="5903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Прямая со стрелкой 29"/>
          <p:cNvCxnSpPr>
            <a:endCxn id="9" idx="0"/>
          </p:cNvCxnSpPr>
          <p:nvPr/>
        </p:nvCxnSpPr>
        <p:spPr>
          <a:xfrm>
            <a:off x="6112524" y="2716607"/>
            <a:ext cx="2031135" cy="590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Прямая со стрелкой 31"/>
          <p:cNvCxnSpPr>
            <a:endCxn id="10" idx="0"/>
          </p:cNvCxnSpPr>
          <p:nvPr/>
        </p:nvCxnSpPr>
        <p:spPr>
          <a:xfrm>
            <a:off x="6785568" y="2716606"/>
            <a:ext cx="3633777" cy="590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548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2CE38C-045D-A1E9-A82E-807B22EE462D}"/>
              </a:ext>
            </a:extLst>
          </p:cNvPr>
          <p:cNvSpPr>
            <a:spLocks noGrp="1"/>
          </p:cNvSpPr>
          <p:nvPr>
            <p:ph type="title"/>
          </p:nvPr>
        </p:nvSpPr>
        <p:spPr/>
        <p:txBody>
          <a:bodyPr/>
          <a:lstStyle/>
          <a:p>
            <a:r>
              <a:rPr lang="ru-RU" dirty="0"/>
              <a:t>Достоинства элементного подхода:</a:t>
            </a:r>
          </a:p>
        </p:txBody>
      </p:sp>
      <p:sp>
        <p:nvSpPr>
          <p:cNvPr id="3" name="Объект 2">
            <a:extLst>
              <a:ext uri="{FF2B5EF4-FFF2-40B4-BE49-F238E27FC236}">
                <a16:creationId xmlns:a16="http://schemas.microsoft.com/office/drawing/2014/main" id="{5578B077-B375-4848-700F-3275E115EB4B}"/>
              </a:ext>
            </a:extLst>
          </p:cNvPr>
          <p:cNvSpPr>
            <a:spLocks noGrp="1"/>
          </p:cNvSpPr>
          <p:nvPr>
            <p:ph idx="1"/>
          </p:nvPr>
        </p:nvSpPr>
        <p:spPr/>
        <p:txBody>
          <a:bodyPr>
            <a:normAutofit/>
          </a:bodyPr>
          <a:lstStyle/>
          <a:p>
            <a:r>
              <a:rPr lang="ru-RU" dirty="0"/>
              <a:t>Обеспечивается применение модульного подхода к проектированию и документированию ИС;</a:t>
            </a:r>
          </a:p>
          <a:p>
            <a:pPr marL="0" indent="0">
              <a:buNone/>
            </a:pPr>
            <a:endParaRPr lang="ru-RU" dirty="0"/>
          </a:p>
        </p:txBody>
      </p:sp>
    </p:spTree>
    <p:extLst>
      <p:ext uri="{BB962C8B-B14F-4D97-AF65-F5344CB8AC3E}">
        <p14:creationId xmlns:p14="http://schemas.microsoft.com/office/powerpoint/2010/main" val="48056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a:t>Недостатки элементного метода типового проектирования ИС</a:t>
            </a:r>
          </a:p>
        </p:txBody>
      </p:sp>
      <p:sp>
        <p:nvSpPr>
          <p:cNvPr id="3" name="Объект 2"/>
          <p:cNvSpPr>
            <a:spLocks noGrp="1"/>
          </p:cNvSpPr>
          <p:nvPr>
            <p:ph idx="1"/>
          </p:nvPr>
        </p:nvSpPr>
        <p:spPr>
          <a:xfrm>
            <a:off x="838200" y="1378527"/>
            <a:ext cx="10515600" cy="4213437"/>
          </a:xfrm>
        </p:spPr>
        <p:txBody>
          <a:bodyPr>
            <a:normAutofit/>
          </a:bodyPr>
          <a:lstStyle/>
          <a:p>
            <a:pPr>
              <a:lnSpc>
                <a:spcPct val="100000"/>
              </a:lnSpc>
            </a:pPr>
            <a:r>
              <a:rPr lang="ru-RU" dirty="0"/>
              <a:t>Большие затраты времени на сопряжение разнородных элементов вследствие информационной, программной и технической несовместимости типовых проектных решений (ТПР);</a:t>
            </a:r>
          </a:p>
          <a:p>
            <a:pPr>
              <a:lnSpc>
                <a:spcPct val="100000"/>
              </a:lnSpc>
            </a:pPr>
            <a:r>
              <a:rPr lang="ru-RU" dirty="0"/>
              <a:t>Большие затраты времени на доработку ТПР</a:t>
            </a:r>
          </a:p>
        </p:txBody>
      </p:sp>
    </p:spTree>
    <p:extLst>
      <p:ext uri="{BB962C8B-B14F-4D97-AF65-F5344CB8AC3E}">
        <p14:creationId xmlns:p14="http://schemas.microsoft.com/office/powerpoint/2010/main" val="271746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a:t>Применение</a:t>
            </a:r>
          </a:p>
        </p:txBody>
      </p:sp>
      <p:sp>
        <p:nvSpPr>
          <p:cNvPr id="3" name="Объект 2"/>
          <p:cNvSpPr>
            <a:spLocks noGrp="1"/>
          </p:cNvSpPr>
          <p:nvPr>
            <p:ph idx="1"/>
          </p:nvPr>
        </p:nvSpPr>
        <p:spPr>
          <a:xfrm>
            <a:off x="838200" y="1120656"/>
            <a:ext cx="10515600" cy="5056307"/>
          </a:xfrm>
        </p:spPr>
        <p:txBody>
          <a:bodyPr>
            <a:normAutofit fontScale="92500" lnSpcReduction="10000"/>
          </a:bodyPr>
          <a:lstStyle/>
          <a:p>
            <a:pPr>
              <a:lnSpc>
                <a:spcPct val="150000"/>
              </a:lnSpc>
            </a:pPr>
            <a:r>
              <a:rPr lang="ru-RU" dirty="0"/>
              <a:t>Из-за больших затрат времени на доработку отдельных элементов типового проектного решения (ТПР) при элементом методе. Такой подход имеет очень ограниченный характер применения.</a:t>
            </a:r>
          </a:p>
          <a:p>
            <a:pPr>
              <a:lnSpc>
                <a:spcPct val="150000"/>
              </a:lnSpc>
            </a:pPr>
            <a:endParaRPr lang="ru-RU" dirty="0"/>
          </a:p>
          <a:p>
            <a:pPr>
              <a:lnSpc>
                <a:spcPct val="150000"/>
              </a:lnSpc>
            </a:pPr>
            <a:r>
              <a:rPr lang="ru-RU" dirty="0"/>
              <a:t>Элементные ТПР в основном применяются в качестве библиотек метод-ориентированных программ (библиотек классов объектов), например, при разработке графических интерфейсов, применении вычислительных и служебных функций.</a:t>
            </a:r>
          </a:p>
          <a:p>
            <a:endParaRPr lang="ru-RU" dirty="0"/>
          </a:p>
        </p:txBody>
      </p:sp>
    </p:spTree>
    <p:extLst>
      <p:ext uri="{BB962C8B-B14F-4D97-AF65-F5344CB8AC3E}">
        <p14:creationId xmlns:p14="http://schemas.microsoft.com/office/powerpoint/2010/main" val="19555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Подсистемный</a:t>
            </a:r>
            <a:r>
              <a:rPr lang="ru-RU" dirty="0"/>
              <a:t> метод типового проектирования</a:t>
            </a:r>
          </a:p>
        </p:txBody>
      </p:sp>
      <p:sp>
        <p:nvSpPr>
          <p:cNvPr id="3" name="Объект 2"/>
          <p:cNvSpPr>
            <a:spLocks noGrp="1"/>
          </p:cNvSpPr>
          <p:nvPr>
            <p:ph idx="1"/>
          </p:nvPr>
        </p:nvSpPr>
        <p:spPr/>
        <p:txBody>
          <a:bodyPr>
            <a:normAutofit/>
          </a:bodyPr>
          <a:lstStyle/>
          <a:p>
            <a:pPr marL="0" indent="0">
              <a:buNone/>
            </a:pPr>
            <a:r>
              <a:rPr lang="ru-RU" dirty="0" err="1"/>
              <a:t>Подсистемные</a:t>
            </a:r>
            <a:r>
              <a:rPr lang="ru-RU" dirty="0"/>
              <a:t> ТПР.</a:t>
            </a:r>
            <a:endParaRPr lang="en-US" dirty="0"/>
          </a:p>
          <a:p>
            <a:pPr marL="0" indent="0">
              <a:buNone/>
            </a:pPr>
            <a:r>
              <a:rPr lang="ru-RU" dirty="0"/>
              <a:t>Пакеты прикладных программ.</a:t>
            </a:r>
          </a:p>
        </p:txBody>
      </p:sp>
    </p:spTree>
    <p:extLst>
      <p:ext uri="{BB962C8B-B14F-4D97-AF65-F5344CB8AC3E}">
        <p14:creationId xmlns:p14="http://schemas.microsoft.com/office/powerpoint/2010/main" val="3586351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Подсистемный</a:t>
            </a:r>
            <a:r>
              <a:rPr lang="ru-RU" dirty="0"/>
              <a:t> метод типового проектирования</a:t>
            </a:r>
          </a:p>
        </p:txBody>
      </p:sp>
      <p:sp>
        <p:nvSpPr>
          <p:cNvPr id="3" name="Объект 2"/>
          <p:cNvSpPr>
            <a:spLocks noGrp="1"/>
          </p:cNvSpPr>
          <p:nvPr>
            <p:ph idx="1"/>
          </p:nvPr>
        </p:nvSpPr>
        <p:spPr/>
        <p:txBody>
          <a:bodyPr>
            <a:normAutofit lnSpcReduction="10000"/>
          </a:bodyPr>
          <a:lstStyle/>
          <a:p>
            <a:pPr marL="0" indent="0">
              <a:buNone/>
            </a:pPr>
            <a:r>
              <a:rPr lang="ru-RU" dirty="0"/>
              <a:t>Типовой элемент системы – отдельные подсистемы.</a:t>
            </a:r>
          </a:p>
          <a:p>
            <a:pPr marL="0" indent="0">
              <a:buNone/>
            </a:pPr>
            <a:r>
              <a:rPr lang="ru-RU" dirty="0"/>
              <a:t>ТПР для функциональных подсистем реализуются в виде пакетов, которые позволяют осуществлять:</a:t>
            </a:r>
          </a:p>
          <a:p>
            <a:r>
              <a:rPr lang="ru-RU" dirty="0"/>
              <a:t>Модульное проектирование;</a:t>
            </a:r>
          </a:p>
          <a:p>
            <a:r>
              <a:rPr lang="ru-RU" dirty="0"/>
              <a:t>Параметрическую настройку программных компонентов на различные объекты управления;</a:t>
            </a:r>
          </a:p>
          <a:p>
            <a:r>
              <a:rPr lang="ru-RU" dirty="0"/>
              <a:t>Сокращение затрат на проектирование и программирование </a:t>
            </a:r>
            <a:r>
              <a:rPr lang="ru-RU" dirty="0" err="1"/>
              <a:t>взаимосвязных</a:t>
            </a:r>
            <a:r>
              <a:rPr lang="ru-RU" dirty="0"/>
              <a:t> компонентов;</a:t>
            </a:r>
          </a:p>
          <a:p>
            <a:r>
              <a:rPr lang="ru-RU" dirty="0"/>
              <a:t>Хорошее документирование отображаемых процессов обработки информации;</a:t>
            </a:r>
          </a:p>
        </p:txBody>
      </p:sp>
    </p:spTree>
    <p:extLst>
      <p:ext uri="{BB962C8B-B14F-4D97-AF65-F5344CB8AC3E}">
        <p14:creationId xmlns:p14="http://schemas.microsoft.com/office/powerpoint/2010/main" val="215047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2CE38C-045D-A1E9-A82E-807B22EE462D}"/>
              </a:ext>
            </a:extLst>
          </p:cNvPr>
          <p:cNvSpPr>
            <a:spLocks noGrp="1"/>
          </p:cNvSpPr>
          <p:nvPr>
            <p:ph type="title"/>
          </p:nvPr>
        </p:nvSpPr>
        <p:spPr/>
        <p:txBody>
          <a:bodyPr/>
          <a:lstStyle/>
          <a:p>
            <a:r>
              <a:rPr lang="ru-RU" dirty="0"/>
              <a:t>Достоинства </a:t>
            </a:r>
            <a:r>
              <a:rPr lang="ru-RU" dirty="0" err="1"/>
              <a:t>подсистемного</a:t>
            </a:r>
            <a:r>
              <a:rPr lang="ru-RU" dirty="0"/>
              <a:t> подхода:</a:t>
            </a:r>
          </a:p>
        </p:txBody>
      </p:sp>
      <p:sp>
        <p:nvSpPr>
          <p:cNvPr id="3" name="Объект 2">
            <a:extLst>
              <a:ext uri="{FF2B5EF4-FFF2-40B4-BE49-F238E27FC236}">
                <a16:creationId xmlns:a16="http://schemas.microsoft.com/office/drawing/2014/main" id="{5578B077-B375-4848-700F-3275E115EB4B}"/>
              </a:ext>
            </a:extLst>
          </p:cNvPr>
          <p:cNvSpPr>
            <a:spLocks noGrp="1"/>
          </p:cNvSpPr>
          <p:nvPr>
            <p:ph idx="1"/>
          </p:nvPr>
        </p:nvSpPr>
        <p:spPr/>
        <p:txBody>
          <a:bodyPr>
            <a:normAutofit/>
          </a:bodyPr>
          <a:lstStyle/>
          <a:p>
            <a:r>
              <a:rPr lang="ru-RU" dirty="0"/>
              <a:t>Достигается высокая степень интеграции элементов ИС;</a:t>
            </a:r>
          </a:p>
          <a:p>
            <a:r>
              <a:rPr lang="ru-RU" dirty="0"/>
              <a:t>Позволяют осуществлять: модульное проектирование;</a:t>
            </a:r>
          </a:p>
          <a:p>
            <a:r>
              <a:rPr lang="ru-RU" dirty="0"/>
              <a:t>Параметрическую настройку программных компонентов на различные объекты управления;</a:t>
            </a:r>
          </a:p>
          <a:p>
            <a:r>
              <a:rPr lang="ru-RU" dirty="0"/>
              <a:t>Обеспечивают: сокращение затрат на проектирование и программирование взаимосвязанных компонентов;</a:t>
            </a:r>
          </a:p>
          <a:p>
            <a:r>
              <a:rPr lang="ru-RU" dirty="0"/>
              <a:t>Хорошее документирование отображаемых процессов обработки информации.</a:t>
            </a:r>
          </a:p>
          <a:p>
            <a:endParaRPr lang="ru-RU" dirty="0"/>
          </a:p>
        </p:txBody>
      </p:sp>
    </p:spTree>
    <p:extLst>
      <p:ext uri="{BB962C8B-B14F-4D97-AF65-F5344CB8AC3E}">
        <p14:creationId xmlns:p14="http://schemas.microsoft.com/office/powerpoint/2010/main" val="1674272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Недостатки </a:t>
            </a:r>
            <a:r>
              <a:rPr lang="ru-RU" dirty="0" err="1"/>
              <a:t>подсистемного</a:t>
            </a:r>
            <a:r>
              <a:rPr lang="ru-RU" dirty="0"/>
              <a:t> метода типового проектирования ИС</a:t>
            </a:r>
          </a:p>
        </p:txBody>
      </p:sp>
      <p:sp>
        <p:nvSpPr>
          <p:cNvPr id="3" name="Объект 2"/>
          <p:cNvSpPr>
            <a:spLocks noGrp="1"/>
          </p:cNvSpPr>
          <p:nvPr>
            <p:ph idx="1"/>
          </p:nvPr>
        </p:nvSpPr>
        <p:spPr/>
        <p:txBody>
          <a:bodyPr/>
          <a:lstStyle/>
          <a:p>
            <a:pPr algn="just">
              <a:lnSpc>
                <a:spcPct val="150000"/>
              </a:lnSpc>
            </a:pPr>
            <a:r>
              <a:rPr lang="ru-RU" dirty="0"/>
              <a:t>Проблемы при объединении ТПР разных функциональных подсистем (информационная, программная, техническая несовместимость ТПР при построении единой ИС, особенно в случае использования ТПР нескольких производителей программного обеспечения).</a:t>
            </a:r>
          </a:p>
        </p:txBody>
      </p:sp>
    </p:spTree>
    <p:extLst>
      <p:ext uri="{BB962C8B-B14F-4D97-AF65-F5344CB8AC3E}">
        <p14:creationId xmlns:p14="http://schemas.microsoft.com/office/powerpoint/2010/main" val="2996377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lstStyle/>
          <a:p>
            <a:r>
              <a:rPr lang="ru-RU" dirty="0"/>
              <a:t>Недостатки элементного метода типового проектирования ИС</a:t>
            </a:r>
          </a:p>
        </p:txBody>
      </p:sp>
      <p:sp>
        <p:nvSpPr>
          <p:cNvPr id="3" name="Объект 2"/>
          <p:cNvSpPr>
            <a:spLocks noGrp="1"/>
          </p:cNvSpPr>
          <p:nvPr>
            <p:ph idx="1"/>
          </p:nvPr>
        </p:nvSpPr>
        <p:spPr>
          <a:xfrm>
            <a:off x="838200" y="1378527"/>
            <a:ext cx="10515600" cy="4213437"/>
          </a:xfrm>
        </p:spPr>
        <p:txBody>
          <a:bodyPr>
            <a:normAutofit/>
          </a:bodyPr>
          <a:lstStyle/>
          <a:p>
            <a:pPr>
              <a:lnSpc>
                <a:spcPct val="100000"/>
              </a:lnSpc>
            </a:pPr>
            <a:r>
              <a:rPr lang="ru-RU" dirty="0"/>
              <a:t>Адаптивность ТПР недостаточна с позиции непрерывного инжиниринга деловых процессов;</a:t>
            </a:r>
          </a:p>
          <a:p>
            <a:pPr>
              <a:lnSpc>
                <a:spcPct val="100000"/>
              </a:lnSpc>
            </a:pPr>
            <a:r>
              <a:rPr lang="ru-RU" dirty="0"/>
              <a:t>Возникают проблемы в комплексировании разных функциональны х подсистем, особенно в случае использования решений нескольких производителей программного обеспечения</a:t>
            </a:r>
          </a:p>
        </p:txBody>
      </p:sp>
    </p:spTree>
    <p:extLst>
      <p:ext uri="{BB962C8B-B14F-4D97-AF65-F5344CB8AC3E}">
        <p14:creationId xmlns:p14="http://schemas.microsoft.com/office/powerpoint/2010/main" val="2727487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Применение</a:t>
            </a:r>
          </a:p>
        </p:txBody>
      </p:sp>
      <p:sp>
        <p:nvSpPr>
          <p:cNvPr id="3" name="Объект 2"/>
          <p:cNvSpPr>
            <a:spLocks noGrp="1"/>
          </p:cNvSpPr>
          <p:nvPr>
            <p:ph idx="1"/>
          </p:nvPr>
        </p:nvSpPr>
        <p:spPr>
          <a:xfrm>
            <a:off x="838200" y="1540042"/>
            <a:ext cx="10515600" cy="4636921"/>
          </a:xfrm>
        </p:spPr>
        <p:txBody>
          <a:bodyPr>
            <a:normAutofit/>
          </a:bodyPr>
          <a:lstStyle/>
          <a:p>
            <a:pPr>
              <a:lnSpc>
                <a:spcPct val="150000"/>
              </a:lnSpc>
            </a:pPr>
            <a:r>
              <a:rPr lang="ru-RU" dirty="0"/>
              <a:t>В качестве примера широко распространенного функционального пакета прикладных программ можно привести 1С «Предприятие» (автоматизация бухгалтерского учета, расчета заработной платы, складного учета).</a:t>
            </a:r>
          </a:p>
          <a:p>
            <a:pPr>
              <a:lnSpc>
                <a:spcPct val="150000"/>
              </a:lnSpc>
            </a:pPr>
            <a:r>
              <a:rPr lang="ru-RU" dirty="0"/>
              <a:t>Другие примеры: «Фолио-Склад» (автоматизация складских операций), «ИНТЭК» (финансовый анализ), «</a:t>
            </a:r>
            <a:r>
              <a:rPr lang="en-US" dirty="0"/>
              <a:t>Project Expert</a:t>
            </a:r>
            <a:r>
              <a:rPr lang="ru-RU" dirty="0"/>
              <a:t>» (бизнес – планирование) и т.д.</a:t>
            </a:r>
          </a:p>
        </p:txBody>
      </p:sp>
    </p:spTree>
    <p:extLst>
      <p:ext uri="{BB962C8B-B14F-4D97-AF65-F5344CB8AC3E}">
        <p14:creationId xmlns:p14="http://schemas.microsoft.com/office/powerpoint/2010/main" val="313557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3137" y="365125"/>
            <a:ext cx="11261558" cy="1325563"/>
          </a:xfrm>
        </p:spPr>
        <p:txBody>
          <a:bodyPr/>
          <a:lstStyle/>
          <a:p>
            <a:r>
              <a:rPr lang="ru-RU" dirty="0"/>
              <a:t>Основные понятия и классификация методов типового проектного проектирования</a:t>
            </a:r>
          </a:p>
        </p:txBody>
      </p:sp>
      <p:sp>
        <p:nvSpPr>
          <p:cNvPr id="3" name="Объект 2"/>
          <p:cNvSpPr>
            <a:spLocks noGrp="1"/>
          </p:cNvSpPr>
          <p:nvPr>
            <p:ph idx="1"/>
          </p:nvPr>
        </p:nvSpPr>
        <p:spPr>
          <a:xfrm>
            <a:off x="838200" y="2385689"/>
            <a:ext cx="10515600" cy="3791273"/>
          </a:xfrm>
        </p:spPr>
        <p:txBody>
          <a:bodyPr/>
          <a:lstStyle/>
          <a:p>
            <a:r>
              <a:rPr lang="ru-RU" dirty="0"/>
              <a:t>Методы типового проектирования ИС предполагают создание системы из готовых типовых элементов (типовых проектных решений).</a:t>
            </a:r>
          </a:p>
          <a:p>
            <a:r>
              <a:rPr lang="ru-RU" dirty="0"/>
              <a:t>Для этого проектируемая информационная система должна быть декомпозируемая (т.е. иметь возможность декомпозиции) на составляющие компоненты (подсистемы, программные модули, комплексы задач и т.д.), для которых разрабатывается типовое проектное решение.</a:t>
            </a:r>
          </a:p>
        </p:txBody>
      </p:sp>
    </p:spTree>
    <p:extLst>
      <p:ext uri="{BB962C8B-B14F-4D97-AF65-F5344CB8AC3E}">
        <p14:creationId xmlns:p14="http://schemas.microsoft.com/office/powerpoint/2010/main" val="2469051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Объектный метод типового проектирования</a:t>
            </a:r>
          </a:p>
        </p:txBody>
      </p:sp>
      <p:sp>
        <p:nvSpPr>
          <p:cNvPr id="3" name="Объект 2"/>
          <p:cNvSpPr>
            <a:spLocks noGrp="1"/>
          </p:cNvSpPr>
          <p:nvPr>
            <p:ph idx="1"/>
          </p:nvPr>
        </p:nvSpPr>
        <p:spPr/>
        <p:txBody>
          <a:bodyPr/>
          <a:lstStyle/>
          <a:p>
            <a:pPr>
              <a:lnSpc>
                <a:spcPct val="150000"/>
              </a:lnSpc>
            </a:pPr>
            <a:r>
              <a:rPr lang="ru-RU" dirty="0"/>
              <a:t>Объектные ТПР</a:t>
            </a:r>
          </a:p>
          <a:p>
            <a:pPr>
              <a:lnSpc>
                <a:spcPct val="150000"/>
              </a:lnSpc>
            </a:pPr>
            <a:r>
              <a:rPr lang="ru-RU" dirty="0"/>
              <a:t>Отраслевые проекты ИС </a:t>
            </a:r>
          </a:p>
        </p:txBody>
      </p:sp>
    </p:spTree>
    <p:extLst>
      <p:ext uri="{BB962C8B-B14F-4D97-AF65-F5344CB8AC3E}">
        <p14:creationId xmlns:p14="http://schemas.microsoft.com/office/powerpoint/2010/main" val="174192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Объектный метод типового проектирования</a:t>
            </a:r>
          </a:p>
        </p:txBody>
      </p:sp>
      <p:sp>
        <p:nvSpPr>
          <p:cNvPr id="3" name="Объект 2"/>
          <p:cNvSpPr>
            <a:spLocks noGrp="1"/>
          </p:cNvSpPr>
          <p:nvPr>
            <p:ph idx="1"/>
          </p:nvPr>
        </p:nvSpPr>
        <p:spPr/>
        <p:txBody>
          <a:bodyPr/>
          <a:lstStyle/>
          <a:p>
            <a:pPr>
              <a:lnSpc>
                <a:spcPct val="150000"/>
              </a:lnSpc>
            </a:pPr>
            <a:r>
              <a:rPr lang="ru-RU" dirty="0"/>
              <a:t>Типовой элемент системы – типовой проект для объектов управления определенной отрасли, который включает полный набор функциональных и обеспечивающих подсистем ИС.</a:t>
            </a:r>
          </a:p>
        </p:txBody>
      </p:sp>
    </p:spTree>
    <p:extLst>
      <p:ext uri="{BB962C8B-B14F-4D97-AF65-F5344CB8AC3E}">
        <p14:creationId xmlns:p14="http://schemas.microsoft.com/office/powerpoint/2010/main" val="787636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7F54F4-C1A9-E924-9EA5-ED4BFC10525A}"/>
              </a:ext>
            </a:extLst>
          </p:cNvPr>
          <p:cNvSpPr>
            <a:spLocks noGrp="1"/>
          </p:cNvSpPr>
          <p:nvPr>
            <p:ph type="title"/>
          </p:nvPr>
        </p:nvSpPr>
        <p:spPr/>
        <p:txBody>
          <a:bodyPr/>
          <a:lstStyle/>
          <a:p>
            <a:r>
              <a:rPr lang="ru-RU" dirty="0"/>
              <a:t>Достоинства объектного подхода</a:t>
            </a:r>
          </a:p>
        </p:txBody>
      </p:sp>
      <p:sp>
        <p:nvSpPr>
          <p:cNvPr id="3" name="Объект 2">
            <a:extLst>
              <a:ext uri="{FF2B5EF4-FFF2-40B4-BE49-F238E27FC236}">
                <a16:creationId xmlns:a16="http://schemas.microsoft.com/office/drawing/2014/main" id="{43D5D308-DB3C-8C02-52C8-4CF6184B7BD2}"/>
              </a:ext>
            </a:extLst>
          </p:cNvPr>
          <p:cNvSpPr>
            <a:spLocks noGrp="1"/>
          </p:cNvSpPr>
          <p:nvPr>
            <p:ph idx="1"/>
          </p:nvPr>
        </p:nvSpPr>
        <p:spPr/>
        <p:txBody>
          <a:bodyPr>
            <a:normAutofit/>
          </a:bodyPr>
          <a:lstStyle/>
          <a:p>
            <a:r>
              <a:rPr lang="ru-RU" dirty="0"/>
              <a:t>Комплексирование всех компонентов ИС за счет методологического единства и информационной, программной и технической Совместимости</a:t>
            </a:r>
          </a:p>
          <a:p>
            <a:r>
              <a:rPr lang="ru-RU" dirty="0"/>
              <a:t>открытость  архитектуры — позволяет устанавливать ТПР на разных </a:t>
            </a:r>
            <a:r>
              <a:rPr lang="ru-RU" dirty="0" err="1"/>
              <a:t>программнотехнических</a:t>
            </a:r>
            <a:r>
              <a:rPr lang="ru-RU" dirty="0"/>
              <a:t> платформах</a:t>
            </a:r>
          </a:p>
          <a:p>
            <a:r>
              <a:rPr lang="ru-RU" dirty="0"/>
              <a:t>масштабируемость — допускает конфигурацию ИС для переменного числа рабочих мест</a:t>
            </a:r>
          </a:p>
          <a:p>
            <a:r>
              <a:rPr lang="ru-RU" dirty="0"/>
              <a:t> </a:t>
            </a:r>
            <a:r>
              <a:rPr lang="ru-RU" dirty="0" err="1"/>
              <a:t>конфигурируемость</a:t>
            </a:r>
            <a:r>
              <a:rPr lang="ru-RU" dirty="0"/>
              <a:t> — позволяет выбирать необходимое подмножество компонентов </a:t>
            </a:r>
          </a:p>
        </p:txBody>
      </p:sp>
    </p:spTree>
    <p:extLst>
      <p:ext uri="{BB962C8B-B14F-4D97-AF65-F5344CB8AC3E}">
        <p14:creationId xmlns:p14="http://schemas.microsoft.com/office/powerpoint/2010/main" val="3955783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990783-1853-EE84-FE27-DA54730BD16A}"/>
              </a:ext>
            </a:extLst>
          </p:cNvPr>
          <p:cNvSpPr>
            <a:spLocks noGrp="1"/>
          </p:cNvSpPr>
          <p:nvPr>
            <p:ph type="title"/>
          </p:nvPr>
        </p:nvSpPr>
        <p:spPr/>
        <p:txBody>
          <a:bodyPr/>
          <a:lstStyle/>
          <a:p>
            <a:r>
              <a:rPr lang="ru-RU" dirty="0"/>
              <a:t>Недостатки объектного подхода</a:t>
            </a:r>
          </a:p>
        </p:txBody>
      </p:sp>
      <p:sp>
        <p:nvSpPr>
          <p:cNvPr id="3" name="Объект 2">
            <a:extLst>
              <a:ext uri="{FF2B5EF4-FFF2-40B4-BE49-F238E27FC236}">
                <a16:creationId xmlns:a16="http://schemas.microsoft.com/office/drawing/2014/main" id="{4B23B37B-F4DD-A407-5661-9B2E7F13CC62}"/>
              </a:ext>
            </a:extLst>
          </p:cNvPr>
          <p:cNvSpPr>
            <a:spLocks noGrp="1"/>
          </p:cNvSpPr>
          <p:nvPr>
            <p:ph idx="1"/>
          </p:nvPr>
        </p:nvSpPr>
        <p:spPr/>
        <p:txBody>
          <a:bodyPr>
            <a:normAutofit/>
          </a:bodyPr>
          <a:lstStyle/>
          <a:p>
            <a:r>
              <a:rPr lang="ru-RU" dirty="0"/>
              <a:t>Проблемы привязки типового проекта к конкретному объекту управления, что вызывает в некоторых случаях даже необходимость изменения организационно-экономической структуры объекта автоматизации;</a:t>
            </a:r>
          </a:p>
          <a:p>
            <a:r>
              <a:rPr lang="ru-RU" dirty="0"/>
              <a:t>Например, </a:t>
            </a:r>
            <a:r>
              <a:rPr lang="en-US" dirty="0"/>
              <a:t>ERP</a:t>
            </a:r>
            <a:r>
              <a:rPr lang="ru-RU" dirty="0"/>
              <a:t>-системы компании </a:t>
            </a:r>
            <a:r>
              <a:rPr lang="en-US" dirty="0"/>
              <a:t>SAP </a:t>
            </a:r>
            <a:r>
              <a:rPr lang="ru-RU" dirty="0"/>
              <a:t>для крупного бизнеса </a:t>
            </a:r>
            <a:r>
              <a:rPr lang="en-US" dirty="0"/>
              <a:t>SAP R4</a:t>
            </a:r>
            <a:endParaRPr lang="ru-RU" dirty="0"/>
          </a:p>
        </p:txBody>
      </p:sp>
    </p:spTree>
    <p:extLst>
      <p:ext uri="{BB962C8B-B14F-4D97-AF65-F5344CB8AC3E}">
        <p14:creationId xmlns:p14="http://schemas.microsoft.com/office/powerpoint/2010/main" val="352058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черты типовых проектов</a:t>
            </a:r>
          </a:p>
        </p:txBody>
      </p:sp>
      <p:sp>
        <p:nvSpPr>
          <p:cNvPr id="3" name="Объект 2"/>
          <p:cNvSpPr>
            <a:spLocks noGrp="1"/>
          </p:cNvSpPr>
          <p:nvPr>
            <p:ph idx="1"/>
          </p:nvPr>
        </p:nvSpPr>
        <p:spPr/>
        <p:txBody>
          <a:bodyPr/>
          <a:lstStyle/>
          <a:p>
            <a:pPr>
              <a:lnSpc>
                <a:spcPct val="114000"/>
              </a:lnSpc>
              <a:spcBef>
                <a:spcPts val="600"/>
              </a:spcBef>
            </a:pPr>
            <a:r>
              <a:rPr lang="ru-RU" dirty="0"/>
              <a:t>Открытость архитектуры, позволяющая устанавливать проекты на разных программно-технических платформах;</a:t>
            </a:r>
          </a:p>
          <a:p>
            <a:pPr>
              <a:lnSpc>
                <a:spcPct val="114000"/>
              </a:lnSpc>
              <a:spcBef>
                <a:spcPts val="600"/>
              </a:spcBef>
            </a:pPr>
            <a:r>
              <a:rPr lang="ru-RU" dirty="0"/>
              <a:t>Масштабируемость, допускающая конфигурацию ИС для различного числа рабочих мест;</a:t>
            </a:r>
          </a:p>
          <a:p>
            <a:pPr>
              <a:lnSpc>
                <a:spcPct val="114000"/>
              </a:lnSpc>
              <a:spcBef>
                <a:spcPts val="600"/>
              </a:spcBef>
            </a:pPr>
            <a:r>
              <a:rPr lang="ru-RU" dirty="0" err="1"/>
              <a:t>Конфигурируемость</a:t>
            </a:r>
            <a:r>
              <a:rPr lang="ru-RU" dirty="0"/>
              <a:t>, позволяющая выбирать подмножество компонентов для конкретной проблемной области, которые </a:t>
            </a:r>
            <a:r>
              <a:rPr lang="ru-RU" dirty="0" err="1"/>
              <a:t>параметрически</a:t>
            </a:r>
            <a:r>
              <a:rPr lang="ru-RU" dirty="0"/>
              <a:t> настраиваются на особенности объекта управления.</a:t>
            </a:r>
          </a:p>
        </p:txBody>
      </p:sp>
    </p:spTree>
    <p:extLst>
      <p:ext uri="{BB962C8B-B14F-4D97-AF65-F5344CB8AC3E}">
        <p14:creationId xmlns:p14="http://schemas.microsoft.com/office/powerpoint/2010/main" val="2588758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385010"/>
            <a:ext cx="10515600" cy="6098291"/>
          </a:xfrm>
        </p:spPr>
        <p:txBody>
          <a:bodyPr/>
          <a:lstStyle/>
          <a:p>
            <a:pPr marL="0" indent="0" algn="ctr">
              <a:lnSpc>
                <a:spcPct val="150000"/>
              </a:lnSpc>
              <a:buNone/>
            </a:pPr>
            <a:r>
              <a:rPr lang="ru-RU" b="1" dirty="0"/>
              <a:t>Достоинства типового проектирования ИС:</a:t>
            </a:r>
          </a:p>
          <a:p>
            <a:pPr>
              <a:lnSpc>
                <a:spcPct val="150000"/>
              </a:lnSpc>
            </a:pPr>
            <a:r>
              <a:rPr lang="ru-RU" dirty="0"/>
              <a:t>Информационная, программная и техническая совместимость.</a:t>
            </a:r>
          </a:p>
          <a:p>
            <a:pPr marL="0" indent="0" algn="ctr">
              <a:lnSpc>
                <a:spcPct val="150000"/>
              </a:lnSpc>
              <a:buNone/>
            </a:pPr>
            <a:r>
              <a:rPr lang="ru-RU" b="1" dirty="0"/>
              <a:t>Недостатки:</a:t>
            </a:r>
          </a:p>
          <a:p>
            <a:pPr>
              <a:lnSpc>
                <a:spcPct val="150000"/>
              </a:lnSpc>
            </a:pPr>
            <a:r>
              <a:rPr lang="ru-RU" dirty="0"/>
              <a:t>Необходима адаптация типового проекта к конкретному объекту управления.</a:t>
            </a:r>
          </a:p>
          <a:p>
            <a:pPr>
              <a:lnSpc>
                <a:spcPct val="150000"/>
              </a:lnSpc>
            </a:pPr>
            <a:r>
              <a:rPr lang="ru-RU" dirty="0"/>
              <a:t>Для этого типовой проект дорабатывается с помощью специальных инструментальных средств типовой системы.</a:t>
            </a:r>
          </a:p>
        </p:txBody>
      </p:sp>
    </p:spTree>
    <p:extLst>
      <p:ext uri="{BB962C8B-B14F-4D97-AF65-F5344CB8AC3E}">
        <p14:creationId xmlns:p14="http://schemas.microsoft.com/office/powerpoint/2010/main" val="865153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38B518-ED28-DE90-417A-62FB16838773}"/>
              </a:ext>
            </a:extLst>
          </p:cNvPr>
          <p:cNvSpPr>
            <a:spLocks noGrp="1"/>
          </p:cNvSpPr>
          <p:nvPr>
            <p:ph type="title"/>
          </p:nvPr>
        </p:nvSpPr>
        <p:spPr/>
        <p:txBody>
          <a:bodyPr/>
          <a:lstStyle/>
          <a:p>
            <a:r>
              <a:rPr lang="ru-RU" dirty="0"/>
              <a:t>Реализация типового проектирования</a:t>
            </a:r>
          </a:p>
        </p:txBody>
      </p:sp>
      <p:sp>
        <p:nvSpPr>
          <p:cNvPr id="3" name="Объект 2">
            <a:extLst>
              <a:ext uri="{FF2B5EF4-FFF2-40B4-BE49-F238E27FC236}">
                <a16:creationId xmlns:a16="http://schemas.microsoft.com/office/drawing/2014/main" id="{8280DF39-8ADE-EDFD-5808-16EBD14A1B91}"/>
              </a:ext>
            </a:extLst>
          </p:cNvPr>
          <p:cNvSpPr>
            <a:spLocks noGrp="1"/>
          </p:cNvSpPr>
          <p:nvPr>
            <p:ph idx="1"/>
          </p:nvPr>
        </p:nvSpPr>
        <p:spPr/>
        <p:txBody>
          <a:bodyPr>
            <a:normAutofit/>
          </a:bodyPr>
          <a:lstStyle/>
          <a:p>
            <a:r>
              <a:rPr lang="ru-RU" sz="4000" dirty="0"/>
              <a:t>Для реализации типового проектирования используются два подхода:</a:t>
            </a:r>
          </a:p>
          <a:p>
            <a:r>
              <a:rPr lang="ru-RU" sz="4000" dirty="0"/>
              <a:t> параметрически-ориентированное</a:t>
            </a:r>
          </a:p>
          <a:p>
            <a:r>
              <a:rPr lang="ru-RU" sz="4000" dirty="0" err="1"/>
              <a:t>модельноориентированное</a:t>
            </a:r>
            <a:r>
              <a:rPr lang="ru-RU" sz="4000" dirty="0"/>
              <a:t> проектирование. </a:t>
            </a:r>
          </a:p>
        </p:txBody>
      </p:sp>
    </p:spTree>
    <p:extLst>
      <p:ext uri="{BB962C8B-B14F-4D97-AF65-F5344CB8AC3E}">
        <p14:creationId xmlns:p14="http://schemas.microsoft.com/office/powerpoint/2010/main" val="235061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66923"/>
          </a:xfrm>
        </p:spPr>
        <p:txBody>
          <a:bodyPr/>
          <a:lstStyle/>
          <a:p>
            <a:pPr algn="ctr"/>
            <a:r>
              <a:rPr lang="ru-RU" b="1" dirty="0"/>
              <a:t>Параметрически-ориентированное проектирование ИС (ПОПИС)</a:t>
            </a:r>
          </a:p>
        </p:txBody>
      </p:sp>
    </p:spTree>
    <p:extLst>
      <p:ext uri="{BB962C8B-B14F-4D97-AF65-F5344CB8AC3E}">
        <p14:creationId xmlns:p14="http://schemas.microsoft.com/office/powerpoint/2010/main" val="2807402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965D44-1FFB-493A-BD9C-65D1F75820B0}"/>
              </a:ext>
            </a:extLst>
          </p:cNvPr>
          <p:cNvSpPr>
            <a:spLocks noGrp="1"/>
          </p:cNvSpPr>
          <p:nvPr>
            <p:ph type="title"/>
          </p:nvPr>
        </p:nvSpPr>
        <p:spPr>
          <a:xfrm>
            <a:off x="838200" y="365125"/>
            <a:ext cx="10515600" cy="588689"/>
          </a:xfrm>
        </p:spPr>
        <p:txBody>
          <a:bodyPr>
            <a:normAutofit fontScale="90000"/>
          </a:bodyPr>
          <a:lstStyle/>
          <a:p>
            <a:r>
              <a:rPr lang="ru-RU" dirty="0"/>
              <a:t>Основные принципы ПОПИС</a:t>
            </a:r>
          </a:p>
        </p:txBody>
      </p:sp>
      <p:sp>
        <p:nvSpPr>
          <p:cNvPr id="3" name="Объект 2">
            <a:extLst>
              <a:ext uri="{FF2B5EF4-FFF2-40B4-BE49-F238E27FC236}">
                <a16:creationId xmlns:a16="http://schemas.microsoft.com/office/drawing/2014/main" id="{CD7A8AB8-15E2-6995-E86A-8A276F2CC7F1}"/>
              </a:ext>
            </a:extLst>
          </p:cNvPr>
          <p:cNvSpPr>
            <a:spLocks noGrp="1"/>
          </p:cNvSpPr>
          <p:nvPr>
            <p:ph idx="1"/>
          </p:nvPr>
        </p:nvSpPr>
        <p:spPr>
          <a:xfrm>
            <a:off x="838200" y="1379483"/>
            <a:ext cx="10515600" cy="4797480"/>
          </a:xfrm>
        </p:spPr>
        <p:txBody>
          <a:bodyPr>
            <a:normAutofit/>
          </a:bodyPr>
          <a:lstStyle/>
          <a:p>
            <a:pPr marL="514350" indent="-514350">
              <a:buFont typeface="+mj-lt"/>
              <a:buAutoNum type="arabicPeriod"/>
            </a:pPr>
            <a:r>
              <a:rPr lang="ru-RU" b="1" i="0" dirty="0">
                <a:solidFill>
                  <a:srgbClr val="0D0D0D"/>
                </a:solidFill>
                <a:effectLst/>
                <a:highlight>
                  <a:srgbClr val="FFFFFF"/>
                </a:highlight>
                <a:latin typeface="Söhne"/>
              </a:rPr>
              <a:t>Использование параметров и правил:</a:t>
            </a:r>
            <a:r>
              <a:rPr lang="ru-RU" b="0" i="0" dirty="0">
                <a:solidFill>
                  <a:srgbClr val="0D0D0D"/>
                </a:solidFill>
                <a:effectLst/>
                <a:highlight>
                  <a:srgbClr val="FFFFFF"/>
                </a:highlight>
                <a:latin typeface="Söhne"/>
              </a:rPr>
              <a:t> В ПОПИС основными элементами являются параметры (</a:t>
            </a:r>
            <a:r>
              <a:rPr lang="ru-RU" b="0" i="0" dirty="0" err="1">
                <a:solidFill>
                  <a:srgbClr val="0D0D0D"/>
                </a:solidFill>
                <a:effectLst/>
                <a:highlight>
                  <a:srgbClr val="FFFFFF"/>
                </a:highlight>
                <a:latin typeface="Söhne"/>
              </a:rPr>
              <a:t>variables</a:t>
            </a:r>
            <a:r>
              <a:rPr lang="ru-RU" b="0" i="0" dirty="0">
                <a:solidFill>
                  <a:srgbClr val="0D0D0D"/>
                </a:solidFill>
                <a:effectLst/>
                <a:highlight>
                  <a:srgbClr val="FFFFFF"/>
                </a:highlight>
                <a:latin typeface="Söhne"/>
              </a:rPr>
              <a:t>) и правила (</a:t>
            </a:r>
            <a:r>
              <a:rPr lang="ru-RU" b="0" i="0" dirty="0" err="1">
                <a:solidFill>
                  <a:srgbClr val="0D0D0D"/>
                </a:solidFill>
                <a:effectLst/>
                <a:highlight>
                  <a:srgbClr val="FFFFFF"/>
                </a:highlight>
                <a:latin typeface="Söhne"/>
              </a:rPr>
              <a:t>rules</a:t>
            </a:r>
            <a:r>
              <a:rPr lang="ru-RU" b="0" i="0" dirty="0">
                <a:solidFill>
                  <a:srgbClr val="0D0D0D"/>
                </a:solidFill>
                <a:effectLst/>
                <a:highlight>
                  <a:srgbClr val="FFFFFF"/>
                </a:highlight>
                <a:latin typeface="Söhne"/>
              </a:rPr>
              <a:t>).</a:t>
            </a:r>
          </a:p>
          <a:p>
            <a:pPr marL="514350" indent="-514350">
              <a:buFont typeface="+mj-lt"/>
              <a:buAutoNum type="arabicPeriod"/>
            </a:pPr>
            <a:r>
              <a:rPr lang="ru-RU" b="1" i="0" dirty="0">
                <a:solidFill>
                  <a:srgbClr val="0D0D0D"/>
                </a:solidFill>
                <a:effectLst/>
                <a:highlight>
                  <a:srgbClr val="FFFFFF"/>
                </a:highlight>
                <a:latin typeface="Söhne"/>
              </a:rPr>
              <a:t>Гибкость и </a:t>
            </a:r>
            <a:r>
              <a:rPr lang="ru-RU" b="1" i="0" dirty="0" err="1">
                <a:solidFill>
                  <a:srgbClr val="0D0D0D"/>
                </a:solidFill>
                <a:effectLst/>
                <a:highlight>
                  <a:srgbClr val="FFFFFF"/>
                </a:highlight>
                <a:latin typeface="Söhne"/>
              </a:rPr>
              <a:t>настраиваемость</a:t>
            </a:r>
            <a:r>
              <a:rPr lang="ru-RU" b="1" i="0" dirty="0">
                <a:solidFill>
                  <a:srgbClr val="0D0D0D"/>
                </a:solidFill>
                <a:effectLst/>
                <a:highlight>
                  <a:srgbClr val="FFFFFF"/>
                </a:highlight>
                <a:latin typeface="Söhne"/>
              </a:rPr>
              <a:t>:</a:t>
            </a:r>
            <a:r>
              <a:rPr lang="ru-RU" b="0" i="0" dirty="0">
                <a:solidFill>
                  <a:srgbClr val="0D0D0D"/>
                </a:solidFill>
                <a:effectLst/>
                <a:highlight>
                  <a:srgbClr val="FFFFFF"/>
                </a:highlight>
                <a:latin typeface="Söhne"/>
              </a:rPr>
              <a:t> ИС созданные с использованием ПОПИС, легко настраиваются и гибко адаптируются к различным требованиям бизнеса или конечных пользователей.</a:t>
            </a:r>
          </a:p>
          <a:p>
            <a:pPr marL="514350" indent="-514350">
              <a:buFont typeface="+mj-lt"/>
              <a:buAutoNum type="arabicPeriod"/>
            </a:pPr>
            <a:r>
              <a:rPr lang="ru-RU" b="1" i="0" dirty="0">
                <a:solidFill>
                  <a:srgbClr val="0D0D0D"/>
                </a:solidFill>
                <a:effectLst/>
                <a:highlight>
                  <a:srgbClr val="FFFFFF"/>
                </a:highlight>
                <a:latin typeface="Söhne"/>
              </a:rPr>
              <a:t>Модульность и повторное использование:</a:t>
            </a:r>
            <a:r>
              <a:rPr lang="ru-RU" b="0" i="0" dirty="0">
                <a:solidFill>
                  <a:srgbClr val="0D0D0D"/>
                </a:solidFill>
                <a:effectLst/>
                <a:highlight>
                  <a:srgbClr val="FFFFFF"/>
                </a:highlight>
                <a:latin typeface="Söhne"/>
              </a:rPr>
              <a:t> Параметрически-ориентированные информационные системы обычно строятся с использованием модульного подхода.</a:t>
            </a:r>
            <a:endParaRPr lang="ru-RU" dirty="0">
              <a:solidFill>
                <a:srgbClr val="0D0D0D"/>
              </a:solidFill>
              <a:highlight>
                <a:srgbClr val="FFFFFF"/>
              </a:highlight>
              <a:latin typeface="Söhne"/>
            </a:endParaRPr>
          </a:p>
          <a:p>
            <a:pPr marL="514350" indent="-514350">
              <a:buFont typeface="+mj-lt"/>
              <a:buAutoNum type="arabicPeriod"/>
            </a:pPr>
            <a:r>
              <a:rPr lang="ru-RU" b="1" i="0" dirty="0">
                <a:solidFill>
                  <a:srgbClr val="0D0D0D"/>
                </a:solidFill>
                <a:effectLst/>
                <a:highlight>
                  <a:srgbClr val="FFFFFF"/>
                </a:highlight>
                <a:latin typeface="Söhne"/>
              </a:rPr>
              <a:t>Автоматизация процессов:</a:t>
            </a:r>
            <a:r>
              <a:rPr lang="ru-RU" b="0" i="0" dirty="0">
                <a:solidFill>
                  <a:srgbClr val="0D0D0D"/>
                </a:solidFill>
                <a:effectLst/>
                <a:highlight>
                  <a:srgbClr val="FFFFFF"/>
                </a:highlight>
                <a:latin typeface="Söhne"/>
              </a:rPr>
              <a:t> Правила, определяющие логику системы, могут быть использованы для автоматического выполнения необходимых задач.</a:t>
            </a:r>
            <a:endParaRPr lang="ru-RU" dirty="0"/>
          </a:p>
        </p:txBody>
      </p:sp>
    </p:spTree>
    <p:extLst>
      <p:ext uri="{BB962C8B-B14F-4D97-AF65-F5344CB8AC3E}">
        <p14:creationId xmlns:p14="http://schemas.microsoft.com/office/powerpoint/2010/main" val="134434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1DDF7-5E50-C8E6-B652-23B18C375D22}"/>
              </a:ext>
            </a:extLst>
          </p:cNvPr>
          <p:cNvSpPr>
            <a:spLocks noGrp="1"/>
          </p:cNvSpPr>
          <p:nvPr>
            <p:ph type="title"/>
          </p:nvPr>
        </p:nvSpPr>
        <p:spPr/>
        <p:txBody>
          <a:bodyPr/>
          <a:lstStyle/>
          <a:p>
            <a:r>
              <a:rPr lang="ru-RU" dirty="0"/>
              <a:t>Реализация ПОПИС включает следующие шаги:</a:t>
            </a:r>
          </a:p>
        </p:txBody>
      </p:sp>
      <p:sp>
        <p:nvSpPr>
          <p:cNvPr id="3" name="Объект 2">
            <a:extLst>
              <a:ext uri="{FF2B5EF4-FFF2-40B4-BE49-F238E27FC236}">
                <a16:creationId xmlns:a16="http://schemas.microsoft.com/office/drawing/2014/main" id="{3D156ED8-D126-B63B-58EC-A6024030154B}"/>
              </a:ext>
            </a:extLst>
          </p:cNvPr>
          <p:cNvSpPr>
            <a:spLocks noGrp="1"/>
          </p:cNvSpPr>
          <p:nvPr>
            <p:ph idx="1"/>
          </p:nvPr>
        </p:nvSpPr>
        <p:spPr/>
        <p:txBody>
          <a:bodyPr>
            <a:normAutofit/>
          </a:bodyPr>
          <a:lstStyle/>
          <a:p>
            <a:pPr algn="l">
              <a:buFont typeface="Arial" panose="020B0604020202020204" pitchFamily="34" charset="0"/>
              <a:buChar char="•"/>
            </a:pPr>
            <a:r>
              <a:rPr lang="ru-RU" b="1" i="0" dirty="0">
                <a:solidFill>
                  <a:srgbClr val="0D0D0D"/>
                </a:solidFill>
                <a:effectLst/>
                <a:highlight>
                  <a:srgbClr val="FFFFFF"/>
                </a:highlight>
                <a:latin typeface="Söhne"/>
              </a:rPr>
              <a:t>Анализ требований</a:t>
            </a:r>
            <a:r>
              <a:rPr lang="ru-RU" b="0" i="0" dirty="0">
                <a:solidFill>
                  <a:srgbClr val="0D0D0D"/>
                </a:solidFill>
                <a:effectLst/>
                <a:highlight>
                  <a:srgbClr val="FFFFFF"/>
                </a:highlight>
                <a:latin typeface="Söhne"/>
              </a:rPr>
              <a:t>.</a:t>
            </a:r>
          </a:p>
          <a:p>
            <a:pPr algn="l">
              <a:buFont typeface="Arial" panose="020B0604020202020204" pitchFamily="34" charset="0"/>
              <a:buChar char="•"/>
            </a:pPr>
            <a:r>
              <a:rPr lang="ru-RU" b="1" i="0" dirty="0">
                <a:solidFill>
                  <a:srgbClr val="0D0D0D"/>
                </a:solidFill>
                <a:effectLst/>
                <a:highlight>
                  <a:srgbClr val="FFFFFF"/>
                </a:highlight>
                <a:latin typeface="Söhne"/>
              </a:rPr>
              <a:t>Идентификация параметров и правил.</a:t>
            </a:r>
            <a:endParaRPr lang="ru-RU" b="0" i="0" dirty="0">
              <a:solidFill>
                <a:srgbClr val="0D0D0D"/>
              </a:solidFill>
              <a:effectLst/>
              <a:highlight>
                <a:srgbClr val="FFFFFF"/>
              </a:highlight>
              <a:latin typeface="Söhne"/>
            </a:endParaRPr>
          </a:p>
          <a:p>
            <a:pPr algn="l">
              <a:buFont typeface="Arial" panose="020B0604020202020204" pitchFamily="34" charset="0"/>
              <a:buChar char="•"/>
            </a:pPr>
            <a:r>
              <a:rPr lang="ru-RU" b="1" i="0" dirty="0">
                <a:solidFill>
                  <a:srgbClr val="0D0D0D"/>
                </a:solidFill>
                <a:effectLst/>
                <a:highlight>
                  <a:srgbClr val="FFFFFF"/>
                </a:highlight>
                <a:latin typeface="Söhne"/>
              </a:rPr>
              <a:t>Проектирование архитектуры</a:t>
            </a:r>
            <a:r>
              <a:rPr lang="ru-RU" b="0" i="0" dirty="0">
                <a:solidFill>
                  <a:srgbClr val="0D0D0D"/>
                </a:solidFill>
                <a:effectLst/>
                <a:highlight>
                  <a:srgbClr val="FFFFFF"/>
                </a:highlight>
                <a:latin typeface="Söhne"/>
              </a:rPr>
              <a:t>.</a:t>
            </a:r>
          </a:p>
          <a:p>
            <a:pPr algn="l">
              <a:buFont typeface="Arial" panose="020B0604020202020204" pitchFamily="34" charset="0"/>
              <a:buChar char="•"/>
            </a:pPr>
            <a:r>
              <a:rPr lang="ru-RU" b="1" i="0" dirty="0">
                <a:solidFill>
                  <a:srgbClr val="0D0D0D"/>
                </a:solidFill>
                <a:effectLst/>
                <a:highlight>
                  <a:srgbClr val="FFFFFF"/>
                </a:highlight>
                <a:latin typeface="Söhne"/>
              </a:rPr>
              <a:t>Разработка и настройка.</a:t>
            </a:r>
          </a:p>
          <a:p>
            <a:pPr algn="l">
              <a:buFont typeface="Arial" panose="020B0604020202020204" pitchFamily="34" charset="0"/>
              <a:buChar char="•"/>
            </a:pPr>
            <a:r>
              <a:rPr lang="ru-RU" b="1" i="0" dirty="0">
                <a:solidFill>
                  <a:srgbClr val="0D0D0D"/>
                </a:solidFill>
                <a:effectLst/>
                <a:highlight>
                  <a:srgbClr val="FFFFFF"/>
                </a:highlight>
                <a:latin typeface="Söhne"/>
              </a:rPr>
              <a:t>Тестирование и оптимизация.</a:t>
            </a:r>
            <a:endParaRPr lang="ru-RU"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42270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358D59-9841-FC54-EF09-5B229B206D9A}"/>
              </a:ext>
            </a:extLst>
          </p:cNvPr>
          <p:cNvSpPr>
            <a:spLocks noGrp="1"/>
          </p:cNvSpPr>
          <p:nvPr>
            <p:ph type="title"/>
          </p:nvPr>
        </p:nvSpPr>
        <p:spPr/>
        <p:txBody>
          <a:bodyPr/>
          <a:lstStyle/>
          <a:p>
            <a:r>
              <a:rPr lang="ru-RU" dirty="0"/>
              <a:t>Типовое проектное решение (ТПР)</a:t>
            </a:r>
          </a:p>
        </p:txBody>
      </p:sp>
      <p:sp>
        <p:nvSpPr>
          <p:cNvPr id="3" name="Объект 2">
            <a:extLst>
              <a:ext uri="{FF2B5EF4-FFF2-40B4-BE49-F238E27FC236}">
                <a16:creationId xmlns:a16="http://schemas.microsoft.com/office/drawing/2014/main" id="{26559835-76DE-DFC6-E392-E4680344D36C}"/>
              </a:ext>
            </a:extLst>
          </p:cNvPr>
          <p:cNvSpPr>
            <a:spLocks noGrp="1"/>
          </p:cNvSpPr>
          <p:nvPr>
            <p:ph idx="1"/>
          </p:nvPr>
        </p:nvSpPr>
        <p:spPr/>
        <p:txBody>
          <a:bodyPr>
            <a:normAutofit/>
          </a:bodyPr>
          <a:lstStyle/>
          <a:p>
            <a:r>
              <a:rPr lang="ru-RU" sz="3600" dirty="0"/>
              <a:t>это тиражируемое (пригодное к многократному использованию) проектное решение. </a:t>
            </a:r>
          </a:p>
        </p:txBody>
      </p:sp>
    </p:spTree>
    <p:extLst>
      <p:ext uri="{BB962C8B-B14F-4D97-AF65-F5344CB8AC3E}">
        <p14:creationId xmlns:p14="http://schemas.microsoft.com/office/powerpoint/2010/main" val="2994014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F69748-4789-1B58-5783-5702F3AA4B47}"/>
              </a:ext>
            </a:extLst>
          </p:cNvPr>
          <p:cNvSpPr>
            <a:spLocks noGrp="1"/>
          </p:cNvSpPr>
          <p:nvPr>
            <p:ph type="title"/>
          </p:nvPr>
        </p:nvSpPr>
        <p:spPr/>
        <p:txBody>
          <a:bodyPr>
            <a:normAutofit fontScale="90000"/>
          </a:bodyPr>
          <a:lstStyle/>
          <a:p>
            <a:r>
              <a:rPr lang="ru-RU" b="0" i="0" dirty="0">
                <a:solidFill>
                  <a:srgbClr val="0D0D0D"/>
                </a:solidFill>
                <a:effectLst/>
                <a:highlight>
                  <a:srgbClr val="FFFFFF"/>
                </a:highlight>
                <a:latin typeface="Söhne"/>
              </a:rPr>
              <a:t>Преимущества параметрически-ориентированного проектирования информационных систем</a:t>
            </a:r>
            <a:endParaRPr lang="ru-RU" dirty="0"/>
          </a:p>
        </p:txBody>
      </p:sp>
      <p:sp>
        <p:nvSpPr>
          <p:cNvPr id="3" name="Объект 2">
            <a:extLst>
              <a:ext uri="{FF2B5EF4-FFF2-40B4-BE49-F238E27FC236}">
                <a16:creationId xmlns:a16="http://schemas.microsoft.com/office/drawing/2014/main" id="{98744FD6-85C8-42B8-27CD-00D2E428736F}"/>
              </a:ext>
            </a:extLst>
          </p:cNvPr>
          <p:cNvSpPr>
            <a:spLocks noGrp="1"/>
          </p:cNvSpPr>
          <p:nvPr>
            <p:ph idx="1"/>
          </p:nvPr>
        </p:nvSpPr>
        <p:spPr>
          <a:xfrm>
            <a:off x="838200" y="2924503"/>
            <a:ext cx="10515600" cy="3252460"/>
          </a:xfrm>
        </p:spPr>
        <p:txBody>
          <a:bodyPr/>
          <a:lstStyle/>
          <a:p>
            <a:pPr>
              <a:buFont typeface="Wingdings" panose="05000000000000000000" pitchFamily="2" charset="2"/>
              <a:buChar char="ü"/>
            </a:pPr>
            <a:r>
              <a:rPr lang="ru-RU" b="0" i="0" dirty="0">
                <a:solidFill>
                  <a:srgbClr val="0D0D0D"/>
                </a:solidFill>
                <a:effectLst/>
                <a:highlight>
                  <a:srgbClr val="FFFFFF"/>
                </a:highlight>
                <a:latin typeface="Söhne"/>
              </a:rPr>
              <a:t>Гибкость</a:t>
            </a:r>
          </a:p>
          <a:p>
            <a:pPr>
              <a:buFont typeface="Wingdings" panose="05000000000000000000" pitchFamily="2" charset="2"/>
              <a:buChar char="ü"/>
            </a:pPr>
            <a:r>
              <a:rPr lang="ru-RU" b="0" i="0" dirty="0">
                <a:solidFill>
                  <a:srgbClr val="0D0D0D"/>
                </a:solidFill>
                <a:effectLst/>
                <a:highlight>
                  <a:srgbClr val="FFFFFF"/>
                </a:highlight>
                <a:latin typeface="Söhne"/>
              </a:rPr>
              <a:t>высокая скорость разработки</a:t>
            </a:r>
          </a:p>
          <a:p>
            <a:pPr>
              <a:buFont typeface="Wingdings" panose="05000000000000000000" pitchFamily="2" charset="2"/>
              <a:buChar char="ü"/>
            </a:pPr>
            <a:r>
              <a:rPr lang="ru-RU" b="0" i="0" dirty="0">
                <a:solidFill>
                  <a:srgbClr val="0D0D0D"/>
                </a:solidFill>
                <a:effectLst/>
                <a:highlight>
                  <a:srgbClr val="FFFFFF"/>
                </a:highlight>
                <a:latin typeface="Söhne"/>
              </a:rPr>
              <a:t>возможность быстрой адаптации к изменяющимся условиям бизнеса</a:t>
            </a:r>
          </a:p>
          <a:p>
            <a:pPr>
              <a:buFont typeface="Wingdings" panose="05000000000000000000" pitchFamily="2" charset="2"/>
              <a:buChar char="ü"/>
            </a:pPr>
            <a:r>
              <a:rPr lang="ru-RU" b="0" i="0" dirty="0">
                <a:solidFill>
                  <a:srgbClr val="0D0D0D"/>
                </a:solidFill>
                <a:effectLst/>
                <a:highlight>
                  <a:srgbClr val="FFFFFF"/>
                </a:highlight>
                <a:latin typeface="Söhne"/>
              </a:rPr>
              <a:t>возможность создания настраиваемых решений для конечных пользователей</a:t>
            </a:r>
            <a:endParaRPr lang="ru-RU" dirty="0"/>
          </a:p>
        </p:txBody>
      </p:sp>
    </p:spTree>
    <p:extLst>
      <p:ext uri="{BB962C8B-B14F-4D97-AF65-F5344CB8AC3E}">
        <p14:creationId xmlns:p14="http://schemas.microsoft.com/office/powerpoint/2010/main" val="735208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4C5146-2389-067B-A3D6-4EFDFD1852AD}"/>
              </a:ext>
            </a:extLst>
          </p:cNvPr>
          <p:cNvSpPr>
            <a:spLocks noGrp="1"/>
          </p:cNvSpPr>
          <p:nvPr>
            <p:ph type="title"/>
          </p:nvPr>
        </p:nvSpPr>
        <p:spPr/>
        <p:txBody>
          <a:bodyPr/>
          <a:lstStyle/>
          <a:p>
            <a:r>
              <a:rPr lang="ru-RU" dirty="0"/>
              <a:t>Недостатки ПОПИС</a:t>
            </a:r>
          </a:p>
        </p:txBody>
      </p:sp>
      <p:sp>
        <p:nvSpPr>
          <p:cNvPr id="3" name="Объект 2">
            <a:extLst>
              <a:ext uri="{FF2B5EF4-FFF2-40B4-BE49-F238E27FC236}">
                <a16:creationId xmlns:a16="http://schemas.microsoft.com/office/drawing/2014/main" id="{9F083A60-849A-EDA1-D042-8DCAAB068492}"/>
              </a:ext>
            </a:extLst>
          </p:cNvPr>
          <p:cNvSpPr>
            <a:spLocks noGrp="1"/>
          </p:cNvSpPr>
          <p:nvPr>
            <p:ph idx="1"/>
          </p:nvPr>
        </p:nvSpPr>
        <p:spPr/>
        <p:txBody>
          <a:bodyPr>
            <a:normAutofit lnSpcReduction="10000"/>
          </a:bodyPr>
          <a:lstStyle/>
          <a:p>
            <a:pPr marL="514350" indent="-514350">
              <a:buFont typeface="+mj-lt"/>
              <a:buAutoNum type="arabicPeriod"/>
            </a:pPr>
            <a:r>
              <a:rPr lang="ru-RU" b="1" i="0" dirty="0">
                <a:solidFill>
                  <a:srgbClr val="0D0D0D"/>
                </a:solidFill>
                <a:effectLst/>
                <a:highlight>
                  <a:srgbClr val="FFFFFF"/>
                </a:highlight>
                <a:latin typeface="Söhne"/>
              </a:rPr>
              <a:t>Сложность управления параметрами.</a:t>
            </a:r>
          </a:p>
          <a:p>
            <a:pPr marL="514350" indent="-514350">
              <a:buFont typeface="+mj-lt"/>
              <a:buAutoNum type="arabicPeriod"/>
            </a:pPr>
            <a:r>
              <a:rPr lang="ru-RU" b="1" i="0" dirty="0">
                <a:solidFill>
                  <a:srgbClr val="0D0D0D"/>
                </a:solidFill>
                <a:effectLst/>
                <a:highlight>
                  <a:srgbClr val="FFFFFF"/>
                </a:highlight>
                <a:latin typeface="Söhne"/>
              </a:rPr>
              <a:t>Потенциальная сложность понимания и поддержки системы</a:t>
            </a:r>
            <a:r>
              <a:rPr lang="ru-RU" b="1" dirty="0">
                <a:solidFill>
                  <a:srgbClr val="0D0D0D"/>
                </a:solidFill>
                <a:highlight>
                  <a:srgbClr val="FFFFFF"/>
                </a:highlight>
                <a:latin typeface="Söhne"/>
              </a:rPr>
              <a:t>.</a:t>
            </a:r>
          </a:p>
          <a:p>
            <a:pPr marL="514350" indent="-514350">
              <a:buFont typeface="+mj-lt"/>
              <a:buAutoNum type="arabicPeriod"/>
            </a:pPr>
            <a:r>
              <a:rPr lang="ru-RU" b="1" i="0" dirty="0">
                <a:solidFill>
                  <a:srgbClr val="0D0D0D"/>
                </a:solidFill>
                <a:effectLst/>
                <a:highlight>
                  <a:srgbClr val="FFFFFF"/>
                </a:highlight>
                <a:latin typeface="Söhne"/>
              </a:rPr>
              <a:t>Ограниченная гибкость в некоторых случаях.</a:t>
            </a:r>
          </a:p>
          <a:p>
            <a:pPr marL="514350" indent="-514350">
              <a:buFont typeface="+mj-lt"/>
              <a:buAutoNum type="arabicPeriod"/>
            </a:pPr>
            <a:r>
              <a:rPr lang="ru-RU" b="1" i="0" dirty="0">
                <a:solidFill>
                  <a:srgbClr val="0D0D0D"/>
                </a:solidFill>
                <a:effectLst/>
                <a:highlight>
                  <a:srgbClr val="FFFFFF"/>
                </a:highlight>
                <a:latin typeface="Söhne"/>
              </a:rPr>
              <a:t>Потенциальное затруднение отладки и тестирования</a:t>
            </a:r>
            <a:r>
              <a:rPr lang="ru-RU" b="1" dirty="0">
                <a:solidFill>
                  <a:srgbClr val="0D0D0D"/>
                </a:solidFill>
                <a:highlight>
                  <a:srgbClr val="FFFFFF"/>
                </a:highlight>
                <a:latin typeface="Söhne"/>
              </a:rPr>
              <a:t>.</a:t>
            </a:r>
          </a:p>
          <a:p>
            <a:pPr marL="514350" indent="-514350">
              <a:buFont typeface="+mj-lt"/>
              <a:buAutoNum type="arabicPeriod"/>
            </a:pPr>
            <a:r>
              <a:rPr lang="ru-RU" b="1" i="0" dirty="0">
                <a:solidFill>
                  <a:srgbClr val="0D0D0D"/>
                </a:solidFill>
                <a:effectLst/>
                <a:highlight>
                  <a:srgbClr val="FFFFFF"/>
                </a:highlight>
                <a:latin typeface="Söhne"/>
              </a:rPr>
              <a:t>Требуемые специальные инструменты и навыки.</a:t>
            </a:r>
          </a:p>
          <a:p>
            <a:pPr marL="514350" indent="-514350">
              <a:buFont typeface="+mj-lt"/>
              <a:buAutoNum type="arabicPeriod"/>
            </a:pPr>
            <a:r>
              <a:rPr lang="ru-RU" b="1" i="0" dirty="0">
                <a:solidFill>
                  <a:srgbClr val="0D0D0D"/>
                </a:solidFill>
                <a:effectLst/>
                <a:highlight>
                  <a:srgbClr val="FFFFFF"/>
                </a:highlight>
                <a:latin typeface="Söhne"/>
              </a:rPr>
              <a:t>Потенциальная потеря производительности</a:t>
            </a:r>
            <a:r>
              <a:rPr lang="ru-RU" b="1" dirty="0">
                <a:solidFill>
                  <a:srgbClr val="0D0D0D"/>
                </a:solidFill>
                <a:highlight>
                  <a:srgbClr val="FFFFFF"/>
                </a:highlight>
                <a:latin typeface="Söhne"/>
              </a:rPr>
              <a:t>.</a:t>
            </a:r>
          </a:p>
          <a:p>
            <a:pPr marL="514350" indent="-514350">
              <a:buFont typeface="+mj-lt"/>
              <a:buAutoNum type="arabicPeriod"/>
            </a:pPr>
            <a:r>
              <a:rPr lang="ru-RU" b="1" i="0" dirty="0">
                <a:solidFill>
                  <a:srgbClr val="0D0D0D"/>
                </a:solidFill>
                <a:effectLst/>
                <a:highlight>
                  <a:srgbClr val="FFFFFF"/>
                </a:highlight>
                <a:latin typeface="Söhne"/>
              </a:rPr>
              <a:t>Необходимость тщательного планирования и проектирования.</a:t>
            </a:r>
          </a:p>
          <a:p>
            <a:pPr marL="514350" indent="-514350">
              <a:buFont typeface="+mj-lt"/>
              <a:buAutoNum type="arabicPeriod"/>
            </a:pPr>
            <a:r>
              <a:rPr lang="ru-RU" b="1" i="0" dirty="0">
                <a:solidFill>
                  <a:srgbClr val="0D0D0D"/>
                </a:solidFill>
                <a:effectLst/>
                <a:highlight>
                  <a:srgbClr val="FFFFFF"/>
                </a:highlight>
                <a:latin typeface="Söhne"/>
              </a:rPr>
              <a:t>Ограничения в возможностях расширения и изменения</a:t>
            </a:r>
            <a:r>
              <a:rPr lang="ru-RU" b="1" dirty="0">
                <a:solidFill>
                  <a:srgbClr val="0D0D0D"/>
                </a:solidFill>
                <a:highlight>
                  <a:srgbClr val="FFFFFF"/>
                </a:highlight>
                <a:latin typeface="Söhne"/>
              </a:rPr>
              <a:t>.</a:t>
            </a:r>
            <a:endParaRPr lang="ru-RU" dirty="0"/>
          </a:p>
        </p:txBody>
      </p:sp>
    </p:spTree>
    <p:extLst>
      <p:ext uri="{BB962C8B-B14F-4D97-AF65-F5344CB8AC3E}">
        <p14:creationId xmlns:p14="http://schemas.microsoft.com/office/powerpoint/2010/main" val="2788880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026BB-7A39-6FA7-64C7-6D41829FEC06}"/>
              </a:ext>
            </a:extLst>
          </p:cNvPr>
          <p:cNvSpPr>
            <a:spLocks noGrp="1"/>
          </p:cNvSpPr>
          <p:nvPr>
            <p:ph type="title"/>
          </p:nvPr>
        </p:nvSpPr>
        <p:spPr/>
        <p:txBody>
          <a:bodyPr/>
          <a:lstStyle/>
          <a:p>
            <a:r>
              <a:rPr lang="ru-RU" dirty="0"/>
              <a:t>Важное замечание</a:t>
            </a:r>
          </a:p>
        </p:txBody>
      </p:sp>
      <p:sp>
        <p:nvSpPr>
          <p:cNvPr id="3" name="Объект 2">
            <a:extLst>
              <a:ext uri="{FF2B5EF4-FFF2-40B4-BE49-F238E27FC236}">
                <a16:creationId xmlns:a16="http://schemas.microsoft.com/office/drawing/2014/main" id="{2AD9966B-DF3C-78A8-3FB7-2E6A2D2882C9}"/>
              </a:ext>
            </a:extLst>
          </p:cNvPr>
          <p:cNvSpPr>
            <a:spLocks noGrp="1"/>
          </p:cNvSpPr>
          <p:nvPr>
            <p:ph idx="1"/>
          </p:nvPr>
        </p:nvSpPr>
        <p:spPr/>
        <p:txBody>
          <a:bodyPr/>
          <a:lstStyle/>
          <a:p>
            <a:pPr marL="0" indent="0" algn="just">
              <a:lnSpc>
                <a:spcPct val="150000"/>
              </a:lnSpc>
              <a:buNone/>
            </a:pPr>
            <a:r>
              <a:rPr lang="ru-RU" b="0" i="0" dirty="0">
                <a:solidFill>
                  <a:srgbClr val="0D0D0D"/>
                </a:solidFill>
                <a:effectLst/>
                <a:highlight>
                  <a:srgbClr val="FFFFFF"/>
                </a:highlight>
                <a:latin typeface="Söhne"/>
              </a:rPr>
              <a:t>Несмотря на эти недостатки, параметрически-ориентированное проектирование информационных систем остается ценным инструментом для создания гибких, настраиваемых и адаптивных решений, особенно в сферах, где важна быстрая реакция на изменяющиеся требования и условия.</a:t>
            </a:r>
            <a:endParaRPr lang="ru-RU" dirty="0"/>
          </a:p>
        </p:txBody>
      </p:sp>
    </p:spTree>
    <p:extLst>
      <p:ext uri="{BB962C8B-B14F-4D97-AF65-F5344CB8AC3E}">
        <p14:creationId xmlns:p14="http://schemas.microsoft.com/office/powerpoint/2010/main" val="3630086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73769"/>
            <a:ext cx="10515600" cy="1395664"/>
          </a:xfrm>
        </p:spPr>
        <p:txBody>
          <a:bodyPr/>
          <a:lstStyle/>
          <a:p>
            <a:r>
              <a:rPr lang="ru-RU" dirty="0"/>
              <a:t>При параметрически-ориентированном проектировании ИС пакете прикладных программ (ППП) рассматривается как «черный ящик». Схематически его можно представить так:</a:t>
            </a:r>
          </a:p>
        </p:txBody>
      </p:sp>
      <p:sp>
        <p:nvSpPr>
          <p:cNvPr id="4" name="Прямоугольник 3"/>
          <p:cNvSpPr/>
          <p:nvPr/>
        </p:nvSpPr>
        <p:spPr>
          <a:xfrm>
            <a:off x="3483428" y="2887581"/>
            <a:ext cx="5225143" cy="3265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3838073" y="3251964"/>
            <a:ext cx="4400693" cy="10244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solidFill>
                  <a:schemeClr val="tx1"/>
                </a:solidFill>
              </a:rPr>
              <a:t>Блок функционирования</a:t>
            </a:r>
          </a:p>
        </p:txBody>
      </p:sp>
      <p:sp>
        <p:nvSpPr>
          <p:cNvPr id="6" name="Прямоугольник 5"/>
          <p:cNvSpPr/>
          <p:nvPr/>
        </p:nvSpPr>
        <p:spPr>
          <a:xfrm>
            <a:off x="3837500" y="4800027"/>
            <a:ext cx="1965159" cy="10244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Блок обработки параметров</a:t>
            </a:r>
          </a:p>
        </p:txBody>
      </p:sp>
      <p:sp>
        <p:nvSpPr>
          <p:cNvPr id="7" name="Прямоугольник 6"/>
          <p:cNvSpPr/>
          <p:nvPr/>
        </p:nvSpPr>
        <p:spPr>
          <a:xfrm>
            <a:off x="6273035" y="4800027"/>
            <a:ext cx="1965159" cy="10244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Блок адаптации</a:t>
            </a:r>
          </a:p>
        </p:txBody>
      </p:sp>
      <p:sp>
        <p:nvSpPr>
          <p:cNvPr id="8" name="Прямоугольник 7"/>
          <p:cNvSpPr/>
          <p:nvPr/>
        </p:nvSpPr>
        <p:spPr>
          <a:xfrm>
            <a:off x="9826934" y="4008236"/>
            <a:ext cx="1965159" cy="10244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ln w="0"/>
                <a:solidFill>
                  <a:schemeClr val="tx1"/>
                </a:solidFill>
                <a:effectLst>
                  <a:outerShdw blurRad="38100" dist="19050" dir="2700000" algn="tl" rotWithShape="0">
                    <a:schemeClr val="dk1">
                      <a:alpha val="40000"/>
                    </a:schemeClr>
                  </a:outerShdw>
                </a:effectLst>
              </a:rPr>
              <a:t>Результаты работы</a:t>
            </a:r>
          </a:p>
        </p:txBody>
      </p:sp>
      <p:cxnSp>
        <p:nvCxnSpPr>
          <p:cNvPr id="10" name="Прямая со стрелкой 9"/>
          <p:cNvCxnSpPr>
            <a:stCxn id="4" idx="3"/>
            <a:endCxn id="8" idx="1"/>
          </p:cNvCxnSpPr>
          <p:nvPr/>
        </p:nvCxnSpPr>
        <p:spPr>
          <a:xfrm>
            <a:off x="8708571" y="4520438"/>
            <a:ext cx="11183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Прямая со стрелкой 10"/>
          <p:cNvCxnSpPr/>
          <p:nvPr/>
        </p:nvCxnSpPr>
        <p:spPr>
          <a:xfrm>
            <a:off x="364385" y="3727499"/>
            <a:ext cx="31190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Прямая со стрелкой 12"/>
          <p:cNvCxnSpPr/>
          <p:nvPr/>
        </p:nvCxnSpPr>
        <p:spPr>
          <a:xfrm>
            <a:off x="364384" y="5415491"/>
            <a:ext cx="31190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Прямая со стрелкой 14"/>
          <p:cNvCxnSpPr>
            <a:stCxn id="6" idx="0"/>
          </p:cNvCxnSpPr>
          <p:nvPr/>
        </p:nvCxnSpPr>
        <p:spPr>
          <a:xfrm flipV="1">
            <a:off x="4820080" y="4276367"/>
            <a:ext cx="205682" cy="5236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Прямая со стрелкой 15"/>
          <p:cNvCxnSpPr/>
          <p:nvPr/>
        </p:nvCxnSpPr>
        <p:spPr>
          <a:xfrm flipH="1" flipV="1">
            <a:off x="7012692" y="4276367"/>
            <a:ext cx="222296" cy="5059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96448" y="3031958"/>
            <a:ext cx="2151551" cy="646331"/>
          </a:xfrm>
          <a:prstGeom prst="rect">
            <a:avLst/>
          </a:prstGeom>
          <a:noFill/>
        </p:spPr>
        <p:txBody>
          <a:bodyPr wrap="none" rtlCol="0">
            <a:spAutoFit/>
          </a:bodyPr>
          <a:lstStyle/>
          <a:p>
            <a:r>
              <a:rPr lang="ru-RU" dirty="0"/>
              <a:t>Информационный</a:t>
            </a:r>
          </a:p>
          <a:p>
            <a:r>
              <a:rPr lang="ru-RU" dirty="0"/>
              <a:t>поток</a:t>
            </a:r>
          </a:p>
        </p:txBody>
      </p:sp>
      <p:sp>
        <p:nvSpPr>
          <p:cNvPr id="19" name="TextBox 18"/>
          <p:cNvSpPr txBox="1"/>
          <p:nvPr/>
        </p:nvSpPr>
        <p:spPr>
          <a:xfrm>
            <a:off x="838200" y="4730469"/>
            <a:ext cx="2098973" cy="646331"/>
          </a:xfrm>
          <a:prstGeom prst="rect">
            <a:avLst/>
          </a:prstGeom>
          <a:noFill/>
        </p:spPr>
        <p:txBody>
          <a:bodyPr wrap="none" rtlCol="0">
            <a:spAutoFit/>
          </a:bodyPr>
          <a:lstStyle/>
          <a:p>
            <a:r>
              <a:rPr lang="ru-RU" dirty="0"/>
              <a:t>Параметрический</a:t>
            </a:r>
          </a:p>
          <a:p>
            <a:r>
              <a:rPr lang="ru-RU" dirty="0"/>
              <a:t>поток</a:t>
            </a:r>
          </a:p>
        </p:txBody>
      </p:sp>
    </p:spTree>
    <p:extLst>
      <p:ext uri="{BB962C8B-B14F-4D97-AF65-F5344CB8AC3E}">
        <p14:creationId xmlns:p14="http://schemas.microsoft.com/office/powerpoint/2010/main" val="2320005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33137"/>
            <a:ext cx="10515600" cy="5905785"/>
          </a:xfrm>
        </p:spPr>
        <p:txBody>
          <a:bodyPr>
            <a:normAutofit lnSpcReduction="10000"/>
          </a:bodyPr>
          <a:lstStyle/>
          <a:p>
            <a:pPr>
              <a:lnSpc>
                <a:spcPct val="150000"/>
              </a:lnSpc>
            </a:pPr>
            <a:r>
              <a:rPr lang="ru-RU" b="1" dirty="0"/>
              <a:t>Информационный поток (ИП) </a:t>
            </a:r>
            <a:r>
              <a:rPr lang="ru-RU" dirty="0"/>
              <a:t>представляет собой исходные данные, которые обрабатываются и необходимы для получения результатов работы пакета. Исходные данные могут быть представлены в виде различных документов, как бумажных, так и электронных.</a:t>
            </a:r>
          </a:p>
          <a:p>
            <a:pPr>
              <a:lnSpc>
                <a:spcPct val="150000"/>
              </a:lnSpc>
            </a:pPr>
            <a:r>
              <a:rPr lang="ru-RU" b="1" dirty="0"/>
              <a:t>Блок функционирования </a:t>
            </a:r>
            <a:r>
              <a:rPr lang="ru-RU" dirty="0"/>
              <a:t>обрабатывает исходные данные и формирует результаты работы пакета. Графически блоки функционирования представляется деревом программных модулей, которые автоматизируют функции обработки данных.</a:t>
            </a:r>
          </a:p>
        </p:txBody>
      </p:sp>
    </p:spTree>
    <p:extLst>
      <p:ext uri="{BB962C8B-B14F-4D97-AF65-F5344CB8AC3E}">
        <p14:creationId xmlns:p14="http://schemas.microsoft.com/office/powerpoint/2010/main" val="59092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F74094-8DFC-5261-3992-E00368D8162B}"/>
              </a:ext>
            </a:extLst>
          </p:cNvPr>
          <p:cNvSpPr>
            <a:spLocks noGrp="1"/>
          </p:cNvSpPr>
          <p:nvPr>
            <p:ph type="title"/>
          </p:nvPr>
        </p:nvSpPr>
        <p:spPr/>
        <p:txBody>
          <a:bodyPr/>
          <a:lstStyle/>
          <a:p>
            <a:r>
              <a:rPr lang="ru-RU" dirty="0"/>
              <a:t>Метод экспертной оценки</a:t>
            </a:r>
          </a:p>
        </p:txBody>
      </p:sp>
      <p:sp>
        <p:nvSpPr>
          <p:cNvPr id="3" name="Объект 2">
            <a:extLst>
              <a:ext uri="{FF2B5EF4-FFF2-40B4-BE49-F238E27FC236}">
                <a16:creationId xmlns:a16="http://schemas.microsoft.com/office/drawing/2014/main" id="{C7474439-FBA8-675C-3854-1FFD043859C1}"/>
              </a:ext>
            </a:extLst>
          </p:cNvPr>
          <p:cNvSpPr>
            <a:spLocks noGrp="1"/>
          </p:cNvSpPr>
          <p:nvPr>
            <p:ph idx="1"/>
          </p:nvPr>
        </p:nvSpPr>
        <p:spPr/>
        <p:txBody>
          <a:bodyPr/>
          <a:lstStyle/>
          <a:p>
            <a:pPr algn="just">
              <a:lnSpc>
                <a:spcPct val="150000"/>
              </a:lnSpc>
            </a:pPr>
            <a:r>
              <a:rPr lang="ru-RU" dirty="0"/>
              <a:t>Числовые значения показателей для конкретных ППП устанавливаются экспертами по выбранной шкале оценок (например, 10-балльной). На их основе формируются групповые оценки и комплексная оценка пакета (путем вычисления средневзвешенных значений). Нормированные взвешивающие коэффициенты также получаются экспертным путем.</a:t>
            </a:r>
          </a:p>
        </p:txBody>
      </p:sp>
    </p:spTree>
    <p:extLst>
      <p:ext uri="{BB962C8B-B14F-4D97-AF65-F5344CB8AC3E}">
        <p14:creationId xmlns:p14="http://schemas.microsoft.com/office/powerpoint/2010/main" val="1050086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33137"/>
            <a:ext cx="10515600" cy="5905785"/>
          </a:xfrm>
        </p:spPr>
        <p:txBody>
          <a:bodyPr/>
          <a:lstStyle/>
          <a:p>
            <a:pPr>
              <a:lnSpc>
                <a:spcPct val="150000"/>
              </a:lnSpc>
            </a:pPr>
            <a:r>
              <a:rPr lang="ru-RU" b="1" dirty="0"/>
              <a:t>Параметрический поток (ИП) </a:t>
            </a:r>
            <a:r>
              <a:rPr lang="ru-RU" dirty="0"/>
              <a:t>– информация, необходимая для настройки пакета на конкретные условия функционирования.</a:t>
            </a:r>
          </a:p>
          <a:p>
            <a:pPr>
              <a:lnSpc>
                <a:spcPct val="150000"/>
              </a:lnSpc>
            </a:pPr>
            <a:endParaRPr lang="ru-RU" dirty="0"/>
          </a:p>
          <a:p>
            <a:pPr>
              <a:lnSpc>
                <a:spcPct val="150000"/>
              </a:lnSpc>
            </a:pPr>
            <a:r>
              <a:rPr lang="ru-RU" dirty="0"/>
              <a:t>Параметрический поток включает информацию, которая задается один раз при установке (инсталляции) этого пакета. Изменяя параметры, можно включать и выключать какие-либо модули или влиять на режим их работы.</a:t>
            </a:r>
          </a:p>
        </p:txBody>
      </p:sp>
    </p:spTree>
    <p:extLst>
      <p:ext uri="{BB962C8B-B14F-4D97-AF65-F5344CB8AC3E}">
        <p14:creationId xmlns:p14="http://schemas.microsoft.com/office/powerpoint/2010/main" val="2687493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96949" y="123753"/>
            <a:ext cx="10515600" cy="5905785"/>
          </a:xfrm>
        </p:spPr>
        <p:txBody>
          <a:bodyPr>
            <a:normAutofit fontScale="92500"/>
          </a:bodyPr>
          <a:lstStyle/>
          <a:p>
            <a:pPr>
              <a:lnSpc>
                <a:spcPct val="150000"/>
              </a:lnSpc>
            </a:pPr>
            <a:r>
              <a:rPr lang="ru-RU" b="1" dirty="0"/>
              <a:t>Блок обработки параметров </a:t>
            </a:r>
            <a:r>
              <a:rPr lang="ru-RU" dirty="0"/>
              <a:t>представляет собой совокупность специальных модулей по интерпретации значений параметров. Так, к пример блок обработки параметров переносит установки пользователя.</a:t>
            </a:r>
          </a:p>
          <a:p>
            <a:pPr>
              <a:lnSpc>
                <a:spcPct val="150000"/>
              </a:lnSpc>
            </a:pPr>
            <a:r>
              <a:rPr lang="ru-RU" b="1" dirty="0"/>
              <a:t>Блок адаптации взаимодействует </a:t>
            </a:r>
            <a:r>
              <a:rPr lang="ru-RU" dirty="0"/>
              <a:t>с блоком функционирования и может добавлять модули или модифицировать их. Необходимость его применения связана с потребностью доработки программных модулей ППП. Поэтому в состав ППП включается инструментарий существующих типовых проектных решений.</a:t>
            </a:r>
          </a:p>
        </p:txBody>
      </p:sp>
    </p:spTree>
    <p:extLst>
      <p:ext uri="{BB962C8B-B14F-4D97-AF65-F5344CB8AC3E}">
        <p14:creationId xmlns:p14="http://schemas.microsoft.com/office/powerpoint/2010/main" val="242948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30629"/>
            <a:ext cx="10515600" cy="6046334"/>
          </a:xfrm>
        </p:spPr>
        <p:txBody>
          <a:bodyPr/>
          <a:lstStyle/>
          <a:p>
            <a:pPr>
              <a:lnSpc>
                <a:spcPct val="150000"/>
              </a:lnSpc>
            </a:pPr>
            <a:r>
              <a:rPr lang="ru-RU" dirty="0"/>
              <a:t>Перечень критериев для выбора ППП для конкретной подсистемы определяется в зависимости от следующих характеристик проблемной области:</a:t>
            </a:r>
          </a:p>
          <a:p>
            <a:pPr>
              <a:lnSpc>
                <a:spcPct val="150000"/>
              </a:lnSpc>
              <a:buFont typeface="Wingdings" panose="05000000000000000000" pitchFamily="2" charset="2"/>
              <a:buChar char="ü"/>
            </a:pPr>
            <a:r>
              <a:rPr lang="ru-RU" dirty="0"/>
              <a:t>Сроки разработки ИС;</a:t>
            </a:r>
          </a:p>
          <a:p>
            <a:pPr>
              <a:lnSpc>
                <a:spcPct val="150000"/>
              </a:lnSpc>
              <a:buFont typeface="Wingdings" panose="05000000000000000000" pitchFamily="2" charset="2"/>
              <a:buChar char="ü"/>
            </a:pPr>
            <a:r>
              <a:rPr lang="ru-RU" dirty="0"/>
              <a:t>Денежных </a:t>
            </a:r>
            <a:r>
              <a:rPr lang="ru-RU" dirty="0" err="1"/>
              <a:t>ресуросв</a:t>
            </a:r>
            <a:r>
              <a:rPr lang="ru-RU" dirty="0"/>
              <a:t>;</a:t>
            </a:r>
          </a:p>
          <a:p>
            <a:pPr>
              <a:lnSpc>
                <a:spcPct val="150000"/>
              </a:lnSpc>
              <a:buFont typeface="Wingdings" panose="05000000000000000000" pitchFamily="2" charset="2"/>
              <a:buChar char="ü"/>
            </a:pPr>
            <a:r>
              <a:rPr lang="ru-RU" dirty="0"/>
              <a:t>Технической оснащенности объекта управления;</a:t>
            </a:r>
          </a:p>
          <a:p>
            <a:pPr>
              <a:lnSpc>
                <a:spcPct val="150000"/>
              </a:lnSpc>
              <a:buFont typeface="Wingdings" panose="05000000000000000000" pitchFamily="2" charset="2"/>
              <a:buChar char="ü"/>
            </a:pPr>
            <a:r>
              <a:rPr lang="ru-RU" dirty="0"/>
              <a:t>Существующих и функционирующих ППП;</a:t>
            </a:r>
          </a:p>
          <a:p>
            <a:pPr>
              <a:lnSpc>
                <a:spcPct val="150000"/>
              </a:lnSpc>
              <a:buFont typeface="Wingdings" panose="05000000000000000000" pitchFamily="2" charset="2"/>
              <a:buChar char="ü"/>
            </a:pPr>
            <a:r>
              <a:rPr lang="ru-RU" dirty="0"/>
              <a:t>Программного и сетевого оснащения и других факторов.</a:t>
            </a:r>
          </a:p>
        </p:txBody>
      </p:sp>
    </p:spTree>
    <p:extLst>
      <p:ext uri="{BB962C8B-B14F-4D97-AF65-F5344CB8AC3E}">
        <p14:creationId xmlns:p14="http://schemas.microsoft.com/office/powerpoint/2010/main" val="3367867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5639"/>
            <a:ext cx="10515600" cy="5661324"/>
          </a:xfrm>
        </p:spPr>
        <p:txBody>
          <a:bodyPr/>
          <a:lstStyle/>
          <a:p>
            <a:r>
              <a:rPr lang="ru-RU" b="1" dirty="0" err="1"/>
              <a:t>Параметрически</a:t>
            </a:r>
            <a:r>
              <a:rPr lang="ru-RU" b="1" dirty="0"/>
              <a:t>-ориентированное</a:t>
            </a:r>
            <a:r>
              <a:rPr lang="ru-RU" dirty="0"/>
              <a:t> проектирование ИС на основе ТП по сравнению с оригинальным (каноническим) проектированием дает возможность более быстрого и гибкого внедрения информационной системы.</a:t>
            </a:r>
          </a:p>
          <a:p>
            <a:endParaRPr lang="ru-RU" dirty="0"/>
          </a:p>
          <a:p>
            <a:r>
              <a:rPr lang="ru-RU" b="1" dirty="0"/>
              <a:t>Проблемы</a:t>
            </a:r>
            <a:r>
              <a:rPr lang="ru-RU" dirty="0"/>
              <a:t>, сдерживающие распространение данной технологии:</a:t>
            </a:r>
          </a:p>
          <a:p>
            <a:endParaRPr lang="ru-RU" dirty="0"/>
          </a:p>
          <a:p>
            <a:pPr>
              <a:buFont typeface="Wingdings" panose="05000000000000000000" pitchFamily="2" charset="2"/>
              <a:buChar char="ü"/>
            </a:pPr>
            <a:r>
              <a:rPr lang="ru-RU" dirty="0"/>
              <a:t>Психологические и организационные трудности внедрения ТП;</a:t>
            </a:r>
          </a:p>
          <a:p>
            <a:pPr>
              <a:buFont typeface="Wingdings" panose="05000000000000000000" pitchFamily="2" charset="2"/>
              <a:buChar char="ü"/>
            </a:pPr>
            <a:r>
              <a:rPr lang="ru-RU" dirty="0"/>
              <a:t>Высокая стоимость приобретения ТП и обучения персонала;</a:t>
            </a:r>
          </a:p>
          <a:p>
            <a:pPr>
              <a:buFont typeface="Wingdings" panose="05000000000000000000" pitchFamily="2" charset="2"/>
              <a:buChar char="ü"/>
            </a:pPr>
            <a:r>
              <a:rPr lang="ru-RU" dirty="0"/>
              <a:t>Отсутствие глобальной модели объекта управления, что ведет к затратам по согласованию различных ТП</a:t>
            </a:r>
          </a:p>
        </p:txBody>
      </p:sp>
    </p:spTree>
    <p:extLst>
      <p:ext uri="{BB962C8B-B14F-4D97-AF65-F5344CB8AC3E}">
        <p14:creationId xmlns:p14="http://schemas.microsoft.com/office/powerpoint/2010/main" val="245430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Суть применения типового метода</a:t>
            </a:r>
          </a:p>
        </p:txBody>
      </p:sp>
      <p:sp>
        <p:nvSpPr>
          <p:cNvPr id="3" name="Объект 2"/>
          <p:cNvSpPr>
            <a:spLocks noGrp="1"/>
          </p:cNvSpPr>
          <p:nvPr>
            <p:ph idx="1"/>
          </p:nvPr>
        </p:nvSpPr>
        <p:spPr>
          <a:xfrm>
            <a:off x="838200" y="1420091"/>
            <a:ext cx="10515600" cy="4756871"/>
          </a:xfrm>
        </p:spPr>
        <p:txBody>
          <a:bodyPr>
            <a:normAutofit/>
          </a:bodyPr>
          <a:lstStyle/>
          <a:p>
            <a:r>
              <a:rPr lang="ru-RU" dirty="0"/>
              <a:t>Применение типового проектного решения при элементном методе в комплектации ИС из множества типовых проектных решений (ТПР) по отдельным разрозненным задачам</a:t>
            </a:r>
          </a:p>
          <a:p>
            <a:r>
              <a:rPr lang="ru-RU" dirty="0"/>
              <a:t>Элементные ТПР Библиотеки </a:t>
            </a:r>
            <a:r>
              <a:rPr lang="ru-RU" dirty="0" err="1"/>
              <a:t>методоориентированных</a:t>
            </a:r>
            <a:r>
              <a:rPr lang="ru-RU" dirty="0"/>
              <a:t> программ </a:t>
            </a:r>
          </a:p>
          <a:p>
            <a:endParaRPr lang="ru-RU" dirty="0"/>
          </a:p>
        </p:txBody>
      </p:sp>
    </p:spTree>
    <p:extLst>
      <p:ext uri="{BB962C8B-B14F-4D97-AF65-F5344CB8AC3E}">
        <p14:creationId xmlns:p14="http://schemas.microsoft.com/office/powerpoint/2010/main" val="1477622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A28563-141F-4F9E-CD83-57D1469252DD}"/>
              </a:ext>
            </a:extLst>
          </p:cNvPr>
          <p:cNvSpPr>
            <a:spLocks noGrp="1"/>
          </p:cNvSpPr>
          <p:nvPr>
            <p:ph type="title"/>
          </p:nvPr>
        </p:nvSpPr>
        <p:spPr>
          <a:xfrm>
            <a:off x="838200" y="2675731"/>
            <a:ext cx="10515600" cy="1325563"/>
          </a:xfrm>
        </p:spPr>
        <p:txBody>
          <a:bodyPr/>
          <a:lstStyle/>
          <a:p>
            <a:pPr algn="ctr"/>
            <a:r>
              <a:rPr lang="ru-RU" dirty="0"/>
              <a:t>Модельно-ориентированное проектирование</a:t>
            </a:r>
          </a:p>
        </p:txBody>
      </p:sp>
    </p:spTree>
    <p:extLst>
      <p:ext uri="{BB962C8B-B14F-4D97-AF65-F5344CB8AC3E}">
        <p14:creationId xmlns:p14="http://schemas.microsoft.com/office/powerpoint/2010/main" val="2618010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48D59A-B9B1-0424-7155-DEFF47EE9608}"/>
              </a:ext>
            </a:extLst>
          </p:cNvPr>
          <p:cNvSpPr>
            <a:spLocks noGrp="1"/>
          </p:cNvSpPr>
          <p:nvPr>
            <p:ph type="title"/>
          </p:nvPr>
        </p:nvSpPr>
        <p:spPr/>
        <p:txBody>
          <a:bodyPr/>
          <a:lstStyle/>
          <a:p>
            <a:r>
              <a:rPr lang="ru-RU" dirty="0"/>
              <a:t>Типовая ИС в специальной базе метаинформации</a:t>
            </a:r>
          </a:p>
        </p:txBody>
      </p:sp>
      <p:sp>
        <p:nvSpPr>
          <p:cNvPr id="3" name="Объект 2">
            <a:extLst>
              <a:ext uri="{FF2B5EF4-FFF2-40B4-BE49-F238E27FC236}">
                <a16:creationId xmlns:a16="http://schemas.microsoft.com/office/drawing/2014/main" id="{B6CE04FC-015A-687D-98FB-9B2FB144035F}"/>
              </a:ext>
            </a:extLst>
          </p:cNvPr>
          <p:cNvSpPr>
            <a:spLocks noGrp="1"/>
          </p:cNvSpPr>
          <p:nvPr>
            <p:ph idx="1"/>
          </p:nvPr>
        </p:nvSpPr>
        <p:spPr/>
        <p:txBody>
          <a:bodyPr/>
          <a:lstStyle/>
          <a:p>
            <a:pPr marL="0" indent="0">
              <a:buNone/>
            </a:pPr>
            <a:r>
              <a:rPr lang="ru-RU" dirty="0"/>
              <a:t>- репозитории - содержит модель объекта автоматизации, на основе которой осуществляется конфигурирование программного обеспечения. Таким образом, модельно-ориентированное проектирование ИС предполагает, прежде всего, построение модели объекта автоматизации с использованием специального программного инструментария</a:t>
            </a:r>
          </a:p>
        </p:txBody>
      </p:sp>
    </p:spTree>
    <p:extLst>
      <p:ext uri="{BB962C8B-B14F-4D97-AF65-F5344CB8AC3E}">
        <p14:creationId xmlns:p14="http://schemas.microsoft.com/office/powerpoint/2010/main" val="3684188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71F9DD-9469-333B-002E-988FB790ABAE}"/>
              </a:ext>
            </a:extLst>
          </p:cNvPr>
          <p:cNvSpPr>
            <a:spLocks noGrp="1"/>
          </p:cNvSpPr>
          <p:nvPr>
            <p:ph type="title"/>
          </p:nvPr>
        </p:nvSpPr>
        <p:spPr/>
        <p:txBody>
          <a:bodyPr/>
          <a:lstStyle/>
          <a:p>
            <a:r>
              <a:rPr lang="ru-RU" dirty="0"/>
              <a:t>Репозиторий</a:t>
            </a:r>
          </a:p>
        </p:txBody>
      </p:sp>
      <p:sp>
        <p:nvSpPr>
          <p:cNvPr id="3" name="Объект 2">
            <a:extLst>
              <a:ext uri="{FF2B5EF4-FFF2-40B4-BE49-F238E27FC236}">
                <a16:creationId xmlns:a16="http://schemas.microsoft.com/office/drawing/2014/main" id="{F7A911DD-6FDE-BBAE-03EF-CE880C680D58}"/>
              </a:ext>
            </a:extLst>
          </p:cNvPr>
          <p:cNvSpPr>
            <a:spLocks noGrp="1"/>
          </p:cNvSpPr>
          <p:nvPr>
            <p:ph idx="1"/>
          </p:nvPr>
        </p:nvSpPr>
        <p:spPr/>
        <p:txBody>
          <a:bodyPr/>
          <a:lstStyle/>
          <a:p>
            <a:pPr algn="just">
              <a:lnSpc>
                <a:spcPct val="150000"/>
              </a:lnSpc>
            </a:pPr>
            <a:r>
              <a:rPr lang="ru-RU" dirty="0"/>
              <a:t>содержит базовую (ссылочную) модель ИС,</a:t>
            </a:r>
          </a:p>
          <a:p>
            <a:pPr algn="just">
              <a:lnSpc>
                <a:spcPct val="150000"/>
              </a:lnSpc>
            </a:pPr>
            <a:r>
              <a:rPr lang="ru-RU" dirty="0"/>
              <a:t>типовые (референтные) модели определенных классов ИС, модели</a:t>
            </a:r>
          </a:p>
          <a:p>
            <a:pPr algn="just">
              <a:lnSpc>
                <a:spcPct val="150000"/>
              </a:lnSpc>
            </a:pPr>
            <a:r>
              <a:rPr lang="ru-RU" dirty="0"/>
              <a:t>конкретных ИС предприятий.</a:t>
            </a:r>
          </a:p>
        </p:txBody>
      </p:sp>
    </p:spTree>
    <p:extLst>
      <p:ext uri="{BB962C8B-B14F-4D97-AF65-F5344CB8AC3E}">
        <p14:creationId xmlns:p14="http://schemas.microsoft.com/office/powerpoint/2010/main" val="193983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6B801E-4A35-05EF-DF73-81932A924F30}"/>
              </a:ext>
            </a:extLst>
          </p:cNvPr>
          <p:cNvSpPr>
            <a:spLocks noGrp="1"/>
          </p:cNvSpPr>
          <p:nvPr>
            <p:ph type="title"/>
          </p:nvPr>
        </p:nvSpPr>
        <p:spPr/>
        <p:txBody>
          <a:bodyPr/>
          <a:lstStyle/>
          <a:p>
            <a:r>
              <a:rPr lang="ru-RU" dirty="0"/>
              <a:t>Базовая модель ИС</a:t>
            </a:r>
          </a:p>
        </p:txBody>
      </p:sp>
      <p:sp>
        <p:nvSpPr>
          <p:cNvPr id="3" name="Объект 2">
            <a:extLst>
              <a:ext uri="{FF2B5EF4-FFF2-40B4-BE49-F238E27FC236}">
                <a16:creationId xmlns:a16="http://schemas.microsoft.com/office/drawing/2014/main" id="{70CBB939-ED8F-A4CE-7C45-A0A5D16E9EEF}"/>
              </a:ext>
            </a:extLst>
          </p:cNvPr>
          <p:cNvSpPr>
            <a:spLocks noGrp="1"/>
          </p:cNvSpPr>
          <p:nvPr>
            <p:ph idx="1"/>
          </p:nvPr>
        </p:nvSpPr>
        <p:spPr/>
        <p:txBody>
          <a:bodyPr/>
          <a:lstStyle/>
          <a:p>
            <a:pPr>
              <a:lnSpc>
                <a:spcPct val="150000"/>
              </a:lnSpc>
            </a:pPr>
            <a:r>
              <a:rPr lang="ru-RU" dirty="0"/>
              <a:t>в репозитории содержит описание бизнес-функций, бизнес-процессов, бизнес-объектов, бизнес-правил, организационной структуры, которые поддерживаются программными модулями типовой ИС.</a:t>
            </a:r>
          </a:p>
        </p:txBody>
      </p:sp>
    </p:spTree>
    <p:extLst>
      <p:ext uri="{BB962C8B-B14F-4D97-AF65-F5344CB8AC3E}">
        <p14:creationId xmlns:p14="http://schemas.microsoft.com/office/powerpoint/2010/main" val="1096954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0CB5E-9D10-A902-DC4A-CEABE7C9B39F}"/>
              </a:ext>
            </a:extLst>
          </p:cNvPr>
          <p:cNvSpPr>
            <a:spLocks noGrp="1"/>
          </p:cNvSpPr>
          <p:nvPr>
            <p:ph type="title"/>
          </p:nvPr>
        </p:nvSpPr>
        <p:spPr/>
        <p:txBody>
          <a:bodyPr/>
          <a:lstStyle/>
          <a:p>
            <a:r>
              <a:rPr lang="ru-RU" dirty="0"/>
              <a:t>Типовая модель ИС </a:t>
            </a:r>
          </a:p>
        </p:txBody>
      </p:sp>
      <p:sp>
        <p:nvSpPr>
          <p:cNvPr id="3" name="Объект 2">
            <a:extLst>
              <a:ext uri="{FF2B5EF4-FFF2-40B4-BE49-F238E27FC236}">
                <a16:creationId xmlns:a16="http://schemas.microsoft.com/office/drawing/2014/main" id="{E0DD24BA-A1CB-0BB6-83E2-7EB095EA25B5}"/>
              </a:ext>
            </a:extLst>
          </p:cNvPr>
          <p:cNvSpPr>
            <a:spLocks noGrp="1"/>
          </p:cNvSpPr>
          <p:nvPr>
            <p:ph idx="1"/>
          </p:nvPr>
        </p:nvSpPr>
        <p:spPr/>
        <p:txBody>
          <a:bodyPr/>
          <a:lstStyle/>
          <a:p>
            <a:pPr algn="just">
              <a:lnSpc>
                <a:spcPct val="150000"/>
              </a:lnSpc>
            </a:pPr>
            <a:r>
              <a:rPr lang="ru-RU" dirty="0"/>
              <a:t>описывают конфигурации информационной системы для определенных отраслей или типов производства. Модель конкретного предприятия строится либо путем выбора фрагментов основной или типовой модели в соответствии со специфическими особенностями предприятия</a:t>
            </a:r>
          </a:p>
        </p:txBody>
      </p:sp>
    </p:spTree>
    <p:extLst>
      <p:ext uri="{BB962C8B-B14F-4D97-AF65-F5344CB8AC3E}">
        <p14:creationId xmlns:p14="http://schemas.microsoft.com/office/powerpoint/2010/main" val="891592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178A2C-D1DC-C4F1-C04C-AD2115FF7C1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C92117C-7A89-49C1-7AF0-1FAF90F5D1D7}"/>
              </a:ext>
            </a:extLst>
          </p:cNvPr>
          <p:cNvSpPr>
            <a:spLocks noGrp="1"/>
          </p:cNvSpPr>
          <p:nvPr>
            <p:ph idx="1"/>
          </p:nvPr>
        </p:nvSpPr>
        <p:spPr/>
        <p:txBody>
          <a:bodyPr/>
          <a:lstStyle/>
          <a:p>
            <a:pPr algn="just">
              <a:lnSpc>
                <a:spcPct val="150000"/>
              </a:lnSpc>
            </a:pPr>
            <a:r>
              <a:rPr lang="ru-RU" dirty="0"/>
              <a:t>Построенная модель предприятия в виде </a:t>
            </a:r>
            <a:r>
              <a:rPr lang="ru-RU" dirty="0" err="1"/>
              <a:t>метаописания</a:t>
            </a:r>
            <a:r>
              <a:rPr lang="ru-RU" dirty="0"/>
              <a:t> хранится в репозитории и при необходимости может быть откорректирована. На основе этой модели автоматически осуществляется конфигурирование и настройка информационной системы.</a:t>
            </a:r>
          </a:p>
        </p:txBody>
      </p:sp>
    </p:spTree>
    <p:extLst>
      <p:ext uri="{BB962C8B-B14F-4D97-AF65-F5344CB8AC3E}">
        <p14:creationId xmlns:p14="http://schemas.microsoft.com/office/powerpoint/2010/main" val="1579608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02B611-9398-B42E-D7E8-1FC26915D13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77ED014-3B5C-F283-52F8-D08C87770015}"/>
              </a:ext>
            </a:extLst>
          </p:cNvPr>
          <p:cNvSpPr>
            <a:spLocks noGrp="1"/>
          </p:cNvSpPr>
          <p:nvPr>
            <p:ph idx="1"/>
          </p:nvPr>
        </p:nvSpPr>
        <p:spPr/>
        <p:txBody>
          <a:bodyPr/>
          <a:lstStyle/>
          <a:p>
            <a:r>
              <a:rPr lang="ru-RU" dirty="0"/>
              <a:t>Модель бизнес-процессов отражает выполнение работ для функций самого нижнего уровня модели бизнес-функций </a:t>
            </a:r>
          </a:p>
          <a:p>
            <a:r>
              <a:rPr lang="ru-RU" dirty="0"/>
              <a:t>Для отображения процессов используется модель управления событиями (ЕРС - Event-</a:t>
            </a:r>
            <a:r>
              <a:rPr lang="ru-RU" dirty="0" err="1"/>
              <a:t>driven</a:t>
            </a:r>
            <a:r>
              <a:rPr lang="ru-RU" dirty="0"/>
              <a:t> Process </a:t>
            </a:r>
            <a:r>
              <a:rPr lang="ru-RU" dirty="0" err="1"/>
              <a:t>Chain</a:t>
            </a:r>
            <a:r>
              <a:rPr lang="ru-RU" dirty="0"/>
              <a:t>). </a:t>
            </a:r>
          </a:p>
          <a:p>
            <a:r>
              <a:rPr lang="ru-RU" dirty="0"/>
              <a:t>Именно модель бизнес-процессов позволяет выполнить настройку программных модулей - приложений информационной системы в соответствии с характерными особенностями конкретного предприятия.</a:t>
            </a:r>
          </a:p>
        </p:txBody>
      </p:sp>
    </p:spTree>
    <p:extLst>
      <p:ext uri="{BB962C8B-B14F-4D97-AF65-F5344CB8AC3E}">
        <p14:creationId xmlns:p14="http://schemas.microsoft.com/office/powerpoint/2010/main" val="234588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6485B4-0DBA-06B0-24F7-15F7DA371D4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0735E08-323D-91B9-30CB-83441F994791}"/>
              </a:ext>
            </a:extLst>
          </p:cNvPr>
          <p:cNvSpPr>
            <a:spLocks noGrp="1"/>
          </p:cNvSpPr>
          <p:nvPr>
            <p:ph idx="1"/>
          </p:nvPr>
        </p:nvSpPr>
        <p:spPr/>
        <p:txBody>
          <a:bodyPr/>
          <a:lstStyle/>
          <a:p>
            <a:r>
              <a:rPr lang="ru-RU" dirty="0"/>
              <a:t>Модели бизнес-объектов используются для интеграции приложений, поддерживающих исполнение различных бизнес-процессов (1). </a:t>
            </a:r>
          </a:p>
          <a:p>
            <a:r>
              <a:rPr lang="ru-RU" dirty="0"/>
              <a:t>Модель организационной структуры предприятия представляет собой традиционную иерархическую структуру подчинения подразделений и персонала (2).</a:t>
            </a:r>
          </a:p>
          <a:p>
            <a:endParaRPr lang="ru-RU" dirty="0"/>
          </a:p>
        </p:txBody>
      </p:sp>
    </p:spTree>
    <p:extLst>
      <p:ext uri="{BB962C8B-B14F-4D97-AF65-F5344CB8AC3E}">
        <p14:creationId xmlns:p14="http://schemas.microsoft.com/office/powerpoint/2010/main" val="2392458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93B09E-749E-992F-04CB-99C8DEC519A9}"/>
              </a:ext>
            </a:extLst>
          </p:cNvPr>
          <p:cNvSpPr>
            <a:spLocks noGrp="1"/>
          </p:cNvSpPr>
          <p:nvPr>
            <p:ph type="title"/>
          </p:nvPr>
        </p:nvSpPr>
        <p:spPr>
          <a:xfrm>
            <a:off x="838200" y="165140"/>
            <a:ext cx="10515600" cy="1325563"/>
          </a:xfrm>
        </p:spPr>
        <p:txBody>
          <a:bodyPr/>
          <a:lstStyle/>
          <a:p>
            <a:r>
              <a:rPr lang="ru-RU" dirty="0"/>
              <a:t>Внедрение типовой информационной системы </a:t>
            </a:r>
          </a:p>
        </p:txBody>
      </p:sp>
      <p:sp>
        <p:nvSpPr>
          <p:cNvPr id="3" name="Объект 2">
            <a:extLst>
              <a:ext uri="{FF2B5EF4-FFF2-40B4-BE49-F238E27FC236}">
                <a16:creationId xmlns:a16="http://schemas.microsoft.com/office/drawing/2014/main" id="{B799C6E6-6C3A-5781-C87E-0B53EE37E974}"/>
              </a:ext>
            </a:extLst>
          </p:cNvPr>
          <p:cNvSpPr>
            <a:spLocks noGrp="1"/>
          </p:cNvSpPr>
          <p:nvPr>
            <p:ph idx="1"/>
          </p:nvPr>
        </p:nvSpPr>
        <p:spPr>
          <a:xfrm>
            <a:off x="838200" y="1490702"/>
            <a:ext cx="10515600" cy="5017673"/>
          </a:xfrm>
        </p:spPr>
        <p:txBody>
          <a:bodyPr>
            <a:normAutofit lnSpcReduction="10000"/>
          </a:bodyPr>
          <a:lstStyle/>
          <a:p>
            <a:pPr marL="0" indent="0" algn="just">
              <a:buNone/>
            </a:pPr>
            <a:r>
              <a:rPr lang="ru-RU" dirty="0"/>
              <a:t>начинается с анализа требований к конкретной ИС, которые выявляются на основе результатов предпроектного обследования объекта автоматизации (1). Для оценки соответствия этим требованиям программных продуктов может использоваться описанная выше методика оценки ППП. После выбора программного продукта на базе имеющихся в нем референтных моделей строится предварительная модель ИС, в которой отражаются все особенности реализации ИС для конкретного предприятия. Предварительная модель является основой для выбора типовой модели системы и определения перечня компонентов, которые будут реализованы с использованием других программных средств или потребуют разработки с помощью имеющихся в составе типовой ИС инструментальных средств (2). </a:t>
            </a:r>
          </a:p>
        </p:txBody>
      </p:sp>
    </p:spTree>
    <p:extLst>
      <p:ext uri="{BB962C8B-B14F-4D97-AF65-F5344CB8AC3E}">
        <p14:creationId xmlns:p14="http://schemas.microsoft.com/office/powerpoint/2010/main" val="2364557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2E0C2-AEEE-FD9C-1F35-F0D2AFBD5151}"/>
              </a:ext>
            </a:extLst>
          </p:cNvPr>
          <p:cNvSpPr>
            <a:spLocks noGrp="1"/>
          </p:cNvSpPr>
          <p:nvPr>
            <p:ph type="title"/>
          </p:nvPr>
        </p:nvSpPr>
        <p:spPr/>
        <p:txBody>
          <a:bodyPr>
            <a:normAutofit fontScale="90000"/>
          </a:bodyPr>
          <a:lstStyle/>
          <a:p>
            <a:r>
              <a:rPr lang="ru-RU" dirty="0"/>
              <a:t>Реализация типового проекта предусматривает выполнение следующих операций:</a:t>
            </a:r>
          </a:p>
        </p:txBody>
      </p:sp>
      <p:sp>
        <p:nvSpPr>
          <p:cNvPr id="3" name="Объект 2">
            <a:extLst>
              <a:ext uri="{FF2B5EF4-FFF2-40B4-BE49-F238E27FC236}">
                <a16:creationId xmlns:a16="http://schemas.microsoft.com/office/drawing/2014/main" id="{E5A71CF9-7898-3BFC-E255-843ED0A60F4D}"/>
              </a:ext>
            </a:extLst>
          </p:cNvPr>
          <p:cNvSpPr>
            <a:spLocks noGrp="1"/>
          </p:cNvSpPr>
          <p:nvPr>
            <p:ph idx="1"/>
          </p:nvPr>
        </p:nvSpPr>
        <p:spPr/>
        <p:txBody>
          <a:bodyPr/>
          <a:lstStyle/>
          <a:p>
            <a:r>
              <a:rPr lang="ru-RU" dirty="0"/>
              <a:t>• установку глобальных параметров системы;</a:t>
            </a:r>
          </a:p>
          <a:p>
            <a:r>
              <a:rPr lang="ru-RU" dirty="0"/>
              <a:t>• определение структуры основных данных;</a:t>
            </a:r>
          </a:p>
          <a:p>
            <a:r>
              <a:rPr lang="ru-RU" dirty="0"/>
              <a:t>• описание интерфейсов;</a:t>
            </a:r>
          </a:p>
          <a:p>
            <a:r>
              <a:rPr lang="ru-RU" dirty="0"/>
              <a:t>• описание отчетов;</a:t>
            </a:r>
          </a:p>
          <a:p>
            <a:r>
              <a:rPr lang="ru-RU" dirty="0"/>
              <a:t>• настройку авторизации доступа;</a:t>
            </a:r>
          </a:p>
          <a:p>
            <a:r>
              <a:rPr lang="ru-RU" dirty="0"/>
              <a:t>• настройку системы архивирования.</a:t>
            </a:r>
          </a:p>
        </p:txBody>
      </p:sp>
    </p:spTree>
    <p:extLst>
      <p:ext uri="{BB962C8B-B14F-4D97-AF65-F5344CB8AC3E}">
        <p14:creationId xmlns:p14="http://schemas.microsoft.com/office/powerpoint/2010/main" val="111487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 зависимости от уровня декомпозиции систем различают</a:t>
            </a:r>
          </a:p>
        </p:txBody>
      </p:sp>
      <p:sp>
        <p:nvSpPr>
          <p:cNvPr id="4" name="TextBox 3"/>
          <p:cNvSpPr txBox="1"/>
          <p:nvPr/>
        </p:nvSpPr>
        <p:spPr>
          <a:xfrm>
            <a:off x="3863856" y="2048806"/>
            <a:ext cx="4710841" cy="523220"/>
          </a:xfrm>
          <a:prstGeom prst="rect">
            <a:avLst/>
          </a:prstGeom>
          <a:noFill/>
        </p:spPr>
        <p:txBody>
          <a:bodyPr wrap="none" rtlCol="0">
            <a:spAutoFit/>
          </a:bodyPr>
          <a:lstStyle/>
          <a:p>
            <a:r>
              <a:rPr lang="ru-RU" sz="2800" b="1" dirty="0"/>
              <a:t>Типовое проектирование</a:t>
            </a:r>
          </a:p>
        </p:txBody>
      </p:sp>
      <p:sp>
        <p:nvSpPr>
          <p:cNvPr id="5" name="TextBox 4"/>
          <p:cNvSpPr txBox="1"/>
          <p:nvPr/>
        </p:nvSpPr>
        <p:spPr>
          <a:xfrm>
            <a:off x="838200" y="3870731"/>
            <a:ext cx="2255169" cy="369332"/>
          </a:xfrm>
          <a:prstGeom prst="rect">
            <a:avLst/>
          </a:prstGeom>
          <a:noFill/>
        </p:spPr>
        <p:txBody>
          <a:bodyPr wrap="none" rtlCol="0">
            <a:spAutoFit/>
          </a:bodyPr>
          <a:lstStyle/>
          <a:p>
            <a:r>
              <a:rPr lang="ru-RU" dirty="0"/>
              <a:t>Элементный метод</a:t>
            </a:r>
          </a:p>
        </p:txBody>
      </p:sp>
      <p:sp>
        <p:nvSpPr>
          <p:cNvPr id="6" name="TextBox 5"/>
          <p:cNvSpPr txBox="1"/>
          <p:nvPr/>
        </p:nvSpPr>
        <p:spPr>
          <a:xfrm>
            <a:off x="4881956" y="3870731"/>
            <a:ext cx="2486065" cy="369332"/>
          </a:xfrm>
          <a:prstGeom prst="rect">
            <a:avLst/>
          </a:prstGeom>
          <a:noFill/>
        </p:spPr>
        <p:txBody>
          <a:bodyPr wrap="none" rtlCol="0">
            <a:spAutoFit/>
          </a:bodyPr>
          <a:lstStyle/>
          <a:p>
            <a:r>
              <a:rPr lang="ru-RU" dirty="0" err="1"/>
              <a:t>Подсистемный</a:t>
            </a:r>
            <a:r>
              <a:rPr lang="ru-RU" dirty="0"/>
              <a:t> метод</a:t>
            </a:r>
          </a:p>
        </p:txBody>
      </p:sp>
      <p:sp>
        <p:nvSpPr>
          <p:cNvPr id="7" name="TextBox 6"/>
          <p:cNvSpPr txBox="1"/>
          <p:nvPr/>
        </p:nvSpPr>
        <p:spPr>
          <a:xfrm>
            <a:off x="8925712" y="3870731"/>
            <a:ext cx="2097434" cy="369332"/>
          </a:xfrm>
          <a:prstGeom prst="rect">
            <a:avLst/>
          </a:prstGeom>
          <a:noFill/>
        </p:spPr>
        <p:txBody>
          <a:bodyPr wrap="none" rtlCol="0">
            <a:spAutoFit/>
          </a:bodyPr>
          <a:lstStyle/>
          <a:p>
            <a:r>
              <a:rPr lang="ru-RU" dirty="0"/>
              <a:t>Объектный метод</a:t>
            </a:r>
          </a:p>
        </p:txBody>
      </p:sp>
      <p:cxnSp>
        <p:nvCxnSpPr>
          <p:cNvPr id="9" name="Прямая со стрелкой 8"/>
          <p:cNvCxnSpPr>
            <a:stCxn id="4" idx="2"/>
          </p:cNvCxnSpPr>
          <p:nvPr/>
        </p:nvCxnSpPr>
        <p:spPr>
          <a:xfrm flipH="1">
            <a:off x="6219276" y="2572026"/>
            <a:ext cx="1" cy="12987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Прямая со стрелкой 9"/>
          <p:cNvCxnSpPr>
            <a:endCxn id="7" idx="0"/>
          </p:cNvCxnSpPr>
          <p:nvPr/>
        </p:nvCxnSpPr>
        <p:spPr>
          <a:xfrm>
            <a:off x="7368023" y="2572025"/>
            <a:ext cx="2606406" cy="1298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Прямая со стрелкой 11"/>
          <p:cNvCxnSpPr>
            <a:endCxn id="5" idx="0"/>
          </p:cNvCxnSpPr>
          <p:nvPr/>
        </p:nvCxnSpPr>
        <p:spPr>
          <a:xfrm flipH="1">
            <a:off x="1965785" y="2504420"/>
            <a:ext cx="2916172" cy="13663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4482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58F714-2068-6F37-EA9C-3941D3E87329}"/>
              </a:ext>
            </a:extLst>
          </p:cNvPr>
          <p:cNvSpPr>
            <a:spLocks noGrp="1"/>
          </p:cNvSpPr>
          <p:nvPr>
            <p:ph type="title"/>
          </p:nvPr>
        </p:nvSpPr>
        <p:spPr>
          <a:xfrm>
            <a:off x="838200" y="365126"/>
            <a:ext cx="10515600" cy="818216"/>
          </a:xfrm>
        </p:spPr>
        <p:txBody>
          <a:bodyPr/>
          <a:lstStyle/>
          <a:p>
            <a:r>
              <a:rPr lang="ru-RU" dirty="0"/>
              <a:t>Условия сдачи экзамена по ПИС</a:t>
            </a:r>
          </a:p>
        </p:txBody>
      </p:sp>
      <p:sp>
        <p:nvSpPr>
          <p:cNvPr id="3" name="Объект 2">
            <a:extLst>
              <a:ext uri="{FF2B5EF4-FFF2-40B4-BE49-F238E27FC236}">
                <a16:creationId xmlns:a16="http://schemas.microsoft.com/office/drawing/2014/main" id="{2615B9FA-F315-472B-EC58-1E5B64963240}"/>
              </a:ext>
            </a:extLst>
          </p:cNvPr>
          <p:cNvSpPr>
            <a:spLocks noGrp="1"/>
          </p:cNvSpPr>
          <p:nvPr>
            <p:ph idx="1"/>
          </p:nvPr>
        </p:nvSpPr>
        <p:spPr>
          <a:xfrm>
            <a:off x="838200" y="1344706"/>
            <a:ext cx="10515600" cy="4832257"/>
          </a:xfrm>
        </p:spPr>
        <p:txBody>
          <a:bodyPr>
            <a:normAutofit fontScale="92500" lnSpcReduction="20000"/>
          </a:bodyPr>
          <a:lstStyle/>
          <a:p>
            <a:r>
              <a:rPr lang="ru-RU" dirty="0"/>
              <a:t>Для получения билета необходим выполнить и сдать все практические работы преподавателю, ведущему практические занятия.</a:t>
            </a:r>
          </a:p>
          <a:p>
            <a:r>
              <a:rPr lang="ru-RU" dirty="0"/>
              <a:t>Если студент не сдал все работы (даже одну) он допускается до экзамена, но сдает тест по практическим работам на экзамене. Тест содержит 40 вопросов (по 4 вопроса на каждую практическую работу).</a:t>
            </a:r>
          </a:p>
          <a:p>
            <a:r>
              <a:rPr lang="ru-RU" dirty="0"/>
              <a:t>Если студент сдал все работы / прошел тест  он получает экзаменационный билет.</a:t>
            </a:r>
          </a:p>
          <a:p>
            <a:r>
              <a:rPr lang="ru-RU" dirty="0"/>
              <a:t>Билет содержит 2 теоретических вопроса и 1 задачу.</a:t>
            </a:r>
          </a:p>
          <a:p>
            <a:r>
              <a:rPr lang="ru-RU" dirty="0"/>
              <a:t>Ответ на экзаменационный вопрос начинается с проверки правильности решения задачи. Далее экзаменатор переходит к приему ответов на теоретические вопросы.</a:t>
            </a:r>
          </a:p>
          <a:p>
            <a:r>
              <a:rPr lang="ru-RU" dirty="0"/>
              <a:t>На экзамене будут учитываться баллы полученные за практические работы и активность на лекционных занятиях.</a:t>
            </a:r>
          </a:p>
        </p:txBody>
      </p:sp>
    </p:spTree>
    <p:extLst>
      <p:ext uri="{BB962C8B-B14F-4D97-AF65-F5344CB8AC3E}">
        <p14:creationId xmlns:p14="http://schemas.microsoft.com/office/powerpoint/2010/main" val="288674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A6BF49-4AD7-50FC-3CAC-429AB38C70B9}"/>
              </a:ext>
            </a:extLst>
          </p:cNvPr>
          <p:cNvSpPr>
            <a:spLocks noGrp="1"/>
          </p:cNvSpPr>
          <p:nvPr>
            <p:ph type="title"/>
          </p:nvPr>
        </p:nvSpPr>
        <p:spPr/>
        <p:txBody>
          <a:bodyPr>
            <a:normAutofit fontScale="90000"/>
          </a:bodyPr>
          <a:lstStyle/>
          <a:p>
            <a:r>
              <a:rPr lang="ru-RU" dirty="0"/>
              <a:t>Принятая классификация ТПР основана на уровне декомпозиции</a:t>
            </a:r>
            <a:br>
              <a:rPr lang="ru-RU" dirty="0"/>
            </a:br>
            <a:r>
              <a:rPr lang="ru-RU" dirty="0"/>
              <a:t>системы. Выделяются следующие классы ТПР:</a:t>
            </a:r>
          </a:p>
        </p:txBody>
      </p:sp>
      <p:sp>
        <p:nvSpPr>
          <p:cNvPr id="3" name="Объект 2">
            <a:extLst>
              <a:ext uri="{FF2B5EF4-FFF2-40B4-BE49-F238E27FC236}">
                <a16:creationId xmlns:a16="http://schemas.microsoft.com/office/drawing/2014/main" id="{8465AFEE-ECD4-9F28-7EF8-F797C3326697}"/>
              </a:ext>
            </a:extLst>
          </p:cNvPr>
          <p:cNvSpPr>
            <a:spLocks noGrp="1"/>
          </p:cNvSpPr>
          <p:nvPr>
            <p:ph idx="1"/>
          </p:nvPr>
        </p:nvSpPr>
        <p:spPr>
          <a:xfrm>
            <a:off x="838200" y="2119745"/>
            <a:ext cx="10515600" cy="4057217"/>
          </a:xfrm>
        </p:spPr>
        <p:txBody>
          <a:bodyPr>
            <a:normAutofit lnSpcReduction="10000"/>
          </a:bodyPr>
          <a:lstStyle/>
          <a:p>
            <a:r>
              <a:rPr lang="ru-RU" b="1" dirty="0"/>
              <a:t>элементные ТПР </a:t>
            </a:r>
            <a:r>
              <a:rPr lang="ru-RU" dirty="0"/>
              <a:t>- типовые решения по задаче или по отдельному виду обеспечения задачи (информационному, программному, техническому, математическому, организационному);</a:t>
            </a:r>
          </a:p>
          <a:p>
            <a:r>
              <a:rPr lang="ru-RU" b="1" dirty="0" err="1"/>
              <a:t>подсистемные</a:t>
            </a:r>
            <a:r>
              <a:rPr lang="ru-RU" b="1" dirty="0"/>
              <a:t> ТПР </a:t>
            </a:r>
            <a:r>
              <a:rPr lang="ru-RU" dirty="0"/>
              <a:t>- в качестве элементов типизации выступают отдельные подсистемы, разработанные с учетом функциональной полноты и минимизации внешних информационных связей;</a:t>
            </a:r>
          </a:p>
          <a:p>
            <a:r>
              <a:rPr lang="ru-RU" b="1" dirty="0"/>
              <a:t>объектные ТПР </a:t>
            </a:r>
            <a:r>
              <a:rPr lang="ru-RU" dirty="0"/>
              <a:t>- типовые отраслевые проекты, которые включают полный набор функциональных и обеспечивающих подсистем ИС. </a:t>
            </a:r>
          </a:p>
        </p:txBody>
      </p:sp>
    </p:spTree>
    <p:extLst>
      <p:ext uri="{BB962C8B-B14F-4D97-AF65-F5344CB8AC3E}">
        <p14:creationId xmlns:p14="http://schemas.microsoft.com/office/powerpoint/2010/main" val="130410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85A79B-F2C2-AB30-1C33-21E911C0035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E58DAE0-B90E-1A55-E031-FCEDECCDBFFE}"/>
              </a:ext>
            </a:extLst>
          </p:cNvPr>
          <p:cNvSpPr>
            <a:spLocks noGrp="1"/>
          </p:cNvSpPr>
          <p:nvPr>
            <p:ph idx="1"/>
          </p:nvPr>
        </p:nvSpPr>
        <p:spPr/>
        <p:txBody>
          <a:bodyPr/>
          <a:lstStyle/>
          <a:p>
            <a:pPr algn="just"/>
            <a:r>
              <a:rPr lang="ru-RU" dirty="0"/>
              <a:t>Каждое типовое решение предполагает наличие, кроме собственно </a:t>
            </a:r>
            <a:r>
              <a:rPr lang="ru-RU" b="1" dirty="0"/>
              <a:t>функциональных элементов</a:t>
            </a:r>
            <a:r>
              <a:rPr lang="ru-RU" dirty="0"/>
              <a:t> (программных или аппаратных), </a:t>
            </a:r>
            <a:r>
              <a:rPr lang="ru-RU" b="1" dirty="0"/>
              <a:t>документации</a:t>
            </a:r>
            <a:r>
              <a:rPr lang="ru-RU" dirty="0"/>
              <a:t> с детальным описанием ТПР и </a:t>
            </a:r>
            <a:r>
              <a:rPr lang="ru-RU" b="1" dirty="0"/>
              <a:t>процедур настройки </a:t>
            </a:r>
            <a:r>
              <a:rPr lang="ru-RU" dirty="0"/>
              <a:t>в соответствии с требованиями разрабатываемой системы.</a:t>
            </a:r>
          </a:p>
          <a:p>
            <a:pPr algn="just"/>
            <a:r>
              <a:rPr lang="ru-RU" dirty="0"/>
              <a:t>Типовым проектным решением (ТПР) называют представленное в виде проектной документации, включая программные модули, проектное решение, </a:t>
            </a:r>
            <a:r>
              <a:rPr lang="ru-RU" b="1" dirty="0"/>
              <a:t>пригодное к многократному использованию</a:t>
            </a:r>
            <a:r>
              <a:rPr lang="ru-RU" dirty="0"/>
              <a:t>.</a:t>
            </a:r>
          </a:p>
          <a:p>
            <a:pPr marL="0" indent="0" algn="just">
              <a:buNone/>
            </a:pPr>
            <a:endParaRPr lang="ru-RU" dirty="0"/>
          </a:p>
          <a:p>
            <a:pPr algn="just"/>
            <a:endParaRPr lang="ru-RU" dirty="0"/>
          </a:p>
        </p:txBody>
      </p:sp>
    </p:spTree>
    <p:extLst>
      <p:ext uri="{BB962C8B-B14F-4D97-AF65-F5344CB8AC3E}">
        <p14:creationId xmlns:p14="http://schemas.microsoft.com/office/powerpoint/2010/main" val="153622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 качестве проектного решения может выступать:</a:t>
            </a:r>
          </a:p>
        </p:txBody>
      </p:sp>
      <p:sp>
        <p:nvSpPr>
          <p:cNvPr id="3" name="Объект 2"/>
          <p:cNvSpPr>
            <a:spLocks noGrp="1"/>
          </p:cNvSpPr>
          <p:nvPr>
            <p:ph idx="1"/>
          </p:nvPr>
        </p:nvSpPr>
        <p:spPr/>
        <p:txBody>
          <a:bodyPr/>
          <a:lstStyle/>
          <a:p>
            <a:r>
              <a:rPr lang="ru-RU" dirty="0"/>
              <a:t>Реализация отдельных компонентов ИС (программных модулей, функциональных задач, автоматизированных рабочих мест, локальных баз данных, локальных вычислительных сетей);</a:t>
            </a:r>
          </a:p>
          <a:p>
            <a:r>
              <a:rPr lang="ru-RU" dirty="0"/>
              <a:t>Реализация взаимосвязанных комплексов компонентов (функциональных и обеспечивающих подсистем, ИС в целом).</a:t>
            </a:r>
          </a:p>
        </p:txBody>
      </p:sp>
    </p:spTree>
    <p:extLst>
      <p:ext uri="{BB962C8B-B14F-4D97-AF65-F5344CB8AC3E}">
        <p14:creationId xmlns:p14="http://schemas.microsoft.com/office/powerpoint/2010/main" val="184983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Элементный метод типового проектирования</a:t>
            </a:r>
          </a:p>
        </p:txBody>
      </p:sp>
      <p:sp>
        <p:nvSpPr>
          <p:cNvPr id="3" name="Объект 2"/>
          <p:cNvSpPr>
            <a:spLocks noGrp="1"/>
          </p:cNvSpPr>
          <p:nvPr>
            <p:ph idx="1"/>
          </p:nvPr>
        </p:nvSpPr>
        <p:spPr>
          <a:xfrm>
            <a:off x="838200" y="2371939"/>
            <a:ext cx="10515600" cy="3805023"/>
          </a:xfrm>
        </p:spPr>
        <p:txBody>
          <a:bodyPr/>
          <a:lstStyle/>
          <a:p>
            <a:r>
              <a:rPr lang="ru-RU" dirty="0"/>
              <a:t>При </a:t>
            </a:r>
            <a:r>
              <a:rPr lang="ru-RU" b="1" dirty="0"/>
              <a:t>элементном</a:t>
            </a:r>
            <a:r>
              <a:rPr lang="ru-RU" dirty="0"/>
              <a:t> методе типового проектирования ИС в качестве типового элемента системы используется типовое решение по задаче или по отдельному виду обеспечения задачи (информационному, программному, техническому, математическому, организационному).</a:t>
            </a:r>
          </a:p>
        </p:txBody>
      </p:sp>
    </p:spTree>
    <p:extLst>
      <p:ext uri="{BB962C8B-B14F-4D97-AF65-F5344CB8AC3E}">
        <p14:creationId xmlns:p14="http://schemas.microsoft.com/office/powerpoint/2010/main" val="323435515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TotalTime>
  <Words>2977</Words>
  <Application>Microsoft Office PowerPoint</Application>
  <PresentationFormat>Широкоэкранный</PresentationFormat>
  <Paragraphs>246</Paragraphs>
  <Slides>50</Slides>
  <Notes>13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50</vt:i4>
      </vt:variant>
    </vt:vector>
  </HeadingPairs>
  <TitlesOfParts>
    <vt:vector size="56" baseType="lpstr">
      <vt:lpstr>Arial</vt:lpstr>
      <vt:lpstr>Calibri</vt:lpstr>
      <vt:lpstr>Calibri Light</vt:lpstr>
      <vt:lpstr>Söhne</vt:lpstr>
      <vt:lpstr>Wingdings</vt:lpstr>
      <vt:lpstr>Тема Office</vt:lpstr>
      <vt:lpstr>Типовое проектирование</vt:lpstr>
      <vt:lpstr>Основные понятия и классификация методов типового проектного проектирования</vt:lpstr>
      <vt:lpstr>Типовое проектное решение (ТПР)</vt:lpstr>
      <vt:lpstr>Суть применения типового метода</vt:lpstr>
      <vt:lpstr>В зависимости от уровня декомпозиции систем различают</vt:lpstr>
      <vt:lpstr>Принятая классификация ТПР основана на уровне декомпозиции системы. Выделяются следующие классы ТПР:</vt:lpstr>
      <vt:lpstr>Презентация PowerPoint</vt:lpstr>
      <vt:lpstr>В качестве проектного решения может выступать:</vt:lpstr>
      <vt:lpstr>Элементный метод типового проектирования</vt:lpstr>
      <vt:lpstr>Типовое проектное решение уровня «задача»</vt:lpstr>
      <vt:lpstr>Достоинства элементного подхода:</vt:lpstr>
      <vt:lpstr>Недостатки элементного метода типового проектирования ИС</vt:lpstr>
      <vt:lpstr>Применение</vt:lpstr>
      <vt:lpstr>Подсистемный метод типового проектирования</vt:lpstr>
      <vt:lpstr>Подсистемный метод типового проектирования</vt:lpstr>
      <vt:lpstr>Достоинства подсистемного подхода:</vt:lpstr>
      <vt:lpstr>Недостатки подсистемного метода типового проектирования ИС</vt:lpstr>
      <vt:lpstr>Недостатки элементного метода типового проектирования ИС</vt:lpstr>
      <vt:lpstr>Применение</vt:lpstr>
      <vt:lpstr>Объектный метод типового проектирования</vt:lpstr>
      <vt:lpstr>Объектный метод типового проектирования</vt:lpstr>
      <vt:lpstr>Достоинства объектного подхода</vt:lpstr>
      <vt:lpstr>Недостатки объектного подхода</vt:lpstr>
      <vt:lpstr>Характерные черты типовых проектов</vt:lpstr>
      <vt:lpstr>Презентация PowerPoint</vt:lpstr>
      <vt:lpstr>Реализация типового проектирования</vt:lpstr>
      <vt:lpstr>Параметрически-ориентированное проектирование ИС (ПОПИС)</vt:lpstr>
      <vt:lpstr>Основные принципы ПОПИС</vt:lpstr>
      <vt:lpstr>Реализация ПОПИС включает следующие шаги:</vt:lpstr>
      <vt:lpstr>Преимущества параметрически-ориентированного проектирования информационных систем</vt:lpstr>
      <vt:lpstr>Недостатки ПОПИС</vt:lpstr>
      <vt:lpstr>Важное замечание</vt:lpstr>
      <vt:lpstr>Презентация PowerPoint</vt:lpstr>
      <vt:lpstr>Презентация PowerPoint</vt:lpstr>
      <vt:lpstr>Метод экспертной оценки</vt:lpstr>
      <vt:lpstr>Презентация PowerPoint</vt:lpstr>
      <vt:lpstr>Презентация PowerPoint</vt:lpstr>
      <vt:lpstr>Презентация PowerPoint</vt:lpstr>
      <vt:lpstr>Презентация PowerPoint</vt:lpstr>
      <vt:lpstr>Модельно-ориентированное проектирование</vt:lpstr>
      <vt:lpstr>Типовая ИС в специальной базе метаинформации</vt:lpstr>
      <vt:lpstr>Репозиторий</vt:lpstr>
      <vt:lpstr>Базовая модель ИС</vt:lpstr>
      <vt:lpstr>Типовая модель ИС </vt:lpstr>
      <vt:lpstr>Презентация PowerPoint</vt:lpstr>
      <vt:lpstr>Презентация PowerPoint</vt:lpstr>
      <vt:lpstr>Презентация PowerPoint</vt:lpstr>
      <vt:lpstr>Внедрение типовой информационной системы </vt:lpstr>
      <vt:lpstr>Реализация типового проекта предусматривает выполнение следующих операций:</vt:lpstr>
      <vt:lpstr>Условия сдачи экзамена по ПИС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Alexandr Lobanov</dc:creator>
  <cp:lastModifiedBy>Alexander Lobanov</cp:lastModifiedBy>
  <cp:revision>9</cp:revision>
  <dcterms:created xsi:type="dcterms:W3CDTF">2021-04-07T13:16:53Z</dcterms:created>
  <dcterms:modified xsi:type="dcterms:W3CDTF">2025-01-21T17:42:13Z</dcterms:modified>
</cp:coreProperties>
</file>