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2" r:id="rId4"/>
    <p:sldId id="273" r:id="rId5"/>
    <p:sldId id="274" r:id="rId6"/>
    <p:sldId id="275" r:id="rId7"/>
    <p:sldId id="276" r:id="rId8"/>
    <p:sldId id="277" r:id="rId9"/>
    <p:sldId id="278" r:id="rId10"/>
    <p:sldId id="279" r:id="rId11"/>
    <p:sldId id="258" r:id="rId12"/>
    <p:sldId id="259" r:id="rId13"/>
    <p:sldId id="260" r:id="rId14"/>
    <p:sldId id="261" r:id="rId15"/>
    <p:sldId id="262" r:id="rId16"/>
    <p:sldId id="280" r:id="rId17"/>
    <p:sldId id="265" r:id="rId18"/>
    <p:sldId id="266" r:id="rId19"/>
    <p:sldId id="281" r:id="rId20"/>
    <p:sldId id="284" r:id="rId21"/>
    <p:sldId id="264" r:id="rId22"/>
    <p:sldId id="282" r:id="rId23"/>
    <p:sldId id="283" r:id="rId24"/>
    <p:sldId id="267" r:id="rId25"/>
    <p:sldId id="268" r:id="rId26"/>
    <p:sldId id="269" r:id="rId27"/>
    <p:sldId id="270" r:id="rId28"/>
    <p:sldId id="271" r:id="rId2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928" autoAdjust="0"/>
  </p:normalViewPr>
  <p:slideViewPr>
    <p:cSldViewPr snapToGrid="0">
      <p:cViewPr varScale="1">
        <p:scale>
          <a:sx n="76" d="100"/>
          <a:sy n="76" d="100"/>
        </p:scale>
        <p:origin x="7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686AB-DC11-4533-844D-90218F01F77E}" type="datetimeFigureOut">
              <a:rPr lang="ru-RU" smtClean="0"/>
              <a:t>21.01.2025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C499A-53DF-4F71-A3A5-006C5A742214}" type="slidenum">
              <a:rPr lang="ru-RU" smtClean="0"/>
              <a:t>‹#›</a:t>
            </a:fld>
            <a:endParaRPr lang="ru-RU"/>
          </a:p>
        </p:txBody>
      </p:sp>
    </p:spTree>
    <p:extLst>
      <p:ext uri="{BB962C8B-B14F-4D97-AF65-F5344CB8AC3E}">
        <p14:creationId xmlns:p14="http://schemas.microsoft.com/office/powerpoint/2010/main" val="280479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ru.wikipedia.org/wiki/%D0%A0%D0%B5%D0%BF%D0%BE%D0%B7%D0%B8%D1%82%D0%BE%D1%80%D0%B8%D0%B9"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ru.wikipedia.org/wiki/CORBA" TargetMode="External"/><Relationship Id="rId4" Type="http://schemas.openxmlformats.org/officeDocument/2006/relationships/hyperlink" Target="https://en.wikipedia.org/wiki/Model_transformation_languag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dirty="0"/>
              <a:t>Язык разработан для спецификации визуализации </a:t>
            </a:r>
            <a:r>
              <a:rPr lang="ru-RU" sz="1200" spc="-5" dirty="0">
                <a:latin typeface="Times New Roman"/>
                <a:cs typeface="Times New Roman"/>
              </a:rPr>
              <a:t>проектирования</a:t>
            </a:r>
            <a:r>
              <a:rPr lang="ru-RU" sz="1200" dirty="0">
                <a:latin typeface="Times New Roman"/>
                <a:cs typeface="Times New Roman"/>
              </a:rPr>
              <a:t> и</a:t>
            </a:r>
            <a:r>
              <a:rPr lang="ru-RU" sz="1200" spc="5" dirty="0">
                <a:latin typeface="Times New Roman"/>
                <a:cs typeface="Times New Roman"/>
              </a:rPr>
              <a:t> </a:t>
            </a:r>
            <a:r>
              <a:rPr lang="ru-RU" sz="1200" spc="-10" dirty="0">
                <a:latin typeface="Times New Roman"/>
                <a:cs typeface="Times New Roman"/>
              </a:rPr>
              <a:t>документирования</a:t>
            </a:r>
            <a:r>
              <a:rPr lang="ru-RU" sz="1200" spc="-5" dirty="0">
                <a:latin typeface="Times New Roman"/>
                <a:cs typeface="Times New Roman"/>
              </a:rPr>
              <a:t> </a:t>
            </a:r>
            <a:r>
              <a:rPr lang="ru-RU" sz="1200" spc="-20" dirty="0">
                <a:latin typeface="Times New Roman"/>
                <a:cs typeface="Times New Roman"/>
              </a:rPr>
              <a:t>компонентов</a:t>
            </a:r>
            <a:r>
              <a:rPr lang="ru-RU" sz="1200" spc="-15" dirty="0">
                <a:latin typeface="Times New Roman"/>
                <a:cs typeface="Times New Roman"/>
              </a:rPr>
              <a:t> </a:t>
            </a:r>
            <a:r>
              <a:rPr lang="ru-RU" sz="1200" spc="-10" dirty="0">
                <a:latin typeface="Times New Roman"/>
                <a:cs typeface="Times New Roman"/>
              </a:rPr>
              <a:t>программного </a:t>
            </a:r>
            <a:r>
              <a:rPr lang="ru-RU" sz="1200" spc="-5" dirty="0">
                <a:latin typeface="Times New Roman"/>
                <a:cs typeface="Times New Roman"/>
              </a:rPr>
              <a:t> обеспечения, </a:t>
            </a:r>
            <a:r>
              <a:rPr lang="ru-RU" sz="1200" spc="5" dirty="0">
                <a:latin typeface="Times New Roman"/>
                <a:cs typeface="Times New Roman"/>
              </a:rPr>
              <a:t>бизнес-процессов </a:t>
            </a:r>
            <a:r>
              <a:rPr lang="ru-RU" sz="1200" dirty="0">
                <a:latin typeface="Times New Roman"/>
                <a:cs typeface="Times New Roman"/>
              </a:rPr>
              <a:t>и </a:t>
            </a:r>
            <a:r>
              <a:rPr lang="ru-RU" sz="1200" spc="-5" dirty="0">
                <a:latin typeface="Times New Roman"/>
                <a:cs typeface="Times New Roman"/>
              </a:rPr>
              <a:t>других систем. Язык UML</a:t>
            </a:r>
            <a:r>
              <a:rPr lang="ru-RU" sz="1200" dirty="0">
                <a:latin typeface="Times New Roman"/>
                <a:cs typeface="Times New Roman"/>
              </a:rPr>
              <a:t> </a:t>
            </a:r>
            <a:r>
              <a:rPr lang="ru-RU" sz="1200" spc="-20" dirty="0">
                <a:latin typeface="Times New Roman"/>
                <a:cs typeface="Times New Roman"/>
              </a:rPr>
              <a:t>может </a:t>
            </a:r>
            <a:r>
              <a:rPr lang="ru-RU" sz="1200" dirty="0">
                <a:latin typeface="Times New Roman"/>
                <a:cs typeface="Times New Roman"/>
              </a:rPr>
              <a:t>быть </a:t>
            </a:r>
            <a:r>
              <a:rPr lang="ru-RU" sz="1200" spc="5" dirty="0">
                <a:latin typeface="Times New Roman"/>
                <a:cs typeface="Times New Roman"/>
              </a:rPr>
              <a:t> </a:t>
            </a:r>
            <a:r>
              <a:rPr lang="ru-RU" sz="1200" spc="-10" dirty="0">
                <a:latin typeface="Times New Roman"/>
                <a:cs typeface="Times New Roman"/>
              </a:rPr>
              <a:t>эффективно</a:t>
            </a:r>
            <a:r>
              <a:rPr lang="ru-RU" sz="1200" spc="-5" dirty="0">
                <a:latin typeface="Times New Roman"/>
                <a:cs typeface="Times New Roman"/>
              </a:rPr>
              <a:t> </a:t>
            </a:r>
            <a:r>
              <a:rPr lang="ru-RU" sz="1200" spc="-10" dirty="0">
                <a:latin typeface="Times New Roman"/>
                <a:cs typeface="Times New Roman"/>
              </a:rPr>
              <a:t>использован</a:t>
            </a:r>
            <a:r>
              <a:rPr lang="ru-RU" sz="1200" spc="-5" dirty="0">
                <a:latin typeface="Times New Roman"/>
                <a:cs typeface="Times New Roman"/>
              </a:rPr>
              <a:t> </a:t>
            </a:r>
            <a:r>
              <a:rPr lang="ru-RU" sz="1200" dirty="0">
                <a:latin typeface="Times New Roman"/>
                <a:cs typeface="Times New Roman"/>
              </a:rPr>
              <a:t>для</a:t>
            </a:r>
            <a:r>
              <a:rPr lang="ru-RU" sz="1200" spc="5" dirty="0">
                <a:latin typeface="Times New Roman"/>
                <a:cs typeface="Times New Roman"/>
              </a:rPr>
              <a:t> построения</a:t>
            </a:r>
            <a:r>
              <a:rPr lang="ru-RU" sz="1200" spc="10" dirty="0">
                <a:latin typeface="Times New Roman"/>
                <a:cs typeface="Times New Roman"/>
              </a:rPr>
              <a:t> </a:t>
            </a:r>
            <a:r>
              <a:rPr lang="ru-RU" sz="1200" spc="-15" dirty="0">
                <a:latin typeface="Times New Roman"/>
                <a:cs typeface="Times New Roman"/>
              </a:rPr>
              <a:t>концептуальных,</a:t>
            </a:r>
            <a:r>
              <a:rPr lang="ru-RU" sz="1200" spc="-10" dirty="0">
                <a:latin typeface="Times New Roman"/>
                <a:cs typeface="Times New Roman"/>
              </a:rPr>
              <a:t> </a:t>
            </a:r>
            <a:r>
              <a:rPr lang="ru-RU" sz="1200" spc="5" dirty="0">
                <a:latin typeface="Times New Roman"/>
                <a:cs typeface="Times New Roman"/>
              </a:rPr>
              <a:t>логических</a:t>
            </a:r>
            <a:r>
              <a:rPr lang="ru-RU" sz="1200" spc="10" dirty="0">
                <a:latin typeface="Times New Roman"/>
                <a:cs typeface="Times New Roman"/>
              </a:rPr>
              <a:t> </a:t>
            </a:r>
            <a:r>
              <a:rPr lang="ru-RU" sz="1200" dirty="0">
                <a:latin typeface="Times New Roman"/>
                <a:cs typeface="Times New Roman"/>
              </a:rPr>
              <a:t>и </a:t>
            </a:r>
            <a:r>
              <a:rPr lang="ru-RU" sz="1200" spc="5" dirty="0">
                <a:latin typeface="Times New Roman"/>
                <a:cs typeface="Times New Roman"/>
              </a:rPr>
              <a:t> </a:t>
            </a:r>
            <a:r>
              <a:rPr lang="ru-RU" sz="1200" dirty="0">
                <a:latin typeface="Times New Roman"/>
                <a:cs typeface="Times New Roman"/>
              </a:rPr>
              <a:t>графических</a:t>
            </a:r>
            <a:r>
              <a:rPr lang="ru-RU" sz="1200" spc="5" dirty="0">
                <a:latin typeface="Times New Roman"/>
                <a:cs typeface="Times New Roman"/>
              </a:rPr>
              <a:t> </a:t>
            </a:r>
            <a:r>
              <a:rPr lang="ru-RU" sz="1200" spc="-10" dirty="0">
                <a:latin typeface="Times New Roman"/>
                <a:cs typeface="Times New Roman"/>
              </a:rPr>
              <a:t>моделей</a:t>
            </a:r>
            <a:r>
              <a:rPr lang="ru-RU" sz="1200" spc="-5" dirty="0">
                <a:latin typeface="Times New Roman"/>
                <a:cs typeface="Times New Roman"/>
              </a:rPr>
              <a:t> </a:t>
            </a:r>
            <a:r>
              <a:rPr lang="ru-RU" sz="1200" spc="-10" dirty="0">
                <a:latin typeface="Times New Roman"/>
                <a:cs typeface="Times New Roman"/>
              </a:rPr>
              <a:t>сложных</a:t>
            </a:r>
            <a:r>
              <a:rPr lang="ru-RU" sz="1200" spc="-5" dirty="0">
                <a:latin typeface="Times New Roman"/>
                <a:cs typeface="Times New Roman"/>
              </a:rPr>
              <a:t> </a:t>
            </a:r>
            <a:r>
              <a:rPr lang="ru-RU" sz="1200" dirty="0">
                <a:latin typeface="Times New Roman"/>
                <a:cs typeface="Times New Roman"/>
              </a:rPr>
              <a:t>систем</a:t>
            </a:r>
            <a:r>
              <a:rPr lang="ru-RU" sz="1200" spc="5" dirty="0">
                <a:latin typeface="Times New Roman"/>
                <a:cs typeface="Times New Roman"/>
              </a:rPr>
              <a:t> </a:t>
            </a:r>
            <a:r>
              <a:rPr lang="ru-RU" sz="1200" spc="-10" dirty="0">
                <a:latin typeface="Times New Roman"/>
                <a:cs typeface="Times New Roman"/>
              </a:rPr>
              <a:t>самого</a:t>
            </a:r>
            <a:r>
              <a:rPr lang="ru-RU" sz="1200" spc="-5" dirty="0">
                <a:latin typeface="Times New Roman"/>
                <a:cs typeface="Times New Roman"/>
              </a:rPr>
              <a:t> </a:t>
            </a:r>
            <a:r>
              <a:rPr lang="ru-RU" sz="1200" spc="-10" dirty="0">
                <a:latin typeface="Times New Roman"/>
                <a:cs typeface="Times New Roman"/>
              </a:rPr>
              <a:t>различного</a:t>
            </a:r>
            <a:r>
              <a:rPr lang="ru-RU" sz="1200" spc="-5" dirty="0">
                <a:latin typeface="Times New Roman"/>
                <a:cs typeface="Times New Roman"/>
              </a:rPr>
              <a:t> </a:t>
            </a:r>
            <a:r>
              <a:rPr lang="ru-RU" sz="1200" spc="-15" dirty="0">
                <a:latin typeface="Times New Roman"/>
                <a:cs typeface="Times New Roman"/>
              </a:rPr>
              <a:t>целевого </a:t>
            </a:r>
            <a:r>
              <a:rPr lang="ru-RU" sz="1200" spc="-10" dirty="0">
                <a:latin typeface="Times New Roman"/>
                <a:cs typeface="Times New Roman"/>
              </a:rPr>
              <a:t> назначения.</a:t>
            </a:r>
            <a:endParaRPr lang="ru-RU" dirty="0"/>
          </a:p>
        </p:txBody>
      </p:sp>
      <p:sp>
        <p:nvSpPr>
          <p:cNvPr id="4" name="Номер слайда 3"/>
          <p:cNvSpPr>
            <a:spLocks noGrp="1"/>
          </p:cNvSpPr>
          <p:nvPr>
            <p:ph type="sldNum" sz="quarter" idx="5"/>
          </p:nvPr>
        </p:nvSpPr>
        <p:spPr/>
        <p:txBody>
          <a:bodyPr/>
          <a:lstStyle/>
          <a:p>
            <a:fld id="{7DBC499A-53DF-4F71-A3A5-006C5A742214}" type="slidenum">
              <a:rPr lang="ru-RU" smtClean="0"/>
              <a:t>2</a:t>
            </a:fld>
            <a:endParaRPr lang="ru-RU"/>
          </a:p>
        </p:txBody>
      </p:sp>
    </p:spTree>
    <p:extLst>
      <p:ext uri="{BB962C8B-B14F-4D97-AF65-F5344CB8AC3E}">
        <p14:creationId xmlns:p14="http://schemas.microsoft.com/office/powerpoint/2010/main" val="2038430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r>
              <a:rPr lang="ru-RU" dirty="0"/>
              <a:t>Ядром всего проекта является мета-мета модель M3 на верхнем уровне. Она определяет язык, используемый MOF для создания метамоделей, называемых M2-моделями.  </a:t>
            </a:r>
            <a:r>
              <a:rPr lang="ru-RU" b="0" i="0" dirty="0">
                <a:solidFill>
                  <a:srgbClr val="202122"/>
                </a:solidFill>
                <a:effectLst/>
                <a:latin typeface="Arial" panose="020B0604020202020204" pitchFamily="34" charset="0"/>
              </a:rPr>
              <a:t>M2-модели описывают элементы M1 слоя: M1-модели. Это могут быть, например, модели, написанные на UML. Последний слой — M0-слой или слой данных. Он используется для описания объектов реального мира.</a:t>
            </a:r>
          </a:p>
          <a:p>
            <a:pPr algn="l"/>
            <a:r>
              <a:rPr lang="ru-RU" b="0" i="0" dirty="0">
                <a:solidFill>
                  <a:srgbClr val="202122"/>
                </a:solidFill>
                <a:effectLst/>
                <a:latin typeface="Arial" panose="020B0604020202020204" pitchFamily="34" charset="0"/>
              </a:rPr>
              <a:t>MOF призван служить мостом между разными метамоделями, поскольку представляет собой мощную основу для их описания. Если две разные метамодели конформны MOF (то есть могут быть описаны средствами M3), то все конкретные модели (M1), базирующиеся на них, могут хранится в общем </a:t>
            </a:r>
            <a:r>
              <a:rPr lang="ru-RU" b="0" i="0" u="none" strike="noStrike" dirty="0">
                <a:solidFill>
                  <a:srgbClr val="0645AD"/>
                </a:solidFill>
                <a:effectLst/>
                <a:latin typeface="Arial" panose="020B0604020202020204" pitchFamily="34" charset="0"/>
                <a:hlinkClick r:id="rId3" tooltip="Репозиторий"/>
              </a:rPr>
              <a:t>репозитории</a:t>
            </a:r>
            <a:r>
              <a:rPr lang="ru-RU" b="0" i="0" dirty="0">
                <a:solidFill>
                  <a:srgbClr val="202122"/>
                </a:solidFill>
                <a:effectLst/>
                <a:latin typeface="Arial" panose="020B0604020202020204" pitchFamily="34" charset="0"/>
              </a:rPr>
              <a:t> и совместно обрабатываться средствами </a:t>
            </a:r>
            <a:r>
              <a:rPr lang="ru-RU" b="0" i="0" u="none" strike="noStrike" dirty="0">
                <a:solidFill>
                  <a:srgbClr val="3366BB"/>
                </a:solidFill>
                <a:effectLst/>
                <a:latin typeface="Arial" panose="020B0604020202020204" pitchFamily="34" charset="0"/>
                <a:hlinkClick r:id="rId4" tooltip="en:Model transformation language"/>
              </a:rPr>
              <a:t>модельных трансформаций</a:t>
            </a:r>
            <a:r>
              <a:rPr lang="ru-RU" b="0" i="0" dirty="0">
                <a:solidFill>
                  <a:srgbClr val="202122"/>
                </a:solidFill>
                <a:effectLst/>
                <a:latin typeface="Arial" panose="020B0604020202020204" pitchFamily="34" charset="0"/>
              </a:rPr>
              <a:t>.</a:t>
            </a:r>
          </a:p>
          <a:p>
            <a:pPr algn="l"/>
            <a:r>
              <a:rPr lang="ru-RU" b="0" i="0" dirty="0">
                <a:solidFill>
                  <a:srgbClr val="202122"/>
                </a:solidFill>
                <a:effectLst/>
                <a:latin typeface="Arial" panose="020B0604020202020204" pitchFamily="34" charset="0"/>
              </a:rPr>
              <a:t>В рамках M3-модели MOF описывает средства для создания и редактирования моделей и метамоделей путём определения </a:t>
            </a:r>
            <a:r>
              <a:rPr lang="ru-RU" b="0" i="0" u="none" strike="noStrike" dirty="0">
                <a:solidFill>
                  <a:srgbClr val="0645AD"/>
                </a:solidFill>
                <a:effectLst/>
                <a:latin typeface="Arial" panose="020B0604020202020204" pitchFamily="34" charset="0"/>
                <a:hlinkClick r:id="rId5" tooltip="CORBA"/>
              </a:rPr>
              <a:t>CORBA</a:t>
            </a:r>
            <a:r>
              <a:rPr lang="ru-RU" b="0" i="0" dirty="0">
                <a:solidFill>
                  <a:srgbClr val="202122"/>
                </a:solidFill>
                <a:effectLst/>
                <a:latin typeface="Arial" panose="020B0604020202020204" pitchFamily="34" charset="0"/>
              </a:rPr>
              <a:t>-интерфейсов, которые описывают эти операции.</a:t>
            </a:r>
          </a:p>
          <a:p>
            <a:endParaRPr lang="ru-RU" dirty="0"/>
          </a:p>
        </p:txBody>
      </p:sp>
      <p:sp>
        <p:nvSpPr>
          <p:cNvPr id="4" name="Номер слайда 3"/>
          <p:cNvSpPr>
            <a:spLocks noGrp="1"/>
          </p:cNvSpPr>
          <p:nvPr>
            <p:ph type="sldNum" sz="quarter" idx="5"/>
          </p:nvPr>
        </p:nvSpPr>
        <p:spPr/>
        <p:txBody>
          <a:bodyPr/>
          <a:lstStyle/>
          <a:p>
            <a:fld id="{7DBC499A-53DF-4F71-A3A5-006C5A742214}" type="slidenum">
              <a:rPr lang="ru-RU" smtClean="0"/>
              <a:t>9</a:t>
            </a:fld>
            <a:endParaRPr lang="ru-RU"/>
          </a:p>
        </p:txBody>
      </p:sp>
    </p:spTree>
    <p:extLst>
      <p:ext uri="{BB962C8B-B14F-4D97-AF65-F5344CB8AC3E}">
        <p14:creationId xmlns:p14="http://schemas.microsoft.com/office/powerpoint/2010/main" val="1263680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рамках использования </a:t>
            </a:r>
            <a:r>
              <a:rPr lang="en-US" dirty="0"/>
              <a:t>UML</a:t>
            </a:r>
            <a:r>
              <a:rPr lang="ru-RU" dirty="0"/>
              <a:t> как стандарта можно описывать как статическое состояние проектируемой ИС, так и динамическое состояние (изменение ИС). Что представлено соответствующими ветками типов диаграмм</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Важно заметить, что чисто теоретически, в </a:t>
            </a:r>
            <a:r>
              <a:rPr lang="en-US" dirty="0"/>
              <a:t>IDEF0</a:t>
            </a:r>
            <a:r>
              <a:rPr lang="ru-RU" dirty="0"/>
              <a:t> можно тоже создавать серии диаграмм добиваясь эффекта мультипликации и таким странным способом отображать динамику системы, однако это очень затратно и реально так не делают.</a:t>
            </a:r>
          </a:p>
          <a:p>
            <a:endParaRPr lang="ru-RU" dirty="0"/>
          </a:p>
        </p:txBody>
      </p:sp>
      <p:sp>
        <p:nvSpPr>
          <p:cNvPr id="4" name="Номер слайда 3"/>
          <p:cNvSpPr>
            <a:spLocks noGrp="1"/>
          </p:cNvSpPr>
          <p:nvPr>
            <p:ph type="sldNum" sz="quarter" idx="5"/>
          </p:nvPr>
        </p:nvSpPr>
        <p:spPr/>
        <p:txBody>
          <a:bodyPr/>
          <a:lstStyle/>
          <a:p>
            <a:fld id="{7DBC499A-53DF-4F71-A3A5-006C5A742214}" type="slidenum">
              <a:rPr lang="ru-RU" smtClean="0"/>
              <a:t>16</a:t>
            </a:fld>
            <a:endParaRPr lang="ru-RU"/>
          </a:p>
        </p:txBody>
      </p:sp>
    </p:spTree>
    <p:extLst>
      <p:ext uri="{BB962C8B-B14F-4D97-AF65-F5344CB8AC3E}">
        <p14:creationId xmlns:p14="http://schemas.microsoft.com/office/powerpoint/2010/main" val="331602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Существуют разные точки зрения на построение диаграмм классов в зависимости от целей их применения:</a:t>
            </a:r>
          </a:p>
          <a:p>
            <a:r>
              <a:rPr lang="en-US" dirty="0"/>
              <a:t>- </a:t>
            </a:r>
            <a:r>
              <a:rPr lang="ru-RU" dirty="0"/>
              <a:t>концептуальная точка зрения — диаграмма классов описывает модель предметной области, в ней присутствуют только классы прикладных объектов;</a:t>
            </a:r>
          </a:p>
          <a:p>
            <a:r>
              <a:rPr lang="en-US" dirty="0"/>
              <a:t>- </a:t>
            </a:r>
            <a:r>
              <a:rPr lang="ru-RU" dirty="0"/>
              <a:t>точка зрения спецификации — диаграмма классов применяется при проектировании информационных систем;</a:t>
            </a:r>
          </a:p>
          <a:p>
            <a:r>
              <a:rPr lang="en-US" dirty="0"/>
              <a:t>- </a:t>
            </a:r>
            <a:r>
              <a:rPr lang="ru-RU" dirty="0"/>
              <a:t>точка зрения реализации — диаграмма классов содержит классы, используемые непосредственно в программном коде (при использовании объектно-ориентированных языков программирования).</a:t>
            </a:r>
          </a:p>
          <a:p>
            <a:endParaRPr lang="ru-RU" dirty="0"/>
          </a:p>
        </p:txBody>
      </p:sp>
      <p:sp>
        <p:nvSpPr>
          <p:cNvPr id="4" name="Номер слайда 3"/>
          <p:cNvSpPr>
            <a:spLocks noGrp="1"/>
          </p:cNvSpPr>
          <p:nvPr>
            <p:ph type="sldNum" sz="quarter" idx="5"/>
          </p:nvPr>
        </p:nvSpPr>
        <p:spPr/>
        <p:txBody>
          <a:bodyPr/>
          <a:lstStyle/>
          <a:p>
            <a:fld id="{7DBC499A-53DF-4F71-A3A5-006C5A742214}" type="slidenum">
              <a:rPr lang="ru-RU" smtClean="0"/>
              <a:t>22</a:t>
            </a:fld>
            <a:endParaRPr lang="ru-RU"/>
          </a:p>
        </p:txBody>
      </p:sp>
    </p:spTree>
    <p:extLst>
      <p:ext uri="{BB962C8B-B14F-4D97-AF65-F5344CB8AC3E}">
        <p14:creationId xmlns:p14="http://schemas.microsoft.com/office/powerpoint/2010/main" val="3738422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 В качестве физических компонентов могут выступать файлы, библиотеки, модули, исполняемые файлы, пакеты и т. п.</a:t>
            </a:r>
          </a:p>
        </p:txBody>
      </p:sp>
      <p:sp>
        <p:nvSpPr>
          <p:cNvPr id="4" name="Номер слайда 3"/>
          <p:cNvSpPr>
            <a:spLocks noGrp="1"/>
          </p:cNvSpPr>
          <p:nvPr>
            <p:ph type="sldNum" sz="quarter" idx="5"/>
          </p:nvPr>
        </p:nvSpPr>
        <p:spPr/>
        <p:txBody>
          <a:bodyPr/>
          <a:lstStyle/>
          <a:p>
            <a:fld id="{7DBC499A-53DF-4F71-A3A5-006C5A742214}" type="slidenum">
              <a:rPr lang="ru-RU" smtClean="0"/>
              <a:t>23</a:t>
            </a:fld>
            <a:endParaRPr lang="ru-RU"/>
          </a:p>
        </p:txBody>
      </p:sp>
    </p:spTree>
    <p:extLst>
      <p:ext uri="{BB962C8B-B14F-4D97-AF65-F5344CB8AC3E}">
        <p14:creationId xmlns:p14="http://schemas.microsoft.com/office/powerpoint/2010/main" val="97726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BAD65E97-8E7B-4824-A5CB-1F4EC474D722}"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2667638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AD65E97-8E7B-4824-A5CB-1F4EC474D722}"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252743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AD65E97-8E7B-4824-A5CB-1F4EC474D722}"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311382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AD65E97-8E7B-4824-A5CB-1F4EC474D722}"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414323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AD65E97-8E7B-4824-A5CB-1F4EC474D722}"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167523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AD65E97-8E7B-4824-A5CB-1F4EC474D722}"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236389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AD65E97-8E7B-4824-A5CB-1F4EC474D722}" type="datetimeFigureOut">
              <a:rPr lang="ru-RU" smtClean="0"/>
              <a:t>21.01.2025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99105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AD65E97-8E7B-4824-A5CB-1F4EC474D722}" type="datetimeFigureOut">
              <a:rPr lang="ru-RU" smtClean="0"/>
              <a:t>21.01.2025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206364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AD65E97-8E7B-4824-A5CB-1F4EC474D722}" type="datetimeFigureOut">
              <a:rPr lang="ru-RU" smtClean="0"/>
              <a:t>21.01.2025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292149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AD65E97-8E7B-4824-A5CB-1F4EC474D722}"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2388598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AD65E97-8E7B-4824-A5CB-1F4EC474D722}"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DBD8ECF-5C46-4EA3-8CB7-EB33AB0FDDBF}" type="slidenum">
              <a:rPr lang="ru-RU" smtClean="0"/>
              <a:t>‹#›</a:t>
            </a:fld>
            <a:endParaRPr lang="ru-RU"/>
          </a:p>
        </p:txBody>
      </p:sp>
    </p:spTree>
    <p:extLst>
      <p:ext uri="{BB962C8B-B14F-4D97-AF65-F5344CB8AC3E}">
        <p14:creationId xmlns:p14="http://schemas.microsoft.com/office/powerpoint/2010/main" val="4191965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D65E97-8E7B-4824-A5CB-1F4EC474D722}" type="datetimeFigureOut">
              <a:rPr lang="ru-RU" smtClean="0"/>
              <a:t>21.01.2025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BD8ECF-5C46-4EA3-8CB7-EB33AB0FDDBF}" type="slidenum">
              <a:rPr lang="ru-RU" smtClean="0"/>
              <a:t>‹#›</a:t>
            </a:fld>
            <a:endParaRPr lang="ru-RU"/>
          </a:p>
        </p:txBody>
      </p:sp>
    </p:spTree>
    <p:extLst>
      <p:ext uri="{BB962C8B-B14F-4D97-AF65-F5344CB8AC3E}">
        <p14:creationId xmlns:p14="http://schemas.microsoft.com/office/powerpoint/2010/main" val="3982697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ru.wikipedia.org/wiki/%D0%90%D0%BD%D0%B3%D0%BB%D0%B8%D0%B9%D1%81%D0%BA%D0%B8%D0%B9_%D1%8F%D0%B7%D1%8B%D0%B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spc="-35" dirty="0"/>
              <a:t>Объектно-ориентированное проектирование ИС</a:t>
            </a:r>
            <a:br>
              <a:rPr lang="ru-RU" spc="-35" dirty="0"/>
            </a:br>
            <a:r>
              <a:rPr lang="ru-RU" spc="-35" dirty="0"/>
              <a:t>язык </a:t>
            </a:r>
            <a:r>
              <a:rPr lang="en-US" spc="-35" dirty="0"/>
              <a:t>UML</a:t>
            </a:r>
            <a:endParaRPr lang="ru-RU" dirty="0"/>
          </a:p>
        </p:txBody>
      </p:sp>
      <p:sp>
        <p:nvSpPr>
          <p:cNvPr id="3" name="Подзаголовок 2"/>
          <p:cNvSpPr>
            <a:spLocks noGrp="1"/>
          </p:cNvSpPr>
          <p:nvPr>
            <p:ph type="subTitle" idx="1"/>
          </p:nvPr>
        </p:nvSpPr>
        <p:spPr/>
        <p:txBody>
          <a:bodyPr/>
          <a:lstStyle/>
          <a:p>
            <a:r>
              <a:rPr lang="ru-RU" dirty="0"/>
              <a:t>Проектирование </a:t>
            </a:r>
            <a:r>
              <a:rPr lang="ru-RU"/>
              <a:t>информационных систем.</a:t>
            </a:r>
          </a:p>
        </p:txBody>
      </p:sp>
    </p:spTree>
    <p:extLst>
      <p:ext uri="{BB962C8B-B14F-4D97-AF65-F5344CB8AC3E}">
        <p14:creationId xmlns:p14="http://schemas.microsoft.com/office/powerpoint/2010/main" val="2497132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693294-036F-420C-2F76-0A0DBCC84001}"/>
              </a:ext>
            </a:extLst>
          </p:cNvPr>
          <p:cNvSpPr>
            <a:spLocks noGrp="1"/>
          </p:cNvSpPr>
          <p:nvPr>
            <p:ph type="title"/>
          </p:nvPr>
        </p:nvSpPr>
        <p:spPr>
          <a:xfrm>
            <a:off x="838200" y="365125"/>
            <a:ext cx="10515600" cy="655411"/>
          </a:xfrm>
        </p:spPr>
        <p:txBody>
          <a:bodyPr>
            <a:normAutofit fontScale="90000"/>
          </a:bodyPr>
          <a:lstStyle/>
          <a:p>
            <a:r>
              <a:rPr lang="ru-RU" dirty="0"/>
              <a:t>Стандарты</a:t>
            </a:r>
          </a:p>
        </p:txBody>
      </p:sp>
      <p:sp>
        <p:nvSpPr>
          <p:cNvPr id="3" name="Объект 2">
            <a:extLst>
              <a:ext uri="{FF2B5EF4-FFF2-40B4-BE49-F238E27FC236}">
                <a16:creationId xmlns:a16="http://schemas.microsoft.com/office/drawing/2014/main" id="{F3A05374-C823-9874-045E-F0F0335EEDBF}"/>
              </a:ext>
            </a:extLst>
          </p:cNvPr>
          <p:cNvSpPr>
            <a:spLocks noGrp="1"/>
          </p:cNvSpPr>
          <p:nvPr>
            <p:ph idx="1"/>
          </p:nvPr>
        </p:nvSpPr>
        <p:spPr>
          <a:xfrm>
            <a:off x="838200" y="1020536"/>
            <a:ext cx="10515600" cy="5559878"/>
          </a:xfrm>
        </p:spPr>
        <p:txBody>
          <a:bodyPr>
            <a:normAutofit fontScale="92500"/>
          </a:bodyPr>
          <a:lstStyle/>
          <a:p>
            <a:pPr algn="just"/>
            <a:r>
              <a:rPr lang="ru-RU" dirty="0"/>
              <a:t>Сам MOF является международным стандартом ISO/IEC 19502:2005 Информационные технологии — </a:t>
            </a:r>
            <a:r>
              <a:rPr lang="ru-RU" dirty="0" err="1"/>
              <a:t>Метаобъектное</a:t>
            </a:r>
            <a:r>
              <a:rPr lang="ru-RU" dirty="0"/>
              <a:t> средство (MOF).</a:t>
            </a:r>
          </a:p>
          <a:p>
            <a:pPr algn="just"/>
            <a:r>
              <a:rPr lang="ru-RU" dirty="0"/>
              <a:t>Родственные стандарты:</a:t>
            </a:r>
          </a:p>
          <a:p>
            <a:pPr lvl="1" algn="just"/>
            <a:r>
              <a:rPr lang="ru-RU" dirty="0"/>
              <a:t>Поддерживающим стандартом для MOF является стандарт XMI (XML </a:t>
            </a:r>
            <a:r>
              <a:rPr lang="ru-RU" dirty="0" err="1"/>
              <a:t>Metadata</a:t>
            </a:r>
            <a:r>
              <a:rPr lang="ru-RU" dirty="0"/>
              <a:t> </a:t>
            </a:r>
            <a:r>
              <a:rPr lang="ru-RU" dirty="0" err="1"/>
              <a:t>Interchange</a:t>
            </a:r>
            <a:r>
              <a:rPr lang="ru-RU" dirty="0"/>
              <a:t>), который определяет основанный на XML формат обмена для моделей на M3-, М2- или М1-слое.</a:t>
            </a:r>
          </a:p>
          <a:p>
            <a:pPr lvl="1" algn="just"/>
            <a:r>
              <a:rPr lang="ru-RU" dirty="0"/>
              <a:t>JMI (Java </a:t>
            </a:r>
            <a:r>
              <a:rPr lang="ru-RU" dirty="0" err="1"/>
              <a:t>Metadata</a:t>
            </a:r>
            <a:r>
              <a:rPr lang="ru-RU" dirty="0"/>
              <a:t> Interface) определяет Java API для работы с моделями MOF.</a:t>
            </a:r>
          </a:p>
          <a:p>
            <a:pPr lvl="1" algn="just"/>
            <a:r>
              <a:rPr lang="ru-RU" dirty="0"/>
              <a:t>Object </a:t>
            </a:r>
            <a:r>
              <a:rPr lang="ru-RU" dirty="0" err="1"/>
              <a:t>Constraint</a:t>
            </a:r>
            <a:r>
              <a:rPr lang="ru-RU" dirty="0"/>
              <a:t> Language описывает формальный язык, который может быть использован для определения ограничений модели в терминах логики предикатов.</a:t>
            </a:r>
          </a:p>
          <a:p>
            <a:pPr lvl="1" algn="just"/>
            <a:r>
              <a:rPr lang="ru-RU" dirty="0"/>
              <a:t>Очень важным является новый стандарт QVT, который вводит средства запроса, представления и преобразования моделей, основанных на MOF (см. языки трансформации моделей для получения дополнительной информации).</a:t>
            </a:r>
          </a:p>
          <a:p>
            <a:pPr lvl="1" algn="just"/>
            <a:r>
              <a:rPr lang="ru-RU" dirty="0"/>
              <a:t>MOF </a:t>
            </a:r>
            <a:r>
              <a:rPr lang="ru-RU" dirty="0" err="1"/>
              <a:t>to</a:t>
            </a:r>
            <a:r>
              <a:rPr lang="ru-RU" dirty="0"/>
              <a:t> IDL </a:t>
            </a:r>
            <a:r>
              <a:rPr lang="ru-RU" dirty="0" err="1"/>
              <a:t>Mapping</a:t>
            </a:r>
            <a:r>
              <a:rPr lang="ru-RU" dirty="0"/>
              <a:t> — отображение в CORBA IDL для доступа к репозиториям моделей в произвольных языках и распределенных системах.</a:t>
            </a:r>
          </a:p>
        </p:txBody>
      </p:sp>
    </p:spTree>
    <p:extLst>
      <p:ext uri="{BB962C8B-B14F-4D97-AF65-F5344CB8AC3E}">
        <p14:creationId xmlns:p14="http://schemas.microsoft.com/office/powerpoint/2010/main" val="184990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3004"/>
            <a:ext cx="8014790" cy="690574"/>
          </a:xfrm>
          <a:prstGeom prst="rect">
            <a:avLst/>
          </a:prstGeom>
        </p:spPr>
        <p:txBody>
          <a:bodyPr vert="horz" wrap="square" lIns="0" tIns="13335" rIns="0" bIns="0" rtlCol="0">
            <a:spAutoFit/>
          </a:bodyPr>
          <a:lstStyle/>
          <a:p>
            <a:pPr marL="12700">
              <a:lnSpc>
                <a:spcPct val="100000"/>
              </a:lnSpc>
              <a:spcBef>
                <a:spcPts val="105"/>
              </a:spcBef>
            </a:pPr>
            <a:r>
              <a:rPr lang="ru-RU" spc="-5" dirty="0"/>
              <a:t>И</a:t>
            </a:r>
            <a:r>
              <a:rPr sz="4400" spc="-5" dirty="0" err="1"/>
              <a:t>стория</a:t>
            </a:r>
            <a:r>
              <a:rPr lang="ru-RU" sz="4400" spc="-5" dirty="0"/>
              <a:t> языка </a:t>
            </a:r>
            <a:r>
              <a:rPr lang="en-US" sz="4400" spc="-5" dirty="0"/>
              <a:t>UML</a:t>
            </a:r>
            <a:endParaRPr sz="4400" dirty="0"/>
          </a:p>
        </p:txBody>
      </p:sp>
      <p:sp>
        <p:nvSpPr>
          <p:cNvPr id="3" name="object 3"/>
          <p:cNvSpPr txBox="1"/>
          <p:nvPr/>
        </p:nvSpPr>
        <p:spPr>
          <a:xfrm>
            <a:off x="799175" y="1419420"/>
            <a:ext cx="10252710" cy="5154616"/>
          </a:xfrm>
          <a:prstGeom prst="rect">
            <a:avLst/>
          </a:prstGeom>
        </p:spPr>
        <p:txBody>
          <a:bodyPr vert="horz" wrap="square" lIns="0" tIns="12065" rIns="0" bIns="0" rtlCol="0">
            <a:spAutoFit/>
          </a:bodyPr>
          <a:lstStyle/>
          <a:p>
            <a:pPr marL="241300" indent="-229235">
              <a:lnSpc>
                <a:spcPts val="3190"/>
              </a:lnSpc>
              <a:spcBef>
                <a:spcPts val="95"/>
              </a:spcBef>
              <a:buFont typeface="Arial MT"/>
              <a:buChar char="•"/>
              <a:tabLst>
                <a:tab pos="241935" algn="l"/>
              </a:tabLst>
            </a:pPr>
            <a:r>
              <a:rPr sz="2800" spc="-10" dirty="0">
                <a:latin typeface="Calibri"/>
                <a:cs typeface="Calibri"/>
              </a:rPr>
              <a:t>Решающую</a:t>
            </a:r>
            <a:r>
              <a:rPr sz="2800" dirty="0">
                <a:latin typeface="Calibri"/>
                <a:cs typeface="Calibri"/>
              </a:rPr>
              <a:t> </a:t>
            </a:r>
            <a:r>
              <a:rPr sz="2800" spc="-20" dirty="0">
                <a:latin typeface="Calibri"/>
                <a:cs typeface="Calibri"/>
              </a:rPr>
              <a:t>роль</a:t>
            </a:r>
            <a:r>
              <a:rPr sz="2800" dirty="0">
                <a:latin typeface="Calibri"/>
                <a:cs typeface="Calibri"/>
              </a:rPr>
              <a:t> </a:t>
            </a:r>
            <a:r>
              <a:rPr sz="2800" spc="-5" dirty="0">
                <a:latin typeface="Calibri"/>
                <a:cs typeface="Calibri"/>
              </a:rPr>
              <a:t>в</a:t>
            </a:r>
            <a:r>
              <a:rPr sz="2800" dirty="0">
                <a:latin typeface="Calibri"/>
                <a:cs typeface="Calibri"/>
              </a:rPr>
              <a:t> </a:t>
            </a:r>
            <a:r>
              <a:rPr sz="2800" spc="-5" dirty="0">
                <a:latin typeface="Calibri"/>
                <a:cs typeface="Calibri"/>
              </a:rPr>
              <a:t>создании</a:t>
            </a:r>
            <a:r>
              <a:rPr sz="2800" spc="-15" dirty="0">
                <a:latin typeface="Calibri"/>
                <a:cs typeface="Calibri"/>
              </a:rPr>
              <a:t> языка</a:t>
            </a:r>
            <a:r>
              <a:rPr sz="2800" spc="10" dirty="0">
                <a:latin typeface="Calibri"/>
                <a:cs typeface="Calibri"/>
              </a:rPr>
              <a:t> </a:t>
            </a:r>
            <a:r>
              <a:rPr sz="2800" spc="-5" dirty="0">
                <a:latin typeface="Calibri"/>
                <a:cs typeface="Calibri"/>
              </a:rPr>
              <a:t>UML</a:t>
            </a:r>
            <a:r>
              <a:rPr sz="2800" spc="15" dirty="0">
                <a:latin typeface="Calibri"/>
                <a:cs typeface="Calibri"/>
              </a:rPr>
              <a:t> </a:t>
            </a:r>
            <a:r>
              <a:rPr lang="ru-RU" sz="2800" spc="-5" dirty="0">
                <a:latin typeface="Calibri"/>
                <a:cs typeface="Calibri"/>
              </a:rPr>
              <a:t>сыграли</a:t>
            </a:r>
          </a:p>
          <a:p>
            <a:pPr marL="241300" indent="-229235">
              <a:lnSpc>
                <a:spcPts val="3190"/>
              </a:lnSpc>
              <a:spcBef>
                <a:spcPts val="95"/>
              </a:spcBef>
              <a:buFont typeface="Arial MT"/>
              <a:buChar char="•"/>
              <a:tabLst>
                <a:tab pos="241935" algn="l"/>
              </a:tabLst>
            </a:pPr>
            <a:r>
              <a:rPr sz="2800" b="1" spc="-60" dirty="0" err="1">
                <a:latin typeface="Calibri"/>
                <a:cs typeface="Calibri"/>
              </a:rPr>
              <a:t>Гарди</a:t>
            </a:r>
            <a:r>
              <a:rPr sz="2800" b="1" spc="20" dirty="0">
                <a:latin typeface="Calibri"/>
                <a:cs typeface="Calibri"/>
              </a:rPr>
              <a:t> </a:t>
            </a:r>
            <a:r>
              <a:rPr sz="2800" b="1" spc="-15" dirty="0">
                <a:latin typeface="Calibri"/>
                <a:cs typeface="Calibri"/>
              </a:rPr>
              <a:t>Буч,</a:t>
            </a:r>
            <a:endParaRPr sz="2800" b="1" dirty="0">
              <a:latin typeface="Calibri"/>
              <a:cs typeface="Calibri"/>
            </a:endParaRPr>
          </a:p>
          <a:p>
            <a:pPr marL="241300" marR="113664">
              <a:lnSpc>
                <a:spcPts val="3030"/>
              </a:lnSpc>
              <a:spcBef>
                <a:spcPts val="209"/>
              </a:spcBef>
            </a:pPr>
            <a:r>
              <a:rPr sz="2800" b="1" spc="-10" dirty="0" err="1">
                <a:latin typeface="Calibri"/>
                <a:cs typeface="Calibri"/>
              </a:rPr>
              <a:t>Джеймс</a:t>
            </a:r>
            <a:r>
              <a:rPr sz="2800" b="1" spc="5" dirty="0">
                <a:latin typeface="Calibri"/>
                <a:cs typeface="Calibri"/>
              </a:rPr>
              <a:t> </a:t>
            </a:r>
            <a:r>
              <a:rPr sz="2800" b="1" spc="-5" dirty="0" err="1">
                <a:latin typeface="Calibri"/>
                <a:cs typeface="Calibri"/>
              </a:rPr>
              <a:t>Рамбо</a:t>
            </a:r>
            <a:endParaRPr lang="ru-RU" sz="2800" b="1" spc="-5" dirty="0">
              <a:latin typeface="Calibri"/>
              <a:cs typeface="Calibri"/>
            </a:endParaRPr>
          </a:p>
          <a:p>
            <a:pPr marL="241300" marR="113664">
              <a:lnSpc>
                <a:spcPts val="3030"/>
              </a:lnSpc>
              <a:spcBef>
                <a:spcPts val="209"/>
              </a:spcBef>
            </a:pPr>
            <a:r>
              <a:rPr sz="2800" b="1" spc="-5" dirty="0" err="1">
                <a:latin typeface="Calibri"/>
                <a:cs typeface="Calibri"/>
              </a:rPr>
              <a:t>Айвар</a:t>
            </a:r>
            <a:r>
              <a:rPr sz="2800" b="1" spc="20" dirty="0">
                <a:latin typeface="Calibri"/>
                <a:cs typeface="Calibri"/>
              </a:rPr>
              <a:t> </a:t>
            </a:r>
            <a:r>
              <a:rPr sz="2800" b="1" spc="-15" dirty="0" err="1">
                <a:latin typeface="Calibri"/>
                <a:cs typeface="Calibri"/>
              </a:rPr>
              <a:t>Джекобсон</a:t>
            </a:r>
            <a:endParaRPr lang="ru-RU" sz="2800" b="1" spc="-15" dirty="0">
              <a:latin typeface="Calibri"/>
              <a:cs typeface="Calibri"/>
            </a:endParaRPr>
          </a:p>
          <a:p>
            <a:pPr marL="241300" marR="113664">
              <a:lnSpc>
                <a:spcPts val="3030"/>
              </a:lnSpc>
              <a:spcBef>
                <a:spcPts val="209"/>
              </a:spcBef>
            </a:pPr>
            <a:r>
              <a:rPr sz="2800" spc="-5" dirty="0">
                <a:latin typeface="Calibri"/>
                <a:cs typeface="Calibri"/>
              </a:rPr>
              <a:t>и</a:t>
            </a:r>
            <a:r>
              <a:rPr sz="2800" spc="10" dirty="0">
                <a:latin typeface="Calibri"/>
                <a:cs typeface="Calibri"/>
              </a:rPr>
              <a:t> </a:t>
            </a:r>
            <a:r>
              <a:rPr sz="2800" spc="-10" dirty="0">
                <a:latin typeface="Calibri"/>
                <a:cs typeface="Calibri"/>
              </a:rPr>
              <a:t>созданные</a:t>
            </a:r>
            <a:r>
              <a:rPr sz="2800" dirty="0">
                <a:latin typeface="Calibri"/>
                <a:cs typeface="Calibri"/>
              </a:rPr>
              <a:t> </a:t>
            </a:r>
            <a:r>
              <a:rPr sz="2800" spc="-5" dirty="0">
                <a:latin typeface="Calibri"/>
                <a:cs typeface="Calibri"/>
              </a:rPr>
              <a:t>ими</a:t>
            </a:r>
            <a:r>
              <a:rPr sz="2800" spc="10" dirty="0">
                <a:latin typeface="Calibri"/>
                <a:cs typeface="Calibri"/>
              </a:rPr>
              <a:t> </a:t>
            </a:r>
            <a:r>
              <a:rPr sz="2800" spc="-15" dirty="0">
                <a:latin typeface="Calibri"/>
                <a:cs typeface="Calibri"/>
              </a:rPr>
              <a:t>следующие </a:t>
            </a:r>
            <a:r>
              <a:rPr sz="2800" spc="-620" dirty="0">
                <a:latin typeface="Calibri"/>
                <a:cs typeface="Calibri"/>
              </a:rPr>
              <a:t> </a:t>
            </a:r>
            <a:r>
              <a:rPr sz="2800" spc="-30" dirty="0">
                <a:latin typeface="Calibri"/>
                <a:cs typeface="Calibri"/>
              </a:rPr>
              <a:t>методы</a:t>
            </a:r>
            <a:r>
              <a:rPr sz="2800" spc="-5" dirty="0">
                <a:latin typeface="Calibri"/>
                <a:cs typeface="Calibri"/>
              </a:rPr>
              <a:t> </a:t>
            </a:r>
            <a:r>
              <a:rPr sz="2800" spc="-20" dirty="0">
                <a:latin typeface="Calibri"/>
                <a:cs typeface="Calibri"/>
              </a:rPr>
              <a:t>моделирования</a:t>
            </a:r>
            <a:r>
              <a:rPr sz="2800" spc="-5" dirty="0">
                <a:latin typeface="Calibri"/>
                <a:cs typeface="Calibri"/>
              </a:rPr>
              <a:t> </a:t>
            </a:r>
            <a:r>
              <a:rPr sz="2800" spc="-15" dirty="0">
                <a:latin typeface="Calibri"/>
                <a:cs typeface="Calibri"/>
              </a:rPr>
              <a:t>различных</a:t>
            </a:r>
            <a:r>
              <a:rPr sz="2800" spc="15" dirty="0">
                <a:latin typeface="Calibri"/>
                <a:cs typeface="Calibri"/>
              </a:rPr>
              <a:t> </a:t>
            </a:r>
            <a:r>
              <a:rPr sz="2800" spc="-15" dirty="0">
                <a:latin typeface="Calibri"/>
                <a:cs typeface="Calibri"/>
              </a:rPr>
              <a:t>сторон</a:t>
            </a:r>
            <a:r>
              <a:rPr sz="2800" spc="30" dirty="0">
                <a:latin typeface="Calibri"/>
                <a:cs typeface="Calibri"/>
              </a:rPr>
              <a:t> </a:t>
            </a:r>
            <a:r>
              <a:rPr sz="2800" spc="-5" dirty="0">
                <a:latin typeface="Calibri"/>
                <a:cs typeface="Calibri"/>
              </a:rPr>
              <a:t>сложных </a:t>
            </a:r>
            <a:r>
              <a:rPr sz="2800" spc="-10" dirty="0">
                <a:latin typeface="Calibri"/>
                <a:cs typeface="Calibri"/>
              </a:rPr>
              <a:t>систем:</a:t>
            </a:r>
            <a:endParaRPr sz="2800" dirty="0">
              <a:latin typeface="Calibri"/>
              <a:cs typeface="Calibri"/>
            </a:endParaRPr>
          </a:p>
          <a:p>
            <a:pPr marL="241300" marR="617220" indent="-229235">
              <a:lnSpc>
                <a:spcPts val="3020"/>
              </a:lnSpc>
              <a:spcBef>
                <a:spcPts val="1005"/>
              </a:spcBef>
              <a:buFont typeface="Arial MT"/>
              <a:buChar char="•"/>
              <a:tabLst>
                <a:tab pos="241935" algn="l"/>
              </a:tabLst>
            </a:pPr>
            <a:r>
              <a:rPr sz="2800" spc="-30" dirty="0">
                <a:latin typeface="Calibri"/>
                <a:cs typeface="Calibri"/>
              </a:rPr>
              <a:t>Метод</a:t>
            </a:r>
            <a:r>
              <a:rPr sz="2800" spc="10" dirty="0">
                <a:latin typeface="Calibri"/>
                <a:cs typeface="Calibri"/>
              </a:rPr>
              <a:t> </a:t>
            </a:r>
            <a:r>
              <a:rPr sz="2800" spc="-15" dirty="0">
                <a:latin typeface="Calibri"/>
                <a:cs typeface="Calibri"/>
              </a:rPr>
              <a:t>Буча</a:t>
            </a:r>
            <a:r>
              <a:rPr sz="2800" spc="5" dirty="0">
                <a:latin typeface="Calibri"/>
                <a:cs typeface="Calibri"/>
              </a:rPr>
              <a:t> </a:t>
            </a:r>
            <a:r>
              <a:rPr sz="2800" spc="-5" dirty="0">
                <a:latin typeface="Calibri"/>
                <a:cs typeface="Calibri"/>
              </a:rPr>
              <a:t>,</a:t>
            </a:r>
            <a:r>
              <a:rPr sz="2800" spc="10" dirty="0">
                <a:latin typeface="Calibri"/>
                <a:cs typeface="Calibri"/>
              </a:rPr>
              <a:t> </a:t>
            </a:r>
            <a:r>
              <a:rPr sz="2800" spc="-10" dirty="0">
                <a:latin typeface="Calibri"/>
                <a:cs typeface="Calibri"/>
              </a:rPr>
              <a:t>ориентированный,</a:t>
            </a:r>
            <a:r>
              <a:rPr sz="2800" spc="15" dirty="0">
                <a:latin typeface="Calibri"/>
                <a:cs typeface="Calibri"/>
              </a:rPr>
              <a:t> </a:t>
            </a:r>
            <a:r>
              <a:rPr sz="2800" spc="-5" dirty="0">
                <a:latin typeface="Calibri"/>
                <a:cs typeface="Calibri"/>
              </a:rPr>
              <a:t>в</a:t>
            </a:r>
            <a:r>
              <a:rPr sz="2800" spc="5" dirty="0">
                <a:latin typeface="Calibri"/>
                <a:cs typeface="Calibri"/>
              </a:rPr>
              <a:t> </a:t>
            </a:r>
            <a:r>
              <a:rPr sz="2800" spc="-10" dirty="0">
                <a:latin typeface="Calibri"/>
                <a:cs typeface="Calibri"/>
              </a:rPr>
              <a:t>первую</a:t>
            </a:r>
            <a:r>
              <a:rPr sz="2800" spc="20" dirty="0">
                <a:latin typeface="Calibri"/>
                <a:cs typeface="Calibri"/>
              </a:rPr>
              <a:t> </a:t>
            </a:r>
            <a:r>
              <a:rPr sz="2800" spc="-15" dirty="0">
                <a:latin typeface="Calibri"/>
                <a:cs typeface="Calibri"/>
              </a:rPr>
              <a:t>очередь,</a:t>
            </a:r>
            <a:r>
              <a:rPr sz="2800" spc="5" dirty="0">
                <a:latin typeface="Calibri"/>
                <a:cs typeface="Calibri"/>
              </a:rPr>
              <a:t> </a:t>
            </a:r>
            <a:r>
              <a:rPr sz="2800" spc="-5" dirty="0">
                <a:latin typeface="Calibri"/>
                <a:cs typeface="Calibri"/>
              </a:rPr>
              <a:t>на </a:t>
            </a:r>
            <a:r>
              <a:rPr sz="2800" dirty="0">
                <a:latin typeface="Calibri"/>
                <a:cs typeface="Calibri"/>
              </a:rPr>
              <a:t> </a:t>
            </a:r>
            <a:r>
              <a:rPr sz="2800" spc="-20" dirty="0">
                <a:latin typeface="Calibri"/>
                <a:cs typeface="Calibri"/>
              </a:rPr>
              <a:t>моделирование</a:t>
            </a:r>
            <a:r>
              <a:rPr sz="2800" spc="-10" dirty="0">
                <a:latin typeface="Calibri"/>
                <a:cs typeface="Calibri"/>
              </a:rPr>
              <a:t> программного</a:t>
            </a:r>
            <a:r>
              <a:rPr sz="2800" spc="10" dirty="0">
                <a:latin typeface="Calibri"/>
                <a:cs typeface="Calibri"/>
              </a:rPr>
              <a:t> </a:t>
            </a:r>
            <a:r>
              <a:rPr sz="2800" spc="-10" dirty="0">
                <a:latin typeface="Calibri"/>
                <a:cs typeface="Calibri"/>
              </a:rPr>
              <a:t>обеспечения</a:t>
            </a:r>
            <a:r>
              <a:rPr sz="2800" spc="25" dirty="0">
                <a:latin typeface="Calibri"/>
                <a:cs typeface="Calibri"/>
              </a:rPr>
              <a:t> </a:t>
            </a:r>
            <a:r>
              <a:rPr sz="2800" spc="-5" dirty="0">
                <a:latin typeface="Calibri"/>
                <a:cs typeface="Calibri"/>
              </a:rPr>
              <a:t>сложных</a:t>
            </a:r>
            <a:r>
              <a:rPr sz="2800" dirty="0">
                <a:latin typeface="Calibri"/>
                <a:cs typeface="Calibri"/>
              </a:rPr>
              <a:t> </a:t>
            </a:r>
            <a:r>
              <a:rPr sz="2800" spc="-10" dirty="0">
                <a:latin typeface="Calibri"/>
                <a:cs typeface="Calibri"/>
              </a:rPr>
              <a:t>систем.</a:t>
            </a:r>
            <a:endParaRPr sz="2800" dirty="0">
              <a:latin typeface="Calibri"/>
              <a:cs typeface="Calibri"/>
            </a:endParaRPr>
          </a:p>
          <a:p>
            <a:pPr marL="241300" marR="5080" indent="-229235">
              <a:lnSpc>
                <a:spcPts val="3020"/>
              </a:lnSpc>
              <a:spcBef>
                <a:spcPts val="1005"/>
              </a:spcBef>
              <a:buFont typeface="Arial MT"/>
              <a:buChar char="•"/>
              <a:tabLst>
                <a:tab pos="241935" algn="l"/>
              </a:tabLst>
            </a:pPr>
            <a:r>
              <a:rPr sz="2800" spc="-30" dirty="0">
                <a:latin typeface="Calibri"/>
                <a:cs typeface="Calibri"/>
              </a:rPr>
              <a:t>Метод</a:t>
            </a:r>
            <a:r>
              <a:rPr sz="2800" spc="15" dirty="0">
                <a:latin typeface="Calibri"/>
                <a:cs typeface="Calibri"/>
              </a:rPr>
              <a:t> </a:t>
            </a:r>
            <a:r>
              <a:rPr sz="2800" spc="-5" dirty="0">
                <a:latin typeface="Calibri"/>
                <a:cs typeface="Calibri"/>
              </a:rPr>
              <a:t>Рамбо</a:t>
            </a:r>
            <a:r>
              <a:rPr sz="2800" spc="10" dirty="0">
                <a:latin typeface="Calibri"/>
                <a:cs typeface="Calibri"/>
              </a:rPr>
              <a:t> </a:t>
            </a:r>
            <a:r>
              <a:rPr sz="2800" spc="-5" dirty="0">
                <a:latin typeface="Calibri"/>
                <a:cs typeface="Calibri"/>
              </a:rPr>
              <a:t>,</a:t>
            </a:r>
            <a:r>
              <a:rPr sz="2800" spc="15" dirty="0">
                <a:latin typeface="Calibri"/>
                <a:cs typeface="Calibri"/>
              </a:rPr>
              <a:t> </a:t>
            </a:r>
            <a:r>
              <a:rPr sz="2800" spc="-10" dirty="0">
                <a:latin typeface="Calibri"/>
                <a:cs typeface="Calibri"/>
              </a:rPr>
              <a:t>ориентированный</a:t>
            </a:r>
            <a:r>
              <a:rPr sz="2800" spc="15" dirty="0">
                <a:latin typeface="Calibri"/>
                <a:cs typeface="Calibri"/>
              </a:rPr>
              <a:t> </a:t>
            </a:r>
            <a:r>
              <a:rPr sz="2800" spc="-5" dirty="0">
                <a:latin typeface="Calibri"/>
                <a:cs typeface="Calibri"/>
              </a:rPr>
              <a:t>на</a:t>
            </a:r>
            <a:r>
              <a:rPr sz="2800" spc="15" dirty="0">
                <a:latin typeface="Calibri"/>
                <a:cs typeface="Calibri"/>
              </a:rPr>
              <a:t> </a:t>
            </a:r>
            <a:r>
              <a:rPr sz="2800" spc="-5" dirty="0">
                <a:latin typeface="Calibri"/>
                <a:cs typeface="Calibri"/>
              </a:rPr>
              <a:t>анализ</a:t>
            </a:r>
            <a:r>
              <a:rPr sz="2800" spc="10" dirty="0">
                <a:latin typeface="Calibri"/>
                <a:cs typeface="Calibri"/>
              </a:rPr>
              <a:t> </a:t>
            </a:r>
            <a:r>
              <a:rPr sz="2800" spc="-10" dirty="0">
                <a:latin typeface="Calibri"/>
                <a:cs typeface="Calibri"/>
              </a:rPr>
              <a:t>процессов</a:t>
            </a:r>
            <a:r>
              <a:rPr sz="2800" spc="25" dirty="0">
                <a:latin typeface="Calibri"/>
                <a:cs typeface="Calibri"/>
              </a:rPr>
              <a:t> </a:t>
            </a:r>
            <a:r>
              <a:rPr sz="2800" spc="-10" dirty="0">
                <a:latin typeface="Calibri"/>
                <a:cs typeface="Calibri"/>
              </a:rPr>
              <a:t>обработки </a:t>
            </a:r>
            <a:r>
              <a:rPr sz="2800" spc="-620" dirty="0">
                <a:latin typeface="Calibri"/>
                <a:cs typeface="Calibri"/>
              </a:rPr>
              <a:t> </a:t>
            </a:r>
            <a:r>
              <a:rPr sz="2800" spc="-5" dirty="0">
                <a:latin typeface="Calibri"/>
                <a:cs typeface="Calibri"/>
              </a:rPr>
              <a:t>данных в</a:t>
            </a:r>
            <a:r>
              <a:rPr sz="2800" spc="5" dirty="0">
                <a:latin typeface="Calibri"/>
                <a:cs typeface="Calibri"/>
              </a:rPr>
              <a:t> </a:t>
            </a:r>
            <a:r>
              <a:rPr sz="2800" spc="-5" dirty="0">
                <a:latin typeface="Calibri"/>
                <a:cs typeface="Calibri"/>
              </a:rPr>
              <a:t>информационных</a:t>
            </a:r>
            <a:r>
              <a:rPr sz="2800" spc="10" dirty="0">
                <a:latin typeface="Calibri"/>
                <a:cs typeface="Calibri"/>
              </a:rPr>
              <a:t> </a:t>
            </a:r>
            <a:r>
              <a:rPr sz="2800" spc="-10" dirty="0">
                <a:latin typeface="Calibri"/>
                <a:cs typeface="Calibri"/>
              </a:rPr>
              <a:t>системах.</a:t>
            </a:r>
            <a:endParaRPr sz="2800" dirty="0">
              <a:latin typeface="Calibri"/>
              <a:cs typeface="Calibri"/>
            </a:endParaRPr>
          </a:p>
          <a:p>
            <a:pPr marL="241300" marR="404495" indent="-229235">
              <a:lnSpc>
                <a:spcPts val="3020"/>
              </a:lnSpc>
              <a:spcBef>
                <a:spcPts val="1005"/>
              </a:spcBef>
              <a:buFont typeface="Arial MT"/>
              <a:buChar char="•"/>
              <a:tabLst>
                <a:tab pos="241935" algn="l"/>
              </a:tabLst>
            </a:pPr>
            <a:r>
              <a:rPr sz="2800" spc="-30" dirty="0">
                <a:latin typeface="Calibri"/>
                <a:cs typeface="Calibri"/>
              </a:rPr>
              <a:t>Метод</a:t>
            </a:r>
            <a:r>
              <a:rPr sz="2800" spc="15" dirty="0">
                <a:latin typeface="Calibri"/>
                <a:cs typeface="Calibri"/>
              </a:rPr>
              <a:t> </a:t>
            </a:r>
            <a:r>
              <a:rPr sz="2800" spc="-15" dirty="0">
                <a:latin typeface="Calibri"/>
                <a:cs typeface="Calibri"/>
              </a:rPr>
              <a:t>Джекобсона,</a:t>
            </a:r>
            <a:r>
              <a:rPr sz="2800" dirty="0">
                <a:latin typeface="Calibri"/>
                <a:cs typeface="Calibri"/>
              </a:rPr>
              <a:t> </a:t>
            </a:r>
            <a:r>
              <a:rPr sz="2800" spc="-5" dirty="0">
                <a:latin typeface="Calibri"/>
                <a:cs typeface="Calibri"/>
              </a:rPr>
              <a:t>ориентированный</a:t>
            </a:r>
            <a:r>
              <a:rPr sz="2800" spc="40" dirty="0">
                <a:latin typeface="Calibri"/>
                <a:cs typeface="Calibri"/>
              </a:rPr>
              <a:t> </a:t>
            </a:r>
            <a:r>
              <a:rPr sz="2800" spc="-5" dirty="0">
                <a:latin typeface="Calibri"/>
                <a:cs typeface="Calibri"/>
              </a:rPr>
              <a:t>на</a:t>
            </a:r>
            <a:r>
              <a:rPr sz="2800" spc="10" dirty="0">
                <a:latin typeface="Calibri"/>
                <a:cs typeface="Calibri"/>
              </a:rPr>
              <a:t> </a:t>
            </a:r>
            <a:r>
              <a:rPr sz="2800" spc="-5" dirty="0">
                <a:latin typeface="Calibri"/>
                <a:cs typeface="Calibri"/>
              </a:rPr>
              <a:t>анализ</a:t>
            </a:r>
            <a:r>
              <a:rPr sz="2800" spc="10" dirty="0">
                <a:latin typeface="Calibri"/>
                <a:cs typeface="Calibri"/>
              </a:rPr>
              <a:t> </a:t>
            </a:r>
            <a:r>
              <a:rPr sz="2800" spc="-10" dirty="0">
                <a:latin typeface="Calibri"/>
                <a:cs typeface="Calibri"/>
              </a:rPr>
              <a:t>требований</a:t>
            </a:r>
            <a:r>
              <a:rPr sz="2800" spc="10" dirty="0">
                <a:latin typeface="Calibri"/>
                <a:cs typeface="Calibri"/>
              </a:rPr>
              <a:t> </a:t>
            </a:r>
            <a:r>
              <a:rPr sz="2800" spc="-5" dirty="0">
                <a:latin typeface="Calibri"/>
                <a:cs typeface="Calibri"/>
              </a:rPr>
              <a:t>к </a:t>
            </a:r>
            <a:r>
              <a:rPr sz="2800" spc="-620" dirty="0">
                <a:latin typeface="Calibri"/>
                <a:cs typeface="Calibri"/>
              </a:rPr>
              <a:t> </a:t>
            </a:r>
            <a:r>
              <a:rPr sz="2800" spc="-5" dirty="0">
                <a:latin typeface="Calibri"/>
                <a:cs typeface="Calibri"/>
              </a:rPr>
              <a:t>бизнес-приложениям.</a:t>
            </a:r>
            <a:endParaRPr sz="2800" dirty="0">
              <a:latin typeface="Calibri"/>
              <a:cs typeface="Calibri"/>
            </a:endParaRPr>
          </a:p>
        </p:txBody>
      </p:sp>
    </p:spTree>
    <p:extLst>
      <p:ext uri="{BB962C8B-B14F-4D97-AF65-F5344CB8AC3E}">
        <p14:creationId xmlns:p14="http://schemas.microsoft.com/office/powerpoint/2010/main" val="400025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42531"/>
            <a:ext cx="4058285" cy="697230"/>
          </a:xfrm>
          <a:prstGeom prst="rect">
            <a:avLst/>
          </a:prstGeom>
        </p:spPr>
        <p:txBody>
          <a:bodyPr vert="horz" wrap="square" lIns="0" tIns="13335" rIns="0" bIns="0" rtlCol="0">
            <a:spAutoFit/>
          </a:bodyPr>
          <a:lstStyle/>
          <a:p>
            <a:pPr marL="12700">
              <a:lnSpc>
                <a:spcPct val="100000"/>
              </a:lnSpc>
              <a:spcBef>
                <a:spcPts val="105"/>
              </a:spcBef>
            </a:pPr>
            <a:r>
              <a:rPr sz="4400" spc="-5" dirty="0"/>
              <a:t>Цели</a:t>
            </a:r>
            <a:r>
              <a:rPr sz="4400" spc="-45" dirty="0"/>
              <a:t> </a:t>
            </a:r>
            <a:r>
              <a:rPr sz="4400" dirty="0"/>
              <a:t>разработки</a:t>
            </a:r>
          </a:p>
        </p:txBody>
      </p:sp>
      <p:sp>
        <p:nvSpPr>
          <p:cNvPr id="3" name="object 3"/>
          <p:cNvSpPr txBox="1"/>
          <p:nvPr/>
        </p:nvSpPr>
        <p:spPr>
          <a:xfrm>
            <a:off x="916939" y="1057457"/>
            <a:ext cx="10303510" cy="5225918"/>
          </a:xfrm>
          <a:prstGeom prst="rect">
            <a:avLst/>
          </a:prstGeom>
        </p:spPr>
        <p:txBody>
          <a:bodyPr vert="horz" wrap="square" lIns="0" tIns="78105" rIns="0" bIns="0" rtlCol="0">
            <a:spAutoFit/>
          </a:bodyPr>
          <a:lstStyle/>
          <a:p>
            <a:pPr marL="241300" indent="-229235">
              <a:lnSpc>
                <a:spcPct val="100000"/>
              </a:lnSpc>
              <a:spcBef>
                <a:spcPts val="615"/>
              </a:spcBef>
              <a:buFont typeface="Arial MT"/>
              <a:buChar char="•"/>
              <a:tabLst>
                <a:tab pos="241300" algn="l"/>
                <a:tab pos="241935" algn="l"/>
              </a:tabLst>
            </a:pPr>
            <a:r>
              <a:rPr sz="2400" b="1" spc="-25" dirty="0">
                <a:latin typeface="Calibri"/>
                <a:cs typeface="Calibri"/>
              </a:rPr>
              <a:t>Главными</a:t>
            </a:r>
            <a:r>
              <a:rPr sz="2400" b="1" spc="-35" dirty="0">
                <a:latin typeface="Calibri"/>
                <a:cs typeface="Calibri"/>
              </a:rPr>
              <a:t> </a:t>
            </a:r>
            <a:r>
              <a:rPr sz="2400" b="1" dirty="0">
                <a:latin typeface="Calibri"/>
                <a:cs typeface="Calibri"/>
              </a:rPr>
              <a:t>в </a:t>
            </a:r>
            <a:r>
              <a:rPr sz="2400" b="1" spc="-5" dirty="0">
                <a:latin typeface="Calibri"/>
                <a:cs typeface="Calibri"/>
              </a:rPr>
              <a:t>разработке</a:t>
            </a:r>
            <a:r>
              <a:rPr sz="2400" b="1" spc="-25" dirty="0">
                <a:latin typeface="Calibri"/>
                <a:cs typeface="Calibri"/>
              </a:rPr>
              <a:t> </a:t>
            </a:r>
            <a:r>
              <a:rPr sz="2400" b="1" dirty="0">
                <a:latin typeface="Calibri"/>
                <a:cs typeface="Calibri"/>
              </a:rPr>
              <a:t>UML </a:t>
            </a:r>
            <a:r>
              <a:rPr sz="2400" b="1" spc="-5" dirty="0">
                <a:latin typeface="Calibri"/>
                <a:cs typeface="Calibri"/>
              </a:rPr>
              <a:t>были</a:t>
            </a:r>
            <a:r>
              <a:rPr sz="2400" b="1" spc="-25" dirty="0">
                <a:latin typeface="Calibri"/>
                <a:cs typeface="Calibri"/>
              </a:rPr>
              <a:t> </a:t>
            </a:r>
            <a:r>
              <a:rPr sz="2400" b="1" spc="-10" dirty="0">
                <a:latin typeface="Calibri"/>
                <a:cs typeface="Calibri"/>
              </a:rPr>
              <a:t>следующие</a:t>
            </a:r>
            <a:r>
              <a:rPr sz="2400" b="1" spc="-35" dirty="0">
                <a:latin typeface="Calibri"/>
                <a:cs typeface="Calibri"/>
              </a:rPr>
              <a:t> </a:t>
            </a:r>
            <a:r>
              <a:rPr sz="2400" b="1" spc="-10" dirty="0">
                <a:latin typeface="Calibri"/>
                <a:cs typeface="Calibri"/>
              </a:rPr>
              <a:t>цели:</a:t>
            </a:r>
            <a:endParaRPr sz="2400" dirty="0">
              <a:latin typeface="Calibri"/>
              <a:cs typeface="Calibri"/>
            </a:endParaRPr>
          </a:p>
          <a:p>
            <a:pPr marL="241300" indent="-229235">
              <a:lnSpc>
                <a:spcPts val="2160"/>
              </a:lnSpc>
              <a:spcBef>
                <a:spcPts val="515"/>
              </a:spcBef>
              <a:buFont typeface="Arial MT"/>
              <a:buChar char="•"/>
              <a:tabLst>
                <a:tab pos="241300" algn="l"/>
                <a:tab pos="241935" algn="l"/>
              </a:tabLst>
            </a:pPr>
            <a:r>
              <a:rPr sz="2400" dirty="0">
                <a:latin typeface="Calibri"/>
                <a:cs typeface="Calibri"/>
              </a:rPr>
              <a:t>–</a:t>
            </a:r>
            <a:r>
              <a:rPr sz="2400" spc="5" dirty="0">
                <a:latin typeface="Calibri"/>
                <a:cs typeface="Calibri"/>
              </a:rPr>
              <a:t> </a:t>
            </a:r>
            <a:r>
              <a:rPr sz="2400" spc="-5" dirty="0">
                <a:latin typeface="Calibri"/>
                <a:cs typeface="Calibri"/>
              </a:rPr>
              <a:t>предоставить</a:t>
            </a:r>
            <a:r>
              <a:rPr sz="2400" spc="-35" dirty="0">
                <a:latin typeface="Calibri"/>
                <a:cs typeface="Calibri"/>
              </a:rPr>
              <a:t> </a:t>
            </a:r>
            <a:r>
              <a:rPr sz="2400" spc="-10" dirty="0">
                <a:latin typeface="Calibri"/>
                <a:cs typeface="Calibri"/>
              </a:rPr>
              <a:t>пользователям</a:t>
            </a:r>
            <a:r>
              <a:rPr sz="2400" spc="-15" dirty="0">
                <a:latin typeface="Calibri"/>
                <a:cs typeface="Calibri"/>
              </a:rPr>
              <a:t> </a:t>
            </a:r>
            <a:r>
              <a:rPr sz="2400" spc="-10" dirty="0">
                <a:latin typeface="Calibri"/>
                <a:cs typeface="Calibri"/>
              </a:rPr>
              <a:t>готовый</a:t>
            </a:r>
            <a:r>
              <a:rPr sz="2400" spc="-25" dirty="0">
                <a:latin typeface="Calibri"/>
                <a:cs typeface="Calibri"/>
              </a:rPr>
              <a:t> </a:t>
            </a:r>
            <a:r>
              <a:rPr sz="2400" dirty="0">
                <a:latin typeface="Calibri"/>
                <a:cs typeface="Calibri"/>
              </a:rPr>
              <a:t>к</a:t>
            </a:r>
            <a:r>
              <a:rPr sz="2400" spc="-5" dirty="0">
                <a:latin typeface="Calibri"/>
                <a:cs typeface="Calibri"/>
              </a:rPr>
              <a:t> использованию</a:t>
            </a:r>
            <a:r>
              <a:rPr sz="2400" spc="-30" dirty="0">
                <a:latin typeface="Calibri"/>
                <a:cs typeface="Calibri"/>
              </a:rPr>
              <a:t> </a:t>
            </a:r>
            <a:r>
              <a:rPr sz="2400" spc="-5" dirty="0">
                <a:latin typeface="Calibri"/>
                <a:cs typeface="Calibri"/>
              </a:rPr>
              <a:t>выразительный</a:t>
            </a:r>
            <a:r>
              <a:rPr sz="2400" spc="10" dirty="0">
                <a:latin typeface="Calibri"/>
                <a:cs typeface="Calibri"/>
              </a:rPr>
              <a:t> </a:t>
            </a:r>
            <a:r>
              <a:rPr sz="2400" spc="-5" dirty="0" err="1">
                <a:latin typeface="Calibri"/>
                <a:cs typeface="Calibri"/>
              </a:rPr>
              <a:t>язык</a:t>
            </a:r>
            <a:r>
              <a:rPr sz="2400" spc="10" dirty="0">
                <a:latin typeface="Calibri"/>
                <a:cs typeface="Calibri"/>
              </a:rPr>
              <a:t> </a:t>
            </a:r>
            <a:r>
              <a:rPr sz="2400" spc="-5" dirty="0" err="1">
                <a:latin typeface="Calibri"/>
                <a:cs typeface="Calibri"/>
              </a:rPr>
              <a:t>визуального</a:t>
            </a:r>
            <a:r>
              <a:rPr lang="ru-RU" sz="2400" spc="-5" dirty="0">
                <a:latin typeface="Calibri"/>
                <a:cs typeface="Calibri"/>
              </a:rPr>
              <a:t> </a:t>
            </a:r>
            <a:r>
              <a:rPr sz="2400" spc="-15" dirty="0" err="1">
                <a:latin typeface="Calibri"/>
                <a:cs typeface="Calibri"/>
              </a:rPr>
              <a:t>моделирования</a:t>
            </a:r>
            <a:r>
              <a:rPr sz="2400" spc="-15" dirty="0">
                <a:latin typeface="Calibri"/>
                <a:cs typeface="Calibri"/>
              </a:rPr>
              <a:t>,</a:t>
            </a:r>
            <a:r>
              <a:rPr sz="2400" spc="5" dirty="0">
                <a:latin typeface="Calibri"/>
                <a:cs typeface="Calibri"/>
              </a:rPr>
              <a:t> </a:t>
            </a:r>
            <a:r>
              <a:rPr sz="2400" spc="-5" dirty="0">
                <a:latin typeface="Calibri"/>
                <a:cs typeface="Calibri"/>
              </a:rPr>
              <a:t>позволяющий</a:t>
            </a:r>
            <a:r>
              <a:rPr sz="2400" spc="-35" dirty="0">
                <a:latin typeface="Calibri"/>
                <a:cs typeface="Calibri"/>
              </a:rPr>
              <a:t> </a:t>
            </a:r>
            <a:r>
              <a:rPr sz="2400" dirty="0">
                <a:latin typeface="Calibri"/>
                <a:cs typeface="Calibri"/>
              </a:rPr>
              <a:t>разрабатывать</a:t>
            </a:r>
            <a:r>
              <a:rPr sz="2400" spc="-30" dirty="0">
                <a:latin typeface="Calibri"/>
                <a:cs typeface="Calibri"/>
              </a:rPr>
              <a:t> </a:t>
            </a:r>
            <a:r>
              <a:rPr sz="2400" spc="-5" dirty="0">
                <a:latin typeface="Calibri"/>
                <a:cs typeface="Calibri"/>
              </a:rPr>
              <a:t>осмысленные</a:t>
            </a:r>
            <a:r>
              <a:rPr sz="2400" spc="40" dirty="0">
                <a:latin typeface="Calibri"/>
                <a:cs typeface="Calibri"/>
              </a:rPr>
              <a:t> </a:t>
            </a:r>
            <a:r>
              <a:rPr sz="2400" spc="-25" dirty="0">
                <a:latin typeface="Calibri"/>
                <a:cs typeface="Calibri"/>
              </a:rPr>
              <a:t>модели</a:t>
            </a:r>
            <a:r>
              <a:rPr sz="2400" spc="-10" dirty="0">
                <a:latin typeface="Calibri"/>
                <a:cs typeface="Calibri"/>
              </a:rPr>
              <a:t> </a:t>
            </a:r>
            <a:r>
              <a:rPr sz="2400" dirty="0">
                <a:latin typeface="Calibri"/>
                <a:cs typeface="Calibri"/>
              </a:rPr>
              <a:t>и</a:t>
            </a:r>
            <a:r>
              <a:rPr sz="2400" spc="-5" dirty="0">
                <a:latin typeface="Calibri"/>
                <a:cs typeface="Calibri"/>
              </a:rPr>
              <a:t> </a:t>
            </a:r>
            <a:r>
              <a:rPr sz="2400" dirty="0">
                <a:latin typeface="Calibri"/>
                <a:cs typeface="Calibri"/>
              </a:rPr>
              <a:t>обмениваться</a:t>
            </a:r>
            <a:r>
              <a:rPr sz="2400" spc="-10" dirty="0">
                <a:latin typeface="Calibri"/>
                <a:cs typeface="Calibri"/>
              </a:rPr>
              <a:t> </a:t>
            </a:r>
            <a:r>
              <a:rPr sz="2400" spc="-5" dirty="0">
                <a:latin typeface="Calibri"/>
                <a:cs typeface="Calibri"/>
              </a:rPr>
              <a:t>ими;</a:t>
            </a:r>
            <a:endParaRPr sz="2400" dirty="0">
              <a:latin typeface="Calibri"/>
              <a:cs typeface="Calibri"/>
            </a:endParaRPr>
          </a:p>
          <a:p>
            <a:pPr marL="241300" marR="436880" indent="-229235">
              <a:lnSpc>
                <a:spcPct val="80000"/>
              </a:lnSpc>
              <a:spcBef>
                <a:spcPts val="1010"/>
              </a:spcBef>
              <a:buFont typeface="Arial MT"/>
              <a:buChar char="•"/>
              <a:tabLst>
                <a:tab pos="241300" algn="l"/>
                <a:tab pos="241935" algn="l"/>
              </a:tabLst>
            </a:pPr>
            <a:r>
              <a:rPr sz="2400" dirty="0">
                <a:latin typeface="Calibri"/>
                <a:cs typeface="Calibri"/>
              </a:rPr>
              <a:t>– </a:t>
            </a:r>
            <a:r>
              <a:rPr sz="2400" spc="-10" dirty="0">
                <a:latin typeface="Calibri"/>
                <a:cs typeface="Calibri"/>
              </a:rPr>
              <a:t>предусмотреть </a:t>
            </a:r>
            <a:r>
              <a:rPr sz="2400" spc="-5" dirty="0">
                <a:latin typeface="Calibri"/>
                <a:cs typeface="Calibri"/>
              </a:rPr>
              <a:t>механизмы расширяемости </a:t>
            </a:r>
            <a:r>
              <a:rPr sz="2400" dirty="0">
                <a:latin typeface="Calibri"/>
                <a:cs typeface="Calibri"/>
              </a:rPr>
              <a:t>и специализации </a:t>
            </a:r>
            <a:r>
              <a:rPr sz="2400" spc="-5" dirty="0">
                <a:latin typeface="Calibri"/>
                <a:cs typeface="Calibri"/>
              </a:rPr>
              <a:t>для </a:t>
            </a:r>
            <a:r>
              <a:rPr sz="2400" dirty="0">
                <a:latin typeface="Calibri"/>
                <a:cs typeface="Calibri"/>
              </a:rPr>
              <a:t>расширения базовых </a:t>
            </a:r>
            <a:r>
              <a:rPr sz="2400" spc="-440" dirty="0">
                <a:latin typeface="Calibri"/>
                <a:cs typeface="Calibri"/>
              </a:rPr>
              <a:t> </a:t>
            </a:r>
            <a:r>
              <a:rPr sz="2400" spc="-10" dirty="0">
                <a:latin typeface="Calibri"/>
                <a:cs typeface="Calibri"/>
              </a:rPr>
              <a:t>концепций;</a:t>
            </a:r>
            <a:endParaRPr sz="2400" dirty="0">
              <a:latin typeface="Calibri"/>
              <a:cs typeface="Calibri"/>
            </a:endParaRPr>
          </a:p>
          <a:p>
            <a:pPr marL="241300" marR="943610" indent="-229235">
              <a:lnSpc>
                <a:spcPct val="80000"/>
              </a:lnSpc>
              <a:spcBef>
                <a:spcPts val="994"/>
              </a:spcBef>
              <a:buFont typeface="Arial MT"/>
              <a:buChar char="•"/>
              <a:tabLst>
                <a:tab pos="241300" algn="l"/>
                <a:tab pos="241935" algn="l"/>
              </a:tabLst>
            </a:pPr>
            <a:r>
              <a:rPr sz="2400" dirty="0">
                <a:latin typeface="Calibri"/>
                <a:cs typeface="Calibri"/>
              </a:rPr>
              <a:t>– </a:t>
            </a:r>
            <a:r>
              <a:rPr sz="2400" spc="-5" dirty="0">
                <a:latin typeface="Calibri"/>
                <a:cs typeface="Calibri"/>
              </a:rPr>
              <a:t>обеспечить </a:t>
            </a:r>
            <a:r>
              <a:rPr sz="2400" dirty="0">
                <a:latin typeface="Calibri"/>
                <a:cs typeface="Calibri"/>
              </a:rPr>
              <a:t>независимость </a:t>
            </a:r>
            <a:r>
              <a:rPr sz="2400" spc="-10" dirty="0">
                <a:latin typeface="Calibri"/>
                <a:cs typeface="Calibri"/>
              </a:rPr>
              <a:t>от конкретных языков </a:t>
            </a:r>
            <a:r>
              <a:rPr sz="2400" spc="-5" dirty="0">
                <a:latin typeface="Calibri"/>
                <a:cs typeface="Calibri"/>
              </a:rPr>
              <a:t>программирования </a:t>
            </a:r>
            <a:r>
              <a:rPr sz="2400" dirty="0">
                <a:latin typeface="Calibri"/>
                <a:cs typeface="Calibri"/>
              </a:rPr>
              <a:t>и </a:t>
            </a:r>
            <a:r>
              <a:rPr sz="2400" spc="-5" dirty="0">
                <a:latin typeface="Calibri"/>
                <a:cs typeface="Calibri"/>
              </a:rPr>
              <a:t>процессов </a:t>
            </a:r>
            <a:r>
              <a:rPr sz="2400" spc="-440" dirty="0">
                <a:latin typeface="Calibri"/>
                <a:cs typeface="Calibri"/>
              </a:rPr>
              <a:t> </a:t>
            </a:r>
            <a:r>
              <a:rPr sz="2400" spc="-5" dirty="0">
                <a:latin typeface="Calibri"/>
                <a:cs typeface="Calibri"/>
              </a:rPr>
              <a:t>разработки;</a:t>
            </a:r>
            <a:endParaRPr sz="2400" dirty="0">
              <a:latin typeface="Calibri"/>
              <a:cs typeface="Calibri"/>
            </a:endParaRPr>
          </a:p>
          <a:p>
            <a:pPr marL="241300" indent="-229235">
              <a:lnSpc>
                <a:spcPts val="2160"/>
              </a:lnSpc>
              <a:spcBef>
                <a:spcPts val="520"/>
              </a:spcBef>
              <a:buFont typeface="Arial MT"/>
              <a:buChar char="•"/>
              <a:tabLst>
                <a:tab pos="241300" algn="l"/>
                <a:tab pos="241935" algn="l"/>
              </a:tabLst>
            </a:pPr>
            <a:r>
              <a:rPr sz="2400" dirty="0">
                <a:latin typeface="Calibri"/>
                <a:cs typeface="Calibri"/>
              </a:rPr>
              <a:t>–</a:t>
            </a:r>
            <a:r>
              <a:rPr sz="2400" spc="5" dirty="0">
                <a:latin typeface="Calibri"/>
                <a:cs typeface="Calibri"/>
              </a:rPr>
              <a:t> </a:t>
            </a:r>
            <a:r>
              <a:rPr sz="2400" spc="-5" dirty="0">
                <a:latin typeface="Calibri"/>
                <a:cs typeface="Calibri"/>
              </a:rPr>
              <a:t>обеспечить</a:t>
            </a:r>
            <a:r>
              <a:rPr sz="2400" spc="-15" dirty="0">
                <a:latin typeface="Calibri"/>
                <a:cs typeface="Calibri"/>
              </a:rPr>
              <a:t> </a:t>
            </a:r>
            <a:r>
              <a:rPr sz="2400" dirty="0">
                <a:latin typeface="Calibri"/>
                <a:cs typeface="Calibri"/>
              </a:rPr>
              <a:t>формальную</a:t>
            </a:r>
            <a:r>
              <a:rPr sz="2400" spc="-25" dirty="0">
                <a:latin typeface="Calibri"/>
                <a:cs typeface="Calibri"/>
              </a:rPr>
              <a:t> </a:t>
            </a:r>
            <a:r>
              <a:rPr sz="2400" spc="-5" dirty="0">
                <a:latin typeface="Calibri"/>
                <a:cs typeface="Calibri"/>
              </a:rPr>
              <a:t>основу</a:t>
            </a:r>
            <a:r>
              <a:rPr sz="2400" spc="-15" dirty="0">
                <a:latin typeface="Calibri"/>
                <a:cs typeface="Calibri"/>
              </a:rPr>
              <a:t> </a:t>
            </a:r>
            <a:r>
              <a:rPr sz="2400" spc="-5" dirty="0">
                <a:latin typeface="Calibri"/>
                <a:cs typeface="Calibri"/>
              </a:rPr>
              <a:t>для</a:t>
            </a:r>
            <a:r>
              <a:rPr sz="2400" spc="10" dirty="0">
                <a:latin typeface="Calibri"/>
                <a:cs typeface="Calibri"/>
              </a:rPr>
              <a:t> </a:t>
            </a:r>
            <a:r>
              <a:rPr sz="2400" dirty="0">
                <a:latin typeface="Calibri"/>
                <a:cs typeface="Calibri"/>
              </a:rPr>
              <a:t>понимания</a:t>
            </a:r>
            <a:r>
              <a:rPr sz="2400" spc="-10" dirty="0">
                <a:latin typeface="Calibri"/>
                <a:cs typeface="Calibri"/>
              </a:rPr>
              <a:t> </a:t>
            </a:r>
            <a:r>
              <a:rPr sz="2400" spc="-15" dirty="0">
                <a:latin typeface="Calibri"/>
                <a:cs typeface="Calibri"/>
              </a:rPr>
              <a:t>этого</a:t>
            </a:r>
            <a:r>
              <a:rPr sz="2400" spc="-25" dirty="0">
                <a:latin typeface="Calibri"/>
                <a:cs typeface="Calibri"/>
              </a:rPr>
              <a:t> </a:t>
            </a:r>
            <a:r>
              <a:rPr sz="2400" spc="-10" dirty="0">
                <a:latin typeface="Calibri"/>
                <a:cs typeface="Calibri"/>
              </a:rPr>
              <a:t>языка</a:t>
            </a:r>
            <a:r>
              <a:rPr sz="2400" spc="5" dirty="0">
                <a:latin typeface="Calibri"/>
                <a:cs typeface="Calibri"/>
              </a:rPr>
              <a:t> </a:t>
            </a:r>
            <a:r>
              <a:rPr sz="2400" spc="-15" dirty="0">
                <a:latin typeface="Calibri"/>
                <a:cs typeface="Calibri"/>
              </a:rPr>
              <a:t>моделирования</a:t>
            </a:r>
            <a:r>
              <a:rPr sz="2400" spc="-10" dirty="0">
                <a:latin typeface="Calibri"/>
                <a:cs typeface="Calibri"/>
              </a:rPr>
              <a:t> </a:t>
            </a:r>
            <a:r>
              <a:rPr sz="2400" spc="-5" dirty="0">
                <a:latin typeface="Calibri"/>
                <a:cs typeface="Calibri"/>
              </a:rPr>
              <a:t>(язык</a:t>
            </a:r>
            <a:r>
              <a:rPr sz="2400" spc="10" dirty="0">
                <a:latin typeface="Calibri"/>
                <a:cs typeface="Calibri"/>
              </a:rPr>
              <a:t> </a:t>
            </a:r>
            <a:r>
              <a:rPr sz="2400" spc="-15" dirty="0">
                <a:latin typeface="Calibri"/>
                <a:cs typeface="Calibri"/>
              </a:rPr>
              <a:t>должен</a:t>
            </a:r>
            <a:endParaRPr sz="2400" dirty="0">
              <a:latin typeface="Calibri"/>
              <a:cs typeface="Calibri"/>
            </a:endParaRPr>
          </a:p>
          <a:p>
            <a:pPr marL="241300">
              <a:lnSpc>
                <a:spcPts val="2160"/>
              </a:lnSpc>
            </a:pPr>
            <a:r>
              <a:rPr sz="2400" dirty="0">
                <a:latin typeface="Calibri"/>
                <a:cs typeface="Calibri"/>
              </a:rPr>
              <a:t>быть</a:t>
            </a:r>
            <a:r>
              <a:rPr sz="2400" spc="-15" dirty="0">
                <a:latin typeface="Calibri"/>
                <a:cs typeface="Calibri"/>
              </a:rPr>
              <a:t> </a:t>
            </a:r>
            <a:r>
              <a:rPr sz="2400" spc="-10" dirty="0">
                <a:latin typeface="Calibri"/>
                <a:cs typeface="Calibri"/>
              </a:rPr>
              <a:t>одновременно</a:t>
            </a:r>
            <a:r>
              <a:rPr sz="2400" dirty="0">
                <a:latin typeface="Calibri"/>
                <a:cs typeface="Calibri"/>
              </a:rPr>
              <a:t> </a:t>
            </a:r>
            <a:r>
              <a:rPr sz="2400" spc="-10" dirty="0">
                <a:latin typeface="Calibri"/>
                <a:cs typeface="Calibri"/>
              </a:rPr>
              <a:t>точным </a:t>
            </a:r>
            <a:r>
              <a:rPr sz="2400" dirty="0">
                <a:latin typeface="Calibri"/>
                <a:cs typeface="Calibri"/>
              </a:rPr>
              <a:t>и</a:t>
            </a:r>
            <a:r>
              <a:rPr sz="2400" spc="-10" dirty="0">
                <a:latin typeface="Calibri"/>
                <a:cs typeface="Calibri"/>
              </a:rPr>
              <a:t> </a:t>
            </a:r>
            <a:r>
              <a:rPr sz="2400" spc="-5" dirty="0">
                <a:latin typeface="Calibri"/>
                <a:cs typeface="Calibri"/>
              </a:rPr>
              <a:t>доступным</a:t>
            </a:r>
            <a:r>
              <a:rPr sz="2400" spc="-20" dirty="0">
                <a:latin typeface="Calibri"/>
                <a:cs typeface="Calibri"/>
              </a:rPr>
              <a:t> </a:t>
            </a:r>
            <a:r>
              <a:rPr sz="2400" spc="-5" dirty="0">
                <a:latin typeface="Calibri"/>
                <a:cs typeface="Calibri"/>
              </a:rPr>
              <a:t>для </a:t>
            </a:r>
            <a:r>
              <a:rPr sz="2400" dirty="0">
                <a:latin typeface="Calibri"/>
                <a:cs typeface="Calibri"/>
              </a:rPr>
              <a:t>понимания,</a:t>
            </a:r>
            <a:r>
              <a:rPr sz="2400" spc="-20" dirty="0">
                <a:latin typeface="Calibri"/>
                <a:cs typeface="Calibri"/>
              </a:rPr>
              <a:t> </a:t>
            </a:r>
            <a:r>
              <a:rPr sz="2400" dirty="0">
                <a:latin typeface="Calibri"/>
                <a:cs typeface="Calibri"/>
              </a:rPr>
              <a:t>без </a:t>
            </a:r>
            <a:r>
              <a:rPr sz="2400" spc="-5" dirty="0">
                <a:latin typeface="Calibri"/>
                <a:cs typeface="Calibri"/>
              </a:rPr>
              <a:t>лишнего </a:t>
            </a:r>
            <a:r>
              <a:rPr sz="2400" dirty="0">
                <a:latin typeface="Calibri"/>
                <a:cs typeface="Calibri"/>
              </a:rPr>
              <a:t>формализма);</a:t>
            </a:r>
          </a:p>
          <a:p>
            <a:pPr marL="241300" indent="-229235">
              <a:lnSpc>
                <a:spcPct val="100000"/>
              </a:lnSpc>
              <a:spcBef>
                <a:spcPts val="525"/>
              </a:spcBef>
              <a:buFont typeface="Arial MT"/>
              <a:buChar char="•"/>
              <a:tabLst>
                <a:tab pos="241300" algn="l"/>
                <a:tab pos="241935" algn="l"/>
              </a:tabLst>
            </a:pPr>
            <a:r>
              <a:rPr sz="2400" dirty="0">
                <a:latin typeface="Calibri"/>
                <a:cs typeface="Calibri"/>
              </a:rPr>
              <a:t>–</a:t>
            </a:r>
            <a:r>
              <a:rPr sz="2400" spc="10" dirty="0">
                <a:latin typeface="Calibri"/>
                <a:cs typeface="Calibri"/>
              </a:rPr>
              <a:t> </a:t>
            </a:r>
            <a:r>
              <a:rPr sz="2400" spc="-10" dirty="0">
                <a:latin typeface="Calibri"/>
                <a:cs typeface="Calibri"/>
              </a:rPr>
              <a:t>стимулировать</a:t>
            </a:r>
            <a:r>
              <a:rPr sz="2400" spc="-40" dirty="0">
                <a:latin typeface="Calibri"/>
                <a:cs typeface="Calibri"/>
              </a:rPr>
              <a:t> </a:t>
            </a:r>
            <a:r>
              <a:rPr sz="2400" dirty="0">
                <a:latin typeface="Calibri"/>
                <a:cs typeface="Calibri"/>
              </a:rPr>
              <a:t>рост</a:t>
            </a:r>
            <a:r>
              <a:rPr sz="2400" spc="-5" dirty="0">
                <a:latin typeface="Calibri"/>
                <a:cs typeface="Calibri"/>
              </a:rPr>
              <a:t> </a:t>
            </a:r>
            <a:r>
              <a:rPr sz="2400" spc="-10" dirty="0">
                <a:latin typeface="Calibri"/>
                <a:cs typeface="Calibri"/>
              </a:rPr>
              <a:t>рынка</a:t>
            </a:r>
            <a:r>
              <a:rPr sz="2400" spc="10" dirty="0">
                <a:latin typeface="Calibri"/>
                <a:cs typeface="Calibri"/>
              </a:rPr>
              <a:t> </a:t>
            </a:r>
            <a:r>
              <a:rPr sz="2400" spc="-5" dirty="0">
                <a:latin typeface="Calibri"/>
                <a:cs typeface="Calibri"/>
              </a:rPr>
              <a:t>объектно-ориентированных инструментальных</a:t>
            </a:r>
            <a:r>
              <a:rPr sz="2400" dirty="0">
                <a:latin typeface="Calibri"/>
                <a:cs typeface="Calibri"/>
              </a:rPr>
              <a:t> </a:t>
            </a:r>
            <a:r>
              <a:rPr sz="2400" spc="-5" dirty="0">
                <a:latin typeface="Calibri"/>
                <a:cs typeface="Calibri"/>
              </a:rPr>
              <a:t>средств;</a:t>
            </a:r>
            <a:endParaRPr sz="2400" dirty="0">
              <a:latin typeface="Calibri"/>
              <a:cs typeface="Calibri"/>
            </a:endParaRPr>
          </a:p>
          <a:p>
            <a:pPr marL="241300" indent="-229235">
              <a:lnSpc>
                <a:spcPct val="100000"/>
              </a:lnSpc>
              <a:spcBef>
                <a:spcPts val="515"/>
              </a:spcBef>
              <a:buFont typeface="Arial MT"/>
              <a:buChar char="•"/>
              <a:tabLst>
                <a:tab pos="241300" algn="l"/>
                <a:tab pos="241935" algn="l"/>
              </a:tabLst>
            </a:pPr>
            <a:r>
              <a:rPr sz="2400" dirty="0">
                <a:latin typeface="Calibri"/>
                <a:cs typeface="Calibri"/>
              </a:rPr>
              <a:t>–</a:t>
            </a:r>
            <a:r>
              <a:rPr sz="2400" spc="-10" dirty="0">
                <a:latin typeface="Calibri"/>
                <a:cs typeface="Calibri"/>
              </a:rPr>
              <a:t> </a:t>
            </a:r>
            <a:r>
              <a:rPr sz="2400" dirty="0">
                <a:latin typeface="Calibri"/>
                <a:cs typeface="Calibri"/>
              </a:rPr>
              <a:t>интегрировать</a:t>
            </a:r>
            <a:r>
              <a:rPr sz="2400" spc="-55" dirty="0">
                <a:latin typeface="Calibri"/>
                <a:cs typeface="Calibri"/>
              </a:rPr>
              <a:t> </a:t>
            </a:r>
            <a:r>
              <a:rPr sz="2400" spc="-5" dirty="0">
                <a:latin typeface="Calibri"/>
                <a:cs typeface="Calibri"/>
              </a:rPr>
              <a:t>лучший</a:t>
            </a:r>
            <a:r>
              <a:rPr sz="2400" spc="-40" dirty="0">
                <a:latin typeface="Calibri"/>
                <a:cs typeface="Calibri"/>
              </a:rPr>
              <a:t> </a:t>
            </a:r>
            <a:r>
              <a:rPr sz="2400" dirty="0">
                <a:latin typeface="Calibri"/>
                <a:cs typeface="Calibri"/>
              </a:rPr>
              <a:t>практический</a:t>
            </a:r>
            <a:r>
              <a:rPr sz="2400" spc="-40" dirty="0">
                <a:latin typeface="Calibri"/>
                <a:cs typeface="Calibri"/>
              </a:rPr>
              <a:t> </a:t>
            </a:r>
            <a:r>
              <a:rPr sz="2400" spc="-20" dirty="0">
                <a:latin typeface="Calibri"/>
                <a:cs typeface="Calibri"/>
              </a:rPr>
              <a:t>опыт.</a:t>
            </a:r>
            <a:endParaRPr sz="2400" dirty="0">
              <a:latin typeface="Calibri"/>
              <a:cs typeface="Calibri"/>
            </a:endParaRPr>
          </a:p>
        </p:txBody>
      </p:sp>
    </p:spTree>
    <p:extLst>
      <p:ext uri="{BB962C8B-B14F-4D97-AF65-F5344CB8AC3E}">
        <p14:creationId xmlns:p14="http://schemas.microsoft.com/office/powerpoint/2010/main" val="2993808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39" y="308228"/>
            <a:ext cx="10358120" cy="1107996"/>
          </a:xfrm>
        </p:spPr>
        <p:txBody>
          <a:bodyPr/>
          <a:lstStyle/>
          <a:p>
            <a:r>
              <a:rPr lang="ru-RU" sz="3600" dirty="0"/>
              <a:t>Объектно-ориентированные методы анализа и проектирования сложных информационных систем</a:t>
            </a:r>
          </a:p>
        </p:txBody>
      </p:sp>
      <p:sp>
        <p:nvSpPr>
          <p:cNvPr id="3" name="Текст 2"/>
          <p:cNvSpPr>
            <a:spLocks noGrp="1"/>
          </p:cNvSpPr>
          <p:nvPr>
            <p:ph type="body" idx="1"/>
          </p:nvPr>
        </p:nvSpPr>
        <p:spPr>
          <a:xfrm>
            <a:off x="916939" y="1731010"/>
            <a:ext cx="10324465" cy="4739759"/>
          </a:xfrm>
        </p:spPr>
        <p:txBody>
          <a:bodyPr/>
          <a:lstStyle/>
          <a:p>
            <a:pPr algn="just"/>
            <a:r>
              <a:rPr lang="ru-RU" sz="2800" dirty="0"/>
              <a:t>В основе объектно-ориентированного подхода (ООП) к моделированию и проектированию сложных систем лежит объектная декомпозиция, при этом статическая структура системы описывается в терминах объектов и связей между ними, а поведение системы описывается в терминах обмена сообщениями между объектами.</a:t>
            </a:r>
          </a:p>
          <a:p>
            <a:pPr algn="just"/>
            <a:r>
              <a:rPr lang="ru-RU" sz="2800" dirty="0"/>
              <a:t>Объект в ООП – это сущность, способная сохранять свое состояние (</a:t>
            </a:r>
            <a:r>
              <a:rPr lang="ru-RU" sz="2800" dirty="0" err="1"/>
              <a:t>информаци</a:t>
            </a:r>
            <a:r>
              <a:rPr lang="ru-RU" sz="2800" dirty="0"/>
              <a:t>) и обеспечивать набор операций (поведение) для проверки и изменения этого состояния.</a:t>
            </a:r>
          </a:p>
          <a:p>
            <a:pPr algn="just"/>
            <a:r>
              <a:rPr lang="ru-RU" sz="2800" dirty="0"/>
              <a:t>Объект – это модель или абстракция реальной сущности в программной системе.</a:t>
            </a:r>
          </a:p>
        </p:txBody>
      </p:sp>
    </p:spTree>
    <p:extLst>
      <p:ext uri="{BB962C8B-B14F-4D97-AF65-F5344CB8AC3E}">
        <p14:creationId xmlns:p14="http://schemas.microsoft.com/office/powerpoint/2010/main" val="325577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39" y="308228"/>
            <a:ext cx="10358120" cy="615553"/>
          </a:xfrm>
        </p:spPr>
        <p:txBody>
          <a:bodyPr>
            <a:normAutofit fontScale="90000"/>
          </a:bodyPr>
          <a:lstStyle/>
          <a:p>
            <a:r>
              <a:rPr lang="ru-RU" dirty="0"/>
              <a:t>Основные элементы объектной модели</a:t>
            </a:r>
          </a:p>
        </p:txBody>
      </p:sp>
      <p:pic>
        <p:nvPicPr>
          <p:cNvPr id="4" name="Рисунок 3"/>
          <p:cNvPicPr>
            <a:picLocks noChangeAspect="1"/>
          </p:cNvPicPr>
          <p:nvPr/>
        </p:nvPicPr>
        <p:blipFill>
          <a:blip r:embed="rId2"/>
          <a:stretch>
            <a:fillRect/>
          </a:stretch>
        </p:blipFill>
        <p:spPr>
          <a:xfrm>
            <a:off x="814386" y="1143000"/>
            <a:ext cx="10563225" cy="5143500"/>
          </a:xfrm>
          <a:prstGeom prst="rect">
            <a:avLst/>
          </a:prstGeom>
        </p:spPr>
      </p:pic>
    </p:spTree>
    <p:extLst>
      <p:ext uri="{BB962C8B-B14F-4D97-AF65-F5344CB8AC3E}">
        <p14:creationId xmlns:p14="http://schemas.microsoft.com/office/powerpoint/2010/main" val="3609044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39" y="308228"/>
            <a:ext cx="10358120" cy="615553"/>
          </a:xfrm>
        </p:spPr>
        <p:txBody>
          <a:bodyPr>
            <a:normAutofit fontScale="90000"/>
          </a:bodyPr>
          <a:lstStyle/>
          <a:p>
            <a:r>
              <a:rPr lang="ru-RU" dirty="0"/>
              <a:t>Объект в </a:t>
            </a:r>
            <a:r>
              <a:rPr lang="en-US" dirty="0"/>
              <a:t>UML</a:t>
            </a:r>
            <a:endParaRPr lang="ru-RU" dirty="0"/>
          </a:p>
        </p:txBody>
      </p:sp>
      <p:pic>
        <p:nvPicPr>
          <p:cNvPr id="4" name="Рисунок 3"/>
          <p:cNvPicPr>
            <a:picLocks noChangeAspect="1"/>
          </p:cNvPicPr>
          <p:nvPr/>
        </p:nvPicPr>
        <p:blipFill>
          <a:blip r:embed="rId2"/>
          <a:stretch>
            <a:fillRect/>
          </a:stretch>
        </p:blipFill>
        <p:spPr>
          <a:xfrm>
            <a:off x="1316182" y="1126808"/>
            <a:ext cx="10256691" cy="5297804"/>
          </a:xfrm>
          <a:prstGeom prst="rect">
            <a:avLst/>
          </a:prstGeom>
        </p:spPr>
      </p:pic>
    </p:spTree>
    <p:extLst>
      <p:ext uri="{BB962C8B-B14F-4D97-AF65-F5344CB8AC3E}">
        <p14:creationId xmlns:p14="http://schemas.microsoft.com/office/powerpoint/2010/main" val="200534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641EC8-CD14-4A2E-0F43-4289C5FFD042}"/>
              </a:ext>
            </a:extLst>
          </p:cNvPr>
          <p:cNvSpPr>
            <a:spLocks noGrp="1"/>
          </p:cNvSpPr>
          <p:nvPr>
            <p:ph type="title"/>
          </p:nvPr>
        </p:nvSpPr>
        <p:spPr/>
        <p:txBody>
          <a:bodyPr/>
          <a:lstStyle/>
          <a:p>
            <a:r>
              <a:rPr lang="en-US" dirty="0"/>
              <a:t>UML 2.2 </a:t>
            </a:r>
            <a:endParaRPr lang="ru-RU" dirty="0"/>
          </a:p>
        </p:txBody>
      </p:sp>
      <p:pic>
        <p:nvPicPr>
          <p:cNvPr id="1026" name="Picture 2">
            <a:extLst>
              <a:ext uri="{FF2B5EF4-FFF2-40B4-BE49-F238E27FC236}">
                <a16:creationId xmlns:a16="http://schemas.microsoft.com/office/drawing/2014/main" id="{C1E56B47-66AB-473C-9A89-9112BEC2F7A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33637" y="2053431"/>
            <a:ext cx="7324725" cy="3895725"/>
          </a:xfrm>
        </p:spPr>
      </p:pic>
    </p:spTree>
    <p:extLst>
      <p:ext uri="{BB962C8B-B14F-4D97-AF65-F5344CB8AC3E}">
        <p14:creationId xmlns:p14="http://schemas.microsoft.com/office/powerpoint/2010/main" val="198087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4899660" cy="697230"/>
          </a:xfrm>
          <a:prstGeom prst="rect">
            <a:avLst/>
          </a:prstGeom>
        </p:spPr>
        <p:txBody>
          <a:bodyPr vert="horz" wrap="square" lIns="0" tIns="13335" rIns="0" bIns="0" rtlCol="0">
            <a:spAutoFit/>
          </a:bodyPr>
          <a:lstStyle/>
          <a:p>
            <a:pPr marL="12700">
              <a:lnSpc>
                <a:spcPct val="100000"/>
              </a:lnSpc>
              <a:spcBef>
                <a:spcPts val="105"/>
              </a:spcBef>
            </a:pPr>
            <a:r>
              <a:rPr sz="4400" spc="-5" dirty="0"/>
              <a:t>Типы</a:t>
            </a:r>
            <a:r>
              <a:rPr sz="4400" spc="-40" dirty="0"/>
              <a:t> </a:t>
            </a:r>
            <a:r>
              <a:rPr sz="4400" dirty="0"/>
              <a:t>диаграмм</a:t>
            </a:r>
            <a:r>
              <a:rPr sz="4400" spc="-30" dirty="0"/>
              <a:t> </a:t>
            </a:r>
            <a:r>
              <a:rPr sz="4400" dirty="0"/>
              <a:t>UML</a:t>
            </a:r>
            <a:endParaRPr sz="4400"/>
          </a:p>
        </p:txBody>
      </p:sp>
      <p:sp>
        <p:nvSpPr>
          <p:cNvPr id="3" name="object 3"/>
          <p:cNvSpPr txBox="1"/>
          <p:nvPr/>
        </p:nvSpPr>
        <p:spPr>
          <a:xfrm>
            <a:off x="916939" y="1773682"/>
            <a:ext cx="9148445" cy="4244340"/>
          </a:xfrm>
          <a:prstGeom prst="rect">
            <a:avLst/>
          </a:prstGeom>
        </p:spPr>
        <p:txBody>
          <a:bodyPr vert="horz" wrap="square" lIns="0" tIns="12700" rIns="0" bIns="0" rtlCol="0">
            <a:spAutoFit/>
          </a:bodyPr>
          <a:lstStyle/>
          <a:p>
            <a:pPr marL="546100" indent="-534035">
              <a:lnSpc>
                <a:spcPct val="100000"/>
              </a:lnSpc>
              <a:spcBef>
                <a:spcPts val="100"/>
              </a:spcBef>
              <a:buFont typeface="Arial MT"/>
              <a:buChar char="•"/>
              <a:tabLst>
                <a:tab pos="546100" algn="l"/>
                <a:tab pos="546735" algn="l"/>
              </a:tabLst>
            </a:pPr>
            <a:r>
              <a:rPr sz="2400" spc="-5" dirty="0">
                <a:latin typeface="Calibri"/>
                <a:cs typeface="Calibri"/>
              </a:rPr>
              <a:t>Структурные</a:t>
            </a:r>
            <a:endParaRPr sz="2400">
              <a:latin typeface="Calibri"/>
              <a:cs typeface="Calibri"/>
            </a:endParaRPr>
          </a:p>
          <a:p>
            <a:pPr marL="927100" lvl="1" indent="-457834">
              <a:lnSpc>
                <a:spcPct val="100000"/>
              </a:lnSpc>
              <a:spcBef>
                <a:spcPts val="40"/>
              </a:spcBef>
              <a:buFont typeface="Arial MT"/>
              <a:buChar char="•"/>
              <a:tabLst>
                <a:tab pos="927100" algn="l"/>
                <a:tab pos="927735" algn="l"/>
              </a:tabLst>
            </a:pPr>
            <a:r>
              <a:rPr sz="2000" spc="-5" dirty="0">
                <a:latin typeface="Calibri"/>
                <a:cs typeface="Calibri"/>
              </a:rPr>
              <a:t>Классов(StaticStructurediagram,</a:t>
            </a:r>
            <a:r>
              <a:rPr sz="2000" spc="30" dirty="0">
                <a:latin typeface="Calibri"/>
                <a:cs typeface="Calibri"/>
              </a:rPr>
              <a:t> </a:t>
            </a:r>
            <a:r>
              <a:rPr sz="2000" spc="-10" dirty="0">
                <a:latin typeface="Calibri"/>
                <a:cs typeface="Calibri"/>
              </a:rPr>
              <a:t>Classdiagram)</a:t>
            </a:r>
            <a:endParaRPr sz="2000">
              <a:latin typeface="Calibri"/>
              <a:cs typeface="Calibri"/>
            </a:endParaRPr>
          </a:p>
          <a:p>
            <a:pPr marL="927100" lvl="1" indent="-457834">
              <a:lnSpc>
                <a:spcPct val="100000"/>
              </a:lnSpc>
              <a:spcBef>
                <a:spcPts val="10"/>
              </a:spcBef>
              <a:buFont typeface="Arial MT"/>
              <a:buChar char="•"/>
              <a:tabLst>
                <a:tab pos="927100" algn="l"/>
                <a:tab pos="927735" algn="l"/>
              </a:tabLst>
            </a:pPr>
            <a:r>
              <a:rPr sz="2000" spc="-5" dirty="0">
                <a:latin typeface="Calibri"/>
                <a:cs typeface="Calibri"/>
              </a:rPr>
              <a:t>Объектов</a:t>
            </a:r>
            <a:r>
              <a:rPr sz="2000" spc="-55" dirty="0">
                <a:latin typeface="Calibri"/>
                <a:cs typeface="Calibri"/>
              </a:rPr>
              <a:t> </a:t>
            </a:r>
            <a:r>
              <a:rPr sz="2000" spc="-5" dirty="0">
                <a:latin typeface="Calibri"/>
                <a:cs typeface="Calibri"/>
              </a:rPr>
              <a:t>(Objectdiagram)</a:t>
            </a:r>
            <a:endParaRPr sz="2000">
              <a:latin typeface="Calibri"/>
              <a:cs typeface="Calibri"/>
            </a:endParaRPr>
          </a:p>
          <a:p>
            <a:pPr marL="927100" lvl="1" indent="-457834">
              <a:lnSpc>
                <a:spcPct val="100000"/>
              </a:lnSpc>
              <a:spcBef>
                <a:spcPts val="25"/>
              </a:spcBef>
              <a:buFont typeface="Arial MT"/>
              <a:buChar char="•"/>
              <a:tabLst>
                <a:tab pos="927100" algn="l"/>
                <a:tab pos="927735" algn="l"/>
              </a:tabLst>
            </a:pPr>
            <a:r>
              <a:rPr sz="2000" spc="-10" dirty="0">
                <a:latin typeface="Calibri"/>
                <a:cs typeface="Calibri"/>
              </a:rPr>
              <a:t>Компонентов</a:t>
            </a:r>
            <a:r>
              <a:rPr sz="2000" spc="-30" dirty="0">
                <a:latin typeface="Calibri"/>
                <a:cs typeface="Calibri"/>
              </a:rPr>
              <a:t> </a:t>
            </a:r>
            <a:r>
              <a:rPr sz="2000" spc="-5" dirty="0">
                <a:latin typeface="Calibri"/>
                <a:cs typeface="Calibri"/>
              </a:rPr>
              <a:t>(Component</a:t>
            </a:r>
            <a:r>
              <a:rPr sz="2000" spc="-20" dirty="0">
                <a:latin typeface="Calibri"/>
                <a:cs typeface="Calibri"/>
              </a:rPr>
              <a:t> </a:t>
            </a:r>
            <a:r>
              <a:rPr sz="2000" spc="-10" dirty="0">
                <a:latin typeface="Calibri"/>
                <a:cs typeface="Calibri"/>
              </a:rPr>
              <a:t>diagram)</a:t>
            </a:r>
            <a:endParaRPr sz="2000">
              <a:latin typeface="Calibri"/>
              <a:cs typeface="Calibri"/>
            </a:endParaRPr>
          </a:p>
          <a:p>
            <a:pPr marL="927100" lvl="1" indent="-457834">
              <a:lnSpc>
                <a:spcPct val="100000"/>
              </a:lnSpc>
              <a:spcBef>
                <a:spcPts val="25"/>
              </a:spcBef>
              <a:buFont typeface="Arial MT"/>
              <a:buChar char="•"/>
              <a:tabLst>
                <a:tab pos="927100" algn="l"/>
                <a:tab pos="927735" algn="l"/>
              </a:tabLst>
            </a:pPr>
            <a:r>
              <a:rPr sz="2000" dirty="0">
                <a:latin typeface="Calibri"/>
                <a:cs typeface="Calibri"/>
              </a:rPr>
              <a:t>Развёртывания</a:t>
            </a:r>
            <a:r>
              <a:rPr sz="2000" spc="-5" dirty="0">
                <a:latin typeface="Calibri"/>
                <a:cs typeface="Calibri"/>
              </a:rPr>
              <a:t> (Deployment</a:t>
            </a:r>
            <a:r>
              <a:rPr sz="2000" spc="-25" dirty="0">
                <a:latin typeface="Calibri"/>
                <a:cs typeface="Calibri"/>
              </a:rPr>
              <a:t> </a:t>
            </a:r>
            <a:r>
              <a:rPr sz="2000" spc="-10" dirty="0">
                <a:latin typeface="Calibri"/>
                <a:cs typeface="Calibri"/>
              </a:rPr>
              <a:t>diagram)</a:t>
            </a:r>
            <a:endParaRPr sz="2000">
              <a:latin typeface="Calibri"/>
              <a:cs typeface="Calibri"/>
            </a:endParaRPr>
          </a:p>
          <a:p>
            <a:pPr marL="546100" indent="-534035">
              <a:lnSpc>
                <a:spcPct val="100000"/>
              </a:lnSpc>
              <a:spcBef>
                <a:spcPts val="405"/>
              </a:spcBef>
              <a:buFont typeface="Arial MT"/>
              <a:buChar char="•"/>
              <a:tabLst>
                <a:tab pos="546100" algn="l"/>
                <a:tab pos="546735" algn="l"/>
              </a:tabLst>
            </a:pPr>
            <a:r>
              <a:rPr sz="2400" spc="-10" dirty="0">
                <a:latin typeface="Calibri"/>
                <a:cs typeface="Calibri"/>
              </a:rPr>
              <a:t>Поведения</a:t>
            </a:r>
            <a:endParaRPr sz="2400">
              <a:latin typeface="Calibri"/>
              <a:cs typeface="Calibri"/>
            </a:endParaRPr>
          </a:p>
          <a:p>
            <a:pPr marL="927100" lvl="1" indent="-457834">
              <a:lnSpc>
                <a:spcPct val="100000"/>
              </a:lnSpc>
              <a:spcBef>
                <a:spcPts val="40"/>
              </a:spcBef>
              <a:buFont typeface="Arial MT"/>
              <a:buChar char="•"/>
              <a:tabLst>
                <a:tab pos="927100" algn="l"/>
                <a:tab pos="927735" algn="l"/>
              </a:tabLst>
            </a:pPr>
            <a:r>
              <a:rPr sz="2000" spc="-10" dirty="0">
                <a:latin typeface="Calibri"/>
                <a:cs typeface="Calibri"/>
              </a:rPr>
              <a:t>Прецедентов</a:t>
            </a:r>
            <a:r>
              <a:rPr sz="2000" dirty="0">
                <a:latin typeface="Calibri"/>
                <a:cs typeface="Calibri"/>
              </a:rPr>
              <a:t> (Use</a:t>
            </a:r>
            <a:r>
              <a:rPr sz="2000" spc="10" dirty="0">
                <a:latin typeface="Calibri"/>
                <a:cs typeface="Calibri"/>
              </a:rPr>
              <a:t> </a:t>
            </a:r>
            <a:r>
              <a:rPr sz="2000" spc="-5" dirty="0">
                <a:latin typeface="Calibri"/>
                <a:cs typeface="Calibri"/>
              </a:rPr>
              <a:t>case</a:t>
            </a:r>
            <a:r>
              <a:rPr sz="2000" spc="5" dirty="0">
                <a:latin typeface="Calibri"/>
                <a:cs typeface="Calibri"/>
              </a:rPr>
              <a:t> </a:t>
            </a:r>
            <a:r>
              <a:rPr sz="2000" spc="-10" dirty="0">
                <a:latin typeface="Calibri"/>
                <a:cs typeface="Calibri"/>
              </a:rPr>
              <a:t>diagram,</a:t>
            </a:r>
            <a:r>
              <a:rPr sz="2000" spc="-5" dirty="0">
                <a:latin typeface="Calibri"/>
                <a:cs typeface="Calibri"/>
              </a:rPr>
              <a:t> Вариантов использования)</a:t>
            </a:r>
            <a:endParaRPr sz="2000">
              <a:latin typeface="Calibri"/>
              <a:cs typeface="Calibri"/>
            </a:endParaRPr>
          </a:p>
          <a:p>
            <a:pPr marL="927100" lvl="1" indent="-457834">
              <a:lnSpc>
                <a:spcPct val="100000"/>
              </a:lnSpc>
              <a:spcBef>
                <a:spcPts val="15"/>
              </a:spcBef>
              <a:buFont typeface="Arial MT"/>
              <a:buChar char="•"/>
              <a:tabLst>
                <a:tab pos="927100" algn="l"/>
                <a:tab pos="927735" algn="l"/>
              </a:tabLst>
            </a:pPr>
            <a:r>
              <a:rPr sz="2000" spc="-5" dirty="0">
                <a:latin typeface="Calibri"/>
                <a:cs typeface="Calibri"/>
              </a:rPr>
              <a:t>Состояний</a:t>
            </a:r>
            <a:r>
              <a:rPr sz="2000" spc="-50" dirty="0">
                <a:latin typeface="Calibri"/>
                <a:cs typeface="Calibri"/>
              </a:rPr>
              <a:t> </a:t>
            </a:r>
            <a:r>
              <a:rPr sz="2000" spc="-15" dirty="0">
                <a:latin typeface="Calibri"/>
                <a:cs typeface="Calibri"/>
              </a:rPr>
              <a:t>(State</a:t>
            </a:r>
            <a:r>
              <a:rPr sz="2000" spc="15" dirty="0">
                <a:latin typeface="Calibri"/>
                <a:cs typeface="Calibri"/>
              </a:rPr>
              <a:t> </a:t>
            </a:r>
            <a:r>
              <a:rPr sz="2000" spc="-10" dirty="0">
                <a:latin typeface="Calibri"/>
                <a:cs typeface="Calibri"/>
              </a:rPr>
              <a:t>diagram)</a:t>
            </a:r>
            <a:endParaRPr sz="2000">
              <a:latin typeface="Calibri"/>
              <a:cs typeface="Calibri"/>
            </a:endParaRPr>
          </a:p>
          <a:p>
            <a:pPr marL="927100" lvl="1" indent="-457834">
              <a:lnSpc>
                <a:spcPct val="100000"/>
              </a:lnSpc>
              <a:spcBef>
                <a:spcPts val="25"/>
              </a:spcBef>
              <a:buFont typeface="Arial MT"/>
              <a:buChar char="•"/>
              <a:tabLst>
                <a:tab pos="927100" algn="l"/>
                <a:tab pos="927735" algn="l"/>
              </a:tabLst>
            </a:pPr>
            <a:r>
              <a:rPr sz="2000" dirty="0">
                <a:latin typeface="Calibri"/>
                <a:cs typeface="Calibri"/>
              </a:rPr>
              <a:t>Активности</a:t>
            </a:r>
            <a:r>
              <a:rPr sz="2000" spc="-35" dirty="0">
                <a:latin typeface="Calibri"/>
                <a:cs typeface="Calibri"/>
              </a:rPr>
              <a:t> </a:t>
            </a:r>
            <a:r>
              <a:rPr sz="2000" dirty="0">
                <a:latin typeface="Calibri"/>
                <a:cs typeface="Calibri"/>
              </a:rPr>
              <a:t>(Activity </a:t>
            </a:r>
            <a:r>
              <a:rPr sz="2000" spc="-10" dirty="0">
                <a:latin typeface="Calibri"/>
                <a:cs typeface="Calibri"/>
              </a:rPr>
              <a:t>diagram,</a:t>
            </a:r>
            <a:r>
              <a:rPr sz="2000" spc="-20" dirty="0">
                <a:latin typeface="Calibri"/>
                <a:cs typeface="Calibri"/>
              </a:rPr>
              <a:t> </a:t>
            </a:r>
            <a:r>
              <a:rPr sz="2000" spc="-5" dirty="0">
                <a:latin typeface="Calibri"/>
                <a:cs typeface="Calibri"/>
              </a:rPr>
              <a:t>Деятельности)</a:t>
            </a:r>
            <a:endParaRPr sz="2000">
              <a:latin typeface="Calibri"/>
              <a:cs typeface="Calibri"/>
            </a:endParaRPr>
          </a:p>
          <a:p>
            <a:pPr marL="546100" indent="-534035">
              <a:lnSpc>
                <a:spcPct val="100000"/>
              </a:lnSpc>
              <a:spcBef>
                <a:spcPts val="400"/>
              </a:spcBef>
              <a:buFont typeface="Arial MT"/>
              <a:buChar char="•"/>
              <a:tabLst>
                <a:tab pos="546100" algn="l"/>
                <a:tab pos="546735" algn="l"/>
              </a:tabLst>
            </a:pPr>
            <a:r>
              <a:rPr sz="2400" spc="-10" dirty="0">
                <a:latin typeface="Calibri"/>
                <a:cs typeface="Calibri"/>
              </a:rPr>
              <a:t>Взаимодействия</a:t>
            </a:r>
            <a:endParaRPr sz="2400">
              <a:latin typeface="Calibri"/>
              <a:cs typeface="Calibri"/>
            </a:endParaRPr>
          </a:p>
          <a:p>
            <a:pPr marL="927100" lvl="1" indent="-457834">
              <a:lnSpc>
                <a:spcPts val="2160"/>
              </a:lnSpc>
              <a:spcBef>
                <a:spcPts val="40"/>
              </a:spcBef>
              <a:buFont typeface="Arial MT"/>
              <a:buChar char="•"/>
              <a:tabLst>
                <a:tab pos="927100" algn="l"/>
                <a:tab pos="927735" algn="l"/>
              </a:tabLst>
            </a:pPr>
            <a:r>
              <a:rPr sz="2000" spc="-5" dirty="0">
                <a:latin typeface="Calibri"/>
                <a:cs typeface="Calibri"/>
              </a:rPr>
              <a:t>Кооперации</a:t>
            </a:r>
            <a:r>
              <a:rPr sz="2000" spc="-20" dirty="0">
                <a:latin typeface="Calibri"/>
                <a:cs typeface="Calibri"/>
              </a:rPr>
              <a:t> </a:t>
            </a:r>
            <a:r>
              <a:rPr sz="2000" spc="-10" dirty="0">
                <a:latin typeface="Calibri"/>
                <a:cs typeface="Calibri"/>
              </a:rPr>
              <a:t>(Колаборации,</a:t>
            </a:r>
            <a:r>
              <a:rPr sz="2000" spc="-15" dirty="0">
                <a:latin typeface="Calibri"/>
                <a:cs typeface="Calibri"/>
              </a:rPr>
              <a:t> </a:t>
            </a:r>
            <a:r>
              <a:rPr sz="2000" spc="-10" dirty="0">
                <a:latin typeface="Calibri"/>
                <a:cs typeface="Calibri"/>
              </a:rPr>
              <a:t>Коммуникации,</a:t>
            </a:r>
            <a:r>
              <a:rPr sz="2000" spc="-25" dirty="0">
                <a:latin typeface="Calibri"/>
                <a:cs typeface="Calibri"/>
              </a:rPr>
              <a:t> </a:t>
            </a:r>
            <a:r>
              <a:rPr sz="2000" spc="-10" dirty="0">
                <a:latin typeface="Calibri"/>
                <a:cs typeface="Calibri"/>
              </a:rPr>
              <a:t>Collaboration</a:t>
            </a:r>
            <a:r>
              <a:rPr sz="2000" spc="25" dirty="0">
                <a:latin typeface="Calibri"/>
                <a:cs typeface="Calibri"/>
              </a:rPr>
              <a:t> </a:t>
            </a:r>
            <a:r>
              <a:rPr sz="2000" spc="-10" dirty="0">
                <a:latin typeface="Calibri"/>
                <a:cs typeface="Calibri"/>
              </a:rPr>
              <a:t>diagram)</a:t>
            </a:r>
            <a:r>
              <a:rPr sz="2000" spc="15" dirty="0">
                <a:latin typeface="Calibri"/>
                <a:cs typeface="Calibri"/>
              </a:rPr>
              <a:t> </a:t>
            </a:r>
            <a:r>
              <a:rPr sz="2000" dirty="0">
                <a:latin typeface="Calibri"/>
                <a:cs typeface="Calibri"/>
              </a:rPr>
              <a:t>–</a:t>
            </a:r>
            <a:r>
              <a:rPr sz="2000" spc="20" dirty="0">
                <a:latin typeface="Calibri"/>
                <a:cs typeface="Calibri"/>
              </a:rPr>
              <a:t> </a:t>
            </a:r>
            <a:r>
              <a:rPr sz="2000" spc="-15" dirty="0">
                <a:latin typeface="Calibri"/>
                <a:cs typeface="Calibri"/>
              </a:rPr>
              <a:t>подвид</a:t>
            </a:r>
            <a:endParaRPr sz="2000">
              <a:latin typeface="Calibri"/>
              <a:cs typeface="Calibri"/>
            </a:endParaRPr>
          </a:p>
          <a:p>
            <a:pPr marL="927100">
              <a:lnSpc>
                <a:spcPts val="2160"/>
              </a:lnSpc>
            </a:pPr>
            <a:r>
              <a:rPr sz="2000" dirty="0">
                <a:latin typeface="Calibri"/>
                <a:cs typeface="Calibri"/>
              </a:rPr>
              <a:t>диаграммы</a:t>
            </a:r>
            <a:r>
              <a:rPr sz="2000" spc="-35" dirty="0">
                <a:latin typeface="Calibri"/>
                <a:cs typeface="Calibri"/>
              </a:rPr>
              <a:t> </a:t>
            </a:r>
            <a:r>
              <a:rPr sz="2000" spc="-5" dirty="0">
                <a:latin typeface="Calibri"/>
                <a:cs typeface="Calibri"/>
              </a:rPr>
              <a:t>композитной/составной</a:t>
            </a:r>
            <a:r>
              <a:rPr sz="2000" spc="-40" dirty="0">
                <a:latin typeface="Calibri"/>
                <a:cs typeface="Calibri"/>
              </a:rPr>
              <a:t> </a:t>
            </a:r>
            <a:r>
              <a:rPr sz="2000" spc="-5" dirty="0">
                <a:latin typeface="Calibri"/>
                <a:cs typeface="Calibri"/>
              </a:rPr>
              <a:t>структуры</a:t>
            </a:r>
            <a:endParaRPr sz="2000">
              <a:latin typeface="Calibri"/>
              <a:cs typeface="Calibri"/>
            </a:endParaRPr>
          </a:p>
          <a:p>
            <a:pPr marL="927100" lvl="1" indent="-457834">
              <a:lnSpc>
                <a:spcPct val="100000"/>
              </a:lnSpc>
              <a:spcBef>
                <a:spcPts val="30"/>
              </a:spcBef>
              <a:buFont typeface="Arial MT"/>
              <a:buChar char="•"/>
              <a:tabLst>
                <a:tab pos="927100" algn="l"/>
                <a:tab pos="927735" algn="l"/>
              </a:tabLst>
            </a:pPr>
            <a:r>
              <a:rPr sz="2000" spc="-10" dirty="0">
                <a:latin typeface="Calibri"/>
                <a:cs typeface="Calibri"/>
              </a:rPr>
              <a:t>Последовательности</a:t>
            </a:r>
            <a:r>
              <a:rPr sz="2000" spc="-20" dirty="0">
                <a:latin typeface="Calibri"/>
                <a:cs typeface="Calibri"/>
              </a:rPr>
              <a:t> </a:t>
            </a:r>
            <a:r>
              <a:rPr sz="2000" dirty="0">
                <a:latin typeface="Calibri"/>
                <a:cs typeface="Calibri"/>
              </a:rPr>
              <a:t>(Sequence</a:t>
            </a:r>
            <a:r>
              <a:rPr sz="2000" spc="5" dirty="0">
                <a:latin typeface="Calibri"/>
                <a:cs typeface="Calibri"/>
              </a:rPr>
              <a:t> </a:t>
            </a:r>
            <a:r>
              <a:rPr sz="2000" spc="-10" dirty="0">
                <a:latin typeface="Calibri"/>
                <a:cs typeface="Calibri"/>
              </a:rPr>
              <a:t>diagram)</a:t>
            </a:r>
            <a:endParaRPr sz="2000">
              <a:latin typeface="Calibri"/>
              <a:cs typeface="Calibri"/>
            </a:endParaRPr>
          </a:p>
        </p:txBody>
      </p:sp>
    </p:spTree>
    <p:extLst>
      <p:ext uri="{BB962C8B-B14F-4D97-AF65-F5344CB8AC3E}">
        <p14:creationId xmlns:p14="http://schemas.microsoft.com/office/powerpoint/2010/main" val="1138127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9658350" cy="697230"/>
          </a:xfrm>
          <a:prstGeom prst="rect">
            <a:avLst/>
          </a:prstGeom>
        </p:spPr>
        <p:txBody>
          <a:bodyPr vert="horz" wrap="square" lIns="0" tIns="13335" rIns="0" bIns="0" rtlCol="0">
            <a:spAutoFit/>
          </a:bodyPr>
          <a:lstStyle/>
          <a:p>
            <a:pPr marL="12700">
              <a:lnSpc>
                <a:spcPct val="100000"/>
              </a:lnSpc>
              <a:spcBef>
                <a:spcPts val="105"/>
              </a:spcBef>
            </a:pPr>
            <a:r>
              <a:rPr sz="4400" i="1" spc="-40" dirty="0">
                <a:latin typeface="Calibri Light"/>
                <a:cs typeface="Calibri Light"/>
              </a:rPr>
              <a:t>Основные</a:t>
            </a:r>
            <a:r>
              <a:rPr sz="4400" i="1" spc="-60" dirty="0">
                <a:latin typeface="Calibri Light"/>
                <a:cs typeface="Calibri Light"/>
              </a:rPr>
              <a:t> </a:t>
            </a:r>
            <a:r>
              <a:rPr sz="4400" i="1" spc="-45" dirty="0">
                <a:latin typeface="Calibri Light"/>
                <a:cs typeface="Calibri Light"/>
              </a:rPr>
              <a:t>типы</a:t>
            </a:r>
            <a:r>
              <a:rPr sz="4400" i="1" spc="-75" dirty="0">
                <a:latin typeface="Calibri Light"/>
                <a:cs typeface="Calibri Light"/>
              </a:rPr>
              <a:t> </a:t>
            </a:r>
            <a:r>
              <a:rPr sz="4400" i="1" spc="-40" dirty="0">
                <a:latin typeface="Calibri Light"/>
                <a:cs typeface="Calibri Light"/>
              </a:rPr>
              <a:t>диаграмм</a:t>
            </a:r>
            <a:r>
              <a:rPr sz="4400" i="1" spc="-55" dirty="0">
                <a:latin typeface="Calibri Light"/>
                <a:cs typeface="Calibri Light"/>
              </a:rPr>
              <a:t> </a:t>
            </a:r>
            <a:r>
              <a:rPr sz="4400" i="1" spc="-45" dirty="0">
                <a:latin typeface="Calibri Light"/>
                <a:cs typeface="Calibri Light"/>
              </a:rPr>
              <a:t>нотации</a:t>
            </a:r>
            <a:r>
              <a:rPr sz="4400" i="1" spc="-130" dirty="0">
                <a:latin typeface="Calibri Light"/>
                <a:cs typeface="Calibri Light"/>
              </a:rPr>
              <a:t> </a:t>
            </a:r>
            <a:r>
              <a:rPr sz="4400" i="1" spc="-35" dirty="0">
                <a:latin typeface="Calibri Light"/>
                <a:cs typeface="Calibri Light"/>
              </a:rPr>
              <a:t>UML</a:t>
            </a:r>
            <a:endParaRPr sz="4400">
              <a:latin typeface="Calibri Light"/>
              <a:cs typeface="Calibri Light"/>
            </a:endParaRPr>
          </a:p>
        </p:txBody>
      </p:sp>
      <p:sp>
        <p:nvSpPr>
          <p:cNvPr id="3" name="object 3"/>
          <p:cNvSpPr txBox="1"/>
          <p:nvPr/>
        </p:nvSpPr>
        <p:spPr>
          <a:xfrm>
            <a:off x="6009607" y="2207227"/>
            <a:ext cx="899160" cy="539115"/>
          </a:xfrm>
          <a:prstGeom prst="rect">
            <a:avLst/>
          </a:prstGeom>
          <a:ln w="9513">
            <a:solidFill>
              <a:srgbClr val="000000"/>
            </a:solidFill>
          </a:ln>
        </p:spPr>
        <p:txBody>
          <a:bodyPr vert="horz" wrap="square" lIns="0" tIns="0" rIns="0" bIns="0" rtlCol="0">
            <a:spAutoFit/>
          </a:bodyPr>
          <a:lstStyle/>
          <a:p>
            <a:pPr>
              <a:lnSpc>
                <a:spcPct val="100000"/>
              </a:lnSpc>
            </a:pPr>
            <a:endParaRPr sz="900">
              <a:latin typeface="Times New Roman"/>
              <a:cs typeface="Times New Roman"/>
            </a:endParaRPr>
          </a:p>
          <a:p>
            <a:pPr marL="190500">
              <a:lnSpc>
                <a:spcPct val="100000"/>
              </a:lnSpc>
              <a:spcBef>
                <a:spcPts val="530"/>
              </a:spcBef>
            </a:pPr>
            <a:r>
              <a:rPr sz="800" spc="-335" dirty="0">
                <a:latin typeface="Arial MT"/>
                <a:cs typeface="Arial MT"/>
              </a:rPr>
              <a:t>Диаграмма</a:t>
            </a:r>
            <a:endParaRPr sz="800">
              <a:latin typeface="Arial MT"/>
              <a:cs typeface="Arial MT"/>
            </a:endParaRPr>
          </a:p>
        </p:txBody>
      </p:sp>
      <p:sp>
        <p:nvSpPr>
          <p:cNvPr id="4" name="object 4"/>
          <p:cNvSpPr txBox="1"/>
          <p:nvPr/>
        </p:nvSpPr>
        <p:spPr>
          <a:xfrm>
            <a:off x="3330343" y="3374204"/>
            <a:ext cx="899160" cy="539115"/>
          </a:xfrm>
          <a:prstGeom prst="rect">
            <a:avLst/>
          </a:prstGeom>
          <a:ln w="9513">
            <a:solidFill>
              <a:srgbClr val="000000"/>
            </a:solidFill>
          </a:ln>
        </p:spPr>
        <p:txBody>
          <a:bodyPr vert="horz" wrap="square" lIns="0" tIns="19050" rIns="0" bIns="0" rtlCol="0">
            <a:spAutoFit/>
          </a:bodyPr>
          <a:lstStyle/>
          <a:p>
            <a:pPr marL="140970" marR="160020" algn="ctr">
              <a:lnSpc>
                <a:spcPct val="100000"/>
              </a:lnSpc>
              <a:spcBef>
                <a:spcPts val="150"/>
              </a:spcBef>
            </a:pPr>
            <a:r>
              <a:rPr sz="800" spc="-204" dirty="0">
                <a:latin typeface="Arial MT"/>
                <a:cs typeface="Arial MT"/>
              </a:rPr>
              <a:t>С</a:t>
            </a:r>
            <a:r>
              <a:rPr sz="800" spc="-430" dirty="0">
                <a:latin typeface="Arial MT"/>
                <a:cs typeface="Arial MT"/>
              </a:rPr>
              <a:t>т</a:t>
            </a:r>
            <a:r>
              <a:rPr sz="800" spc="-355" dirty="0">
                <a:latin typeface="Arial MT"/>
                <a:cs typeface="Arial MT"/>
              </a:rPr>
              <a:t>р</a:t>
            </a:r>
            <a:r>
              <a:rPr sz="800" spc="-430" dirty="0">
                <a:latin typeface="Arial MT"/>
                <a:cs typeface="Arial MT"/>
              </a:rPr>
              <a:t>ук</a:t>
            </a:r>
            <a:r>
              <a:rPr sz="800" spc="-505" dirty="0">
                <a:latin typeface="Arial MT"/>
                <a:cs typeface="Arial MT"/>
              </a:rPr>
              <a:t>т</a:t>
            </a:r>
            <a:r>
              <a:rPr sz="800" spc="-355" dirty="0">
                <a:latin typeface="Arial MT"/>
                <a:cs typeface="Arial MT"/>
              </a:rPr>
              <a:t>урн</a:t>
            </a:r>
            <a:r>
              <a:rPr sz="800" spc="-434" dirty="0">
                <a:latin typeface="Arial MT"/>
                <a:cs typeface="Arial MT"/>
              </a:rPr>
              <a:t>а</a:t>
            </a:r>
            <a:r>
              <a:rPr sz="800" spc="-185" dirty="0">
                <a:latin typeface="Arial MT"/>
                <a:cs typeface="Arial MT"/>
              </a:rPr>
              <a:t>я  </a:t>
            </a:r>
            <a:r>
              <a:rPr sz="800" spc="-345" dirty="0">
                <a:latin typeface="Arial MT"/>
                <a:cs typeface="Arial MT"/>
              </a:rPr>
              <a:t>диаграмма </a:t>
            </a:r>
            <a:r>
              <a:rPr sz="800" spc="-210" dirty="0">
                <a:latin typeface="Arial MT"/>
                <a:cs typeface="Arial MT"/>
              </a:rPr>
              <a:t> </a:t>
            </a:r>
            <a:r>
              <a:rPr sz="800" spc="-5" dirty="0">
                <a:latin typeface="Arial MT"/>
                <a:cs typeface="Arial MT"/>
              </a:rPr>
              <a:t>(Structure </a:t>
            </a:r>
            <a:r>
              <a:rPr sz="800" dirty="0">
                <a:latin typeface="Arial MT"/>
                <a:cs typeface="Arial MT"/>
              </a:rPr>
              <a:t> </a:t>
            </a:r>
            <a:r>
              <a:rPr sz="800" spc="-5" dirty="0">
                <a:latin typeface="Arial MT"/>
                <a:cs typeface="Arial MT"/>
              </a:rPr>
              <a:t>diagram)</a:t>
            </a:r>
            <a:endParaRPr sz="800" dirty="0">
              <a:latin typeface="Arial MT"/>
              <a:cs typeface="Arial MT"/>
            </a:endParaRPr>
          </a:p>
        </p:txBody>
      </p:sp>
      <p:sp>
        <p:nvSpPr>
          <p:cNvPr id="5" name="object 5"/>
          <p:cNvSpPr/>
          <p:nvPr/>
        </p:nvSpPr>
        <p:spPr>
          <a:xfrm>
            <a:off x="3779847" y="2745813"/>
            <a:ext cx="2714625" cy="628650"/>
          </a:xfrm>
          <a:custGeom>
            <a:avLst/>
            <a:gdLst/>
            <a:ahLst/>
            <a:cxnLst/>
            <a:rect l="l" t="t" r="r" b="b"/>
            <a:pathLst>
              <a:path w="2714625" h="628650">
                <a:moveTo>
                  <a:pt x="0" y="628391"/>
                </a:moveTo>
                <a:lnTo>
                  <a:pt x="0" y="350105"/>
                </a:lnTo>
                <a:lnTo>
                  <a:pt x="2679264" y="350105"/>
                </a:lnTo>
                <a:lnTo>
                  <a:pt x="2679264" y="104879"/>
                </a:lnTo>
              </a:path>
              <a:path w="2714625" h="628650">
                <a:moveTo>
                  <a:pt x="2714280" y="104879"/>
                </a:moveTo>
                <a:lnTo>
                  <a:pt x="2679264" y="0"/>
                </a:lnTo>
                <a:lnTo>
                  <a:pt x="2644247" y="104879"/>
                </a:lnTo>
                <a:lnTo>
                  <a:pt x="2714280" y="104879"/>
                </a:lnTo>
                <a:close/>
              </a:path>
            </a:pathLst>
          </a:custGeom>
          <a:ln w="9517">
            <a:solidFill>
              <a:srgbClr val="000000"/>
            </a:solidFill>
          </a:ln>
        </p:spPr>
        <p:txBody>
          <a:bodyPr wrap="square" lIns="0" tIns="0" rIns="0" bIns="0" rtlCol="0"/>
          <a:lstStyle/>
          <a:p>
            <a:endParaRPr/>
          </a:p>
        </p:txBody>
      </p:sp>
      <p:sp>
        <p:nvSpPr>
          <p:cNvPr id="6" name="object 6"/>
          <p:cNvSpPr txBox="1"/>
          <p:nvPr/>
        </p:nvSpPr>
        <p:spPr>
          <a:xfrm>
            <a:off x="1873786" y="4361607"/>
            <a:ext cx="899160" cy="539115"/>
          </a:xfrm>
          <a:prstGeom prst="rect">
            <a:avLst/>
          </a:prstGeom>
          <a:ln w="9513">
            <a:solidFill>
              <a:srgbClr val="000000"/>
            </a:solidFill>
          </a:ln>
        </p:spPr>
        <p:txBody>
          <a:bodyPr vert="horz" wrap="square" lIns="0" tIns="21590" rIns="0" bIns="0" rtlCol="0">
            <a:spAutoFit/>
          </a:bodyPr>
          <a:lstStyle/>
          <a:p>
            <a:pPr marL="26034" marR="35560" indent="-3175" algn="ctr">
              <a:lnSpc>
                <a:spcPct val="100000"/>
              </a:lnSpc>
              <a:spcBef>
                <a:spcPts val="170"/>
              </a:spcBef>
            </a:pPr>
            <a:r>
              <a:rPr sz="800" spc="-335" dirty="0">
                <a:latin typeface="Arial MT"/>
                <a:cs typeface="Arial MT"/>
              </a:rPr>
              <a:t>Диаграмма </a:t>
            </a:r>
            <a:r>
              <a:rPr sz="800" spc="-210" dirty="0">
                <a:latin typeface="Arial MT"/>
                <a:cs typeface="Arial MT"/>
              </a:rPr>
              <a:t> </a:t>
            </a:r>
            <a:r>
              <a:rPr sz="800" spc="-430" dirty="0">
                <a:latin typeface="Arial MT"/>
                <a:cs typeface="Arial MT"/>
              </a:rPr>
              <a:t>к</a:t>
            </a:r>
            <a:r>
              <a:rPr sz="800" spc="-355" dirty="0">
                <a:latin typeface="Arial MT"/>
                <a:cs typeface="Arial MT"/>
              </a:rPr>
              <a:t>ла</a:t>
            </a:r>
            <a:r>
              <a:rPr sz="800" spc="-430" dirty="0">
                <a:latin typeface="Arial MT"/>
                <a:cs typeface="Arial MT"/>
              </a:rPr>
              <a:t>сс</a:t>
            </a:r>
            <a:r>
              <a:rPr sz="800" spc="-355" dirty="0">
                <a:latin typeface="Arial MT"/>
                <a:cs typeface="Arial MT"/>
              </a:rPr>
              <a:t>о</a:t>
            </a:r>
            <a:r>
              <a:rPr sz="800" spc="-365" dirty="0">
                <a:latin typeface="Arial MT"/>
                <a:cs typeface="Arial MT"/>
              </a:rPr>
              <a:t>в</a:t>
            </a:r>
            <a:r>
              <a:rPr sz="800" spc="20" dirty="0">
                <a:latin typeface="Arial MT"/>
                <a:cs typeface="Arial MT"/>
              </a:rPr>
              <a:t> </a:t>
            </a:r>
            <a:r>
              <a:rPr sz="800" spc="-5" dirty="0">
                <a:latin typeface="Arial MT"/>
                <a:cs typeface="Arial MT"/>
              </a:rPr>
              <a:t>(</a:t>
            </a:r>
            <a:r>
              <a:rPr sz="800" spc="-15" dirty="0">
                <a:latin typeface="Arial MT"/>
                <a:cs typeface="Arial MT"/>
              </a:rPr>
              <a:t>S</a:t>
            </a:r>
            <a:r>
              <a:rPr sz="800" dirty="0">
                <a:latin typeface="Arial MT"/>
                <a:cs typeface="Arial MT"/>
              </a:rPr>
              <a:t>tat</a:t>
            </a:r>
            <a:r>
              <a:rPr sz="800" spc="-30" dirty="0">
                <a:latin typeface="Arial MT"/>
                <a:cs typeface="Arial MT"/>
              </a:rPr>
              <a:t>i</a:t>
            </a:r>
            <a:r>
              <a:rPr sz="800" spc="5" dirty="0">
                <a:latin typeface="Arial MT"/>
                <a:cs typeface="Arial MT"/>
              </a:rPr>
              <a:t>c  </a:t>
            </a:r>
            <a:r>
              <a:rPr sz="800" spc="-15" dirty="0">
                <a:latin typeface="Arial MT"/>
                <a:cs typeface="Arial MT"/>
              </a:rPr>
              <a:t>S</a:t>
            </a:r>
            <a:r>
              <a:rPr sz="800" dirty="0">
                <a:latin typeface="Arial MT"/>
                <a:cs typeface="Arial MT"/>
              </a:rPr>
              <a:t>t</a:t>
            </a:r>
            <a:r>
              <a:rPr sz="800" spc="25" dirty="0">
                <a:latin typeface="Arial MT"/>
                <a:cs typeface="Arial MT"/>
              </a:rPr>
              <a:t>r</a:t>
            </a:r>
            <a:r>
              <a:rPr sz="800" dirty="0">
                <a:latin typeface="Arial MT"/>
                <a:cs typeface="Arial MT"/>
              </a:rPr>
              <a:t>u</a:t>
            </a:r>
            <a:r>
              <a:rPr sz="800" spc="-30" dirty="0">
                <a:latin typeface="Arial MT"/>
                <a:cs typeface="Arial MT"/>
              </a:rPr>
              <a:t>c</a:t>
            </a:r>
            <a:r>
              <a:rPr sz="800" dirty="0">
                <a:latin typeface="Arial MT"/>
                <a:cs typeface="Arial MT"/>
              </a:rPr>
              <a:t>tu</a:t>
            </a:r>
            <a:r>
              <a:rPr sz="800" spc="-50" dirty="0">
                <a:latin typeface="Arial MT"/>
                <a:cs typeface="Arial MT"/>
              </a:rPr>
              <a:t>r</a:t>
            </a:r>
            <a:r>
              <a:rPr sz="800" spc="10" dirty="0">
                <a:latin typeface="Arial MT"/>
                <a:cs typeface="Arial MT"/>
              </a:rPr>
              <a:t>e</a:t>
            </a:r>
            <a:r>
              <a:rPr sz="800" spc="-85" dirty="0">
                <a:latin typeface="Arial MT"/>
                <a:cs typeface="Arial MT"/>
              </a:rPr>
              <a:t> </a:t>
            </a:r>
            <a:r>
              <a:rPr sz="800" dirty="0">
                <a:latin typeface="Arial MT"/>
                <a:cs typeface="Arial MT"/>
              </a:rPr>
              <a:t>d</a:t>
            </a:r>
            <a:r>
              <a:rPr sz="800" spc="45" dirty="0">
                <a:latin typeface="Arial MT"/>
                <a:cs typeface="Arial MT"/>
              </a:rPr>
              <a:t>i</a:t>
            </a:r>
            <a:r>
              <a:rPr sz="800" dirty="0">
                <a:latin typeface="Arial MT"/>
                <a:cs typeface="Arial MT"/>
              </a:rPr>
              <a:t>ag</a:t>
            </a:r>
            <a:r>
              <a:rPr sz="800" spc="-50" dirty="0">
                <a:latin typeface="Arial MT"/>
                <a:cs typeface="Arial MT"/>
              </a:rPr>
              <a:t>r</a:t>
            </a:r>
            <a:r>
              <a:rPr sz="800" dirty="0">
                <a:latin typeface="Arial MT"/>
                <a:cs typeface="Arial MT"/>
              </a:rPr>
              <a:t>a</a:t>
            </a:r>
            <a:r>
              <a:rPr sz="800" spc="10" dirty="0">
                <a:latin typeface="Arial MT"/>
                <a:cs typeface="Arial MT"/>
              </a:rPr>
              <a:t>m</a:t>
            </a:r>
            <a:r>
              <a:rPr sz="800" spc="5" dirty="0">
                <a:latin typeface="Arial MT"/>
                <a:cs typeface="Arial MT"/>
              </a:rPr>
              <a:t>,  </a:t>
            </a:r>
            <a:r>
              <a:rPr sz="800" spc="-5" dirty="0">
                <a:latin typeface="Arial MT"/>
                <a:cs typeface="Arial MT"/>
              </a:rPr>
              <a:t>Class</a:t>
            </a:r>
            <a:r>
              <a:rPr sz="800" spc="20" dirty="0">
                <a:latin typeface="Arial MT"/>
                <a:cs typeface="Arial MT"/>
              </a:rPr>
              <a:t> </a:t>
            </a:r>
            <a:r>
              <a:rPr sz="800" spc="-5" dirty="0">
                <a:latin typeface="Arial MT"/>
                <a:cs typeface="Arial MT"/>
              </a:rPr>
              <a:t>diagram)</a:t>
            </a:r>
            <a:endParaRPr sz="800" dirty="0">
              <a:latin typeface="Arial MT"/>
              <a:cs typeface="Arial MT"/>
            </a:endParaRPr>
          </a:p>
        </p:txBody>
      </p:sp>
      <p:sp>
        <p:nvSpPr>
          <p:cNvPr id="7" name="object 7"/>
          <p:cNvSpPr txBox="1"/>
          <p:nvPr/>
        </p:nvSpPr>
        <p:spPr>
          <a:xfrm>
            <a:off x="3330343" y="4361607"/>
            <a:ext cx="899160" cy="539115"/>
          </a:xfrm>
          <a:prstGeom prst="rect">
            <a:avLst/>
          </a:prstGeom>
          <a:ln w="9513">
            <a:solidFill>
              <a:srgbClr val="000000"/>
            </a:solidFill>
          </a:ln>
        </p:spPr>
        <p:txBody>
          <a:bodyPr vert="horz" wrap="square" lIns="0" tIns="21590" rIns="0" bIns="0" rtlCol="0">
            <a:spAutoFit/>
          </a:bodyPr>
          <a:lstStyle/>
          <a:p>
            <a:pPr marL="133985" marR="149225" indent="5080" algn="ctr">
              <a:lnSpc>
                <a:spcPct val="100000"/>
              </a:lnSpc>
              <a:spcBef>
                <a:spcPts val="170"/>
              </a:spcBef>
            </a:pPr>
            <a:r>
              <a:rPr sz="800" spc="-335" dirty="0">
                <a:latin typeface="Arial MT"/>
                <a:cs typeface="Arial MT"/>
              </a:rPr>
              <a:t>Диаграмма </a:t>
            </a:r>
            <a:r>
              <a:rPr sz="800" spc="-210" dirty="0">
                <a:latin typeface="Arial MT"/>
                <a:cs typeface="Arial MT"/>
              </a:rPr>
              <a:t> </a:t>
            </a:r>
            <a:r>
              <a:rPr sz="800" spc="-430" dirty="0">
                <a:latin typeface="Arial MT"/>
                <a:cs typeface="Arial MT"/>
              </a:rPr>
              <a:t>к</a:t>
            </a:r>
            <a:r>
              <a:rPr sz="800" spc="-355" dirty="0">
                <a:latin typeface="Arial MT"/>
                <a:cs typeface="Arial MT"/>
              </a:rPr>
              <a:t>о</a:t>
            </a:r>
            <a:r>
              <a:rPr sz="800" spc="-280" dirty="0">
                <a:latin typeface="Arial MT"/>
                <a:cs typeface="Arial MT"/>
              </a:rPr>
              <a:t>м</a:t>
            </a:r>
            <a:r>
              <a:rPr sz="800" spc="-350" dirty="0">
                <a:latin typeface="Arial MT"/>
                <a:cs typeface="Arial MT"/>
              </a:rPr>
              <a:t>п</a:t>
            </a:r>
            <a:r>
              <a:rPr sz="800" spc="-360" dirty="0">
                <a:latin typeface="Arial MT"/>
                <a:cs typeface="Arial MT"/>
              </a:rPr>
              <a:t>о</a:t>
            </a:r>
            <a:r>
              <a:rPr sz="800" spc="-355" dirty="0">
                <a:latin typeface="Arial MT"/>
                <a:cs typeface="Arial MT"/>
              </a:rPr>
              <a:t>н</a:t>
            </a:r>
            <a:r>
              <a:rPr sz="800" spc="-434" dirty="0">
                <a:latin typeface="Arial MT"/>
                <a:cs typeface="Arial MT"/>
              </a:rPr>
              <a:t>е</a:t>
            </a:r>
            <a:r>
              <a:rPr sz="800" spc="-355" dirty="0">
                <a:latin typeface="Arial MT"/>
                <a:cs typeface="Arial MT"/>
              </a:rPr>
              <a:t>н</a:t>
            </a:r>
            <a:r>
              <a:rPr sz="800" spc="-430" dirty="0">
                <a:latin typeface="Arial MT"/>
                <a:cs typeface="Arial MT"/>
              </a:rPr>
              <a:t>т</a:t>
            </a:r>
            <a:r>
              <a:rPr sz="800" spc="-355" dirty="0">
                <a:latin typeface="Arial MT"/>
                <a:cs typeface="Arial MT"/>
              </a:rPr>
              <a:t>о</a:t>
            </a:r>
            <a:r>
              <a:rPr sz="800" spc="-190" dirty="0">
                <a:latin typeface="Arial MT"/>
                <a:cs typeface="Arial MT"/>
              </a:rPr>
              <a:t>в  </a:t>
            </a:r>
            <a:r>
              <a:rPr sz="800" spc="-5" dirty="0">
                <a:latin typeface="Arial MT"/>
                <a:cs typeface="Arial MT"/>
              </a:rPr>
              <a:t>(Component </a:t>
            </a:r>
            <a:r>
              <a:rPr sz="800" dirty="0">
                <a:latin typeface="Arial MT"/>
                <a:cs typeface="Arial MT"/>
              </a:rPr>
              <a:t> </a:t>
            </a:r>
            <a:r>
              <a:rPr sz="800" spc="-5" dirty="0">
                <a:latin typeface="Arial MT"/>
                <a:cs typeface="Arial MT"/>
              </a:rPr>
              <a:t>diagram)</a:t>
            </a:r>
            <a:endParaRPr sz="800">
              <a:latin typeface="Arial MT"/>
              <a:cs typeface="Arial MT"/>
            </a:endParaRPr>
          </a:p>
        </p:txBody>
      </p:sp>
      <p:sp>
        <p:nvSpPr>
          <p:cNvPr id="8" name="object 8"/>
          <p:cNvSpPr/>
          <p:nvPr/>
        </p:nvSpPr>
        <p:spPr>
          <a:xfrm>
            <a:off x="4750918" y="4361607"/>
            <a:ext cx="899160" cy="539115"/>
          </a:xfrm>
          <a:custGeom>
            <a:avLst/>
            <a:gdLst/>
            <a:ahLst/>
            <a:cxnLst/>
            <a:rect l="l" t="t" r="r" b="b"/>
            <a:pathLst>
              <a:path w="899160" h="539114">
                <a:moveTo>
                  <a:pt x="0" y="538585"/>
                </a:moveTo>
                <a:lnTo>
                  <a:pt x="899084" y="538585"/>
                </a:lnTo>
                <a:lnTo>
                  <a:pt x="899084" y="0"/>
                </a:lnTo>
                <a:lnTo>
                  <a:pt x="0" y="0"/>
                </a:lnTo>
                <a:lnTo>
                  <a:pt x="0" y="538585"/>
                </a:lnTo>
                <a:close/>
              </a:path>
            </a:pathLst>
          </a:custGeom>
          <a:ln w="9513">
            <a:solidFill>
              <a:srgbClr val="000000"/>
            </a:solidFill>
          </a:ln>
        </p:spPr>
        <p:txBody>
          <a:bodyPr wrap="square" lIns="0" tIns="0" rIns="0" bIns="0" rtlCol="0"/>
          <a:lstStyle/>
          <a:p>
            <a:endParaRPr/>
          </a:p>
        </p:txBody>
      </p:sp>
      <p:sp>
        <p:nvSpPr>
          <p:cNvPr id="9" name="object 9"/>
          <p:cNvSpPr txBox="1"/>
          <p:nvPr/>
        </p:nvSpPr>
        <p:spPr>
          <a:xfrm>
            <a:off x="4750918" y="4361607"/>
            <a:ext cx="899160" cy="539115"/>
          </a:xfrm>
          <a:prstGeom prst="rect">
            <a:avLst/>
          </a:prstGeom>
          <a:ln w="9513">
            <a:solidFill>
              <a:srgbClr val="000000"/>
            </a:solidFill>
          </a:ln>
        </p:spPr>
        <p:txBody>
          <a:bodyPr vert="horz" wrap="square" lIns="0" tIns="82550" rIns="0" bIns="0" rtlCol="0">
            <a:spAutoFit/>
          </a:bodyPr>
          <a:lstStyle/>
          <a:p>
            <a:pPr marL="43180" marR="53975" indent="3175" algn="ctr">
              <a:lnSpc>
                <a:spcPct val="100000"/>
              </a:lnSpc>
              <a:spcBef>
                <a:spcPts val="650"/>
              </a:spcBef>
            </a:pPr>
            <a:r>
              <a:rPr sz="800" spc="-335" dirty="0">
                <a:latin typeface="Arial MT"/>
                <a:cs typeface="Arial MT"/>
              </a:rPr>
              <a:t>Диаграмма </a:t>
            </a:r>
            <a:r>
              <a:rPr sz="800" spc="-210" dirty="0">
                <a:latin typeface="Arial MT"/>
                <a:cs typeface="Arial MT"/>
              </a:rPr>
              <a:t> </a:t>
            </a:r>
            <a:r>
              <a:rPr sz="800" spc="-355" dirty="0">
                <a:latin typeface="Arial MT"/>
                <a:cs typeface="Arial MT"/>
              </a:rPr>
              <a:t>об</a:t>
            </a:r>
            <a:r>
              <a:rPr sz="800" spc="-280" dirty="0">
                <a:latin typeface="Arial MT"/>
                <a:cs typeface="Arial MT"/>
              </a:rPr>
              <a:t>ъ</a:t>
            </a:r>
            <a:r>
              <a:rPr sz="800" spc="-355" dirty="0">
                <a:latin typeface="Arial MT"/>
                <a:cs typeface="Arial MT"/>
              </a:rPr>
              <a:t>е</a:t>
            </a:r>
            <a:r>
              <a:rPr sz="800" spc="-505" dirty="0">
                <a:latin typeface="Arial MT"/>
                <a:cs typeface="Arial MT"/>
              </a:rPr>
              <a:t>к</a:t>
            </a:r>
            <a:r>
              <a:rPr sz="800" spc="-430" dirty="0">
                <a:latin typeface="Arial MT"/>
                <a:cs typeface="Arial MT"/>
              </a:rPr>
              <a:t>т</a:t>
            </a:r>
            <a:r>
              <a:rPr sz="800" spc="-355" dirty="0">
                <a:latin typeface="Arial MT"/>
                <a:cs typeface="Arial MT"/>
              </a:rPr>
              <a:t>о</a:t>
            </a:r>
            <a:r>
              <a:rPr sz="800" spc="-365" dirty="0">
                <a:latin typeface="Arial MT"/>
                <a:cs typeface="Arial MT"/>
              </a:rPr>
              <a:t>в</a:t>
            </a:r>
            <a:r>
              <a:rPr sz="800" spc="-5" dirty="0">
                <a:latin typeface="Arial MT"/>
                <a:cs typeface="Arial MT"/>
              </a:rPr>
              <a:t> </a:t>
            </a:r>
            <a:r>
              <a:rPr sz="800" spc="-10" dirty="0">
                <a:latin typeface="Arial MT"/>
                <a:cs typeface="Arial MT"/>
              </a:rPr>
              <a:t>(</a:t>
            </a:r>
            <a:r>
              <a:rPr sz="800" spc="-25" dirty="0">
                <a:latin typeface="Arial MT"/>
                <a:cs typeface="Arial MT"/>
              </a:rPr>
              <a:t>O</a:t>
            </a:r>
            <a:r>
              <a:rPr sz="800" dirty="0">
                <a:latin typeface="Arial MT"/>
                <a:cs typeface="Arial MT"/>
              </a:rPr>
              <a:t>b</a:t>
            </a:r>
            <a:r>
              <a:rPr sz="800" spc="45" dirty="0">
                <a:latin typeface="Arial MT"/>
                <a:cs typeface="Arial MT"/>
              </a:rPr>
              <a:t>j</a:t>
            </a:r>
            <a:r>
              <a:rPr sz="800" dirty="0">
                <a:latin typeface="Arial MT"/>
                <a:cs typeface="Arial MT"/>
              </a:rPr>
              <a:t>e</a:t>
            </a:r>
            <a:r>
              <a:rPr sz="800" spc="-30" dirty="0">
                <a:latin typeface="Arial MT"/>
                <a:cs typeface="Arial MT"/>
              </a:rPr>
              <a:t>c</a:t>
            </a:r>
            <a:r>
              <a:rPr sz="800" spc="5" dirty="0">
                <a:latin typeface="Arial MT"/>
                <a:cs typeface="Arial MT"/>
              </a:rPr>
              <a:t>t  </a:t>
            </a:r>
            <a:r>
              <a:rPr sz="800" spc="-5" dirty="0">
                <a:latin typeface="Arial MT"/>
                <a:cs typeface="Arial MT"/>
              </a:rPr>
              <a:t>diagram)</a:t>
            </a:r>
            <a:endParaRPr sz="800">
              <a:latin typeface="Arial MT"/>
              <a:cs typeface="Arial MT"/>
            </a:endParaRPr>
          </a:p>
        </p:txBody>
      </p:sp>
      <p:sp>
        <p:nvSpPr>
          <p:cNvPr id="10" name="object 10"/>
          <p:cNvSpPr txBox="1"/>
          <p:nvPr/>
        </p:nvSpPr>
        <p:spPr>
          <a:xfrm>
            <a:off x="992679" y="5259248"/>
            <a:ext cx="1061085" cy="539115"/>
          </a:xfrm>
          <a:prstGeom prst="rect">
            <a:avLst/>
          </a:prstGeom>
          <a:ln w="9512">
            <a:solidFill>
              <a:srgbClr val="000000"/>
            </a:solidFill>
          </a:ln>
        </p:spPr>
        <p:txBody>
          <a:bodyPr vert="horz" wrap="square" lIns="0" tIns="85090" rIns="0" bIns="0" rtlCol="0">
            <a:spAutoFit/>
          </a:bodyPr>
          <a:lstStyle/>
          <a:p>
            <a:pPr marR="13335" algn="ctr">
              <a:lnSpc>
                <a:spcPct val="100000"/>
              </a:lnSpc>
              <a:spcBef>
                <a:spcPts val="670"/>
              </a:spcBef>
            </a:pPr>
            <a:r>
              <a:rPr sz="800" spc="-335" dirty="0">
                <a:latin typeface="Arial MT"/>
                <a:cs typeface="Arial MT"/>
              </a:rPr>
              <a:t>Диаграмма</a:t>
            </a:r>
            <a:endParaRPr sz="800">
              <a:latin typeface="Arial MT"/>
              <a:cs typeface="Arial MT"/>
            </a:endParaRPr>
          </a:p>
          <a:p>
            <a:pPr marL="100965" marR="121920" algn="ctr">
              <a:lnSpc>
                <a:spcPct val="100000"/>
              </a:lnSpc>
            </a:pPr>
            <a:r>
              <a:rPr sz="800" spc="-350" dirty="0">
                <a:latin typeface="Arial MT"/>
                <a:cs typeface="Arial MT"/>
              </a:rPr>
              <a:t>п</a:t>
            </a:r>
            <a:r>
              <a:rPr sz="800" spc="-360" dirty="0">
                <a:latin typeface="Arial MT"/>
                <a:cs typeface="Arial MT"/>
              </a:rPr>
              <a:t>р</a:t>
            </a:r>
            <a:r>
              <a:rPr sz="800" spc="-355" dirty="0">
                <a:latin typeface="Arial MT"/>
                <a:cs typeface="Arial MT"/>
              </a:rPr>
              <a:t>о</a:t>
            </a:r>
            <a:r>
              <a:rPr sz="800" spc="-204" dirty="0">
                <a:latin typeface="Arial MT"/>
                <a:cs typeface="Arial MT"/>
              </a:rPr>
              <a:t>ф</a:t>
            </a:r>
            <a:r>
              <a:rPr sz="800" spc="-355" dirty="0">
                <a:latin typeface="Arial MT"/>
                <a:cs typeface="Arial MT"/>
              </a:rPr>
              <a:t>и</a:t>
            </a:r>
            <a:r>
              <a:rPr sz="800" spc="-280" dirty="0">
                <a:latin typeface="Arial MT"/>
                <a:cs typeface="Arial MT"/>
              </a:rPr>
              <a:t>л</a:t>
            </a:r>
            <a:r>
              <a:rPr sz="800" spc="-355" dirty="0">
                <a:latin typeface="Arial MT"/>
                <a:cs typeface="Arial MT"/>
              </a:rPr>
              <a:t>е</a:t>
            </a:r>
            <a:r>
              <a:rPr sz="800" spc="-340" dirty="0">
                <a:latin typeface="Arial MT"/>
                <a:cs typeface="Arial MT"/>
              </a:rPr>
              <a:t>й</a:t>
            </a:r>
            <a:r>
              <a:rPr sz="800" spc="-50" dirty="0">
                <a:latin typeface="Arial MT"/>
                <a:cs typeface="Arial MT"/>
              </a:rPr>
              <a:t> </a:t>
            </a:r>
            <a:r>
              <a:rPr sz="800" spc="-10" dirty="0">
                <a:latin typeface="Arial MT"/>
                <a:cs typeface="Arial MT"/>
              </a:rPr>
              <a:t>(P</a:t>
            </a:r>
            <a:r>
              <a:rPr sz="800" spc="25" dirty="0">
                <a:latin typeface="Arial MT"/>
                <a:cs typeface="Arial MT"/>
              </a:rPr>
              <a:t>r</a:t>
            </a:r>
            <a:r>
              <a:rPr sz="800" dirty="0">
                <a:latin typeface="Arial MT"/>
                <a:cs typeface="Arial MT"/>
              </a:rPr>
              <a:t>of</a:t>
            </a:r>
            <a:r>
              <a:rPr sz="800" spc="-30" dirty="0">
                <a:latin typeface="Arial MT"/>
                <a:cs typeface="Arial MT"/>
              </a:rPr>
              <a:t>il</a:t>
            </a:r>
            <a:r>
              <a:rPr sz="800" spc="5" dirty="0">
                <a:latin typeface="Arial MT"/>
                <a:cs typeface="Arial MT"/>
              </a:rPr>
              <a:t>e  </a:t>
            </a:r>
            <a:r>
              <a:rPr sz="800" spc="-5" dirty="0">
                <a:latin typeface="Arial MT"/>
                <a:cs typeface="Arial MT"/>
              </a:rPr>
              <a:t>diagram)</a:t>
            </a:r>
            <a:endParaRPr sz="800">
              <a:latin typeface="Arial MT"/>
              <a:cs typeface="Arial MT"/>
            </a:endParaRPr>
          </a:p>
        </p:txBody>
      </p:sp>
      <p:sp>
        <p:nvSpPr>
          <p:cNvPr id="11" name="object 11"/>
          <p:cNvSpPr txBox="1"/>
          <p:nvPr/>
        </p:nvSpPr>
        <p:spPr>
          <a:xfrm>
            <a:off x="2395303" y="5259248"/>
            <a:ext cx="1259205" cy="539115"/>
          </a:xfrm>
          <a:prstGeom prst="rect">
            <a:avLst/>
          </a:prstGeom>
          <a:ln w="9511">
            <a:solidFill>
              <a:srgbClr val="000000"/>
            </a:solidFill>
          </a:ln>
        </p:spPr>
        <p:txBody>
          <a:bodyPr vert="horz" wrap="square" lIns="0" tIns="23495" rIns="0" bIns="0" rtlCol="0">
            <a:spAutoFit/>
          </a:bodyPr>
          <a:lstStyle/>
          <a:p>
            <a:pPr marL="37465" marR="25400" algn="ctr">
              <a:lnSpc>
                <a:spcPct val="100000"/>
              </a:lnSpc>
              <a:spcBef>
                <a:spcPts val="185"/>
              </a:spcBef>
            </a:pPr>
            <a:r>
              <a:rPr sz="800" spc="-285" dirty="0">
                <a:latin typeface="Arial MT"/>
                <a:cs typeface="Arial MT"/>
              </a:rPr>
              <a:t>Д</a:t>
            </a:r>
            <a:r>
              <a:rPr sz="800" spc="-355" dirty="0">
                <a:latin typeface="Arial MT"/>
                <a:cs typeface="Arial MT"/>
              </a:rPr>
              <a:t>иа</a:t>
            </a:r>
            <a:r>
              <a:rPr sz="800" spc="-420" dirty="0">
                <a:latin typeface="Arial MT"/>
                <a:cs typeface="Arial MT"/>
              </a:rPr>
              <a:t>г</a:t>
            </a:r>
            <a:r>
              <a:rPr sz="800" spc="-434" dirty="0">
                <a:latin typeface="Arial MT"/>
                <a:cs typeface="Arial MT"/>
              </a:rPr>
              <a:t>р</a:t>
            </a:r>
            <a:r>
              <a:rPr sz="800" spc="-355" dirty="0">
                <a:latin typeface="Arial MT"/>
                <a:cs typeface="Arial MT"/>
              </a:rPr>
              <a:t>а</a:t>
            </a:r>
            <a:r>
              <a:rPr sz="800" spc="-280" dirty="0">
                <a:latin typeface="Arial MT"/>
                <a:cs typeface="Arial MT"/>
              </a:rPr>
              <a:t>м</a:t>
            </a:r>
            <a:r>
              <a:rPr sz="800" spc="-204" dirty="0">
                <a:latin typeface="Arial MT"/>
                <a:cs typeface="Arial MT"/>
              </a:rPr>
              <a:t>м</a:t>
            </a:r>
            <a:r>
              <a:rPr sz="800" spc="-345" dirty="0">
                <a:latin typeface="Arial MT"/>
                <a:cs typeface="Arial MT"/>
              </a:rPr>
              <a:t>а</a:t>
            </a:r>
            <a:r>
              <a:rPr sz="800" spc="-85" dirty="0">
                <a:latin typeface="Arial MT"/>
                <a:cs typeface="Arial MT"/>
              </a:rPr>
              <a:t> </a:t>
            </a:r>
            <a:r>
              <a:rPr sz="800" spc="-430" dirty="0">
                <a:latin typeface="Arial MT"/>
                <a:cs typeface="Arial MT"/>
              </a:rPr>
              <a:t>к</a:t>
            </a:r>
            <a:r>
              <a:rPr sz="800" spc="-355" dirty="0">
                <a:latin typeface="Arial MT"/>
                <a:cs typeface="Arial MT"/>
              </a:rPr>
              <a:t>о</a:t>
            </a:r>
            <a:r>
              <a:rPr sz="800" spc="-280" dirty="0">
                <a:latin typeface="Arial MT"/>
                <a:cs typeface="Arial MT"/>
              </a:rPr>
              <a:t>м</a:t>
            </a:r>
            <a:r>
              <a:rPr sz="800" spc="-350" dirty="0">
                <a:latin typeface="Arial MT"/>
                <a:cs typeface="Arial MT"/>
              </a:rPr>
              <a:t>п</a:t>
            </a:r>
            <a:r>
              <a:rPr sz="800" spc="-360" dirty="0">
                <a:latin typeface="Arial MT"/>
                <a:cs typeface="Arial MT"/>
              </a:rPr>
              <a:t>о</a:t>
            </a:r>
            <a:r>
              <a:rPr sz="800" spc="-430" dirty="0">
                <a:latin typeface="Arial MT"/>
                <a:cs typeface="Arial MT"/>
              </a:rPr>
              <a:t>з</a:t>
            </a:r>
            <a:r>
              <a:rPr sz="800" spc="-355" dirty="0">
                <a:latin typeface="Arial MT"/>
                <a:cs typeface="Arial MT"/>
              </a:rPr>
              <a:t>и</a:t>
            </a:r>
            <a:r>
              <a:rPr sz="800" spc="-430" dirty="0">
                <a:latin typeface="Arial MT"/>
                <a:cs typeface="Arial MT"/>
              </a:rPr>
              <a:t>т</a:t>
            </a:r>
            <a:r>
              <a:rPr sz="800" spc="-355" dirty="0">
                <a:latin typeface="Arial MT"/>
                <a:cs typeface="Arial MT"/>
              </a:rPr>
              <a:t>но</a:t>
            </a:r>
            <a:r>
              <a:rPr sz="800" spc="-375" dirty="0">
                <a:latin typeface="Arial MT"/>
                <a:cs typeface="Arial MT"/>
              </a:rPr>
              <a:t>й</a:t>
            </a:r>
            <a:r>
              <a:rPr sz="800" spc="5" dirty="0">
                <a:latin typeface="Arial MT"/>
                <a:cs typeface="Arial MT"/>
              </a:rPr>
              <a:t>/  </a:t>
            </a:r>
            <a:r>
              <a:rPr sz="800" spc="-430" dirty="0">
                <a:latin typeface="Arial MT"/>
                <a:cs typeface="Arial MT"/>
              </a:rPr>
              <a:t>с</a:t>
            </a:r>
            <a:r>
              <a:rPr sz="800" spc="-355" dirty="0">
                <a:latin typeface="Arial MT"/>
                <a:cs typeface="Arial MT"/>
              </a:rPr>
              <a:t>ос</a:t>
            </a:r>
            <a:r>
              <a:rPr sz="800" spc="-505" dirty="0">
                <a:latin typeface="Arial MT"/>
                <a:cs typeface="Arial MT"/>
              </a:rPr>
              <a:t>т</a:t>
            </a:r>
            <a:r>
              <a:rPr sz="800" spc="-355" dirty="0">
                <a:latin typeface="Arial MT"/>
                <a:cs typeface="Arial MT"/>
              </a:rPr>
              <a:t>а</a:t>
            </a:r>
            <a:r>
              <a:rPr sz="800" spc="-360" dirty="0">
                <a:latin typeface="Arial MT"/>
                <a:cs typeface="Arial MT"/>
              </a:rPr>
              <a:t>в</a:t>
            </a:r>
            <a:r>
              <a:rPr sz="800" spc="-355" dirty="0">
                <a:latin typeface="Arial MT"/>
                <a:cs typeface="Arial MT"/>
              </a:rPr>
              <a:t>но</a:t>
            </a:r>
            <a:r>
              <a:rPr sz="800" spc="-340" dirty="0">
                <a:latin typeface="Arial MT"/>
                <a:cs typeface="Arial MT"/>
              </a:rPr>
              <a:t>й</a:t>
            </a:r>
            <a:r>
              <a:rPr sz="800" spc="-10" dirty="0">
                <a:latin typeface="Arial MT"/>
                <a:cs typeface="Arial MT"/>
              </a:rPr>
              <a:t> </a:t>
            </a:r>
            <a:r>
              <a:rPr sz="800" spc="-430" dirty="0">
                <a:latin typeface="Arial MT"/>
                <a:cs typeface="Arial MT"/>
              </a:rPr>
              <a:t>ст</a:t>
            </a:r>
            <a:r>
              <a:rPr sz="800" spc="-355" dirty="0">
                <a:latin typeface="Arial MT"/>
                <a:cs typeface="Arial MT"/>
              </a:rPr>
              <a:t>р</a:t>
            </a:r>
            <a:r>
              <a:rPr sz="800" spc="-430" dirty="0">
                <a:latin typeface="Arial MT"/>
                <a:cs typeface="Arial MT"/>
              </a:rPr>
              <a:t>укту</a:t>
            </a:r>
            <a:r>
              <a:rPr sz="800" spc="-355" dirty="0">
                <a:latin typeface="Arial MT"/>
                <a:cs typeface="Arial MT"/>
              </a:rPr>
              <a:t>р</a:t>
            </a:r>
            <a:r>
              <a:rPr sz="800" spc="-110" dirty="0">
                <a:latin typeface="Arial MT"/>
                <a:cs typeface="Arial MT"/>
              </a:rPr>
              <a:t>ы  </a:t>
            </a:r>
            <a:r>
              <a:rPr sz="800" spc="-5" dirty="0">
                <a:latin typeface="Arial MT"/>
                <a:cs typeface="Arial MT"/>
              </a:rPr>
              <a:t>(Composite </a:t>
            </a:r>
            <a:r>
              <a:rPr sz="800" dirty="0">
                <a:latin typeface="Arial MT"/>
                <a:cs typeface="Arial MT"/>
              </a:rPr>
              <a:t>structure </a:t>
            </a:r>
            <a:r>
              <a:rPr sz="800" spc="5" dirty="0">
                <a:latin typeface="Arial MT"/>
                <a:cs typeface="Arial MT"/>
              </a:rPr>
              <a:t> </a:t>
            </a:r>
            <a:r>
              <a:rPr sz="800" spc="-5" dirty="0">
                <a:latin typeface="Arial MT"/>
                <a:cs typeface="Arial MT"/>
              </a:rPr>
              <a:t>diagram)</a:t>
            </a:r>
            <a:endParaRPr sz="800">
              <a:latin typeface="Arial MT"/>
              <a:cs typeface="Arial MT"/>
            </a:endParaRPr>
          </a:p>
        </p:txBody>
      </p:sp>
      <p:sp>
        <p:nvSpPr>
          <p:cNvPr id="12" name="object 12"/>
          <p:cNvSpPr txBox="1"/>
          <p:nvPr/>
        </p:nvSpPr>
        <p:spPr>
          <a:xfrm>
            <a:off x="4049575" y="5259248"/>
            <a:ext cx="899160" cy="539115"/>
          </a:xfrm>
          <a:prstGeom prst="rect">
            <a:avLst/>
          </a:prstGeom>
          <a:ln w="9513">
            <a:solidFill>
              <a:srgbClr val="000000"/>
            </a:solidFill>
          </a:ln>
        </p:spPr>
        <p:txBody>
          <a:bodyPr vert="horz" wrap="square" lIns="0" tIns="23495" rIns="0" bIns="0" rtlCol="0">
            <a:spAutoFit/>
          </a:bodyPr>
          <a:lstStyle/>
          <a:p>
            <a:pPr marL="90170" marR="78740" indent="-20955" algn="ctr">
              <a:lnSpc>
                <a:spcPct val="100000"/>
              </a:lnSpc>
              <a:spcBef>
                <a:spcPts val="185"/>
              </a:spcBef>
            </a:pPr>
            <a:r>
              <a:rPr sz="800" spc="-335" dirty="0">
                <a:latin typeface="Arial MT"/>
                <a:cs typeface="Arial MT"/>
              </a:rPr>
              <a:t>Диаграмма </a:t>
            </a:r>
            <a:r>
              <a:rPr sz="800" spc="-210" dirty="0">
                <a:latin typeface="Arial MT"/>
                <a:cs typeface="Arial MT"/>
              </a:rPr>
              <a:t> </a:t>
            </a:r>
            <a:r>
              <a:rPr sz="800" spc="-355" dirty="0">
                <a:latin typeface="Arial MT"/>
                <a:cs typeface="Arial MT"/>
              </a:rPr>
              <a:t>ра</a:t>
            </a:r>
            <a:r>
              <a:rPr sz="800" spc="-430" dirty="0">
                <a:latin typeface="Arial MT"/>
                <a:cs typeface="Arial MT"/>
              </a:rPr>
              <a:t>зв</a:t>
            </a:r>
            <a:r>
              <a:rPr sz="800" spc="-355" dirty="0">
                <a:latin typeface="Arial MT"/>
                <a:cs typeface="Arial MT"/>
              </a:rPr>
              <a:t>ёр</a:t>
            </a:r>
            <a:r>
              <a:rPr sz="800" spc="-430" dirty="0">
                <a:latin typeface="Arial MT"/>
                <a:cs typeface="Arial MT"/>
              </a:rPr>
              <a:t>т</a:t>
            </a:r>
            <a:r>
              <a:rPr sz="800" spc="-210" dirty="0">
                <a:latin typeface="Arial MT"/>
                <a:cs typeface="Arial MT"/>
              </a:rPr>
              <a:t>ы</a:t>
            </a:r>
            <a:r>
              <a:rPr sz="800" spc="-360" dirty="0">
                <a:latin typeface="Arial MT"/>
                <a:cs typeface="Arial MT"/>
              </a:rPr>
              <a:t>в</a:t>
            </a:r>
            <a:r>
              <a:rPr sz="800" spc="-434" dirty="0">
                <a:latin typeface="Arial MT"/>
                <a:cs typeface="Arial MT"/>
              </a:rPr>
              <a:t>а</a:t>
            </a:r>
            <a:r>
              <a:rPr sz="800" spc="-355" dirty="0">
                <a:latin typeface="Arial MT"/>
                <a:cs typeface="Arial MT"/>
              </a:rPr>
              <a:t>ни</a:t>
            </a:r>
            <a:r>
              <a:rPr sz="800" spc="-185" dirty="0">
                <a:latin typeface="Arial MT"/>
                <a:cs typeface="Arial MT"/>
              </a:rPr>
              <a:t>я  </a:t>
            </a:r>
            <a:r>
              <a:rPr sz="800" spc="-5" dirty="0">
                <a:latin typeface="Arial MT"/>
                <a:cs typeface="Arial MT"/>
              </a:rPr>
              <a:t>(Deployment </a:t>
            </a:r>
            <a:r>
              <a:rPr sz="800" dirty="0">
                <a:latin typeface="Arial MT"/>
                <a:cs typeface="Arial MT"/>
              </a:rPr>
              <a:t> </a:t>
            </a:r>
            <a:r>
              <a:rPr sz="800" spc="-5" dirty="0">
                <a:latin typeface="Arial MT"/>
                <a:cs typeface="Arial MT"/>
              </a:rPr>
              <a:t>diagram)</a:t>
            </a:r>
            <a:endParaRPr sz="800">
              <a:latin typeface="Arial MT"/>
              <a:cs typeface="Arial MT"/>
            </a:endParaRPr>
          </a:p>
        </p:txBody>
      </p:sp>
      <p:sp>
        <p:nvSpPr>
          <p:cNvPr id="13" name="object 13"/>
          <p:cNvSpPr txBox="1"/>
          <p:nvPr/>
        </p:nvSpPr>
        <p:spPr>
          <a:xfrm>
            <a:off x="5290374" y="5259248"/>
            <a:ext cx="989330" cy="539115"/>
          </a:xfrm>
          <a:prstGeom prst="rect">
            <a:avLst/>
          </a:prstGeom>
          <a:ln w="9513">
            <a:solidFill>
              <a:srgbClr val="000000"/>
            </a:solidFill>
          </a:ln>
        </p:spPr>
        <p:txBody>
          <a:bodyPr vert="horz" wrap="square" lIns="0" tIns="0" rIns="0" bIns="0" rtlCol="0">
            <a:spAutoFit/>
          </a:bodyPr>
          <a:lstStyle/>
          <a:p>
            <a:pPr>
              <a:lnSpc>
                <a:spcPct val="100000"/>
              </a:lnSpc>
            </a:pPr>
            <a:endParaRPr sz="1000">
              <a:latin typeface="Times New Roman"/>
              <a:cs typeface="Times New Roman"/>
            </a:endParaRPr>
          </a:p>
          <a:p>
            <a:pPr marL="69850" marR="14604" indent="-34290">
              <a:lnSpc>
                <a:spcPct val="100000"/>
              </a:lnSpc>
            </a:pPr>
            <a:r>
              <a:rPr sz="800" spc="-280" dirty="0">
                <a:latin typeface="Arial MT"/>
                <a:cs typeface="Arial MT"/>
              </a:rPr>
              <a:t>Д</a:t>
            </a:r>
            <a:r>
              <a:rPr sz="800" spc="-355" dirty="0">
                <a:latin typeface="Arial MT"/>
                <a:cs typeface="Arial MT"/>
              </a:rPr>
              <a:t>иа</a:t>
            </a:r>
            <a:r>
              <a:rPr sz="800" spc="-425" dirty="0">
                <a:latin typeface="Arial MT"/>
                <a:cs typeface="Arial MT"/>
              </a:rPr>
              <a:t>г</a:t>
            </a:r>
            <a:r>
              <a:rPr sz="800" spc="-434" dirty="0">
                <a:latin typeface="Arial MT"/>
                <a:cs typeface="Arial MT"/>
              </a:rPr>
              <a:t>р</a:t>
            </a:r>
            <a:r>
              <a:rPr sz="800" spc="-355" dirty="0">
                <a:latin typeface="Arial MT"/>
                <a:cs typeface="Arial MT"/>
              </a:rPr>
              <a:t>а</a:t>
            </a:r>
            <a:r>
              <a:rPr sz="800" spc="-280" dirty="0">
                <a:latin typeface="Arial MT"/>
                <a:cs typeface="Arial MT"/>
              </a:rPr>
              <a:t>м</a:t>
            </a:r>
            <a:r>
              <a:rPr sz="800" spc="-204" dirty="0">
                <a:latin typeface="Arial MT"/>
                <a:cs typeface="Arial MT"/>
              </a:rPr>
              <a:t>м</a:t>
            </a:r>
            <a:r>
              <a:rPr sz="800" spc="-345" dirty="0">
                <a:latin typeface="Arial MT"/>
                <a:cs typeface="Arial MT"/>
              </a:rPr>
              <a:t>а</a:t>
            </a:r>
            <a:r>
              <a:rPr sz="800" spc="-85" dirty="0">
                <a:latin typeface="Arial MT"/>
                <a:cs typeface="Arial MT"/>
              </a:rPr>
              <a:t> </a:t>
            </a:r>
            <a:r>
              <a:rPr sz="800" spc="-355" dirty="0">
                <a:latin typeface="Arial MT"/>
                <a:cs typeface="Arial MT"/>
              </a:rPr>
              <a:t>па</a:t>
            </a:r>
            <a:r>
              <a:rPr sz="800" spc="-430" dirty="0">
                <a:latin typeface="Arial MT"/>
                <a:cs typeface="Arial MT"/>
              </a:rPr>
              <a:t>к</a:t>
            </a:r>
            <a:r>
              <a:rPr sz="800" spc="-355" dirty="0">
                <a:latin typeface="Arial MT"/>
                <a:cs typeface="Arial MT"/>
              </a:rPr>
              <a:t>е</a:t>
            </a:r>
            <a:r>
              <a:rPr sz="800" spc="-430" dirty="0">
                <a:latin typeface="Arial MT"/>
                <a:cs typeface="Arial MT"/>
              </a:rPr>
              <a:t>т</a:t>
            </a:r>
            <a:r>
              <a:rPr sz="800" spc="-355" dirty="0">
                <a:latin typeface="Arial MT"/>
                <a:cs typeface="Arial MT"/>
              </a:rPr>
              <a:t>о</a:t>
            </a:r>
            <a:r>
              <a:rPr sz="800" spc="-190" dirty="0">
                <a:latin typeface="Arial MT"/>
                <a:cs typeface="Arial MT"/>
              </a:rPr>
              <a:t>в  </a:t>
            </a:r>
            <a:r>
              <a:rPr sz="800" spc="-5" dirty="0">
                <a:latin typeface="Arial MT"/>
                <a:cs typeface="Arial MT"/>
              </a:rPr>
              <a:t>(</a:t>
            </a:r>
            <a:r>
              <a:rPr sz="800" spc="-15" dirty="0">
                <a:latin typeface="Arial MT"/>
                <a:cs typeface="Arial MT"/>
              </a:rPr>
              <a:t>P</a:t>
            </a:r>
            <a:r>
              <a:rPr sz="800" dirty="0">
                <a:latin typeface="Arial MT"/>
                <a:cs typeface="Arial MT"/>
              </a:rPr>
              <a:t>a</a:t>
            </a:r>
            <a:r>
              <a:rPr sz="800" spc="-30" dirty="0">
                <a:latin typeface="Arial MT"/>
                <a:cs typeface="Arial MT"/>
              </a:rPr>
              <a:t>c</a:t>
            </a:r>
            <a:r>
              <a:rPr sz="800" spc="45" dirty="0">
                <a:latin typeface="Arial MT"/>
                <a:cs typeface="Arial MT"/>
              </a:rPr>
              <a:t>k</a:t>
            </a:r>
            <a:r>
              <a:rPr sz="800" dirty="0">
                <a:latin typeface="Arial MT"/>
                <a:cs typeface="Arial MT"/>
              </a:rPr>
              <a:t>ag</a:t>
            </a:r>
            <a:r>
              <a:rPr sz="800" spc="10" dirty="0">
                <a:latin typeface="Arial MT"/>
                <a:cs typeface="Arial MT"/>
              </a:rPr>
              <a:t>e</a:t>
            </a:r>
            <a:r>
              <a:rPr sz="800" spc="-85" dirty="0">
                <a:latin typeface="Arial MT"/>
                <a:cs typeface="Arial MT"/>
              </a:rPr>
              <a:t> </a:t>
            </a:r>
            <a:r>
              <a:rPr sz="800" dirty="0">
                <a:latin typeface="Arial MT"/>
                <a:cs typeface="Arial MT"/>
              </a:rPr>
              <a:t>d</a:t>
            </a:r>
            <a:r>
              <a:rPr sz="800" spc="45" dirty="0">
                <a:latin typeface="Arial MT"/>
                <a:cs typeface="Arial MT"/>
              </a:rPr>
              <a:t>i</a:t>
            </a:r>
            <a:r>
              <a:rPr sz="800" dirty="0">
                <a:latin typeface="Arial MT"/>
                <a:cs typeface="Arial MT"/>
              </a:rPr>
              <a:t>ag</a:t>
            </a:r>
            <a:r>
              <a:rPr sz="800" spc="-45" dirty="0">
                <a:latin typeface="Arial MT"/>
                <a:cs typeface="Arial MT"/>
              </a:rPr>
              <a:t>r</a:t>
            </a:r>
            <a:r>
              <a:rPr sz="800" dirty="0">
                <a:latin typeface="Arial MT"/>
                <a:cs typeface="Arial MT"/>
              </a:rPr>
              <a:t>a</a:t>
            </a:r>
            <a:r>
              <a:rPr sz="800" spc="10" dirty="0">
                <a:latin typeface="Arial MT"/>
                <a:cs typeface="Arial MT"/>
              </a:rPr>
              <a:t>m)</a:t>
            </a:r>
            <a:endParaRPr sz="800">
              <a:latin typeface="Arial MT"/>
              <a:cs typeface="Arial MT"/>
            </a:endParaRPr>
          </a:p>
        </p:txBody>
      </p:sp>
      <p:sp>
        <p:nvSpPr>
          <p:cNvPr id="14" name="object 14"/>
          <p:cNvSpPr/>
          <p:nvPr/>
        </p:nvSpPr>
        <p:spPr>
          <a:xfrm>
            <a:off x="1523140" y="3912790"/>
            <a:ext cx="4262120" cy="1346835"/>
          </a:xfrm>
          <a:custGeom>
            <a:avLst/>
            <a:gdLst/>
            <a:ahLst/>
            <a:cxnLst/>
            <a:rect l="l" t="t" r="r" b="b"/>
            <a:pathLst>
              <a:path w="4262120" h="1346835">
                <a:moveTo>
                  <a:pt x="2256707" y="448778"/>
                </a:moveTo>
                <a:lnTo>
                  <a:pt x="2256707" y="224452"/>
                </a:lnTo>
              </a:path>
              <a:path w="4262120" h="1346835">
                <a:moveTo>
                  <a:pt x="3677282" y="448778"/>
                </a:moveTo>
                <a:lnTo>
                  <a:pt x="3677282" y="277779"/>
                </a:lnTo>
                <a:lnTo>
                  <a:pt x="2256707" y="277779"/>
                </a:lnTo>
                <a:lnTo>
                  <a:pt x="2256707" y="104879"/>
                </a:lnTo>
              </a:path>
              <a:path w="4262120" h="1346835">
                <a:moveTo>
                  <a:pt x="2291723" y="104879"/>
                </a:moveTo>
                <a:lnTo>
                  <a:pt x="2256707" y="0"/>
                </a:lnTo>
                <a:lnTo>
                  <a:pt x="2221690" y="104879"/>
                </a:lnTo>
                <a:lnTo>
                  <a:pt x="2291723" y="104879"/>
                </a:lnTo>
                <a:close/>
              </a:path>
              <a:path w="4262120" h="1346835">
                <a:moveTo>
                  <a:pt x="4261651" y="1346463"/>
                </a:moveTo>
                <a:lnTo>
                  <a:pt x="4261651" y="277779"/>
                </a:lnTo>
                <a:lnTo>
                  <a:pt x="3677282" y="277779"/>
                </a:lnTo>
              </a:path>
              <a:path w="4262120" h="1346835">
                <a:moveTo>
                  <a:pt x="2975939" y="1346463"/>
                </a:moveTo>
                <a:lnTo>
                  <a:pt x="2975939" y="277779"/>
                </a:lnTo>
              </a:path>
              <a:path w="4262120" h="1346835">
                <a:moveTo>
                  <a:pt x="800226" y="448778"/>
                </a:moveTo>
                <a:lnTo>
                  <a:pt x="800226" y="277779"/>
                </a:lnTo>
              </a:path>
              <a:path w="4262120" h="1346835">
                <a:moveTo>
                  <a:pt x="1501443" y="1346463"/>
                </a:moveTo>
                <a:lnTo>
                  <a:pt x="1501443" y="277779"/>
                </a:lnTo>
              </a:path>
              <a:path w="4262120" h="1346835">
                <a:moveTo>
                  <a:pt x="0" y="1346463"/>
                </a:moveTo>
                <a:lnTo>
                  <a:pt x="0" y="277779"/>
                </a:lnTo>
                <a:lnTo>
                  <a:pt x="1501443" y="277779"/>
                </a:lnTo>
                <a:lnTo>
                  <a:pt x="1501443" y="700160"/>
                </a:lnTo>
              </a:path>
              <a:path w="4262120" h="1346835">
                <a:moveTo>
                  <a:pt x="1501443" y="277779"/>
                </a:moveTo>
                <a:lnTo>
                  <a:pt x="2256707" y="277779"/>
                </a:lnTo>
                <a:lnTo>
                  <a:pt x="2256707" y="448778"/>
                </a:lnTo>
              </a:path>
            </a:pathLst>
          </a:custGeom>
          <a:ln w="9517">
            <a:solidFill>
              <a:srgbClr val="000000"/>
            </a:solidFill>
          </a:ln>
        </p:spPr>
        <p:txBody>
          <a:bodyPr wrap="square" lIns="0" tIns="0" rIns="0" bIns="0" rtlCol="0"/>
          <a:lstStyle/>
          <a:p>
            <a:endParaRPr/>
          </a:p>
        </p:txBody>
      </p:sp>
      <p:sp>
        <p:nvSpPr>
          <p:cNvPr id="15" name="object 15"/>
          <p:cNvSpPr txBox="1"/>
          <p:nvPr/>
        </p:nvSpPr>
        <p:spPr>
          <a:xfrm>
            <a:off x="7717799" y="3374204"/>
            <a:ext cx="899160" cy="539115"/>
          </a:xfrm>
          <a:prstGeom prst="rect">
            <a:avLst/>
          </a:prstGeom>
          <a:ln w="9513">
            <a:solidFill>
              <a:srgbClr val="000000"/>
            </a:solidFill>
          </a:ln>
        </p:spPr>
        <p:txBody>
          <a:bodyPr vert="horz" wrap="square" lIns="0" tIns="19050" rIns="0" bIns="0" rtlCol="0">
            <a:spAutoFit/>
          </a:bodyPr>
          <a:lstStyle/>
          <a:p>
            <a:pPr marL="177800" marR="179070" algn="ctr">
              <a:lnSpc>
                <a:spcPct val="100000"/>
              </a:lnSpc>
              <a:spcBef>
                <a:spcPts val="150"/>
              </a:spcBef>
            </a:pPr>
            <a:r>
              <a:rPr sz="800" spc="-285" dirty="0">
                <a:latin typeface="Arial MT"/>
                <a:cs typeface="Arial MT"/>
              </a:rPr>
              <a:t>Д</a:t>
            </a:r>
            <a:r>
              <a:rPr sz="800" spc="-355" dirty="0">
                <a:latin typeface="Arial MT"/>
                <a:cs typeface="Arial MT"/>
              </a:rPr>
              <a:t>иа</a:t>
            </a:r>
            <a:r>
              <a:rPr sz="800" spc="-420" dirty="0">
                <a:latin typeface="Arial MT"/>
                <a:cs typeface="Arial MT"/>
              </a:rPr>
              <a:t>г</a:t>
            </a:r>
            <a:r>
              <a:rPr sz="800" spc="-434" dirty="0">
                <a:latin typeface="Arial MT"/>
                <a:cs typeface="Arial MT"/>
              </a:rPr>
              <a:t>р</a:t>
            </a:r>
            <a:r>
              <a:rPr sz="800" spc="-355" dirty="0">
                <a:latin typeface="Arial MT"/>
                <a:cs typeface="Arial MT"/>
              </a:rPr>
              <a:t>а</a:t>
            </a:r>
            <a:r>
              <a:rPr sz="800" spc="-280" dirty="0">
                <a:latin typeface="Arial MT"/>
                <a:cs typeface="Arial MT"/>
              </a:rPr>
              <a:t>м</a:t>
            </a:r>
            <a:r>
              <a:rPr sz="800" spc="-204" dirty="0">
                <a:latin typeface="Arial MT"/>
                <a:cs typeface="Arial MT"/>
              </a:rPr>
              <a:t>м</a:t>
            </a:r>
            <a:r>
              <a:rPr sz="800" spc="-180" dirty="0">
                <a:latin typeface="Arial MT"/>
                <a:cs typeface="Arial MT"/>
              </a:rPr>
              <a:t>а  </a:t>
            </a:r>
            <a:r>
              <a:rPr sz="800" spc="-365" dirty="0">
                <a:latin typeface="Arial MT"/>
                <a:cs typeface="Arial MT"/>
              </a:rPr>
              <a:t>поведения </a:t>
            </a:r>
            <a:r>
              <a:rPr sz="800" spc="-210" dirty="0">
                <a:latin typeface="Arial MT"/>
                <a:cs typeface="Arial MT"/>
              </a:rPr>
              <a:t> </a:t>
            </a:r>
            <a:r>
              <a:rPr sz="800" dirty="0">
                <a:latin typeface="Arial MT"/>
                <a:cs typeface="Arial MT"/>
              </a:rPr>
              <a:t>(Behavior </a:t>
            </a:r>
            <a:r>
              <a:rPr sz="800" spc="5" dirty="0">
                <a:latin typeface="Arial MT"/>
                <a:cs typeface="Arial MT"/>
              </a:rPr>
              <a:t> </a:t>
            </a:r>
            <a:r>
              <a:rPr sz="800" spc="-5" dirty="0">
                <a:latin typeface="Arial MT"/>
                <a:cs typeface="Arial MT"/>
              </a:rPr>
              <a:t>Diagram)</a:t>
            </a:r>
            <a:endParaRPr sz="800">
              <a:latin typeface="Arial MT"/>
              <a:cs typeface="Arial MT"/>
            </a:endParaRPr>
          </a:p>
        </p:txBody>
      </p:sp>
      <p:sp>
        <p:nvSpPr>
          <p:cNvPr id="16" name="object 16"/>
          <p:cNvSpPr txBox="1"/>
          <p:nvPr/>
        </p:nvSpPr>
        <p:spPr>
          <a:xfrm>
            <a:off x="7520007" y="4361607"/>
            <a:ext cx="899160" cy="539115"/>
          </a:xfrm>
          <a:prstGeom prst="rect">
            <a:avLst/>
          </a:prstGeom>
          <a:ln w="9513">
            <a:solidFill>
              <a:srgbClr val="000000"/>
            </a:solidFill>
          </a:ln>
        </p:spPr>
        <p:txBody>
          <a:bodyPr vert="horz" wrap="square" lIns="0" tIns="82550" rIns="0" bIns="0" rtlCol="0">
            <a:spAutoFit/>
          </a:bodyPr>
          <a:lstStyle/>
          <a:p>
            <a:pPr marL="55244" marR="33020" indent="-24130" algn="ctr">
              <a:lnSpc>
                <a:spcPct val="100000"/>
              </a:lnSpc>
              <a:spcBef>
                <a:spcPts val="650"/>
              </a:spcBef>
            </a:pPr>
            <a:r>
              <a:rPr sz="800" spc="-335" dirty="0">
                <a:latin typeface="Arial MT"/>
                <a:cs typeface="Arial MT"/>
              </a:rPr>
              <a:t>Диаграмма </a:t>
            </a:r>
            <a:r>
              <a:rPr sz="800" spc="-210" dirty="0">
                <a:latin typeface="Arial MT"/>
                <a:cs typeface="Arial MT"/>
              </a:rPr>
              <a:t> </a:t>
            </a:r>
            <a:r>
              <a:rPr sz="800" spc="-390" dirty="0">
                <a:latin typeface="Arial MT"/>
                <a:cs typeface="Arial MT"/>
              </a:rPr>
              <a:t>активности </a:t>
            </a:r>
            <a:r>
              <a:rPr sz="800" spc="-210" dirty="0">
                <a:latin typeface="Arial MT"/>
                <a:cs typeface="Arial MT"/>
              </a:rPr>
              <a:t> </a:t>
            </a:r>
            <a:r>
              <a:rPr sz="800" spc="-5" dirty="0">
                <a:latin typeface="Arial MT"/>
                <a:cs typeface="Arial MT"/>
              </a:rPr>
              <a:t>(Activity</a:t>
            </a:r>
            <a:r>
              <a:rPr sz="800" spc="-25" dirty="0">
                <a:latin typeface="Arial MT"/>
                <a:cs typeface="Arial MT"/>
              </a:rPr>
              <a:t> </a:t>
            </a:r>
            <a:r>
              <a:rPr sz="800" spc="-5" dirty="0">
                <a:latin typeface="Arial MT"/>
                <a:cs typeface="Arial MT"/>
              </a:rPr>
              <a:t>Diagram)</a:t>
            </a:r>
            <a:endParaRPr sz="800">
              <a:latin typeface="Arial MT"/>
              <a:cs typeface="Arial MT"/>
            </a:endParaRPr>
          </a:p>
        </p:txBody>
      </p:sp>
      <p:sp>
        <p:nvSpPr>
          <p:cNvPr id="17" name="object 17"/>
          <p:cNvSpPr/>
          <p:nvPr/>
        </p:nvSpPr>
        <p:spPr>
          <a:xfrm>
            <a:off x="9767782" y="4271851"/>
            <a:ext cx="899160" cy="539115"/>
          </a:xfrm>
          <a:custGeom>
            <a:avLst/>
            <a:gdLst/>
            <a:ahLst/>
            <a:cxnLst/>
            <a:rect l="l" t="t" r="r" b="b"/>
            <a:pathLst>
              <a:path w="899159" h="539114">
                <a:moveTo>
                  <a:pt x="0" y="538585"/>
                </a:moveTo>
                <a:lnTo>
                  <a:pt x="899084" y="538585"/>
                </a:lnTo>
                <a:lnTo>
                  <a:pt x="899084" y="0"/>
                </a:lnTo>
                <a:lnTo>
                  <a:pt x="0" y="0"/>
                </a:lnTo>
                <a:lnTo>
                  <a:pt x="0" y="538585"/>
                </a:lnTo>
                <a:close/>
              </a:path>
            </a:pathLst>
          </a:custGeom>
          <a:ln w="9513">
            <a:solidFill>
              <a:srgbClr val="000000"/>
            </a:solidFill>
          </a:ln>
        </p:spPr>
        <p:txBody>
          <a:bodyPr wrap="square" lIns="0" tIns="0" rIns="0" bIns="0" rtlCol="0"/>
          <a:lstStyle/>
          <a:p>
            <a:endParaRPr/>
          </a:p>
        </p:txBody>
      </p:sp>
      <p:sp>
        <p:nvSpPr>
          <p:cNvPr id="18" name="object 18"/>
          <p:cNvSpPr txBox="1"/>
          <p:nvPr/>
        </p:nvSpPr>
        <p:spPr>
          <a:xfrm>
            <a:off x="9750058" y="4277365"/>
            <a:ext cx="912494" cy="517525"/>
          </a:xfrm>
          <a:prstGeom prst="rect">
            <a:avLst/>
          </a:prstGeom>
        </p:spPr>
        <p:txBody>
          <a:bodyPr vert="horz" wrap="square" lIns="0" tIns="15875" rIns="0" bIns="0" rtlCol="0">
            <a:spAutoFit/>
          </a:bodyPr>
          <a:lstStyle/>
          <a:p>
            <a:pPr marL="155575" marR="130810" indent="-635" algn="ctr">
              <a:lnSpc>
                <a:spcPct val="100000"/>
              </a:lnSpc>
              <a:spcBef>
                <a:spcPts val="125"/>
              </a:spcBef>
            </a:pPr>
            <a:r>
              <a:rPr sz="800" spc="-335" dirty="0">
                <a:latin typeface="Arial MT"/>
                <a:cs typeface="Arial MT"/>
              </a:rPr>
              <a:t>Диаграмма </a:t>
            </a:r>
            <a:r>
              <a:rPr sz="800" spc="-210" dirty="0">
                <a:latin typeface="Arial MT"/>
                <a:cs typeface="Arial MT"/>
              </a:rPr>
              <a:t> </a:t>
            </a:r>
            <a:r>
              <a:rPr sz="800" spc="-350" dirty="0">
                <a:latin typeface="Arial MT"/>
                <a:cs typeface="Arial MT"/>
              </a:rPr>
              <a:t>п</a:t>
            </a:r>
            <a:r>
              <a:rPr sz="800" spc="-360" dirty="0">
                <a:latin typeface="Arial MT"/>
                <a:cs typeface="Arial MT"/>
              </a:rPr>
              <a:t>р</a:t>
            </a:r>
            <a:r>
              <a:rPr sz="800" spc="-355" dirty="0">
                <a:latin typeface="Arial MT"/>
                <a:cs typeface="Arial MT"/>
              </a:rPr>
              <a:t>ецеден</a:t>
            </a:r>
            <a:r>
              <a:rPr sz="800" spc="-430" dirty="0">
                <a:latin typeface="Arial MT"/>
                <a:cs typeface="Arial MT"/>
              </a:rPr>
              <a:t>т</a:t>
            </a:r>
            <a:r>
              <a:rPr sz="800" spc="-355" dirty="0">
                <a:latin typeface="Arial MT"/>
                <a:cs typeface="Arial MT"/>
              </a:rPr>
              <a:t>о</a:t>
            </a:r>
            <a:r>
              <a:rPr sz="800" spc="-190" dirty="0">
                <a:latin typeface="Arial MT"/>
                <a:cs typeface="Arial MT"/>
              </a:rPr>
              <a:t>в  </a:t>
            </a:r>
            <a:r>
              <a:rPr sz="800" dirty="0">
                <a:latin typeface="Arial MT"/>
                <a:cs typeface="Arial MT"/>
              </a:rPr>
              <a:t>(Use </a:t>
            </a:r>
            <a:r>
              <a:rPr sz="800" spc="10" dirty="0">
                <a:latin typeface="Arial MT"/>
                <a:cs typeface="Arial MT"/>
              </a:rPr>
              <a:t>case </a:t>
            </a:r>
            <a:r>
              <a:rPr sz="800" spc="15" dirty="0">
                <a:latin typeface="Arial MT"/>
                <a:cs typeface="Arial MT"/>
              </a:rPr>
              <a:t> </a:t>
            </a:r>
            <a:r>
              <a:rPr sz="800" spc="-5" dirty="0">
                <a:latin typeface="Arial MT"/>
                <a:cs typeface="Arial MT"/>
              </a:rPr>
              <a:t>Diagram)</a:t>
            </a:r>
            <a:endParaRPr sz="800">
              <a:latin typeface="Arial MT"/>
              <a:cs typeface="Arial MT"/>
            </a:endParaRPr>
          </a:p>
        </p:txBody>
      </p:sp>
      <p:sp>
        <p:nvSpPr>
          <p:cNvPr id="19" name="object 19"/>
          <p:cNvSpPr/>
          <p:nvPr/>
        </p:nvSpPr>
        <p:spPr>
          <a:xfrm>
            <a:off x="8823735" y="4271851"/>
            <a:ext cx="899160" cy="539115"/>
          </a:xfrm>
          <a:custGeom>
            <a:avLst/>
            <a:gdLst/>
            <a:ahLst/>
            <a:cxnLst/>
            <a:rect l="l" t="t" r="r" b="b"/>
            <a:pathLst>
              <a:path w="899159" h="539114">
                <a:moveTo>
                  <a:pt x="0" y="538585"/>
                </a:moveTo>
                <a:lnTo>
                  <a:pt x="899084" y="538585"/>
                </a:lnTo>
                <a:lnTo>
                  <a:pt x="899084" y="0"/>
                </a:lnTo>
                <a:lnTo>
                  <a:pt x="0" y="0"/>
                </a:lnTo>
                <a:lnTo>
                  <a:pt x="0" y="538585"/>
                </a:lnTo>
                <a:close/>
              </a:path>
            </a:pathLst>
          </a:custGeom>
          <a:ln w="9513">
            <a:solidFill>
              <a:srgbClr val="000000"/>
            </a:solidFill>
          </a:ln>
        </p:spPr>
        <p:txBody>
          <a:bodyPr wrap="square" lIns="0" tIns="0" rIns="0" bIns="0" rtlCol="0"/>
          <a:lstStyle/>
          <a:p>
            <a:endParaRPr/>
          </a:p>
        </p:txBody>
      </p:sp>
      <p:sp>
        <p:nvSpPr>
          <p:cNvPr id="20" name="object 20"/>
          <p:cNvSpPr txBox="1"/>
          <p:nvPr/>
        </p:nvSpPr>
        <p:spPr>
          <a:xfrm>
            <a:off x="8828492" y="4277365"/>
            <a:ext cx="912494" cy="517525"/>
          </a:xfrm>
          <a:prstGeom prst="rect">
            <a:avLst/>
          </a:prstGeom>
        </p:spPr>
        <p:txBody>
          <a:bodyPr vert="horz" wrap="square" lIns="0" tIns="15875" rIns="0" bIns="0" rtlCol="0">
            <a:spAutoFit/>
          </a:bodyPr>
          <a:lstStyle/>
          <a:p>
            <a:pPr marL="50165" marR="73660" indent="1270" algn="ctr">
              <a:lnSpc>
                <a:spcPct val="100000"/>
              </a:lnSpc>
              <a:spcBef>
                <a:spcPts val="125"/>
              </a:spcBef>
            </a:pPr>
            <a:r>
              <a:rPr sz="800" spc="-335" dirty="0">
                <a:latin typeface="Arial MT"/>
                <a:cs typeface="Arial MT"/>
              </a:rPr>
              <a:t>Диаграмма </a:t>
            </a:r>
            <a:r>
              <a:rPr sz="800" spc="-210" dirty="0">
                <a:latin typeface="Arial MT"/>
                <a:cs typeface="Arial MT"/>
              </a:rPr>
              <a:t> </a:t>
            </a:r>
            <a:r>
              <a:rPr sz="800" spc="-360" dirty="0">
                <a:latin typeface="Arial MT"/>
                <a:cs typeface="Arial MT"/>
              </a:rPr>
              <a:t>в</a:t>
            </a:r>
            <a:r>
              <a:rPr sz="800" spc="-430" dirty="0">
                <a:latin typeface="Arial MT"/>
                <a:cs typeface="Arial MT"/>
              </a:rPr>
              <a:t>з</a:t>
            </a:r>
            <a:r>
              <a:rPr sz="800" spc="-434" dirty="0">
                <a:latin typeface="Arial MT"/>
                <a:cs typeface="Arial MT"/>
              </a:rPr>
              <a:t>а</a:t>
            </a:r>
            <a:r>
              <a:rPr sz="800" spc="-355" dirty="0">
                <a:latin typeface="Arial MT"/>
                <a:cs typeface="Arial MT"/>
              </a:rPr>
              <a:t>и</a:t>
            </a:r>
            <a:r>
              <a:rPr sz="800" spc="-204" dirty="0">
                <a:latin typeface="Arial MT"/>
                <a:cs typeface="Arial MT"/>
              </a:rPr>
              <a:t>м</a:t>
            </a:r>
            <a:r>
              <a:rPr sz="800" spc="-355" dirty="0">
                <a:latin typeface="Arial MT"/>
                <a:cs typeface="Arial MT"/>
              </a:rPr>
              <a:t>одей</a:t>
            </a:r>
            <a:r>
              <a:rPr sz="800" spc="-430" dirty="0">
                <a:latin typeface="Arial MT"/>
                <a:cs typeface="Arial MT"/>
              </a:rPr>
              <a:t>ст</a:t>
            </a:r>
            <a:r>
              <a:rPr sz="800" spc="-360" dirty="0">
                <a:latin typeface="Arial MT"/>
                <a:cs typeface="Arial MT"/>
              </a:rPr>
              <a:t>в</a:t>
            </a:r>
            <a:r>
              <a:rPr sz="800" spc="-355" dirty="0">
                <a:latin typeface="Arial MT"/>
                <a:cs typeface="Arial MT"/>
              </a:rPr>
              <a:t>и</a:t>
            </a:r>
            <a:r>
              <a:rPr sz="800" spc="-185" dirty="0">
                <a:latin typeface="Arial MT"/>
                <a:cs typeface="Arial MT"/>
              </a:rPr>
              <a:t>я  </a:t>
            </a:r>
            <a:r>
              <a:rPr sz="800" dirty="0">
                <a:latin typeface="Arial MT"/>
                <a:cs typeface="Arial MT"/>
              </a:rPr>
              <a:t>(Interaction </a:t>
            </a:r>
            <a:r>
              <a:rPr sz="800" spc="5" dirty="0">
                <a:latin typeface="Arial MT"/>
                <a:cs typeface="Arial MT"/>
              </a:rPr>
              <a:t> </a:t>
            </a:r>
            <a:r>
              <a:rPr sz="800" spc="-5" dirty="0">
                <a:latin typeface="Arial MT"/>
                <a:cs typeface="Arial MT"/>
              </a:rPr>
              <a:t>Diagram)</a:t>
            </a:r>
            <a:endParaRPr sz="800">
              <a:latin typeface="Arial MT"/>
              <a:cs typeface="Arial MT"/>
            </a:endParaRPr>
          </a:p>
        </p:txBody>
      </p:sp>
      <p:sp>
        <p:nvSpPr>
          <p:cNvPr id="21" name="object 21"/>
          <p:cNvSpPr txBox="1"/>
          <p:nvPr/>
        </p:nvSpPr>
        <p:spPr>
          <a:xfrm>
            <a:off x="6441095" y="4361607"/>
            <a:ext cx="899160" cy="539115"/>
          </a:xfrm>
          <a:prstGeom prst="rect">
            <a:avLst/>
          </a:prstGeom>
          <a:ln w="9513">
            <a:solidFill>
              <a:srgbClr val="000000"/>
            </a:solidFill>
          </a:ln>
        </p:spPr>
        <p:txBody>
          <a:bodyPr vert="horz" wrap="square" lIns="0" tIns="82550" rIns="0" bIns="0" rtlCol="0">
            <a:spAutoFit/>
          </a:bodyPr>
          <a:lstStyle/>
          <a:p>
            <a:pPr marL="40005" marR="19685" indent="136525">
              <a:lnSpc>
                <a:spcPct val="100000"/>
              </a:lnSpc>
              <a:spcBef>
                <a:spcPts val="650"/>
              </a:spcBef>
            </a:pPr>
            <a:r>
              <a:rPr sz="800" spc="-335" dirty="0">
                <a:latin typeface="Arial MT"/>
                <a:cs typeface="Arial MT"/>
              </a:rPr>
              <a:t>Диаграмма </a:t>
            </a:r>
            <a:r>
              <a:rPr sz="800" spc="-210" dirty="0">
                <a:latin typeface="Arial MT"/>
                <a:cs typeface="Arial MT"/>
              </a:rPr>
              <a:t> </a:t>
            </a:r>
            <a:r>
              <a:rPr sz="800" spc="-430" dirty="0">
                <a:latin typeface="Arial MT"/>
                <a:cs typeface="Arial MT"/>
              </a:rPr>
              <a:t>с</a:t>
            </a:r>
            <a:r>
              <a:rPr sz="800" spc="-355" dirty="0">
                <a:latin typeface="Arial MT"/>
                <a:cs typeface="Arial MT"/>
              </a:rPr>
              <a:t>ос</a:t>
            </a:r>
            <a:r>
              <a:rPr sz="800" spc="-505" dirty="0">
                <a:latin typeface="Arial MT"/>
                <a:cs typeface="Arial MT"/>
              </a:rPr>
              <a:t>т</a:t>
            </a:r>
            <a:r>
              <a:rPr sz="800" spc="-355" dirty="0">
                <a:latin typeface="Arial MT"/>
                <a:cs typeface="Arial MT"/>
              </a:rPr>
              <a:t>о</a:t>
            </a:r>
            <a:r>
              <a:rPr sz="800" spc="-350" dirty="0">
                <a:latin typeface="Arial MT"/>
                <a:cs typeface="Arial MT"/>
              </a:rPr>
              <a:t>я</a:t>
            </a:r>
            <a:r>
              <a:rPr sz="800" spc="-355" dirty="0">
                <a:latin typeface="Arial MT"/>
                <a:cs typeface="Arial MT"/>
              </a:rPr>
              <a:t>ни</a:t>
            </a:r>
            <a:r>
              <a:rPr sz="800" spc="-340" dirty="0">
                <a:latin typeface="Arial MT"/>
                <a:cs typeface="Arial MT"/>
              </a:rPr>
              <a:t>й</a:t>
            </a:r>
            <a:r>
              <a:rPr sz="800" spc="-15" dirty="0">
                <a:latin typeface="Arial MT"/>
                <a:cs typeface="Arial MT"/>
              </a:rPr>
              <a:t> </a:t>
            </a:r>
            <a:r>
              <a:rPr sz="800" spc="-5" dirty="0">
                <a:latin typeface="Arial MT"/>
                <a:cs typeface="Arial MT"/>
              </a:rPr>
              <a:t>(</a:t>
            </a:r>
            <a:r>
              <a:rPr sz="800" spc="-15" dirty="0">
                <a:latin typeface="Arial MT"/>
                <a:cs typeface="Arial MT"/>
              </a:rPr>
              <a:t>S</a:t>
            </a:r>
            <a:r>
              <a:rPr sz="800" dirty="0">
                <a:latin typeface="Arial MT"/>
                <a:cs typeface="Arial MT"/>
              </a:rPr>
              <a:t>tat</a:t>
            </a:r>
            <a:r>
              <a:rPr sz="800" spc="5" dirty="0">
                <a:latin typeface="Arial MT"/>
                <a:cs typeface="Arial MT"/>
              </a:rPr>
              <a:t>e  M</a:t>
            </a:r>
            <a:r>
              <a:rPr sz="800" dirty="0">
                <a:latin typeface="Arial MT"/>
                <a:cs typeface="Arial MT"/>
              </a:rPr>
              <a:t>a</a:t>
            </a:r>
            <a:r>
              <a:rPr sz="800" spc="-30" dirty="0">
                <a:latin typeface="Arial MT"/>
                <a:cs typeface="Arial MT"/>
              </a:rPr>
              <a:t>c</a:t>
            </a:r>
            <a:r>
              <a:rPr sz="800" dirty="0">
                <a:latin typeface="Arial MT"/>
                <a:cs typeface="Arial MT"/>
              </a:rPr>
              <a:t>h</a:t>
            </a:r>
            <a:r>
              <a:rPr sz="800" spc="-30" dirty="0">
                <a:latin typeface="Arial MT"/>
                <a:cs typeface="Arial MT"/>
              </a:rPr>
              <a:t>i</a:t>
            </a:r>
            <a:r>
              <a:rPr sz="800" dirty="0">
                <a:latin typeface="Arial MT"/>
                <a:cs typeface="Arial MT"/>
              </a:rPr>
              <a:t>n</a:t>
            </a:r>
            <a:r>
              <a:rPr sz="800" spc="10" dirty="0">
                <a:latin typeface="Arial MT"/>
                <a:cs typeface="Arial MT"/>
              </a:rPr>
              <a:t>e</a:t>
            </a:r>
            <a:r>
              <a:rPr sz="800" spc="-10" dirty="0">
                <a:latin typeface="Arial MT"/>
                <a:cs typeface="Arial MT"/>
              </a:rPr>
              <a:t> </a:t>
            </a:r>
            <a:r>
              <a:rPr sz="800" spc="15" dirty="0">
                <a:latin typeface="Arial MT"/>
                <a:cs typeface="Arial MT"/>
              </a:rPr>
              <a:t>D</a:t>
            </a:r>
            <a:r>
              <a:rPr sz="800" spc="-30" dirty="0">
                <a:latin typeface="Arial MT"/>
                <a:cs typeface="Arial MT"/>
              </a:rPr>
              <a:t>i</a:t>
            </a:r>
            <a:r>
              <a:rPr sz="800" dirty="0">
                <a:latin typeface="Arial MT"/>
                <a:cs typeface="Arial MT"/>
              </a:rPr>
              <a:t>ag</a:t>
            </a:r>
            <a:r>
              <a:rPr sz="800" spc="25" dirty="0">
                <a:latin typeface="Arial MT"/>
                <a:cs typeface="Arial MT"/>
              </a:rPr>
              <a:t>r</a:t>
            </a:r>
            <a:r>
              <a:rPr sz="800" dirty="0">
                <a:latin typeface="Arial MT"/>
                <a:cs typeface="Arial MT"/>
              </a:rPr>
              <a:t>a</a:t>
            </a:r>
            <a:r>
              <a:rPr sz="800" spc="-20" dirty="0">
                <a:latin typeface="Arial MT"/>
                <a:cs typeface="Arial MT"/>
              </a:rPr>
              <a:t>m</a:t>
            </a:r>
            <a:r>
              <a:rPr sz="800" spc="5" dirty="0">
                <a:latin typeface="Arial MT"/>
                <a:cs typeface="Arial MT"/>
              </a:rPr>
              <a:t>)</a:t>
            </a:r>
            <a:endParaRPr sz="800">
              <a:latin typeface="Arial MT"/>
              <a:cs typeface="Arial MT"/>
            </a:endParaRPr>
          </a:p>
        </p:txBody>
      </p:sp>
      <p:sp>
        <p:nvSpPr>
          <p:cNvPr id="22" name="object 22"/>
          <p:cNvSpPr txBox="1"/>
          <p:nvPr/>
        </p:nvSpPr>
        <p:spPr>
          <a:xfrm>
            <a:off x="6441095" y="5254760"/>
            <a:ext cx="899160" cy="543560"/>
          </a:xfrm>
          <a:prstGeom prst="rect">
            <a:avLst/>
          </a:prstGeom>
          <a:ln w="9513">
            <a:solidFill>
              <a:srgbClr val="000000"/>
            </a:solidFill>
          </a:ln>
        </p:spPr>
        <p:txBody>
          <a:bodyPr vert="horz" wrap="square" lIns="0" tIns="27940" rIns="0" bIns="0" rtlCol="0">
            <a:spAutoFit/>
          </a:bodyPr>
          <a:lstStyle/>
          <a:p>
            <a:pPr marR="3175" algn="ctr">
              <a:lnSpc>
                <a:spcPct val="100000"/>
              </a:lnSpc>
              <a:spcBef>
                <a:spcPts val="220"/>
              </a:spcBef>
            </a:pPr>
            <a:r>
              <a:rPr sz="800" spc="-335" dirty="0">
                <a:latin typeface="Arial MT"/>
                <a:cs typeface="Arial MT"/>
              </a:rPr>
              <a:t>Диаграмма</a:t>
            </a:r>
            <a:endParaRPr sz="800">
              <a:latin typeface="Arial MT"/>
              <a:cs typeface="Arial MT"/>
            </a:endParaRPr>
          </a:p>
          <a:p>
            <a:pPr marL="38735" marR="22860" algn="ctr">
              <a:lnSpc>
                <a:spcPct val="100000"/>
              </a:lnSpc>
            </a:pPr>
            <a:r>
              <a:rPr sz="800" spc="-350" dirty="0">
                <a:latin typeface="Arial MT"/>
                <a:cs typeface="Arial MT"/>
              </a:rPr>
              <a:t>п</a:t>
            </a:r>
            <a:r>
              <a:rPr sz="800" spc="-360" dirty="0">
                <a:latin typeface="Arial MT"/>
                <a:cs typeface="Arial MT"/>
              </a:rPr>
              <a:t>о</a:t>
            </a:r>
            <a:r>
              <a:rPr sz="800" spc="-430" dirty="0">
                <a:latin typeface="Arial MT"/>
                <a:cs typeface="Arial MT"/>
              </a:rPr>
              <a:t>с</a:t>
            </a:r>
            <a:r>
              <a:rPr sz="800" spc="-355" dirty="0">
                <a:latin typeface="Arial MT"/>
                <a:cs typeface="Arial MT"/>
              </a:rPr>
              <a:t>ледо</a:t>
            </a:r>
            <a:r>
              <a:rPr sz="800" spc="-360" dirty="0">
                <a:latin typeface="Arial MT"/>
                <a:cs typeface="Arial MT"/>
              </a:rPr>
              <a:t>в</a:t>
            </a:r>
            <a:r>
              <a:rPr sz="800" spc="-355" dirty="0">
                <a:latin typeface="Arial MT"/>
                <a:cs typeface="Arial MT"/>
              </a:rPr>
              <a:t>а</a:t>
            </a:r>
            <a:r>
              <a:rPr sz="800" spc="-430" dirty="0">
                <a:latin typeface="Arial MT"/>
                <a:cs typeface="Arial MT"/>
              </a:rPr>
              <a:t>т</a:t>
            </a:r>
            <a:r>
              <a:rPr sz="800" spc="-355" dirty="0">
                <a:latin typeface="Arial MT"/>
                <a:cs typeface="Arial MT"/>
              </a:rPr>
              <a:t>ель</a:t>
            </a:r>
            <a:r>
              <a:rPr sz="800" spc="-430" dirty="0">
                <a:latin typeface="Arial MT"/>
                <a:cs typeface="Arial MT"/>
              </a:rPr>
              <a:t>н</a:t>
            </a:r>
            <a:r>
              <a:rPr sz="800" spc="-180" dirty="0">
                <a:latin typeface="Arial MT"/>
                <a:cs typeface="Arial MT"/>
              </a:rPr>
              <a:t>о  </a:t>
            </a:r>
            <a:r>
              <a:rPr sz="800" spc="-430" dirty="0">
                <a:latin typeface="Arial MT"/>
                <a:cs typeface="Arial MT"/>
              </a:rPr>
              <a:t>ст</a:t>
            </a:r>
            <a:r>
              <a:rPr sz="800" spc="-340" dirty="0">
                <a:latin typeface="Arial MT"/>
                <a:cs typeface="Arial MT"/>
              </a:rPr>
              <a:t>и</a:t>
            </a:r>
            <a:r>
              <a:rPr sz="800" dirty="0">
                <a:latin typeface="Arial MT"/>
                <a:cs typeface="Arial MT"/>
              </a:rPr>
              <a:t> </a:t>
            </a:r>
            <a:r>
              <a:rPr sz="800" spc="-10" dirty="0">
                <a:latin typeface="Arial MT"/>
                <a:cs typeface="Arial MT"/>
              </a:rPr>
              <a:t>(S</a:t>
            </a:r>
            <a:r>
              <a:rPr sz="800" dirty="0">
                <a:latin typeface="Arial MT"/>
                <a:cs typeface="Arial MT"/>
              </a:rPr>
              <a:t>equen</a:t>
            </a:r>
            <a:r>
              <a:rPr sz="800" spc="-30" dirty="0">
                <a:latin typeface="Arial MT"/>
                <a:cs typeface="Arial MT"/>
              </a:rPr>
              <a:t>c</a:t>
            </a:r>
            <a:r>
              <a:rPr sz="800" spc="5" dirty="0">
                <a:latin typeface="Arial MT"/>
                <a:cs typeface="Arial MT"/>
              </a:rPr>
              <a:t>e  </a:t>
            </a:r>
            <a:r>
              <a:rPr sz="800" spc="-5" dirty="0">
                <a:latin typeface="Arial MT"/>
                <a:cs typeface="Arial MT"/>
              </a:rPr>
              <a:t>Diagram)</a:t>
            </a:r>
            <a:endParaRPr sz="800">
              <a:latin typeface="Arial MT"/>
              <a:cs typeface="Arial MT"/>
            </a:endParaRPr>
          </a:p>
        </p:txBody>
      </p:sp>
      <p:sp>
        <p:nvSpPr>
          <p:cNvPr id="23" name="object 23"/>
          <p:cNvSpPr txBox="1"/>
          <p:nvPr/>
        </p:nvSpPr>
        <p:spPr>
          <a:xfrm>
            <a:off x="7609959" y="5254760"/>
            <a:ext cx="899160" cy="534670"/>
          </a:xfrm>
          <a:prstGeom prst="rect">
            <a:avLst/>
          </a:prstGeom>
          <a:ln w="9513">
            <a:solidFill>
              <a:srgbClr val="000000"/>
            </a:solidFill>
          </a:ln>
        </p:spPr>
        <p:txBody>
          <a:bodyPr vert="horz" wrap="square" lIns="0" tIns="27940" rIns="0" bIns="0" rtlCol="0">
            <a:spAutoFit/>
          </a:bodyPr>
          <a:lstStyle/>
          <a:p>
            <a:pPr marL="71755" marR="80010" indent="6350" algn="ctr">
              <a:lnSpc>
                <a:spcPct val="100000"/>
              </a:lnSpc>
              <a:spcBef>
                <a:spcPts val="220"/>
              </a:spcBef>
            </a:pPr>
            <a:r>
              <a:rPr sz="800" spc="-335" dirty="0">
                <a:latin typeface="Arial MT"/>
                <a:cs typeface="Arial MT"/>
              </a:rPr>
              <a:t>Диаграмма </a:t>
            </a:r>
            <a:r>
              <a:rPr sz="800" spc="-210" dirty="0">
                <a:latin typeface="Arial MT"/>
                <a:cs typeface="Arial MT"/>
              </a:rPr>
              <a:t> </a:t>
            </a:r>
            <a:r>
              <a:rPr sz="800" spc="-360" dirty="0">
                <a:latin typeface="Arial MT"/>
                <a:cs typeface="Arial MT"/>
              </a:rPr>
              <a:t>коммуникации </a:t>
            </a:r>
            <a:r>
              <a:rPr sz="800" spc="-210" dirty="0">
                <a:latin typeface="Arial MT"/>
                <a:cs typeface="Arial MT"/>
              </a:rPr>
              <a:t> </a:t>
            </a:r>
            <a:r>
              <a:rPr sz="800" spc="-10" dirty="0">
                <a:latin typeface="Arial MT"/>
                <a:cs typeface="Arial MT"/>
              </a:rPr>
              <a:t>(</a:t>
            </a:r>
            <a:r>
              <a:rPr sz="800" spc="15" dirty="0">
                <a:latin typeface="Arial MT"/>
                <a:cs typeface="Arial MT"/>
              </a:rPr>
              <a:t>C</a:t>
            </a:r>
            <a:r>
              <a:rPr sz="800" dirty="0">
                <a:latin typeface="Arial MT"/>
                <a:cs typeface="Arial MT"/>
              </a:rPr>
              <a:t>o</a:t>
            </a:r>
            <a:r>
              <a:rPr sz="800" spc="5" dirty="0">
                <a:latin typeface="Arial MT"/>
                <a:cs typeface="Arial MT"/>
              </a:rPr>
              <a:t>m</a:t>
            </a:r>
            <a:r>
              <a:rPr sz="800" spc="-70" dirty="0">
                <a:latin typeface="Arial MT"/>
                <a:cs typeface="Arial MT"/>
              </a:rPr>
              <a:t>m</a:t>
            </a:r>
            <a:r>
              <a:rPr sz="800" dirty="0">
                <a:latin typeface="Arial MT"/>
                <a:cs typeface="Arial MT"/>
              </a:rPr>
              <a:t>un</a:t>
            </a:r>
            <a:r>
              <a:rPr sz="800" spc="45" dirty="0">
                <a:latin typeface="Arial MT"/>
                <a:cs typeface="Arial MT"/>
              </a:rPr>
              <a:t>i</a:t>
            </a:r>
            <a:r>
              <a:rPr sz="800" spc="-30" dirty="0">
                <a:latin typeface="Arial MT"/>
                <a:cs typeface="Arial MT"/>
              </a:rPr>
              <a:t>c</a:t>
            </a:r>
            <a:r>
              <a:rPr sz="800" dirty="0">
                <a:latin typeface="Arial MT"/>
                <a:cs typeface="Arial MT"/>
              </a:rPr>
              <a:t>at</a:t>
            </a:r>
            <a:r>
              <a:rPr sz="800" spc="-30" dirty="0">
                <a:latin typeface="Arial MT"/>
                <a:cs typeface="Arial MT"/>
              </a:rPr>
              <a:t>i</a:t>
            </a:r>
            <a:r>
              <a:rPr sz="800" dirty="0">
                <a:latin typeface="Arial MT"/>
                <a:cs typeface="Arial MT"/>
              </a:rPr>
              <a:t>o</a:t>
            </a:r>
            <a:r>
              <a:rPr sz="800" spc="5" dirty="0">
                <a:latin typeface="Arial MT"/>
                <a:cs typeface="Arial MT"/>
              </a:rPr>
              <a:t>n  </a:t>
            </a:r>
            <a:r>
              <a:rPr sz="800" spc="-5" dirty="0">
                <a:latin typeface="Arial MT"/>
                <a:cs typeface="Arial MT"/>
              </a:rPr>
              <a:t>Diagram)</a:t>
            </a:r>
            <a:endParaRPr sz="800">
              <a:latin typeface="Arial MT"/>
              <a:cs typeface="Arial MT"/>
            </a:endParaRPr>
          </a:p>
        </p:txBody>
      </p:sp>
      <p:sp>
        <p:nvSpPr>
          <p:cNvPr id="24" name="object 24"/>
          <p:cNvSpPr txBox="1"/>
          <p:nvPr/>
        </p:nvSpPr>
        <p:spPr>
          <a:xfrm>
            <a:off x="8681639" y="5254760"/>
            <a:ext cx="1186815" cy="539115"/>
          </a:xfrm>
          <a:prstGeom prst="rect">
            <a:avLst/>
          </a:prstGeom>
          <a:ln w="9512">
            <a:solidFill>
              <a:srgbClr val="000000"/>
            </a:solidFill>
          </a:ln>
        </p:spPr>
        <p:txBody>
          <a:bodyPr vert="horz" wrap="square" lIns="0" tIns="10795" rIns="0" bIns="0" rtlCol="0">
            <a:spAutoFit/>
          </a:bodyPr>
          <a:lstStyle/>
          <a:p>
            <a:pPr marL="106680" marR="106045" indent="-6985" algn="ctr">
              <a:lnSpc>
                <a:spcPct val="100000"/>
              </a:lnSpc>
              <a:spcBef>
                <a:spcPts val="85"/>
              </a:spcBef>
            </a:pPr>
            <a:r>
              <a:rPr sz="800" spc="-280" dirty="0">
                <a:latin typeface="Arial MT"/>
                <a:cs typeface="Arial MT"/>
              </a:rPr>
              <a:t>Д</a:t>
            </a:r>
            <a:r>
              <a:rPr sz="800" spc="-355" dirty="0">
                <a:latin typeface="Arial MT"/>
                <a:cs typeface="Arial MT"/>
              </a:rPr>
              <a:t>иа</a:t>
            </a:r>
            <a:r>
              <a:rPr sz="800" spc="-425" dirty="0">
                <a:latin typeface="Arial MT"/>
                <a:cs typeface="Arial MT"/>
              </a:rPr>
              <a:t>г</a:t>
            </a:r>
            <a:r>
              <a:rPr sz="800" spc="-434" dirty="0">
                <a:latin typeface="Arial MT"/>
                <a:cs typeface="Arial MT"/>
              </a:rPr>
              <a:t>р</a:t>
            </a:r>
            <a:r>
              <a:rPr sz="800" spc="-355" dirty="0">
                <a:latin typeface="Arial MT"/>
                <a:cs typeface="Arial MT"/>
              </a:rPr>
              <a:t>а</a:t>
            </a:r>
            <a:r>
              <a:rPr sz="800" spc="-280" dirty="0">
                <a:latin typeface="Arial MT"/>
                <a:cs typeface="Arial MT"/>
              </a:rPr>
              <a:t>м</a:t>
            </a:r>
            <a:r>
              <a:rPr sz="800" spc="-204" dirty="0">
                <a:latin typeface="Arial MT"/>
                <a:cs typeface="Arial MT"/>
              </a:rPr>
              <a:t>м</a:t>
            </a:r>
            <a:r>
              <a:rPr sz="800" spc="-345" dirty="0">
                <a:latin typeface="Arial MT"/>
                <a:cs typeface="Arial MT"/>
              </a:rPr>
              <a:t>а</a:t>
            </a:r>
            <a:r>
              <a:rPr sz="800" spc="-85" dirty="0">
                <a:latin typeface="Arial MT"/>
                <a:cs typeface="Arial MT"/>
              </a:rPr>
              <a:t> </a:t>
            </a:r>
            <a:r>
              <a:rPr sz="800" spc="-355" dirty="0">
                <a:latin typeface="Arial MT"/>
                <a:cs typeface="Arial MT"/>
              </a:rPr>
              <a:t>об</a:t>
            </a:r>
            <a:r>
              <a:rPr sz="800" spc="-430" dirty="0">
                <a:latin typeface="Arial MT"/>
                <a:cs typeface="Arial MT"/>
              </a:rPr>
              <a:t>з</a:t>
            </a:r>
            <a:r>
              <a:rPr sz="800" spc="-355" dirty="0">
                <a:latin typeface="Arial MT"/>
                <a:cs typeface="Arial MT"/>
              </a:rPr>
              <a:t>ор</a:t>
            </a:r>
            <a:r>
              <a:rPr sz="800" spc="-180" dirty="0">
                <a:latin typeface="Arial MT"/>
                <a:cs typeface="Arial MT"/>
              </a:rPr>
              <a:t>а  </a:t>
            </a:r>
            <a:r>
              <a:rPr sz="800" spc="-365" dirty="0">
                <a:latin typeface="Arial MT"/>
                <a:cs typeface="Arial MT"/>
              </a:rPr>
              <a:t>взаимодействий </a:t>
            </a:r>
            <a:r>
              <a:rPr sz="800" spc="-210" dirty="0">
                <a:latin typeface="Arial MT"/>
                <a:cs typeface="Arial MT"/>
              </a:rPr>
              <a:t> </a:t>
            </a:r>
            <a:r>
              <a:rPr sz="800" spc="-5" dirty="0">
                <a:latin typeface="Arial MT"/>
                <a:cs typeface="Arial MT"/>
              </a:rPr>
              <a:t>(</a:t>
            </a:r>
            <a:r>
              <a:rPr sz="800" dirty="0">
                <a:latin typeface="Arial MT"/>
                <a:cs typeface="Arial MT"/>
              </a:rPr>
              <a:t>Inte</a:t>
            </a:r>
            <a:r>
              <a:rPr sz="800" spc="-45" dirty="0">
                <a:latin typeface="Arial MT"/>
                <a:cs typeface="Arial MT"/>
              </a:rPr>
              <a:t>r</a:t>
            </a:r>
            <a:r>
              <a:rPr sz="800" dirty="0">
                <a:latin typeface="Arial MT"/>
                <a:cs typeface="Arial MT"/>
              </a:rPr>
              <a:t>a</a:t>
            </a:r>
            <a:r>
              <a:rPr sz="800" spc="45" dirty="0">
                <a:latin typeface="Arial MT"/>
                <a:cs typeface="Arial MT"/>
              </a:rPr>
              <a:t>c</a:t>
            </a:r>
            <a:r>
              <a:rPr sz="800" dirty="0">
                <a:latin typeface="Arial MT"/>
                <a:cs typeface="Arial MT"/>
              </a:rPr>
              <a:t>t</a:t>
            </a:r>
            <a:r>
              <a:rPr sz="800" spc="-30" dirty="0">
                <a:latin typeface="Arial MT"/>
                <a:cs typeface="Arial MT"/>
              </a:rPr>
              <a:t>i</a:t>
            </a:r>
            <a:r>
              <a:rPr sz="800" dirty="0">
                <a:latin typeface="Arial MT"/>
                <a:cs typeface="Arial MT"/>
              </a:rPr>
              <a:t>o</a:t>
            </a:r>
            <a:r>
              <a:rPr sz="800" spc="10" dirty="0">
                <a:latin typeface="Arial MT"/>
                <a:cs typeface="Arial MT"/>
              </a:rPr>
              <a:t>n</a:t>
            </a:r>
            <a:r>
              <a:rPr sz="800" spc="-10" dirty="0">
                <a:latin typeface="Arial MT"/>
                <a:cs typeface="Arial MT"/>
              </a:rPr>
              <a:t> </a:t>
            </a:r>
            <a:r>
              <a:rPr sz="800" spc="-30" dirty="0">
                <a:latin typeface="Arial MT"/>
                <a:cs typeface="Arial MT"/>
              </a:rPr>
              <a:t>Ov</a:t>
            </a:r>
            <a:r>
              <a:rPr sz="800" dirty="0">
                <a:latin typeface="Arial MT"/>
                <a:cs typeface="Arial MT"/>
              </a:rPr>
              <a:t>e</a:t>
            </a:r>
            <a:r>
              <a:rPr sz="800" spc="25" dirty="0">
                <a:latin typeface="Arial MT"/>
                <a:cs typeface="Arial MT"/>
              </a:rPr>
              <a:t>r</a:t>
            </a:r>
            <a:r>
              <a:rPr sz="800" spc="-30" dirty="0">
                <a:latin typeface="Arial MT"/>
                <a:cs typeface="Arial MT"/>
              </a:rPr>
              <a:t>v</a:t>
            </a:r>
            <a:r>
              <a:rPr sz="800" spc="45" dirty="0">
                <a:latin typeface="Arial MT"/>
                <a:cs typeface="Arial MT"/>
              </a:rPr>
              <a:t>i</a:t>
            </a:r>
            <a:r>
              <a:rPr sz="800" dirty="0">
                <a:latin typeface="Arial MT"/>
                <a:cs typeface="Arial MT"/>
              </a:rPr>
              <a:t>e</a:t>
            </a:r>
            <a:r>
              <a:rPr sz="800" spc="10" dirty="0">
                <a:latin typeface="Arial MT"/>
                <a:cs typeface="Arial MT"/>
              </a:rPr>
              <a:t>w  </a:t>
            </a:r>
            <a:r>
              <a:rPr sz="800" spc="-5" dirty="0">
                <a:latin typeface="Arial MT"/>
                <a:cs typeface="Arial MT"/>
              </a:rPr>
              <a:t>Diagram)</a:t>
            </a:r>
            <a:endParaRPr sz="800">
              <a:latin typeface="Arial MT"/>
              <a:cs typeface="Arial MT"/>
            </a:endParaRPr>
          </a:p>
        </p:txBody>
      </p:sp>
      <p:sp>
        <p:nvSpPr>
          <p:cNvPr id="25" name="object 25"/>
          <p:cNvSpPr txBox="1"/>
          <p:nvPr/>
        </p:nvSpPr>
        <p:spPr>
          <a:xfrm>
            <a:off x="10307239" y="5254760"/>
            <a:ext cx="899160" cy="539115"/>
          </a:xfrm>
          <a:prstGeom prst="rect">
            <a:avLst/>
          </a:prstGeom>
          <a:ln w="9513">
            <a:solidFill>
              <a:srgbClr val="000000"/>
            </a:solidFill>
          </a:ln>
        </p:spPr>
        <p:txBody>
          <a:bodyPr vert="horz" wrap="square" lIns="0" tIns="89535" rIns="0" bIns="0" rtlCol="0">
            <a:spAutoFit/>
          </a:bodyPr>
          <a:lstStyle/>
          <a:p>
            <a:pPr marL="66040" marR="38735" indent="113664">
              <a:lnSpc>
                <a:spcPct val="100000"/>
              </a:lnSpc>
              <a:spcBef>
                <a:spcPts val="705"/>
              </a:spcBef>
            </a:pPr>
            <a:r>
              <a:rPr sz="800" spc="-335" dirty="0">
                <a:latin typeface="Arial MT"/>
                <a:cs typeface="Arial MT"/>
              </a:rPr>
              <a:t>Диаграмма </a:t>
            </a:r>
            <a:r>
              <a:rPr sz="800" spc="-210" dirty="0">
                <a:latin typeface="Arial MT"/>
                <a:cs typeface="Arial MT"/>
              </a:rPr>
              <a:t> </a:t>
            </a:r>
            <a:r>
              <a:rPr sz="800" spc="-370" dirty="0">
                <a:latin typeface="Arial MT"/>
                <a:cs typeface="Arial MT"/>
              </a:rPr>
              <a:t>синхронизации </a:t>
            </a:r>
            <a:r>
              <a:rPr sz="800" spc="-210" dirty="0">
                <a:latin typeface="Arial MT"/>
                <a:cs typeface="Arial MT"/>
              </a:rPr>
              <a:t> </a:t>
            </a:r>
            <a:r>
              <a:rPr sz="800" spc="-5" dirty="0">
                <a:latin typeface="Arial MT"/>
                <a:cs typeface="Arial MT"/>
              </a:rPr>
              <a:t>(Timing</a:t>
            </a:r>
            <a:r>
              <a:rPr sz="800" spc="-35" dirty="0">
                <a:latin typeface="Arial MT"/>
                <a:cs typeface="Arial MT"/>
              </a:rPr>
              <a:t> </a:t>
            </a:r>
            <a:r>
              <a:rPr sz="800" spc="-5" dirty="0">
                <a:latin typeface="Arial MT"/>
                <a:cs typeface="Arial MT"/>
              </a:rPr>
              <a:t>Diagram)</a:t>
            </a:r>
            <a:endParaRPr sz="800">
              <a:latin typeface="Arial MT"/>
              <a:cs typeface="Arial MT"/>
            </a:endParaRPr>
          </a:p>
        </p:txBody>
      </p:sp>
      <p:sp>
        <p:nvSpPr>
          <p:cNvPr id="26" name="object 26"/>
          <p:cNvSpPr/>
          <p:nvPr/>
        </p:nvSpPr>
        <p:spPr>
          <a:xfrm>
            <a:off x="6459111" y="3095918"/>
            <a:ext cx="1708785" cy="278765"/>
          </a:xfrm>
          <a:custGeom>
            <a:avLst/>
            <a:gdLst/>
            <a:ahLst/>
            <a:cxnLst/>
            <a:rect l="l" t="t" r="r" b="b"/>
            <a:pathLst>
              <a:path w="1708784" h="278764">
                <a:moveTo>
                  <a:pt x="1708319" y="278285"/>
                </a:moveTo>
                <a:lnTo>
                  <a:pt x="1708319" y="0"/>
                </a:lnTo>
                <a:lnTo>
                  <a:pt x="0" y="0"/>
                </a:lnTo>
              </a:path>
            </a:pathLst>
          </a:custGeom>
          <a:ln w="9509">
            <a:solidFill>
              <a:srgbClr val="000000"/>
            </a:solidFill>
          </a:ln>
        </p:spPr>
        <p:txBody>
          <a:bodyPr wrap="square" lIns="0" tIns="0" rIns="0" bIns="0" rtlCol="0"/>
          <a:lstStyle/>
          <a:p>
            <a:endParaRPr/>
          </a:p>
        </p:txBody>
      </p:sp>
      <p:sp>
        <p:nvSpPr>
          <p:cNvPr id="27" name="object 27"/>
          <p:cNvSpPr/>
          <p:nvPr/>
        </p:nvSpPr>
        <p:spPr>
          <a:xfrm>
            <a:off x="6890726" y="3912790"/>
            <a:ext cx="3866515" cy="1346835"/>
          </a:xfrm>
          <a:custGeom>
            <a:avLst/>
            <a:gdLst/>
            <a:ahLst/>
            <a:cxnLst/>
            <a:rect l="l" t="t" r="r" b="b"/>
            <a:pathLst>
              <a:path w="3866515" h="1346835">
                <a:moveTo>
                  <a:pt x="3326560" y="359099"/>
                </a:moveTo>
                <a:lnTo>
                  <a:pt x="3326560" y="269292"/>
                </a:lnTo>
                <a:lnTo>
                  <a:pt x="2382512" y="269292"/>
                </a:lnTo>
              </a:path>
              <a:path w="3866515" h="1346835">
                <a:moveTo>
                  <a:pt x="1078911" y="448778"/>
                </a:moveTo>
                <a:lnTo>
                  <a:pt x="1078911" y="269292"/>
                </a:lnTo>
              </a:path>
              <a:path w="3866515" h="1346835">
                <a:moveTo>
                  <a:pt x="0" y="448778"/>
                </a:moveTo>
                <a:lnTo>
                  <a:pt x="0" y="269292"/>
                </a:lnTo>
                <a:lnTo>
                  <a:pt x="1276703" y="269292"/>
                </a:lnTo>
              </a:path>
              <a:path w="3866515" h="1346835">
                <a:moveTo>
                  <a:pt x="2382512" y="359099"/>
                </a:moveTo>
                <a:lnTo>
                  <a:pt x="2382512" y="269292"/>
                </a:lnTo>
                <a:lnTo>
                  <a:pt x="1276703" y="269292"/>
                </a:lnTo>
                <a:lnTo>
                  <a:pt x="1276703" y="104879"/>
                </a:lnTo>
              </a:path>
              <a:path w="3866515" h="1346835">
                <a:moveTo>
                  <a:pt x="1311720" y="104879"/>
                </a:moveTo>
                <a:lnTo>
                  <a:pt x="1276703" y="0"/>
                </a:lnTo>
                <a:lnTo>
                  <a:pt x="1241687" y="104879"/>
                </a:lnTo>
                <a:lnTo>
                  <a:pt x="1311720" y="104879"/>
                </a:lnTo>
                <a:close/>
              </a:path>
              <a:path w="3866515" h="1346835">
                <a:moveTo>
                  <a:pt x="0" y="1346463"/>
                </a:moveTo>
                <a:lnTo>
                  <a:pt x="0" y="1175463"/>
                </a:lnTo>
                <a:lnTo>
                  <a:pt x="1168736" y="1175463"/>
                </a:lnTo>
              </a:path>
              <a:path w="3866515" h="1346835">
                <a:moveTo>
                  <a:pt x="1168736" y="1346463"/>
                </a:moveTo>
                <a:lnTo>
                  <a:pt x="1168736" y="1175463"/>
                </a:lnTo>
                <a:lnTo>
                  <a:pt x="2380736" y="1175463"/>
                </a:lnTo>
              </a:path>
              <a:path w="3866515" h="1346835">
                <a:moveTo>
                  <a:pt x="3866016" y="1346463"/>
                </a:moveTo>
                <a:lnTo>
                  <a:pt x="3866016" y="1175463"/>
                </a:lnTo>
                <a:lnTo>
                  <a:pt x="2373504" y="1175463"/>
                </a:lnTo>
              </a:path>
              <a:path w="3866515" h="1346835">
                <a:moveTo>
                  <a:pt x="2384288" y="1328514"/>
                </a:moveTo>
                <a:lnTo>
                  <a:pt x="2385557" y="1002526"/>
                </a:lnTo>
              </a:path>
              <a:path w="3866515" h="1346835">
                <a:moveTo>
                  <a:pt x="2420573" y="1002652"/>
                </a:moveTo>
                <a:lnTo>
                  <a:pt x="2385938" y="897646"/>
                </a:lnTo>
                <a:lnTo>
                  <a:pt x="2350541" y="1002386"/>
                </a:lnTo>
                <a:lnTo>
                  <a:pt x="2420573" y="1002652"/>
                </a:lnTo>
                <a:close/>
              </a:path>
            </a:pathLst>
          </a:custGeom>
          <a:ln w="9517">
            <a:solidFill>
              <a:srgbClr val="000000"/>
            </a:solidFill>
          </a:ln>
        </p:spPr>
        <p:txBody>
          <a:bodyPr wrap="square" lIns="0" tIns="0" rIns="0" bIns="0" rtlCol="0"/>
          <a:lstStyle/>
          <a:p>
            <a:endParaRPr/>
          </a:p>
        </p:txBody>
      </p:sp>
      <p:pic>
        <p:nvPicPr>
          <p:cNvPr id="29" name="Рисунок 28"/>
          <p:cNvPicPr>
            <a:picLocks noChangeAspect="1"/>
          </p:cNvPicPr>
          <p:nvPr/>
        </p:nvPicPr>
        <p:blipFill>
          <a:blip r:embed="rId2"/>
          <a:stretch>
            <a:fillRect/>
          </a:stretch>
        </p:blipFill>
        <p:spPr>
          <a:xfrm>
            <a:off x="161925" y="1524000"/>
            <a:ext cx="11877675" cy="4572000"/>
          </a:xfrm>
          <a:prstGeom prst="rect">
            <a:avLst/>
          </a:prstGeom>
        </p:spPr>
      </p:pic>
    </p:spTree>
    <p:extLst>
      <p:ext uri="{BB962C8B-B14F-4D97-AF65-F5344CB8AC3E}">
        <p14:creationId xmlns:p14="http://schemas.microsoft.com/office/powerpoint/2010/main" val="186115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7AB5CC-BCF5-92BB-945A-5E8CD9B0CFB3}"/>
              </a:ext>
            </a:extLst>
          </p:cNvPr>
          <p:cNvSpPr>
            <a:spLocks noGrp="1"/>
          </p:cNvSpPr>
          <p:nvPr>
            <p:ph type="title"/>
          </p:nvPr>
        </p:nvSpPr>
        <p:spPr>
          <a:xfrm>
            <a:off x="838200" y="365125"/>
            <a:ext cx="2574471" cy="5824311"/>
          </a:xfrm>
        </p:spPr>
        <p:txBody>
          <a:bodyPr/>
          <a:lstStyle/>
          <a:p>
            <a:r>
              <a:rPr lang="ru-RU" dirty="0"/>
              <a:t>Основа языка </a:t>
            </a:r>
            <a:r>
              <a:rPr lang="en-US" dirty="0"/>
              <a:t>UML</a:t>
            </a:r>
            <a:endParaRPr lang="ru-RU" dirty="0"/>
          </a:p>
        </p:txBody>
      </p:sp>
      <p:pic>
        <p:nvPicPr>
          <p:cNvPr id="2050" name="Picture 2">
            <a:extLst>
              <a:ext uri="{FF2B5EF4-FFF2-40B4-BE49-F238E27FC236}">
                <a16:creationId xmlns:a16="http://schemas.microsoft.com/office/drawing/2014/main" id="{6A0CEB6D-B039-68F1-A9BD-CD7F45D4E2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6413" y="307066"/>
            <a:ext cx="8364324" cy="5824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55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9611" y="348049"/>
            <a:ext cx="10515600" cy="1325563"/>
          </a:xfrm>
          <a:prstGeom prst="rect">
            <a:avLst/>
          </a:prstGeom>
        </p:spPr>
        <p:txBody>
          <a:bodyPr vert="horz" wrap="square" lIns="0" tIns="146812" rIns="0" bIns="0" rtlCol="0">
            <a:spAutoFit/>
          </a:bodyPr>
          <a:lstStyle/>
          <a:p>
            <a:pPr marL="12700" marR="5080">
              <a:lnSpc>
                <a:spcPts val="4320"/>
              </a:lnSpc>
              <a:spcBef>
                <a:spcPts val="640"/>
              </a:spcBef>
            </a:pPr>
            <a:r>
              <a:rPr lang="en-US" spc="-35" dirty="0"/>
              <a:t>The </a:t>
            </a:r>
            <a:r>
              <a:rPr spc="-35" dirty="0"/>
              <a:t>UML </a:t>
            </a:r>
            <a:r>
              <a:rPr spc="-5" dirty="0"/>
              <a:t>(</a:t>
            </a:r>
            <a:r>
              <a:rPr u="heavy" spc="-5" dirty="0">
                <a:solidFill>
                  <a:srgbClr val="0462C1"/>
                </a:solidFill>
                <a:uFill>
                  <a:solidFill>
                    <a:srgbClr val="0462C1"/>
                  </a:solidFill>
                </a:uFill>
                <a:hlinkClick r:id="rId3"/>
              </a:rPr>
              <a:t>англ.</a:t>
            </a:r>
            <a:r>
              <a:rPr spc="-5" dirty="0">
                <a:solidFill>
                  <a:srgbClr val="0462C1"/>
                </a:solidFill>
                <a:hlinkClick r:id="rId3"/>
              </a:rPr>
              <a:t> </a:t>
            </a:r>
            <a:r>
              <a:rPr i="1" spc="-5" dirty="0">
                <a:latin typeface="Calibri Light"/>
                <a:cs typeface="Calibri Light"/>
              </a:rPr>
              <a:t>Unified Modeling Language </a:t>
            </a:r>
            <a:r>
              <a:rPr spc="-5" dirty="0"/>
              <a:t>— </a:t>
            </a:r>
            <a:r>
              <a:rPr dirty="0"/>
              <a:t> унифицированный </a:t>
            </a:r>
            <a:r>
              <a:rPr spc="-5" dirty="0"/>
              <a:t>язык</a:t>
            </a:r>
            <a:r>
              <a:rPr spc="15" dirty="0"/>
              <a:t> </a:t>
            </a:r>
            <a:r>
              <a:rPr spc="-5" dirty="0"/>
              <a:t>моделирования)</a:t>
            </a:r>
          </a:p>
        </p:txBody>
      </p:sp>
      <p:sp>
        <p:nvSpPr>
          <p:cNvPr id="3" name="object 3"/>
          <p:cNvSpPr txBox="1"/>
          <p:nvPr/>
        </p:nvSpPr>
        <p:spPr>
          <a:xfrm>
            <a:off x="916939" y="1811782"/>
            <a:ext cx="8397875" cy="391160"/>
          </a:xfrm>
          <a:prstGeom prst="rect">
            <a:avLst/>
          </a:prstGeom>
        </p:spPr>
        <p:txBody>
          <a:bodyPr vert="horz" wrap="square" lIns="0" tIns="12700" rIns="0" bIns="0" rtlCol="0">
            <a:spAutoFit/>
          </a:bodyPr>
          <a:lstStyle/>
          <a:p>
            <a:pPr marL="241300" indent="-229235">
              <a:lnSpc>
                <a:spcPct val="100000"/>
              </a:lnSpc>
              <a:spcBef>
                <a:spcPts val="100"/>
              </a:spcBef>
              <a:buFont typeface="Arial MT"/>
              <a:buChar char="•"/>
              <a:tabLst>
                <a:tab pos="241935" algn="l"/>
                <a:tab pos="1372235" algn="l"/>
                <a:tab pos="2457450" algn="l"/>
                <a:tab pos="4542155" algn="l"/>
                <a:tab pos="5674995" algn="l"/>
                <a:tab pos="7770495" algn="l"/>
              </a:tabLst>
            </a:pPr>
            <a:r>
              <a:rPr sz="2400" b="1" spc="-5" dirty="0">
                <a:latin typeface="Times New Roman"/>
                <a:cs typeface="Times New Roman"/>
              </a:rPr>
              <a:t>Я</a:t>
            </a:r>
            <a:r>
              <a:rPr sz="2400" b="1" spc="-10" dirty="0">
                <a:latin typeface="Times New Roman"/>
                <a:cs typeface="Times New Roman"/>
              </a:rPr>
              <a:t>з</a:t>
            </a:r>
            <a:r>
              <a:rPr sz="2400" b="1" spc="5" dirty="0">
                <a:latin typeface="Times New Roman"/>
                <a:cs typeface="Times New Roman"/>
              </a:rPr>
              <a:t>ы</a:t>
            </a:r>
            <a:r>
              <a:rPr sz="2400" b="1" dirty="0">
                <a:latin typeface="Times New Roman"/>
                <a:cs typeface="Times New Roman"/>
              </a:rPr>
              <a:t>к	</a:t>
            </a:r>
            <a:r>
              <a:rPr sz="2400" b="1" spc="-5" dirty="0">
                <a:latin typeface="Times New Roman"/>
                <a:cs typeface="Times New Roman"/>
              </a:rPr>
              <a:t>U</a:t>
            </a:r>
            <a:r>
              <a:rPr sz="2400" b="1" dirty="0">
                <a:latin typeface="Times New Roman"/>
                <a:cs typeface="Times New Roman"/>
              </a:rPr>
              <a:t>ML	</a:t>
            </a:r>
            <a:r>
              <a:rPr sz="2400" spc="-5" dirty="0">
                <a:latin typeface="Times New Roman"/>
                <a:cs typeface="Times New Roman"/>
              </a:rPr>
              <a:t>пр</a:t>
            </a:r>
            <a:r>
              <a:rPr sz="2400" spc="-35" dirty="0">
                <a:latin typeface="Times New Roman"/>
                <a:cs typeface="Times New Roman"/>
              </a:rPr>
              <a:t>е</a:t>
            </a:r>
            <a:r>
              <a:rPr sz="2400" spc="10" dirty="0">
                <a:latin typeface="Times New Roman"/>
                <a:cs typeface="Times New Roman"/>
              </a:rPr>
              <a:t>д</a:t>
            </a:r>
            <a:r>
              <a:rPr sz="2400" dirty="0">
                <a:latin typeface="Times New Roman"/>
                <a:cs typeface="Times New Roman"/>
              </a:rPr>
              <a:t>с</a:t>
            </a:r>
            <a:r>
              <a:rPr sz="2400" spc="15" dirty="0">
                <a:latin typeface="Times New Roman"/>
                <a:cs typeface="Times New Roman"/>
              </a:rPr>
              <a:t>т</a:t>
            </a:r>
            <a:r>
              <a:rPr sz="2400" dirty="0">
                <a:latin typeface="Times New Roman"/>
                <a:cs typeface="Times New Roman"/>
              </a:rPr>
              <a:t>а</a:t>
            </a:r>
            <a:r>
              <a:rPr sz="2400" spc="-40" dirty="0">
                <a:latin typeface="Times New Roman"/>
                <a:cs typeface="Times New Roman"/>
              </a:rPr>
              <a:t>в</a:t>
            </a:r>
            <a:r>
              <a:rPr sz="2400" spc="-5" dirty="0">
                <a:latin typeface="Times New Roman"/>
                <a:cs typeface="Times New Roman"/>
              </a:rPr>
              <a:t>ляе</a:t>
            </a:r>
            <a:r>
              <a:rPr sz="2400" dirty="0">
                <a:latin typeface="Times New Roman"/>
                <a:cs typeface="Times New Roman"/>
              </a:rPr>
              <a:t>т	со</a:t>
            </a:r>
            <a:r>
              <a:rPr sz="2400" spc="5" dirty="0">
                <a:latin typeface="Times New Roman"/>
                <a:cs typeface="Times New Roman"/>
              </a:rPr>
              <a:t>б</a:t>
            </a:r>
            <a:r>
              <a:rPr sz="2400" dirty="0">
                <a:latin typeface="Times New Roman"/>
                <a:cs typeface="Times New Roman"/>
              </a:rPr>
              <a:t>ой	общеце</a:t>
            </a:r>
            <a:r>
              <a:rPr sz="2400" spc="5" dirty="0">
                <a:latin typeface="Times New Roman"/>
                <a:cs typeface="Times New Roman"/>
              </a:rPr>
              <a:t>л</a:t>
            </a:r>
            <a:r>
              <a:rPr sz="2400" dirty="0">
                <a:latin typeface="Times New Roman"/>
                <a:cs typeface="Times New Roman"/>
              </a:rPr>
              <a:t>е</a:t>
            </a:r>
            <a:r>
              <a:rPr sz="2400" spc="-15" dirty="0">
                <a:latin typeface="Times New Roman"/>
                <a:cs typeface="Times New Roman"/>
              </a:rPr>
              <a:t>в</a:t>
            </a:r>
            <a:r>
              <a:rPr sz="2400" dirty="0">
                <a:latin typeface="Times New Roman"/>
                <a:cs typeface="Times New Roman"/>
              </a:rPr>
              <a:t>ой	язык</a:t>
            </a:r>
            <a:endParaRPr sz="2400">
              <a:latin typeface="Times New Roman"/>
              <a:cs typeface="Times New Roman"/>
            </a:endParaRPr>
          </a:p>
        </p:txBody>
      </p:sp>
      <p:sp>
        <p:nvSpPr>
          <p:cNvPr id="4" name="object 4"/>
          <p:cNvSpPr txBox="1"/>
          <p:nvPr/>
        </p:nvSpPr>
        <p:spPr>
          <a:xfrm>
            <a:off x="1145844" y="1811782"/>
            <a:ext cx="10128885" cy="1106072"/>
          </a:xfrm>
          <a:prstGeom prst="rect">
            <a:avLst/>
          </a:prstGeom>
        </p:spPr>
        <p:txBody>
          <a:bodyPr vert="horz" wrap="square" lIns="0" tIns="53975" rIns="0" bIns="0" rtlCol="0">
            <a:spAutoFit/>
          </a:bodyPr>
          <a:lstStyle/>
          <a:p>
            <a:pPr marL="12700" marR="5080" indent="8516620">
              <a:lnSpc>
                <a:spcPts val="2590"/>
              </a:lnSpc>
              <a:spcBef>
                <a:spcPts val="425"/>
              </a:spcBef>
              <a:tabLst>
                <a:tab pos="2330450" algn="l"/>
                <a:tab pos="3663950" algn="l"/>
                <a:tab pos="5349875" algn="l"/>
                <a:tab pos="6050915" algn="l"/>
                <a:tab pos="8268970" algn="l"/>
              </a:tabLst>
            </a:pPr>
            <a:r>
              <a:rPr sz="2400" spc="-5" dirty="0" err="1">
                <a:latin typeface="Times New Roman"/>
                <a:cs typeface="Times New Roman"/>
              </a:rPr>
              <a:t>в</a:t>
            </a:r>
            <a:r>
              <a:rPr sz="2400" dirty="0" err="1">
                <a:latin typeface="Times New Roman"/>
                <a:cs typeface="Times New Roman"/>
              </a:rPr>
              <a:t>и</a:t>
            </a:r>
            <a:r>
              <a:rPr sz="2400" spc="-50" dirty="0" err="1">
                <a:latin typeface="Times New Roman"/>
                <a:cs typeface="Times New Roman"/>
              </a:rPr>
              <a:t>з</a:t>
            </a:r>
            <a:r>
              <a:rPr sz="2400" spc="-25" dirty="0" err="1">
                <a:latin typeface="Times New Roman"/>
                <a:cs typeface="Times New Roman"/>
              </a:rPr>
              <a:t>у</a:t>
            </a:r>
            <a:r>
              <a:rPr sz="2400" spc="20" dirty="0" err="1">
                <a:latin typeface="Times New Roman"/>
                <a:cs typeface="Times New Roman"/>
              </a:rPr>
              <a:t>а</a:t>
            </a:r>
            <a:r>
              <a:rPr sz="2400" spc="-5" dirty="0" err="1">
                <a:latin typeface="Times New Roman"/>
                <a:cs typeface="Times New Roman"/>
              </a:rPr>
              <a:t>льно</a:t>
            </a:r>
            <a:r>
              <a:rPr sz="2400" spc="-65" dirty="0" err="1">
                <a:latin typeface="Times New Roman"/>
                <a:cs typeface="Times New Roman"/>
              </a:rPr>
              <a:t>г</a:t>
            </a:r>
            <a:r>
              <a:rPr sz="2400" dirty="0" err="1">
                <a:latin typeface="Times New Roman"/>
                <a:cs typeface="Times New Roman"/>
              </a:rPr>
              <a:t>о</a:t>
            </a:r>
            <a:r>
              <a:rPr sz="2400" dirty="0">
                <a:latin typeface="Times New Roman"/>
                <a:cs typeface="Times New Roman"/>
              </a:rPr>
              <a:t>  </a:t>
            </a:r>
            <a:r>
              <a:rPr sz="2400" dirty="0" err="1">
                <a:latin typeface="Times New Roman"/>
                <a:cs typeface="Times New Roman"/>
              </a:rPr>
              <a:t>м</a:t>
            </a:r>
            <a:r>
              <a:rPr sz="2400" spc="-70" dirty="0" err="1">
                <a:latin typeface="Times New Roman"/>
                <a:cs typeface="Times New Roman"/>
              </a:rPr>
              <a:t>о</a:t>
            </a:r>
            <a:r>
              <a:rPr sz="2400" dirty="0" err="1">
                <a:latin typeface="Times New Roman"/>
                <a:cs typeface="Times New Roman"/>
              </a:rPr>
              <a:t>делиро</a:t>
            </a:r>
            <a:r>
              <a:rPr sz="2400" spc="-35" dirty="0" err="1">
                <a:latin typeface="Times New Roman"/>
                <a:cs typeface="Times New Roman"/>
              </a:rPr>
              <a:t>в</a:t>
            </a:r>
            <a:r>
              <a:rPr sz="2400" spc="10" dirty="0" err="1">
                <a:latin typeface="Times New Roman"/>
                <a:cs typeface="Times New Roman"/>
              </a:rPr>
              <a:t>а</a:t>
            </a:r>
            <a:r>
              <a:rPr sz="2400" spc="-5" dirty="0" err="1">
                <a:latin typeface="Times New Roman"/>
                <a:cs typeface="Times New Roman"/>
              </a:rPr>
              <a:t>ния</a:t>
            </a:r>
            <a:r>
              <a:rPr lang="ru-RU" sz="2400" spc="-5" dirty="0">
                <a:latin typeface="Times New Roman"/>
                <a:cs typeface="Times New Roman"/>
              </a:rPr>
              <a:t>.</a:t>
            </a:r>
          </a:p>
          <a:p>
            <a:pPr marL="12700" marR="5080" indent="8516620">
              <a:lnSpc>
                <a:spcPts val="2590"/>
              </a:lnSpc>
              <a:spcBef>
                <a:spcPts val="425"/>
              </a:spcBef>
              <a:tabLst>
                <a:tab pos="2330450" algn="l"/>
                <a:tab pos="3663950" algn="l"/>
                <a:tab pos="5349875" algn="l"/>
                <a:tab pos="6050915" algn="l"/>
                <a:tab pos="8268970" algn="l"/>
              </a:tabLst>
            </a:pPr>
            <a:endParaRPr sz="2400" dirty="0">
              <a:latin typeface="Times New Roman"/>
              <a:cs typeface="Times New Roman"/>
            </a:endParaRPr>
          </a:p>
        </p:txBody>
      </p:sp>
      <p:sp>
        <p:nvSpPr>
          <p:cNvPr id="5" name="object 5"/>
          <p:cNvSpPr txBox="1"/>
          <p:nvPr/>
        </p:nvSpPr>
        <p:spPr>
          <a:xfrm>
            <a:off x="916939" y="2469845"/>
            <a:ext cx="10360025" cy="2908232"/>
          </a:xfrm>
          <a:prstGeom prst="rect">
            <a:avLst/>
          </a:prstGeom>
        </p:spPr>
        <p:txBody>
          <a:bodyPr vert="horz" wrap="square" lIns="0" tIns="49530" rIns="0" bIns="0" rtlCol="0">
            <a:spAutoFit/>
          </a:bodyPr>
          <a:lstStyle/>
          <a:p>
            <a:pPr marL="241300" marR="5080" algn="just">
              <a:lnSpc>
                <a:spcPct val="90000"/>
              </a:lnSpc>
              <a:spcBef>
                <a:spcPts val="390"/>
              </a:spcBef>
            </a:pPr>
            <a:endParaRPr lang="ru-RU" sz="2400" spc="-5" dirty="0">
              <a:latin typeface="Times New Roman"/>
              <a:cs typeface="Times New Roman"/>
            </a:endParaRPr>
          </a:p>
          <a:p>
            <a:pPr marL="241300" marR="5080" algn="just">
              <a:lnSpc>
                <a:spcPct val="90000"/>
              </a:lnSpc>
              <a:spcBef>
                <a:spcPts val="390"/>
              </a:spcBef>
            </a:pPr>
            <a:r>
              <a:rPr sz="2400" spc="-5" dirty="0" err="1">
                <a:latin typeface="Times New Roman"/>
                <a:cs typeface="Times New Roman"/>
              </a:rPr>
              <a:t>Язык</a:t>
            </a:r>
            <a:r>
              <a:rPr sz="2400" dirty="0">
                <a:latin typeface="Times New Roman"/>
                <a:cs typeface="Times New Roman"/>
              </a:rPr>
              <a:t> UML</a:t>
            </a:r>
            <a:r>
              <a:rPr sz="2400" spc="5" dirty="0">
                <a:latin typeface="Times New Roman"/>
                <a:cs typeface="Times New Roman"/>
              </a:rPr>
              <a:t> </a:t>
            </a:r>
            <a:r>
              <a:rPr sz="2400" spc="-5" dirty="0">
                <a:latin typeface="Times New Roman"/>
                <a:cs typeface="Times New Roman"/>
              </a:rPr>
              <a:t>предлагает</a:t>
            </a:r>
            <a:r>
              <a:rPr sz="2400" dirty="0">
                <a:latin typeface="Times New Roman"/>
                <a:cs typeface="Times New Roman"/>
              </a:rPr>
              <a:t> </a:t>
            </a:r>
            <a:r>
              <a:rPr sz="2400" spc="-5" dirty="0">
                <a:latin typeface="Times New Roman"/>
                <a:cs typeface="Times New Roman"/>
              </a:rPr>
              <a:t>набор</a:t>
            </a:r>
            <a:r>
              <a:rPr sz="2400" dirty="0">
                <a:latin typeface="Times New Roman"/>
                <a:cs typeface="Times New Roman"/>
              </a:rPr>
              <a:t> </a:t>
            </a:r>
            <a:r>
              <a:rPr sz="2400" spc="-5" dirty="0">
                <a:latin typeface="Times New Roman"/>
                <a:cs typeface="Times New Roman"/>
              </a:rPr>
              <a:t>инструментальных</a:t>
            </a:r>
            <a:r>
              <a:rPr sz="2400" dirty="0">
                <a:latin typeface="Times New Roman"/>
                <a:cs typeface="Times New Roman"/>
              </a:rPr>
              <a:t> </a:t>
            </a:r>
            <a:r>
              <a:rPr sz="2400" spc="-5" dirty="0">
                <a:latin typeface="Times New Roman"/>
                <a:cs typeface="Times New Roman"/>
              </a:rPr>
              <a:t>средств, </a:t>
            </a:r>
            <a:r>
              <a:rPr sz="2400" dirty="0">
                <a:latin typeface="Times New Roman"/>
                <a:cs typeface="Times New Roman"/>
              </a:rPr>
              <a:t> </a:t>
            </a:r>
            <a:r>
              <a:rPr sz="2400" spc="-10" dirty="0">
                <a:latin typeface="Times New Roman"/>
                <a:cs typeface="Times New Roman"/>
              </a:rPr>
              <a:t>позволяющих</a:t>
            </a:r>
            <a:r>
              <a:rPr sz="2400" spc="-5" dirty="0">
                <a:latin typeface="Times New Roman"/>
                <a:cs typeface="Times New Roman"/>
              </a:rPr>
              <a:t> </a:t>
            </a:r>
            <a:r>
              <a:rPr sz="2400" spc="-10" dirty="0">
                <a:latin typeface="Times New Roman"/>
                <a:cs typeface="Times New Roman"/>
              </a:rPr>
              <a:t>проводить</a:t>
            </a:r>
            <a:r>
              <a:rPr sz="2400" spc="-5" dirty="0">
                <a:latin typeface="Times New Roman"/>
                <a:cs typeface="Times New Roman"/>
              </a:rPr>
              <a:t> </a:t>
            </a:r>
            <a:r>
              <a:rPr sz="2400" dirty="0">
                <a:latin typeface="Times New Roman"/>
                <a:cs typeface="Times New Roman"/>
              </a:rPr>
              <a:t>всесторонний</a:t>
            </a:r>
            <a:r>
              <a:rPr sz="2400" spc="5" dirty="0">
                <a:latin typeface="Times New Roman"/>
                <a:cs typeface="Times New Roman"/>
              </a:rPr>
              <a:t> </a:t>
            </a:r>
            <a:r>
              <a:rPr sz="2400" dirty="0">
                <a:latin typeface="Times New Roman"/>
                <a:cs typeface="Times New Roman"/>
              </a:rPr>
              <a:t>анализ</a:t>
            </a:r>
            <a:r>
              <a:rPr sz="2400" spc="5" dirty="0">
                <a:latin typeface="Times New Roman"/>
                <a:cs typeface="Times New Roman"/>
              </a:rPr>
              <a:t> </a:t>
            </a:r>
            <a:r>
              <a:rPr sz="2400" spc="-10" dirty="0">
                <a:latin typeface="Times New Roman"/>
                <a:cs typeface="Times New Roman"/>
              </a:rPr>
              <a:t>сложных</a:t>
            </a:r>
            <a:r>
              <a:rPr sz="2400" spc="-5" dirty="0">
                <a:latin typeface="Times New Roman"/>
                <a:cs typeface="Times New Roman"/>
              </a:rPr>
              <a:t> </a:t>
            </a:r>
            <a:r>
              <a:rPr sz="2400" dirty="0">
                <a:latin typeface="Times New Roman"/>
                <a:cs typeface="Times New Roman"/>
              </a:rPr>
              <a:t>ИС</a:t>
            </a:r>
            <a:r>
              <a:rPr sz="2400" spc="5" dirty="0">
                <a:latin typeface="Times New Roman"/>
                <a:cs typeface="Times New Roman"/>
              </a:rPr>
              <a:t> </a:t>
            </a:r>
            <a:r>
              <a:rPr sz="2400" spc="-15" dirty="0">
                <a:latin typeface="Times New Roman"/>
                <a:cs typeface="Times New Roman"/>
              </a:rPr>
              <a:t>как</a:t>
            </a:r>
            <a:r>
              <a:rPr sz="2400" spc="575" dirty="0">
                <a:latin typeface="Times New Roman"/>
                <a:cs typeface="Times New Roman"/>
              </a:rPr>
              <a:t> </a:t>
            </a:r>
            <a:r>
              <a:rPr sz="2400" dirty="0">
                <a:latin typeface="Times New Roman"/>
                <a:cs typeface="Times New Roman"/>
              </a:rPr>
              <a:t>с </a:t>
            </a:r>
            <a:r>
              <a:rPr sz="2400" spc="-585" dirty="0">
                <a:latin typeface="Times New Roman"/>
                <a:cs typeface="Times New Roman"/>
              </a:rPr>
              <a:t> </a:t>
            </a:r>
            <a:r>
              <a:rPr sz="2400" spc="-10" dirty="0">
                <a:latin typeface="Times New Roman"/>
                <a:cs typeface="Times New Roman"/>
              </a:rPr>
              <a:t>технической</a:t>
            </a:r>
            <a:r>
              <a:rPr sz="2400" spc="-5" dirty="0">
                <a:latin typeface="Times New Roman"/>
                <a:cs typeface="Times New Roman"/>
              </a:rPr>
              <a:t> </a:t>
            </a:r>
            <a:r>
              <a:rPr sz="2400" spc="-25" dirty="0">
                <a:latin typeface="Times New Roman"/>
                <a:cs typeface="Times New Roman"/>
              </a:rPr>
              <a:t>точки</a:t>
            </a:r>
            <a:r>
              <a:rPr sz="2400" spc="15" dirty="0">
                <a:latin typeface="Times New Roman"/>
                <a:cs typeface="Times New Roman"/>
              </a:rPr>
              <a:t> </a:t>
            </a:r>
            <a:r>
              <a:rPr sz="2400" dirty="0">
                <a:latin typeface="Times New Roman"/>
                <a:cs typeface="Times New Roman"/>
              </a:rPr>
              <a:t>зрения, </a:t>
            </a:r>
            <a:r>
              <a:rPr sz="2400" spc="5" dirty="0">
                <a:latin typeface="Times New Roman"/>
                <a:cs typeface="Times New Roman"/>
              </a:rPr>
              <a:t>так</a:t>
            </a:r>
            <a:r>
              <a:rPr sz="2400" dirty="0">
                <a:latin typeface="Times New Roman"/>
                <a:cs typeface="Times New Roman"/>
              </a:rPr>
              <a:t> и</a:t>
            </a:r>
            <a:r>
              <a:rPr sz="2400" spc="10" dirty="0">
                <a:latin typeface="Times New Roman"/>
                <a:cs typeface="Times New Roman"/>
              </a:rPr>
              <a:t> </a:t>
            </a:r>
            <a:r>
              <a:rPr sz="2400" dirty="0">
                <a:latin typeface="Times New Roman"/>
                <a:cs typeface="Times New Roman"/>
              </a:rPr>
              <a:t>с</a:t>
            </a:r>
            <a:r>
              <a:rPr sz="2400" spc="-10" dirty="0">
                <a:latin typeface="Times New Roman"/>
                <a:cs typeface="Times New Roman"/>
              </a:rPr>
              <a:t> </a:t>
            </a:r>
            <a:r>
              <a:rPr sz="2400" spc="-25" dirty="0">
                <a:latin typeface="Times New Roman"/>
                <a:cs typeface="Times New Roman"/>
              </a:rPr>
              <a:t>точки</a:t>
            </a:r>
            <a:r>
              <a:rPr sz="2400" spc="10" dirty="0">
                <a:latin typeface="Times New Roman"/>
                <a:cs typeface="Times New Roman"/>
              </a:rPr>
              <a:t> </a:t>
            </a:r>
            <a:r>
              <a:rPr sz="2400" dirty="0">
                <a:latin typeface="Times New Roman"/>
                <a:cs typeface="Times New Roman"/>
              </a:rPr>
              <a:t>зрения</a:t>
            </a:r>
            <a:r>
              <a:rPr sz="2400" spc="-5" dirty="0">
                <a:latin typeface="Times New Roman"/>
                <a:cs typeface="Times New Roman"/>
              </a:rPr>
              <a:t> </a:t>
            </a:r>
            <a:r>
              <a:rPr sz="2400" dirty="0">
                <a:latin typeface="Times New Roman"/>
                <a:cs typeface="Times New Roman"/>
              </a:rPr>
              <a:t>потребностей</a:t>
            </a:r>
            <a:r>
              <a:rPr sz="2400" spc="30" dirty="0">
                <a:latin typeface="Times New Roman"/>
                <a:cs typeface="Times New Roman"/>
              </a:rPr>
              <a:t> </a:t>
            </a:r>
            <a:r>
              <a:rPr sz="2400" spc="10" dirty="0">
                <a:latin typeface="Times New Roman"/>
                <a:cs typeface="Times New Roman"/>
              </a:rPr>
              <a:t>бизнеса.</a:t>
            </a:r>
            <a:endParaRPr sz="2400" dirty="0">
              <a:latin typeface="Times New Roman"/>
              <a:cs typeface="Times New Roman"/>
            </a:endParaRPr>
          </a:p>
          <a:p>
            <a:pPr>
              <a:lnSpc>
                <a:spcPct val="100000"/>
              </a:lnSpc>
              <a:spcBef>
                <a:spcPts val="20"/>
              </a:spcBef>
            </a:pPr>
            <a:endParaRPr sz="2850" dirty="0">
              <a:latin typeface="Times New Roman"/>
              <a:cs typeface="Times New Roman"/>
            </a:endParaRPr>
          </a:p>
          <a:p>
            <a:pPr marL="12700">
              <a:lnSpc>
                <a:spcPts val="2735"/>
              </a:lnSpc>
              <a:tabLst>
                <a:tab pos="899794" algn="l"/>
                <a:tab pos="2383790" algn="l"/>
                <a:tab pos="3652520" algn="l"/>
                <a:tab pos="5967730" algn="l"/>
                <a:tab pos="6688455" algn="l"/>
                <a:tab pos="7988934" algn="l"/>
                <a:tab pos="8616315" algn="l"/>
                <a:tab pos="10180320" algn="l"/>
              </a:tabLst>
            </a:pPr>
            <a:r>
              <a:rPr sz="2400" dirty="0">
                <a:latin typeface="Times New Roman"/>
                <a:cs typeface="Times New Roman"/>
              </a:rPr>
              <a:t>UML</a:t>
            </a:r>
            <a:r>
              <a:rPr lang="ru-RU" sz="2400" dirty="0">
                <a:latin typeface="Times New Roman"/>
                <a:cs typeface="Times New Roman"/>
              </a:rPr>
              <a:t> </a:t>
            </a:r>
            <a:r>
              <a:rPr lang="ru-RU" sz="2400" spc="15" dirty="0">
                <a:latin typeface="Times New Roman"/>
                <a:cs typeface="Times New Roman"/>
              </a:rPr>
              <a:t>дает возможность всей команде проекта </a:t>
            </a:r>
            <a:r>
              <a:rPr sz="2400" spc="-10" dirty="0">
                <a:latin typeface="Times New Roman"/>
                <a:cs typeface="Times New Roman"/>
              </a:rPr>
              <a:t>ИС</a:t>
            </a:r>
            <a:r>
              <a:rPr sz="2400" dirty="0">
                <a:latin typeface="Times New Roman"/>
                <a:cs typeface="Times New Roman"/>
              </a:rPr>
              <a:t>,	</a:t>
            </a:r>
            <a:r>
              <a:rPr lang="ru-RU" sz="2400" dirty="0">
                <a:latin typeface="Times New Roman"/>
                <a:cs typeface="Times New Roman"/>
              </a:rPr>
              <a:t>работать и общаться на едином языке, понимая, весь процесс, что в конечном счете </a:t>
            </a:r>
            <a:r>
              <a:rPr sz="2400" dirty="0" err="1">
                <a:latin typeface="Times New Roman"/>
                <a:cs typeface="Times New Roman"/>
              </a:rPr>
              <a:t>сн</a:t>
            </a:r>
            <a:r>
              <a:rPr sz="2400" spc="5" dirty="0" err="1">
                <a:latin typeface="Times New Roman"/>
                <a:cs typeface="Times New Roman"/>
              </a:rPr>
              <a:t>и</a:t>
            </a:r>
            <a:r>
              <a:rPr sz="2400" dirty="0" err="1">
                <a:latin typeface="Times New Roman"/>
                <a:cs typeface="Times New Roman"/>
              </a:rPr>
              <a:t>жа</a:t>
            </a:r>
            <a:r>
              <a:rPr lang="ru-RU" sz="2400" dirty="0" err="1">
                <a:latin typeface="Times New Roman"/>
                <a:cs typeface="Times New Roman"/>
              </a:rPr>
              <a:t>ет</a:t>
            </a:r>
            <a:r>
              <a:rPr lang="ru-RU" sz="2400" dirty="0">
                <a:latin typeface="Times New Roman"/>
                <a:cs typeface="Times New Roman"/>
              </a:rPr>
              <a:t> </a:t>
            </a:r>
            <a:r>
              <a:rPr sz="2400" dirty="0" err="1">
                <a:latin typeface="Times New Roman"/>
                <a:cs typeface="Times New Roman"/>
              </a:rPr>
              <a:t>с</a:t>
            </a:r>
            <a:r>
              <a:rPr sz="2400" spc="-45" dirty="0" err="1">
                <a:latin typeface="Times New Roman"/>
                <a:cs typeface="Times New Roman"/>
              </a:rPr>
              <a:t>т</a:t>
            </a:r>
            <a:r>
              <a:rPr sz="2400" dirty="0" err="1">
                <a:latin typeface="Times New Roman"/>
                <a:cs typeface="Times New Roman"/>
              </a:rPr>
              <a:t>оим</a:t>
            </a:r>
            <a:r>
              <a:rPr sz="2400" spc="55" dirty="0" err="1">
                <a:latin typeface="Times New Roman"/>
                <a:cs typeface="Times New Roman"/>
              </a:rPr>
              <a:t>о</a:t>
            </a:r>
            <a:r>
              <a:rPr sz="2400" dirty="0" err="1">
                <a:latin typeface="Times New Roman"/>
                <a:cs typeface="Times New Roman"/>
              </a:rPr>
              <a:t>сть</a:t>
            </a:r>
            <a:r>
              <a:rPr lang="ru-RU" sz="2400" dirty="0">
                <a:latin typeface="Times New Roman"/>
                <a:cs typeface="Times New Roman"/>
              </a:rPr>
              <a:t> </a:t>
            </a:r>
            <a:r>
              <a:rPr sz="2400" dirty="0">
                <a:latin typeface="Times New Roman"/>
                <a:cs typeface="Times New Roman"/>
              </a:rPr>
              <a:t>и</a:t>
            </a:r>
            <a:r>
              <a:rPr lang="ru-RU" sz="2400" dirty="0">
                <a:latin typeface="Times New Roman"/>
                <a:cs typeface="Times New Roman"/>
              </a:rPr>
              <a:t> </a:t>
            </a:r>
            <a:r>
              <a:rPr sz="2400" spc="-5" dirty="0" err="1">
                <a:latin typeface="Times New Roman"/>
                <a:cs typeface="Times New Roman"/>
              </a:rPr>
              <a:t>повышает</a:t>
            </a:r>
            <a:r>
              <a:rPr sz="2400" spc="-5" dirty="0">
                <a:latin typeface="Times New Roman"/>
                <a:cs typeface="Times New Roman"/>
              </a:rPr>
              <a:t> </a:t>
            </a:r>
            <a:r>
              <a:rPr sz="2400" spc="-5" dirty="0" err="1">
                <a:latin typeface="Times New Roman"/>
                <a:cs typeface="Times New Roman"/>
              </a:rPr>
              <a:t>эффективность</a:t>
            </a:r>
            <a:r>
              <a:rPr lang="ru-RU" sz="2400" spc="-5" dirty="0">
                <a:latin typeface="Times New Roman"/>
                <a:cs typeface="Times New Roman"/>
              </a:rPr>
              <a:t> </a:t>
            </a:r>
            <a:r>
              <a:rPr lang="ru-RU" sz="2400" spc="-5" dirty="0" err="1">
                <a:latin typeface="Times New Roman"/>
                <a:cs typeface="Times New Roman"/>
              </a:rPr>
              <a:t>проэкта</a:t>
            </a:r>
            <a:r>
              <a:rPr sz="2400" spc="-5" dirty="0">
                <a:latin typeface="Times New Roman"/>
                <a:cs typeface="Times New Roman"/>
              </a:rPr>
              <a:t>.</a:t>
            </a:r>
            <a:endParaRPr sz="2400" dirty="0">
              <a:latin typeface="Times New Roman"/>
              <a:cs typeface="Times New Roman"/>
            </a:endParaRPr>
          </a:p>
        </p:txBody>
      </p:sp>
    </p:spTree>
    <p:extLst>
      <p:ext uri="{BB962C8B-B14F-4D97-AF65-F5344CB8AC3E}">
        <p14:creationId xmlns:p14="http://schemas.microsoft.com/office/powerpoint/2010/main" val="4041706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4FA62A-EE25-9AEF-99FD-D653E13857AE}"/>
              </a:ext>
            </a:extLst>
          </p:cNvPr>
          <p:cNvSpPr>
            <a:spLocks noGrp="1"/>
          </p:cNvSpPr>
          <p:nvPr>
            <p:ph type="title"/>
          </p:nvPr>
        </p:nvSpPr>
        <p:spPr>
          <a:xfrm>
            <a:off x="375558" y="365125"/>
            <a:ext cx="3878036" cy="3708854"/>
          </a:xfrm>
        </p:spPr>
        <p:txBody>
          <a:bodyPr>
            <a:normAutofit/>
          </a:bodyPr>
          <a:lstStyle/>
          <a:p>
            <a:r>
              <a:rPr lang="ru-RU" dirty="0"/>
              <a:t>Изображение класса в </a:t>
            </a:r>
            <a:r>
              <a:rPr lang="en-US" dirty="0"/>
              <a:t>UML</a:t>
            </a:r>
            <a:endParaRPr lang="ru-RU" dirty="0"/>
          </a:p>
        </p:txBody>
      </p:sp>
      <p:pic>
        <p:nvPicPr>
          <p:cNvPr id="6" name="Рисунок 5">
            <a:extLst>
              <a:ext uri="{FF2B5EF4-FFF2-40B4-BE49-F238E27FC236}">
                <a16:creationId xmlns:a16="http://schemas.microsoft.com/office/drawing/2014/main" id="{11D9091E-BA15-C5AB-7839-84A2B31148ED}"/>
              </a:ext>
            </a:extLst>
          </p:cNvPr>
          <p:cNvPicPr>
            <a:picLocks noChangeAspect="1"/>
          </p:cNvPicPr>
          <p:nvPr/>
        </p:nvPicPr>
        <p:blipFill>
          <a:blip r:embed="rId2"/>
          <a:stretch>
            <a:fillRect/>
          </a:stretch>
        </p:blipFill>
        <p:spPr>
          <a:xfrm>
            <a:off x="4500371" y="445050"/>
            <a:ext cx="6249272" cy="5811061"/>
          </a:xfrm>
          <a:prstGeom prst="rect">
            <a:avLst/>
          </a:prstGeom>
        </p:spPr>
      </p:pic>
      <p:pic>
        <p:nvPicPr>
          <p:cNvPr id="3076" name="Picture 4">
            <a:extLst>
              <a:ext uri="{FF2B5EF4-FFF2-40B4-BE49-F238E27FC236}">
                <a16:creationId xmlns:a16="http://schemas.microsoft.com/office/drawing/2014/main" id="{E84E42DF-B2E7-80B6-01C2-CDF9A9E8B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735842"/>
            <a:ext cx="226695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810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39" y="308228"/>
            <a:ext cx="10358120" cy="615553"/>
          </a:xfrm>
        </p:spPr>
        <p:txBody>
          <a:bodyPr>
            <a:normAutofit fontScale="90000"/>
          </a:bodyPr>
          <a:lstStyle/>
          <a:p>
            <a:r>
              <a:rPr lang="ru-RU" dirty="0"/>
              <a:t>Классы </a:t>
            </a:r>
            <a:r>
              <a:rPr lang="en-US" dirty="0"/>
              <a:t>UML</a:t>
            </a:r>
            <a:endParaRPr lang="ru-RU" dirty="0"/>
          </a:p>
        </p:txBody>
      </p:sp>
      <p:pic>
        <p:nvPicPr>
          <p:cNvPr id="4" name="Рисунок 3"/>
          <p:cNvPicPr>
            <a:picLocks noChangeAspect="1"/>
          </p:cNvPicPr>
          <p:nvPr/>
        </p:nvPicPr>
        <p:blipFill>
          <a:blip r:embed="rId2"/>
          <a:stretch>
            <a:fillRect/>
          </a:stretch>
        </p:blipFill>
        <p:spPr>
          <a:xfrm>
            <a:off x="1608364" y="1010851"/>
            <a:ext cx="9288236" cy="5837624"/>
          </a:xfrm>
          <a:prstGeom prst="rect">
            <a:avLst/>
          </a:prstGeom>
        </p:spPr>
      </p:pic>
    </p:spTree>
    <p:extLst>
      <p:ext uri="{BB962C8B-B14F-4D97-AF65-F5344CB8AC3E}">
        <p14:creationId xmlns:p14="http://schemas.microsoft.com/office/powerpoint/2010/main" val="1500050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CDCC36-3579-59EE-1625-A3A765554141}"/>
              </a:ext>
            </a:extLst>
          </p:cNvPr>
          <p:cNvSpPr>
            <a:spLocks noGrp="1"/>
          </p:cNvSpPr>
          <p:nvPr>
            <p:ph type="title"/>
          </p:nvPr>
        </p:nvSpPr>
        <p:spPr/>
        <p:txBody>
          <a:bodyPr/>
          <a:lstStyle/>
          <a:p>
            <a:r>
              <a:rPr lang="ru-RU" dirty="0"/>
              <a:t>Диаграмма классов</a:t>
            </a:r>
          </a:p>
        </p:txBody>
      </p:sp>
      <p:sp>
        <p:nvSpPr>
          <p:cNvPr id="3" name="Объект 2">
            <a:extLst>
              <a:ext uri="{FF2B5EF4-FFF2-40B4-BE49-F238E27FC236}">
                <a16:creationId xmlns:a16="http://schemas.microsoft.com/office/drawing/2014/main" id="{4AA1AAEC-FE31-06C5-C3AA-3E3FCC10A1A8}"/>
              </a:ext>
            </a:extLst>
          </p:cNvPr>
          <p:cNvSpPr>
            <a:spLocks noGrp="1"/>
          </p:cNvSpPr>
          <p:nvPr>
            <p:ph idx="1"/>
          </p:nvPr>
        </p:nvSpPr>
        <p:spPr/>
        <p:txBody>
          <a:bodyPr>
            <a:normAutofit/>
          </a:bodyPr>
          <a:lstStyle/>
          <a:p>
            <a:r>
              <a:rPr lang="ru-RU" dirty="0"/>
              <a:t>Диаграмма классов (Class </a:t>
            </a:r>
            <a:r>
              <a:rPr lang="ru-RU" dirty="0" err="1"/>
              <a:t>diagram</a:t>
            </a:r>
            <a:r>
              <a:rPr lang="ru-RU" dirty="0"/>
              <a:t>) — статическая структурная диаграмма, описывающая структуру системы, демонстрирующая классы системы, их атрибуты, методы и зависимости между классами.</a:t>
            </a:r>
          </a:p>
        </p:txBody>
      </p:sp>
    </p:spTree>
    <p:extLst>
      <p:ext uri="{BB962C8B-B14F-4D97-AF65-F5344CB8AC3E}">
        <p14:creationId xmlns:p14="http://schemas.microsoft.com/office/powerpoint/2010/main" val="1004126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5FFAC0-22C3-2B59-BAF5-E9B49EB4FCEA}"/>
              </a:ext>
            </a:extLst>
          </p:cNvPr>
          <p:cNvSpPr>
            <a:spLocks noGrp="1"/>
          </p:cNvSpPr>
          <p:nvPr>
            <p:ph type="title"/>
          </p:nvPr>
        </p:nvSpPr>
        <p:spPr/>
        <p:txBody>
          <a:bodyPr/>
          <a:lstStyle/>
          <a:p>
            <a:r>
              <a:rPr lang="ru-RU" dirty="0"/>
              <a:t>Диаграмма компонентов</a:t>
            </a:r>
          </a:p>
        </p:txBody>
      </p:sp>
      <p:sp>
        <p:nvSpPr>
          <p:cNvPr id="3" name="Объект 2">
            <a:extLst>
              <a:ext uri="{FF2B5EF4-FFF2-40B4-BE49-F238E27FC236}">
                <a16:creationId xmlns:a16="http://schemas.microsoft.com/office/drawing/2014/main" id="{7596F7DB-DC7C-44F9-674E-F0E8AD0635ED}"/>
              </a:ext>
            </a:extLst>
          </p:cNvPr>
          <p:cNvSpPr>
            <a:spLocks noGrp="1"/>
          </p:cNvSpPr>
          <p:nvPr>
            <p:ph idx="1"/>
          </p:nvPr>
        </p:nvSpPr>
        <p:spPr/>
        <p:txBody>
          <a:bodyPr/>
          <a:lstStyle/>
          <a:p>
            <a:r>
              <a:rPr lang="ru-RU" dirty="0"/>
              <a:t>Диаграмма компонентов (</a:t>
            </a:r>
            <a:r>
              <a:rPr lang="ru-RU" dirty="0" err="1"/>
              <a:t>Component</a:t>
            </a:r>
            <a:r>
              <a:rPr lang="ru-RU" dirty="0"/>
              <a:t> </a:t>
            </a:r>
            <a:r>
              <a:rPr lang="ru-RU" dirty="0" err="1"/>
              <a:t>diagram</a:t>
            </a:r>
            <a:r>
              <a:rPr lang="ru-RU" dirty="0"/>
              <a:t>) — статическая структурная диаграмма, показывает разбиение программной системы на структурные компоненты и связи (зависимости) между компонентами</a:t>
            </a:r>
          </a:p>
        </p:txBody>
      </p:sp>
    </p:spTree>
    <p:extLst>
      <p:ext uri="{BB962C8B-B14F-4D97-AF65-F5344CB8AC3E}">
        <p14:creationId xmlns:p14="http://schemas.microsoft.com/office/powerpoint/2010/main" val="2391602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39" y="308228"/>
            <a:ext cx="10358120" cy="615553"/>
          </a:xfrm>
        </p:spPr>
        <p:txBody>
          <a:bodyPr>
            <a:normAutofit fontScale="90000"/>
          </a:bodyPr>
          <a:lstStyle/>
          <a:p>
            <a:r>
              <a:rPr lang="ru-RU" dirty="0"/>
              <a:t>Операции в </a:t>
            </a:r>
            <a:r>
              <a:rPr lang="en-US" dirty="0"/>
              <a:t>UML</a:t>
            </a:r>
            <a:endParaRPr lang="ru-RU" dirty="0"/>
          </a:p>
        </p:txBody>
      </p:sp>
      <p:sp>
        <p:nvSpPr>
          <p:cNvPr id="3" name="Текст 2"/>
          <p:cNvSpPr>
            <a:spLocks noGrp="1"/>
          </p:cNvSpPr>
          <p:nvPr>
            <p:ph type="body"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059724" y="1376712"/>
            <a:ext cx="10072550" cy="4995696"/>
          </a:xfrm>
          <a:prstGeom prst="rect">
            <a:avLst/>
          </a:prstGeom>
        </p:spPr>
      </p:pic>
    </p:spTree>
    <p:extLst>
      <p:ext uri="{BB962C8B-B14F-4D97-AF65-F5344CB8AC3E}">
        <p14:creationId xmlns:p14="http://schemas.microsoft.com/office/powerpoint/2010/main" val="1572846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39" y="308228"/>
            <a:ext cx="10358120" cy="615553"/>
          </a:xfrm>
        </p:spPr>
        <p:txBody>
          <a:bodyPr>
            <a:normAutofit fontScale="90000"/>
          </a:bodyPr>
          <a:lstStyle/>
          <a:p>
            <a:r>
              <a:rPr lang="ru-RU" dirty="0"/>
              <a:t>Ассоциации в </a:t>
            </a:r>
            <a:r>
              <a:rPr lang="en-US" dirty="0"/>
              <a:t>UML</a:t>
            </a:r>
            <a:endParaRPr lang="ru-RU" dirty="0"/>
          </a:p>
        </p:txBody>
      </p:sp>
      <p:sp>
        <p:nvSpPr>
          <p:cNvPr id="3" name="Текст 2"/>
          <p:cNvSpPr>
            <a:spLocks noGrp="1"/>
          </p:cNvSpPr>
          <p:nvPr>
            <p:ph type="body"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857250" y="942975"/>
            <a:ext cx="10477500" cy="4972050"/>
          </a:xfrm>
          <a:prstGeom prst="rect">
            <a:avLst/>
          </a:prstGeom>
        </p:spPr>
      </p:pic>
    </p:spTree>
    <p:extLst>
      <p:ext uri="{BB962C8B-B14F-4D97-AF65-F5344CB8AC3E}">
        <p14:creationId xmlns:p14="http://schemas.microsoft.com/office/powerpoint/2010/main" val="3801940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39" y="308228"/>
            <a:ext cx="10358120" cy="615553"/>
          </a:xfrm>
        </p:spPr>
        <p:txBody>
          <a:bodyPr>
            <a:normAutofit fontScale="90000"/>
          </a:bodyPr>
          <a:lstStyle/>
          <a:p>
            <a:r>
              <a:rPr lang="ru-RU" dirty="0"/>
              <a:t>Агрегация</a:t>
            </a:r>
          </a:p>
        </p:txBody>
      </p:sp>
      <p:sp>
        <p:nvSpPr>
          <p:cNvPr id="3" name="Текст 2"/>
          <p:cNvSpPr>
            <a:spLocks noGrp="1"/>
          </p:cNvSpPr>
          <p:nvPr>
            <p:ph type="body"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762000" y="923781"/>
            <a:ext cx="7510463" cy="3661438"/>
          </a:xfrm>
          <a:prstGeom prst="rect">
            <a:avLst/>
          </a:prstGeom>
        </p:spPr>
      </p:pic>
      <p:pic>
        <p:nvPicPr>
          <p:cNvPr id="5" name="Рисунок 4"/>
          <p:cNvPicPr>
            <a:picLocks noChangeAspect="1"/>
          </p:cNvPicPr>
          <p:nvPr/>
        </p:nvPicPr>
        <p:blipFill>
          <a:blip r:embed="rId3"/>
          <a:stretch>
            <a:fillRect/>
          </a:stretch>
        </p:blipFill>
        <p:spPr>
          <a:xfrm>
            <a:off x="6629400" y="2895600"/>
            <a:ext cx="5162550" cy="3592305"/>
          </a:xfrm>
          <a:prstGeom prst="rect">
            <a:avLst/>
          </a:prstGeom>
        </p:spPr>
      </p:pic>
    </p:spTree>
    <p:extLst>
      <p:ext uri="{BB962C8B-B14F-4D97-AF65-F5344CB8AC3E}">
        <p14:creationId xmlns:p14="http://schemas.microsoft.com/office/powerpoint/2010/main" val="3796870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39" y="308228"/>
            <a:ext cx="10358120" cy="615553"/>
          </a:xfrm>
        </p:spPr>
        <p:txBody>
          <a:bodyPr>
            <a:normAutofit fontScale="90000"/>
          </a:bodyPr>
          <a:lstStyle/>
          <a:p>
            <a:r>
              <a:rPr lang="ru-RU" dirty="0"/>
              <a:t>Ролевые имен и имена связей</a:t>
            </a:r>
          </a:p>
        </p:txBody>
      </p:sp>
      <p:pic>
        <p:nvPicPr>
          <p:cNvPr id="4" name="Рисунок 3"/>
          <p:cNvPicPr>
            <a:picLocks noChangeAspect="1"/>
          </p:cNvPicPr>
          <p:nvPr/>
        </p:nvPicPr>
        <p:blipFill>
          <a:blip r:embed="rId2"/>
          <a:stretch>
            <a:fillRect/>
          </a:stretch>
        </p:blipFill>
        <p:spPr>
          <a:xfrm>
            <a:off x="2838803" y="1731010"/>
            <a:ext cx="8439150" cy="4702675"/>
          </a:xfrm>
          <a:prstGeom prst="rect">
            <a:avLst/>
          </a:prstGeom>
        </p:spPr>
      </p:pic>
      <p:sp>
        <p:nvSpPr>
          <p:cNvPr id="3" name="Текст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707805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6939" y="308228"/>
            <a:ext cx="10358120" cy="615553"/>
          </a:xfrm>
        </p:spPr>
        <p:txBody>
          <a:bodyPr>
            <a:normAutofit fontScale="90000"/>
          </a:bodyPr>
          <a:lstStyle/>
          <a:p>
            <a:r>
              <a:rPr lang="ru-RU" dirty="0"/>
              <a:t>Зависимость</a:t>
            </a:r>
          </a:p>
        </p:txBody>
      </p:sp>
      <p:sp>
        <p:nvSpPr>
          <p:cNvPr id="3" name="Текст 2"/>
          <p:cNvSpPr>
            <a:spLocks noGrp="1"/>
          </p:cNvSpPr>
          <p:nvPr>
            <p:ph type="body" idx="1"/>
          </p:nvPr>
        </p:nvSpPr>
        <p:spPr/>
        <p:txBody>
          <a:bodyPr/>
          <a:lstStyle/>
          <a:p>
            <a:endParaRPr lang="ru-RU"/>
          </a:p>
        </p:txBody>
      </p:sp>
      <p:pic>
        <p:nvPicPr>
          <p:cNvPr id="4" name="Рисунок 3"/>
          <p:cNvPicPr>
            <a:picLocks noChangeAspect="1"/>
          </p:cNvPicPr>
          <p:nvPr/>
        </p:nvPicPr>
        <p:blipFill>
          <a:blip r:embed="rId2"/>
          <a:stretch>
            <a:fillRect/>
          </a:stretch>
        </p:blipFill>
        <p:spPr>
          <a:xfrm>
            <a:off x="1175658" y="873733"/>
            <a:ext cx="10287680" cy="4977329"/>
          </a:xfrm>
          <a:prstGeom prst="rect">
            <a:avLst/>
          </a:prstGeom>
        </p:spPr>
      </p:pic>
    </p:spTree>
    <p:extLst>
      <p:ext uri="{BB962C8B-B14F-4D97-AF65-F5344CB8AC3E}">
        <p14:creationId xmlns:p14="http://schemas.microsoft.com/office/powerpoint/2010/main" val="24326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7019EE-5A7D-2277-829A-E2F109CA3874}"/>
              </a:ext>
            </a:extLst>
          </p:cNvPr>
          <p:cNvSpPr>
            <a:spLocks noGrp="1"/>
          </p:cNvSpPr>
          <p:nvPr>
            <p:ph type="title"/>
          </p:nvPr>
        </p:nvSpPr>
        <p:spPr/>
        <p:txBody>
          <a:bodyPr/>
          <a:lstStyle/>
          <a:p>
            <a:pPr algn="ctr"/>
            <a:r>
              <a:rPr lang="ru-RU" dirty="0"/>
              <a:t>Особенности объектного проектирования ИС</a:t>
            </a:r>
          </a:p>
        </p:txBody>
      </p:sp>
      <p:sp>
        <p:nvSpPr>
          <p:cNvPr id="3" name="Объект 2">
            <a:extLst>
              <a:ext uri="{FF2B5EF4-FFF2-40B4-BE49-F238E27FC236}">
                <a16:creationId xmlns:a16="http://schemas.microsoft.com/office/drawing/2014/main" id="{5AE16FBA-2C9B-9173-0942-553400ECD125}"/>
              </a:ext>
            </a:extLst>
          </p:cNvPr>
          <p:cNvSpPr>
            <a:spLocks noGrp="1"/>
          </p:cNvSpPr>
          <p:nvPr>
            <p:ph idx="1"/>
          </p:nvPr>
        </p:nvSpPr>
        <p:spPr/>
        <p:txBody>
          <a:bodyPr>
            <a:normAutofit lnSpcReduction="10000"/>
          </a:bodyPr>
          <a:lstStyle/>
          <a:p>
            <a:r>
              <a:rPr lang="ru-RU" dirty="0"/>
              <a:t>Не путать с объектно-ориентированным программированием.</a:t>
            </a:r>
          </a:p>
          <a:p>
            <a:r>
              <a:rPr lang="ru-RU" dirty="0"/>
              <a:t>Если что-то не дописано или не определено верно, то программа не работает.</a:t>
            </a:r>
          </a:p>
          <a:p>
            <a:r>
              <a:rPr lang="ru-RU" dirty="0"/>
              <a:t>В объектно-ориентированном проектировании ИС невозможно точно определить все мельчайшие особенности процессов – такой подход, даст только «паралич анализа».</a:t>
            </a:r>
          </a:p>
          <a:p>
            <a:r>
              <a:rPr lang="ru-RU" dirty="0"/>
              <a:t>Команда проектирования будет уточнять все мельчайшие подробности процессов и на это будут уходить все силы, в то время как сам проект ИС двигаться не будет.</a:t>
            </a:r>
          </a:p>
          <a:p>
            <a:r>
              <a:rPr lang="ru-RU" dirty="0"/>
              <a:t>Важнее понятность моделей, которые строит </a:t>
            </a:r>
            <a:r>
              <a:rPr lang="ru-RU" dirty="0" err="1"/>
              <a:t>комманда</a:t>
            </a:r>
            <a:r>
              <a:rPr lang="ru-RU" dirty="0"/>
              <a:t>.</a:t>
            </a:r>
          </a:p>
        </p:txBody>
      </p:sp>
    </p:spTree>
    <p:extLst>
      <p:ext uri="{BB962C8B-B14F-4D97-AF65-F5344CB8AC3E}">
        <p14:creationId xmlns:p14="http://schemas.microsoft.com/office/powerpoint/2010/main" val="133372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C8E1B2-86AE-1B02-3855-B08F59A16151}"/>
              </a:ext>
            </a:extLst>
          </p:cNvPr>
          <p:cNvSpPr>
            <a:spLocks noGrp="1"/>
          </p:cNvSpPr>
          <p:nvPr>
            <p:ph type="title"/>
          </p:nvPr>
        </p:nvSpPr>
        <p:spPr/>
        <p:txBody>
          <a:bodyPr/>
          <a:lstStyle/>
          <a:p>
            <a:r>
              <a:rPr lang="ru-RU" dirty="0"/>
              <a:t>Задача объектного проектирования ИС</a:t>
            </a:r>
          </a:p>
        </p:txBody>
      </p:sp>
      <p:sp>
        <p:nvSpPr>
          <p:cNvPr id="3" name="Объект 2">
            <a:extLst>
              <a:ext uri="{FF2B5EF4-FFF2-40B4-BE49-F238E27FC236}">
                <a16:creationId xmlns:a16="http://schemas.microsoft.com/office/drawing/2014/main" id="{66A4190E-C975-C62C-EA3E-82817A224C54}"/>
              </a:ext>
            </a:extLst>
          </p:cNvPr>
          <p:cNvSpPr>
            <a:spLocks noGrp="1"/>
          </p:cNvSpPr>
          <p:nvPr>
            <p:ph idx="1"/>
          </p:nvPr>
        </p:nvSpPr>
        <p:spPr/>
        <p:txBody>
          <a:bodyPr/>
          <a:lstStyle/>
          <a:p>
            <a:r>
              <a:rPr lang="ru-RU" dirty="0"/>
              <a:t>Конкретизация функций и детальное описание – задача проектировщиков и разработчиков на этапе разработки. В рамках проектирования надо собрать и разработать требования, проанализировав процессы высокого уровня. В этом и заключается суть объектного проектирования ИС.</a:t>
            </a:r>
          </a:p>
        </p:txBody>
      </p:sp>
    </p:spTree>
    <p:extLst>
      <p:ext uri="{BB962C8B-B14F-4D97-AF65-F5344CB8AC3E}">
        <p14:creationId xmlns:p14="http://schemas.microsoft.com/office/powerpoint/2010/main" val="329051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D279E9-0D93-6158-6D1B-0F367D0B9FD0}"/>
              </a:ext>
            </a:extLst>
          </p:cNvPr>
          <p:cNvSpPr>
            <a:spLocks noGrp="1"/>
          </p:cNvSpPr>
          <p:nvPr>
            <p:ph type="title"/>
          </p:nvPr>
        </p:nvSpPr>
        <p:spPr/>
        <p:txBody>
          <a:bodyPr/>
          <a:lstStyle/>
          <a:p>
            <a:r>
              <a:rPr lang="ru-RU" dirty="0"/>
              <a:t>Язык объектного моделирования ИС</a:t>
            </a:r>
          </a:p>
        </p:txBody>
      </p:sp>
      <p:sp>
        <p:nvSpPr>
          <p:cNvPr id="3" name="Объект 2">
            <a:extLst>
              <a:ext uri="{FF2B5EF4-FFF2-40B4-BE49-F238E27FC236}">
                <a16:creationId xmlns:a16="http://schemas.microsoft.com/office/drawing/2014/main" id="{DCB24BEC-FB85-2F8E-275F-3CF51D11EB4E}"/>
              </a:ext>
            </a:extLst>
          </p:cNvPr>
          <p:cNvSpPr>
            <a:spLocks noGrp="1"/>
          </p:cNvSpPr>
          <p:nvPr>
            <p:ph idx="1"/>
          </p:nvPr>
        </p:nvSpPr>
        <p:spPr>
          <a:xfrm>
            <a:off x="838200" y="1433945"/>
            <a:ext cx="10515600" cy="4743018"/>
          </a:xfrm>
        </p:spPr>
        <p:txBody>
          <a:bodyPr>
            <a:normAutofit lnSpcReduction="10000"/>
          </a:bodyPr>
          <a:lstStyle/>
          <a:p>
            <a:r>
              <a:rPr lang="ru-RU" dirty="0"/>
              <a:t>Таким языком является </a:t>
            </a:r>
            <a:r>
              <a:rPr lang="en-US" dirty="0"/>
              <a:t>UML</a:t>
            </a:r>
            <a:r>
              <a:rPr lang="ru-RU" dirty="0"/>
              <a:t>.</a:t>
            </a:r>
          </a:p>
          <a:p>
            <a:r>
              <a:rPr lang="en-US" dirty="0"/>
              <a:t>UML</a:t>
            </a:r>
            <a:r>
              <a:rPr lang="ru-RU" dirty="0"/>
              <a:t> как стандарт де-факто появился в 1997 году.</a:t>
            </a:r>
          </a:p>
          <a:p>
            <a:r>
              <a:rPr lang="ru-RU" dirty="0"/>
              <a:t>Исторически попытки создать нотацию для моделирования объектов информационной системы были предприняты еще раньше.</a:t>
            </a:r>
            <a:br>
              <a:rPr lang="ru-RU" dirty="0"/>
            </a:br>
            <a:r>
              <a:rPr lang="ru-RU" dirty="0"/>
              <a:t>Крупные </a:t>
            </a:r>
            <a:r>
              <a:rPr lang="en-US" dirty="0"/>
              <a:t>IT</a:t>
            </a:r>
            <a:r>
              <a:rPr lang="ru-RU" dirty="0"/>
              <a:t> компании осознав необходимость более подробных нотаций чем </a:t>
            </a:r>
            <a:r>
              <a:rPr lang="en-US" dirty="0"/>
              <a:t>IDEF0</a:t>
            </a:r>
            <a:r>
              <a:rPr lang="ru-RU" dirty="0"/>
              <a:t> начали создавать собственные нотации для моделирования информационных систем.</a:t>
            </a:r>
          </a:p>
          <a:p>
            <a:r>
              <a:rPr lang="ru-RU" dirty="0"/>
              <a:t>Это привело к проблеме. В сложных проектах, где требовалась коллаборация нескольких компаний, сложно было наладить взаимодействие, поскольку специалисты не знали нотации компании-партнера и вынуждены были изучать ее.</a:t>
            </a:r>
          </a:p>
        </p:txBody>
      </p:sp>
    </p:spTree>
    <p:extLst>
      <p:ext uri="{BB962C8B-B14F-4D97-AF65-F5344CB8AC3E}">
        <p14:creationId xmlns:p14="http://schemas.microsoft.com/office/powerpoint/2010/main" val="62367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200447F-D641-39BC-075C-BCA328392138}"/>
              </a:ext>
            </a:extLst>
          </p:cNvPr>
          <p:cNvSpPr>
            <a:spLocks noGrp="1"/>
          </p:cNvSpPr>
          <p:nvPr>
            <p:ph idx="1"/>
          </p:nvPr>
        </p:nvSpPr>
        <p:spPr>
          <a:xfrm>
            <a:off x="838200" y="574964"/>
            <a:ext cx="10515600" cy="5601999"/>
          </a:xfrm>
        </p:spPr>
        <p:txBody>
          <a:bodyPr>
            <a:normAutofit/>
          </a:bodyPr>
          <a:lstStyle/>
          <a:p>
            <a:r>
              <a:rPr lang="ru-RU" dirty="0"/>
              <a:t>Конкуренция между компаниями, пытающимися «продвинуть» свой язык грозила привести к параличу отрасли и ситуации, когда все могут проиграть в конкурентной борьбе.</a:t>
            </a:r>
          </a:p>
          <a:p>
            <a:r>
              <a:rPr lang="ru-RU" dirty="0"/>
              <a:t>В конце концов</a:t>
            </a:r>
            <a:r>
              <a:rPr lang="en-US" dirty="0"/>
              <a:t> </a:t>
            </a:r>
            <a:r>
              <a:rPr lang="ru-RU" dirty="0"/>
              <a:t>стало очевидно, что проблему надо решать сообща, использую имеющиеся наработки всех компаний.</a:t>
            </a:r>
            <a:endParaRPr lang="en-US" dirty="0"/>
          </a:p>
          <a:p>
            <a:r>
              <a:rPr lang="ru-RU" dirty="0"/>
              <a:t>В 1989 году одиннадцать компаний (Hewlett Packard, Sun Microsystems, Canon, IBM, Apple и т.д.) основали консорциум OMG (</a:t>
            </a:r>
            <a:r>
              <a:rPr lang="en-US" dirty="0"/>
              <a:t>Object Management Group</a:t>
            </a:r>
            <a:r>
              <a:rPr lang="ru-RU" dirty="0"/>
              <a:t>). Основная задача – создание и продвижение стандартов </a:t>
            </a:r>
            <a:r>
              <a:rPr lang="en-US" dirty="0"/>
              <a:t>IT</a:t>
            </a:r>
            <a:r>
              <a:rPr lang="ru-RU" dirty="0"/>
              <a:t> индустрии.</a:t>
            </a:r>
          </a:p>
          <a:p>
            <a:r>
              <a:rPr lang="ru-RU" dirty="0"/>
              <a:t>В настоящее время </a:t>
            </a:r>
            <a:r>
              <a:rPr lang="en-US" dirty="0"/>
              <a:t>OMG</a:t>
            </a:r>
            <a:r>
              <a:rPr lang="ru-RU" dirty="0"/>
              <a:t> включает порядка восьмисот компаний. Среди них не только производители программного обеспечения, но и его потребители. Например American Airlines является одним из основателей OMG.</a:t>
            </a:r>
          </a:p>
        </p:txBody>
      </p:sp>
    </p:spTree>
    <p:extLst>
      <p:ext uri="{BB962C8B-B14F-4D97-AF65-F5344CB8AC3E}">
        <p14:creationId xmlns:p14="http://schemas.microsoft.com/office/powerpoint/2010/main" val="192457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B67BD3-ED7B-409E-EBCA-8AB675865E4F}"/>
              </a:ext>
            </a:extLst>
          </p:cNvPr>
          <p:cNvSpPr>
            <a:spLocks noGrp="1"/>
          </p:cNvSpPr>
          <p:nvPr>
            <p:ph type="title"/>
          </p:nvPr>
        </p:nvSpPr>
        <p:spPr>
          <a:xfrm>
            <a:off x="838200" y="365125"/>
            <a:ext cx="10515600" cy="625475"/>
          </a:xfrm>
        </p:spPr>
        <p:txBody>
          <a:bodyPr>
            <a:normAutofit fontScale="90000"/>
          </a:bodyPr>
          <a:lstStyle/>
          <a:p>
            <a:r>
              <a:rPr lang="ru-RU" dirty="0"/>
              <a:t>Технологии </a:t>
            </a:r>
            <a:r>
              <a:rPr lang="en-US" dirty="0"/>
              <a:t>OMG</a:t>
            </a:r>
            <a:endParaRPr lang="ru-RU" dirty="0"/>
          </a:p>
        </p:txBody>
      </p:sp>
      <p:sp>
        <p:nvSpPr>
          <p:cNvPr id="3" name="Объект 2">
            <a:extLst>
              <a:ext uri="{FF2B5EF4-FFF2-40B4-BE49-F238E27FC236}">
                <a16:creationId xmlns:a16="http://schemas.microsoft.com/office/drawing/2014/main" id="{CDC83170-1920-7A48-48CE-6E6D583257B7}"/>
              </a:ext>
            </a:extLst>
          </p:cNvPr>
          <p:cNvSpPr>
            <a:spLocks noGrp="1"/>
          </p:cNvSpPr>
          <p:nvPr>
            <p:ph idx="1"/>
          </p:nvPr>
        </p:nvSpPr>
        <p:spPr>
          <a:xfrm>
            <a:off x="838200" y="942109"/>
            <a:ext cx="10515600" cy="5550766"/>
          </a:xfrm>
        </p:spPr>
        <p:txBody>
          <a:bodyPr>
            <a:normAutofit lnSpcReduction="10000"/>
          </a:bodyPr>
          <a:lstStyle/>
          <a:p>
            <a:r>
              <a:rPr lang="ru-RU" dirty="0"/>
              <a:t>BPMN — графическая нотация для моделирования бизнес процессов.</a:t>
            </a:r>
          </a:p>
          <a:p>
            <a:r>
              <a:rPr lang="ru-RU" dirty="0"/>
              <a:t>MDA — концепция модельно ориентированного подхода к разработке программного обеспечения</a:t>
            </a:r>
          </a:p>
          <a:p>
            <a:r>
              <a:rPr lang="ru-RU" dirty="0" err="1"/>
              <a:t>Meta</a:t>
            </a:r>
            <a:r>
              <a:rPr lang="ru-RU" dirty="0"/>
              <a:t>-Object </a:t>
            </a:r>
            <a:r>
              <a:rPr lang="ru-RU" dirty="0" err="1"/>
              <a:t>Facility</a:t>
            </a:r>
            <a:endParaRPr lang="ru-RU" dirty="0"/>
          </a:p>
          <a:p>
            <a:pPr lvl="1"/>
            <a:r>
              <a:rPr lang="ru-RU" dirty="0"/>
              <a:t>UML — язык графического описания для объектного моделирования</a:t>
            </a:r>
          </a:p>
          <a:p>
            <a:pPr lvl="1"/>
            <a:r>
              <a:rPr lang="ru-RU" dirty="0"/>
              <a:t>XMI — стандарт для обмена метаданными с помощью языка XML.</a:t>
            </a:r>
          </a:p>
          <a:p>
            <a:r>
              <a:rPr lang="ru-RU" dirty="0"/>
              <a:t>CWM</a:t>
            </a:r>
          </a:p>
          <a:p>
            <a:r>
              <a:rPr lang="ru-RU" dirty="0"/>
              <a:t>CORBA</a:t>
            </a:r>
          </a:p>
          <a:p>
            <a:pPr lvl="1"/>
            <a:r>
              <a:rPr lang="ru-RU" dirty="0"/>
              <a:t>IDL — язык описания интерфейсов</a:t>
            </a:r>
          </a:p>
          <a:p>
            <a:pPr lvl="1"/>
            <a:r>
              <a:rPr lang="ru-RU" dirty="0"/>
              <a:t>IIOP</a:t>
            </a:r>
          </a:p>
          <a:p>
            <a:r>
              <a:rPr lang="ru-RU" dirty="0"/>
              <a:t>DDS</a:t>
            </a:r>
          </a:p>
          <a:p>
            <a:r>
              <a:rPr lang="ru-RU" dirty="0"/>
              <a:t>Object Management Architecture (OMA)</a:t>
            </a:r>
          </a:p>
        </p:txBody>
      </p:sp>
    </p:spTree>
    <p:extLst>
      <p:ext uri="{BB962C8B-B14F-4D97-AF65-F5344CB8AC3E}">
        <p14:creationId xmlns:p14="http://schemas.microsoft.com/office/powerpoint/2010/main" val="222579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AFE208-DAC9-DE21-0251-622F801D6327}"/>
              </a:ext>
            </a:extLst>
          </p:cNvPr>
          <p:cNvSpPr>
            <a:spLocks noGrp="1"/>
          </p:cNvSpPr>
          <p:nvPr>
            <p:ph type="title"/>
          </p:nvPr>
        </p:nvSpPr>
        <p:spPr/>
        <p:txBody>
          <a:bodyPr/>
          <a:lstStyle/>
          <a:p>
            <a:r>
              <a:rPr lang="ru-RU" dirty="0"/>
              <a:t>Мета-объектное средство (MOF, </a:t>
            </a:r>
            <a:r>
              <a:rPr lang="ru-RU" dirty="0" err="1"/>
              <a:t>Meta</a:t>
            </a:r>
            <a:r>
              <a:rPr lang="ru-RU" dirty="0"/>
              <a:t>-Object </a:t>
            </a:r>
            <a:r>
              <a:rPr lang="ru-RU" dirty="0" err="1"/>
              <a:t>Facility</a:t>
            </a:r>
            <a:r>
              <a:rPr lang="ru-RU" dirty="0"/>
              <a:t>)</a:t>
            </a:r>
          </a:p>
        </p:txBody>
      </p:sp>
      <p:sp>
        <p:nvSpPr>
          <p:cNvPr id="3" name="Объект 2">
            <a:extLst>
              <a:ext uri="{FF2B5EF4-FFF2-40B4-BE49-F238E27FC236}">
                <a16:creationId xmlns:a16="http://schemas.microsoft.com/office/drawing/2014/main" id="{16AF10E6-78DB-BFD0-A7B4-D72300714944}"/>
              </a:ext>
            </a:extLst>
          </p:cNvPr>
          <p:cNvSpPr>
            <a:spLocks noGrp="1"/>
          </p:cNvSpPr>
          <p:nvPr>
            <p:ph idx="1"/>
          </p:nvPr>
        </p:nvSpPr>
        <p:spPr/>
        <p:txBody>
          <a:bodyPr/>
          <a:lstStyle/>
          <a:p>
            <a:pPr algn="just"/>
            <a:r>
              <a:rPr lang="ru-RU" dirty="0"/>
              <a:t>это стандарт для разработки, управляемой моделями, разработанный OMG</a:t>
            </a:r>
            <a:r>
              <a:rPr lang="en-US" dirty="0"/>
              <a:t>.</a:t>
            </a:r>
          </a:p>
          <a:p>
            <a:pPr algn="just"/>
            <a:r>
              <a:rPr lang="ru-RU" dirty="0"/>
              <a:t>MOF возникло из UML. OMG нуждался в архитектуре </a:t>
            </a:r>
            <a:r>
              <a:rPr lang="ru-RU" dirty="0" err="1"/>
              <a:t>метамоделирования</a:t>
            </a:r>
            <a:r>
              <a:rPr lang="ru-RU" dirty="0"/>
              <a:t> для определения UML. MOF реализовано как четырехслойная архитектура.</a:t>
            </a:r>
          </a:p>
        </p:txBody>
      </p:sp>
    </p:spTree>
    <p:extLst>
      <p:ext uri="{BB962C8B-B14F-4D97-AF65-F5344CB8AC3E}">
        <p14:creationId xmlns:p14="http://schemas.microsoft.com/office/powerpoint/2010/main" val="376050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595C29D-5F7A-E2D8-CF5B-E3AC13A30B7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54356" y="515685"/>
            <a:ext cx="7283288" cy="582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9923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5898</TotalTime>
  <Words>1508</Words>
  <Application>Microsoft Office PowerPoint</Application>
  <PresentationFormat>Широкоэкранный</PresentationFormat>
  <Paragraphs>139</Paragraphs>
  <Slides>28</Slides>
  <Notes>5</Notes>
  <HiddenSlides>1</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28</vt:i4>
      </vt:variant>
    </vt:vector>
  </HeadingPairs>
  <TitlesOfParts>
    <vt:vector size="34" baseType="lpstr">
      <vt:lpstr>Arial</vt:lpstr>
      <vt:lpstr>Arial MT</vt:lpstr>
      <vt:lpstr>Calibri</vt:lpstr>
      <vt:lpstr>Calibri Light</vt:lpstr>
      <vt:lpstr>Times New Roman</vt:lpstr>
      <vt:lpstr>Тема Office</vt:lpstr>
      <vt:lpstr>Объектно-ориентированное проектирование ИС язык UML</vt:lpstr>
      <vt:lpstr>The UML (англ. Unified Modeling Language —  унифицированный язык моделирования)</vt:lpstr>
      <vt:lpstr>Особенности объектного проектирования ИС</vt:lpstr>
      <vt:lpstr>Задача объектного проектирования ИС</vt:lpstr>
      <vt:lpstr>Язык объектного моделирования ИС</vt:lpstr>
      <vt:lpstr>Презентация PowerPoint</vt:lpstr>
      <vt:lpstr>Технологии OMG</vt:lpstr>
      <vt:lpstr>Мета-объектное средство (MOF, Meta-Object Facility)</vt:lpstr>
      <vt:lpstr>Презентация PowerPoint</vt:lpstr>
      <vt:lpstr>Стандарты</vt:lpstr>
      <vt:lpstr>История языка UML</vt:lpstr>
      <vt:lpstr>Цели разработки</vt:lpstr>
      <vt:lpstr>Объектно-ориентированные методы анализа и проектирования сложных информационных систем</vt:lpstr>
      <vt:lpstr>Основные элементы объектной модели</vt:lpstr>
      <vt:lpstr>Объект в UML</vt:lpstr>
      <vt:lpstr>UML 2.2 </vt:lpstr>
      <vt:lpstr>Типы диаграмм UML</vt:lpstr>
      <vt:lpstr>Основные типы диаграмм нотации UML</vt:lpstr>
      <vt:lpstr>Основа языка UML</vt:lpstr>
      <vt:lpstr>Изображение класса в UML</vt:lpstr>
      <vt:lpstr>Классы UML</vt:lpstr>
      <vt:lpstr>Диаграмма классов</vt:lpstr>
      <vt:lpstr>Диаграмма компонентов</vt:lpstr>
      <vt:lpstr>Операции в UML</vt:lpstr>
      <vt:lpstr>Ассоциации в UML</vt:lpstr>
      <vt:lpstr>Агрегация</vt:lpstr>
      <vt:lpstr>Ролевые имен и имена связей</vt:lpstr>
      <vt:lpstr>Зависимость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UML</dc:title>
  <dc:creator>Alexander Lobanov</dc:creator>
  <cp:lastModifiedBy>Alexander Lobanov</cp:lastModifiedBy>
  <cp:revision>10</cp:revision>
  <dcterms:created xsi:type="dcterms:W3CDTF">2021-05-12T12:30:06Z</dcterms:created>
  <dcterms:modified xsi:type="dcterms:W3CDTF">2025-01-21T17:42:54Z</dcterms:modified>
</cp:coreProperties>
</file>