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1" r:id="rId3"/>
    <p:sldId id="298" r:id="rId4"/>
    <p:sldId id="292" r:id="rId5"/>
    <p:sldId id="293" r:id="rId6"/>
    <p:sldId id="294" r:id="rId7"/>
    <p:sldId id="296" r:id="rId8"/>
    <p:sldId id="299" r:id="rId9"/>
    <p:sldId id="297" r:id="rId10"/>
    <p:sldId id="300" r:id="rId11"/>
    <p:sldId id="301" r:id="rId12"/>
    <p:sldId id="302" r:id="rId13"/>
    <p:sldId id="295" r:id="rId14"/>
    <p:sldId id="303" r:id="rId15"/>
    <p:sldId id="304" r:id="rId16"/>
    <p:sldId id="263" r:id="rId17"/>
    <p:sldId id="305" r:id="rId18"/>
    <p:sldId id="306" r:id="rId19"/>
    <p:sldId id="307" r:id="rId2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372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</p:spPr>
        <p:txBody>
          <a:bodyPr/>
          <a:lstStyle/>
          <a:p>
            <a:r>
              <a:rPr lang="ru-RU" dirty="0"/>
              <a:t>Проектирование информационных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</p:spPr>
        <p:txBody>
          <a:bodyPr/>
          <a:lstStyle/>
          <a:p>
            <a:r>
              <a:rPr lang="ru-RU" dirty="0"/>
              <a:t>Лекция 11 </a:t>
            </a:r>
            <a:r>
              <a:rPr lang="en-US" dirty="0"/>
              <a:t>UML </a:t>
            </a:r>
            <a:r>
              <a:rPr lang="ru-RU" dirty="0"/>
              <a:t>особенности языка моделирования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63261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Низкоуровневое функциональное моделирование систем с использованием ДРАКОН</a:t>
            </a:r>
          </a:p>
        </p:txBody>
      </p:sp>
      <p:sp>
        <p:nvSpPr>
          <p:cNvPr id="1566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ru-RU" altLang="ru-RU"/>
              <a:t>	</a:t>
            </a:r>
            <a:r>
              <a:rPr lang="ru-RU" altLang="ru-RU" sz="3200"/>
              <a:t>Чтобы графический язык стал гибким и выразительным, нужно тщательно спроектировать графический алфавит языка, сделать его эргономичным. Графоэлементы (графические буквы) языка ДРАКОН называются иконами. В языке ДРАКОН 26 икон</a:t>
            </a:r>
          </a:p>
        </p:txBody>
      </p:sp>
    </p:spTree>
    <p:extLst>
      <p:ext uri="{BB962C8B-B14F-4D97-AF65-F5344CB8AC3E}">
        <p14:creationId xmlns:p14="http://schemas.microsoft.com/office/powerpoint/2010/main" val="310483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44925" cy="1325563"/>
          </a:xfrm>
        </p:spPr>
        <p:txBody>
          <a:bodyPr/>
          <a:lstStyle/>
          <a:p>
            <a:pPr algn="ctr" eaLnBrk="1" hangingPunct="1"/>
            <a:r>
              <a:rPr lang="ru-RU" altLang="ru-RU"/>
              <a:t>Макроиконы языка ДРАКОН</a:t>
            </a:r>
          </a:p>
        </p:txBody>
      </p:sp>
      <p:pic>
        <p:nvPicPr>
          <p:cNvPr id="158723" name="Picture 101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"/>
          <a:stretch>
            <a:fillRect/>
          </a:stretch>
        </p:blipFill>
        <p:spPr>
          <a:xfrm>
            <a:off x="4683125" y="365125"/>
            <a:ext cx="4724400" cy="6226175"/>
          </a:xfrm>
        </p:spPr>
      </p:pic>
    </p:spTree>
    <p:extLst>
      <p:ext uri="{BB962C8B-B14F-4D97-AF65-F5344CB8AC3E}">
        <p14:creationId xmlns:p14="http://schemas.microsoft.com/office/powerpoint/2010/main" val="57188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113963" cy="48895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система управления светофором</a:t>
            </a:r>
          </a:p>
        </p:txBody>
      </p:sp>
      <p:pic>
        <p:nvPicPr>
          <p:cNvPr id="159747" name="Picture 109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>
            <a:fillRect/>
          </a:stretch>
        </p:blipFill>
        <p:spPr>
          <a:xfrm>
            <a:off x="592138" y="552450"/>
            <a:ext cx="11225212" cy="5857875"/>
          </a:xfrm>
        </p:spPr>
      </p:pic>
    </p:spTree>
    <p:extLst>
      <p:ext uri="{BB962C8B-B14F-4D97-AF65-F5344CB8AC3E}">
        <p14:creationId xmlns:p14="http://schemas.microsoft.com/office/powerpoint/2010/main" val="303964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режим языка программирования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2954655"/>
          </a:xfrm>
        </p:spPr>
        <p:txBody>
          <a:bodyPr/>
          <a:lstStyle/>
          <a:p>
            <a:pPr algn="just"/>
            <a:r>
              <a:rPr lang="ru-RU" sz="3200" dirty="0"/>
              <a:t>моделировании логики поведения. UML 2 предлагает три способа моделирования поведения: </a:t>
            </a:r>
          </a:p>
          <a:p>
            <a:pPr algn="just"/>
            <a:endParaRPr lang="ru-RU" sz="32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диаграммы взаимодействия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диаграммы состояний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диаграммы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49459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режим языка программирования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2954655"/>
          </a:xfrm>
        </p:spPr>
        <p:txBody>
          <a:bodyPr/>
          <a:lstStyle/>
          <a:p>
            <a:pPr algn="just"/>
            <a:r>
              <a:rPr lang="ru-RU" sz="3200" dirty="0"/>
              <a:t>моделировании логики поведения. UML 2 предлагает три способа моделирования поведения: </a:t>
            </a:r>
          </a:p>
          <a:p>
            <a:pPr algn="just"/>
            <a:endParaRPr lang="ru-RU" sz="32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диаграммы взаимодействия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диаграммы состояний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/>
              <a:t>диаграммы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67546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UML </a:t>
            </a:r>
            <a:r>
              <a:rPr lang="ru-RU" dirty="0"/>
              <a:t>недостаточно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4431983"/>
          </a:xfrm>
        </p:spPr>
        <p:txBody>
          <a:bodyPr/>
          <a:lstStyle/>
          <a:p>
            <a:pPr algn="just"/>
            <a:r>
              <a:rPr lang="ru-RU" sz="3200" dirty="0"/>
              <a:t>UML предоставляет довольно большое количество различных диаграмм, помогающих описать приложение, но это отнюдь не полный список всех полезных диаграмм, с которыми вам, возможно, придется работать. Во многих случаях полезными могут оказаться различные диаграммы, и не надо избегать диаграмм, не имеющих отношения к UML, если не нашлось диаграмм UML, подходящих для ваших целей.</a:t>
            </a:r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5839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5786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/>
              <a:t>Диаграмма</a:t>
            </a:r>
            <a:r>
              <a:rPr sz="4400" spc="-150" dirty="0"/>
              <a:t> </a:t>
            </a:r>
            <a:r>
              <a:rPr sz="4400" spc="-35" dirty="0"/>
              <a:t>прецедентов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2235" cy="4293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430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Диаграммы</a:t>
            </a:r>
            <a:r>
              <a:rPr sz="2800" spc="-20" dirty="0">
                <a:latin typeface="Calibri"/>
                <a:cs typeface="Calibri"/>
              </a:rPr>
              <a:t> прецедентов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применяются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для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моделирования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вида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системы</a:t>
            </a:r>
            <a:r>
              <a:rPr sz="2800" spc="-5" dirty="0">
                <a:latin typeface="Calibri"/>
                <a:cs typeface="Calibri"/>
              </a:rPr>
              <a:t> 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точки</a:t>
            </a:r>
            <a:r>
              <a:rPr sz="2800" spc="-5" dirty="0">
                <a:latin typeface="Calibri"/>
                <a:cs typeface="Calibri"/>
              </a:rPr>
              <a:t> зрения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внешнего </a:t>
            </a:r>
            <a:r>
              <a:rPr sz="2800" spc="-25" dirty="0">
                <a:latin typeface="Calibri"/>
                <a:cs typeface="Calibri"/>
              </a:rPr>
              <a:t>наблюдателя.</a:t>
            </a:r>
            <a:r>
              <a:rPr sz="2800" spc="-5" dirty="0">
                <a:latin typeface="Calibri"/>
                <a:cs typeface="Calibri"/>
              </a:rPr>
              <a:t> На диаграмме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820"/>
              </a:lnSpc>
            </a:pPr>
            <a:r>
              <a:rPr sz="2800" spc="-20" dirty="0">
                <a:latin typeface="Calibri"/>
                <a:cs typeface="Calibri"/>
              </a:rPr>
              <a:t>прецедентов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графически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показана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совокупность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прецедентов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10" dirty="0">
                <a:latin typeface="Calibri"/>
                <a:cs typeface="Calibri"/>
              </a:rPr>
              <a:t>субъектов,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а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также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отношения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между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ними.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Прецедент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case)</a:t>
            </a:r>
            <a:endParaRPr sz="2800">
              <a:latin typeface="Calibri"/>
              <a:cs typeface="Calibri"/>
            </a:endParaRPr>
          </a:p>
          <a:p>
            <a:pPr marL="241300" marR="5080">
              <a:lnSpc>
                <a:spcPct val="90000"/>
              </a:lnSpc>
              <a:spcBef>
                <a:spcPts val="165"/>
              </a:spcBef>
            </a:pPr>
            <a:r>
              <a:rPr sz="2800" spc="-20" dirty="0">
                <a:latin typeface="Calibri"/>
                <a:cs typeface="Calibri"/>
              </a:rPr>
              <a:t>—это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описание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множества</a:t>
            </a:r>
            <a:r>
              <a:rPr sz="2800" spc="-15" dirty="0">
                <a:latin typeface="Calibri"/>
                <a:cs typeface="Calibri"/>
              </a:rPr>
              <a:t> последовательностей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действий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(включая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их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варианты),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которые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выполняются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системой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для </a:t>
            </a:r>
            <a:r>
              <a:rPr sz="2800" spc="-20" dirty="0">
                <a:latin typeface="Calibri"/>
                <a:cs typeface="Calibri"/>
              </a:rPr>
              <a:t>того, </a:t>
            </a:r>
            <a:r>
              <a:rPr sz="2800" spc="-15" dirty="0">
                <a:latin typeface="Calibri"/>
                <a:cs typeface="Calibri"/>
              </a:rPr>
              <a:t> чтобы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актер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получил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результат,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имеющий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для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него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определенное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значение.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Стандартным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графическим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обозначением</a:t>
            </a:r>
            <a:r>
              <a:rPr sz="2800" spc="-15" dirty="0">
                <a:latin typeface="Calibri"/>
                <a:cs typeface="Calibri"/>
              </a:rPr>
              <a:t> прецедента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диаграммах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является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эллипс,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внутри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которого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содержится</a:t>
            </a:r>
            <a:endParaRPr sz="2800">
              <a:latin typeface="Calibri"/>
              <a:cs typeface="Calibri"/>
            </a:endParaRPr>
          </a:p>
          <a:p>
            <a:pPr marL="241300" marR="1384300">
              <a:lnSpc>
                <a:spcPts val="3030"/>
              </a:lnSpc>
              <a:spcBef>
                <a:spcPts val="40"/>
              </a:spcBef>
            </a:pPr>
            <a:r>
              <a:rPr sz="2800" spc="-15" dirty="0">
                <a:latin typeface="Calibri"/>
                <a:cs typeface="Calibri"/>
              </a:rPr>
              <a:t>краткое</a:t>
            </a:r>
            <a:r>
              <a:rPr sz="2800" dirty="0">
                <a:latin typeface="Calibri"/>
                <a:cs typeface="Calibri"/>
              </a:rPr>
              <a:t> название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прецедента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или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имя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форме </a:t>
            </a:r>
            <a:r>
              <a:rPr sz="2800" spc="-30" dirty="0">
                <a:latin typeface="Calibri"/>
                <a:cs typeface="Calibri"/>
              </a:rPr>
              <a:t>глагола </a:t>
            </a:r>
            <a:r>
              <a:rPr sz="2800" spc="-5" dirty="0">
                <a:latin typeface="Calibri"/>
                <a:cs typeface="Calibri"/>
              </a:rPr>
              <a:t>с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пояснительными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словами.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4154984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/>
              <a:t>Огромный потенциал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/>
              <a:t>Диаграммы классов и диаграммы последовательностей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400" dirty="0"/>
              <a:t>Пробовать и отбрасывать</a:t>
            </a:r>
          </a:p>
        </p:txBody>
      </p:sp>
    </p:spTree>
    <p:extLst>
      <p:ext uri="{BB962C8B-B14F-4D97-AF65-F5344CB8AC3E}">
        <p14:creationId xmlns:p14="http://schemas.microsoft.com/office/powerpoint/2010/main" val="336713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Дополнительная информация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2215991"/>
          </a:xfrm>
        </p:spPr>
        <p:txBody>
          <a:bodyPr/>
          <a:lstStyle/>
          <a:p>
            <a:r>
              <a:rPr lang="ru-RU" sz="3600" dirty="0"/>
              <a:t>М. </a:t>
            </a:r>
            <a:r>
              <a:rPr lang="ru-RU" sz="3600" dirty="0" err="1"/>
              <a:t>Фаулера</a:t>
            </a:r>
            <a:r>
              <a:rPr lang="ru-RU" sz="3600" dirty="0"/>
              <a:t> «UML. Основы. 3-е издание»</a:t>
            </a:r>
          </a:p>
          <a:p>
            <a:r>
              <a:rPr lang="ru-RU" sz="3600" dirty="0"/>
              <a:t>Г. Буч, Язык UML. Руководство пользователя</a:t>
            </a:r>
            <a:br>
              <a:rPr lang="ru-RU" sz="3600" dirty="0"/>
            </a:br>
            <a:r>
              <a:rPr lang="ru-RU" sz="3600" dirty="0"/>
              <a:t>Д. </a:t>
            </a:r>
            <a:r>
              <a:rPr lang="ru-RU" sz="3600" dirty="0" err="1"/>
              <a:t>Рамбо</a:t>
            </a:r>
            <a:r>
              <a:rPr lang="ru-RU" sz="3600" dirty="0"/>
              <a:t>, UML 2. 0. Объектно-ориентированное моделирование и 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46654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9400" y="2743200"/>
            <a:ext cx="10358120" cy="61555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2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4017"/>
            <a:ext cx="9582150" cy="48253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7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4017"/>
            <a:ext cx="9582150" cy="48253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10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Цели разработки </a:t>
            </a:r>
            <a:r>
              <a:rPr lang="en-US" dirty="0"/>
              <a:t>UML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49512"/>
            <a:ext cx="9296400" cy="55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3877985"/>
          </a:xfrm>
        </p:spPr>
        <p:txBody>
          <a:bodyPr/>
          <a:lstStyle/>
          <a:p>
            <a:pPr algn="just"/>
            <a:r>
              <a:rPr lang="ru-RU" sz="2800" dirty="0"/>
              <a:t>Унифицированный язык моделирования (UML) – это семейство графических нотаций, в основе которого лежит единая метамодель. Он</a:t>
            </a:r>
            <a:r>
              <a:rPr lang="en-US" sz="2800" dirty="0"/>
              <a:t> </a:t>
            </a:r>
            <a:r>
              <a:rPr lang="ru-RU" sz="2800" dirty="0"/>
              <a:t>помогает в описании и проектировании программных систем, в особенности систем, построенных с использованием </a:t>
            </a:r>
            <a:r>
              <a:rPr lang="ru-RU" sz="2800" dirty="0" err="1"/>
              <a:t>объектноориентированных</a:t>
            </a:r>
            <a:r>
              <a:rPr lang="ru-RU" sz="2800" dirty="0"/>
              <a:t> (ОО) технологий.</a:t>
            </a:r>
            <a:endParaRPr lang="en-US" sz="2800" dirty="0"/>
          </a:p>
          <a:p>
            <a:pPr algn="just"/>
            <a:r>
              <a:rPr lang="ru-RU" sz="2800" dirty="0"/>
              <a:t>UML представляет собой относительно открытый стандарт, находящийся под управлением группы OMG (</a:t>
            </a:r>
            <a:r>
              <a:rPr lang="ru-RU" sz="2800" dirty="0" err="1"/>
              <a:t>Object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Group</a:t>
            </a:r>
            <a:r>
              <a:rPr lang="ru-RU" sz="2800" dirty="0"/>
              <a:t> –</a:t>
            </a:r>
            <a:r>
              <a:rPr lang="en-US" sz="2800" dirty="0"/>
              <a:t> </a:t>
            </a:r>
            <a:r>
              <a:rPr lang="ru-RU" sz="2800" dirty="0"/>
              <a:t>группа управления объектами), открытого консорциума компаний.</a:t>
            </a:r>
          </a:p>
        </p:txBody>
      </p:sp>
    </p:spTree>
    <p:extLst>
      <p:ext uri="{BB962C8B-B14F-4D97-AF65-F5344CB8AC3E}">
        <p14:creationId xmlns:p14="http://schemas.microsoft.com/office/powerpoint/2010/main" val="7017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15553"/>
          </a:xfrm>
        </p:spPr>
        <p:txBody>
          <a:bodyPr/>
          <a:lstStyle/>
          <a:p>
            <a:r>
              <a:rPr lang="ru-RU" dirty="0"/>
              <a:t>Режимы использования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166199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ru-RU" sz="3600" dirty="0"/>
              <a:t>режим эскиза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режим проектирования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режим языка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303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1231106"/>
          </a:xfrm>
        </p:spPr>
        <p:txBody>
          <a:bodyPr/>
          <a:lstStyle/>
          <a:p>
            <a:r>
              <a:rPr lang="ru-RU" dirty="0"/>
              <a:t>Архитектура, управляемая моделью,</a:t>
            </a:r>
            <a:br>
              <a:rPr lang="ru-RU" dirty="0"/>
            </a:br>
            <a:r>
              <a:rPr lang="ru-RU" dirty="0"/>
              <a:t>и исполняемый UML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2954655"/>
          </a:xfrm>
        </p:spPr>
        <p:txBody>
          <a:bodyPr/>
          <a:lstStyle/>
          <a:p>
            <a:pPr algn="just"/>
            <a:r>
              <a:rPr lang="ru-RU" sz="3200" dirty="0"/>
              <a:t>Когда говорят о UML, часто упоминают об MDA (</a:t>
            </a:r>
            <a:r>
              <a:rPr lang="ru-RU" sz="3200" dirty="0" err="1"/>
              <a:t>Model</a:t>
            </a:r>
            <a:r>
              <a:rPr lang="ru-RU" sz="3200" dirty="0"/>
              <a:t> </a:t>
            </a:r>
            <a:r>
              <a:rPr lang="ru-RU" sz="3200" dirty="0" err="1"/>
              <a:t>Driven</a:t>
            </a:r>
            <a:r>
              <a:rPr lang="ru-RU" sz="3200" dirty="0"/>
              <a:t> </a:t>
            </a:r>
            <a:r>
              <a:rPr lang="ru-RU" sz="3200" dirty="0" err="1"/>
              <a:t>Architecture</a:t>
            </a:r>
            <a:r>
              <a:rPr lang="ru-RU" sz="3200" dirty="0"/>
              <a:t> – архитектура, управляемая моделью) [1]. По сути дела, MDA представляет собой стандартный подход к использованию UML в качестве языка программирования; этот стандарт находится под управлением группы OMG, как и сам UML.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5638800"/>
            <a:ext cx="6585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Anneke</a:t>
            </a:r>
            <a:r>
              <a:rPr lang="en-US" dirty="0"/>
              <a:t> </a:t>
            </a:r>
            <a:r>
              <a:rPr lang="en-US" dirty="0" err="1"/>
              <a:t>Kleppe</a:t>
            </a:r>
            <a:r>
              <a:rPr lang="en-US" dirty="0"/>
              <a:t>, Jos Warmer, and </a:t>
            </a:r>
            <a:r>
              <a:rPr lang="en-US" dirty="0" err="1"/>
              <a:t>Wim</a:t>
            </a:r>
            <a:r>
              <a:rPr lang="en-US" dirty="0"/>
              <a:t> </a:t>
            </a:r>
            <a:r>
              <a:rPr lang="en-US" dirty="0" err="1"/>
              <a:t>Bast</a:t>
            </a:r>
            <a:r>
              <a:rPr lang="en-US" dirty="0"/>
              <a:t>, </a:t>
            </a:r>
            <a:r>
              <a:rPr lang="en-US" i="1" dirty="0"/>
              <a:t>MDA Explained, </a:t>
            </a:r>
            <a:r>
              <a:rPr lang="en-US" dirty="0" err="1"/>
              <a:t>Addi</a:t>
            </a:r>
            <a:endParaRPr lang="en-US" dirty="0"/>
          </a:p>
          <a:p>
            <a:r>
              <a:rPr lang="en-US" dirty="0" err="1"/>
              <a:t>sonWesley</a:t>
            </a:r>
            <a:r>
              <a:rPr lang="en-US" dirty="0"/>
              <a:t>, 2003.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2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369332"/>
          </a:xfrm>
        </p:spPr>
        <p:txBody>
          <a:bodyPr/>
          <a:lstStyle/>
          <a:p>
            <a:r>
              <a:rPr lang="ru-RU" sz="2400" dirty="0"/>
              <a:t>Архитектура, управляемая моделью</a:t>
            </a:r>
          </a:p>
        </p:txBody>
      </p:sp>
      <p:pic>
        <p:nvPicPr>
          <p:cNvPr id="6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7000" y="677560"/>
            <a:ext cx="8382000" cy="58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6939" y="1731010"/>
            <a:ext cx="10324465" cy="3447098"/>
          </a:xfrm>
        </p:spPr>
        <p:txBody>
          <a:bodyPr/>
          <a:lstStyle/>
          <a:p>
            <a:pPr algn="just"/>
            <a:r>
              <a:rPr lang="ru-RU" sz="2800" dirty="0"/>
              <a:t>Следствием различных способов применения UML является масса споров о том, что означают диаграммы UML и как они связаны с остальным миром. Особенно это влияет на отношение между UML и исходным</a:t>
            </a:r>
            <a:r>
              <a:rPr lang="en-US" sz="2800" dirty="0"/>
              <a:t> </a:t>
            </a:r>
            <a:r>
              <a:rPr lang="ru-RU" sz="2800" dirty="0"/>
              <a:t>кодом. Некоторые разработчики считают, что UML нужно применять</a:t>
            </a:r>
            <a:r>
              <a:rPr lang="en-US" sz="2800" dirty="0"/>
              <a:t> </a:t>
            </a:r>
            <a:r>
              <a:rPr lang="ru-RU" sz="2800" dirty="0"/>
              <a:t>для создания модели, не зависящей от языка программирования, который используется для реализации проекта. Другие убеждены в том, что</a:t>
            </a:r>
            <a:r>
              <a:rPr lang="en-US" sz="2800" dirty="0"/>
              <a:t> </a:t>
            </a:r>
            <a:r>
              <a:rPr lang="ru-RU" sz="2800" dirty="0"/>
              <a:t>модель, не зависимая от языка, – это </a:t>
            </a:r>
            <a:r>
              <a:rPr lang="ru-RU" sz="2800" dirty="0" err="1"/>
              <a:t>порадокс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70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554</Words>
  <Application>Microsoft Office PowerPoint</Application>
  <PresentationFormat>Широкоэкранный</PresentationFormat>
  <Paragraphs>50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Office Theme</vt:lpstr>
      <vt:lpstr>Проектирование информационных систем</vt:lpstr>
      <vt:lpstr>Что такое UML</vt:lpstr>
      <vt:lpstr>Что такое UML</vt:lpstr>
      <vt:lpstr>Цели разработки UML</vt:lpstr>
      <vt:lpstr>Что такое UML</vt:lpstr>
      <vt:lpstr>Режимы использования UML</vt:lpstr>
      <vt:lpstr>Архитектура, управляемая моделью, и исполняемый UML</vt:lpstr>
      <vt:lpstr>Архитектура, управляемая моделью</vt:lpstr>
      <vt:lpstr>Презентация PowerPoint</vt:lpstr>
      <vt:lpstr>Низкоуровневое функциональное моделирование систем с использованием ДРАКОН</vt:lpstr>
      <vt:lpstr>Макроиконы языка ДРАКОН</vt:lpstr>
      <vt:lpstr>система управления светофором</vt:lpstr>
      <vt:lpstr>режим языка программирования</vt:lpstr>
      <vt:lpstr>режим языка программирования</vt:lpstr>
      <vt:lpstr>Если UML недостаточно</vt:lpstr>
      <vt:lpstr>Диаграмма прецедентов</vt:lpstr>
      <vt:lpstr>Работа с UML</vt:lpstr>
      <vt:lpstr>Дополнительная информация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ПИС</dc:title>
  <dc:creator>user</dc:creator>
  <cp:lastModifiedBy>Alexander Lobanov</cp:lastModifiedBy>
  <cp:revision>26</cp:revision>
  <dcterms:created xsi:type="dcterms:W3CDTF">2021-05-12T08:32:00Z</dcterms:created>
  <dcterms:modified xsi:type="dcterms:W3CDTF">2025-01-21T17:43:32Z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2021-05-12T00:00:00Z</vt:filetime>
  </property>
</Properties>
</file>