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67" r:id="rId4"/>
    <p:sldId id="259" r:id="rId5"/>
    <p:sldId id="260" r:id="rId6"/>
    <p:sldId id="261" r:id="rId7"/>
    <p:sldId id="265" r:id="rId8"/>
    <p:sldId id="264" r:id="rId9"/>
    <p:sldId id="330" r:id="rId10"/>
    <p:sldId id="262" r:id="rId11"/>
    <p:sldId id="266" r:id="rId12"/>
    <p:sldId id="33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92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B7156B-7CD8-4945-A933-D7EB8A61996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9A666-7FFF-4767-8675-AD03121676B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0441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483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76484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5F545DC-E98C-4E81-9024-5DA4AC68B8F8}" type="slidenum">
              <a:rPr lang="ru-RU" altLang="ru-RU">
                <a:latin typeface="Arial Unicode MS" pitchFamily="34" charset="-128"/>
              </a:rPr>
              <a:pPr/>
              <a:t>2</a:t>
            </a:fld>
            <a:endParaRPr lang="ru-RU" altLang="ru-RU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689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9555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ru-RU"/>
          </a:p>
        </p:txBody>
      </p:sp>
      <p:sp>
        <p:nvSpPr>
          <p:cNvPr id="279556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D690509-C60D-4462-9B21-3A4E6091CE50}" type="slidenum">
              <a:rPr lang="ru-RU" altLang="ru-RU">
                <a:latin typeface="Arial Unicode MS" pitchFamily="34" charset="-128"/>
              </a:rPr>
              <a:pPr/>
              <a:t>5</a:t>
            </a:fld>
            <a:endParaRPr lang="ru-RU" altLang="ru-RU">
              <a:latin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9252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573-AD77-421B-B2A5-EEFD8F5D680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9B06-3CB6-49A4-9ED4-D2E12A03F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15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573-AD77-421B-B2A5-EEFD8F5D680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9B06-3CB6-49A4-9ED4-D2E12A03F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893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573-AD77-421B-B2A5-EEFD8F5D680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9B06-3CB6-49A4-9ED4-D2E12A03F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85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573-AD77-421B-B2A5-EEFD8F5D680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9B06-3CB6-49A4-9ED4-D2E12A03F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1000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573-AD77-421B-B2A5-EEFD8F5D680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9B06-3CB6-49A4-9ED4-D2E12A03F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189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573-AD77-421B-B2A5-EEFD8F5D680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9B06-3CB6-49A4-9ED4-D2E12A03F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0305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573-AD77-421B-B2A5-EEFD8F5D680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9B06-3CB6-49A4-9ED4-D2E12A03F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478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573-AD77-421B-B2A5-EEFD8F5D680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9B06-3CB6-49A4-9ED4-D2E12A03F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784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573-AD77-421B-B2A5-EEFD8F5D680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9B06-3CB6-49A4-9ED4-D2E12A03F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7020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573-AD77-421B-B2A5-EEFD8F5D680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9B06-3CB6-49A4-9ED4-D2E12A03F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57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70573-AD77-421B-B2A5-EEFD8F5D680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59B06-3CB6-49A4-9ED4-D2E12A03F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8064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70573-AD77-421B-B2A5-EEFD8F5D6800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59B06-3CB6-49A4-9ED4-D2E12A03FD4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0398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5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Заголовок 4"/>
          <p:cNvSpPr>
            <a:spLocks noGrp="1"/>
          </p:cNvSpPr>
          <p:nvPr>
            <p:ph type="ctrTitle"/>
          </p:nvPr>
        </p:nvSpPr>
        <p:spPr>
          <a:xfrm>
            <a:off x="1927225" y="1219200"/>
            <a:ext cx="8501063" cy="4073525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4800" dirty="0">
                <a:latin typeface="+mn-lt"/>
                <a:cs typeface="Aharoni" pitchFamily="2" charset="0"/>
              </a:rPr>
              <a:t>Методология разработки и анализа требований  к ИС</a:t>
            </a:r>
            <a:br>
              <a:rPr lang="ru-RU" altLang="ru-RU" sz="4800" dirty="0">
                <a:latin typeface="+mn-lt"/>
                <a:cs typeface="Aharoni" pitchFamily="2" charset="0"/>
              </a:rPr>
            </a:br>
            <a:br>
              <a:rPr lang="en-US" altLang="ru-RU" sz="4800" dirty="0">
                <a:latin typeface="+mn-lt"/>
                <a:cs typeface="Aharoni" pitchFamily="2" charset="0"/>
              </a:rPr>
            </a:br>
            <a:r>
              <a:rPr lang="ru-RU" altLang="ru-RU" sz="4800" dirty="0">
                <a:latin typeface="+mn-lt"/>
                <a:cs typeface="Aharoni" pitchFamily="2" charset="0"/>
              </a:rPr>
              <a:t>Проектирование ИС</a:t>
            </a:r>
            <a:br>
              <a:rPr lang="ru-RU" altLang="ru-RU" sz="4800" dirty="0">
                <a:latin typeface="+mn-lt"/>
                <a:cs typeface="Aharoni" pitchFamily="2" charset="0"/>
              </a:rPr>
            </a:br>
            <a:r>
              <a:rPr lang="ru-RU" altLang="ru-RU" sz="4800" dirty="0">
                <a:latin typeface="+mn-lt"/>
                <a:cs typeface="Aharoni" pitchFamily="2" charset="0"/>
              </a:rPr>
              <a:t>лекция 12</a:t>
            </a:r>
          </a:p>
        </p:txBody>
      </p:sp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3000375" y="333375"/>
            <a:ext cx="742950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900" b="1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213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 Unicode MS" pitchFamily="34" charset="-128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738563" y="285750"/>
            <a:ext cx="5108575" cy="635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latin typeface="Arial Black" pitchFamily="34" charset="0"/>
                <a:ea typeface="+mj-ea"/>
                <a:cs typeface="Aharoni" pitchFamily="2" charset="-79"/>
              </a:rPr>
              <a:t>Образ продукта</a:t>
            </a:r>
          </a:p>
        </p:txBody>
      </p:sp>
      <p:sp>
        <p:nvSpPr>
          <p:cNvPr id="15364" name="Прямоугольник 5"/>
          <p:cNvSpPr>
            <a:spLocks noChangeArrowheads="1"/>
          </p:cNvSpPr>
          <p:nvPr/>
        </p:nvSpPr>
        <p:spPr bwMode="auto">
          <a:xfrm>
            <a:off x="1881188" y="1041400"/>
            <a:ext cx="8501062" cy="2251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5125" indent="-365125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400" b="1" dirty="0">
                <a:latin typeface="+mn-lt"/>
                <a:cs typeface="+mn-cs"/>
              </a:rPr>
              <a:t>выстраивает работу всех заинтересованных лиц в одном направлении</a:t>
            </a:r>
            <a:r>
              <a:rPr lang="ru-RU" altLang="ru-RU" sz="2400" dirty="0">
                <a:latin typeface="+mn-lt"/>
                <a:cs typeface="+mn-cs"/>
              </a:rPr>
              <a:t>; 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400" b="1" dirty="0">
                <a:latin typeface="+mn-lt"/>
                <a:cs typeface="+mn-cs"/>
              </a:rPr>
              <a:t>описывает, что продукт представляет собой сейчас и каким он станет впоследствии</a:t>
            </a:r>
            <a:r>
              <a:rPr lang="ru-RU" altLang="ru-RU" sz="2400" dirty="0">
                <a:latin typeface="+mn-lt"/>
                <a:cs typeface="+mn-cs"/>
              </a:rPr>
              <a:t>. </a:t>
            </a:r>
          </a:p>
        </p:txBody>
      </p:sp>
      <p:pic>
        <p:nvPicPr>
          <p:cNvPr id="281606" name="Picture 4" descr="http://www.romanpichler.com/wp-content/uploads/2011/11/VisionStrategyBacklog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6650" y="3643313"/>
            <a:ext cx="4308475" cy="2428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160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9813" y="3714750"/>
            <a:ext cx="2947987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3384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69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5950" y="500063"/>
            <a:ext cx="8496300" cy="607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0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705492" y="2967335"/>
            <a:ext cx="67810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ru-RU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272297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847850" y="1887538"/>
            <a:ext cx="8820150" cy="4041775"/>
          </a:xfrm>
        </p:spPr>
        <p:txBody>
          <a:bodyPr>
            <a:spAutoFit/>
          </a:bodyPr>
          <a:lstStyle/>
          <a:p>
            <a:pPr eaLnBrk="1" hangingPunct="1">
              <a:lnSpc>
                <a:spcPct val="150000"/>
              </a:lnSpc>
              <a:tabLst>
                <a:tab pos="717550" algn="l"/>
              </a:tabLst>
            </a:pPr>
            <a:r>
              <a:rPr lang="ru-RU" altLang="ru-RU" sz="3200" b="1"/>
              <a:t>Формирование группы разработки требований. </a:t>
            </a:r>
          </a:p>
          <a:p>
            <a:pPr eaLnBrk="1" hangingPunct="1">
              <a:lnSpc>
                <a:spcPct val="150000"/>
              </a:lnSpc>
              <a:tabLst>
                <a:tab pos="717550" algn="l"/>
              </a:tabLst>
            </a:pPr>
            <a:r>
              <a:rPr lang="ru-RU" altLang="ru-RU" sz="3200" b="1"/>
              <a:t>Основные способы и специфика выявления требований.</a:t>
            </a:r>
          </a:p>
          <a:p>
            <a:pPr eaLnBrk="1" hangingPunct="1">
              <a:lnSpc>
                <a:spcPct val="150000"/>
              </a:lnSpc>
              <a:tabLst>
                <a:tab pos="717550" algn="l"/>
              </a:tabLst>
            </a:pPr>
            <a:r>
              <a:rPr lang="ru-RU" altLang="ru-RU" sz="3200" b="1"/>
              <a:t>Этапы формирования требований.</a:t>
            </a:r>
          </a:p>
        </p:txBody>
      </p:sp>
      <p:sp>
        <p:nvSpPr>
          <p:cNvPr id="275459" name="Заголовок 1"/>
          <p:cNvSpPr>
            <a:spLocks noGrp="1"/>
          </p:cNvSpPr>
          <p:nvPr>
            <p:ph type="title" idx="4294967295"/>
          </p:nvPr>
        </p:nvSpPr>
        <p:spPr>
          <a:xfrm>
            <a:off x="1847850" y="476250"/>
            <a:ext cx="8170863" cy="928688"/>
          </a:xfrm>
        </p:spPr>
        <p:txBody>
          <a:bodyPr>
            <a:normAutofit fontScale="90000"/>
          </a:bodyPr>
          <a:lstStyle/>
          <a:p>
            <a:pPr marL="342900" indent="-342900" algn="ctr" eaLnBrk="1" hangingPunct="1">
              <a:lnSpc>
                <a:spcPct val="80000"/>
              </a:lnSpc>
              <a:buClr>
                <a:schemeClr val="folHlink"/>
              </a:buClr>
              <a:buSzPct val="90000"/>
            </a:pPr>
            <a:r>
              <a:rPr lang="ru-RU" altLang="ru-RU" sz="4300">
                <a:latin typeface="Arial Black" panose="020B0A04020102020204" pitchFamily="34" charset="0"/>
                <a:cs typeface="Aharoni" pitchFamily="2" charset="0"/>
              </a:rPr>
              <a:t>Требования к программным системам </a:t>
            </a:r>
          </a:p>
        </p:txBody>
      </p:sp>
    </p:spTree>
    <p:extLst>
      <p:ext uri="{BB962C8B-B14F-4D97-AF65-F5344CB8AC3E}">
        <p14:creationId xmlns:p14="http://schemas.microsoft.com/office/powerpoint/2010/main" val="3746169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 txBox="1">
            <a:spLocks/>
          </p:cNvSpPr>
          <p:nvPr/>
        </p:nvSpPr>
        <p:spPr>
          <a:xfrm>
            <a:off x="1524000" y="0"/>
            <a:ext cx="8820472" cy="1559096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342900" indent="-342900"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Этапы формирования требований</a:t>
            </a:r>
          </a:p>
        </p:txBody>
      </p:sp>
      <p:sp>
        <p:nvSpPr>
          <p:cNvPr id="21508" name="Прямоугольник 4"/>
          <p:cNvSpPr>
            <a:spLocks noChangeArrowheads="1"/>
          </p:cNvSpPr>
          <p:nvPr/>
        </p:nvSpPr>
        <p:spPr bwMode="auto">
          <a:xfrm>
            <a:off x="1524000" y="2772563"/>
            <a:ext cx="9144000" cy="11064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fontAlgn="auto" hangingPunct="1"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altLang="ru-RU" sz="2200" b="1" dirty="0">
                <a:solidFill>
                  <a:srgbClr val="FF0000"/>
                </a:solidFill>
                <a:latin typeface="+mn-lt"/>
                <a:cs typeface="+mn-cs"/>
              </a:rPr>
              <a:t>Формирование  требований </a:t>
            </a:r>
            <a:r>
              <a:rPr lang="ru-RU" altLang="ru-RU" sz="2200" b="1" dirty="0">
                <a:latin typeface="+mn-lt"/>
                <a:cs typeface="+mn-cs"/>
              </a:rPr>
              <a:t>– процесс, включающий мероприятия, необходимые для создания и утверждения документа, содержащего спецификацию системных требований.</a:t>
            </a:r>
          </a:p>
        </p:txBody>
      </p:sp>
    </p:spTree>
    <p:extLst>
      <p:ext uri="{BB962C8B-B14F-4D97-AF65-F5344CB8AC3E}">
        <p14:creationId xmlns:p14="http://schemas.microsoft.com/office/powerpoint/2010/main" val="345080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506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063" y="2654300"/>
            <a:ext cx="600075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1925666" y="285728"/>
            <a:ext cx="8170863" cy="928688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tabLst>
                <a:tab pos="0" algn="l"/>
              </a:tabLst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Формирование группы разработки требований</a:t>
            </a:r>
          </a:p>
        </p:txBody>
      </p:sp>
      <p:pic>
        <p:nvPicPr>
          <p:cNvPr id="2775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357313"/>
            <a:ext cx="8582025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288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925666" y="285728"/>
            <a:ext cx="8170863" cy="928688"/>
          </a:xfrm>
          <a:prstGeom prst="rect">
            <a:avLst/>
          </a:prstGeom>
        </p:spPr>
        <p:txBody>
          <a:bodyPr anchor="ctr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Формирование группы разработки требований</a:t>
            </a:r>
          </a:p>
        </p:txBody>
      </p:sp>
      <p:pic>
        <p:nvPicPr>
          <p:cNvPr id="278532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500313"/>
            <a:ext cx="6448425" cy="435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853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1243013"/>
            <a:ext cx="84105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045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 Unicode MS" pitchFamily="34" charset="-128"/>
            </a:endParaRPr>
          </a:p>
        </p:txBody>
      </p:sp>
      <p:graphicFrame>
        <p:nvGraphicFramePr>
          <p:cNvPr id="280579" name="Object 6"/>
          <p:cNvGraphicFramePr>
            <a:graphicFrameLocks noChangeAspect="1"/>
          </p:cNvGraphicFramePr>
          <p:nvPr/>
        </p:nvGraphicFramePr>
        <p:xfrm>
          <a:off x="2024063" y="2767013"/>
          <a:ext cx="8197850" cy="394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711184" imgH="4193134" progId="">
                  <p:embed/>
                </p:oleObj>
              </mc:Choice>
              <mc:Fallback>
                <p:oleObj r:id="rId2" imgW="8711184" imgH="4193134" progId="">
                  <p:embed/>
                  <p:pic>
                    <p:nvPicPr>
                      <p:cNvPr id="28057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063" y="2767013"/>
                        <a:ext cx="8197850" cy="394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" name="Прямоугольник 6"/>
          <p:cNvSpPr>
            <a:spLocks noChangeArrowheads="1"/>
          </p:cNvSpPr>
          <p:nvPr/>
        </p:nvSpPr>
        <p:spPr bwMode="auto">
          <a:xfrm>
            <a:off x="1738313" y="71438"/>
            <a:ext cx="8929687" cy="2646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Аналитик требований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altLang="ru-RU" sz="2000" b="1" dirty="0">
                <a:latin typeface="+mn-lt"/>
                <a:cs typeface="Arial" charset="0"/>
              </a:rPr>
              <a:t>формальный руководитель Группы разработки требований;</a:t>
            </a:r>
            <a:r>
              <a:rPr lang="ru-RU" altLang="ru-RU" sz="4300" b="1" dirty="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altLang="ru-RU" sz="2000" b="1" dirty="0">
                <a:latin typeface="+mn-lt"/>
                <a:cs typeface="Arial" charset="0"/>
              </a:rPr>
              <a:t>является основным коммуникативным каналом между заказчиком и командой разработчиков;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ru-RU" altLang="ru-RU" sz="2000" b="1" dirty="0">
                <a:latin typeface="+mn-lt"/>
                <a:cs typeface="Arial" charset="0"/>
              </a:rPr>
              <a:t> основное лицо, отвечающее за сбор, анализ, документирование и проверку требований к проекту.</a:t>
            </a:r>
          </a:p>
        </p:txBody>
      </p:sp>
    </p:spTree>
    <p:extLst>
      <p:ext uri="{BB962C8B-B14F-4D97-AF65-F5344CB8AC3E}">
        <p14:creationId xmlns:p14="http://schemas.microsoft.com/office/powerpoint/2010/main" val="276989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00188"/>
            <a:ext cx="8515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1524000" y="122238"/>
            <a:ext cx="9144000" cy="11636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Способы выявления 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требований</a:t>
            </a:r>
          </a:p>
        </p:txBody>
      </p:sp>
      <p:sp>
        <p:nvSpPr>
          <p:cNvPr id="18437" name="Прямоугольник 6"/>
          <p:cNvSpPr>
            <a:spLocks noChangeArrowheads="1"/>
          </p:cNvSpPr>
          <p:nvPr/>
        </p:nvSpPr>
        <p:spPr bwMode="auto">
          <a:xfrm>
            <a:off x="2024063" y="3143250"/>
            <a:ext cx="8643937" cy="257968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5125" indent="-365125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Маркетинговые исследования.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Наблюдение за пользователями на рабочих местах.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Описание событий и реакций на них.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Интервью.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Проведение совместных семинаров.</a:t>
            </a:r>
          </a:p>
        </p:txBody>
      </p:sp>
    </p:spTree>
    <p:extLst>
      <p:ext uri="{BB962C8B-B14F-4D97-AF65-F5344CB8AC3E}">
        <p14:creationId xmlns:p14="http://schemas.microsoft.com/office/powerpoint/2010/main" val="2652758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500188"/>
            <a:ext cx="85153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1524000" y="122238"/>
            <a:ext cx="9144000" cy="1163637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Способы выявления 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требований</a:t>
            </a:r>
          </a:p>
        </p:txBody>
      </p:sp>
      <p:sp>
        <p:nvSpPr>
          <p:cNvPr id="17413" name="Прямоугольник 6"/>
          <p:cNvSpPr>
            <a:spLocks noChangeArrowheads="1"/>
          </p:cNvSpPr>
          <p:nvPr/>
        </p:nvSpPr>
        <p:spPr bwMode="auto">
          <a:xfrm>
            <a:off x="1922463" y="3114675"/>
            <a:ext cx="8643937" cy="31400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5125" indent="-365125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Опросы потенциальных пользователей и дискуссии с ними.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Документы, где описан уже работающий или конкурирующий продукт.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Спецификации требований к системе верхнего уровня.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200" b="1" dirty="0">
                <a:latin typeface="+mn-lt"/>
                <a:cs typeface="+mn-cs"/>
              </a:rPr>
              <a:t>Отчеты об ошибках и претензии к возможностям работающей системы.</a:t>
            </a:r>
          </a:p>
        </p:txBody>
      </p:sp>
    </p:spTree>
    <p:extLst>
      <p:ext uri="{BB962C8B-B14F-4D97-AF65-F5344CB8AC3E}">
        <p14:creationId xmlns:p14="http://schemas.microsoft.com/office/powerpoint/2010/main" val="3516803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ChangeArrowheads="1"/>
          </p:cNvSpPr>
          <p:nvPr/>
        </p:nvSpPr>
        <p:spPr bwMode="auto">
          <a:xfrm>
            <a:off x="1524000" y="-184150"/>
            <a:ext cx="184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ru-RU" altLang="ru-RU" sz="1800">
              <a:latin typeface="Arial Unicode MS" pitchFamily="34" charset="-128"/>
            </a:endParaRPr>
          </a:p>
        </p:txBody>
      </p:sp>
      <p:graphicFrame>
        <p:nvGraphicFramePr>
          <p:cNvPr id="282627" name="Object 6"/>
          <p:cNvGraphicFramePr>
            <a:graphicFrameLocks noChangeAspect="1"/>
          </p:cNvGraphicFramePr>
          <p:nvPr/>
        </p:nvGraphicFramePr>
        <p:xfrm>
          <a:off x="1741488" y="3457575"/>
          <a:ext cx="8486775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536582" imgH="2645359" progId="">
                  <p:embed/>
                </p:oleObj>
              </mc:Choice>
              <mc:Fallback>
                <p:oleObj r:id="rId2" imgW="9536582" imgH="2645359" progId="">
                  <p:embed/>
                  <p:pic>
                    <p:nvPicPr>
                      <p:cNvPr id="2826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1488" y="3457575"/>
                        <a:ext cx="8486775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3738563" y="285750"/>
            <a:ext cx="5603875" cy="6350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ct val="90000"/>
              <a:defRPr/>
            </a:pPr>
            <a:r>
              <a:rPr lang="ru-RU" altLang="ru-RU" sz="4300" b="1" dirty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Arial Black" pitchFamily="34" charset="0"/>
                <a:ea typeface="+mj-ea"/>
                <a:cs typeface="Aharoni" pitchFamily="2" charset="-79"/>
              </a:rPr>
              <a:t>Границы проекта</a:t>
            </a:r>
          </a:p>
        </p:txBody>
      </p:sp>
      <p:sp>
        <p:nvSpPr>
          <p:cNvPr id="16389" name="Прямоугольник 6"/>
          <p:cNvSpPr>
            <a:spLocks noChangeArrowheads="1"/>
          </p:cNvSpPr>
          <p:nvPr/>
        </p:nvSpPr>
        <p:spPr bwMode="auto">
          <a:xfrm>
            <a:off x="265113" y="1149350"/>
            <a:ext cx="11439525" cy="2308324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marL="365125" indent="-365125" eaLnBrk="0" hangingPunct="0">
              <a:spcBef>
                <a:spcPts val="400"/>
              </a:spcBef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>
                <a:solidFill>
                  <a:schemeClr val="tx1"/>
                </a:solidFill>
                <a:latin typeface="Lucida Sans Unicode" panose="020B0602030504020204" pitchFamily="34" charset="0"/>
              </a:defRPr>
            </a:lvl1pPr>
            <a:lvl2pPr marL="742950" indent="-285750" eaLnBrk="0" hangingPunct="0">
              <a:spcBef>
                <a:spcPts val="325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300">
                <a:solidFill>
                  <a:schemeClr val="tx1"/>
                </a:solidFill>
                <a:latin typeface="Lucida Sans Unicode" panose="020B0602030504020204" pitchFamily="34" charset="0"/>
              </a:defRPr>
            </a:lvl2pPr>
            <a:lvl3pPr marL="1143000" indent="-228600" eaLnBrk="0" hangingPunct="0">
              <a:spcBef>
                <a:spcPts val="350"/>
              </a:spcBef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>
                <a:solidFill>
                  <a:schemeClr val="tx1"/>
                </a:solidFill>
                <a:latin typeface="Lucida Sans Unicode" panose="020B0602030504020204" pitchFamily="34" charset="0"/>
              </a:defRPr>
            </a:lvl3pPr>
            <a:lvl4pPr marL="16002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1900">
                <a:solidFill>
                  <a:schemeClr val="tx1"/>
                </a:solidFill>
                <a:latin typeface="Lucida Sans Unicode" panose="020B0602030504020204" pitchFamily="34" charset="0"/>
              </a:defRPr>
            </a:lvl4pPr>
            <a:lvl5pPr marL="2057400" indent="-228600" eaLnBrk="0" hangingPunct="0">
              <a:spcBef>
                <a:spcPts val="35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Lucida Sans Unicode" panose="020B0602030504020204" pitchFamily="34" charset="0"/>
              </a:defRPr>
            </a:lvl9pPr>
          </a:lstStyle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400" b="1" kern="0" dirty="0">
                <a:latin typeface="Times New Roman" panose="02020603050405020304" pitchFamily="18" charset="0"/>
                <a:cs typeface="+mn-cs"/>
              </a:rPr>
              <a:t>определяют, предметную область текущего проекта; </a:t>
            </a: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400" b="1" kern="0" dirty="0">
                <a:latin typeface="Times New Roman" panose="02020603050405020304" pitchFamily="18" charset="0"/>
              </a:rPr>
              <a:t>декларируют правила, методики и подходы принятые в проекте;</a:t>
            </a:r>
            <a:endParaRPr lang="ru-RU" altLang="ru-RU" sz="2400" b="1" kern="0" dirty="0">
              <a:latin typeface="Times New Roman" panose="02020603050405020304" pitchFamily="18" charset="0"/>
              <a:cs typeface="+mn-cs"/>
            </a:endParaRPr>
          </a:p>
          <a:p>
            <a:pPr eaLnBrk="1" fontAlgn="auto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SzTx/>
              <a:buFont typeface="Wingdings" panose="05000000000000000000" pitchFamily="2" charset="2"/>
              <a:buChar char="ü"/>
              <a:defRPr/>
            </a:pPr>
            <a:r>
              <a:rPr lang="ru-RU" altLang="ru-RU" sz="2400" b="1" kern="0" dirty="0">
                <a:latin typeface="Times New Roman" panose="02020603050405020304" pitchFamily="18" charset="0"/>
                <a:cs typeface="+mn-cs"/>
              </a:rPr>
              <a:t>относятся к определенному проекту или его итерации, в которых реализуется чуть больше возможностей продукта. </a:t>
            </a:r>
          </a:p>
        </p:txBody>
      </p:sp>
    </p:spTree>
    <p:extLst>
      <p:ext uri="{BB962C8B-B14F-4D97-AF65-F5344CB8AC3E}">
        <p14:creationId xmlns:p14="http://schemas.microsoft.com/office/powerpoint/2010/main" val="675389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2137</TotalTime>
  <Words>229</Words>
  <Application>Microsoft Office PowerPoint</Application>
  <PresentationFormat>Широкоэкранный</PresentationFormat>
  <Paragraphs>36</Paragraphs>
  <Slides>12</Slides>
  <Notes>2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0</vt:i4>
      </vt:variant>
      <vt:variant>
        <vt:lpstr>Заголовки слайдов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Arial Unicode MS</vt:lpstr>
      <vt:lpstr>Calibri</vt:lpstr>
      <vt:lpstr>Calibri Light</vt:lpstr>
      <vt:lpstr>Times New Roman</vt:lpstr>
      <vt:lpstr>Wingdings</vt:lpstr>
      <vt:lpstr>Тема Office</vt:lpstr>
      <vt:lpstr>Методология разработки и анализа требований  к ИС  Проектирование ИС лекция 12</vt:lpstr>
      <vt:lpstr>Требования к программным системам 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Методология разработки и анализа требований  к ИС</dc:title>
  <dc:creator>Alexander Lobanov</dc:creator>
  <cp:lastModifiedBy>Alexander Lobanov</cp:lastModifiedBy>
  <cp:revision>17</cp:revision>
  <dcterms:created xsi:type="dcterms:W3CDTF">2021-04-21T13:39:05Z</dcterms:created>
  <dcterms:modified xsi:type="dcterms:W3CDTF">2025-01-21T17:43:52Z</dcterms:modified>
</cp:coreProperties>
</file>