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671" r:id="rId2"/>
    <p:sldId id="258" r:id="rId3"/>
    <p:sldId id="267" r:id="rId4"/>
    <p:sldId id="266" r:id="rId5"/>
    <p:sldId id="259" r:id="rId6"/>
    <p:sldId id="261" r:id="rId7"/>
    <p:sldId id="260" r:id="rId8"/>
    <p:sldId id="265" r:id="rId9"/>
    <p:sldId id="264" r:id="rId10"/>
    <p:sldId id="330" r:id="rId11"/>
    <p:sldId id="26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280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16.21622" units="1/cm"/>
          <inkml:channelProperty channel="Y" name="resolution" value="73.09644" units="1/cm"/>
          <inkml:channelProperty channel="T" name="resolution" value="1" units="1/dev"/>
        </inkml:channelProperties>
      </inkml:inkSource>
      <inkml:timestamp xml:id="ts0" timeString="2023-05-16T10:03:40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28239 6106 0,'-25'26'328,"0"24"-328,-26 1 16,1-1-16,-51 76 15,50-75-15,-50 75 0,76-76 16,-25 1-16,24 25 15,-24-26-15,25-25 16,-1 0-16,26 1 16,-25-26-1,25 25-15,-25-25 16,25 25 0,0 0-16,0 1 62,0-1-46,0 0 15,0 0-15,0 1-1,0-1 16,25-25-31,0 25 16,1 0 0,-1 0-1,-25 1-15,0-1 16,25 0-16,0-25 16,1 0-16,-26 25 15,0 1-15,25-1 16,0 25-16,0 1 0,1-26 15,-1 51-15,0-1 16,0-24-16,-25-26 16,25 26-16,-25-1 15,26 0-15,-1 1 16,-25-1-16,0-24 0,25-26 16,-25 25-16,0 0 15,0 0 1,0 1-16,0-1 0,0 0 15,25-25-15,-25 25 16,26-25 0,-26 25-16,0 1 15,25-1-15,-25 0 16,25 0 0,-25 1-1,25-26-15,1 25 16,-26 0-1,0 0-15,25-25 16,0 26-16,0-26 16,1 0-1,-1 0-15,0 25 16,0-25 0,26 0-1,-26 0-15,0 0 16,0 0-16,26 0 15,-26 0 1,0 0-16,1 0 16,24 0-16,-25 0 15,1 0-15,-1-25 16,0 25-16,0 0 16,26-26-16,-26 1 15,0 25-15,0 0 16,26 0-16,-26-25 15,0 25 1,1-25-16,-1 25 16,0-26-16,0 26 15,1 0 1,-1 0-16,0 0 16,0-25-16,0 25 15,1 0-15,-1-25 16,0 0-1,0 25 1,1-26 0,-1 26-1,-25-25-15,25 25 16,0-25-16,1 25 16,-1-25-1,0 0-15,-25-1 16,25 26-16,1-25 15,-1 25-15,-25-25 16,0 0-16,25 25 16,0 0-1,-25-26-15,25 1 0,1 0 16,-26-26-16,25 26 16,0 25-16,-25-25 15,25 0-15,-25 0 16,26-1-16,-1 26 0,-25-50 15,25 50-15,-25-25 16,25-1-16,1 1 16,-26 0-16,0 0 15,0-1-15,0 1 16,0 0-16,25 25 16,-25-50-16,0 24 15,25 1-15,-25 0 0,0 0 16,0-26-1,0 26-15,0 0 16,0-26-16,0 1 16,0 25-16,0-1 0,0 1 15,0 0-15,0 0 16,0-1-16,0-24 16,0 25-1,0-1-15,0-24 0,0 25 16,-25 0-16,25-1 15,0 1 1,0 0 0,-25 25-16,25-25 15,0-1-15,-26 1 16,1 0 0,0 25-16,0-25 15,-1-1 1,26 1-16,0 0 15,-25 25-15,0-25 16,25 0-16,-25 25 16,-1 0-16,26-26 15,-25 26-15,0-25 16,0 0 0,0 0-1,-1 25 1,26-26-16,-25 26 15,0 0-15,0 0 16,25-25 0,-26 25-16,1 0 15,0 0 1,0-25-16,-1 25 16,1-25-1,25-1 1,-25 26-16,0 0 15,-1-25-15,1 0 16,0 25 0,0-25 15,0 25-31,-1 0 16,26-26-16,-25 26 15,0 0 1,25-25-16,-25 25 0,25-25 15,-26 25 1,1-25 0,0 25-16,0 0 15,-1 0 1,1 0-16,0 0 31,0 0-15,-1 0-1,1 0 1,0 0 0,0 0-16,0 0 31,-1 0-15,1 0-16,0 0 15,0 0 1,25 25-1,-26-25-15,26 25 16,0 0 15,-25-25-31,25 26 16,-25-26 0,0 0-1,25 25 1,0 0 15,-26-25 47,1 0-47,25 25 1,-25-25-32,25 26 31,-25-26-15,25 25-16,-26-25 31,1 0-16,0 0 1,0 0 15,0 0 47,-1 0-15,1 0-47</inkml:trace>
  <inkml:trace contextRef="#ctx0" brushRef="#br0" timeOffset="4022.19">28693 2473 0,'0'76'281,"-25"0"-281,25-1 16,0 26-16,-50-25 15,50-26-15,0 1 0,0-1 16,0 1-16,0-1 16,0 1-1,0-26-15,0 0 16,0 26-16,-26-1 15,26 26-15,0-26 0,0 26 16,0-26-16,0 26 16,0-26-16,0 1 15,0-1-15,0 1 0,0-26 16,0 0 0,0 26-1,0-26-15,0 0 0,0 0 16,0 1-16,0-1 31,0 0-15,-25 0-16,25 1 0,0-1 15,0 0-15,0 0 16,0 1 0,0-1-16,0 0 15,0 25-15,0 1 16,0-26-16,0 0 15,0 1-15,0-1 16,0 0-16,0 0 16,0 26-16,0-26 15,0 0 1,0 1-16,0-1 16,0 0-16,0 25 0,0-24 15,0-1 1,0 0-16,0 0 15,0 1-15,0 24 16,0-25-16,0 26 16,0-1-1,0-25-15,0 1 16,0-1-16,0 0 0,-25 0 16,25 1-16,0-1 15,0 0-15,0 26 16,0-1-1,0-25-15,0 26 16,0-26-16,0 25 0,0 1 16,0-26-1,0 26-15,0-26 16,0 0-16,0 25 16,0-24-16,0-1 15,0 0-15,0 0 16,0 1-16,0-1 15,0 0 1,0 0 0,0 1-1,0-1-15,0 0 16,-25-25 46,-1-25-30,26 0-32,0-1 15,-25-24-15,25 25 16,-25-1 0,25-24-16,-25 25 15,25-26-15,-26 1 0,1-1 16,0 1-16,-25-1 15,50 1-15,-51-26 16,26 26-16,0-1 16,-26-24-16,26 24 0,0 26 15,-1-26-15,1 26 16,0-25-16,0 25 16,25-26-16,0 26 15,-26 0-15,26-1 31,0 1-15,0 0 0,0 0-16,0-1 15,0 1 1,0 50 78,0 1-94,0-1 15,0 0-15,0 0 16,0 26-16,0-1 16,0-24-16,26 24 15,-26 26-15,25-26 16,-25-25-16,25 1 15,-25 24-15,25-50 0,-25 51 16,26-51-16,-26 25 16,25 0-16,-25 0 15,25 26-15,-25-26 16,0 0-16,25-25 0,-25 25 16,0 26-16,0-26 15,26 0-15,-26 1 16,25-26-16,-25 25 15,25-25-15,-25 25 16,0 0 0,0 0-16,0 1 15,0-1 17,25-25 30,1 0-31,-1 0 32,0 0-16,-25 25-47,25-25 15,0 0 17,1 0-17,-1 0 16,0 0-15,-25-25 15,25 0-31,1-26 16,-26 26-16,25 0 16,-25 0-16,25 25 0,-25-26 15,25 1-15,-25 0 16,0-26-1,0 26 1,26 0-16,-26 0 16,0-1-16,0-24 15,25 0-15,-25 24 16,25 1-16,0 0 0,1 0 16,-26-1-1,0 1-15,25 25 16,-25-25-1,0 0-15,25-1 0,0 1 32,0 0-17,-25 0-15,0 0 16,0-1-16,26 1 0,-1 25 16,0-25-1,0 0 1,1-1-16,-26 1 15,25 25 1,-25-25 0,0 0-1,25 25-15</inkml:trace>
  <inkml:trace contextRef="#ctx0" brushRef="#br0" timeOffset="7773.87">29955 2296 0,'0'-25'250,"0"0"-235,0 0 1,0 0-16,0-1 16,25 1-1,-25 0-15,0 0 16,0-1-1,0 1-15,26 25 16,-26-25-16,0 0 16,25-1-16,-25 1 15,0 0-15,25 25 16,-25-25 0,0 0-16,0-1 15,0 1 1,0 0-16,0 0 15,25 25-15,-25-26 16,0 1-16,0 0 16,0 0-16,0-26 15,0 26 1,0 0 0,0 0 15,0-1 0,0 52 32,0 24-63,-25 0 15,25 1 1,0-26-16,0 0 15,0 1-15,0-1 16,-25-25-16,25 25 16,0 0-1,-25 1 1,25-1-16,0 0 16,0 0-1,0 0-15,0 1 31,0-1-15,0 0-16,0 0 16,0 1 15,0-1 0,0 0-15,0 0-16,0 1 15,0-1-15,0 25 16,0-25 0,0 1-1,0-1-15,0 0 16,0 0-16,0 1 16,0-1-1,0 0 1,0 0-1,0 1-15,0-1 16,0 0 0,0 0 31,0 1-16,0-1-16,0 0-15,0 0 32,0 0-1,0 1 0,-26-26 204,1 0-235,0 0 31,0 0-16,25-26 1,-26 26 15,1 0-15,25-25 93,25 25-77,1 0 14,-1 0-30,0 0 15,0 0-15,1 0 0,-1 0 109,0 0 15,0 0-124,1 0 15,-26-25-15,25 25-1,0-25 1,0 25 0,-25-25 15,25 25 0,1 0-15,-1 0-1,0 0 1,0 0 0,1 0 15</inkml:trace>
  <inkml:trace contextRef="#ctx0" brushRef="#br0" timeOffset="14299.64">13905 11052 0,'50'-51'250,"1"-49"-235,176-203-15,76-101 16,50-50-16,101-101 16,-75 25-16,75-25 15,-302 328-15,50-51 0,-51 51 16,0 50-16,-100 102 15,50-51-15,0-1 0,-51 27 16,1 49-16,-1-25 16,26-25-16,0 26 15,-26-1-15,1 0 16,-26 26-16,76-26 0,-26-25 16,1 26-16,0 49 15,-26-24-15,-24-1 16,49 1-16,-24-1 15,-1 1-15,1 25 16,-1-26-16,1 1 0,-1-1 16,26-24-16,-51 49 15,51-49-15,-26 24 0,26-24 16,0-1 265,-26 0-281,152-75 0,0-1 16,-25 26-16,50-76 15,-101 101-15,0 1 16,76-52-16,-25 51 16,-51 0-16,-51 26 0,-24 49 15,-1 1-15,26-25 16,-25-1-16,-1 26 16,0-51-16,1 51 0,-26-25 15,26 24-15,75-24 16,-50-1-16,50-49 15,50 24-15,1 25 16,-51-24-16,76-26 16,-25 25-16,-1 0 0,-49 51 15,-1-25-15,-76 24 16,1 1-16,-1-50 16,1 75-16,-26 0 0,-25-26 15,76 1 251,25-51-266,25 26 15,126-76-15,127-26 16,-77 26-16,-74 50 16,100 1-16,-126-1 15,-76 51-15,-76 0 0,1 25 16,24 0-16,-24 0 16,-26 0-16,26 0 15,-1 0 1,0 0-16,1-26 0,-1 26 15,102 0-15,25-25 16,-26 0-16,51 25 16,0 0-16,25 0 0,-126 0 15,25 0-15,-50 0 16,-51 0-16,0 0 16,0-25-1,-25-1 48,51 26 234,-1 26-282,1-26-15,-1 25 16,1 0-16,-1 0 0,1 1 15,-1-26-15,-25 25 16,1-25-16,24 25 16,1 0-16,-26-25 15,-25 26-15,50-26 0,-25 0 16,1 0-16,-1 0 16,0 25-16,-25 0 15,51-25-15,-51 25 16,25 0-16,0-25 0,0 26 15,26-26-15,-26 25 16,0-25-16,1 25 16,-1-25-1,0 0-15,0 0 16,1 0 0,-26 25-16,25-25 15,0 0 1,-25 26-1,0-52 314,0-24-329,0-1 15,0-24-15,0 24 16,0 26-16,0-25 0,0-1 15,-25 1-15,25-1 16,-25 26-16,25 0 16,-26 0-16,1 25 15,0 0 1,25-26 0,0 1-1,-25 25-15,-1 0 16,26-25 31,0 50 93,0 0-140,0 1 32,0-1-32,0 25 15,0 1-15,0 24 16,0-24-16,0-1 15,0-24-15,26-1 16,-26 0-16,25-25 16,-25 25-1,0 0-15,0 1 16,0-1 0,0 0-1,25-25 1,-25 25-1,0 1 17,25-26-17,-25 25 470,0 0-470,-25-25-15,0 0 32,0 25-32,25 1 15,-26-26 1,1 25-1,0-25 1,0 0-16,-1 0 16,1 0-1,0 0 1,0 0 0,-1 0-1,1 0 16,25 25-15,-25-25 15</inkml:trace>
  <inkml:trace contextRef="#ctx0" brushRef="#br0" timeOffset="22846.6">24958 10497 0,'0'-25'266,"26"25"-266,-1-26 16,-25 1-1,25 25-15,26 0 16,-1-76-16,0 76 0,1-25 15,-1 0-15,1 0 16,-1 0-16,51-1 16,-50 1-16,-26 25 15,0-25-15,51 0 0,-76-1 16,25 26-16,0 0 16,1-25-16,-1 25 15,0-25-15,26 0 16,-51-1-16,50 1 15,1 0-15,-1-26 16,-25 51-16,26-50 16,50 0-16,-51 24 0,26-49 15,-26 24-15,1 1 16,50-1-16,-51 26 16,-25 0-16,-25-26 15,26 51-15,-1-25 0,0 0 16,0 25-1,1-25-15,-1-1 16,-25 1-16,25 0 16,0 25-1,-25-25-15,26 25 16,-26-26-16,25 1 16,0 0-16,-25-25 0,51 24 15,-51 1-15,25-25 16,0 50-16,-25-51 15,0 26-15,50 0 16,-24-1-16,-26 1 0,25-50 16,0 75-16,0-51 15,1 26-15,-1 25 16,0-25-16,-25-1 16,0 1-16,25 0 15,-25 0 1,26 25-16,-1-26 15,0 26 1,-25-25 0,25 0 15,1 0-15,-26 0 15,25-1-16,0 26 1,0 0 0,-25-25-1,25 25-15,1 0 16,-26-25 31,0 0-32,25 25 17,-25-26-17,25 26-15,-25-25 0,25 25 32,-25-25-17,26 25-15,-1 0 16,-25-25-1,25 25 1,-25-26 0,0 1 31,25 25-32,-25-25-15,26 25 156,-1 0 32,0 0-172,-25-25-1,25-1 1,1 26 46,-1-25 16,0 0-46,0 25-1,-25-25-31,26 25 172,-26 25-94,25-25-62,-25 25-16,-25 0 15,25 1 1,0-1-16,0 0 15,-26 0-15,26 1 16,-25-26 0,0 25-1,25 0-15,0 0 16,0 1 0,0-1-16,-25 0 15,-1 0 1,26 1-1,-25-1-15,0 0 16,25 0 0,-25 0-1,25 1-15,-26-1 16,26 0 0,0 0-16,0 1 15,-25-26 1,25 25-16,-25-25 15,25 25 1,-25-25 0,25 25-1,-26-25-15,26 26 16,-25-26 0,25 25-16,-25 0 15,25 0-15,-25 0 47,25 1-31,0-1 15,0-50 47,0-1-62,0 1 15,25 25-31,-25-25 16,25 0-16,-25 0 15,25 25-15,-25-26 16,0 1-1,26 25-15,-26-50 0,25 50 16,0-26-16,-25 1 16,0 0-1,25 0 1,1 25-16,-26-26 16,25 1-1,-25 0-15,25 0 16,-25 0-1,25-1 1,1 26 0,-26-25-1,0 0 1,25 0 0,0-1-1,0 26 1,-25-25-1,0 0 1,26 25 31,-26-25-31,0-1-1,25 1 1,-25 0-1,0 0 1,25 25-16,-25-26 16,0 1 31,0 0-47,0 0 296,0 0-296,0-1 16,0 1 0,0 0 15,0 0 0,25-1-15,-25 1-1,0 50 204,0 1-203,-25-1-1,0-25 1,0 25-16,-1 0 16,1-25-16,25 26 15,-25-26-15,25 25 16,-25-25 0,25 25-16,-26-25 0,26 25 15,-25-25-15,0 0 16,0 0-16,-1 0 15,26 25-15,-25-25 16,0 26-16,0-26 16,-1 0-16,1 0 15,0 25-15,0 0 16,-1-25 0,1 25-16,-25-25 15,50 26-15,-25-26 16,-1 0-1,1 0-15,0 0 0,25 25 16,-51-25-16,26 0 16,0 25-1,25 0 1,-25-25 0,-1 0 15,1 26-31,0-26 15,0 0 1,-1 0 0,1 0 15,0 0-15,0 0 15</inkml:trace>
  <inkml:trace contextRef="#ctx0" brushRef="#br0" timeOffset="34361.17">24555 8251 0,'0'-50'219,"0"24"-203,0-24-16,0 25 15,0-76-15,25 50 16,-25-24-16,50-1 0,-24 51 16,-26-26-16,25 1 15,25 25-15,-50-1 16,0 1-16,0 0 0,25 25 15,1-25 1,-1 25 15,0-26-15,0 26-16,1-25 31,-1 25-15,0 0-1,0 0 17,1 0-17,-1 0 1,0 0 15,0 25-15,1-25-1,-26 26 1,25-26-16,0 25 0,-25 0 16,25-25-16,-25 25 15,25 1-15,1-26 16,-26 25-16,25-25 16,-25 25-16,0 0 15,25 26 1,-25-26-1,0 0 1,25 0-16,-25 1 16,0 24-16,0-25 15,0 1-15,0-1 16,0 0-16,0 0 16,0 1-16,0-1 0,0 0 15,0 25-15,0 1 16,0-26-1,0 0 1,0 26-16,0-1 0,0-24 16,0-1-16,-25 0 15,25 26 1,-25-26-16,25 0 0,0 25 16,-25-24-1,-1-1 1,1 25-1,0-24-15,0-1 16,25 0-16,0 0 16,-25-25-16,25 26 15,-26-1-15,26 0 16,-25 0-16,0 0 0,0 1 16,-1-26-1,26 25-15,0 0 16,-25 0-16,25 1 0,-25-1 15,0-25-15,-1 25 16,1 0 0,25 1-16,-25-1 15,0 0-15,-1-25 0,26 25 16,-25-25-16,25 25 16,-25 1-16,0-1 15,25 0-15,0 0 16,-25 26-16,-1-51 15,26 25 1,-25-25-16,25 25 16,0 1-16,-25-26 0,25 25 15,0 0 1,0 0 0,25-25 93,0 0-93,1 0 15,-1-25-16,0 25-15,0-25 16,0 0 0,1 25-16,-26-26 15,25 26 1,0 0-16,-25-25 16,25 25-16,1 0 15,-1 0 1,0 0-16,0 0 15,1 0-15,-1 0 16,0 0-16,0 0 16,1 0-16,-1 0 15,0 0-15,0 0 0,0 0 16,1 0 0,-1 0-1,0 0 1,0 0 15,1 0-15,-1 0-1,0 0 17,0 0-1,1 0 16</inkml:trace>
  <inkml:trace contextRef="#ctx0" brushRef="#br0" timeOffset="43538.6">32378 10623 0,'0'-25'234,"-25"-26"-218,-1 1-16,-49-26 16,24 0-16,26 1 15,-51-26-15,26 0 16,24 50-16,1 1 0,-25-1 16,-1 1-16,26 0 15,0 24-15,0-24 16,-1 25-16,1-1 15,0 26-15,25-25 16,-25 0 0,-1 0-1,26-1 17,0 1-32,-25 25 15,0 0-15,0-25 16,25 0-1,-26 25-15,1-25 0,0-1 16,25 1 0,-25 25-1,25-25-15,-26 25 0,1 0 16,0-25 0,0-1-16,0 1 15,25 0 1,-26 25-16,1 0 0,0-25 15,0-1-15,-1 26 16,1 0 0,0 0-16,0-25 0,-26 0 15,1 25-15,24-25 16,1 0-16,0 25 16,0-26-16,-26 26 15,26-25-15,0 25 0,0 0 16,-1-25-1,1 25 1,0-25 0,0 25-16,25-26 15,-26 26-15,1-25 16,0 25 0,0-25-1,-1 0-15,1 25 31,0-26-31,0 1 0,0 25 16,-1-25 0,1 25-16,25-25 15,-25 0-15,0 25 16,25-26-16,-26 26 16,1 0-1,0-25-15,0 0 16,25 0-1,-26 25-15,1-26 0,25 1 16,-25 0 0,0 25-1,-1 0 1,26-25-16,-25 25 0,25-26 16,-25 26-1,25-25-15,0 0 16,-25 25-1,25-25-15,0 0 16,-25-1 15,25 1-31,-26 0 16,26 0-16,-25 25 16,0-26-1,0 26 16,25-25-31,-26 0 16,26 0 0,0-1-1,0 1-15,0 0 16,-25 25-16,0-25 31,25-1-15,-25 1-16,25 0 15,-26 0 1,26 0 0,-25 25-16,0-26 31,25 1-31,0 0 16,0 0-1,-25-1 1,25 1-1,-26 25 32,1 0-15,0 0 14,0 25-30,25 1 0,-26-1 15,26 0-15,-25 0-16,25 1 15,0 49 1,25 1-16,-25-26 15,26 1-15,-1 25 0,0-1 16,0 1-16,26-26 16,-51 1-16,25-1 15,0-24-15,-25-1 16,26 25-16,-1-50 0,-25 51 16,0-1-16,25-50 15,-25 25-15,25 26 16,-25-26-1,0 0-15,26 1 0,-26-1 16,0 0 15,0 0-15,0 1 0,25-1-1,0 0 1,0-25 15,1 0-15,-26-25-1,25 0-15,-25-1 16,25 26 0,-25-25-16,0 0 15,0 0 1,0-1-1,0 1 1,0-25-16,0-1 16,0 26-16,0-25 15,0 24-15,0 1 16,0 0-16,-25 0 16,25-1-16,-25 26 15,25-25-15,-26 0 16,26 0-1,0-1-15,-25 26 16,25-25-16,-25 25 16,25-25-16,0 0 15,-25 25 1,25-25-16,0-1 16,0 1-1,-26 25-15,26-25 16,0 0-1,-25 25 1,25-26-16,0 1 0,-25 25 16,25-25-16,-25 25 15,25-25 1,-26 25-16,1-26 16,0 1 15,0 0-16,-1 25-15,26-25 16,-25 25 0,25-26-16,-25 26 15,25-25 1,-25 0 0,25 0 15,0 0-16,0-1-15,0 1 32,0 0-17,0 0 1,0-1 15,0 1-31,0 0 31,0 0-15,0-1 15,0 52 204,25-1-220,0-25-15,-25 25 16,25 0-16,1-25 16,-26 26-16,25-1 15,-25 0 1,25-25-1,-25 25-15,25-25 16,1 0-16,-26 26 16,25-26-16,0 0 15,0 0-15,1 0 32,-1 0-17,0 0 1,0 0-16,1 0 15,-26 25-15,25-25 16,0 0 0,0 0-1,0 0-15,1 0 16,-1 0-16,25 0 31,-24 0-15,-1 0-16,0 0 15,0 25-15,1-25 16,-1 25 0,0-25-16,0 0 15,1 0-15,-1 0 16,0 0-16,0 25 31,0-25-15,1 0-1,-1 0 17,-25 26-17</inkml:trace>
  <inkml:trace contextRef="#ctx0" brushRef="#br0" timeOffset="47665.14">32201 7822 0,'0'-25'235,"25"0"-220,1 0 1,-1 25-1,0 0 1,0-26 0,1 1-1,-1 25 1,0-25 0,0 25-16,0-25 15,1 25 1,-1 0 15,0 0 0,0 25 63,1 0-63,-26 0 1,25 1-32,-25-1 31,0 0-31,0 0 15,0 0 1,0 1-16,0 24 16,0 1-1,0-26 1,0 0-16,0 0 0,0 1 16,0-1-1,0 0 1,0 0-16,0 0 15,0 1-15,0-1 0,0 0 32,0 0-17,-25 1-15,25-1 16,0 0 0,-26-25-16,26 25 15,-25-25 1,25 26-16,-25-1 31,25 0-15,-25-25-1,-1 0 17,1 0-1,0-25-16,0 0 17,0-1-17,25 1 1,0 0-16,0 0 16,0-1-1,0 1-15,-26 25 16,26-25-1,0 0 1,0-1-16,0 1 16,0 0-1,0 0 1,0 0 0,0-1 15,0 1-16,0 0-15,26 0 32,-1 25-17,0 0 17,-25-26-32,25 26 0,0 0 46,1 0-30,-1 0 15,0 26 1,0-26-17,-25 25 16,26 0-15,-1 0 15,0-25-15,0 26 0,1-26-1,-1 0 1,-25 25-16,25-25 0,0 0 15,-25 25 1,26-25-16,-1 25 16,0-25-1,0 0-15,-25 25 16,25 1 0,1-1-1,-26 0 48,0 0-48,0 1 17,0-1-17,0 0 1,0 0 15,0 1 16,0-1-31,0 0-1,0 0 1,0 1-1,0-1 1,0 0 0,0 0-1,0 0 1,0 1 0,0-1-16,0 0 15,-26-25 1,1 25-1,0 1 17,25-1-17,-25 0 1,25 0 0,-25-25-16,25 26 15,-26-1 1,26 0-1,-25-25 1,0 25-16,25 0 31,-25-25-31,-1 0 0,26 26 16,-25-26-16,0 0 47,25 25-47,-25-25 0,-1 25 15,1-25 1,0 0 0,0 25-1,-1-25-15,-24 0 16,25 0 0,0 0-1,-1 0 1,1 0-1,0 0 1,0 0-16,-1 0 16,1 0-1,0 0 1,0 0 0,-1 0-16,1 0 0,0 0 15,0 0 1,-1 0-1,1 0 17,0 0-1</inkml:trace>
  <inkml:trace contextRef="#ctx0" brushRef="#br0" timeOffset="59341.09">28264 6863 0,'0'26'265,"0"-1"-249,0 25-16,0 1 0,0-26 15,0 26-15,0-26 16,0 0 0,0 0-16,0 0 15,0 1-15,0-1 16,0 0 0,0 0-16,0 1 15,0-1-15,0 0 16,0 0-1,0 1-15,0-1 16,0 0-16,0 0 16,0 0-16,0 26 15,0-26 1,0 0 0,0 1-16,0-1 15,0 0 1,0 0-1,0 1 1,0-1-16,0 0 16,0 0 15,0 0 0,0-50 94,0 0-94,26 0-31,-26 0 16,25 25-16,-25-26 16,0 1-1,0 0-15,25 25 0,-25-25 16,0-1-16,25 1 16,0 0-1,-25 0 1,0-1-16,0 1 15,26 0 1,-26 0-16,0 0 16,0-1-1,25 26 1,-25-25-16,0 0 16,0 0-1,25-1 1,-25 1-16,25 25 15,-25-25 1,0 0 0,0-1-16,26 26 15,-26-25-15,0 0 16,25 0 15,-25 0-15,25-1-1,0 1 17,-25 0-32,26 0 15,-1-1 17,-25 1-17,25 25-15,-25-25 0,25 25 16,-25-25-16,26 25 47,-26-26-47,25 26 15,-50 0 95,-1 26-63,1-1-47,0-25 531,25 25-500,0 0 32,0 1 46,0-1-93,0 0-1,0 0 16,0 1-15,0-1 31,0 0 0,0 0-16,-25-25-15,25 25 31,0 1-16,-26-26 31,26 25-30,-25-25-17,25 25 16,-25 0-15,25 1-16,-25-1 16,25 0-16,-26 0 0,1 1 15,25-1-15,-25 0 16,25 0 0,0 0-16,-25-25 15,25 26-15,0-1 16,-26 0 15,26 0 297,0 1-312,0-1-16,0 0 15,26-25-15,-26 25 16,25-25 0,0 0-1,-25 26 1,0-1 0,0 0 15,25 0 16,1 0-32,-26 1 17,25-26-32,-25 25 15,0 0 1,25-25-1,-25 25-15,0 1 32,0-1-17,0 0 17,25-25-17,1 0 32,-1 0-31,-25 25-16,25-25 15,-25 26 1,25-26-16,-25 25 16,0 0 15,26-25-31,-1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9249-B42B-49F3-9972-45F84DF9BB27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6A6CD-25D7-4858-8E76-3A68B8C54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00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98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9416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86092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476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5516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8977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5279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913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9130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94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2550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76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F545DC-E98C-4E81-9024-5DA4AC68B8F8}" type="slidenum">
              <a:rPr lang="ru-RU" altLang="ru-RU">
                <a:latin typeface="Arial Unicode MS" pitchFamily="34" charset="-128"/>
              </a:rPr>
              <a:pPr/>
              <a:t>2</a:t>
            </a:fld>
            <a:endParaRPr lang="ru-RU" altLang="ru-RU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8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79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690509-C60D-4462-9B21-3A4E6091CE50}" type="slidenum">
              <a:rPr lang="ru-RU" altLang="ru-RU">
                <a:latin typeface="Arial Unicode MS" pitchFamily="34" charset="-128"/>
              </a:rPr>
              <a:pPr/>
              <a:t>7</a:t>
            </a:fld>
            <a:endParaRPr lang="ru-RU" altLang="ru-RU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252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324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5791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1204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27057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1984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6000"/>
              </a:lnSpc>
              <a:spcBef>
                <a:spcPct val="0"/>
              </a:spcBef>
            </a:pPr>
            <a:endParaRPr lang="ru-RU" altLang="ru-RU" sz="2400">
              <a:solidFill>
                <a:schemeClr val="bg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1722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92F83-DF23-D170-D0E8-C028DA16C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0FD2DD-D9F7-EAC7-C9F3-3D80849AC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E165D-8A79-D5D2-BD95-6B74B311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A4208-6AC1-16A4-2043-E3381C59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809C13-49B4-9431-63D8-CCAD520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1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8F53-222A-03E1-087D-9B6AF858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F61E59-300B-0B5E-0CDD-4B1AE651F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E1EA6C-CC30-5D3F-1C5A-3101FC2AB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8E2F3-0630-57E2-CC77-10755372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F0E20-FE3E-1A30-337F-1F443B72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79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4A6EF-A62B-5A97-BD8F-E333CC68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547F3C-E85B-D70E-98A7-D1800141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6DBE8-0AC3-469D-B636-B52DE678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FF6531-CC88-EADD-4272-2CE630B3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3C42B-BDAD-FD8F-D6EA-D46CB24E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7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C7D63-4DE6-0FF7-DA0E-09B150F3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2A86E-0349-DF9B-32FE-EADDCF7F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8F3123-A024-D8FF-6F77-C60D149E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64D19F-F0AB-944C-5749-EB9F5117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367D6B-3CD4-DE23-A795-60599300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92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6369C-7CDF-DD01-4F70-A1C1D2D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9F1E09-5A30-E0C7-779A-5CD142720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B402B6-B43C-B424-0BF0-65F91EEC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C35DA2-9718-79FD-DD14-F4B8316A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35373-AAB1-C9EB-64D5-78DF9FE1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1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3F0A-210F-D777-FC2A-E20C1DD6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1B76C-2058-DA7A-1F3B-C0CADF238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FBBA47-4FE7-F112-ACC8-CFEF2FA11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08ECF-4C96-6F84-24F0-D6F51D5F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2E3F70-8F15-C0BA-52F7-E8210DD4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89922-43C3-EAC6-E58E-66EAA67C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4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FCD46-64EF-C6AD-9C6F-80020E15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1E6933-0600-D4E6-27D0-B8D672EE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52EDE8-534B-DAD5-AFB0-2EF82BE16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C12FFE8-3E21-010D-CEE3-821C72D32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52D400-B01A-BAE8-94FB-DEEA2E0D7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5905CF-140E-FEE2-A1E0-91677828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F4986D-6B2D-925D-6F0E-73B60451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235D23-86C4-C0FD-528B-061DA1F7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7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9A791-CF83-523C-9DF7-E387AFD5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28F361-5E16-81FE-85E4-C40BDB06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FC469F-F779-04B0-8772-4F262416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7F643-7D70-2554-F0F6-5A5EF7F7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47DE6B-F529-997F-52B0-D77F5045B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293EA4-13BB-93EB-5FC1-808B5A5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8ED409-F47B-329F-6F32-52B04A8B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13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DB35D-ECAC-C48D-8FCC-15B03CC8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723F8A-9C09-1ADF-6383-5FABF07E3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20CA0E-4CDD-7A95-1FE6-CB5403B3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7DF196-5C41-8B9B-4277-CB9A2D4B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ACFFD-F41C-0CB0-CB6D-01AFA3CC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BED75A-7BD9-B2CE-723F-0667B43E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42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2B243-85F9-EC05-EBF3-7FBD777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D75D577-FE0D-1AB6-F7B4-6ABEBE2C5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320344-B13B-8EC8-82A0-46A2A8583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FA739F-8907-B0AC-AAE1-4C811BD0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FB742-A38C-0F27-E748-3FD5068F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ECFE43-EDA4-C23B-F633-3D1F862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0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18B8D-550C-C5E9-86EF-9451CC027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FFB24-BE56-8544-4C48-BDEC44443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53382-06E0-B542-1BBB-05F5E3B8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5C2-A40C-4051-9A3C-BF8165E2575E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C39B66-76AA-E086-7A8A-E7B8B825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2B9CE-CEB4-0FE9-D68D-3DEFEA6D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6F442-3EBD-4C53-B53B-3A34956CAB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9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847528" y="1"/>
            <a:ext cx="4896600" cy="1289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ru-RU"/>
          </a:p>
        </p:txBody>
      </p:sp>
      <p:sp>
        <p:nvSpPr>
          <p:cNvPr id="163" name="Shape 163"/>
          <p:cNvSpPr txBox="1"/>
          <p:nvPr/>
        </p:nvSpPr>
        <p:spPr>
          <a:xfrm>
            <a:off x="8256240" y="5070567"/>
            <a:ext cx="1944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18 ноября  2015 г.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3876561" y="2554628"/>
            <a:ext cx="4816583" cy="10395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0" rIns="91425" bIns="0" anchor="t" anchorCtr="0">
            <a:noAutofit/>
          </a:bodyPr>
          <a:lstStyle/>
          <a:p>
            <a:pPr algn="ctr"/>
            <a:r>
              <a:rPr lang="ru-RU" sz="2200" b="1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МИРЭА - РОССИЙСКИЙ ТЕХНОЛОГИЧЕСКИЙ УНИВЕРСИТЕТ</a:t>
            </a:r>
          </a:p>
          <a:p>
            <a:pPr algn="ctr"/>
            <a:r>
              <a:rPr lang="ru-RU" sz="2200" b="1" dirty="0">
                <a:solidFill>
                  <a:srgbClr val="2E75B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(www.mirea.ru) </a:t>
            </a:r>
          </a:p>
        </p:txBody>
      </p:sp>
      <p:sp>
        <p:nvSpPr>
          <p:cNvPr id="173" name="Shape 173"/>
          <p:cNvSpPr/>
          <p:nvPr/>
        </p:nvSpPr>
        <p:spPr>
          <a:xfrm>
            <a:off x="621792" y="4529519"/>
            <a:ext cx="11091672" cy="3114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sz="1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r>
              <a:rPr lang="ru-RU" sz="2400" b="1" dirty="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13: Информационная поддержка проекта ИС. Управление требованиями. Управление проектом. Стандарты управления проектом.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2063552" y="5587521"/>
            <a:ext cx="8442600" cy="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ctr"/>
            <a:r>
              <a:rPr lang="ru-RU" sz="24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Кафедра инструментального и прикладного программного обеспечения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55" y="443029"/>
            <a:ext cx="1785394" cy="19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 Unicode MS" pitchFamily="34" charset="-128"/>
            </a:endParaRPr>
          </a:p>
        </p:txBody>
      </p:sp>
      <p:graphicFrame>
        <p:nvGraphicFramePr>
          <p:cNvPr id="282627" name="Object 6"/>
          <p:cNvGraphicFramePr>
            <a:graphicFrameLocks noChangeAspect="1"/>
          </p:cNvGraphicFramePr>
          <p:nvPr/>
        </p:nvGraphicFramePr>
        <p:xfrm>
          <a:off x="1741488" y="3457575"/>
          <a:ext cx="8486775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36582" imgH="2645359" progId="">
                  <p:embed/>
                </p:oleObj>
              </mc:Choice>
              <mc:Fallback>
                <p:oleObj r:id="rId2" imgW="9536582" imgH="2645359" progId="">
                  <p:embed/>
                  <p:pic>
                    <p:nvPicPr>
                      <p:cNvPr id="2826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457575"/>
                        <a:ext cx="8486775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738563" y="285750"/>
            <a:ext cx="5603875" cy="635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Границы проекта</a:t>
            </a:r>
          </a:p>
        </p:txBody>
      </p:sp>
      <p:sp>
        <p:nvSpPr>
          <p:cNvPr id="16389" name="Прямоугольник 6"/>
          <p:cNvSpPr>
            <a:spLocks noChangeArrowheads="1"/>
          </p:cNvSpPr>
          <p:nvPr/>
        </p:nvSpPr>
        <p:spPr bwMode="auto">
          <a:xfrm>
            <a:off x="265113" y="1149350"/>
            <a:ext cx="11439525" cy="2308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kern="0" dirty="0">
                <a:latin typeface="Times New Roman" panose="02020603050405020304" pitchFamily="18" charset="0"/>
                <a:cs typeface="+mn-cs"/>
              </a:rPr>
              <a:t>определяют, предметную область текущего проекта; 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kern="0" dirty="0">
                <a:latin typeface="Times New Roman" panose="02020603050405020304" pitchFamily="18" charset="0"/>
              </a:rPr>
              <a:t>декларируют правила, методики и подходы принятые в проекте;</a:t>
            </a:r>
            <a:endParaRPr lang="ru-RU" altLang="ru-RU" sz="2400" b="1" kern="0" dirty="0">
              <a:latin typeface="Times New Roman" panose="02020603050405020304" pitchFamily="18" charset="0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kern="0" dirty="0">
                <a:latin typeface="Times New Roman" panose="02020603050405020304" pitchFamily="18" charset="0"/>
                <a:cs typeface="+mn-cs"/>
              </a:rPr>
              <a:t>относятся к определенному проекту или его итерации, в которых реализуется чуть больше возможностей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6753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48"/>
    </mc:Choice>
    <mc:Fallback xmlns="">
      <p:transition spd="slow" advTm="43824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 Unicode MS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38563" y="285750"/>
            <a:ext cx="5108575" cy="635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latin typeface="Arial Black" pitchFamily="34" charset="0"/>
                <a:ea typeface="+mj-ea"/>
                <a:cs typeface="Aharoni" pitchFamily="2" charset="-79"/>
              </a:rPr>
              <a:t>Образ продукта</a:t>
            </a:r>
          </a:p>
        </p:txBody>
      </p:sp>
      <p:sp>
        <p:nvSpPr>
          <p:cNvPr id="15364" name="Прямоугольник 5"/>
          <p:cNvSpPr>
            <a:spLocks noChangeArrowheads="1"/>
          </p:cNvSpPr>
          <p:nvPr/>
        </p:nvSpPr>
        <p:spPr bwMode="auto">
          <a:xfrm>
            <a:off x="1881188" y="1041400"/>
            <a:ext cx="8501062" cy="2251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dirty="0">
                <a:latin typeface="+mn-lt"/>
                <a:cs typeface="+mn-cs"/>
              </a:rPr>
              <a:t>выстраивает работу всех заинтересованных лиц в одном направлении</a:t>
            </a:r>
            <a:r>
              <a:rPr lang="ru-RU" altLang="ru-RU" sz="2400" dirty="0">
                <a:latin typeface="+mn-lt"/>
                <a:cs typeface="+mn-cs"/>
              </a:rPr>
              <a:t>; 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dirty="0">
                <a:latin typeface="+mn-lt"/>
                <a:cs typeface="+mn-cs"/>
              </a:rPr>
              <a:t>описывает, что продукт представляет собой сейчас и каким он станет впоследствии</a:t>
            </a:r>
            <a:r>
              <a:rPr lang="ru-RU" altLang="ru-RU" sz="2400" dirty="0">
                <a:latin typeface="+mn-lt"/>
                <a:cs typeface="+mn-cs"/>
              </a:rPr>
              <a:t>. </a:t>
            </a:r>
          </a:p>
        </p:txBody>
      </p:sp>
      <p:pic>
        <p:nvPicPr>
          <p:cNvPr id="281606" name="Picture 4" descr="http://www.romanpichler.com/wp-content/uploads/2011/11/VisionStrategyBacklo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3643313"/>
            <a:ext cx="43084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6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714750"/>
            <a:ext cx="294798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10"/>
    </mc:Choice>
    <mc:Fallback xmlns="">
      <p:transition spd="slow" advTm="3741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66900" y="322262"/>
            <a:ext cx="8458200" cy="763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ru-RU" altLang="ru-RU" dirty="0">
                <a:latin typeface="+mn-lt"/>
              </a:rPr>
              <a:t>1</a:t>
            </a:r>
            <a:r>
              <a:rPr lang="en-GB" altLang="ru-RU" dirty="0">
                <a:latin typeface="+mn-lt"/>
              </a:rPr>
              <a:t>. </a:t>
            </a:r>
            <a:r>
              <a:rPr lang="en-GB" altLang="ru-RU" dirty="0" err="1">
                <a:latin typeface="+mn-lt"/>
              </a:rPr>
              <a:t>Содержание</a:t>
            </a:r>
            <a:r>
              <a:rPr lang="en-GB" altLang="ru-RU" dirty="0">
                <a:latin typeface="+mn-lt"/>
              </a:rPr>
              <a:t> </a:t>
            </a:r>
            <a:r>
              <a:rPr lang="en-GB" altLang="ru-RU" dirty="0" err="1">
                <a:latin typeface="+mn-lt"/>
              </a:rPr>
              <a:t>стандартов</a:t>
            </a:r>
            <a:r>
              <a:rPr lang="en-GB" altLang="ru-RU" dirty="0">
                <a:latin typeface="+mn-lt"/>
              </a:rPr>
              <a:t> УП</a:t>
            </a:r>
          </a:p>
        </p:txBody>
      </p:sp>
      <p:sp>
        <p:nvSpPr>
          <p:cNvPr id="5123" name="Oval 2"/>
          <p:cNvSpPr>
            <a:spLocks noChangeArrowheads="1"/>
          </p:cNvSpPr>
          <p:nvPr/>
        </p:nvSpPr>
        <p:spPr bwMode="auto">
          <a:xfrm>
            <a:off x="1905000" y="4419600"/>
            <a:ext cx="8229600" cy="2438400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path path="rect">
              <a:fillToRect l="100000" t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124" name="Rectangle 3"/>
          <p:cNvSpPr>
            <a:spLocks noChangeArrowheads="1"/>
          </p:cNvSpPr>
          <p:nvPr/>
        </p:nvSpPr>
        <p:spPr bwMode="auto">
          <a:xfrm>
            <a:off x="2209800" y="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2438400" y="1295401"/>
            <a:ext cx="7162800" cy="2911475"/>
          </a:xfrm>
          <a:prstGeom prst="rect">
            <a:avLst/>
          </a:prstGeom>
          <a:solidFill>
            <a:srgbClr val="FFFF99">
              <a:alpha val="50195"/>
            </a:srgbClr>
          </a:solidFill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5050"/>
              </a:buClr>
              <a:buFont typeface="Wingdings" panose="05000000000000000000" pitchFamily="2" charset="2"/>
              <a:buChar char=""/>
            </a:pPr>
            <a:r>
              <a:rPr lang="en-GB" altLang="ru-RU">
                <a:solidFill>
                  <a:srgbClr val="000000"/>
                </a:solidFill>
              </a:rPr>
              <a:t>  концентрация лучшей практики (best practice);</a:t>
            </a:r>
          </a:p>
          <a:p>
            <a:pPr>
              <a:spcBef>
                <a:spcPts val="1500"/>
              </a:spcBef>
              <a:buClr>
                <a:srgbClr val="FF5050"/>
              </a:buClr>
              <a:buFont typeface="Wingdings" panose="05000000000000000000" pitchFamily="2" charset="2"/>
              <a:buChar char=""/>
            </a:pPr>
            <a:r>
              <a:rPr lang="en-GB" altLang="ru-RU">
                <a:solidFill>
                  <a:srgbClr val="000000"/>
                </a:solidFill>
              </a:rPr>
              <a:t>  основа взаимодействия между командами проекта;</a:t>
            </a:r>
          </a:p>
          <a:p>
            <a:pPr>
              <a:spcBef>
                <a:spcPts val="1500"/>
              </a:spcBef>
              <a:buClr>
                <a:srgbClr val="FF5050"/>
              </a:buClr>
              <a:buFont typeface="Wingdings" panose="05000000000000000000" pitchFamily="2" charset="2"/>
              <a:buChar char=""/>
            </a:pPr>
            <a:r>
              <a:rPr lang="en-GB" altLang="ru-RU">
                <a:solidFill>
                  <a:srgbClr val="000000"/>
                </a:solidFill>
              </a:rPr>
              <a:t> база для сертификации специалистов;</a:t>
            </a:r>
          </a:p>
          <a:p>
            <a:pPr>
              <a:spcBef>
                <a:spcPts val="1500"/>
              </a:spcBef>
              <a:buClr>
                <a:srgbClr val="FF5050"/>
              </a:buClr>
              <a:buFont typeface="Wingdings" panose="05000000000000000000" pitchFamily="2" charset="2"/>
              <a:buChar char=""/>
            </a:pPr>
            <a:r>
              <a:rPr lang="en-GB" altLang="ru-RU">
                <a:solidFill>
                  <a:srgbClr val="000000"/>
                </a:solidFill>
              </a:rPr>
              <a:t> систематизация знаний в специфической области – управление проектами.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514600" y="4953000"/>
            <a:ext cx="7239000" cy="1394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r>
              <a:rPr lang="en-GB" altLang="ru-RU"/>
              <a:t>Отвечает на вопрос </a:t>
            </a: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«ЧТО ДЕЛАТЬ?»</a:t>
            </a:r>
          </a:p>
          <a:p>
            <a:pPr>
              <a:spcBef>
                <a:spcPts val="1500"/>
              </a:spcBef>
              <a:buClr>
                <a:srgbClr val="3333CC"/>
              </a:buClr>
              <a:buSzPct val="100000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«КАК ДЕЛАТЬ?»</a:t>
            </a:r>
            <a:r>
              <a:rPr lang="en-GB" altLang="ru-RU"/>
              <a:t> - определяется корпоративными регламентирующими документами</a:t>
            </a:r>
          </a:p>
        </p:txBody>
      </p:sp>
    </p:spTree>
    <p:extLst>
      <p:ext uri="{BB962C8B-B14F-4D97-AF65-F5344CB8AC3E}">
        <p14:creationId xmlns:p14="http://schemas.microsoft.com/office/powerpoint/2010/main" val="5862323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305050" y="247650"/>
            <a:ext cx="77724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 dirty="0" err="1">
                <a:latin typeface="+mn-lt"/>
              </a:rPr>
              <a:t>Организации</a:t>
            </a:r>
            <a:endParaRPr lang="en-GB" altLang="ru-RU" sz="4000" dirty="0">
              <a:latin typeface="+mn-lt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2286000" y="1600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76400" y="1295401"/>
            <a:ext cx="8763000" cy="2263775"/>
          </a:xfrm>
          <a:prstGeom prst="rect">
            <a:avLst/>
          </a:prstGeom>
          <a:solidFill>
            <a:srgbClr val="FFFF99">
              <a:alpha val="50000"/>
            </a:srgbClr>
          </a:solidFill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3333CC"/>
              </a:buClr>
              <a:buSzPct val="100000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PMI – Project Management Institute</a:t>
            </a:r>
            <a:r>
              <a:rPr lang="en-GB" altLang="ru-RU"/>
              <a:t> </a:t>
            </a:r>
          </a:p>
          <a:p>
            <a:pPr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r>
              <a:rPr lang="en-GB" altLang="ru-RU"/>
              <a:t>(Институт управления проектами, США)</a:t>
            </a:r>
          </a:p>
          <a:p>
            <a:pPr>
              <a:spcBef>
                <a:spcPts val="1250"/>
              </a:spcBef>
              <a:buClr>
                <a:srgbClr val="3333CC"/>
              </a:buClr>
              <a:buSzPct val="100000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PMBOK Guide – 2000</a:t>
            </a:r>
            <a:r>
              <a:rPr lang="en-GB" altLang="ru-RU"/>
              <a:t> </a:t>
            </a: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(4) –</a:t>
            </a:r>
            <a:r>
              <a:rPr lang="en-GB" altLang="ru-RU"/>
              <a:t> </a:t>
            </a:r>
            <a:r>
              <a:rPr lang="en-GB" altLang="ru-RU" sz="2000" b="1" i="1"/>
              <a:t>Project Manadgement Body Of Knowledge</a:t>
            </a:r>
            <a:r>
              <a:rPr lang="en-GB" altLang="ru-RU" sz="2000" b="1"/>
              <a:t> –</a:t>
            </a:r>
            <a:r>
              <a:rPr lang="en-GB" altLang="ru-RU"/>
              <a:t> свод знаний по управлению проектами - стандарт ANCI </a:t>
            </a:r>
            <a:r>
              <a:rPr lang="en-GB" altLang="ru-RU" sz="2000" b="1" i="1"/>
              <a:t>(American Standards Institute) 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752600" y="4495800"/>
            <a:ext cx="8610600" cy="1625600"/>
          </a:xfrm>
          <a:prstGeom prst="rect">
            <a:avLst/>
          </a:prstGeom>
          <a:solidFill>
            <a:srgbClr val="FFFF99">
              <a:alpha val="50000"/>
            </a:srgbClr>
          </a:solidFill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3333CC"/>
              </a:buClr>
              <a:buSzPct val="100000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APM – Association of Project Management </a:t>
            </a:r>
          </a:p>
          <a:p>
            <a:pPr>
              <a:spcBef>
                <a:spcPts val="1500"/>
              </a:spcBef>
              <a:buClr>
                <a:srgbClr val="000000"/>
              </a:buClr>
              <a:buSzPct val="100000"/>
              <a:defRPr/>
            </a:pPr>
            <a:r>
              <a:rPr lang="en-GB" altLang="ru-RU"/>
              <a:t>(Ассоциация управления проектами, Великобритания)</a:t>
            </a:r>
          </a:p>
          <a:p>
            <a:pPr>
              <a:spcBef>
                <a:spcPts val="1500"/>
              </a:spcBef>
              <a:buClr>
                <a:srgbClr val="3333CC"/>
              </a:buClr>
              <a:buSzPct val="100000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APM Body Of Knowledge</a:t>
            </a:r>
            <a:r>
              <a:rPr lang="en-GB" alt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798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6096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 dirty="0" err="1">
                <a:latin typeface="+mn-lt"/>
              </a:rPr>
              <a:t>Содержание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стандарта</a:t>
            </a:r>
            <a:r>
              <a:rPr lang="ru-RU" altLang="ru-RU" sz="4000" dirty="0">
                <a:latin typeface="+mn-lt"/>
              </a:rPr>
              <a:t> </a:t>
            </a:r>
            <a:r>
              <a:rPr lang="en-US" altLang="ru-RU" sz="4000" dirty="0" err="1">
                <a:latin typeface="+mn-lt"/>
              </a:rPr>
              <a:t>PMBoK</a:t>
            </a:r>
            <a:endParaRPr lang="en-GB" altLang="ru-RU" sz="4000" dirty="0">
              <a:latin typeface="+mn-lt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209800" y="2286001"/>
            <a:ext cx="74676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dirty="0">
                <a:solidFill>
                  <a:schemeClr val="tx1"/>
                </a:solidFill>
              </a:rPr>
              <a:t> 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Основные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понятия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и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действующие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лица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управления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проектами</a:t>
            </a:r>
            <a:endParaRPr lang="en-GB" altLang="ru-RU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Определени</a:t>
            </a:r>
            <a:r>
              <a:rPr lang="ru-RU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е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9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областей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знаний</a:t>
            </a:r>
            <a:endParaRPr lang="en-GB" altLang="ru-RU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Определени</a:t>
            </a:r>
            <a:r>
              <a:rPr lang="ru-RU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е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5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групп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процессов</a:t>
            </a:r>
            <a:endParaRPr lang="en-GB" altLang="ru-RU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Определени</a:t>
            </a:r>
            <a:r>
              <a:rPr lang="ru-RU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е</a:t>
            </a:r>
            <a:r>
              <a:rPr lang="en-GB" altLang="ru-RU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39 </a:t>
            </a:r>
            <a:r>
              <a:rPr lang="en-GB" altLang="ru-R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процессов</a:t>
            </a:r>
            <a:endParaRPr lang="en-GB" altLang="ru-RU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94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304800"/>
            <a:ext cx="6781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600" dirty="0" err="1">
                <a:latin typeface="+mn-lt"/>
              </a:rPr>
              <a:t>Основные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действующие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лица</a:t>
            </a:r>
            <a:r>
              <a:rPr lang="en-GB" altLang="ru-RU" sz="3600" dirty="0">
                <a:latin typeface="+mn-lt"/>
              </a:rPr>
              <a:t> (</a:t>
            </a:r>
            <a:r>
              <a:rPr lang="en-GB" altLang="ru-RU" sz="3600" dirty="0" err="1">
                <a:latin typeface="+mn-lt"/>
              </a:rPr>
              <a:t>руководители</a:t>
            </a:r>
            <a:r>
              <a:rPr lang="en-GB" altLang="ru-RU" sz="3600" dirty="0">
                <a:latin typeface="+mn-lt"/>
              </a:rPr>
              <a:t>)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447800"/>
            <a:ext cx="8610600" cy="4908652"/>
          </a:xfrm>
          <a:prstGeom prst="rect">
            <a:avLst/>
          </a:prstGeom>
          <a:solidFill>
            <a:srgbClr val="FFFF99">
              <a:alpha val="50000"/>
            </a:srgbClr>
          </a:solidFill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Менеджер</a:t>
            </a: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(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руководитель</a:t>
            </a: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 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проекта</a:t>
            </a:r>
            <a:r>
              <a:rPr lang="en-GB" altLang="ru-RU" dirty="0"/>
              <a:t> </a:t>
            </a: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defRPr/>
            </a:pPr>
            <a:r>
              <a:rPr lang="en-GB" altLang="ru-RU" dirty="0"/>
              <a:t>(Project Manager)  - </a:t>
            </a:r>
            <a:r>
              <a:rPr lang="en-GB" altLang="ru-RU" i="1" dirty="0" err="1"/>
              <a:t>лицо</a:t>
            </a:r>
            <a:r>
              <a:rPr lang="en-GB" altLang="ru-RU" i="1" dirty="0"/>
              <a:t>, </a:t>
            </a:r>
            <a:r>
              <a:rPr lang="en-GB" altLang="ru-RU" i="1" dirty="0" err="1"/>
              <a:t>отвечающее</a:t>
            </a:r>
            <a:r>
              <a:rPr lang="en-GB" altLang="ru-RU" i="1" dirty="0"/>
              <a:t> </a:t>
            </a:r>
            <a:r>
              <a:rPr lang="en-GB" altLang="ru-RU" i="1" dirty="0" err="1"/>
              <a:t>за</a:t>
            </a:r>
            <a:r>
              <a:rPr lang="en-GB" altLang="ru-RU" i="1" dirty="0"/>
              <a:t> </a:t>
            </a:r>
            <a:r>
              <a:rPr lang="en-GB" altLang="ru-RU" i="1" dirty="0" err="1"/>
              <a:t>управление</a:t>
            </a:r>
            <a:r>
              <a:rPr lang="en-GB" altLang="ru-RU" i="1" dirty="0"/>
              <a:t> </a:t>
            </a:r>
            <a:r>
              <a:rPr lang="en-GB" altLang="ru-RU" i="1" dirty="0" err="1"/>
              <a:t>проектом</a:t>
            </a:r>
            <a:endParaRPr lang="en-GB" altLang="ru-RU" i="1" dirty="0"/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Спонсор</a:t>
            </a: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(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куратор</a:t>
            </a: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 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проекта</a:t>
            </a:r>
            <a:r>
              <a:rPr lang="en-GB" altLang="ru-RU" dirty="0"/>
              <a:t> </a:t>
            </a:r>
          </a:p>
          <a:p>
            <a:pPr>
              <a:spcBef>
                <a:spcPts val="1250"/>
              </a:spcBef>
              <a:buClr>
                <a:srgbClr val="FF5050"/>
              </a:buClr>
              <a:buSzPct val="100000"/>
              <a:defRPr/>
            </a:pPr>
            <a:r>
              <a:rPr lang="en-GB" altLang="ru-RU" dirty="0"/>
              <a:t>(Project Sponsor) – </a:t>
            </a:r>
            <a:r>
              <a:rPr lang="en-GB" altLang="ru-RU" i="1" dirty="0" err="1"/>
              <a:t>лицо</a:t>
            </a:r>
            <a:r>
              <a:rPr lang="en-GB" altLang="ru-RU" i="1" dirty="0"/>
              <a:t>, </a:t>
            </a:r>
            <a:r>
              <a:rPr lang="en-GB" altLang="ru-RU" i="1" dirty="0" err="1"/>
              <a:t>обеспечивающее</a:t>
            </a:r>
            <a:r>
              <a:rPr lang="en-GB" altLang="ru-RU" i="1" dirty="0"/>
              <a:t> </a:t>
            </a:r>
            <a:r>
              <a:rPr lang="en-GB" altLang="ru-RU" i="1" dirty="0" err="1"/>
              <a:t>ресурсы</a:t>
            </a:r>
            <a:r>
              <a:rPr lang="en-GB" altLang="ru-RU" i="1" dirty="0"/>
              <a:t> </a:t>
            </a:r>
            <a:r>
              <a:rPr lang="en-GB" altLang="ru-RU" i="1" dirty="0" err="1"/>
              <a:t>проекта</a:t>
            </a:r>
            <a:r>
              <a:rPr lang="en-GB" altLang="ru-RU" i="1" dirty="0"/>
              <a:t> и </a:t>
            </a:r>
            <a:r>
              <a:rPr lang="en-GB" altLang="ru-RU" i="1" dirty="0" err="1"/>
              <a:t>любую</a:t>
            </a:r>
            <a:r>
              <a:rPr lang="en-GB" altLang="ru-RU" i="1" dirty="0"/>
              <a:t> </a:t>
            </a:r>
            <a:r>
              <a:rPr lang="en-GB" altLang="ru-RU" i="1" dirty="0" err="1"/>
              <a:t>административную</a:t>
            </a:r>
            <a:r>
              <a:rPr lang="en-GB" altLang="ru-RU" i="1" dirty="0"/>
              <a:t> </a:t>
            </a:r>
            <a:r>
              <a:rPr lang="en-GB" altLang="ru-RU" i="1" dirty="0" err="1"/>
              <a:t>поддержку</a:t>
            </a:r>
            <a:r>
              <a:rPr lang="en-GB" altLang="ru-RU" i="1" dirty="0"/>
              <a:t>. </a:t>
            </a:r>
            <a:r>
              <a:rPr lang="en-GB" altLang="ru-RU" sz="2000" i="1" dirty="0" err="1">
                <a:latin typeface="Arial" pitchFamily="34" charset="0"/>
              </a:rPr>
              <a:t>Определяет</a:t>
            </a:r>
            <a:r>
              <a:rPr lang="en-GB" altLang="ru-RU" sz="2000" i="1" dirty="0">
                <a:latin typeface="Arial" pitchFamily="34" charset="0"/>
              </a:rPr>
              <a:t> </a:t>
            </a:r>
            <a:r>
              <a:rPr lang="en-GB" altLang="ru-RU" sz="2000" i="1" dirty="0" err="1">
                <a:latin typeface="Arial" pitchFamily="34" charset="0"/>
              </a:rPr>
              <a:t>приоритеты</a:t>
            </a:r>
            <a:r>
              <a:rPr lang="en-GB" altLang="ru-RU" sz="2000" i="1" dirty="0">
                <a:latin typeface="Arial" pitchFamily="34" charset="0"/>
              </a:rPr>
              <a:t>, </a:t>
            </a:r>
            <a:r>
              <a:rPr lang="en-GB" altLang="ru-RU" sz="2000" i="1" dirty="0" err="1">
                <a:latin typeface="Arial" pitchFamily="34" charset="0"/>
              </a:rPr>
              <a:t>обеспечивает</a:t>
            </a:r>
            <a:r>
              <a:rPr lang="en-GB" altLang="ru-RU" sz="2000" i="1" dirty="0">
                <a:latin typeface="Arial" pitchFamily="34" charset="0"/>
              </a:rPr>
              <a:t> </a:t>
            </a:r>
            <a:r>
              <a:rPr lang="en-GB" altLang="ru-RU" sz="2000" i="1" dirty="0" err="1">
                <a:latin typeface="Arial" pitchFamily="34" charset="0"/>
              </a:rPr>
              <a:t>взаимодействие</a:t>
            </a:r>
            <a:r>
              <a:rPr lang="en-GB" altLang="ru-RU" sz="2000" i="1" dirty="0">
                <a:latin typeface="Arial" pitchFamily="34" charset="0"/>
              </a:rPr>
              <a:t> с </a:t>
            </a:r>
            <a:r>
              <a:rPr lang="en-GB" altLang="ru-RU" sz="2000" i="1" dirty="0" err="1">
                <a:latin typeface="Arial" pitchFamily="34" charset="0"/>
              </a:rPr>
              <a:t>функциональными</a:t>
            </a:r>
            <a:r>
              <a:rPr lang="en-GB" altLang="ru-RU" sz="2000" i="1" dirty="0">
                <a:latin typeface="Arial" pitchFamily="34" charset="0"/>
              </a:rPr>
              <a:t> </a:t>
            </a:r>
            <a:r>
              <a:rPr lang="en-GB" altLang="ru-RU" sz="2000" i="1" dirty="0" err="1">
                <a:latin typeface="Arial" pitchFamily="34" charset="0"/>
              </a:rPr>
              <a:t>подразделениями</a:t>
            </a:r>
            <a:r>
              <a:rPr lang="en-GB" altLang="ru-RU" sz="2000" i="1" dirty="0">
                <a:latin typeface="Arial" pitchFamily="34" charset="0"/>
              </a:rPr>
              <a:t>, </a:t>
            </a:r>
            <a:r>
              <a:rPr lang="en-GB" altLang="ru-RU" sz="2000" i="1" dirty="0" err="1">
                <a:latin typeface="Arial" pitchFamily="34" charset="0"/>
              </a:rPr>
              <a:t>утверждает</a:t>
            </a:r>
            <a:r>
              <a:rPr lang="en-GB" altLang="ru-RU" sz="2000" i="1" dirty="0">
                <a:latin typeface="Arial" pitchFamily="34" charset="0"/>
              </a:rPr>
              <a:t> </a:t>
            </a:r>
            <a:r>
              <a:rPr lang="en-GB" altLang="ru-RU" sz="2000" i="1" dirty="0" err="1">
                <a:latin typeface="Arial" pitchFamily="34" charset="0"/>
              </a:rPr>
              <a:t>изменения</a:t>
            </a:r>
            <a:r>
              <a:rPr lang="en-GB" altLang="ru-RU" sz="2000" i="1" dirty="0">
                <a:latin typeface="Arial" pitchFamily="34" charset="0"/>
              </a:rPr>
              <a:t>. </a:t>
            </a:r>
            <a:r>
              <a:rPr lang="en-GB" altLang="ru-RU" sz="2000" i="1" u="sng" dirty="0" err="1">
                <a:latin typeface="Arial" pitchFamily="34" charset="0"/>
              </a:rPr>
              <a:t>Во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внутренних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проектах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обычно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несет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ответственность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за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результаты</a:t>
            </a:r>
            <a:r>
              <a:rPr lang="en-GB" altLang="ru-RU" sz="2000" i="1" u="sng" dirty="0">
                <a:latin typeface="Arial" pitchFamily="34" charset="0"/>
              </a:rPr>
              <a:t> </a:t>
            </a:r>
            <a:r>
              <a:rPr lang="en-GB" altLang="ru-RU" sz="2000" i="1" u="sng" dirty="0" err="1">
                <a:latin typeface="Arial" pitchFamily="34" charset="0"/>
              </a:rPr>
              <a:t>проекта</a:t>
            </a:r>
            <a:endParaRPr lang="en-GB" altLang="ru-RU" sz="2000" i="1" u="sng" dirty="0">
              <a:latin typeface="Arial" pitchFamily="34" charset="0"/>
            </a:endParaRP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Заказчик</a:t>
            </a: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(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потребитель</a:t>
            </a:r>
            <a:r>
              <a:rPr lang="en-GB" altLang="ru-RU" dirty="0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 </a:t>
            </a:r>
            <a:r>
              <a:rPr lang="en-GB" altLang="ru-RU" dirty="0" err="1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проекта</a:t>
            </a:r>
            <a:endParaRPr lang="en-GB" altLang="ru-RU" dirty="0">
              <a:solidFill>
                <a:srgbClr val="33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defRPr/>
            </a:pPr>
            <a:r>
              <a:rPr lang="en-GB" altLang="ru-RU" dirty="0"/>
              <a:t> (Project Customer) – </a:t>
            </a:r>
            <a:r>
              <a:rPr lang="en-GB" altLang="ru-RU" i="1" dirty="0" err="1"/>
              <a:t>лицо</a:t>
            </a:r>
            <a:r>
              <a:rPr lang="en-GB" altLang="ru-RU" i="1" dirty="0"/>
              <a:t> </a:t>
            </a:r>
            <a:r>
              <a:rPr lang="en-GB" altLang="ru-RU" i="1" dirty="0" err="1"/>
              <a:t>внутри</a:t>
            </a:r>
            <a:r>
              <a:rPr lang="en-GB" altLang="ru-RU" i="1" dirty="0"/>
              <a:t> </a:t>
            </a:r>
            <a:r>
              <a:rPr lang="en-GB" altLang="ru-RU" i="1" dirty="0" err="1"/>
              <a:t>или</a:t>
            </a:r>
            <a:r>
              <a:rPr lang="en-GB" altLang="ru-RU" i="1" dirty="0"/>
              <a:t> </a:t>
            </a:r>
            <a:r>
              <a:rPr lang="en-GB" altLang="ru-RU" i="1" dirty="0" err="1"/>
              <a:t>вне</a:t>
            </a:r>
            <a:r>
              <a:rPr lang="en-GB" altLang="ru-RU" i="1" dirty="0"/>
              <a:t> </a:t>
            </a:r>
            <a:r>
              <a:rPr lang="en-GB" altLang="ru-RU" i="1" dirty="0" err="1"/>
              <a:t>организации</a:t>
            </a:r>
            <a:r>
              <a:rPr lang="en-GB" altLang="ru-RU" i="1" dirty="0"/>
              <a:t>, </a:t>
            </a:r>
            <a:r>
              <a:rPr lang="en-GB" altLang="ru-RU" i="1" dirty="0" err="1"/>
              <a:t>которое</a:t>
            </a:r>
            <a:r>
              <a:rPr lang="en-GB" altLang="ru-RU" i="1" dirty="0"/>
              <a:t> </a:t>
            </a:r>
            <a:r>
              <a:rPr lang="en-GB" altLang="ru-RU" i="1" dirty="0" err="1"/>
              <a:t>будет</a:t>
            </a:r>
            <a:r>
              <a:rPr lang="en-GB" altLang="ru-RU" i="1" dirty="0"/>
              <a:t> </a:t>
            </a:r>
            <a:r>
              <a:rPr lang="en-GB" altLang="ru-RU" i="1" dirty="0" err="1"/>
              <a:t>использовать</a:t>
            </a:r>
            <a:r>
              <a:rPr lang="en-GB" altLang="ru-RU" i="1" dirty="0"/>
              <a:t> </a:t>
            </a:r>
            <a:r>
              <a:rPr lang="en-GB" altLang="ru-RU" i="1" dirty="0" err="1"/>
              <a:t>результаты</a:t>
            </a:r>
            <a:r>
              <a:rPr lang="en-GB" altLang="ru-RU" i="1" dirty="0"/>
              <a:t> </a:t>
            </a:r>
            <a:r>
              <a:rPr lang="en-GB" altLang="ru-RU" i="1" dirty="0" err="1"/>
              <a:t>проекта</a:t>
            </a:r>
            <a:endParaRPr lang="en-GB" altLang="ru-RU" i="1" dirty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610600" y="3048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8458203" y="152401"/>
            <a:ext cx="1752601" cy="609601"/>
            <a:chOff x="4368" y="96"/>
            <a:chExt cx="1104" cy="384"/>
          </a:xfrm>
        </p:grpSpPr>
        <p:sp>
          <p:nvSpPr>
            <p:cNvPr id="11270" name="Oval 5"/>
            <p:cNvSpPr>
              <a:spLocks noChangeArrowheads="1"/>
            </p:cNvSpPr>
            <p:nvPr/>
          </p:nvSpPr>
          <p:spPr bwMode="auto">
            <a:xfrm>
              <a:off x="4368" y="96"/>
              <a:ext cx="1104" cy="38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00FF00"/>
                </a:gs>
              </a:gsLst>
              <a:lin ang="81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11271" name="Text Box 6"/>
            <p:cNvSpPr txBox="1">
              <a:spLocks noChangeArrowheads="1"/>
            </p:cNvSpPr>
            <p:nvPr/>
          </p:nvSpPr>
          <p:spPr bwMode="auto">
            <a:xfrm>
              <a:off x="4368" y="192"/>
              <a:ext cx="100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>
                  <a:solidFill>
                    <a:srgbClr val="000000"/>
                  </a:solidFill>
                </a:rPr>
                <a:t>PMBOK стр.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3736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val 1"/>
          <p:cNvSpPr>
            <a:spLocks noChangeArrowheads="1"/>
          </p:cNvSpPr>
          <p:nvPr/>
        </p:nvSpPr>
        <p:spPr bwMode="auto">
          <a:xfrm>
            <a:off x="1828800" y="4648200"/>
            <a:ext cx="8305800" cy="2209800"/>
          </a:xfrm>
          <a:prstGeom prst="ellipse">
            <a:avLst/>
          </a:prstGeom>
          <a:gradFill rotWithShape="0">
            <a:gsLst>
              <a:gs pos="0">
                <a:srgbClr val="66FF33"/>
              </a:gs>
              <a:gs pos="100000">
                <a:srgbClr val="FFFFFF"/>
              </a:gs>
            </a:gsLst>
            <a:path path="rect">
              <a:fillToRect l="100000" t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47900" y="266700"/>
            <a:ext cx="77724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 dirty="0" err="1">
                <a:latin typeface="+mn-lt"/>
                <a:cs typeface="Times New Roman" panose="02020603050405020304" pitchFamily="18" charset="0"/>
              </a:rPr>
              <a:t>Треугольник</a:t>
            </a:r>
            <a:r>
              <a:rPr lang="en-GB" altLang="ru-RU" sz="4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GB" altLang="ru-RU" sz="4000" dirty="0" err="1">
                <a:latin typeface="+mn-lt"/>
                <a:cs typeface="Times New Roman" panose="02020603050405020304" pitchFamily="18" charset="0"/>
              </a:rPr>
              <a:t>компромиссов</a:t>
            </a:r>
            <a:r>
              <a:rPr lang="en-GB" altLang="ru-RU" sz="4000" dirty="0">
                <a:latin typeface="+mn-lt"/>
              </a:rPr>
              <a:t> </a:t>
            </a: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auto">
          <a:xfrm>
            <a:off x="4343400" y="2100264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1"/>
            <a:ext cx="39624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905000" y="4648200"/>
            <a:ext cx="84582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spcBef>
                <a:spcPts val="1000"/>
              </a:spcBef>
              <a:buClr>
                <a:srgbClr val="000000"/>
              </a:buClr>
            </a:pPr>
            <a:r>
              <a:rPr lang="en-GB" altLang="ru-RU" sz="1800" b="1">
                <a:solidFill>
                  <a:srgbClr val="000000"/>
                </a:solidFill>
                <a:latin typeface="Arial" panose="020B0604020202020204" pitchFamily="34" charset="0"/>
              </a:rPr>
              <a:t>        После достижения утвержденного равновесия с заказчиком </a:t>
            </a:r>
            <a:br>
              <a:rPr lang="en-GB" altLang="ru-RU" sz="1800" b="1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GB" altLang="ru-RU" sz="1800" b="1">
                <a:solidFill>
                  <a:srgbClr val="000000"/>
                </a:solidFill>
                <a:latin typeface="Arial" panose="020B0604020202020204" pitchFamily="34" charset="0"/>
              </a:rPr>
              <a:t>(на запрашиваемые возможности зафиксированы сроки и смета), любое изменение на одной из сторон треугольника влечет изменение на двух оставшихся. Такой подход служит удобным инструментом для нахождения компромиссов с заказчиком и поможет объяснить суть имеющихся   ограничений. 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029200" y="40386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750"/>
              </a:spcBef>
              <a:buClr>
                <a:srgbClr val="3333CC"/>
              </a:buClr>
              <a:buSzPct val="100000"/>
              <a:defRPr/>
            </a:pPr>
            <a:r>
              <a:rPr lang="en-GB" altLang="ru-RU" sz="28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Заказчик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001000" y="1447800"/>
            <a:ext cx="26670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750"/>
              </a:spcBef>
              <a:buClr>
                <a:srgbClr val="3333CC"/>
              </a:buClr>
              <a:buSzPct val="100000"/>
              <a:defRPr/>
            </a:pPr>
            <a:r>
              <a:rPr lang="en-GB" altLang="ru-RU" sz="28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Руководитель проекта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2286000" y="1524000"/>
            <a:ext cx="266700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750"/>
              </a:spcBef>
              <a:buClr>
                <a:srgbClr val="3333CC"/>
              </a:buClr>
              <a:buSzPct val="100000"/>
              <a:defRPr/>
            </a:pPr>
            <a:r>
              <a:rPr lang="en-GB" altLang="ru-RU" sz="28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Спонсор проекта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4038600" y="1066800"/>
            <a:ext cx="4953000" cy="2895600"/>
          </a:xfrm>
          <a:prstGeom prst="triangle">
            <a:avLst>
              <a:gd name="adj" fmla="val 37597"/>
            </a:avLst>
          </a:prstGeom>
          <a:solidFill>
            <a:srgbClr val="FFCC00">
              <a:alpha val="50195"/>
            </a:srgbClr>
          </a:solidFill>
          <a:ln w="38160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038600" y="990600"/>
            <a:ext cx="4953000" cy="2971800"/>
          </a:xfrm>
          <a:prstGeom prst="triangle">
            <a:avLst>
              <a:gd name="adj" fmla="val 64713"/>
            </a:avLst>
          </a:prstGeom>
          <a:solidFill>
            <a:srgbClr val="FFCC00">
              <a:alpha val="50195"/>
            </a:srgbClr>
          </a:solidFill>
          <a:ln w="38160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4612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nimBg="1"/>
      <p:bldP spid="82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33600" y="381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 dirty="0" err="1">
                <a:latin typeface="+mn-lt"/>
              </a:rPr>
              <a:t>Действующие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лица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проекта</a:t>
            </a:r>
            <a:r>
              <a:rPr lang="en-GB" altLang="ru-RU" sz="4000" dirty="0">
                <a:latin typeface="+mn-lt"/>
              </a:rPr>
              <a:t> </a:t>
            </a:r>
            <a:br>
              <a:rPr lang="en-GB" altLang="ru-RU" sz="4000" dirty="0">
                <a:latin typeface="+mn-lt"/>
              </a:rPr>
            </a:br>
            <a:r>
              <a:rPr lang="en-GB" altLang="ru-RU" sz="4000" dirty="0">
                <a:latin typeface="+mn-lt"/>
              </a:rPr>
              <a:t>(</a:t>
            </a:r>
            <a:r>
              <a:rPr lang="en-GB" altLang="ru-RU" sz="4000" dirty="0" err="1">
                <a:latin typeface="+mn-lt"/>
              </a:rPr>
              <a:t>исполнители</a:t>
            </a:r>
            <a:r>
              <a:rPr lang="en-GB" altLang="ru-RU" sz="4000" dirty="0">
                <a:latin typeface="+mn-lt"/>
              </a:rPr>
              <a:t>)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52600" y="2133601"/>
            <a:ext cx="8610600" cy="4010971"/>
          </a:xfrm>
          <a:prstGeom prst="rect">
            <a:avLst/>
          </a:prstGeom>
          <a:solidFill>
            <a:srgbClr val="FFFF99">
              <a:alpha val="50000"/>
            </a:srgbClr>
          </a:solidFill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Руководитель функционального подразделения</a:t>
            </a:r>
            <a:r>
              <a:rPr lang="en-GB" altLang="ru-RU"/>
              <a:t> </a:t>
            </a: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defRPr/>
            </a:pPr>
            <a:r>
              <a:rPr lang="en-GB" altLang="ru-RU"/>
              <a:t>направляет ресурсы в утвержденные проекты</a:t>
            </a: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Функциональный лидер проекта</a:t>
            </a:r>
            <a:r>
              <a:rPr lang="en-GB" altLang="ru-RU"/>
              <a:t> </a:t>
            </a: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defRPr/>
            </a:pPr>
            <a:r>
              <a:rPr lang="en-GB" altLang="ru-RU"/>
              <a:t>объединяет усилия участников проекта в рамках функции или подразделения. Именно с ним взаимодействует менеджер проекта.</a:t>
            </a: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buFont typeface="Wingdings" pitchFamily="2" charset="2"/>
              <a:buChar char=""/>
              <a:defRPr/>
            </a:pPr>
            <a:r>
              <a:rPr lang="en-GB" altLang="ru-RU">
                <a:solidFill>
                  <a:srgbClr val="33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 Лидер пакета работ</a:t>
            </a:r>
          </a:p>
          <a:p>
            <a:pPr>
              <a:spcBef>
                <a:spcPts val="1500"/>
              </a:spcBef>
              <a:buClr>
                <a:srgbClr val="FF5050"/>
              </a:buClr>
              <a:buSzPct val="100000"/>
              <a:defRPr/>
            </a:pPr>
            <a:r>
              <a:rPr lang="en-GB" altLang="ru-RU"/>
              <a:t>объединяет усилия отдельных лиц в рамках пакета работ.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8610600" y="3048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68634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0"/>
            <a:ext cx="7772400" cy="51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600" dirty="0" err="1">
                <a:latin typeface="+mn-lt"/>
              </a:rPr>
              <a:t>Взаимоотношения</a:t>
            </a:r>
            <a:r>
              <a:rPr lang="en-GB" altLang="ru-RU" sz="3600" dirty="0">
                <a:latin typeface="+mn-lt"/>
              </a:rPr>
              <a:t> в </a:t>
            </a:r>
            <a:r>
              <a:rPr lang="en-GB" altLang="ru-RU" sz="3600" dirty="0" err="1">
                <a:latin typeface="+mn-lt"/>
              </a:rPr>
              <a:t>команде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проекта</a:t>
            </a:r>
            <a:endParaRPr lang="en-GB" altLang="ru-RU" sz="3600" dirty="0">
              <a:latin typeface="+mn-lt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5105400" y="685801"/>
            <a:ext cx="2209800" cy="703263"/>
          </a:xfrm>
          <a:prstGeom prst="rect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Высшее руководство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971800" y="4343401"/>
            <a:ext cx="2209800" cy="703263"/>
          </a:xfrm>
          <a:prstGeom prst="rect">
            <a:avLst/>
          </a:prstGeom>
          <a:gradFill rotWithShape="0">
            <a:gsLst>
              <a:gs pos="0">
                <a:srgbClr val="A98700"/>
              </a:gs>
              <a:gs pos="50000">
                <a:srgbClr val="FFCC00"/>
              </a:gs>
              <a:gs pos="100000">
                <a:srgbClr val="A98700"/>
              </a:gs>
            </a:gsLst>
            <a:lin ang="5400000" scaled="1"/>
          </a:gra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Менеджер проекта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6324600" y="2590801"/>
            <a:ext cx="2209800" cy="703263"/>
          </a:xfrm>
          <a:prstGeom prst="rect">
            <a:avLst/>
          </a:prstGeom>
          <a:gradFill rotWithShape="0">
            <a:gsLst>
              <a:gs pos="0">
                <a:srgbClr val="A98700"/>
              </a:gs>
              <a:gs pos="50000">
                <a:srgbClr val="FFCC00"/>
              </a:gs>
              <a:gs pos="100000">
                <a:srgbClr val="A98700"/>
              </a:gs>
            </a:gsLst>
            <a:lin ang="5400000" scaled="1"/>
          </a:gra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Функциональный руководитель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2895600" y="2667001"/>
            <a:ext cx="2209800" cy="1008063"/>
          </a:xfrm>
          <a:prstGeom prst="rect">
            <a:avLst/>
          </a:prstGeom>
          <a:gradFill rotWithShape="0">
            <a:gsLst>
              <a:gs pos="0">
                <a:srgbClr val="A98700"/>
              </a:gs>
              <a:gs pos="50000">
                <a:srgbClr val="FFCC00"/>
              </a:gs>
              <a:gs pos="100000">
                <a:srgbClr val="A98700"/>
              </a:gs>
            </a:gsLst>
            <a:lin ang="5400000" scaled="1"/>
          </a:gra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Руководитель менеджеров проектов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905000" y="1447801"/>
            <a:ext cx="2209800" cy="398463"/>
          </a:xfrm>
          <a:prstGeom prst="rect">
            <a:avLst/>
          </a:prstGeom>
          <a:solidFill>
            <a:srgbClr val="FF99CC">
              <a:alpha val="50195"/>
            </a:srgbClr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Спонсор проекта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971800" y="6172201"/>
            <a:ext cx="2209800" cy="398463"/>
          </a:xfrm>
          <a:prstGeom prst="rect">
            <a:avLst/>
          </a:prstGeom>
          <a:solidFill>
            <a:srgbClr val="00FFFF">
              <a:alpha val="50195"/>
            </a:srgbClr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Офис проекта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>
            <a:off x="6629400" y="1447800"/>
            <a:ext cx="1588" cy="838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3886200" y="2286000"/>
            <a:ext cx="3429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19" name="Line 10"/>
          <p:cNvSpPr>
            <a:spLocks noChangeShapeType="1"/>
          </p:cNvSpPr>
          <p:nvPr/>
        </p:nvSpPr>
        <p:spPr bwMode="auto">
          <a:xfrm>
            <a:off x="3886200" y="2286000"/>
            <a:ext cx="1588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20" name="Line 11"/>
          <p:cNvSpPr>
            <a:spLocks noChangeShapeType="1"/>
          </p:cNvSpPr>
          <p:nvPr/>
        </p:nvSpPr>
        <p:spPr bwMode="auto">
          <a:xfrm>
            <a:off x="3886200" y="3733800"/>
            <a:ext cx="1588" cy="609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21" name="Line 12"/>
          <p:cNvSpPr>
            <a:spLocks noChangeShapeType="1"/>
          </p:cNvSpPr>
          <p:nvPr/>
        </p:nvSpPr>
        <p:spPr bwMode="auto">
          <a:xfrm>
            <a:off x="4114800" y="1676400"/>
            <a:ext cx="2514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2057400" y="1905000"/>
            <a:ext cx="1588" cy="2743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>
            <a:off x="2057400" y="4648200"/>
            <a:ext cx="914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24" name="Line 15"/>
          <p:cNvSpPr>
            <a:spLocks noChangeShapeType="1"/>
          </p:cNvSpPr>
          <p:nvPr/>
        </p:nvSpPr>
        <p:spPr bwMode="auto">
          <a:xfrm>
            <a:off x="7315200" y="2286000"/>
            <a:ext cx="1588" cy="304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381500" y="1325563"/>
            <a:ext cx="990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Цели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057400" y="2000250"/>
            <a:ext cx="1143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Ресурсы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2998788" y="3665539"/>
            <a:ext cx="22098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Корпоративные</a:t>
            </a:r>
            <a:r>
              <a:rPr lang="en-GB" altLang="ru-RU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стандарты</a:t>
            </a:r>
            <a:r>
              <a:rPr lang="en-GB" altLang="ru-RU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УП</a:t>
            </a:r>
          </a:p>
        </p:txBody>
      </p:sp>
      <p:sp>
        <p:nvSpPr>
          <p:cNvPr id="17428" name="Text Box 19"/>
          <p:cNvSpPr txBox="1">
            <a:spLocks noChangeArrowheads="1"/>
          </p:cNvSpPr>
          <p:nvPr/>
        </p:nvSpPr>
        <p:spPr bwMode="auto">
          <a:xfrm>
            <a:off x="6400800" y="4267201"/>
            <a:ext cx="2209800" cy="703263"/>
          </a:xfrm>
          <a:prstGeom prst="rect">
            <a:avLst/>
          </a:prstGeom>
          <a:solidFill>
            <a:srgbClr val="FFFF99"/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Функциональный лидер проекта</a:t>
            </a:r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5181600" y="4648200"/>
            <a:ext cx="1219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181600" y="4038600"/>
            <a:ext cx="11430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Что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Когда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Сколько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5181600" y="4419600"/>
            <a:ext cx="1219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5181600" y="4876800"/>
            <a:ext cx="1219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6400800" y="5562601"/>
            <a:ext cx="2209800" cy="703263"/>
          </a:xfrm>
          <a:prstGeom prst="rect">
            <a:avLst/>
          </a:prstGeom>
          <a:solidFill>
            <a:srgbClr val="00FFFF">
              <a:alpha val="50195"/>
            </a:srgbClr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algn="ctr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GB" altLang="ru-RU" sz="2000">
                <a:solidFill>
                  <a:srgbClr val="000000"/>
                </a:solidFill>
              </a:rPr>
              <a:t>Лидер пакета работ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9677400" y="5486400"/>
            <a:ext cx="533400" cy="425450"/>
          </a:xfrm>
          <a:prstGeom prst="rect">
            <a:avLst/>
          </a:prstGeom>
          <a:solidFill>
            <a:srgbClr val="00FFFF">
              <a:alpha val="50195"/>
            </a:srgbClr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9677400" y="6019800"/>
            <a:ext cx="533400" cy="425450"/>
          </a:xfrm>
          <a:prstGeom prst="rect">
            <a:avLst/>
          </a:prstGeom>
          <a:solidFill>
            <a:srgbClr val="00FFFF">
              <a:alpha val="50195"/>
            </a:srgbClr>
          </a:solidFill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7436" name="Line 27"/>
          <p:cNvSpPr>
            <a:spLocks noChangeShapeType="1"/>
          </p:cNvSpPr>
          <p:nvPr/>
        </p:nvSpPr>
        <p:spPr bwMode="auto">
          <a:xfrm flipV="1">
            <a:off x="4038600" y="5100639"/>
            <a:ext cx="1588" cy="10001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124200" y="5257800"/>
            <a:ext cx="21336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Планирование</a:t>
            </a:r>
            <a:r>
              <a:rPr lang="ru-RU" altLang="ru-RU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Контроль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438" name="Line 29"/>
          <p:cNvSpPr>
            <a:spLocks noChangeShapeType="1"/>
          </p:cNvSpPr>
          <p:nvPr/>
        </p:nvSpPr>
        <p:spPr bwMode="auto">
          <a:xfrm>
            <a:off x="7315200" y="3352800"/>
            <a:ext cx="1588" cy="914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7315200" y="3513139"/>
            <a:ext cx="17526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Насколько</a:t>
            </a:r>
            <a:r>
              <a:rPr lang="en-GB" altLang="ru-RU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 </a:t>
            </a: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хорошо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440" name="Line 31"/>
          <p:cNvSpPr>
            <a:spLocks noChangeShapeType="1"/>
          </p:cNvSpPr>
          <p:nvPr/>
        </p:nvSpPr>
        <p:spPr bwMode="auto">
          <a:xfrm>
            <a:off x="7391400" y="5029200"/>
            <a:ext cx="1588" cy="5334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7391400" y="5181600"/>
            <a:ext cx="685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Кто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17442" name="Line 33"/>
          <p:cNvSpPr>
            <a:spLocks noChangeShapeType="1"/>
          </p:cNvSpPr>
          <p:nvPr/>
        </p:nvSpPr>
        <p:spPr bwMode="auto">
          <a:xfrm>
            <a:off x="8610600" y="5943600"/>
            <a:ext cx="60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43" name="Line 34"/>
          <p:cNvSpPr>
            <a:spLocks noChangeShapeType="1"/>
          </p:cNvSpPr>
          <p:nvPr/>
        </p:nvSpPr>
        <p:spPr bwMode="auto">
          <a:xfrm>
            <a:off x="9220200" y="5638800"/>
            <a:ext cx="1588" cy="6096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44" name="Line 35"/>
          <p:cNvSpPr>
            <a:spLocks noChangeShapeType="1"/>
          </p:cNvSpPr>
          <p:nvPr/>
        </p:nvSpPr>
        <p:spPr bwMode="auto">
          <a:xfrm>
            <a:off x="9220200" y="5638800"/>
            <a:ext cx="457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45" name="Line 36"/>
          <p:cNvSpPr>
            <a:spLocks noChangeShapeType="1"/>
          </p:cNvSpPr>
          <p:nvPr/>
        </p:nvSpPr>
        <p:spPr bwMode="auto">
          <a:xfrm>
            <a:off x="9220200" y="6248400"/>
            <a:ext cx="457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8610600" y="5562600"/>
            <a:ext cx="609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defTabSz="449263" fontAlgn="base">
              <a:lnSpc>
                <a:spcPct val="8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>
              <a:spcBef>
                <a:spcPts val="1125"/>
              </a:spcBef>
              <a:buClr>
                <a:srgbClr val="FF5050"/>
              </a:buClr>
              <a:buSzPct val="100000"/>
              <a:defRPr/>
            </a:pPr>
            <a:r>
              <a:rPr lang="en-GB" altLang="ru-RU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ritannic Bold" panose="020B0903060703020204" pitchFamily="34" charset="0"/>
              </a:rPr>
              <a:t>Как</a:t>
            </a:r>
            <a:endParaRPr lang="en-GB" altLang="ru-RU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ritannic Bold" panose="020B09030607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E69F88B-F1A2-052A-8D71-C9E2D1106068}"/>
                  </a:ext>
                </a:extLst>
              </p14:cNvPr>
              <p14:cNvContentPartPr/>
              <p14:nvPr/>
            </p14:nvContentPartPr>
            <p14:xfrm>
              <a:off x="5005800" y="527040"/>
              <a:ext cx="6841440" cy="34520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E69F88B-F1A2-052A-8D71-C9E2D11060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6440" y="517680"/>
                <a:ext cx="6860160" cy="347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2997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7772400" cy="762000"/>
          </a:xfrm>
        </p:spPr>
        <p:txBody>
          <a:bodyPr>
            <a:no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altLang="ru-RU" sz="3200" dirty="0" err="1">
                <a:latin typeface="+mn-lt"/>
              </a:rPr>
              <a:t>Ключевые</a:t>
            </a:r>
            <a:r>
              <a:rPr lang="en-GB" altLang="ru-RU" sz="3200" dirty="0">
                <a:latin typeface="+mn-lt"/>
              </a:rPr>
              <a:t> </a:t>
            </a:r>
            <a:r>
              <a:rPr lang="en-GB" altLang="ru-RU" sz="3200" dirty="0" err="1">
                <a:latin typeface="+mn-lt"/>
              </a:rPr>
              <a:t>личные</a:t>
            </a:r>
            <a:r>
              <a:rPr lang="en-GB" altLang="ru-RU" sz="3200" dirty="0">
                <a:latin typeface="+mn-lt"/>
              </a:rPr>
              <a:t> </a:t>
            </a:r>
            <a:r>
              <a:rPr lang="en-GB" altLang="ru-RU" sz="3200" dirty="0" err="1">
                <a:latin typeface="+mn-lt"/>
              </a:rPr>
              <a:t>качества</a:t>
            </a:r>
            <a:r>
              <a:rPr lang="en-GB" altLang="ru-RU" sz="3200" dirty="0">
                <a:latin typeface="+mn-lt"/>
              </a:rPr>
              <a:t> </a:t>
            </a:r>
            <a:r>
              <a:rPr lang="en-GB" altLang="ru-RU" sz="3200" dirty="0" err="1">
                <a:latin typeface="+mn-lt"/>
              </a:rPr>
              <a:t>менеджера</a:t>
            </a:r>
            <a:r>
              <a:rPr lang="en-GB" altLang="ru-RU" sz="3200" dirty="0">
                <a:latin typeface="+mn-lt"/>
              </a:rPr>
              <a:t> </a:t>
            </a:r>
            <a:r>
              <a:rPr lang="en-GB" altLang="ru-RU" sz="3200" dirty="0" err="1">
                <a:latin typeface="+mn-lt"/>
              </a:rPr>
              <a:t>проекта</a:t>
            </a:r>
            <a:r>
              <a:rPr lang="en-GB" altLang="ru-RU" sz="3200" dirty="0">
                <a:latin typeface="+mn-lt"/>
              </a:rPr>
              <a:t>: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676400" y="914400"/>
            <a:ext cx="8686800" cy="55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гибкость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приспособляемость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инициативность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качества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лидера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агрессивность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уверенность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в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себе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умение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убеждать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ясно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выражать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свои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мысли,честолюбие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активность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энергичность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умение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общаться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вести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посредничество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объединять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усилия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широкий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кругозор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способность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к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обобщению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уравновешенность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энтузиазм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воображение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непосредственность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Способность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соблюдать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баланс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технических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временных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стоимостных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человеческих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факторов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организованность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дисциплина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способность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желание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посвящать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большую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часть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своего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времени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планированию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контролю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ts val="1250"/>
              </a:spcBef>
              <a:buClr>
                <a:srgbClr val="FF5050"/>
              </a:buClr>
              <a:buFont typeface="Wingdings" panose="05000000000000000000" pitchFamily="2" charset="2"/>
              <a:buChar char=""/>
            </a:pP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способность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выявлять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проблемы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и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принимать</a:t>
            </a:r>
            <a:r>
              <a:rPr lang="en-GB" altLang="ru-RU" sz="20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altLang="ru-RU" sz="2000" i="1" dirty="0" err="1">
                <a:solidFill>
                  <a:srgbClr val="000000"/>
                </a:solidFill>
                <a:latin typeface="Arial" panose="020B0604020202020204" pitchFamily="34" charset="0"/>
              </a:rPr>
              <a:t>решения</a:t>
            </a:r>
            <a:endParaRPr lang="en-GB" altLang="ru-RU" sz="2000" i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332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850" y="1887538"/>
            <a:ext cx="8820150" cy="4041775"/>
          </a:xfr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tabLst>
                <a:tab pos="717550" algn="l"/>
              </a:tabLst>
            </a:pPr>
            <a:r>
              <a:rPr lang="ru-RU" altLang="ru-RU" sz="3200" b="1"/>
              <a:t>Формирование группы разработки требований. </a:t>
            </a:r>
          </a:p>
          <a:p>
            <a:pPr eaLnBrk="1" hangingPunct="1">
              <a:lnSpc>
                <a:spcPct val="150000"/>
              </a:lnSpc>
              <a:tabLst>
                <a:tab pos="717550" algn="l"/>
              </a:tabLst>
            </a:pPr>
            <a:r>
              <a:rPr lang="ru-RU" altLang="ru-RU" sz="3200" b="1"/>
              <a:t>Основные способы и специфика выявления требований.</a:t>
            </a:r>
          </a:p>
          <a:p>
            <a:pPr eaLnBrk="1" hangingPunct="1">
              <a:lnSpc>
                <a:spcPct val="150000"/>
              </a:lnSpc>
              <a:tabLst>
                <a:tab pos="717550" algn="l"/>
              </a:tabLst>
            </a:pPr>
            <a:r>
              <a:rPr lang="ru-RU" altLang="ru-RU" sz="3200" b="1"/>
              <a:t>Этапы формирования требований.</a:t>
            </a:r>
          </a:p>
        </p:txBody>
      </p:sp>
      <p:sp>
        <p:nvSpPr>
          <p:cNvPr id="27545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47850" y="476250"/>
            <a:ext cx="8170863" cy="928688"/>
          </a:xfrm>
        </p:spPr>
        <p:txBody>
          <a:bodyPr>
            <a:normAutofit fontScale="90000"/>
          </a:bodyPr>
          <a:lstStyle/>
          <a:p>
            <a:pPr marL="342900" indent="-342900" algn="ctr" eaLnBrk="1" hangingPunct="1">
              <a:lnSpc>
                <a:spcPct val="80000"/>
              </a:lnSpc>
              <a:buClr>
                <a:schemeClr val="folHlink"/>
              </a:buClr>
              <a:buSzPct val="90000"/>
            </a:pPr>
            <a:r>
              <a:rPr lang="ru-RU" altLang="ru-RU" sz="4300">
                <a:latin typeface="Arial Black" panose="020B0A04020102020204" pitchFamily="34" charset="0"/>
                <a:cs typeface="Aharoni" pitchFamily="2" charset="0"/>
              </a:rPr>
              <a:t>Требования к программным системам </a:t>
            </a:r>
          </a:p>
        </p:txBody>
      </p:sp>
    </p:spTree>
    <p:extLst>
      <p:ext uri="{BB962C8B-B14F-4D97-AF65-F5344CB8AC3E}">
        <p14:creationId xmlns:p14="http://schemas.microsoft.com/office/powerpoint/2010/main" val="374616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974"/>
    </mc:Choice>
    <mc:Fallback xmlns="">
      <p:transition spd="slow" advTm="4509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4000" dirty="0" err="1">
                <a:latin typeface="+mn-lt"/>
              </a:rPr>
              <a:t>Типичный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процесс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выбора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менеджера</a:t>
            </a:r>
            <a:r>
              <a:rPr lang="en-GB" altLang="ru-RU" sz="4000" dirty="0">
                <a:latin typeface="+mn-lt"/>
              </a:rPr>
              <a:t> </a:t>
            </a:r>
            <a:r>
              <a:rPr lang="en-GB" altLang="ru-RU" sz="4000" dirty="0" err="1">
                <a:latin typeface="+mn-lt"/>
              </a:rPr>
              <a:t>проекта</a:t>
            </a:r>
            <a:endParaRPr lang="en-GB" altLang="ru-RU" sz="4000" dirty="0">
              <a:latin typeface="+mn-lt"/>
            </a:endParaRPr>
          </a:p>
        </p:txBody>
      </p:sp>
      <p:sp>
        <p:nvSpPr>
          <p:cNvPr id="21507" name="Line 2"/>
          <p:cNvSpPr>
            <a:spLocks noChangeShapeType="1"/>
          </p:cNvSpPr>
          <p:nvPr/>
        </p:nvSpPr>
        <p:spPr bwMode="auto">
          <a:xfrm flipV="1">
            <a:off x="2743200" y="2052639"/>
            <a:ext cx="1588" cy="35909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>
            <a:off x="2743200" y="5638800"/>
            <a:ext cx="5867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524000" y="1592264"/>
            <a:ext cx="1219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-GB" altLang="ru-RU" sz="1600" b="1">
                <a:solidFill>
                  <a:srgbClr val="000000"/>
                </a:solidFill>
              </a:rPr>
              <a:t>Менеджер</a:t>
            </a: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7467600" y="5943601"/>
            <a:ext cx="1752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>
              <a:spcBef>
                <a:spcPts val="1000"/>
              </a:spcBef>
              <a:buClr>
                <a:srgbClr val="000000"/>
              </a:buClr>
            </a:pPr>
            <a:r>
              <a:rPr lang="en-GB" altLang="ru-RU" sz="1600" b="1">
                <a:solidFill>
                  <a:srgbClr val="000000"/>
                </a:solidFill>
              </a:rPr>
              <a:t>Специалист</a:t>
            </a:r>
          </a:p>
        </p:txBody>
      </p:sp>
      <p:sp>
        <p:nvSpPr>
          <p:cNvPr id="21511" name="Oval 6"/>
          <p:cNvSpPr>
            <a:spLocks noChangeArrowheads="1"/>
          </p:cNvSpPr>
          <p:nvPr/>
        </p:nvSpPr>
        <p:spPr bwMode="auto">
          <a:xfrm>
            <a:off x="3200400" y="5334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2" name="Oval 7"/>
          <p:cNvSpPr>
            <a:spLocks noChangeArrowheads="1"/>
          </p:cNvSpPr>
          <p:nvPr/>
        </p:nvSpPr>
        <p:spPr bwMode="auto">
          <a:xfrm>
            <a:off x="32766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3124200" y="5181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3352800" y="5257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3352800" y="5105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6" name="Oval 11"/>
          <p:cNvSpPr>
            <a:spLocks noChangeArrowheads="1"/>
          </p:cNvSpPr>
          <p:nvPr/>
        </p:nvSpPr>
        <p:spPr bwMode="auto">
          <a:xfrm>
            <a:off x="3352800" y="4876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7" name="Oval 12"/>
          <p:cNvSpPr>
            <a:spLocks noChangeArrowheads="1"/>
          </p:cNvSpPr>
          <p:nvPr/>
        </p:nvSpPr>
        <p:spPr bwMode="auto">
          <a:xfrm>
            <a:off x="3124200" y="4572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8" name="Oval 13"/>
          <p:cNvSpPr>
            <a:spLocks noChangeArrowheads="1"/>
          </p:cNvSpPr>
          <p:nvPr/>
        </p:nvSpPr>
        <p:spPr bwMode="auto">
          <a:xfrm>
            <a:off x="3352800" y="4648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3657600" y="5181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38100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3733800" y="4648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2" name="Oval 17"/>
          <p:cNvSpPr>
            <a:spLocks noChangeArrowheads="1"/>
          </p:cNvSpPr>
          <p:nvPr/>
        </p:nvSpPr>
        <p:spPr bwMode="auto">
          <a:xfrm>
            <a:off x="36576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3" name="Oval 18"/>
          <p:cNvSpPr>
            <a:spLocks noChangeArrowheads="1"/>
          </p:cNvSpPr>
          <p:nvPr/>
        </p:nvSpPr>
        <p:spPr bwMode="auto">
          <a:xfrm>
            <a:off x="3962400" y="4648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0386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5" name="Oval 20"/>
          <p:cNvSpPr>
            <a:spLocks noChangeArrowheads="1"/>
          </p:cNvSpPr>
          <p:nvPr/>
        </p:nvSpPr>
        <p:spPr bwMode="auto">
          <a:xfrm>
            <a:off x="4114800" y="5029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38862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7" name="Oval 22"/>
          <p:cNvSpPr>
            <a:spLocks noChangeArrowheads="1"/>
          </p:cNvSpPr>
          <p:nvPr/>
        </p:nvSpPr>
        <p:spPr bwMode="auto">
          <a:xfrm>
            <a:off x="43434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8" name="Oval 23"/>
          <p:cNvSpPr>
            <a:spLocks noChangeArrowheads="1"/>
          </p:cNvSpPr>
          <p:nvPr/>
        </p:nvSpPr>
        <p:spPr bwMode="auto">
          <a:xfrm>
            <a:off x="4343400" y="5029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29" name="Oval 24"/>
          <p:cNvSpPr>
            <a:spLocks noChangeArrowheads="1"/>
          </p:cNvSpPr>
          <p:nvPr/>
        </p:nvSpPr>
        <p:spPr bwMode="auto">
          <a:xfrm>
            <a:off x="4343400" y="5181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0" name="Oval 25"/>
          <p:cNvSpPr>
            <a:spLocks noChangeArrowheads="1"/>
          </p:cNvSpPr>
          <p:nvPr/>
        </p:nvSpPr>
        <p:spPr bwMode="auto">
          <a:xfrm>
            <a:off x="4114800" y="5181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1" name="Oval 26"/>
          <p:cNvSpPr>
            <a:spLocks noChangeArrowheads="1"/>
          </p:cNvSpPr>
          <p:nvPr/>
        </p:nvSpPr>
        <p:spPr bwMode="auto">
          <a:xfrm>
            <a:off x="3886200" y="5105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2" name="Oval 27"/>
          <p:cNvSpPr>
            <a:spLocks noChangeArrowheads="1"/>
          </p:cNvSpPr>
          <p:nvPr/>
        </p:nvSpPr>
        <p:spPr bwMode="auto">
          <a:xfrm>
            <a:off x="3886200" y="5257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3" name="Oval 28"/>
          <p:cNvSpPr>
            <a:spLocks noChangeArrowheads="1"/>
          </p:cNvSpPr>
          <p:nvPr/>
        </p:nvSpPr>
        <p:spPr bwMode="auto">
          <a:xfrm>
            <a:off x="36576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4" name="Oval 29"/>
          <p:cNvSpPr>
            <a:spLocks noChangeArrowheads="1"/>
          </p:cNvSpPr>
          <p:nvPr/>
        </p:nvSpPr>
        <p:spPr bwMode="auto">
          <a:xfrm>
            <a:off x="4191000" y="5257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5" name="Oval 30"/>
          <p:cNvSpPr>
            <a:spLocks noChangeArrowheads="1"/>
          </p:cNvSpPr>
          <p:nvPr/>
        </p:nvSpPr>
        <p:spPr bwMode="auto">
          <a:xfrm>
            <a:off x="4724400" y="5257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6" name="Oval 31"/>
          <p:cNvSpPr>
            <a:spLocks noChangeArrowheads="1"/>
          </p:cNvSpPr>
          <p:nvPr/>
        </p:nvSpPr>
        <p:spPr bwMode="auto">
          <a:xfrm>
            <a:off x="41910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7" name="Oval 32"/>
          <p:cNvSpPr>
            <a:spLocks noChangeArrowheads="1"/>
          </p:cNvSpPr>
          <p:nvPr/>
        </p:nvSpPr>
        <p:spPr bwMode="auto">
          <a:xfrm>
            <a:off x="42672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8" name="Oval 33"/>
          <p:cNvSpPr>
            <a:spLocks noChangeArrowheads="1"/>
          </p:cNvSpPr>
          <p:nvPr/>
        </p:nvSpPr>
        <p:spPr bwMode="auto">
          <a:xfrm>
            <a:off x="4343400" y="4648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39" name="Oval 34"/>
          <p:cNvSpPr>
            <a:spLocks noChangeArrowheads="1"/>
          </p:cNvSpPr>
          <p:nvPr/>
        </p:nvSpPr>
        <p:spPr bwMode="auto">
          <a:xfrm>
            <a:off x="41910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0" name="Oval 35"/>
          <p:cNvSpPr>
            <a:spLocks noChangeArrowheads="1"/>
          </p:cNvSpPr>
          <p:nvPr/>
        </p:nvSpPr>
        <p:spPr bwMode="auto">
          <a:xfrm>
            <a:off x="3810000" y="4343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1" name="Oval 36"/>
          <p:cNvSpPr>
            <a:spLocks noChangeArrowheads="1"/>
          </p:cNvSpPr>
          <p:nvPr/>
        </p:nvSpPr>
        <p:spPr bwMode="auto">
          <a:xfrm>
            <a:off x="4038600" y="4343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2" name="Oval 37"/>
          <p:cNvSpPr>
            <a:spLocks noChangeArrowheads="1"/>
          </p:cNvSpPr>
          <p:nvPr/>
        </p:nvSpPr>
        <p:spPr bwMode="auto">
          <a:xfrm>
            <a:off x="36576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3" name="Oval 38"/>
          <p:cNvSpPr>
            <a:spLocks noChangeArrowheads="1"/>
          </p:cNvSpPr>
          <p:nvPr/>
        </p:nvSpPr>
        <p:spPr bwMode="auto">
          <a:xfrm>
            <a:off x="33528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4" name="Oval 39"/>
          <p:cNvSpPr>
            <a:spLocks noChangeArrowheads="1"/>
          </p:cNvSpPr>
          <p:nvPr/>
        </p:nvSpPr>
        <p:spPr bwMode="auto">
          <a:xfrm>
            <a:off x="3276600" y="4267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5" name="Oval 40"/>
          <p:cNvSpPr>
            <a:spLocks noChangeArrowheads="1"/>
          </p:cNvSpPr>
          <p:nvPr/>
        </p:nvSpPr>
        <p:spPr bwMode="auto">
          <a:xfrm>
            <a:off x="3200400" y="4038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6" name="Oval 41"/>
          <p:cNvSpPr>
            <a:spLocks noChangeArrowheads="1"/>
          </p:cNvSpPr>
          <p:nvPr/>
        </p:nvSpPr>
        <p:spPr bwMode="auto">
          <a:xfrm>
            <a:off x="3810000" y="4191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7" name="Oval 42"/>
          <p:cNvSpPr>
            <a:spLocks noChangeArrowheads="1"/>
          </p:cNvSpPr>
          <p:nvPr/>
        </p:nvSpPr>
        <p:spPr bwMode="auto">
          <a:xfrm>
            <a:off x="4114800" y="4191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8" name="Oval 43"/>
          <p:cNvSpPr>
            <a:spLocks noChangeArrowheads="1"/>
          </p:cNvSpPr>
          <p:nvPr/>
        </p:nvSpPr>
        <p:spPr bwMode="auto">
          <a:xfrm>
            <a:off x="3505200" y="4191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49" name="Oval 44"/>
          <p:cNvSpPr>
            <a:spLocks noChangeArrowheads="1"/>
          </p:cNvSpPr>
          <p:nvPr/>
        </p:nvSpPr>
        <p:spPr bwMode="auto">
          <a:xfrm>
            <a:off x="3505200" y="3886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0" name="Oval 45"/>
          <p:cNvSpPr>
            <a:spLocks noChangeArrowheads="1"/>
          </p:cNvSpPr>
          <p:nvPr/>
        </p:nvSpPr>
        <p:spPr bwMode="auto">
          <a:xfrm>
            <a:off x="3200400" y="3657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1" name="Oval 46"/>
          <p:cNvSpPr>
            <a:spLocks noChangeArrowheads="1"/>
          </p:cNvSpPr>
          <p:nvPr/>
        </p:nvSpPr>
        <p:spPr bwMode="auto">
          <a:xfrm>
            <a:off x="3810000" y="3581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2" name="Oval 47"/>
          <p:cNvSpPr>
            <a:spLocks noChangeArrowheads="1"/>
          </p:cNvSpPr>
          <p:nvPr/>
        </p:nvSpPr>
        <p:spPr bwMode="auto">
          <a:xfrm>
            <a:off x="3657600" y="3429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3" name="Oval 48"/>
          <p:cNvSpPr>
            <a:spLocks noChangeArrowheads="1"/>
          </p:cNvSpPr>
          <p:nvPr/>
        </p:nvSpPr>
        <p:spPr bwMode="auto">
          <a:xfrm>
            <a:off x="4038600" y="3581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4" name="Oval 49"/>
          <p:cNvSpPr>
            <a:spLocks noChangeArrowheads="1"/>
          </p:cNvSpPr>
          <p:nvPr/>
        </p:nvSpPr>
        <p:spPr bwMode="auto">
          <a:xfrm>
            <a:off x="3352800" y="3429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5" name="Oval 50"/>
          <p:cNvSpPr>
            <a:spLocks noChangeArrowheads="1"/>
          </p:cNvSpPr>
          <p:nvPr/>
        </p:nvSpPr>
        <p:spPr bwMode="auto">
          <a:xfrm>
            <a:off x="4572000" y="5105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6" name="Oval 51"/>
          <p:cNvSpPr>
            <a:spLocks noChangeArrowheads="1"/>
          </p:cNvSpPr>
          <p:nvPr/>
        </p:nvSpPr>
        <p:spPr bwMode="auto">
          <a:xfrm>
            <a:off x="5257800" y="5181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7" name="Oval 52"/>
          <p:cNvSpPr>
            <a:spLocks noChangeArrowheads="1"/>
          </p:cNvSpPr>
          <p:nvPr/>
        </p:nvSpPr>
        <p:spPr bwMode="auto">
          <a:xfrm>
            <a:off x="4572000" y="4876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8" name="Oval 53"/>
          <p:cNvSpPr>
            <a:spLocks noChangeArrowheads="1"/>
          </p:cNvSpPr>
          <p:nvPr/>
        </p:nvSpPr>
        <p:spPr bwMode="auto">
          <a:xfrm>
            <a:off x="4724400" y="5029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59" name="Oval 54"/>
          <p:cNvSpPr>
            <a:spLocks noChangeArrowheads="1"/>
          </p:cNvSpPr>
          <p:nvPr/>
        </p:nvSpPr>
        <p:spPr bwMode="auto">
          <a:xfrm>
            <a:off x="4953000" y="5257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0" name="Oval 55"/>
          <p:cNvSpPr>
            <a:spLocks noChangeArrowheads="1"/>
          </p:cNvSpPr>
          <p:nvPr/>
        </p:nvSpPr>
        <p:spPr bwMode="auto">
          <a:xfrm>
            <a:off x="4953000" y="5029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1" name="Oval 56"/>
          <p:cNvSpPr>
            <a:spLocks noChangeArrowheads="1"/>
          </p:cNvSpPr>
          <p:nvPr/>
        </p:nvSpPr>
        <p:spPr bwMode="auto">
          <a:xfrm>
            <a:off x="4876800" y="4876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2" name="Oval 57"/>
          <p:cNvSpPr>
            <a:spLocks noChangeArrowheads="1"/>
          </p:cNvSpPr>
          <p:nvPr/>
        </p:nvSpPr>
        <p:spPr bwMode="auto">
          <a:xfrm>
            <a:off x="3505200" y="4648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3" name="Oval 58"/>
          <p:cNvSpPr>
            <a:spLocks noChangeArrowheads="1"/>
          </p:cNvSpPr>
          <p:nvPr/>
        </p:nvSpPr>
        <p:spPr bwMode="auto">
          <a:xfrm>
            <a:off x="6477000" y="2590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4" name="Oval 59"/>
          <p:cNvSpPr>
            <a:spLocks noChangeArrowheads="1"/>
          </p:cNvSpPr>
          <p:nvPr/>
        </p:nvSpPr>
        <p:spPr bwMode="auto">
          <a:xfrm>
            <a:off x="5105400" y="4648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5" name="Oval 60"/>
          <p:cNvSpPr>
            <a:spLocks noChangeArrowheads="1"/>
          </p:cNvSpPr>
          <p:nvPr/>
        </p:nvSpPr>
        <p:spPr bwMode="auto">
          <a:xfrm>
            <a:off x="6172200" y="5105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6" name="Oval 61"/>
          <p:cNvSpPr>
            <a:spLocks noChangeArrowheads="1"/>
          </p:cNvSpPr>
          <p:nvPr/>
        </p:nvSpPr>
        <p:spPr bwMode="auto">
          <a:xfrm>
            <a:off x="55626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7" name="Oval 62"/>
          <p:cNvSpPr>
            <a:spLocks noChangeArrowheads="1"/>
          </p:cNvSpPr>
          <p:nvPr/>
        </p:nvSpPr>
        <p:spPr bwMode="auto">
          <a:xfrm>
            <a:off x="52578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8" name="Oval 63"/>
          <p:cNvSpPr>
            <a:spLocks noChangeArrowheads="1"/>
          </p:cNvSpPr>
          <p:nvPr/>
        </p:nvSpPr>
        <p:spPr bwMode="auto">
          <a:xfrm>
            <a:off x="4648200" y="4724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69" name="Oval 64"/>
          <p:cNvSpPr>
            <a:spLocks noChangeArrowheads="1"/>
          </p:cNvSpPr>
          <p:nvPr/>
        </p:nvSpPr>
        <p:spPr bwMode="auto">
          <a:xfrm>
            <a:off x="49530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0" name="Oval 65"/>
          <p:cNvSpPr>
            <a:spLocks noChangeArrowheads="1"/>
          </p:cNvSpPr>
          <p:nvPr/>
        </p:nvSpPr>
        <p:spPr bwMode="auto">
          <a:xfrm>
            <a:off x="45720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1" name="Oval 66"/>
          <p:cNvSpPr>
            <a:spLocks noChangeArrowheads="1"/>
          </p:cNvSpPr>
          <p:nvPr/>
        </p:nvSpPr>
        <p:spPr bwMode="auto">
          <a:xfrm>
            <a:off x="4114800" y="4572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2" name="Oval 67"/>
          <p:cNvSpPr>
            <a:spLocks noChangeArrowheads="1"/>
          </p:cNvSpPr>
          <p:nvPr/>
        </p:nvSpPr>
        <p:spPr bwMode="auto">
          <a:xfrm>
            <a:off x="4343400" y="4267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3" name="Oval 68"/>
          <p:cNvSpPr>
            <a:spLocks noChangeArrowheads="1"/>
          </p:cNvSpPr>
          <p:nvPr/>
        </p:nvSpPr>
        <p:spPr bwMode="auto">
          <a:xfrm>
            <a:off x="5486400" y="5257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4" name="Oval 69"/>
          <p:cNvSpPr>
            <a:spLocks noChangeArrowheads="1"/>
          </p:cNvSpPr>
          <p:nvPr/>
        </p:nvSpPr>
        <p:spPr bwMode="auto">
          <a:xfrm>
            <a:off x="5181600" y="5334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5" name="Oval 70"/>
          <p:cNvSpPr>
            <a:spLocks noChangeArrowheads="1"/>
          </p:cNvSpPr>
          <p:nvPr/>
        </p:nvSpPr>
        <p:spPr bwMode="auto">
          <a:xfrm>
            <a:off x="6553200" y="5334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6" name="Oval 71"/>
          <p:cNvSpPr>
            <a:spLocks noChangeArrowheads="1"/>
          </p:cNvSpPr>
          <p:nvPr/>
        </p:nvSpPr>
        <p:spPr bwMode="auto">
          <a:xfrm>
            <a:off x="5943600" y="5334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7" name="Oval 72"/>
          <p:cNvSpPr>
            <a:spLocks noChangeArrowheads="1"/>
          </p:cNvSpPr>
          <p:nvPr/>
        </p:nvSpPr>
        <p:spPr bwMode="auto">
          <a:xfrm>
            <a:off x="5791200" y="4876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8" name="Oval 73"/>
          <p:cNvSpPr>
            <a:spLocks noChangeArrowheads="1"/>
          </p:cNvSpPr>
          <p:nvPr/>
        </p:nvSpPr>
        <p:spPr bwMode="auto">
          <a:xfrm>
            <a:off x="6858000" y="5410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79" name="Oval 74"/>
          <p:cNvSpPr>
            <a:spLocks noChangeArrowheads="1"/>
          </p:cNvSpPr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0" name="Oval 75"/>
          <p:cNvSpPr>
            <a:spLocks noChangeArrowheads="1"/>
          </p:cNvSpPr>
          <p:nvPr/>
        </p:nvSpPr>
        <p:spPr bwMode="auto">
          <a:xfrm>
            <a:off x="6477000" y="4876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1" name="Oval 76"/>
          <p:cNvSpPr>
            <a:spLocks noChangeArrowheads="1"/>
          </p:cNvSpPr>
          <p:nvPr/>
        </p:nvSpPr>
        <p:spPr bwMode="auto">
          <a:xfrm>
            <a:off x="8153400" y="5410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2" name="Oval 77"/>
          <p:cNvSpPr>
            <a:spLocks noChangeArrowheads="1"/>
          </p:cNvSpPr>
          <p:nvPr/>
        </p:nvSpPr>
        <p:spPr bwMode="auto">
          <a:xfrm>
            <a:off x="7315200" y="5334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3" name="Oval 78"/>
          <p:cNvSpPr>
            <a:spLocks noChangeArrowheads="1"/>
          </p:cNvSpPr>
          <p:nvPr/>
        </p:nvSpPr>
        <p:spPr bwMode="auto">
          <a:xfrm>
            <a:off x="72390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4" name="Oval 79"/>
          <p:cNvSpPr>
            <a:spLocks noChangeArrowheads="1"/>
          </p:cNvSpPr>
          <p:nvPr/>
        </p:nvSpPr>
        <p:spPr bwMode="auto">
          <a:xfrm>
            <a:off x="3124200" y="3352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5" name="Oval 80"/>
          <p:cNvSpPr>
            <a:spLocks noChangeArrowheads="1"/>
          </p:cNvSpPr>
          <p:nvPr/>
        </p:nvSpPr>
        <p:spPr bwMode="auto">
          <a:xfrm>
            <a:off x="3200400" y="3048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6" name="Oval 81"/>
          <p:cNvSpPr>
            <a:spLocks noChangeArrowheads="1"/>
          </p:cNvSpPr>
          <p:nvPr/>
        </p:nvSpPr>
        <p:spPr bwMode="auto">
          <a:xfrm>
            <a:off x="3352800" y="3733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7" name="Oval 82"/>
          <p:cNvSpPr>
            <a:spLocks noChangeArrowheads="1"/>
          </p:cNvSpPr>
          <p:nvPr/>
        </p:nvSpPr>
        <p:spPr bwMode="auto">
          <a:xfrm>
            <a:off x="3505200" y="3581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8" name="Oval 83"/>
          <p:cNvSpPr>
            <a:spLocks noChangeArrowheads="1"/>
          </p:cNvSpPr>
          <p:nvPr/>
        </p:nvSpPr>
        <p:spPr bwMode="auto">
          <a:xfrm>
            <a:off x="3810000" y="3124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89" name="Oval 84"/>
          <p:cNvSpPr>
            <a:spLocks noChangeArrowheads="1"/>
          </p:cNvSpPr>
          <p:nvPr/>
        </p:nvSpPr>
        <p:spPr bwMode="auto">
          <a:xfrm>
            <a:off x="3352800" y="2667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0" name="Oval 85"/>
          <p:cNvSpPr>
            <a:spLocks noChangeArrowheads="1"/>
          </p:cNvSpPr>
          <p:nvPr/>
        </p:nvSpPr>
        <p:spPr bwMode="auto">
          <a:xfrm>
            <a:off x="3124200" y="2667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1" name="Oval 86"/>
          <p:cNvSpPr>
            <a:spLocks noChangeArrowheads="1"/>
          </p:cNvSpPr>
          <p:nvPr/>
        </p:nvSpPr>
        <p:spPr bwMode="auto">
          <a:xfrm>
            <a:off x="4191000" y="2895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2" name="Oval 87"/>
          <p:cNvSpPr>
            <a:spLocks noChangeArrowheads="1"/>
          </p:cNvSpPr>
          <p:nvPr/>
        </p:nvSpPr>
        <p:spPr bwMode="auto">
          <a:xfrm>
            <a:off x="3276600" y="3200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3" name="Oval 88"/>
          <p:cNvSpPr>
            <a:spLocks noChangeArrowheads="1"/>
          </p:cNvSpPr>
          <p:nvPr/>
        </p:nvSpPr>
        <p:spPr bwMode="auto">
          <a:xfrm>
            <a:off x="4495800" y="2743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4" name="Oval 89"/>
          <p:cNvSpPr>
            <a:spLocks noChangeArrowheads="1"/>
          </p:cNvSpPr>
          <p:nvPr/>
        </p:nvSpPr>
        <p:spPr bwMode="auto">
          <a:xfrm>
            <a:off x="3733800" y="2819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5" name="Oval 90"/>
          <p:cNvSpPr>
            <a:spLocks noChangeArrowheads="1"/>
          </p:cNvSpPr>
          <p:nvPr/>
        </p:nvSpPr>
        <p:spPr bwMode="auto">
          <a:xfrm>
            <a:off x="3200400" y="3886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6" name="Oval 91"/>
          <p:cNvSpPr>
            <a:spLocks noChangeArrowheads="1"/>
          </p:cNvSpPr>
          <p:nvPr/>
        </p:nvSpPr>
        <p:spPr bwMode="auto">
          <a:xfrm>
            <a:off x="5105400" y="2971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7" name="Oval 92"/>
          <p:cNvSpPr>
            <a:spLocks noChangeArrowheads="1"/>
          </p:cNvSpPr>
          <p:nvPr/>
        </p:nvSpPr>
        <p:spPr bwMode="auto">
          <a:xfrm>
            <a:off x="3657600" y="4191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8" name="Oval 93"/>
          <p:cNvSpPr>
            <a:spLocks noChangeArrowheads="1"/>
          </p:cNvSpPr>
          <p:nvPr/>
        </p:nvSpPr>
        <p:spPr bwMode="auto">
          <a:xfrm>
            <a:off x="3886200" y="3810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599" name="Oval 94"/>
          <p:cNvSpPr>
            <a:spLocks noChangeArrowheads="1"/>
          </p:cNvSpPr>
          <p:nvPr/>
        </p:nvSpPr>
        <p:spPr bwMode="auto">
          <a:xfrm>
            <a:off x="5029200" y="2667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0" name="Oval 95"/>
          <p:cNvSpPr>
            <a:spLocks noChangeArrowheads="1"/>
          </p:cNvSpPr>
          <p:nvPr/>
        </p:nvSpPr>
        <p:spPr bwMode="auto">
          <a:xfrm>
            <a:off x="4495800" y="2514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1" name="Oval 96"/>
          <p:cNvSpPr>
            <a:spLocks noChangeArrowheads="1"/>
          </p:cNvSpPr>
          <p:nvPr/>
        </p:nvSpPr>
        <p:spPr bwMode="auto">
          <a:xfrm>
            <a:off x="3124200" y="2438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2" name="Oval 97"/>
          <p:cNvSpPr>
            <a:spLocks noChangeArrowheads="1"/>
          </p:cNvSpPr>
          <p:nvPr/>
        </p:nvSpPr>
        <p:spPr bwMode="auto">
          <a:xfrm>
            <a:off x="3276600" y="3124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3" name="Oval 98"/>
          <p:cNvSpPr>
            <a:spLocks noChangeArrowheads="1"/>
          </p:cNvSpPr>
          <p:nvPr/>
        </p:nvSpPr>
        <p:spPr bwMode="auto">
          <a:xfrm>
            <a:off x="3124200" y="2895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4" name="Oval 99"/>
          <p:cNvSpPr>
            <a:spLocks noChangeArrowheads="1"/>
          </p:cNvSpPr>
          <p:nvPr/>
        </p:nvSpPr>
        <p:spPr bwMode="auto">
          <a:xfrm>
            <a:off x="3886200" y="4572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5" name="Oval 100"/>
          <p:cNvSpPr>
            <a:spLocks noChangeArrowheads="1"/>
          </p:cNvSpPr>
          <p:nvPr/>
        </p:nvSpPr>
        <p:spPr bwMode="auto">
          <a:xfrm>
            <a:off x="40386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6" name="Oval 101"/>
          <p:cNvSpPr>
            <a:spLocks noChangeArrowheads="1"/>
          </p:cNvSpPr>
          <p:nvPr/>
        </p:nvSpPr>
        <p:spPr bwMode="auto">
          <a:xfrm>
            <a:off x="4267200" y="4572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7" name="Oval 102"/>
          <p:cNvSpPr>
            <a:spLocks noChangeArrowheads="1"/>
          </p:cNvSpPr>
          <p:nvPr/>
        </p:nvSpPr>
        <p:spPr bwMode="auto">
          <a:xfrm>
            <a:off x="4419600" y="4572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8" name="Oval 103"/>
          <p:cNvSpPr>
            <a:spLocks noChangeArrowheads="1"/>
          </p:cNvSpPr>
          <p:nvPr/>
        </p:nvSpPr>
        <p:spPr bwMode="auto">
          <a:xfrm>
            <a:off x="44196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09" name="Oval 104"/>
          <p:cNvSpPr>
            <a:spLocks noChangeArrowheads="1"/>
          </p:cNvSpPr>
          <p:nvPr/>
        </p:nvSpPr>
        <p:spPr bwMode="auto">
          <a:xfrm>
            <a:off x="38862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0" name="Oval 105"/>
          <p:cNvSpPr>
            <a:spLocks noChangeArrowheads="1"/>
          </p:cNvSpPr>
          <p:nvPr/>
        </p:nvSpPr>
        <p:spPr bwMode="auto">
          <a:xfrm>
            <a:off x="3657600" y="44958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1" name="Oval 106"/>
          <p:cNvSpPr>
            <a:spLocks noChangeArrowheads="1"/>
          </p:cNvSpPr>
          <p:nvPr/>
        </p:nvSpPr>
        <p:spPr bwMode="auto">
          <a:xfrm>
            <a:off x="3505200" y="4419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2" name="Oval 107"/>
          <p:cNvSpPr>
            <a:spLocks noChangeArrowheads="1"/>
          </p:cNvSpPr>
          <p:nvPr/>
        </p:nvSpPr>
        <p:spPr bwMode="auto">
          <a:xfrm>
            <a:off x="3581400" y="4343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3" name="Oval 108"/>
          <p:cNvSpPr>
            <a:spLocks noChangeArrowheads="1"/>
          </p:cNvSpPr>
          <p:nvPr/>
        </p:nvSpPr>
        <p:spPr bwMode="auto">
          <a:xfrm>
            <a:off x="3505200" y="48006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4" name="Oval 109"/>
          <p:cNvSpPr>
            <a:spLocks noChangeArrowheads="1"/>
          </p:cNvSpPr>
          <p:nvPr/>
        </p:nvSpPr>
        <p:spPr bwMode="auto">
          <a:xfrm>
            <a:off x="3429000" y="49530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5" name="Oval 110"/>
          <p:cNvSpPr>
            <a:spLocks noChangeArrowheads="1"/>
          </p:cNvSpPr>
          <p:nvPr/>
        </p:nvSpPr>
        <p:spPr bwMode="auto">
          <a:xfrm>
            <a:off x="3733800" y="51054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21616" name="Oval 111"/>
          <p:cNvSpPr>
            <a:spLocks noChangeArrowheads="1"/>
          </p:cNvSpPr>
          <p:nvPr/>
        </p:nvSpPr>
        <p:spPr bwMode="auto">
          <a:xfrm>
            <a:off x="4495800" y="5029200"/>
            <a:ext cx="76200" cy="76200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400" name="AutoShape 112"/>
          <p:cNvSpPr>
            <a:spLocks noChangeArrowheads="1"/>
          </p:cNvSpPr>
          <p:nvPr/>
        </p:nvSpPr>
        <p:spPr bwMode="auto">
          <a:xfrm>
            <a:off x="6934200" y="5181600"/>
            <a:ext cx="228600" cy="228600"/>
          </a:xfrm>
          <a:prstGeom prst="flowChartOr">
            <a:avLst/>
          </a:prstGeom>
          <a:solidFill>
            <a:srgbClr val="FF9933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401" name="AutoShape 113"/>
          <p:cNvSpPr>
            <a:spLocks noChangeArrowheads="1"/>
          </p:cNvSpPr>
          <p:nvPr/>
        </p:nvSpPr>
        <p:spPr bwMode="auto">
          <a:xfrm>
            <a:off x="4191000" y="4572000"/>
            <a:ext cx="228600" cy="228600"/>
          </a:xfrm>
          <a:prstGeom prst="flowChartOr">
            <a:avLst/>
          </a:prstGeom>
          <a:solidFill>
            <a:srgbClr val="FF9933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402" name="AutoShape 114"/>
          <p:cNvSpPr>
            <a:spLocks noChangeArrowheads="1"/>
          </p:cNvSpPr>
          <p:nvPr/>
        </p:nvSpPr>
        <p:spPr bwMode="auto">
          <a:xfrm>
            <a:off x="3048000" y="2819400"/>
            <a:ext cx="228600" cy="228600"/>
          </a:xfrm>
          <a:prstGeom prst="flowChartOr">
            <a:avLst/>
          </a:prstGeom>
          <a:solidFill>
            <a:srgbClr val="FF9933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403" name="AutoShape 115"/>
          <p:cNvSpPr>
            <a:spLocks noChangeArrowheads="1"/>
          </p:cNvSpPr>
          <p:nvPr/>
        </p:nvSpPr>
        <p:spPr bwMode="auto">
          <a:xfrm>
            <a:off x="4876800" y="2667000"/>
            <a:ext cx="228600" cy="228600"/>
          </a:xfrm>
          <a:prstGeom prst="flowChartOr">
            <a:avLst/>
          </a:prstGeom>
          <a:solidFill>
            <a:srgbClr val="FF9933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defRPr>
            </a:lvl9pPr>
          </a:lstStyle>
          <a:p>
            <a:pPr eaLnBrk="1" hangingPunct="1">
              <a:lnSpc>
                <a:spcPct val="86000"/>
              </a:lnSpc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ru-RU" altLang="ru-RU"/>
          </a:p>
        </p:txBody>
      </p:sp>
      <p:sp>
        <p:nvSpPr>
          <p:cNvPr id="12404" name="Line 116"/>
          <p:cNvSpPr>
            <a:spLocks noChangeShapeType="1"/>
          </p:cNvSpPr>
          <p:nvPr/>
        </p:nvSpPr>
        <p:spPr bwMode="auto">
          <a:xfrm flipH="1" flipV="1">
            <a:off x="4414839" y="4719639"/>
            <a:ext cx="2524125" cy="542925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05" name="Line 117"/>
          <p:cNvSpPr>
            <a:spLocks noChangeShapeType="1"/>
          </p:cNvSpPr>
          <p:nvPr/>
        </p:nvSpPr>
        <p:spPr bwMode="auto">
          <a:xfrm flipH="1" flipV="1">
            <a:off x="3195639" y="3043239"/>
            <a:ext cx="1076325" cy="1609725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06" name="Line 118"/>
          <p:cNvSpPr>
            <a:spLocks noChangeShapeType="1"/>
          </p:cNvSpPr>
          <p:nvPr/>
        </p:nvSpPr>
        <p:spPr bwMode="auto">
          <a:xfrm>
            <a:off x="3276600" y="2819400"/>
            <a:ext cx="1600200" cy="1588"/>
          </a:xfrm>
          <a:prstGeom prst="line">
            <a:avLst/>
          </a:prstGeom>
          <a:noFill/>
          <a:ln w="38160">
            <a:solidFill>
              <a:srgbClr val="FF99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89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7" dur="500"/>
                                        <p:tgtEl>
                                          <p:spTgt spid="1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2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1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1" dur="500"/>
                                        <p:tgtEl>
                                          <p:spTgt spid="1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2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3" dur="500"/>
                                        <p:tgtEl>
                                          <p:spTgt spid="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0" grpId="0" animBg="1"/>
      <p:bldP spid="12401" grpId="0" animBg="1"/>
      <p:bldP spid="12402" grpId="0" animBg="1"/>
      <p:bldP spid="124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228600"/>
            <a:ext cx="77724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200" dirty="0" err="1">
                <a:latin typeface="+mn-lt"/>
              </a:rPr>
              <a:t>Области</a:t>
            </a:r>
            <a:r>
              <a:rPr lang="en-GB" altLang="ru-RU" sz="3200" dirty="0">
                <a:latin typeface="+mn-lt"/>
              </a:rPr>
              <a:t> </a:t>
            </a:r>
            <a:r>
              <a:rPr lang="en-GB" altLang="ru-RU" sz="3200" dirty="0" err="1">
                <a:latin typeface="+mn-lt"/>
              </a:rPr>
              <a:t>знаний</a:t>
            </a:r>
            <a:r>
              <a:rPr lang="en-GB" altLang="ru-RU" sz="3200" dirty="0">
                <a:latin typeface="+mn-lt"/>
              </a:rPr>
              <a:t> PMBOK</a:t>
            </a:r>
          </a:p>
        </p:txBody>
      </p:sp>
      <p:grpSp>
        <p:nvGrpSpPr>
          <p:cNvPr id="23555" name="Group 2"/>
          <p:cNvGrpSpPr>
            <a:grpSpLocks/>
          </p:cNvGrpSpPr>
          <p:nvPr/>
        </p:nvGrpSpPr>
        <p:grpSpPr bwMode="auto">
          <a:xfrm>
            <a:off x="4267201" y="914401"/>
            <a:ext cx="3581401" cy="1143001"/>
            <a:chOff x="1728" y="576"/>
            <a:chExt cx="2256" cy="720"/>
          </a:xfrm>
        </p:grpSpPr>
        <p:sp>
          <p:nvSpPr>
            <p:cNvPr id="23580" name="Oval 3"/>
            <p:cNvSpPr>
              <a:spLocks noChangeArrowheads="1"/>
            </p:cNvSpPr>
            <p:nvPr/>
          </p:nvSpPr>
          <p:spPr bwMode="auto">
            <a:xfrm>
              <a:off x="1728" y="576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81" name="Text Box 4"/>
            <p:cNvSpPr txBox="1">
              <a:spLocks noChangeArrowheads="1"/>
            </p:cNvSpPr>
            <p:nvPr/>
          </p:nvSpPr>
          <p:spPr bwMode="auto">
            <a:xfrm>
              <a:off x="1872" y="720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интеграцией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Integration Management</a:t>
              </a:r>
            </a:p>
          </p:txBody>
        </p:sp>
      </p:grpSp>
      <p:grpSp>
        <p:nvGrpSpPr>
          <p:cNvPr id="23556" name="Group 5"/>
          <p:cNvGrpSpPr>
            <a:grpSpLocks/>
          </p:cNvGrpSpPr>
          <p:nvPr/>
        </p:nvGrpSpPr>
        <p:grpSpPr bwMode="auto">
          <a:xfrm>
            <a:off x="1752601" y="1981202"/>
            <a:ext cx="3581401" cy="1143001"/>
            <a:chOff x="144" y="1248"/>
            <a:chExt cx="2256" cy="720"/>
          </a:xfrm>
        </p:grpSpPr>
        <p:sp>
          <p:nvSpPr>
            <p:cNvPr id="23578" name="Oval 6"/>
            <p:cNvSpPr>
              <a:spLocks noChangeArrowheads="1"/>
            </p:cNvSpPr>
            <p:nvPr/>
          </p:nvSpPr>
          <p:spPr bwMode="auto">
            <a:xfrm>
              <a:off x="144" y="1248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79" name="Text Box 7"/>
            <p:cNvSpPr txBox="1">
              <a:spLocks noChangeArrowheads="1"/>
            </p:cNvSpPr>
            <p:nvPr/>
          </p:nvSpPr>
          <p:spPr bwMode="auto">
            <a:xfrm>
              <a:off x="288" y="1392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снабжением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 Procurement Management</a:t>
              </a:r>
            </a:p>
          </p:txBody>
        </p:sp>
      </p:grpSp>
      <p:grpSp>
        <p:nvGrpSpPr>
          <p:cNvPr id="23557" name="Group 8"/>
          <p:cNvGrpSpPr>
            <a:grpSpLocks/>
          </p:cNvGrpSpPr>
          <p:nvPr/>
        </p:nvGrpSpPr>
        <p:grpSpPr bwMode="auto">
          <a:xfrm>
            <a:off x="1524001" y="3276602"/>
            <a:ext cx="3581401" cy="1143001"/>
            <a:chOff x="0" y="2064"/>
            <a:chExt cx="2256" cy="720"/>
          </a:xfrm>
        </p:grpSpPr>
        <p:sp>
          <p:nvSpPr>
            <p:cNvPr id="23576" name="Oval 9"/>
            <p:cNvSpPr>
              <a:spLocks noChangeArrowheads="1"/>
            </p:cNvSpPr>
            <p:nvPr/>
          </p:nvSpPr>
          <p:spPr bwMode="auto">
            <a:xfrm>
              <a:off x="0" y="2064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77" name="Text Box 10"/>
            <p:cNvSpPr txBox="1">
              <a:spLocks noChangeArrowheads="1"/>
            </p:cNvSpPr>
            <p:nvPr/>
          </p:nvSpPr>
          <p:spPr bwMode="auto">
            <a:xfrm>
              <a:off x="144" y="2208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рисками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Risk Management</a:t>
              </a:r>
            </a:p>
          </p:txBody>
        </p:sp>
      </p:grpSp>
      <p:grpSp>
        <p:nvGrpSpPr>
          <p:cNvPr id="23558" name="Group 11"/>
          <p:cNvGrpSpPr>
            <a:grpSpLocks/>
          </p:cNvGrpSpPr>
          <p:nvPr/>
        </p:nvGrpSpPr>
        <p:grpSpPr bwMode="auto">
          <a:xfrm>
            <a:off x="1524001" y="4572003"/>
            <a:ext cx="3581401" cy="1143001"/>
            <a:chOff x="0" y="2880"/>
            <a:chExt cx="2256" cy="720"/>
          </a:xfrm>
        </p:grpSpPr>
        <p:sp>
          <p:nvSpPr>
            <p:cNvPr id="23574" name="Oval 12"/>
            <p:cNvSpPr>
              <a:spLocks noChangeArrowheads="1"/>
            </p:cNvSpPr>
            <p:nvPr/>
          </p:nvSpPr>
          <p:spPr bwMode="auto">
            <a:xfrm>
              <a:off x="0" y="2880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75" name="Text Box 13"/>
            <p:cNvSpPr txBox="1">
              <a:spLocks noChangeArrowheads="1"/>
            </p:cNvSpPr>
            <p:nvPr/>
          </p:nvSpPr>
          <p:spPr bwMode="auto">
            <a:xfrm>
              <a:off x="144" y="3024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качеством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Quality Management</a:t>
              </a:r>
            </a:p>
          </p:txBody>
        </p:sp>
      </p:grpSp>
      <p:grpSp>
        <p:nvGrpSpPr>
          <p:cNvPr id="23559" name="Group 14"/>
          <p:cNvGrpSpPr>
            <a:grpSpLocks/>
          </p:cNvGrpSpPr>
          <p:nvPr/>
        </p:nvGrpSpPr>
        <p:grpSpPr bwMode="auto">
          <a:xfrm>
            <a:off x="2286001" y="5715003"/>
            <a:ext cx="3581401" cy="1143001"/>
            <a:chOff x="480" y="3600"/>
            <a:chExt cx="2256" cy="720"/>
          </a:xfrm>
        </p:grpSpPr>
        <p:sp>
          <p:nvSpPr>
            <p:cNvPr id="23572" name="Oval 15"/>
            <p:cNvSpPr>
              <a:spLocks noChangeArrowheads="1"/>
            </p:cNvSpPr>
            <p:nvPr/>
          </p:nvSpPr>
          <p:spPr bwMode="auto">
            <a:xfrm>
              <a:off x="480" y="3600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73" name="Text Box 16"/>
            <p:cNvSpPr txBox="1">
              <a:spLocks noChangeArrowheads="1"/>
            </p:cNvSpPr>
            <p:nvPr/>
          </p:nvSpPr>
          <p:spPr bwMode="auto">
            <a:xfrm>
              <a:off x="624" y="3744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коммуникациями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Communication Management</a:t>
              </a: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6248402" y="5715003"/>
            <a:ext cx="3581401" cy="1143001"/>
            <a:chOff x="2976" y="3600"/>
            <a:chExt cx="2256" cy="720"/>
          </a:xfrm>
        </p:grpSpPr>
        <p:sp>
          <p:nvSpPr>
            <p:cNvPr id="23570" name="Oval 18"/>
            <p:cNvSpPr>
              <a:spLocks noChangeArrowheads="1"/>
            </p:cNvSpPr>
            <p:nvPr/>
          </p:nvSpPr>
          <p:spPr bwMode="auto">
            <a:xfrm>
              <a:off x="2976" y="3600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3120" y="3744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персоналом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HR Management</a:t>
              </a:r>
            </a:p>
          </p:txBody>
        </p:sp>
      </p:grpSp>
      <p:grpSp>
        <p:nvGrpSpPr>
          <p:cNvPr id="23561" name="Group 20"/>
          <p:cNvGrpSpPr>
            <a:grpSpLocks/>
          </p:cNvGrpSpPr>
          <p:nvPr/>
        </p:nvGrpSpPr>
        <p:grpSpPr bwMode="auto">
          <a:xfrm>
            <a:off x="7086602" y="4495803"/>
            <a:ext cx="3581401" cy="1143001"/>
            <a:chOff x="3504" y="2832"/>
            <a:chExt cx="2256" cy="720"/>
          </a:xfrm>
        </p:grpSpPr>
        <p:sp>
          <p:nvSpPr>
            <p:cNvPr id="23568" name="Oval 21"/>
            <p:cNvSpPr>
              <a:spLocks noChangeArrowheads="1"/>
            </p:cNvSpPr>
            <p:nvPr/>
          </p:nvSpPr>
          <p:spPr bwMode="auto">
            <a:xfrm>
              <a:off x="3504" y="2832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69" name="Text Box 22"/>
            <p:cNvSpPr txBox="1">
              <a:spLocks noChangeArrowheads="1"/>
            </p:cNvSpPr>
            <p:nvPr/>
          </p:nvSpPr>
          <p:spPr bwMode="auto">
            <a:xfrm>
              <a:off x="3648" y="2976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стоимостью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Cost Management</a:t>
              </a:r>
            </a:p>
          </p:txBody>
        </p:sp>
      </p:grpSp>
      <p:grpSp>
        <p:nvGrpSpPr>
          <p:cNvPr id="23562" name="Group 23"/>
          <p:cNvGrpSpPr>
            <a:grpSpLocks/>
          </p:cNvGrpSpPr>
          <p:nvPr/>
        </p:nvGrpSpPr>
        <p:grpSpPr bwMode="auto">
          <a:xfrm>
            <a:off x="7086602" y="3276602"/>
            <a:ext cx="3581401" cy="1143001"/>
            <a:chOff x="3504" y="2064"/>
            <a:chExt cx="2256" cy="720"/>
          </a:xfrm>
        </p:grpSpPr>
        <p:sp>
          <p:nvSpPr>
            <p:cNvPr id="23566" name="Oval 24"/>
            <p:cNvSpPr>
              <a:spLocks noChangeArrowheads="1"/>
            </p:cNvSpPr>
            <p:nvPr/>
          </p:nvSpPr>
          <p:spPr bwMode="auto">
            <a:xfrm>
              <a:off x="3504" y="2064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67" name="Text Box 25"/>
            <p:cNvSpPr txBox="1">
              <a:spLocks noChangeArrowheads="1"/>
            </p:cNvSpPr>
            <p:nvPr/>
          </p:nvSpPr>
          <p:spPr bwMode="auto">
            <a:xfrm>
              <a:off x="3648" y="2208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временем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Time Management</a:t>
              </a:r>
            </a:p>
          </p:txBody>
        </p:sp>
      </p:grpSp>
      <p:grpSp>
        <p:nvGrpSpPr>
          <p:cNvPr id="23563" name="Group 26"/>
          <p:cNvGrpSpPr>
            <a:grpSpLocks/>
          </p:cNvGrpSpPr>
          <p:nvPr/>
        </p:nvGrpSpPr>
        <p:grpSpPr bwMode="auto">
          <a:xfrm>
            <a:off x="6934202" y="1981202"/>
            <a:ext cx="3581401" cy="1143001"/>
            <a:chOff x="3408" y="1248"/>
            <a:chExt cx="2256" cy="720"/>
          </a:xfrm>
        </p:grpSpPr>
        <p:sp>
          <p:nvSpPr>
            <p:cNvPr id="23564" name="Oval 27"/>
            <p:cNvSpPr>
              <a:spLocks noChangeArrowheads="1"/>
            </p:cNvSpPr>
            <p:nvPr/>
          </p:nvSpPr>
          <p:spPr bwMode="auto">
            <a:xfrm>
              <a:off x="3408" y="1248"/>
              <a:ext cx="225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3565" name="Text Box 28"/>
            <p:cNvSpPr txBox="1">
              <a:spLocks noChangeArrowheads="1"/>
            </p:cNvSpPr>
            <p:nvPr/>
          </p:nvSpPr>
          <p:spPr bwMode="auto">
            <a:xfrm>
              <a:off x="3552" y="1392"/>
              <a:ext cx="2112" cy="4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содержанием</a:t>
              </a:r>
            </a:p>
            <a:p>
              <a:pPr>
                <a:spcBef>
                  <a:spcPts val="875"/>
                </a:spcBef>
                <a:buClr>
                  <a:srgbClr val="000000"/>
                </a:buClr>
              </a:pPr>
              <a:r>
                <a:rPr lang="en-GB" altLang="ru-RU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Project Scope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993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28850" y="0"/>
            <a:ext cx="83058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600" dirty="0" err="1">
                <a:latin typeface="+mn-lt"/>
              </a:rPr>
              <a:t>Группы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процессов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управления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проектами</a:t>
            </a:r>
            <a:endParaRPr lang="en-GB" altLang="ru-RU" sz="3600" dirty="0">
              <a:latin typeface="+mn-lt"/>
            </a:endParaRPr>
          </a:p>
        </p:txBody>
      </p:sp>
      <p:grpSp>
        <p:nvGrpSpPr>
          <p:cNvPr id="25603" name="Group 2"/>
          <p:cNvGrpSpPr>
            <a:grpSpLocks/>
          </p:cNvGrpSpPr>
          <p:nvPr/>
        </p:nvGrpSpPr>
        <p:grpSpPr bwMode="auto">
          <a:xfrm>
            <a:off x="2057401" y="990601"/>
            <a:ext cx="2894013" cy="1141413"/>
            <a:chOff x="336" y="624"/>
            <a:chExt cx="1823" cy="719"/>
          </a:xfrm>
        </p:grpSpPr>
        <p:sp>
          <p:nvSpPr>
            <p:cNvPr id="25622" name="Oval 3"/>
            <p:cNvSpPr>
              <a:spLocks noChangeArrowheads="1"/>
            </p:cNvSpPr>
            <p:nvPr/>
          </p:nvSpPr>
          <p:spPr bwMode="auto">
            <a:xfrm>
              <a:off x="336" y="624"/>
              <a:ext cx="182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720" y="768"/>
              <a:ext cx="105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125"/>
                </a:spcBef>
                <a:buClr>
                  <a:srgbClr val="000000"/>
                </a:buClr>
              </a:pPr>
              <a:r>
                <a:rPr lang="en-GB" altLang="ru-RU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инициации</a:t>
              </a:r>
            </a:p>
          </p:txBody>
        </p:sp>
      </p:grpSp>
      <p:grpSp>
        <p:nvGrpSpPr>
          <p:cNvPr id="25604" name="Group 5"/>
          <p:cNvGrpSpPr>
            <a:grpSpLocks/>
          </p:cNvGrpSpPr>
          <p:nvPr/>
        </p:nvGrpSpPr>
        <p:grpSpPr bwMode="auto">
          <a:xfrm>
            <a:off x="6477001" y="990601"/>
            <a:ext cx="3275013" cy="1141413"/>
            <a:chOff x="3120" y="624"/>
            <a:chExt cx="2063" cy="719"/>
          </a:xfrm>
        </p:grpSpPr>
        <p:sp>
          <p:nvSpPr>
            <p:cNvPr id="25620" name="Oval 6"/>
            <p:cNvSpPr>
              <a:spLocks noChangeArrowheads="1"/>
            </p:cNvSpPr>
            <p:nvPr/>
          </p:nvSpPr>
          <p:spPr bwMode="auto">
            <a:xfrm>
              <a:off x="3120" y="624"/>
              <a:ext cx="206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5621" name="Text Box 7"/>
            <p:cNvSpPr txBox="1">
              <a:spLocks noChangeArrowheads="1"/>
            </p:cNvSpPr>
            <p:nvPr/>
          </p:nvSpPr>
          <p:spPr bwMode="auto">
            <a:xfrm>
              <a:off x="3554" y="768"/>
              <a:ext cx="1195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125"/>
                </a:spcBef>
                <a:buClr>
                  <a:srgbClr val="000000"/>
                </a:buClr>
              </a:pPr>
              <a:r>
                <a:rPr lang="en-GB" altLang="ru-RU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планирования</a:t>
              </a:r>
            </a:p>
          </p:txBody>
        </p:sp>
      </p:grpSp>
      <p:grpSp>
        <p:nvGrpSpPr>
          <p:cNvPr id="25605" name="Group 8"/>
          <p:cNvGrpSpPr>
            <a:grpSpLocks/>
          </p:cNvGrpSpPr>
          <p:nvPr/>
        </p:nvGrpSpPr>
        <p:grpSpPr bwMode="auto">
          <a:xfrm>
            <a:off x="3276601" y="3276601"/>
            <a:ext cx="2894013" cy="1141413"/>
            <a:chOff x="1104" y="2064"/>
            <a:chExt cx="1823" cy="719"/>
          </a:xfrm>
        </p:grpSpPr>
        <p:sp>
          <p:nvSpPr>
            <p:cNvPr id="25618" name="Oval 9"/>
            <p:cNvSpPr>
              <a:spLocks noChangeArrowheads="1"/>
            </p:cNvSpPr>
            <p:nvPr/>
          </p:nvSpPr>
          <p:spPr bwMode="auto">
            <a:xfrm>
              <a:off x="1104" y="2064"/>
              <a:ext cx="182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5619" name="Text Box 10"/>
            <p:cNvSpPr txBox="1">
              <a:spLocks noChangeArrowheads="1"/>
            </p:cNvSpPr>
            <p:nvPr/>
          </p:nvSpPr>
          <p:spPr bwMode="auto">
            <a:xfrm>
              <a:off x="1488" y="2208"/>
              <a:ext cx="105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125"/>
                </a:spcBef>
                <a:buClr>
                  <a:srgbClr val="000000"/>
                </a:buClr>
              </a:pPr>
              <a:r>
                <a:rPr lang="en-GB" altLang="ru-RU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контроля</a:t>
              </a:r>
            </a:p>
          </p:txBody>
        </p:sp>
      </p:grpSp>
      <p:grpSp>
        <p:nvGrpSpPr>
          <p:cNvPr id="25606" name="Group 11"/>
          <p:cNvGrpSpPr>
            <a:grpSpLocks/>
          </p:cNvGrpSpPr>
          <p:nvPr/>
        </p:nvGrpSpPr>
        <p:grpSpPr bwMode="auto">
          <a:xfrm>
            <a:off x="7239001" y="3352801"/>
            <a:ext cx="2894013" cy="1141413"/>
            <a:chOff x="3600" y="2112"/>
            <a:chExt cx="1823" cy="719"/>
          </a:xfrm>
        </p:grpSpPr>
        <p:sp>
          <p:nvSpPr>
            <p:cNvPr id="25616" name="Oval 12"/>
            <p:cNvSpPr>
              <a:spLocks noChangeArrowheads="1"/>
            </p:cNvSpPr>
            <p:nvPr/>
          </p:nvSpPr>
          <p:spPr bwMode="auto">
            <a:xfrm>
              <a:off x="3600" y="2112"/>
              <a:ext cx="182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5617" name="Text Box 13"/>
            <p:cNvSpPr txBox="1">
              <a:spLocks noChangeArrowheads="1"/>
            </p:cNvSpPr>
            <p:nvPr/>
          </p:nvSpPr>
          <p:spPr bwMode="auto">
            <a:xfrm>
              <a:off x="3984" y="2256"/>
              <a:ext cx="105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125"/>
                </a:spcBef>
                <a:buClr>
                  <a:srgbClr val="000000"/>
                </a:buClr>
              </a:pPr>
              <a:r>
                <a:rPr lang="en-GB" altLang="ru-RU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исполнения</a:t>
              </a:r>
            </a:p>
          </p:txBody>
        </p:sp>
      </p:grpSp>
      <p:grpSp>
        <p:nvGrpSpPr>
          <p:cNvPr id="25607" name="Group 14"/>
          <p:cNvGrpSpPr>
            <a:grpSpLocks/>
          </p:cNvGrpSpPr>
          <p:nvPr/>
        </p:nvGrpSpPr>
        <p:grpSpPr bwMode="auto">
          <a:xfrm>
            <a:off x="4114801" y="5181601"/>
            <a:ext cx="2894013" cy="1141413"/>
            <a:chOff x="1632" y="3264"/>
            <a:chExt cx="1823" cy="719"/>
          </a:xfrm>
        </p:grpSpPr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1632" y="3264"/>
              <a:ext cx="182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2016" y="3408"/>
              <a:ext cx="1056" cy="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125"/>
                </a:spcBef>
                <a:buClr>
                  <a:srgbClr val="000000"/>
                </a:buClr>
              </a:pPr>
              <a:r>
                <a:rPr lang="en-GB" altLang="ru-RU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завершения</a:t>
              </a:r>
            </a:p>
          </p:txBody>
        </p:sp>
      </p:grpSp>
      <p:sp>
        <p:nvSpPr>
          <p:cNvPr id="25608" name="Line 17"/>
          <p:cNvSpPr>
            <a:spLocks noChangeShapeType="1"/>
          </p:cNvSpPr>
          <p:nvPr/>
        </p:nvSpPr>
        <p:spPr bwMode="auto">
          <a:xfrm>
            <a:off x="4953000" y="1524000"/>
            <a:ext cx="15240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09" name="Line 18"/>
          <p:cNvSpPr>
            <a:spLocks noChangeShapeType="1"/>
          </p:cNvSpPr>
          <p:nvPr/>
        </p:nvSpPr>
        <p:spPr bwMode="auto">
          <a:xfrm>
            <a:off x="8229600" y="2133600"/>
            <a:ext cx="228600" cy="1219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10" name="Line 19"/>
          <p:cNvSpPr>
            <a:spLocks noChangeShapeType="1"/>
          </p:cNvSpPr>
          <p:nvPr/>
        </p:nvSpPr>
        <p:spPr bwMode="auto">
          <a:xfrm>
            <a:off x="6096000" y="3733800"/>
            <a:ext cx="12192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11" name="Line 20"/>
          <p:cNvSpPr>
            <a:spLocks noChangeShapeType="1"/>
          </p:cNvSpPr>
          <p:nvPr/>
        </p:nvSpPr>
        <p:spPr bwMode="auto">
          <a:xfrm flipH="1">
            <a:off x="6015039" y="4038600"/>
            <a:ext cx="130492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12" name="Line 21"/>
          <p:cNvSpPr>
            <a:spLocks noChangeShapeType="1"/>
          </p:cNvSpPr>
          <p:nvPr/>
        </p:nvSpPr>
        <p:spPr bwMode="auto">
          <a:xfrm flipV="1">
            <a:off x="4800600" y="1900239"/>
            <a:ext cx="2057400" cy="13811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613" name="Line 22"/>
          <p:cNvSpPr>
            <a:spLocks noChangeShapeType="1"/>
          </p:cNvSpPr>
          <p:nvPr/>
        </p:nvSpPr>
        <p:spPr bwMode="auto">
          <a:xfrm>
            <a:off x="4800600" y="4343400"/>
            <a:ext cx="685800" cy="8382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187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1"/>
          <p:cNvGrpSpPr>
            <a:grpSpLocks/>
          </p:cNvGrpSpPr>
          <p:nvPr/>
        </p:nvGrpSpPr>
        <p:grpSpPr bwMode="auto">
          <a:xfrm>
            <a:off x="4876802" y="1"/>
            <a:ext cx="1981201" cy="1143001"/>
            <a:chOff x="2112" y="0"/>
            <a:chExt cx="1248" cy="720"/>
          </a:xfrm>
        </p:grpSpPr>
        <p:sp>
          <p:nvSpPr>
            <p:cNvPr id="27745" name="Oval 2"/>
            <p:cNvSpPr>
              <a:spLocks noChangeArrowheads="1"/>
            </p:cNvSpPr>
            <p:nvPr/>
          </p:nvSpPr>
          <p:spPr bwMode="auto">
            <a:xfrm>
              <a:off x="2112" y="0"/>
              <a:ext cx="1248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46" name="Text Box 3"/>
            <p:cNvSpPr txBox="1">
              <a:spLocks noChangeArrowheads="1"/>
            </p:cNvSpPr>
            <p:nvPr/>
          </p:nvSpPr>
          <p:spPr bwMode="auto">
            <a:xfrm>
              <a:off x="2192" y="144"/>
              <a:ext cx="116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интеграцией</a:t>
              </a:r>
            </a:p>
          </p:txBody>
        </p:sp>
      </p:grp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1905001" y="1371602"/>
            <a:ext cx="2057401" cy="1143001"/>
            <a:chOff x="240" y="864"/>
            <a:chExt cx="1296" cy="720"/>
          </a:xfrm>
        </p:grpSpPr>
        <p:sp>
          <p:nvSpPr>
            <p:cNvPr id="27743" name="Oval 5"/>
            <p:cNvSpPr>
              <a:spLocks noChangeArrowheads="1"/>
            </p:cNvSpPr>
            <p:nvPr/>
          </p:nvSpPr>
          <p:spPr bwMode="auto">
            <a:xfrm>
              <a:off x="240" y="864"/>
              <a:ext cx="129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44" name="Text Box 6"/>
            <p:cNvSpPr txBox="1">
              <a:spLocks noChangeArrowheads="1"/>
            </p:cNvSpPr>
            <p:nvPr/>
          </p:nvSpPr>
          <p:spPr bwMode="auto">
            <a:xfrm>
              <a:off x="322" y="1008"/>
              <a:ext cx="1214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снабжением</a:t>
              </a:r>
            </a:p>
          </p:txBody>
        </p:sp>
      </p:grpSp>
      <p:grpSp>
        <p:nvGrpSpPr>
          <p:cNvPr id="27652" name="Group 7"/>
          <p:cNvGrpSpPr>
            <a:grpSpLocks/>
          </p:cNvGrpSpPr>
          <p:nvPr/>
        </p:nvGrpSpPr>
        <p:grpSpPr bwMode="auto">
          <a:xfrm>
            <a:off x="1524001" y="2971802"/>
            <a:ext cx="2057401" cy="1143001"/>
            <a:chOff x="0" y="1872"/>
            <a:chExt cx="1296" cy="720"/>
          </a:xfrm>
        </p:grpSpPr>
        <p:sp>
          <p:nvSpPr>
            <p:cNvPr id="27741" name="Oval 8"/>
            <p:cNvSpPr>
              <a:spLocks noChangeArrowheads="1"/>
            </p:cNvSpPr>
            <p:nvPr/>
          </p:nvSpPr>
          <p:spPr bwMode="auto">
            <a:xfrm>
              <a:off x="0" y="1872"/>
              <a:ext cx="129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42" name="Text Box 9"/>
            <p:cNvSpPr txBox="1">
              <a:spLocks noChangeArrowheads="1"/>
            </p:cNvSpPr>
            <p:nvPr/>
          </p:nvSpPr>
          <p:spPr bwMode="auto">
            <a:xfrm>
              <a:off x="83" y="2016"/>
              <a:ext cx="121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рисками</a:t>
              </a:r>
            </a:p>
          </p:txBody>
        </p:sp>
      </p:grpSp>
      <p:grpSp>
        <p:nvGrpSpPr>
          <p:cNvPr id="27653" name="Group 10"/>
          <p:cNvGrpSpPr>
            <a:grpSpLocks/>
          </p:cNvGrpSpPr>
          <p:nvPr/>
        </p:nvGrpSpPr>
        <p:grpSpPr bwMode="auto">
          <a:xfrm>
            <a:off x="1828801" y="4572003"/>
            <a:ext cx="2057401" cy="1143001"/>
            <a:chOff x="192" y="2880"/>
            <a:chExt cx="1296" cy="720"/>
          </a:xfrm>
        </p:grpSpPr>
        <p:sp>
          <p:nvSpPr>
            <p:cNvPr id="27739" name="Oval 11"/>
            <p:cNvSpPr>
              <a:spLocks noChangeArrowheads="1"/>
            </p:cNvSpPr>
            <p:nvPr/>
          </p:nvSpPr>
          <p:spPr bwMode="auto">
            <a:xfrm>
              <a:off x="192" y="2880"/>
              <a:ext cx="129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40" name="Text Box 12"/>
            <p:cNvSpPr txBox="1">
              <a:spLocks noChangeArrowheads="1"/>
            </p:cNvSpPr>
            <p:nvPr/>
          </p:nvSpPr>
          <p:spPr bwMode="auto">
            <a:xfrm>
              <a:off x="275" y="3024"/>
              <a:ext cx="121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качеством</a:t>
              </a:r>
            </a:p>
          </p:txBody>
        </p:sp>
      </p:grpSp>
      <p:grpSp>
        <p:nvGrpSpPr>
          <p:cNvPr id="27654" name="Group 13"/>
          <p:cNvGrpSpPr>
            <a:grpSpLocks/>
          </p:cNvGrpSpPr>
          <p:nvPr/>
        </p:nvGrpSpPr>
        <p:grpSpPr bwMode="auto">
          <a:xfrm>
            <a:off x="3352801" y="5715003"/>
            <a:ext cx="2209801" cy="1143001"/>
            <a:chOff x="1152" y="3600"/>
            <a:chExt cx="1392" cy="720"/>
          </a:xfrm>
        </p:grpSpPr>
        <p:sp>
          <p:nvSpPr>
            <p:cNvPr id="27737" name="Oval 14"/>
            <p:cNvSpPr>
              <a:spLocks noChangeArrowheads="1"/>
            </p:cNvSpPr>
            <p:nvPr/>
          </p:nvSpPr>
          <p:spPr bwMode="auto">
            <a:xfrm>
              <a:off x="1152" y="3600"/>
              <a:ext cx="1392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38" name="Text Box 15"/>
            <p:cNvSpPr txBox="1">
              <a:spLocks noChangeArrowheads="1"/>
            </p:cNvSpPr>
            <p:nvPr/>
          </p:nvSpPr>
          <p:spPr bwMode="auto">
            <a:xfrm>
              <a:off x="1241" y="3744"/>
              <a:ext cx="130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коммуникациями</a:t>
              </a:r>
            </a:p>
          </p:txBody>
        </p:sp>
      </p:grpSp>
      <p:grpSp>
        <p:nvGrpSpPr>
          <p:cNvPr id="27655" name="Group 16"/>
          <p:cNvGrpSpPr>
            <a:grpSpLocks/>
          </p:cNvGrpSpPr>
          <p:nvPr/>
        </p:nvGrpSpPr>
        <p:grpSpPr bwMode="auto">
          <a:xfrm>
            <a:off x="6248402" y="5715001"/>
            <a:ext cx="2133601" cy="1190625"/>
            <a:chOff x="2976" y="3600"/>
            <a:chExt cx="1344" cy="750"/>
          </a:xfrm>
        </p:grpSpPr>
        <p:sp>
          <p:nvSpPr>
            <p:cNvPr id="27735" name="Oval 17"/>
            <p:cNvSpPr>
              <a:spLocks noChangeArrowheads="1"/>
            </p:cNvSpPr>
            <p:nvPr/>
          </p:nvSpPr>
          <p:spPr bwMode="auto">
            <a:xfrm>
              <a:off x="2976" y="3600"/>
              <a:ext cx="1344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36" name="Text Box 18"/>
            <p:cNvSpPr txBox="1">
              <a:spLocks noChangeArrowheads="1"/>
            </p:cNvSpPr>
            <p:nvPr/>
          </p:nvSpPr>
          <p:spPr bwMode="auto">
            <a:xfrm>
              <a:off x="3062" y="3744"/>
              <a:ext cx="1258" cy="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персоналом</a:t>
              </a:r>
            </a:p>
            <a:p>
              <a:pPr>
                <a:spcBef>
                  <a:spcPts val="1000"/>
                </a:spcBef>
                <a:buClr>
                  <a:srgbClr val="000000"/>
                </a:buClr>
              </a:pPr>
              <a:endParaRPr lang="en-GB" altLang="ru-RU" sz="16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656" name="Group 19"/>
          <p:cNvGrpSpPr>
            <a:grpSpLocks/>
          </p:cNvGrpSpPr>
          <p:nvPr/>
        </p:nvGrpSpPr>
        <p:grpSpPr bwMode="auto">
          <a:xfrm>
            <a:off x="8458203" y="4495803"/>
            <a:ext cx="2057401" cy="1143001"/>
            <a:chOff x="4368" y="2832"/>
            <a:chExt cx="1296" cy="720"/>
          </a:xfrm>
        </p:grpSpPr>
        <p:sp>
          <p:nvSpPr>
            <p:cNvPr id="27733" name="Oval 20"/>
            <p:cNvSpPr>
              <a:spLocks noChangeArrowheads="1"/>
            </p:cNvSpPr>
            <p:nvPr/>
          </p:nvSpPr>
          <p:spPr bwMode="auto">
            <a:xfrm>
              <a:off x="4368" y="2832"/>
              <a:ext cx="129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34" name="Text Box 21"/>
            <p:cNvSpPr txBox="1">
              <a:spLocks noChangeArrowheads="1"/>
            </p:cNvSpPr>
            <p:nvPr/>
          </p:nvSpPr>
          <p:spPr bwMode="auto">
            <a:xfrm>
              <a:off x="4451" y="2976"/>
              <a:ext cx="121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стоимостью</a:t>
              </a:r>
            </a:p>
          </p:txBody>
        </p:sp>
      </p:grpSp>
      <p:grpSp>
        <p:nvGrpSpPr>
          <p:cNvPr id="27657" name="Group 22"/>
          <p:cNvGrpSpPr>
            <a:grpSpLocks/>
          </p:cNvGrpSpPr>
          <p:nvPr/>
        </p:nvGrpSpPr>
        <p:grpSpPr bwMode="auto">
          <a:xfrm>
            <a:off x="8610603" y="2971802"/>
            <a:ext cx="2057401" cy="1143001"/>
            <a:chOff x="4464" y="1872"/>
            <a:chExt cx="1296" cy="720"/>
          </a:xfrm>
        </p:grpSpPr>
        <p:sp>
          <p:nvSpPr>
            <p:cNvPr id="27731" name="Oval 23"/>
            <p:cNvSpPr>
              <a:spLocks noChangeArrowheads="1"/>
            </p:cNvSpPr>
            <p:nvPr/>
          </p:nvSpPr>
          <p:spPr bwMode="auto">
            <a:xfrm>
              <a:off x="4464" y="1872"/>
              <a:ext cx="1296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32" name="Text Box 24"/>
            <p:cNvSpPr txBox="1">
              <a:spLocks noChangeArrowheads="1"/>
            </p:cNvSpPr>
            <p:nvPr/>
          </p:nvSpPr>
          <p:spPr bwMode="auto">
            <a:xfrm>
              <a:off x="4547" y="2016"/>
              <a:ext cx="1213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временем</a:t>
              </a:r>
            </a:p>
          </p:txBody>
        </p:sp>
      </p:grpSp>
      <p:grpSp>
        <p:nvGrpSpPr>
          <p:cNvPr id="27658" name="Group 25"/>
          <p:cNvGrpSpPr>
            <a:grpSpLocks/>
          </p:cNvGrpSpPr>
          <p:nvPr/>
        </p:nvGrpSpPr>
        <p:grpSpPr bwMode="auto">
          <a:xfrm>
            <a:off x="7924802" y="1295402"/>
            <a:ext cx="2133601" cy="1143001"/>
            <a:chOff x="4032" y="816"/>
            <a:chExt cx="1344" cy="720"/>
          </a:xfrm>
        </p:grpSpPr>
        <p:sp>
          <p:nvSpPr>
            <p:cNvPr id="27729" name="Oval 26"/>
            <p:cNvSpPr>
              <a:spLocks noChangeArrowheads="1"/>
            </p:cNvSpPr>
            <p:nvPr/>
          </p:nvSpPr>
          <p:spPr bwMode="auto">
            <a:xfrm>
              <a:off x="4032" y="816"/>
              <a:ext cx="1344" cy="72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30" name="Text Box 27"/>
            <p:cNvSpPr txBox="1">
              <a:spLocks noChangeArrowheads="1"/>
            </p:cNvSpPr>
            <p:nvPr/>
          </p:nvSpPr>
          <p:spPr bwMode="auto">
            <a:xfrm>
              <a:off x="4118" y="960"/>
              <a:ext cx="1258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000000"/>
                </a:buClr>
              </a:pP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Управление содержанием</a:t>
              </a:r>
            </a:p>
          </p:txBody>
        </p:sp>
      </p:grpSp>
      <p:grpSp>
        <p:nvGrpSpPr>
          <p:cNvPr id="27659" name="Group 31"/>
          <p:cNvGrpSpPr>
            <a:grpSpLocks/>
          </p:cNvGrpSpPr>
          <p:nvPr/>
        </p:nvGrpSpPr>
        <p:grpSpPr bwMode="auto">
          <a:xfrm>
            <a:off x="6172202" y="1828802"/>
            <a:ext cx="1752601" cy="1143001"/>
            <a:chOff x="2928" y="1152"/>
            <a:chExt cx="1104" cy="720"/>
          </a:xfrm>
        </p:grpSpPr>
        <p:sp>
          <p:nvSpPr>
            <p:cNvPr id="27727" name="Oval 32"/>
            <p:cNvSpPr>
              <a:spLocks noChangeArrowheads="1"/>
            </p:cNvSpPr>
            <p:nvPr/>
          </p:nvSpPr>
          <p:spPr bwMode="auto">
            <a:xfrm>
              <a:off x="2928" y="1152"/>
              <a:ext cx="110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28" name="Text Box 33"/>
            <p:cNvSpPr txBox="1">
              <a:spLocks noChangeArrowheads="1"/>
            </p:cNvSpPr>
            <p:nvPr/>
          </p:nvSpPr>
          <p:spPr bwMode="auto">
            <a:xfrm>
              <a:off x="3160" y="1296"/>
              <a:ext cx="64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</a:pPr>
              <a:r>
                <a:rPr lang="en-GB" altLang="ru-RU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планирования</a:t>
              </a:r>
            </a:p>
          </p:txBody>
        </p:sp>
      </p:grpSp>
      <p:grpSp>
        <p:nvGrpSpPr>
          <p:cNvPr id="27660" name="Group 34"/>
          <p:cNvGrpSpPr>
            <a:grpSpLocks/>
          </p:cNvGrpSpPr>
          <p:nvPr/>
        </p:nvGrpSpPr>
        <p:grpSpPr bwMode="auto">
          <a:xfrm>
            <a:off x="4419602" y="3276602"/>
            <a:ext cx="1752601" cy="1143001"/>
            <a:chOff x="1824" y="2064"/>
            <a:chExt cx="1104" cy="720"/>
          </a:xfrm>
        </p:grpSpPr>
        <p:sp>
          <p:nvSpPr>
            <p:cNvPr id="27725" name="Oval 35"/>
            <p:cNvSpPr>
              <a:spLocks noChangeArrowheads="1"/>
            </p:cNvSpPr>
            <p:nvPr/>
          </p:nvSpPr>
          <p:spPr bwMode="auto">
            <a:xfrm>
              <a:off x="1824" y="2064"/>
              <a:ext cx="110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26" name="Text Box 36"/>
            <p:cNvSpPr txBox="1">
              <a:spLocks noChangeArrowheads="1"/>
            </p:cNvSpPr>
            <p:nvPr/>
          </p:nvSpPr>
          <p:spPr bwMode="auto">
            <a:xfrm>
              <a:off x="2056" y="2208"/>
              <a:ext cx="6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</a:pPr>
              <a:r>
                <a:rPr lang="en-GB" altLang="ru-RU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контроля</a:t>
              </a:r>
            </a:p>
          </p:txBody>
        </p:sp>
      </p:grpSp>
      <p:grpSp>
        <p:nvGrpSpPr>
          <p:cNvPr id="27661" name="Group 37"/>
          <p:cNvGrpSpPr>
            <a:grpSpLocks/>
          </p:cNvGrpSpPr>
          <p:nvPr/>
        </p:nvGrpSpPr>
        <p:grpSpPr bwMode="auto">
          <a:xfrm>
            <a:off x="6553202" y="3352802"/>
            <a:ext cx="1905001" cy="1143001"/>
            <a:chOff x="3168" y="2112"/>
            <a:chExt cx="1200" cy="720"/>
          </a:xfrm>
        </p:grpSpPr>
        <p:sp>
          <p:nvSpPr>
            <p:cNvPr id="27723" name="Oval 38"/>
            <p:cNvSpPr>
              <a:spLocks noChangeArrowheads="1"/>
            </p:cNvSpPr>
            <p:nvPr/>
          </p:nvSpPr>
          <p:spPr bwMode="auto">
            <a:xfrm>
              <a:off x="3168" y="2112"/>
              <a:ext cx="1200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24" name="Text Box 39"/>
            <p:cNvSpPr txBox="1">
              <a:spLocks noChangeArrowheads="1"/>
            </p:cNvSpPr>
            <p:nvPr/>
          </p:nvSpPr>
          <p:spPr bwMode="auto">
            <a:xfrm>
              <a:off x="3420" y="2256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</a:pPr>
              <a:r>
                <a:rPr lang="en-GB" altLang="ru-RU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исполнения</a:t>
              </a:r>
            </a:p>
          </p:txBody>
        </p:sp>
      </p:grpSp>
      <p:grpSp>
        <p:nvGrpSpPr>
          <p:cNvPr id="27662" name="Group 40"/>
          <p:cNvGrpSpPr>
            <a:grpSpLocks/>
          </p:cNvGrpSpPr>
          <p:nvPr/>
        </p:nvGrpSpPr>
        <p:grpSpPr bwMode="auto">
          <a:xfrm>
            <a:off x="5562602" y="4572003"/>
            <a:ext cx="1981201" cy="1143001"/>
            <a:chOff x="2544" y="2880"/>
            <a:chExt cx="1248" cy="720"/>
          </a:xfrm>
        </p:grpSpPr>
        <p:sp>
          <p:nvSpPr>
            <p:cNvPr id="27721" name="Oval 41"/>
            <p:cNvSpPr>
              <a:spLocks noChangeArrowheads="1"/>
            </p:cNvSpPr>
            <p:nvPr/>
          </p:nvSpPr>
          <p:spPr bwMode="auto">
            <a:xfrm>
              <a:off x="2544" y="2880"/>
              <a:ext cx="1248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722" name="Text Box 42"/>
            <p:cNvSpPr txBox="1">
              <a:spLocks noChangeArrowheads="1"/>
            </p:cNvSpPr>
            <p:nvPr/>
          </p:nvSpPr>
          <p:spPr bwMode="auto">
            <a:xfrm>
              <a:off x="2806" y="3024"/>
              <a:ext cx="72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</a:pPr>
              <a:r>
                <a:rPr lang="en-GB" altLang="ru-RU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завершения</a:t>
              </a:r>
            </a:p>
          </p:txBody>
        </p:sp>
      </p:grpSp>
      <p:sp>
        <p:nvSpPr>
          <p:cNvPr id="27663" name="Line 43"/>
          <p:cNvSpPr>
            <a:spLocks noChangeShapeType="1"/>
          </p:cNvSpPr>
          <p:nvPr/>
        </p:nvSpPr>
        <p:spPr bwMode="auto">
          <a:xfrm>
            <a:off x="5638800" y="2286000"/>
            <a:ext cx="6096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4" name="Line 44"/>
          <p:cNvSpPr>
            <a:spLocks noChangeShapeType="1"/>
          </p:cNvSpPr>
          <p:nvPr/>
        </p:nvSpPr>
        <p:spPr bwMode="auto">
          <a:xfrm>
            <a:off x="7315200" y="2971800"/>
            <a:ext cx="228600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5" name="Line 45"/>
          <p:cNvSpPr>
            <a:spLocks noChangeShapeType="1"/>
          </p:cNvSpPr>
          <p:nvPr/>
        </p:nvSpPr>
        <p:spPr bwMode="auto">
          <a:xfrm>
            <a:off x="6096000" y="3733800"/>
            <a:ext cx="533400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6" name="Line 46"/>
          <p:cNvSpPr>
            <a:spLocks noChangeShapeType="1"/>
          </p:cNvSpPr>
          <p:nvPr/>
        </p:nvSpPr>
        <p:spPr bwMode="auto">
          <a:xfrm flipH="1">
            <a:off x="6015039" y="4038600"/>
            <a:ext cx="61912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7" name="Line 47"/>
          <p:cNvSpPr>
            <a:spLocks noChangeShapeType="1"/>
          </p:cNvSpPr>
          <p:nvPr/>
        </p:nvSpPr>
        <p:spPr bwMode="auto">
          <a:xfrm flipV="1">
            <a:off x="5562600" y="2738439"/>
            <a:ext cx="762000" cy="54292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68" name="Line 48"/>
          <p:cNvSpPr>
            <a:spLocks noChangeShapeType="1"/>
          </p:cNvSpPr>
          <p:nvPr/>
        </p:nvSpPr>
        <p:spPr bwMode="auto">
          <a:xfrm>
            <a:off x="5410200" y="4343400"/>
            <a:ext cx="457200" cy="3810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5409" name="Group 49"/>
          <p:cNvGrpSpPr>
            <a:grpSpLocks/>
          </p:cNvGrpSpPr>
          <p:nvPr/>
        </p:nvGrpSpPr>
        <p:grpSpPr bwMode="auto">
          <a:xfrm>
            <a:off x="5407025" y="1143001"/>
            <a:ext cx="1525588" cy="2513013"/>
            <a:chOff x="2446" y="720"/>
            <a:chExt cx="961" cy="1583"/>
          </a:xfrm>
        </p:grpSpPr>
        <p:sp>
          <p:nvSpPr>
            <p:cNvPr id="27718" name="Line 50"/>
            <p:cNvSpPr>
              <a:spLocks noChangeShapeType="1"/>
            </p:cNvSpPr>
            <p:nvPr/>
          </p:nvSpPr>
          <p:spPr bwMode="auto">
            <a:xfrm flipH="1">
              <a:off x="2445" y="720"/>
              <a:ext cx="294" cy="148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9" name="Line 51"/>
            <p:cNvSpPr>
              <a:spLocks noChangeShapeType="1"/>
            </p:cNvSpPr>
            <p:nvPr/>
          </p:nvSpPr>
          <p:spPr bwMode="auto">
            <a:xfrm>
              <a:off x="2736" y="720"/>
              <a:ext cx="384" cy="76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20" name="Line 52"/>
            <p:cNvSpPr>
              <a:spLocks noChangeShapeType="1"/>
            </p:cNvSpPr>
            <p:nvPr/>
          </p:nvSpPr>
          <p:spPr bwMode="auto">
            <a:xfrm>
              <a:off x="2736" y="768"/>
              <a:ext cx="672" cy="153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13" name="Group 53"/>
          <p:cNvGrpSpPr>
            <a:grpSpLocks/>
          </p:cNvGrpSpPr>
          <p:nvPr/>
        </p:nvGrpSpPr>
        <p:grpSpPr bwMode="auto">
          <a:xfrm>
            <a:off x="5330826" y="1828801"/>
            <a:ext cx="2595563" cy="1903413"/>
            <a:chOff x="2398" y="1152"/>
            <a:chExt cx="1635" cy="1199"/>
          </a:xfrm>
        </p:grpSpPr>
        <p:sp>
          <p:nvSpPr>
            <p:cNvPr id="27712" name="Line 54"/>
            <p:cNvSpPr>
              <a:spLocks noChangeShapeType="1"/>
            </p:cNvSpPr>
            <p:nvPr/>
          </p:nvSpPr>
          <p:spPr bwMode="auto">
            <a:xfrm flipH="1">
              <a:off x="3597" y="1152"/>
              <a:ext cx="438" cy="28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3" name="Line 55"/>
            <p:cNvSpPr>
              <a:spLocks noChangeShapeType="1"/>
            </p:cNvSpPr>
            <p:nvPr/>
          </p:nvSpPr>
          <p:spPr bwMode="auto">
            <a:xfrm flipH="1">
              <a:off x="3645" y="1152"/>
              <a:ext cx="390" cy="480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4" name="Line 56"/>
            <p:cNvSpPr>
              <a:spLocks noChangeShapeType="1"/>
            </p:cNvSpPr>
            <p:nvPr/>
          </p:nvSpPr>
          <p:spPr bwMode="auto">
            <a:xfrm flipH="1">
              <a:off x="2685" y="1152"/>
              <a:ext cx="1350" cy="1200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5" name="Line 57"/>
            <p:cNvSpPr>
              <a:spLocks noChangeShapeType="1"/>
            </p:cNvSpPr>
            <p:nvPr/>
          </p:nvSpPr>
          <p:spPr bwMode="auto">
            <a:xfrm flipH="1">
              <a:off x="2589" y="1152"/>
              <a:ext cx="1446" cy="1104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6" name="Line 58"/>
            <p:cNvSpPr>
              <a:spLocks noChangeShapeType="1"/>
            </p:cNvSpPr>
            <p:nvPr/>
          </p:nvSpPr>
          <p:spPr bwMode="auto">
            <a:xfrm flipH="1">
              <a:off x="3357" y="1152"/>
              <a:ext cx="678" cy="144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7" name="Line 59"/>
            <p:cNvSpPr>
              <a:spLocks noChangeShapeType="1"/>
            </p:cNvSpPr>
            <p:nvPr/>
          </p:nvSpPr>
          <p:spPr bwMode="auto">
            <a:xfrm flipH="1">
              <a:off x="2397" y="1152"/>
              <a:ext cx="1638" cy="192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20" name="Group 60"/>
          <p:cNvGrpSpPr>
            <a:grpSpLocks/>
          </p:cNvGrpSpPr>
          <p:nvPr/>
        </p:nvGrpSpPr>
        <p:grpSpPr bwMode="auto">
          <a:xfrm>
            <a:off x="5940426" y="2282825"/>
            <a:ext cx="2747963" cy="1677988"/>
            <a:chOff x="2782" y="1438"/>
            <a:chExt cx="1731" cy="1057"/>
          </a:xfrm>
        </p:grpSpPr>
        <p:sp>
          <p:nvSpPr>
            <p:cNvPr id="27707" name="Line 61"/>
            <p:cNvSpPr>
              <a:spLocks noChangeShapeType="1"/>
            </p:cNvSpPr>
            <p:nvPr/>
          </p:nvSpPr>
          <p:spPr bwMode="auto">
            <a:xfrm flipH="1" flipV="1">
              <a:off x="3837" y="1677"/>
              <a:ext cx="678" cy="48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8" name="Line 62"/>
            <p:cNvSpPr>
              <a:spLocks noChangeShapeType="1"/>
            </p:cNvSpPr>
            <p:nvPr/>
          </p:nvSpPr>
          <p:spPr bwMode="auto">
            <a:xfrm flipH="1" flipV="1">
              <a:off x="3885" y="1533"/>
              <a:ext cx="630" cy="630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9" name="Line 63"/>
            <p:cNvSpPr>
              <a:spLocks noChangeShapeType="1"/>
            </p:cNvSpPr>
            <p:nvPr/>
          </p:nvSpPr>
          <p:spPr bwMode="auto">
            <a:xfrm flipH="1" flipV="1">
              <a:off x="3933" y="1437"/>
              <a:ext cx="582" cy="72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0" name="Line 64"/>
            <p:cNvSpPr>
              <a:spLocks noChangeShapeType="1"/>
            </p:cNvSpPr>
            <p:nvPr/>
          </p:nvSpPr>
          <p:spPr bwMode="auto">
            <a:xfrm flipH="1" flipV="1">
              <a:off x="3741" y="1725"/>
              <a:ext cx="774" cy="43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11" name="Line 65"/>
            <p:cNvSpPr>
              <a:spLocks noChangeShapeType="1"/>
            </p:cNvSpPr>
            <p:nvPr/>
          </p:nvSpPr>
          <p:spPr bwMode="auto">
            <a:xfrm flipH="1">
              <a:off x="2781" y="2160"/>
              <a:ext cx="1734" cy="33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26" name="Group 66"/>
          <p:cNvGrpSpPr>
            <a:grpSpLocks/>
          </p:cNvGrpSpPr>
          <p:nvPr/>
        </p:nvGrpSpPr>
        <p:grpSpPr bwMode="auto">
          <a:xfrm>
            <a:off x="5711826" y="2435226"/>
            <a:ext cx="3128963" cy="2214563"/>
            <a:chOff x="2638" y="1534"/>
            <a:chExt cx="1971" cy="1395"/>
          </a:xfrm>
        </p:grpSpPr>
        <p:sp>
          <p:nvSpPr>
            <p:cNvPr id="27703" name="Line 67"/>
            <p:cNvSpPr>
              <a:spLocks noChangeShapeType="1"/>
            </p:cNvSpPr>
            <p:nvPr/>
          </p:nvSpPr>
          <p:spPr bwMode="auto">
            <a:xfrm flipH="1" flipV="1">
              <a:off x="3501" y="1725"/>
              <a:ext cx="1110" cy="120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4" name="Line 68"/>
            <p:cNvSpPr>
              <a:spLocks noChangeShapeType="1"/>
            </p:cNvSpPr>
            <p:nvPr/>
          </p:nvSpPr>
          <p:spPr bwMode="auto">
            <a:xfrm flipH="1" flipV="1">
              <a:off x="3645" y="1725"/>
              <a:ext cx="966" cy="120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5" name="Line 69"/>
            <p:cNvSpPr>
              <a:spLocks noChangeShapeType="1"/>
            </p:cNvSpPr>
            <p:nvPr/>
          </p:nvSpPr>
          <p:spPr bwMode="auto">
            <a:xfrm flipH="1" flipV="1">
              <a:off x="3789" y="1533"/>
              <a:ext cx="822" cy="139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6" name="Line 70"/>
            <p:cNvSpPr>
              <a:spLocks noChangeShapeType="1"/>
            </p:cNvSpPr>
            <p:nvPr/>
          </p:nvSpPr>
          <p:spPr bwMode="auto">
            <a:xfrm flipH="1" flipV="1">
              <a:off x="2637" y="2589"/>
              <a:ext cx="1974" cy="342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31" name="Group 71"/>
          <p:cNvGrpSpPr>
            <a:grpSpLocks/>
          </p:cNvGrpSpPr>
          <p:nvPr/>
        </p:nvGrpSpPr>
        <p:grpSpPr bwMode="auto">
          <a:xfrm>
            <a:off x="6931025" y="2816226"/>
            <a:ext cx="1068388" cy="2976563"/>
            <a:chOff x="3406" y="1774"/>
            <a:chExt cx="673" cy="1875"/>
          </a:xfrm>
        </p:grpSpPr>
        <p:sp>
          <p:nvSpPr>
            <p:cNvPr id="27700" name="Line 72"/>
            <p:cNvSpPr>
              <a:spLocks noChangeShapeType="1"/>
            </p:cNvSpPr>
            <p:nvPr/>
          </p:nvSpPr>
          <p:spPr bwMode="auto">
            <a:xfrm flipH="1" flipV="1">
              <a:off x="3405" y="1773"/>
              <a:ext cx="534" cy="187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1" name="Line 73"/>
            <p:cNvSpPr>
              <a:spLocks noChangeShapeType="1"/>
            </p:cNvSpPr>
            <p:nvPr/>
          </p:nvSpPr>
          <p:spPr bwMode="auto">
            <a:xfrm flipV="1">
              <a:off x="3936" y="2637"/>
              <a:ext cx="144" cy="1014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702" name="Line 74"/>
            <p:cNvSpPr>
              <a:spLocks noChangeShapeType="1"/>
            </p:cNvSpPr>
            <p:nvPr/>
          </p:nvSpPr>
          <p:spPr bwMode="auto">
            <a:xfrm flipH="1" flipV="1">
              <a:off x="3501" y="1821"/>
              <a:ext cx="438" cy="1830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35" name="Group 75"/>
          <p:cNvGrpSpPr>
            <a:grpSpLocks/>
          </p:cNvGrpSpPr>
          <p:nvPr/>
        </p:nvGrpSpPr>
        <p:grpSpPr bwMode="auto">
          <a:xfrm>
            <a:off x="4800601" y="2587626"/>
            <a:ext cx="2360613" cy="3205163"/>
            <a:chOff x="2064" y="1630"/>
            <a:chExt cx="1487" cy="2019"/>
          </a:xfrm>
        </p:grpSpPr>
        <p:sp>
          <p:nvSpPr>
            <p:cNvPr id="27696" name="Line 76"/>
            <p:cNvSpPr>
              <a:spLocks noChangeShapeType="1"/>
            </p:cNvSpPr>
            <p:nvPr/>
          </p:nvSpPr>
          <p:spPr bwMode="auto">
            <a:xfrm flipV="1">
              <a:off x="2064" y="2685"/>
              <a:ext cx="288" cy="96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7" name="Line 77"/>
            <p:cNvSpPr>
              <a:spLocks noChangeShapeType="1"/>
            </p:cNvSpPr>
            <p:nvPr/>
          </p:nvSpPr>
          <p:spPr bwMode="auto">
            <a:xfrm flipV="1">
              <a:off x="2064" y="3405"/>
              <a:ext cx="864" cy="24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8" name="Line 78"/>
            <p:cNvSpPr>
              <a:spLocks noChangeShapeType="1"/>
            </p:cNvSpPr>
            <p:nvPr/>
          </p:nvSpPr>
          <p:spPr bwMode="auto">
            <a:xfrm flipV="1">
              <a:off x="2064" y="2637"/>
              <a:ext cx="1488" cy="1014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9" name="Line 79"/>
            <p:cNvSpPr>
              <a:spLocks noChangeShapeType="1"/>
            </p:cNvSpPr>
            <p:nvPr/>
          </p:nvSpPr>
          <p:spPr bwMode="auto">
            <a:xfrm flipV="1">
              <a:off x="2064" y="1629"/>
              <a:ext cx="1152" cy="2022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40" name="Group 80"/>
          <p:cNvGrpSpPr>
            <a:grpSpLocks/>
          </p:cNvGrpSpPr>
          <p:nvPr/>
        </p:nvGrpSpPr>
        <p:grpSpPr bwMode="auto">
          <a:xfrm>
            <a:off x="3657601" y="2587626"/>
            <a:ext cx="3198813" cy="2214563"/>
            <a:chOff x="1344" y="1630"/>
            <a:chExt cx="2015" cy="1395"/>
          </a:xfrm>
        </p:grpSpPr>
        <p:sp>
          <p:nvSpPr>
            <p:cNvPr id="27693" name="Line 81"/>
            <p:cNvSpPr>
              <a:spLocks noChangeShapeType="1"/>
            </p:cNvSpPr>
            <p:nvPr/>
          </p:nvSpPr>
          <p:spPr bwMode="auto">
            <a:xfrm flipV="1">
              <a:off x="1344" y="1629"/>
              <a:ext cx="1728" cy="139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4" name="Line 82"/>
            <p:cNvSpPr>
              <a:spLocks noChangeShapeType="1"/>
            </p:cNvSpPr>
            <p:nvPr/>
          </p:nvSpPr>
          <p:spPr bwMode="auto">
            <a:xfrm flipV="1">
              <a:off x="1344" y="2589"/>
              <a:ext cx="2016" cy="43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5" name="Line 83"/>
            <p:cNvSpPr>
              <a:spLocks noChangeShapeType="1"/>
            </p:cNvSpPr>
            <p:nvPr/>
          </p:nvSpPr>
          <p:spPr bwMode="auto">
            <a:xfrm flipV="1">
              <a:off x="1344" y="2685"/>
              <a:ext cx="864" cy="342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5444" name="Group 84"/>
          <p:cNvGrpSpPr>
            <a:grpSpLocks/>
          </p:cNvGrpSpPr>
          <p:nvPr/>
        </p:nvGrpSpPr>
        <p:grpSpPr bwMode="auto">
          <a:xfrm>
            <a:off x="3505201" y="2206625"/>
            <a:ext cx="3046413" cy="1601788"/>
            <a:chOff x="1248" y="1390"/>
            <a:chExt cx="1919" cy="1009"/>
          </a:xfrm>
        </p:grpSpPr>
        <p:sp>
          <p:nvSpPr>
            <p:cNvPr id="27687" name="Line 85"/>
            <p:cNvSpPr>
              <a:spLocks noChangeShapeType="1"/>
            </p:cNvSpPr>
            <p:nvPr/>
          </p:nvSpPr>
          <p:spPr bwMode="auto">
            <a:xfrm flipV="1">
              <a:off x="1248" y="1581"/>
              <a:ext cx="1776" cy="72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8" name="Line 86"/>
            <p:cNvSpPr>
              <a:spLocks noChangeShapeType="1"/>
            </p:cNvSpPr>
            <p:nvPr/>
          </p:nvSpPr>
          <p:spPr bwMode="auto">
            <a:xfrm flipV="1">
              <a:off x="1248" y="1533"/>
              <a:ext cx="1776" cy="774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9" name="Line 87"/>
            <p:cNvSpPr>
              <a:spLocks noChangeShapeType="1"/>
            </p:cNvSpPr>
            <p:nvPr/>
          </p:nvSpPr>
          <p:spPr bwMode="auto">
            <a:xfrm flipV="1">
              <a:off x="1248" y="1485"/>
              <a:ext cx="1728" cy="822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0" name="Line 88"/>
            <p:cNvSpPr>
              <a:spLocks noChangeShapeType="1"/>
            </p:cNvSpPr>
            <p:nvPr/>
          </p:nvSpPr>
          <p:spPr bwMode="auto">
            <a:xfrm flipV="1">
              <a:off x="1248" y="1581"/>
              <a:ext cx="1920" cy="72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1" name="Line 89"/>
            <p:cNvSpPr>
              <a:spLocks noChangeShapeType="1"/>
            </p:cNvSpPr>
            <p:nvPr/>
          </p:nvSpPr>
          <p:spPr bwMode="auto">
            <a:xfrm flipV="1">
              <a:off x="1248" y="1389"/>
              <a:ext cx="1824" cy="91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92" name="Line 90"/>
            <p:cNvSpPr>
              <a:spLocks noChangeShapeType="1"/>
            </p:cNvSpPr>
            <p:nvPr/>
          </p:nvSpPr>
          <p:spPr bwMode="auto">
            <a:xfrm>
              <a:off x="1248" y="2304"/>
              <a:ext cx="672" cy="96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7677" name="Group 28"/>
          <p:cNvGrpSpPr>
            <a:grpSpLocks/>
          </p:cNvGrpSpPr>
          <p:nvPr/>
        </p:nvGrpSpPr>
        <p:grpSpPr bwMode="auto">
          <a:xfrm>
            <a:off x="3962402" y="1752602"/>
            <a:ext cx="1752601" cy="1143001"/>
            <a:chOff x="1536" y="1104"/>
            <a:chExt cx="1104" cy="720"/>
          </a:xfrm>
        </p:grpSpPr>
        <p:sp>
          <p:nvSpPr>
            <p:cNvPr id="27685" name="Oval 29"/>
            <p:cNvSpPr>
              <a:spLocks noChangeArrowheads="1"/>
            </p:cNvSpPr>
            <p:nvPr/>
          </p:nvSpPr>
          <p:spPr bwMode="auto">
            <a:xfrm>
              <a:off x="1536" y="1104"/>
              <a:ext cx="1104" cy="720"/>
            </a:xfrm>
            <a:prstGeom prst="ellipse">
              <a:avLst/>
            </a:prstGeom>
            <a:gradFill rotWithShape="0">
              <a:gsLst>
                <a:gs pos="0">
                  <a:srgbClr val="66FF33"/>
                </a:gs>
                <a:gs pos="100000">
                  <a:srgbClr val="49B8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27686" name="Text Box 30"/>
            <p:cNvSpPr txBox="1">
              <a:spLocks noChangeArrowheads="1"/>
            </p:cNvSpPr>
            <p:nvPr/>
          </p:nvSpPr>
          <p:spPr bwMode="auto">
            <a:xfrm>
              <a:off x="1768" y="1248"/>
              <a:ext cx="64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750"/>
                </a:spcBef>
                <a:buClr>
                  <a:srgbClr val="000000"/>
                </a:buClr>
              </a:pPr>
              <a:r>
                <a:rPr lang="en-GB" altLang="ru-RU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Процессы инициации</a:t>
              </a:r>
            </a:p>
          </p:txBody>
        </p:sp>
      </p:grpSp>
      <p:grpSp>
        <p:nvGrpSpPr>
          <p:cNvPr id="15451" name="Group 91"/>
          <p:cNvGrpSpPr>
            <a:grpSpLocks/>
          </p:cNvGrpSpPr>
          <p:nvPr/>
        </p:nvGrpSpPr>
        <p:grpSpPr bwMode="auto">
          <a:xfrm>
            <a:off x="3886201" y="1901825"/>
            <a:ext cx="2970213" cy="3354388"/>
            <a:chOff x="1488" y="1198"/>
            <a:chExt cx="1871" cy="2113"/>
          </a:xfrm>
        </p:grpSpPr>
        <p:sp>
          <p:nvSpPr>
            <p:cNvPr id="27679" name="Line 92"/>
            <p:cNvSpPr>
              <a:spLocks noChangeShapeType="1"/>
            </p:cNvSpPr>
            <p:nvPr/>
          </p:nvSpPr>
          <p:spPr bwMode="auto">
            <a:xfrm>
              <a:off x="1488" y="1344"/>
              <a:ext cx="1872" cy="960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0" name="Line 93"/>
            <p:cNvSpPr>
              <a:spLocks noChangeShapeType="1"/>
            </p:cNvSpPr>
            <p:nvPr/>
          </p:nvSpPr>
          <p:spPr bwMode="auto">
            <a:xfrm>
              <a:off x="1488" y="1344"/>
              <a:ext cx="1776" cy="1152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1" name="Line 94"/>
            <p:cNvSpPr>
              <a:spLocks noChangeShapeType="1"/>
            </p:cNvSpPr>
            <p:nvPr/>
          </p:nvSpPr>
          <p:spPr bwMode="auto">
            <a:xfrm>
              <a:off x="1488" y="1344"/>
              <a:ext cx="1776" cy="100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2" name="Line 95"/>
            <p:cNvSpPr>
              <a:spLocks noChangeShapeType="1"/>
            </p:cNvSpPr>
            <p:nvPr/>
          </p:nvSpPr>
          <p:spPr bwMode="auto">
            <a:xfrm>
              <a:off x="1488" y="1344"/>
              <a:ext cx="1728" cy="1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3" name="Line 96"/>
            <p:cNvSpPr>
              <a:spLocks noChangeShapeType="1"/>
            </p:cNvSpPr>
            <p:nvPr/>
          </p:nvSpPr>
          <p:spPr bwMode="auto">
            <a:xfrm flipV="1">
              <a:off x="1488" y="1197"/>
              <a:ext cx="1872" cy="150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684" name="Line 97"/>
            <p:cNvSpPr>
              <a:spLocks noChangeShapeType="1"/>
            </p:cNvSpPr>
            <p:nvPr/>
          </p:nvSpPr>
          <p:spPr bwMode="auto">
            <a:xfrm>
              <a:off x="1488" y="1344"/>
              <a:ext cx="1296" cy="1968"/>
            </a:xfrm>
            <a:prstGeom prst="line">
              <a:avLst/>
            </a:prstGeom>
            <a:noFill/>
            <a:ln w="28440">
              <a:solidFill>
                <a:srgbClr val="FF505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781455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-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+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5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5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5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5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1" y="28576"/>
            <a:ext cx="3457575" cy="581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1400" b="1"/>
              <a:t>Нумерация – в соответствии с разделами</a:t>
            </a:r>
            <a:r>
              <a:rPr lang="en-GB" altLang="ru-RU" sz="1800" b="1"/>
              <a:t> PMBOK (3) – 2004г</a:t>
            </a:r>
          </a:p>
        </p:txBody>
      </p:sp>
    </p:spTree>
    <p:extLst>
      <p:ext uri="{BB962C8B-B14F-4D97-AF65-F5344CB8AC3E}">
        <p14:creationId xmlns:p14="http://schemas.microsoft.com/office/powerpoint/2010/main" val="792666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08213" y="247650"/>
            <a:ext cx="7772400" cy="895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sz="3600" dirty="0" err="1">
                <a:latin typeface="+mn-lt"/>
              </a:rPr>
              <a:t>Основные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dirty="0" err="1">
                <a:latin typeface="+mn-lt"/>
              </a:rPr>
              <a:t>отличия</a:t>
            </a:r>
            <a:r>
              <a:rPr lang="en-GB" altLang="ru-RU" sz="3600" dirty="0">
                <a:latin typeface="+mn-lt"/>
              </a:rPr>
              <a:t> </a:t>
            </a:r>
            <a:r>
              <a:rPr lang="en-GB" altLang="ru-RU" sz="3600" b="1" dirty="0">
                <a:latin typeface="+mn-lt"/>
              </a:rPr>
              <a:t>PMBOK (3) – 2004г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1774825" y="990600"/>
            <a:ext cx="8642350" cy="5797550"/>
          </a:xfrm>
        </p:spPr>
        <p:txBody>
          <a:bodyPr>
            <a:normAutofit/>
          </a:bodyPr>
          <a:lstStyle/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Внесены уточнения в различии между жизненным циклом проекта и жизненным циклом продукта. </a:t>
            </a:r>
          </a:p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Количество процессов управления проектом увеличено с 39 до 44.</a:t>
            </a:r>
          </a:p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Составлена карта процессов, показывающая их интеграцию.</a:t>
            </a:r>
          </a:p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Сделан акцент на новое содержание группы «Процессы мониторинга и Контроля». </a:t>
            </a:r>
          </a:p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Добавлен раздел, определяющий экспертные области, которые команда проекта должна понимать и использовать. </a:t>
            </a:r>
          </a:p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по временным параметрам», включая информацию об оценках затрат по проекту, выравниванию загрузки ресурсов и отчетах о ходе работ проекта, чтобы показать, как эти процессы влияют на календарный план проекта. Для наглядности добавлены рисунки. </a:t>
            </a:r>
          </a:p>
          <a:p>
            <a:pPr marL="604838" indent="-604838">
              <a:lnSpc>
                <a:spcPct val="80000"/>
              </a:lnSpc>
              <a:spcBef>
                <a:spcPts val="600"/>
              </a:spcBef>
              <a:tabLst>
                <a:tab pos="712788" algn="l"/>
                <a:tab pos="1162050" algn="l"/>
                <a:tab pos="1611313" algn="l"/>
                <a:tab pos="2060575" algn="l"/>
                <a:tab pos="2509838" algn="l"/>
                <a:tab pos="2959100" algn="l"/>
                <a:tab pos="3408363" algn="l"/>
                <a:tab pos="3857625" algn="l"/>
                <a:tab pos="4306888" algn="l"/>
                <a:tab pos="4756150" algn="l"/>
                <a:tab pos="5205413" algn="l"/>
                <a:tab pos="5654675" algn="l"/>
                <a:tab pos="6103938" algn="l"/>
                <a:tab pos="6553200" algn="l"/>
                <a:tab pos="7002463" algn="l"/>
                <a:tab pos="7451725" algn="l"/>
                <a:tab pos="7900988" algn="l"/>
                <a:tab pos="8350250" algn="l"/>
                <a:tab pos="8799513" algn="l"/>
                <a:tab pos="9248775" algn="l"/>
              </a:tabLst>
              <a:defRPr/>
            </a:pPr>
            <a:r>
              <a:rPr lang="en-GB" altLang="ru-RU" sz="2400"/>
              <a:t>Добавлена новая диаграмма Структурной Декомпозиции рисков (Risk Breakdown Structure). </a:t>
            </a:r>
          </a:p>
        </p:txBody>
      </p:sp>
    </p:spTree>
    <p:extLst>
      <p:ext uri="{BB962C8B-B14F-4D97-AF65-F5344CB8AC3E}">
        <p14:creationId xmlns:p14="http://schemas.microsoft.com/office/powerpoint/2010/main" val="40378979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286000" y="-15875"/>
            <a:ext cx="7772400" cy="6429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ru-RU" dirty="0" err="1">
                <a:latin typeface="+mn-lt"/>
              </a:rPr>
              <a:t>Области</a:t>
            </a:r>
            <a:r>
              <a:rPr lang="en-GB" altLang="ru-RU" dirty="0">
                <a:latin typeface="+mn-lt"/>
              </a:rPr>
              <a:t> </a:t>
            </a:r>
            <a:r>
              <a:rPr lang="en-GB" altLang="ru-RU" dirty="0" err="1">
                <a:latin typeface="+mn-lt"/>
              </a:rPr>
              <a:t>знаний</a:t>
            </a:r>
            <a:r>
              <a:rPr lang="en-GB" altLang="ru-RU" dirty="0">
                <a:latin typeface="+mn-lt"/>
              </a:rPr>
              <a:t> MSF</a:t>
            </a:r>
          </a:p>
        </p:txBody>
      </p:sp>
      <p:grpSp>
        <p:nvGrpSpPr>
          <p:cNvPr id="33795" name="Group 2"/>
          <p:cNvGrpSpPr>
            <a:grpSpLocks/>
          </p:cNvGrpSpPr>
          <p:nvPr/>
        </p:nvGrpSpPr>
        <p:grpSpPr bwMode="auto">
          <a:xfrm>
            <a:off x="1676401" y="914400"/>
            <a:ext cx="8837613" cy="5715000"/>
            <a:chOff x="96" y="576"/>
            <a:chExt cx="5567" cy="3600"/>
          </a:xfrm>
        </p:grpSpPr>
        <p:grpSp>
          <p:nvGrpSpPr>
            <p:cNvPr id="33811" name="Group 3"/>
            <p:cNvGrpSpPr>
              <a:grpSpLocks/>
            </p:cNvGrpSpPr>
            <p:nvPr/>
          </p:nvGrpSpPr>
          <p:grpSpPr bwMode="auto">
            <a:xfrm>
              <a:off x="100" y="578"/>
              <a:ext cx="5558" cy="3595"/>
              <a:chOff x="100" y="578"/>
              <a:chExt cx="5558" cy="3595"/>
            </a:xfrm>
          </p:grpSpPr>
          <p:grpSp>
            <p:nvGrpSpPr>
              <p:cNvPr id="33813" name="Group 4"/>
              <p:cNvGrpSpPr>
                <a:grpSpLocks/>
              </p:cNvGrpSpPr>
              <p:nvPr/>
            </p:nvGrpSpPr>
            <p:grpSpPr bwMode="auto">
              <a:xfrm>
                <a:off x="100" y="578"/>
                <a:ext cx="2380" cy="359"/>
                <a:chOff x="100" y="578"/>
                <a:chExt cx="2380" cy="359"/>
              </a:xfrm>
            </p:grpSpPr>
            <p:sp>
              <p:nvSpPr>
                <p:cNvPr id="33847" name="Rectangle 5"/>
                <p:cNvSpPr>
                  <a:spLocks noChangeArrowheads="1"/>
                </p:cNvSpPr>
                <p:nvPr/>
              </p:nvSpPr>
              <p:spPr bwMode="auto">
                <a:xfrm>
                  <a:off x="160" y="578"/>
                  <a:ext cx="2261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Область управления проектами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48" name="Rectangle 6"/>
                <p:cNvSpPr>
                  <a:spLocks noChangeArrowheads="1"/>
                </p:cNvSpPr>
                <p:nvPr/>
              </p:nvSpPr>
              <p:spPr bwMode="auto">
                <a:xfrm>
                  <a:off x="100" y="578"/>
                  <a:ext cx="2381" cy="360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14" name="Group 7"/>
              <p:cNvGrpSpPr>
                <a:grpSpLocks/>
              </p:cNvGrpSpPr>
              <p:nvPr/>
            </p:nvGrpSpPr>
            <p:grpSpPr bwMode="auto">
              <a:xfrm>
                <a:off x="2481" y="578"/>
                <a:ext cx="3177" cy="359"/>
                <a:chOff x="2481" y="578"/>
                <a:chExt cx="3177" cy="359"/>
              </a:xfrm>
            </p:grpSpPr>
            <p:sp>
              <p:nvSpPr>
                <p:cNvPr id="33845" name="Rectangle 8"/>
                <p:cNvSpPr>
                  <a:spLocks noChangeArrowheads="1"/>
                </p:cNvSpPr>
                <p:nvPr/>
              </p:nvSpPr>
              <p:spPr bwMode="auto">
                <a:xfrm>
                  <a:off x="2540" y="578"/>
                  <a:ext cx="3059" cy="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Описание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46" name="Rectangle 9"/>
                <p:cNvSpPr>
                  <a:spLocks noChangeArrowheads="1"/>
                </p:cNvSpPr>
                <p:nvPr/>
              </p:nvSpPr>
              <p:spPr bwMode="auto">
                <a:xfrm>
                  <a:off x="2481" y="578"/>
                  <a:ext cx="3178" cy="360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15" name="Group 10"/>
              <p:cNvGrpSpPr>
                <a:grpSpLocks/>
              </p:cNvGrpSpPr>
              <p:nvPr/>
            </p:nvGrpSpPr>
            <p:grpSpPr bwMode="auto">
              <a:xfrm>
                <a:off x="100" y="938"/>
                <a:ext cx="2380" cy="667"/>
                <a:chOff x="100" y="938"/>
                <a:chExt cx="2380" cy="667"/>
              </a:xfrm>
            </p:grpSpPr>
            <p:sp>
              <p:nvSpPr>
                <p:cNvPr id="33843" name="Rectangle 11"/>
                <p:cNvSpPr>
                  <a:spLocks noChangeArrowheads="1"/>
                </p:cNvSpPr>
                <p:nvPr/>
              </p:nvSpPr>
              <p:spPr bwMode="auto">
                <a:xfrm>
                  <a:off x="160" y="938"/>
                  <a:ext cx="2261" cy="6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1.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Планирование и мониторинг проекта, контроль за изменениями в проекте (Project planning / Tracking / Change Control)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44" name="Rectangle 12"/>
                <p:cNvSpPr>
                  <a:spLocks noChangeArrowheads="1"/>
                </p:cNvSpPr>
                <p:nvPr/>
              </p:nvSpPr>
              <p:spPr bwMode="auto">
                <a:xfrm>
                  <a:off x="100" y="938"/>
                  <a:ext cx="2381" cy="668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16" name="Group 13"/>
              <p:cNvGrpSpPr>
                <a:grpSpLocks/>
              </p:cNvGrpSpPr>
              <p:nvPr/>
            </p:nvGrpSpPr>
            <p:grpSpPr bwMode="auto">
              <a:xfrm>
                <a:off x="2481" y="938"/>
                <a:ext cx="3177" cy="667"/>
                <a:chOff x="2481" y="938"/>
                <a:chExt cx="3177" cy="667"/>
              </a:xfrm>
            </p:grpSpPr>
            <p:sp>
              <p:nvSpPr>
                <p:cNvPr id="33841" name="Rectangle 14"/>
                <p:cNvSpPr>
                  <a:spLocks noChangeArrowheads="1"/>
                </p:cNvSpPr>
                <p:nvPr/>
              </p:nvSpPr>
              <p:spPr bwMode="auto">
                <a:xfrm>
                  <a:off x="2540" y="938"/>
                  <a:ext cx="3059" cy="66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Интеграция и синхронизация планов проекта; организация процедур и систем управления и мониторинга проектных изменений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42" name="Rectangle 15"/>
                <p:cNvSpPr>
                  <a:spLocks noChangeArrowheads="1"/>
                </p:cNvSpPr>
                <p:nvPr/>
              </p:nvSpPr>
              <p:spPr bwMode="auto">
                <a:xfrm>
                  <a:off x="2481" y="938"/>
                  <a:ext cx="3178" cy="668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17" name="Group 16"/>
              <p:cNvGrpSpPr>
                <a:grpSpLocks/>
              </p:cNvGrpSpPr>
              <p:nvPr/>
            </p:nvGrpSpPr>
            <p:grpSpPr bwMode="auto">
              <a:xfrm>
                <a:off x="100" y="1606"/>
                <a:ext cx="2380" cy="564"/>
                <a:chOff x="100" y="1606"/>
                <a:chExt cx="2380" cy="564"/>
              </a:xfrm>
            </p:grpSpPr>
            <p:sp>
              <p:nvSpPr>
                <p:cNvPr id="33839" name="Rectangle 17"/>
                <p:cNvSpPr>
                  <a:spLocks noChangeArrowheads="1"/>
                </p:cNvSpPr>
                <p:nvPr/>
              </p:nvSpPr>
              <p:spPr bwMode="auto">
                <a:xfrm>
                  <a:off x="160" y="1606"/>
                  <a:ext cx="2261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FF3300"/>
                      </a:solidFill>
                    </a:rPr>
                    <a:t> 2.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рамками проекта (Scope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4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" y="1606"/>
                  <a:ext cx="2381" cy="565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18" name="Group 19"/>
              <p:cNvGrpSpPr>
                <a:grpSpLocks/>
              </p:cNvGrpSpPr>
              <p:nvPr/>
            </p:nvGrpSpPr>
            <p:grpSpPr bwMode="auto">
              <a:xfrm>
                <a:off x="2481" y="1606"/>
                <a:ext cx="3177" cy="564"/>
                <a:chOff x="2481" y="1606"/>
                <a:chExt cx="3177" cy="564"/>
              </a:xfrm>
            </p:grpSpPr>
            <p:sp>
              <p:nvSpPr>
                <p:cNvPr id="33837" name="Rectangle 20"/>
                <p:cNvSpPr>
                  <a:spLocks noChangeArrowheads="1"/>
                </p:cNvSpPr>
                <p:nvPr/>
              </p:nvSpPr>
              <p:spPr bwMode="auto">
                <a:xfrm>
                  <a:off x="2540" y="1606"/>
                  <a:ext cx="3059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Определение и распределение объема работы (рамок проекта); управление компромиссными решениями в проекте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38" name="Rectangle 21"/>
                <p:cNvSpPr>
                  <a:spLocks noChangeArrowheads="1"/>
                </p:cNvSpPr>
                <p:nvPr/>
              </p:nvSpPr>
              <p:spPr bwMode="auto">
                <a:xfrm>
                  <a:off x="2481" y="1606"/>
                  <a:ext cx="3178" cy="565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19" name="Group 22"/>
              <p:cNvGrpSpPr>
                <a:grpSpLocks/>
              </p:cNvGrpSpPr>
              <p:nvPr/>
            </p:nvGrpSpPr>
            <p:grpSpPr bwMode="auto">
              <a:xfrm>
                <a:off x="100" y="2171"/>
                <a:ext cx="2380" cy="769"/>
                <a:chOff x="100" y="2171"/>
                <a:chExt cx="2380" cy="769"/>
              </a:xfrm>
            </p:grpSpPr>
            <p:sp>
              <p:nvSpPr>
                <p:cNvPr id="33835" name="Rectangle 23"/>
                <p:cNvSpPr>
                  <a:spLocks noChangeArrowheads="1"/>
                </p:cNvSpPr>
                <p:nvPr/>
              </p:nvSpPr>
              <p:spPr bwMode="auto">
                <a:xfrm>
                  <a:off x="160" y="2171"/>
                  <a:ext cx="2261" cy="7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3.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календарным графиком проекта (Schedule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36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" y="2171"/>
                  <a:ext cx="2381" cy="770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20" name="Group 25"/>
              <p:cNvGrpSpPr>
                <a:grpSpLocks/>
              </p:cNvGrpSpPr>
              <p:nvPr/>
            </p:nvGrpSpPr>
            <p:grpSpPr bwMode="auto">
              <a:xfrm>
                <a:off x="2481" y="2171"/>
                <a:ext cx="3177" cy="769"/>
                <a:chOff x="2481" y="2171"/>
                <a:chExt cx="3177" cy="769"/>
              </a:xfrm>
            </p:grpSpPr>
            <p:sp>
              <p:nvSpPr>
                <p:cNvPr id="33833" name="Rectangle 26"/>
                <p:cNvSpPr>
                  <a:spLocks noChangeArrowheads="1"/>
                </p:cNvSpPr>
                <p:nvPr/>
              </p:nvSpPr>
              <p:spPr bwMode="auto">
                <a:xfrm>
                  <a:off x="2540" y="2171"/>
                  <a:ext cx="3059" cy="77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Составление календарного графика исходя из оценок трудозатрат, упорядочивание задач, соотнесение доступных ресурсов с задачами, применение статистических методов, поддержка календарного графика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34" name="Rectangle 27"/>
                <p:cNvSpPr>
                  <a:spLocks noChangeArrowheads="1"/>
                </p:cNvSpPr>
                <p:nvPr/>
              </p:nvSpPr>
              <p:spPr bwMode="auto">
                <a:xfrm>
                  <a:off x="2481" y="2171"/>
                  <a:ext cx="3178" cy="770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21" name="Group 28"/>
              <p:cNvGrpSpPr>
                <a:grpSpLocks/>
              </p:cNvGrpSpPr>
              <p:nvPr/>
            </p:nvGrpSpPr>
            <p:grpSpPr bwMode="auto">
              <a:xfrm>
                <a:off x="100" y="2941"/>
                <a:ext cx="2380" cy="666"/>
                <a:chOff x="100" y="2941"/>
                <a:chExt cx="2380" cy="666"/>
              </a:xfrm>
            </p:grpSpPr>
            <p:sp>
              <p:nvSpPr>
                <p:cNvPr id="33831" name="Rectangle 29"/>
                <p:cNvSpPr>
                  <a:spLocks noChangeArrowheads="1"/>
                </p:cNvSpPr>
                <p:nvPr/>
              </p:nvSpPr>
              <p:spPr bwMode="auto">
                <a:xfrm>
                  <a:off x="160" y="2941"/>
                  <a:ext cx="2261" cy="6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4.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стоимостью (Cost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32" name="Rectangle 30"/>
                <p:cNvSpPr>
                  <a:spLocks noChangeArrowheads="1"/>
                </p:cNvSpPr>
                <p:nvPr/>
              </p:nvSpPr>
              <p:spPr bwMode="auto">
                <a:xfrm>
                  <a:off x="100" y="2941"/>
                  <a:ext cx="2381" cy="667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22" name="Group 31"/>
              <p:cNvGrpSpPr>
                <a:grpSpLocks/>
              </p:cNvGrpSpPr>
              <p:nvPr/>
            </p:nvGrpSpPr>
            <p:grpSpPr bwMode="auto">
              <a:xfrm>
                <a:off x="2481" y="2941"/>
                <a:ext cx="3177" cy="666"/>
                <a:chOff x="2481" y="2941"/>
                <a:chExt cx="3177" cy="666"/>
              </a:xfrm>
            </p:grpSpPr>
            <p:sp>
              <p:nvSpPr>
                <p:cNvPr id="33829" name="Rectangle 32"/>
                <p:cNvSpPr>
                  <a:spLocks noChangeArrowheads="1"/>
                </p:cNvSpPr>
                <p:nvPr/>
              </p:nvSpPr>
              <p:spPr bwMode="auto">
                <a:xfrm>
                  <a:off x="2540" y="2941"/>
                  <a:ext cx="3059" cy="6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Оценки стоимости исходя из оценок временных затрат; отчетность о ходе проекта и его анализ; анализ затратных рисков; функционально-стоимостной анализ (value analysis)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30" name="Rectangle 33"/>
                <p:cNvSpPr>
                  <a:spLocks noChangeArrowheads="1"/>
                </p:cNvSpPr>
                <p:nvPr/>
              </p:nvSpPr>
              <p:spPr bwMode="auto">
                <a:xfrm>
                  <a:off x="2481" y="2941"/>
                  <a:ext cx="3178" cy="667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23" name="Group 34"/>
              <p:cNvGrpSpPr>
                <a:grpSpLocks/>
              </p:cNvGrpSpPr>
              <p:nvPr/>
            </p:nvGrpSpPr>
            <p:grpSpPr bwMode="auto">
              <a:xfrm>
                <a:off x="100" y="3609"/>
                <a:ext cx="2380" cy="564"/>
                <a:chOff x="100" y="3609"/>
                <a:chExt cx="2380" cy="564"/>
              </a:xfrm>
            </p:grpSpPr>
            <p:sp>
              <p:nvSpPr>
                <p:cNvPr id="338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60" y="3609"/>
                  <a:ext cx="2261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5.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персоналом (Staff Resource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00" y="3609"/>
                  <a:ext cx="2381" cy="565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3824" name="Group 37"/>
              <p:cNvGrpSpPr>
                <a:grpSpLocks/>
              </p:cNvGrpSpPr>
              <p:nvPr/>
            </p:nvGrpSpPr>
            <p:grpSpPr bwMode="auto">
              <a:xfrm>
                <a:off x="2481" y="3609"/>
                <a:ext cx="3177" cy="564"/>
                <a:chOff x="2481" y="3609"/>
                <a:chExt cx="3177" cy="564"/>
              </a:xfrm>
            </p:grpSpPr>
            <p:sp>
              <p:nvSpPr>
                <p:cNvPr id="33825" name="Rectangle 38"/>
                <p:cNvSpPr>
                  <a:spLocks noChangeArrowheads="1"/>
                </p:cNvSpPr>
                <p:nvPr/>
              </p:nvSpPr>
              <p:spPr bwMode="auto">
                <a:xfrm>
                  <a:off x="2540" y="3609"/>
                  <a:ext cx="3059" cy="5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Планирование ресурсов; формирование проектной команды; разрешение конфликтов; планирование и управление подготовкой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26" name="Rectangle 39"/>
                <p:cNvSpPr>
                  <a:spLocks noChangeArrowheads="1"/>
                </p:cNvSpPr>
                <p:nvPr/>
              </p:nvSpPr>
              <p:spPr bwMode="auto">
                <a:xfrm>
                  <a:off x="2481" y="3609"/>
                  <a:ext cx="3178" cy="565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</p:grpSp>
        <p:sp>
          <p:nvSpPr>
            <p:cNvPr id="33812" name="Rectangle 40"/>
            <p:cNvSpPr>
              <a:spLocks noChangeArrowheads="1"/>
            </p:cNvSpPr>
            <p:nvPr/>
          </p:nvSpPr>
          <p:spPr bwMode="auto">
            <a:xfrm>
              <a:off x="96" y="576"/>
              <a:ext cx="5568" cy="3601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</p:grpSp>
      <p:grpSp>
        <p:nvGrpSpPr>
          <p:cNvPr id="33796" name="Group 41"/>
          <p:cNvGrpSpPr>
            <a:grpSpLocks/>
          </p:cNvGrpSpPr>
          <p:nvPr/>
        </p:nvGrpSpPr>
        <p:grpSpPr bwMode="auto">
          <a:xfrm>
            <a:off x="2514601" y="2209804"/>
            <a:ext cx="3276601" cy="417513"/>
            <a:chOff x="624" y="1392"/>
            <a:chExt cx="2064" cy="263"/>
          </a:xfrm>
        </p:grpSpPr>
        <p:sp>
          <p:nvSpPr>
            <p:cNvPr id="33809" name="Oval 42"/>
            <p:cNvSpPr>
              <a:spLocks noChangeArrowheads="1"/>
            </p:cNvSpPr>
            <p:nvPr/>
          </p:nvSpPr>
          <p:spPr bwMode="auto">
            <a:xfrm>
              <a:off x="624" y="1392"/>
              <a:ext cx="2064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3810" name="Text Box 43"/>
            <p:cNvSpPr txBox="1">
              <a:spLocks noChangeArrowheads="1"/>
            </p:cNvSpPr>
            <p:nvPr/>
          </p:nvSpPr>
          <p:spPr bwMode="auto">
            <a:xfrm>
              <a:off x="755" y="1440"/>
              <a:ext cx="1933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интеграцией</a:t>
              </a:r>
            </a:p>
          </p:txBody>
        </p:sp>
      </p:grpSp>
      <p:grpSp>
        <p:nvGrpSpPr>
          <p:cNvPr id="33797" name="Group 44"/>
          <p:cNvGrpSpPr>
            <a:grpSpLocks/>
          </p:cNvGrpSpPr>
          <p:nvPr/>
        </p:nvGrpSpPr>
        <p:grpSpPr bwMode="auto">
          <a:xfrm>
            <a:off x="1524001" y="3124205"/>
            <a:ext cx="3581401" cy="417513"/>
            <a:chOff x="0" y="1968"/>
            <a:chExt cx="2256" cy="263"/>
          </a:xfrm>
        </p:grpSpPr>
        <p:sp>
          <p:nvSpPr>
            <p:cNvPr id="33807" name="Oval 45"/>
            <p:cNvSpPr>
              <a:spLocks noChangeArrowheads="1"/>
            </p:cNvSpPr>
            <p:nvPr/>
          </p:nvSpPr>
          <p:spPr bwMode="auto">
            <a:xfrm>
              <a:off x="0" y="1968"/>
              <a:ext cx="2256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3808" name="Text Box 46"/>
            <p:cNvSpPr txBox="1">
              <a:spLocks noChangeArrowheads="1"/>
            </p:cNvSpPr>
            <p:nvPr/>
          </p:nvSpPr>
          <p:spPr bwMode="auto">
            <a:xfrm>
              <a:off x="144" y="2016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</a:t>
              </a:r>
              <a:r>
                <a:rPr lang="en-GB" altLang="ru-RU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содержанием</a:t>
              </a:r>
            </a:p>
          </p:txBody>
        </p:sp>
      </p:grpSp>
      <p:grpSp>
        <p:nvGrpSpPr>
          <p:cNvPr id="33798" name="Group 47"/>
          <p:cNvGrpSpPr>
            <a:grpSpLocks/>
          </p:cNvGrpSpPr>
          <p:nvPr/>
        </p:nvGrpSpPr>
        <p:grpSpPr bwMode="auto">
          <a:xfrm>
            <a:off x="1524001" y="4191006"/>
            <a:ext cx="3581401" cy="457201"/>
            <a:chOff x="0" y="2640"/>
            <a:chExt cx="2256" cy="288"/>
          </a:xfrm>
        </p:grpSpPr>
        <p:sp>
          <p:nvSpPr>
            <p:cNvPr id="33805" name="Oval 48"/>
            <p:cNvSpPr>
              <a:spLocks noChangeArrowheads="1"/>
            </p:cNvSpPr>
            <p:nvPr/>
          </p:nvSpPr>
          <p:spPr bwMode="auto">
            <a:xfrm>
              <a:off x="0" y="2640"/>
              <a:ext cx="2256" cy="288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3806" name="Text Box 49"/>
            <p:cNvSpPr txBox="1">
              <a:spLocks noChangeArrowheads="1"/>
            </p:cNvSpPr>
            <p:nvPr/>
          </p:nvSpPr>
          <p:spPr bwMode="auto">
            <a:xfrm>
              <a:off x="144" y="2698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временем</a:t>
              </a:r>
            </a:p>
          </p:txBody>
        </p:sp>
      </p:grpSp>
      <p:grpSp>
        <p:nvGrpSpPr>
          <p:cNvPr id="33799" name="Group 50"/>
          <p:cNvGrpSpPr>
            <a:grpSpLocks/>
          </p:cNvGrpSpPr>
          <p:nvPr/>
        </p:nvGrpSpPr>
        <p:grpSpPr bwMode="auto">
          <a:xfrm>
            <a:off x="1524001" y="5257807"/>
            <a:ext cx="3581401" cy="417513"/>
            <a:chOff x="0" y="3312"/>
            <a:chExt cx="2256" cy="263"/>
          </a:xfrm>
        </p:grpSpPr>
        <p:sp>
          <p:nvSpPr>
            <p:cNvPr id="33803" name="Oval 51"/>
            <p:cNvSpPr>
              <a:spLocks noChangeArrowheads="1"/>
            </p:cNvSpPr>
            <p:nvPr/>
          </p:nvSpPr>
          <p:spPr bwMode="auto">
            <a:xfrm>
              <a:off x="0" y="3312"/>
              <a:ext cx="2256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3804" name="Text Box 52"/>
            <p:cNvSpPr txBox="1">
              <a:spLocks noChangeArrowheads="1"/>
            </p:cNvSpPr>
            <p:nvPr/>
          </p:nvSpPr>
          <p:spPr bwMode="auto">
            <a:xfrm>
              <a:off x="144" y="3360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стоимостью</a:t>
              </a:r>
            </a:p>
          </p:txBody>
        </p:sp>
      </p:grpSp>
      <p:grpSp>
        <p:nvGrpSpPr>
          <p:cNvPr id="33800" name="Group 53"/>
          <p:cNvGrpSpPr>
            <a:grpSpLocks/>
          </p:cNvGrpSpPr>
          <p:nvPr/>
        </p:nvGrpSpPr>
        <p:grpSpPr bwMode="auto">
          <a:xfrm>
            <a:off x="1524001" y="6172207"/>
            <a:ext cx="3581401" cy="422276"/>
            <a:chOff x="0" y="3888"/>
            <a:chExt cx="2256" cy="266"/>
          </a:xfrm>
        </p:grpSpPr>
        <p:sp>
          <p:nvSpPr>
            <p:cNvPr id="33801" name="Oval 54"/>
            <p:cNvSpPr>
              <a:spLocks noChangeArrowheads="1"/>
            </p:cNvSpPr>
            <p:nvPr/>
          </p:nvSpPr>
          <p:spPr bwMode="auto">
            <a:xfrm>
              <a:off x="0" y="3888"/>
              <a:ext cx="2256" cy="266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3802" name="Text Box 55"/>
            <p:cNvSpPr txBox="1">
              <a:spLocks noChangeArrowheads="1"/>
            </p:cNvSpPr>
            <p:nvPr/>
          </p:nvSpPr>
          <p:spPr bwMode="auto">
            <a:xfrm>
              <a:off x="144" y="3939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персоналом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29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1"/>
          <p:cNvGrpSpPr>
            <a:grpSpLocks/>
          </p:cNvGrpSpPr>
          <p:nvPr/>
        </p:nvGrpSpPr>
        <p:grpSpPr bwMode="auto">
          <a:xfrm>
            <a:off x="2133601" y="776289"/>
            <a:ext cx="8075613" cy="5305425"/>
            <a:chOff x="384" y="489"/>
            <a:chExt cx="5087" cy="3342"/>
          </a:xfrm>
        </p:grpSpPr>
        <p:grpSp>
          <p:nvGrpSpPr>
            <p:cNvPr id="35855" name="Group 2"/>
            <p:cNvGrpSpPr>
              <a:grpSpLocks/>
            </p:cNvGrpSpPr>
            <p:nvPr/>
          </p:nvGrpSpPr>
          <p:grpSpPr bwMode="auto">
            <a:xfrm>
              <a:off x="388" y="492"/>
              <a:ext cx="5078" cy="3336"/>
              <a:chOff x="388" y="492"/>
              <a:chExt cx="5078" cy="3336"/>
            </a:xfrm>
          </p:grpSpPr>
          <p:grpSp>
            <p:nvGrpSpPr>
              <p:cNvPr id="35857" name="Group 3"/>
              <p:cNvGrpSpPr>
                <a:grpSpLocks/>
              </p:cNvGrpSpPr>
              <p:nvPr/>
            </p:nvGrpSpPr>
            <p:grpSpPr bwMode="auto">
              <a:xfrm>
                <a:off x="388" y="492"/>
                <a:ext cx="2174" cy="862"/>
                <a:chOff x="388" y="492"/>
                <a:chExt cx="2174" cy="862"/>
              </a:xfrm>
            </p:grpSpPr>
            <p:sp>
              <p:nvSpPr>
                <p:cNvPr id="35879" name="Rectangle 4"/>
                <p:cNvSpPr>
                  <a:spLocks noChangeArrowheads="1"/>
                </p:cNvSpPr>
                <p:nvPr/>
              </p:nvSpPr>
              <p:spPr bwMode="auto">
                <a:xfrm>
                  <a:off x="442" y="492"/>
                  <a:ext cx="2066" cy="8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6.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коммуникацией (Communications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80" name="Rectangle 5"/>
                <p:cNvSpPr>
                  <a:spLocks noChangeArrowheads="1"/>
                </p:cNvSpPr>
                <p:nvPr/>
              </p:nvSpPr>
              <p:spPr bwMode="auto">
                <a:xfrm>
                  <a:off x="388" y="492"/>
                  <a:ext cx="2175" cy="863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58" name="Group 6"/>
              <p:cNvGrpSpPr>
                <a:grpSpLocks/>
              </p:cNvGrpSpPr>
              <p:nvPr/>
            </p:nvGrpSpPr>
            <p:grpSpPr bwMode="auto">
              <a:xfrm>
                <a:off x="2563" y="492"/>
                <a:ext cx="2903" cy="862"/>
                <a:chOff x="2563" y="492"/>
                <a:chExt cx="2903" cy="862"/>
              </a:xfrm>
            </p:grpSpPr>
            <p:sp>
              <p:nvSpPr>
                <p:cNvPr id="35877" name="Rectangle 7"/>
                <p:cNvSpPr>
                  <a:spLocks noChangeArrowheads="1"/>
                </p:cNvSpPr>
                <p:nvPr/>
              </p:nvSpPr>
              <p:spPr bwMode="auto">
                <a:xfrm>
                  <a:off x="2618" y="492"/>
                  <a:ext cx="2795" cy="8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Коммуникационное планирование (между проектной группой, заказчиком/спонсором, потребителями/пользователями, др. заинтересованными лицами); отчетность о ходе проекта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8" name="Rectangle 8"/>
                <p:cNvSpPr>
                  <a:spLocks noChangeArrowheads="1"/>
                </p:cNvSpPr>
                <p:nvPr/>
              </p:nvSpPr>
              <p:spPr bwMode="auto">
                <a:xfrm>
                  <a:off x="2563" y="492"/>
                  <a:ext cx="2904" cy="863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59" name="Group 9"/>
              <p:cNvGrpSpPr>
                <a:grpSpLocks/>
              </p:cNvGrpSpPr>
              <p:nvPr/>
            </p:nvGrpSpPr>
            <p:grpSpPr bwMode="auto">
              <a:xfrm>
                <a:off x="388" y="1355"/>
                <a:ext cx="2174" cy="632"/>
                <a:chOff x="388" y="1355"/>
                <a:chExt cx="2174" cy="632"/>
              </a:xfrm>
            </p:grpSpPr>
            <p:sp>
              <p:nvSpPr>
                <p:cNvPr id="35875" name="Rectangle 10"/>
                <p:cNvSpPr>
                  <a:spLocks noChangeArrowheads="1"/>
                </p:cNvSpPr>
                <p:nvPr/>
              </p:nvSpPr>
              <p:spPr bwMode="auto">
                <a:xfrm>
                  <a:off x="442" y="1355"/>
                  <a:ext cx="206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7.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рисками (Risk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6" name="Rectangle 11"/>
                <p:cNvSpPr>
                  <a:spLocks noChangeArrowheads="1"/>
                </p:cNvSpPr>
                <p:nvPr/>
              </p:nvSpPr>
              <p:spPr bwMode="auto">
                <a:xfrm>
                  <a:off x="388" y="1355"/>
                  <a:ext cx="2175" cy="633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60" name="Group 12"/>
              <p:cNvGrpSpPr>
                <a:grpSpLocks/>
              </p:cNvGrpSpPr>
              <p:nvPr/>
            </p:nvGrpSpPr>
            <p:grpSpPr bwMode="auto">
              <a:xfrm>
                <a:off x="2563" y="1355"/>
                <a:ext cx="2903" cy="632"/>
                <a:chOff x="2563" y="1355"/>
                <a:chExt cx="2903" cy="632"/>
              </a:xfrm>
            </p:grpSpPr>
            <p:sp>
              <p:nvSpPr>
                <p:cNvPr id="35873" name="Rectangle 13"/>
                <p:cNvSpPr>
                  <a:spLocks noChangeArrowheads="1"/>
                </p:cNvSpPr>
                <p:nvPr/>
              </p:nvSpPr>
              <p:spPr bwMode="auto">
                <a:xfrm>
                  <a:off x="2618" y="1355"/>
                  <a:ext cx="2795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Организация процесса управления рисками в команде и содействие ему; обеспечение документооборота управления рисками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4" name="Rectangle 14"/>
                <p:cNvSpPr>
                  <a:spLocks noChangeArrowheads="1"/>
                </p:cNvSpPr>
                <p:nvPr/>
              </p:nvSpPr>
              <p:spPr bwMode="auto">
                <a:xfrm>
                  <a:off x="2563" y="1355"/>
                  <a:ext cx="2904" cy="633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61" name="Group 15"/>
              <p:cNvGrpSpPr>
                <a:grpSpLocks/>
              </p:cNvGrpSpPr>
              <p:nvPr/>
            </p:nvGrpSpPr>
            <p:grpSpPr bwMode="auto">
              <a:xfrm>
                <a:off x="388" y="1988"/>
                <a:ext cx="2174" cy="1207"/>
                <a:chOff x="388" y="1988"/>
                <a:chExt cx="2174" cy="1207"/>
              </a:xfrm>
            </p:grpSpPr>
            <p:sp>
              <p:nvSpPr>
                <p:cNvPr id="35871" name="Rectangle 16"/>
                <p:cNvSpPr>
                  <a:spLocks noChangeArrowheads="1"/>
                </p:cNvSpPr>
                <p:nvPr/>
              </p:nvSpPr>
              <p:spPr bwMode="auto">
                <a:xfrm>
                  <a:off x="442" y="1988"/>
                  <a:ext cx="2066" cy="1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8.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снабжением (Procurement)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2" name="Rectangle 17"/>
                <p:cNvSpPr>
                  <a:spLocks noChangeArrowheads="1"/>
                </p:cNvSpPr>
                <p:nvPr/>
              </p:nvSpPr>
              <p:spPr bwMode="auto">
                <a:xfrm>
                  <a:off x="388" y="1988"/>
                  <a:ext cx="2175" cy="1208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62" name="Group 18"/>
              <p:cNvGrpSpPr>
                <a:grpSpLocks/>
              </p:cNvGrpSpPr>
              <p:nvPr/>
            </p:nvGrpSpPr>
            <p:grpSpPr bwMode="auto">
              <a:xfrm>
                <a:off x="2563" y="1988"/>
                <a:ext cx="2903" cy="1207"/>
                <a:chOff x="2563" y="1988"/>
                <a:chExt cx="2903" cy="1207"/>
              </a:xfrm>
            </p:grpSpPr>
            <p:sp>
              <p:nvSpPr>
                <p:cNvPr id="35869" name="Rectangle 19"/>
                <p:cNvSpPr>
                  <a:spLocks noChangeArrowheads="1"/>
                </p:cNvSpPr>
                <p:nvPr/>
              </p:nvSpPr>
              <p:spPr bwMode="auto">
                <a:xfrm>
                  <a:off x="2618" y="1988"/>
                  <a:ext cx="2795" cy="12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Анализ цен поставщиков услуг и/или аппаратного/программного обеспечения; подготовка документов об инициировании предложений (requests for proposals – RFPs), выбор поставщиков и субподрядчиков; составление контрактов и переговоры об их условиях; договора; заказы на поставку и платежные требования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70" name="Rectangle 20"/>
                <p:cNvSpPr>
                  <a:spLocks noChangeArrowheads="1"/>
                </p:cNvSpPr>
                <p:nvPr/>
              </p:nvSpPr>
              <p:spPr bwMode="auto">
                <a:xfrm>
                  <a:off x="2563" y="1988"/>
                  <a:ext cx="2904" cy="1208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63" name="Group 21"/>
              <p:cNvGrpSpPr>
                <a:grpSpLocks/>
              </p:cNvGrpSpPr>
              <p:nvPr/>
            </p:nvGrpSpPr>
            <p:grpSpPr bwMode="auto">
              <a:xfrm>
                <a:off x="388" y="3196"/>
                <a:ext cx="2174" cy="632"/>
                <a:chOff x="388" y="3196"/>
                <a:chExt cx="2174" cy="632"/>
              </a:xfrm>
            </p:grpSpPr>
            <p:sp>
              <p:nvSpPr>
                <p:cNvPr id="35867" name="Rectangle 22"/>
                <p:cNvSpPr>
                  <a:spLocks noChangeArrowheads="1"/>
                </p:cNvSpPr>
                <p:nvPr/>
              </p:nvSpPr>
              <p:spPr bwMode="auto">
                <a:xfrm>
                  <a:off x="442" y="3196"/>
                  <a:ext cx="2066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FF33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600" b="1">
                      <a:solidFill>
                        <a:srgbClr val="FF3300"/>
                      </a:solidFill>
                    </a:rPr>
                    <a:t>9.</a:t>
                  </a:r>
                  <a:r>
                    <a:rPr lang="en-GB" altLang="ru-RU" sz="1400" b="1">
                      <a:solidFill>
                        <a:srgbClr val="000000"/>
                      </a:solidFill>
                    </a:rPr>
                    <a:t> </a:t>
                  </a: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Управление качеством (Quality Management)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68" name="Rectangle 23"/>
                <p:cNvSpPr>
                  <a:spLocks noChangeArrowheads="1"/>
                </p:cNvSpPr>
                <p:nvPr/>
              </p:nvSpPr>
              <p:spPr bwMode="auto">
                <a:xfrm>
                  <a:off x="388" y="3196"/>
                  <a:ext cx="2175" cy="633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  <p:grpSp>
            <p:nvGrpSpPr>
              <p:cNvPr id="35864" name="Group 24"/>
              <p:cNvGrpSpPr>
                <a:grpSpLocks/>
              </p:cNvGrpSpPr>
              <p:nvPr/>
            </p:nvGrpSpPr>
            <p:grpSpPr bwMode="auto">
              <a:xfrm>
                <a:off x="2563" y="3196"/>
                <a:ext cx="2903" cy="632"/>
                <a:chOff x="2563" y="3196"/>
                <a:chExt cx="2903" cy="632"/>
              </a:xfrm>
            </p:grpSpPr>
            <p:sp>
              <p:nvSpPr>
                <p:cNvPr id="35865" name="Rectangle 25"/>
                <p:cNvSpPr>
                  <a:spLocks noChangeArrowheads="1"/>
                </p:cNvSpPr>
                <p:nvPr/>
              </p:nvSpPr>
              <p:spPr bwMode="auto">
                <a:xfrm>
                  <a:off x="2618" y="3196"/>
                  <a:ext cx="2795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tabLst>
                      <a:tab pos="0" algn="l"/>
                      <a:tab pos="447675" algn="l"/>
                      <a:tab pos="896938" algn="l"/>
                      <a:tab pos="1346200" algn="l"/>
                      <a:tab pos="1795463" algn="l"/>
                      <a:tab pos="2244725" algn="l"/>
                      <a:tab pos="2693988" algn="l"/>
                      <a:tab pos="3143250" algn="l"/>
                      <a:tab pos="3592513" algn="l"/>
                      <a:tab pos="4041775" algn="l"/>
                      <a:tab pos="4491038" algn="l"/>
                      <a:tab pos="4940300" algn="l"/>
                      <a:tab pos="5389563" algn="l"/>
                      <a:tab pos="5838825" algn="l"/>
                      <a:tab pos="6288088" algn="l"/>
                      <a:tab pos="6737350" algn="l"/>
                      <a:tab pos="7186613" algn="l"/>
                      <a:tab pos="7635875" algn="l"/>
                      <a:tab pos="8085138" algn="l"/>
                      <a:tab pos="8534400" algn="l"/>
                      <a:tab pos="8983663" algn="l"/>
                    </a:tabLs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r>
                    <a:rPr lang="en-GB" altLang="ru-RU" sz="1400" b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Планирование качества, определение применяемых стандартов, документирование критериев качества и процессов его измерения</a:t>
                  </a:r>
                </a:p>
                <a:p>
                  <a:pPr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en-GB" altLang="ru-RU" sz="1400" b="1">
                    <a:solidFill>
                      <a:srgbClr val="00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66" name="Rectangle 26"/>
                <p:cNvSpPr>
                  <a:spLocks noChangeArrowheads="1"/>
                </p:cNvSpPr>
                <p:nvPr/>
              </p:nvSpPr>
              <p:spPr bwMode="auto">
                <a:xfrm>
                  <a:off x="2563" y="3196"/>
                  <a:ext cx="2904" cy="633"/>
                </a:xfrm>
                <a:prstGeom prst="rect">
                  <a:avLst/>
                </a:prstGeom>
                <a:noFill/>
                <a:ln w="9360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1pPr>
                  <a:lvl2pPr marL="742950" indent="-28575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5pPr>
                  <a:lvl6pPr marL="25146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6pPr>
                  <a:lvl7pPr marL="29718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7pPr>
                  <a:lvl8pPr marL="34290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8pPr>
                  <a:lvl9pPr marL="3886200" indent="-228600" defTabSz="449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Arial Unicode MS" pitchFamily="34" charset="-128"/>
                    </a:defRPr>
                  </a:lvl9pPr>
                </a:lstStyle>
                <a:p>
                  <a:pPr eaLnBrk="1" hangingPunct="1">
                    <a:lnSpc>
                      <a:spcPct val="86000"/>
                    </a:lnSpc>
                    <a:buClr>
                      <a:srgbClr val="000000"/>
                    </a:buClr>
                    <a:buFont typeface="Times New Roman" panose="02020603050405020304" pitchFamily="18" charset="0"/>
                    <a:buNone/>
                  </a:pPr>
                  <a:endParaRPr lang="ru-RU" altLang="ru-RU"/>
                </a:p>
              </p:txBody>
            </p:sp>
          </p:grpSp>
        </p:grpSp>
        <p:sp>
          <p:nvSpPr>
            <p:cNvPr id="35856" name="Rectangle 27"/>
            <p:cNvSpPr>
              <a:spLocks noChangeArrowheads="1"/>
            </p:cNvSpPr>
            <p:nvPr/>
          </p:nvSpPr>
          <p:spPr bwMode="auto">
            <a:xfrm>
              <a:off x="384" y="489"/>
              <a:ext cx="5088" cy="3343"/>
            </a:xfrm>
            <a:prstGeom prst="rect">
              <a:avLst/>
            </a:prstGeom>
            <a:noFill/>
            <a:ln w="9360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</p:grpSp>
      <p:grpSp>
        <p:nvGrpSpPr>
          <p:cNvPr id="35843" name="Group 28"/>
          <p:cNvGrpSpPr>
            <a:grpSpLocks/>
          </p:cNvGrpSpPr>
          <p:nvPr/>
        </p:nvGrpSpPr>
        <p:grpSpPr bwMode="auto">
          <a:xfrm>
            <a:off x="1676401" y="3962401"/>
            <a:ext cx="3581401" cy="417513"/>
            <a:chOff x="96" y="2496"/>
            <a:chExt cx="2256" cy="263"/>
          </a:xfrm>
        </p:grpSpPr>
        <p:sp>
          <p:nvSpPr>
            <p:cNvPr id="35853" name="Oval 29"/>
            <p:cNvSpPr>
              <a:spLocks noChangeArrowheads="1"/>
            </p:cNvSpPr>
            <p:nvPr/>
          </p:nvSpPr>
          <p:spPr bwMode="auto">
            <a:xfrm>
              <a:off x="96" y="2496"/>
              <a:ext cx="2256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5854" name="Text Box 30"/>
            <p:cNvSpPr txBox="1">
              <a:spLocks noChangeArrowheads="1"/>
            </p:cNvSpPr>
            <p:nvPr/>
          </p:nvSpPr>
          <p:spPr bwMode="auto">
            <a:xfrm>
              <a:off x="240" y="2544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снабжением</a:t>
              </a:r>
            </a:p>
          </p:txBody>
        </p:sp>
      </p:grpSp>
      <p:grpSp>
        <p:nvGrpSpPr>
          <p:cNvPr id="35844" name="Group 31"/>
          <p:cNvGrpSpPr>
            <a:grpSpLocks/>
          </p:cNvGrpSpPr>
          <p:nvPr/>
        </p:nvGrpSpPr>
        <p:grpSpPr bwMode="auto">
          <a:xfrm>
            <a:off x="1828801" y="2819403"/>
            <a:ext cx="3581401" cy="414338"/>
            <a:chOff x="192" y="1776"/>
            <a:chExt cx="2256" cy="261"/>
          </a:xfrm>
        </p:grpSpPr>
        <p:sp>
          <p:nvSpPr>
            <p:cNvPr id="35851" name="Oval 32"/>
            <p:cNvSpPr>
              <a:spLocks noChangeArrowheads="1"/>
            </p:cNvSpPr>
            <p:nvPr/>
          </p:nvSpPr>
          <p:spPr bwMode="auto">
            <a:xfrm>
              <a:off x="192" y="1776"/>
              <a:ext cx="2256" cy="224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5852" name="Text Box 33"/>
            <p:cNvSpPr txBox="1">
              <a:spLocks noChangeArrowheads="1"/>
            </p:cNvSpPr>
            <p:nvPr/>
          </p:nvSpPr>
          <p:spPr bwMode="auto">
            <a:xfrm>
              <a:off x="336" y="1822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рисками</a:t>
              </a:r>
            </a:p>
          </p:txBody>
        </p:sp>
      </p:grpSp>
      <p:grpSp>
        <p:nvGrpSpPr>
          <p:cNvPr id="35845" name="Group 34"/>
          <p:cNvGrpSpPr>
            <a:grpSpLocks/>
          </p:cNvGrpSpPr>
          <p:nvPr/>
        </p:nvGrpSpPr>
        <p:grpSpPr bwMode="auto">
          <a:xfrm>
            <a:off x="1524001" y="1447800"/>
            <a:ext cx="3581401" cy="420688"/>
            <a:chOff x="0" y="912"/>
            <a:chExt cx="2256" cy="265"/>
          </a:xfrm>
        </p:grpSpPr>
        <p:sp>
          <p:nvSpPr>
            <p:cNvPr id="35849" name="Oval 35"/>
            <p:cNvSpPr>
              <a:spLocks noChangeArrowheads="1"/>
            </p:cNvSpPr>
            <p:nvPr/>
          </p:nvSpPr>
          <p:spPr bwMode="auto">
            <a:xfrm>
              <a:off x="0" y="912"/>
              <a:ext cx="2256" cy="25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5850" name="Text Box 36"/>
            <p:cNvSpPr txBox="1">
              <a:spLocks noChangeArrowheads="1"/>
            </p:cNvSpPr>
            <p:nvPr/>
          </p:nvSpPr>
          <p:spPr bwMode="auto">
            <a:xfrm>
              <a:off x="144" y="962"/>
              <a:ext cx="2112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коммуникациями</a:t>
              </a:r>
            </a:p>
          </p:txBody>
        </p:sp>
      </p:grpSp>
      <p:grpSp>
        <p:nvGrpSpPr>
          <p:cNvPr id="35846" name="Group 37"/>
          <p:cNvGrpSpPr>
            <a:grpSpLocks/>
          </p:cNvGrpSpPr>
          <p:nvPr/>
        </p:nvGrpSpPr>
        <p:grpSpPr bwMode="auto">
          <a:xfrm>
            <a:off x="1828801" y="5562605"/>
            <a:ext cx="3581401" cy="792163"/>
            <a:chOff x="192" y="3504"/>
            <a:chExt cx="2256" cy="499"/>
          </a:xfrm>
        </p:grpSpPr>
        <p:sp>
          <p:nvSpPr>
            <p:cNvPr id="35847" name="Oval 38"/>
            <p:cNvSpPr>
              <a:spLocks noChangeArrowheads="1"/>
            </p:cNvSpPr>
            <p:nvPr/>
          </p:nvSpPr>
          <p:spPr bwMode="auto">
            <a:xfrm>
              <a:off x="192" y="3504"/>
              <a:ext cx="2256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E7E7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 eaLnBrk="1" hangingPunct="1">
                <a:lnSpc>
                  <a:spcPct val="86000"/>
                </a:lnSpc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endParaRPr lang="ru-RU" altLang="ru-RU"/>
            </a:p>
          </p:txBody>
        </p:sp>
        <p:sp>
          <p:nvSpPr>
            <p:cNvPr id="35848" name="Text Box 39"/>
            <p:cNvSpPr txBox="1">
              <a:spLocks noChangeArrowheads="1"/>
            </p:cNvSpPr>
            <p:nvPr/>
          </p:nvSpPr>
          <p:spPr bwMode="auto">
            <a:xfrm>
              <a:off x="336" y="3552"/>
              <a:ext cx="2112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Arial Unicode MS" pitchFamily="34" charset="-128"/>
                </a:defRPr>
              </a:lvl9pPr>
            </a:lstStyle>
            <a:p>
              <a:pPr>
                <a:spcBef>
                  <a:spcPts val="1000"/>
                </a:spcBef>
                <a:buClr>
                  <a:srgbClr val="3333CC"/>
                </a:buClr>
              </a:pPr>
              <a:r>
                <a:rPr lang="en-GB" altLang="ru-RU" sz="1600" b="1">
                  <a:solidFill>
                    <a:srgbClr val="3333CC"/>
                  </a:solidFill>
                  <a:latin typeface="Arial" panose="020B0604020202020204" pitchFamily="34" charset="0"/>
                </a:rPr>
                <a:t>Управление качеством</a:t>
              </a:r>
            </a:p>
            <a:p>
              <a:pPr>
                <a:spcBef>
                  <a:spcPts val="1000"/>
                </a:spcBef>
                <a:buClr>
                  <a:srgbClr val="3333CC"/>
                </a:buClr>
              </a:pPr>
              <a:endParaRPr lang="en-GB" altLang="ru-RU" sz="1600" b="1">
                <a:solidFill>
                  <a:srgbClr val="3333CC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984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524000" y="0"/>
            <a:ext cx="8820472" cy="155909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342900" indent="-342900"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Этапы формирования требований</a:t>
            </a:r>
          </a:p>
        </p:txBody>
      </p:sp>
      <p:sp>
        <p:nvSpPr>
          <p:cNvPr id="21508" name="Прямоугольник 4"/>
          <p:cNvSpPr>
            <a:spLocks noChangeArrowheads="1"/>
          </p:cNvSpPr>
          <p:nvPr/>
        </p:nvSpPr>
        <p:spPr bwMode="auto">
          <a:xfrm>
            <a:off x="1164431" y="1450181"/>
            <a:ext cx="9503569" cy="31700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ru-RU" sz="4000" b="1" dirty="0">
                <a:solidFill>
                  <a:srgbClr val="FF0000"/>
                </a:solidFill>
                <a:latin typeface="+mn-lt"/>
                <a:cs typeface="+mn-cs"/>
              </a:rPr>
              <a:t>Формирование  требований </a:t>
            </a:r>
            <a:r>
              <a:rPr lang="ru-RU" altLang="ru-RU" sz="4000" b="1" dirty="0">
                <a:latin typeface="+mn-lt"/>
                <a:cs typeface="+mn-cs"/>
              </a:rPr>
              <a:t>– процесс, включающий мероприятия, необходимые для создания и утверждения документа, содержащего спецификацию системных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3450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60"/>
    </mc:Choice>
    <mc:Fallback xmlns="">
      <p:transition spd="slow" advTm="243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500063"/>
            <a:ext cx="84963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94"/>
    </mc:Choice>
    <mc:Fallback xmlns="">
      <p:transition spd="slow" advTm="17159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654300"/>
            <a:ext cx="60007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925666" y="285728"/>
            <a:ext cx="8170863" cy="928688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tabLst>
                <a:tab pos="0" algn="l"/>
              </a:tabLst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Формирование группы разработки требований</a:t>
            </a:r>
          </a:p>
        </p:txBody>
      </p:sp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57313"/>
            <a:ext cx="8582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8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7191"/>
    </mc:Choice>
    <mc:Fallback xmlns="">
      <p:transition spd="slow" advTm="99719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 Unicode MS" pitchFamily="34" charset="-128"/>
            </a:endParaRPr>
          </a:p>
        </p:txBody>
      </p:sp>
      <p:graphicFrame>
        <p:nvGraphicFramePr>
          <p:cNvPr id="280579" name="Object 6"/>
          <p:cNvGraphicFramePr>
            <a:graphicFrameLocks noChangeAspect="1"/>
          </p:cNvGraphicFramePr>
          <p:nvPr/>
        </p:nvGraphicFramePr>
        <p:xfrm>
          <a:off x="2024063" y="2767013"/>
          <a:ext cx="8197850" cy="39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11184" imgH="4193134" progId="">
                  <p:embed/>
                </p:oleObj>
              </mc:Choice>
              <mc:Fallback>
                <p:oleObj r:id="rId2" imgW="8711184" imgH="4193134" progId="">
                  <p:embed/>
                  <p:pic>
                    <p:nvPicPr>
                      <p:cNvPr id="2805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767013"/>
                        <a:ext cx="8197850" cy="39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Прямоугольник 6"/>
          <p:cNvSpPr>
            <a:spLocks noChangeArrowheads="1"/>
          </p:cNvSpPr>
          <p:nvPr/>
        </p:nvSpPr>
        <p:spPr bwMode="auto">
          <a:xfrm>
            <a:off x="1738313" y="71438"/>
            <a:ext cx="8929687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Аналитик требований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altLang="ru-RU" sz="2000" b="1" dirty="0">
                <a:latin typeface="+mn-lt"/>
                <a:cs typeface="Arial" charset="0"/>
              </a:rPr>
              <a:t>формальный руководитель Группы разработки требований;</a:t>
            </a:r>
            <a:r>
              <a:rPr lang="ru-RU" altLang="ru-RU" sz="43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altLang="ru-RU" sz="2000" b="1" dirty="0">
                <a:latin typeface="+mn-lt"/>
                <a:cs typeface="Arial" charset="0"/>
              </a:rPr>
              <a:t>является основным коммуникативным каналом между заказчиком и командой разработчиков;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altLang="ru-RU" sz="2000" b="1" dirty="0">
                <a:latin typeface="+mn-lt"/>
                <a:cs typeface="Arial" charset="0"/>
              </a:rPr>
              <a:t> основное лицо, отвечающее за сбор, анализ, документирование и проверку требований к проекту.</a:t>
            </a:r>
          </a:p>
        </p:txBody>
      </p:sp>
    </p:spTree>
    <p:extLst>
      <p:ext uri="{BB962C8B-B14F-4D97-AF65-F5344CB8AC3E}">
        <p14:creationId xmlns:p14="http://schemas.microsoft.com/office/powerpoint/2010/main" val="276989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1764"/>
    </mc:Choice>
    <mc:Fallback xmlns="">
      <p:transition spd="slow" advTm="8917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25666" y="285728"/>
            <a:ext cx="8170863" cy="928688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Формирование группы разработки требований</a:t>
            </a:r>
          </a:p>
        </p:txBody>
      </p:sp>
      <p:pic>
        <p:nvPicPr>
          <p:cNvPr id="278532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00313"/>
            <a:ext cx="64484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5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43013"/>
            <a:ext cx="8410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8823"/>
    </mc:Choice>
    <mc:Fallback xmlns="">
      <p:transition spd="slow" advTm="15588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00188"/>
            <a:ext cx="8515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24000" y="122238"/>
            <a:ext cx="9144000" cy="1163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Способы выявления 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требований</a:t>
            </a:r>
          </a:p>
        </p:txBody>
      </p:sp>
      <p:sp>
        <p:nvSpPr>
          <p:cNvPr id="18437" name="Прямоугольник 6"/>
          <p:cNvSpPr>
            <a:spLocks noChangeArrowheads="1"/>
          </p:cNvSpPr>
          <p:nvPr/>
        </p:nvSpPr>
        <p:spPr bwMode="auto">
          <a:xfrm>
            <a:off x="2024063" y="3143250"/>
            <a:ext cx="8643937" cy="25796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Маркетинговые исследования.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Наблюдение за пользователями на рабочих местах.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Описание событий и реакций на них.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Интервью.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Проведение совместных семинаров.</a:t>
            </a:r>
          </a:p>
        </p:txBody>
      </p:sp>
    </p:spTree>
    <p:extLst>
      <p:ext uri="{BB962C8B-B14F-4D97-AF65-F5344CB8AC3E}">
        <p14:creationId xmlns:p14="http://schemas.microsoft.com/office/powerpoint/2010/main" val="265275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518"/>
    </mc:Choice>
    <mc:Fallback xmlns="">
      <p:transition spd="slow" advTm="48451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00188"/>
            <a:ext cx="8515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24000" y="122238"/>
            <a:ext cx="9144000" cy="1163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Способы выявления 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требований</a:t>
            </a:r>
          </a:p>
        </p:txBody>
      </p:sp>
      <p:sp>
        <p:nvSpPr>
          <p:cNvPr id="17413" name="Прямоугольник 6"/>
          <p:cNvSpPr>
            <a:spLocks noChangeArrowheads="1"/>
          </p:cNvSpPr>
          <p:nvPr/>
        </p:nvSpPr>
        <p:spPr bwMode="auto">
          <a:xfrm>
            <a:off x="1922463" y="3114675"/>
            <a:ext cx="8643937" cy="3140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Опросы потенциальных пользователей и дискуссии с ними.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Документы, где описан уже работающий или конкурирующий продукт.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Спецификации требований к системе верхнего уровня.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Отчеты об ошибках и претензии к возможностям работающей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51680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434"/>
    </mc:Choice>
    <mc:Fallback xmlns="">
      <p:transition spd="slow" advTm="286434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1242</Words>
  <Application>Microsoft Office PowerPoint</Application>
  <PresentationFormat>Широкоэкранный</PresentationFormat>
  <Paragraphs>190</Paragraphs>
  <Slides>27</Slides>
  <Notes>19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Arial</vt:lpstr>
      <vt:lpstr>Arial Black</vt:lpstr>
      <vt:lpstr>Arial Unicode MS</vt:lpstr>
      <vt:lpstr>Bodoni MT Black</vt:lpstr>
      <vt:lpstr>Britannic Bold</vt:lpstr>
      <vt:lpstr>Calibri</vt:lpstr>
      <vt:lpstr>Calibri Light</vt:lpstr>
      <vt:lpstr>Comic Sans MS</vt:lpstr>
      <vt:lpstr>Times New Roman</vt:lpstr>
      <vt:lpstr>Wingdings</vt:lpstr>
      <vt:lpstr>Тема Office</vt:lpstr>
      <vt:lpstr>Презентация PowerPoint</vt:lpstr>
      <vt:lpstr>Требования к программным системам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1. Содержание стандартов УП</vt:lpstr>
      <vt:lpstr>Организации</vt:lpstr>
      <vt:lpstr>Содержание стандарта PMBoK</vt:lpstr>
      <vt:lpstr>Основные действующие лица (руководители)</vt:lpstr>
      <vt:lpstr>Треугольник компромиссов </vt:lpstr>
      <vt:lpstr>Действующие лица проекта  (исполнители)</vt:lpstr>
      <vt:lpstr>Взаимоотношения в команде проекта</vt:lpstr>
      <vt:lpstr>Ключевые личные качества менеджера проекта:</vt:lpstr>
      <vt:lpstr>Типичный процесс выбора менеджера проекта</vt:lpstr>
      <vt:lpstr>Области знаний PMBOK</vt:lpstr>
      <vt:lpstr>Группы процессов управления проектами</vt:lpstr>
      <vt:lpstr>Презентация PowerPoint</vt:lpstr>
      <vt:lpstr>Нумерация – в соответствии с разделами PMBOK (3) – 2004г</vt:lpstr>
      <vt:lpstr>Основные отличия PMBOK (3) – 2004г</vt:lpstr>
      <vt:lpstr>Области знаний MSF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Lobanov</dc:creator>
  <cp:lastModifiedBy>Alexander Lobanov</cp:lastModifiedBy>
  <cp:revision>1</cp:revision>
  <dcterms:created xsi:type="dcterms:W3CDTF">2023-05-25T12:17:58Z</dcterms:created>
  <dcterms:modified xsi:type="dcterms:W3CDTF">2023-05-25T12:18:12Z</dcterms:modified>
</cp:coreProperties>
</file>