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87" r:id="rId2"/>
    <p:sldId id="606" r:id="rId3"/>
    <p:sldId id="607" r:id="rId4"/>
    <p:sldId id="608" r:id="rId5"/>
    <p:sldId id="609" r:id="rId6"/>
    <p:sldId id="610" r:id="rId7"/>
    <p:sldId id="613" r:id="rId8"/>
    <p:sldId id="614" r:id="rId9"/>
    <p:sldId id="615" r:id="rId10"/>
    <p:sldId id="616" r:id="rId11"/>
    <p:sldId id="617" r:id="rId12"/>
    <p:sldId id="618" r:id="rId13"/>
    <p:sldId id="619" r:id="rId14"/>
    <p:sldId id="620" r:id="rId15"/>
    <p:sldId id="621" r:id="rId16"/>
    <p:sldId id="625" r:id="rId17"/>
    <p:sldId id="626" r:id="rId18"/>
    <p:sldId id="627" r:id="rId19"/>
    <p:sldId id="628" r:id="rId20"/>
    <p:sldId id="629" r:id="rId21"/>
    <p:sldId id="630" r:id="rId22"/>
    <p:sldId id="631" r:id="rId23"/>
    <p:sldId id="632"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B96D6-CD9A-4093-B496-B5D3BD03A0C9}" type="datetimeFigureOut">
              <a:rPr lang="ru-RU" smtClean="0"/>
              <a:t>25.05.2023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1DBAF-B702-46E7-9CAC-661F4D6AE3D3}" type="slidenum">
              <a:rPr lang="ru-RU" smtClean="0"/>
              <a:t>‹#›</a:t>
            </a:fld>
            <a:endParaRPr lang="ru-RU"/>
          </a:p>
        </p:txBody>
      </p:sp>
    </p:spTree>
    <p:extLst>
      <p:ext uri="{BB962C8B-B14F-4D97-AF65-F5344CB8AC3E}">
        <p14:creationId xmlns:p14="http://schemas.microsoft.com/office/powerpoint/2010/main" val="402808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
        <p:nvSpPr>
          <p:cNvPr id="161" name="Shape 1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918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extLst>
      <p:ext uri="{BB962C8B-B14F-4D97-AF65-F5344CB8AC3E}">
        <p14:creationId xmlns:p14="http://schemas.microsoft.com/office/powerpoint/2010/main" val="146415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Rectangle 1"/>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RU" altLang="ru-RU"/>
          </a:p>
        </p:txBody>
      </p:sp>
    </p:spTree>
    <p:extLst>
      <p:ext uri="{BB962C8B-B14F-4D97-AF65-F5344CB8AC3E}">
        <p14:creationId xmlns:p14="http://schemas.microsoft.com/office/powerpoint/2010/main" val="140533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46E508-AF0E-36A9-7C50-EFB72410991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EE1BD6C-3267-5757-0194-2C523C1D7C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3391EA6-8BEA-FC66-AECE-755AA42E093E}"/>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AAB5DE8C-304F-1FED-C4C8-BA3062D7567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6685FC1-D756-8AB9-AB94-71733D71941D}"/>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02532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5527CA-6560-5181-7144-FA52098DCBC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A8E706D-20C3-E222-535D-E9A4EEF676F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9969C90-C65B-97B7-F24C-C64274BB8936}"/>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00A40132-721F-C1A8-41BA-AB2296AA3E7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D20F13A-2D14-9DDF-DB2A-79B4119950EA}"/>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775805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80D3545-D3F5-10A0-665F-7FFD059F8036}"/>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779C985-F566-F6EF-995A-9C1DADD500FC}"/>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96CDE98-C04B-AAB1-BA39-886629F3C841}"/>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BB464E2A-C937-966F-7D43-DA5D34B763A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9BFA06A-718A-96A7-7FA7-047FA53AD5AD}"/>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562732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1" y="463551"/>
            <a:ext cx="10361084" cy="1433513"/>
          </a:xfrm>
        </p:spPr>
        <p:txBody>
          <a:bodyPr/>
          <a:lstStyle/>
          <a:p>
            <a:r>
              <a:rPr lang="ru-RU"/>
              <a:t>Образец заголовка</a:t>
            </a:r>
          </a:p>
        </p:txBody>
      </p:sp>
      <p:sp>
        <p:nvSpPr>
          <p:cNvPr id="3" name="Rectangle 3"/>
          <p:cNvSpPr>
            <a:spLocks noGrp="1" noChangeArrowheads="1"/>
          </p:cNvSpPr>
          <p:nvPr>
            <p:ph type="dt" idx="10"/>
          </p:nvPr>
        </p:nvSpPr>
        <p:spPr>
          <a:ln/>
        </p:spPr>
        <p:txBody>
          <a:bodyPr/>
          <a:lstStyle>
            <a:lvl1pPr>
              <a:defRPr/>
            </a:lvl1pPr>
          </a:lstStyle>
          <a:p>
            <a:pPr>
              <a:defRPr/>
            </a:pPr>
            <a:endParaRPr lang="en-GB" altLang="ru-RU"/>
          </a:p>
        </p:txBody>
      </p:sp>
      <p:sp>
        <p:nvSpPr>
          <p:cNvPr id="4" name="Rectangle 4"/>
          <p:cNvSpPr>
            <a:spLocks noGrp="1" noChangeArrowheads="1"/>
          </p:cNvSpPr>
          <p:nvPr>
            <p:ph type="ftr" idx="11"/>
          </p:nvPr>
        </p:nvSpPr>
        <p:spPr>
          <a:ln/>
        </p:spPr>
        <p:txBody>
          <a:bodyPr/>
          <a:lstStyle>
            <a:lvl1pPr>
              <a:defRPr/>
            </a:lvl1pPr>
          </a:lstStyle>
          <a:p>
            <a:pPr>
              <a:defRPr/>
            </a:pPr>
            <a:endParaRPr lang="en-GB" altLang="ru-RU"/>
          </a:p>
        </p:txBody>
      </p:sp>
      <p:sp>
        <p:nvSpPr>
          <p:cNvPr id="5" name="Rectangle 5"/>
          <p:cNvSpPr>
            <a:spLocks noGrp="1" noChangeArrowheads="1"/>
          </p:cNvSpPr>
          <p:nvPr>
            <p:ph type="sldNum" idx="12"/>
          </p:nvPr>
        </p:nvSpPr>
        <p:spPr>
          <a:ln/>
        </p:spPr>
        <p:txBody>
          <a:bodyPr/>
          <a:lstStyle>
            <a:lvl1pPr>
              <a:defRPr/>
            </a:lvl1pPr>
          </a:lstStyle>
          <a:p>
            <a:pPr>
              <a:defRPr/>
            </a:pPr>
            <a:fld id="{C4C70992-70A0-436D-988A-9C3128334F2E}" type="slidenum">
              <a:rPr lang="en-GB" altLang="ru-RU"/>
              <a:pPr>
                <a:defRPr/>
              </a:pPr>
              <a:t>‹#›</a:t>
            </a:fld>
            <a:endParaRPr lang="en-GB" altLang="ru-RU"/>
          </a:p>
        </p:txBody>
      </p:sp>
    </p:spTree>
    <p:extLst>
      <p:ext uri="{BB962C8B-B14F-4D97-AF65-F5344CB8AC3E}">
        <p14:creationId xmlns:p14="http://schemas.microsoft.com/office/powerpoint/2010/main" val="374319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8E50FB-7DE8-F14B-CEF7-3A76C6818795}"/>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664F5887-E5EE-5E24-EC2C-8D2057DB0177}"/>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0E7EA68-50B9-F00C-81DC-18A93515656E}"/>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3EC96C05-7045-1852-8E58-7CDE01B1BF7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E8ADA19-5FFA-132C-3E23-A3987A2B973F}"/>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16253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EC236-2402-EEEB-1329-641F03DEDA0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68858752-5E2F-3E5D-902A-3D4CB3AA97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77C4F3B-A31A-5D8F-CD6B-33D1836E1C0A}"/>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98149F5B-3C8E-C2C6-450F-5A9D438B8B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0922FFD-3054-1EE0-EE1A-F3D079B5B118}"/>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382559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9DADCE-97A3-29C7-943A-E9A537AAA46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E59DF8A-19EC-9363-BF30-907BB96131A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098E8167-116F-E669-9A9A-D3096B3BD06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08172E6-797A-4C26-F6A6-6A1A66B1FE46}"/>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3F6964B9-83A1-0663-773E-41374DC2B35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6AF672F-88CF-F3B6-2590-B3F9F8A5CFD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407968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2355C6-AEC3-EED9-0C55-85830A13D1FE}"/>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87F9DE45-E75E-7618-8990-4662033AAA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198AA8B5-04AE-FBC6-B083-8BF5BC7E89E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5875071-8302-D554-B7A6-57A8D81488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92B9D3D-293D-4CED-BAEF-D4C97355EE0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61ED59F-0EA0-CA5C-D6FE-DCF8318D3A81}"/>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8" name="Нижний колонтитул 7">
            <a:extLst>
              <a:ext uri="{FF2B5EF4-FFF2-40B4-BE49-F238E27FC236}">
                <a16:creationId xmlns:a16="http://schemas.microsoft.com/office/drawing/2014/main" id="{7E95E1DD-1722-F184-BB4D-A9E7A2CA6E65}"/>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DEACA3D2-FB28-E4D1-7E13-D8DE5C7F8DD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74813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F4ADBE-42DE-AFCD-DCE7-ECADAD66630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8B9FA8C9-BA34-C4C7-2C61-CCF11198E021}"/>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4" name="Нижний колонтитул 3">
            <a:extLst>
              <a:ext uri="{FF2B5EF4-FFF2-40B4-BE49-F238E27FC236}">
                <a16:creationId xmlns:a16="http://schemas.microsoft.com/office/drawing/2014/main" id="{83CE59F6-A89F-E56D-04A4-9C19AF5E25D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5BF5053-3189-C9B1-16BD-070FF8C9196C}"/>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20331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076967A-CB65-0CB0-C570-848B12E70BCB}"/>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3" name="Нижний колонтитул 2">
            <a:extLst>
              <a:ext uri="{FF2B5EF4-FFF2-40B4-BE49-F238E27FC236}">
                <a16:creationId xmlns:a16="http://schemas.microsoft.com/office/drawing/2014/main" id="{F43C01B5-4C17-2AF0-DFE2-D1B54EC1E8B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B06D3EF-10F0-9E09-9D96-3B3128482721}"/>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425267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7E013E-2408-4341-E997-688B4D47044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B0F5F5D-7236-1515-C127-E92852EE5A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07C1F5-0391-A8C8-EF44-349515463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C2DDC6F-DEB1-F038-BDB7-91133168A310}"/>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A4BD96A6-00F7-87A6-A701-1F0ED5B8922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12482E1-2BE4-2642-0DC9-2F331891B7DB}"/>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9815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AE81FA-5236-AB90-5DEF-7063C20C67F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3FA0FD3-29CB-E24D-E8A7-D19320E4F0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523C042-6989-7EDC-EC9E-4DDFB23C7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F28B03BB-7CA3-DB4E-10AC-8969CBADC2D9}"/>
              </a:ext>
            </a:extLst>
          </p:cNvPr>
          <p:cNvSpPr>
            <a:spLocks noGrp="1"/>
          </p:cNvSpPr>
          <p:nvPr>
            <p:ph type="dt" sz="half" idx="10"/>
          </p:nvPr>
        </p:nvSpPr>
        <p:spPr/>
        <p:txBody>
          <a:bodyPr/>
          <a:lstStyle/>
          <a:p>
            <a:fld id="{D8589588-86E4-4D42-A0F3-63BF61D1433F}" type="datetimeFigureOut">
              <a:rPr lang="ru-RU" smtClean="0"/>
              <a:t>25.05.2023</a:t>
            </a:fld>
            <a:endParaRPr lang="ru-RU"/>
          </a:p>
        </p:txBody>
      </p:sp>
      <p:sp>
        <p:nvSpPr>
          <p:cNvPr id="6" name="Нижний колонтитул 5">
            <a:extLst>
              <a:ext uri="{FF2B5EF4-FFF2-40B4-BE49-F238E27FC236}">
                <a16:creationId xmlns:a16="http://schemas.microsoft.com/office/drawing/2014/main" id="{5458F4E0-DDCB-A53D-5435-7332B4E1505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E27987-EA8E-7DFD-5B0D-49CB3BFE308A}"/>
              </a:ext>
            </a:extLst>
          </p:cNvPr>
          <p:cNvSpPr>
            <a:spLocks noGrp="1"/>
          </p:cNvSpPr>
          <p:nvPr>
            <p:ph type="sldNum" sz="quarter" idx="12"/>
          </p:nvPr>
        </p:nvSpPr>
        <p:spPr/>
        <p:txBody>
          <a:bodyPr/>
          <a:lstStyle/>
          <a:p>
            <a:fld id="{2D5F7BA9-4688-4DD8-BE64-EABCF6ED6B9B}" type="slidenum">
              <a:rPr lang="ru-RU" smtClean="0"/>
              <a:t>‹#›</a:t>
            </a:fld>
            <a:endParaRPr lang="ru-RU"/>
          </a:p>
        </p:txBody>
      </p:sp>
    </p:spTree>
    <p:extLst>
      <p:ext uri="{BB962C8B-B14F-4D97-AF65-F5344CB8AC3E}">
        <p14:creationId xmlns:p14="http://schemas.microsoft.com/office/powerpoint/2010/main" val="2495842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9931B6-1255-428F-E6AE-627418F9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167D643-7011-9997-0F12-44860090D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5A4AEE8-5B17-9408-D4A0-17BCD6A6C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89588-86E4-4D42-A0F3-63BF61D1433F}" type="datetimeFigureOut">
              <a:rPr lang="ru-RU" smtClean="0"/>
              <a:t>25.05.2023</a:t>
            </a:fld>
            <a:endParaRPr lang="ru-RU"/>
          </a:p>
        </p:txBody>
      </p:sp>
      <p:sp>
        <p:nvSpPr>
          <p:cNvPr id="5" name="Нижний колонтитул 4">
            <a:extLst>
              <a:ext uri="{FF2B5EF4-FFF2-40B4-BE49-F238E27FC236}">
                <a16:creationId xmlns:a16="http://schemas.microsoft.com/office/drawing/2014/main" id="{B8BE5D62-3F74-24F4-BB7B-846491D7F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1991CC0C-3596-A83A-E078-34CC46235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F7BA9-4688-4DD8-BE64-EABCF6ED6B9B}" type="slidenum">
              <a:rPr lang="ru-RU" smtClean="0"/>
              <a:t>‹#›</a:t>
            </a:fld>
            <a:endParaRPr lang="ru-RU"/>
          </a:p>
        </p:txBody>
      </p:sp>
    </p:spTree>
    <p:extLst>
      <p:ext uri="{BB962C8B-B14F-4D97-AF65-F5344CB8AC3E}">
        <p14:creationId xmlns:p14="http://schemas.microsoft.com/office/powerpoint/2010/main" val="30098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3" name="Прямоугольник 12"/>
          <p:cNvSpPr/>
          <p:nvPr/>
        </p:nvSpPr>
        <p:spPr>
          <a:xfrm>
            <a:off x="1847528" y="1"/>
            <a:ext cx="4896600" cy="1289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None/>
              <a:defRPr sz="1400" b="0" i="0" u="none" strike="noStrike" cap="none">
                <a:solidFill>
                  <a:schemeClr val="lt1"/>
                </a:solidFill>
                <a:latin typeface="+mn-lt"/>
                <a:ea typeface="+mn-ea"/>
                <a:cs typeface="+mn-cs"/>
                <a:sym typeface="Arial"/>
              </a:defRPr>
            </a:lvl9pPr>
          </a:lstStyle>
          <a:p>
            <a:pPr algn="ctr"/>
            <a:endParaRPr lang="ru-RU"/>
          </a:p>
        </p:txBody>
      </p:sp>
      <p:sp>
        <p:nvSpPr>
          <p:cNvPr id="163" name="Shape 163"/>
          <p:cNvSpPr txBox="1"/>
          <p:nvPr/>
        </p:nvSpPr>
        <p:spPr>
          <a:xfrm>
            <a:off x="8256240" y="5070567"/>
            <a:ext cx="1944300" cy="369300"/>
          </a:xfrm>
          <a:prstGeom prst="rect">
            <a:avLst/>
          </a:prstGeom>
          <a:solidFill>
            <a:schemeClr val="lt1"/>
          </a:solidFill>
          <a:ln>
            <a:noFill/>
          </a:ln>
        </p:spPr>
        <p:txBody>
          <a:bodyPr wrap="square" lIns="91425" tIns="45700" rIns="91425" bIns="45700" anchor="t" anchorCtr="0">
            <a:noAutofit/>
          </a:bodyPr>
          <a:lstStyle/>
          <a:p>
            <a:r>
              <a:rPr lang="ru-RU">
                <a:solidFill>
                  <a:schemeClr val="lt1"/>
                </a:solidFill>
                <a:latin typeface="Calibri"/>
                <a:ea typeface="Calibri"/>
                <a:cs typeface="Calibri"/>
                <a:sym typeface="Calibri"/>
              </a:rPr>
              <a:t>18 ноября  2015 г.</a:t>
            </a:r>
          </a:p>
        </p:txBody>
      </p:sp>
      <p:sp>
        <p:nvSpPr>
          <p:cNvPr id="172" name="Shape 172"/>
          <p:cNvSpPr txBox="1"/>
          <p:nvPr/>
        </p:nvSpPr>
        <p:spPr>
          <a:xfrm>
            <a:off x="3876561" y="2554628"/>
            <a:ext cx="4816583" cy="1039585"/>
          </a:xfrm>
          <a:prstGeom prst="rect">
            <a:avLst/>
          </a:prstGeom>
          <a:solidFill>
            <a:schemeClr val="lt1"/>
          </a:solidFill>
          <a:ln>
            <a:noFill/>
          </a:ln>
        </p:spPr>
        <p:txBody>
          <a:bodyPr wrap="square" lIns="91425" tIns="0" rIns="91425" bIns="0" anchor="t" anchorCtr="0">
            <a:noAutofit/>
          </a:bodyPr>
          <a:lstStyle/>
          <a:p>
            <a:pPr algn="ctr"/>
            <a:r>
              <a:rPr lang="ru-RU" sz="2200" b="1" dirty="0">
                <a:solidFill>
                  <a:srgbClr val="2E75B5"/>
                </a:solidFill>
                <a:latin typeface="Times New Roman"/>
                <a:ea typeface="Times New Roman"/>
                <a:cs typeface="Times New Roman"/>
                <a:sym typeface="Times New Roman"/>
              </a:rPr>
              <a:t>МИРЭА - РОССИЙСКИЙ ТЕХНОЛОГИЧЕСКИЙ УНИВЕРСИТЕТ</a:t>
            </a:r>
          </a:p>
          <a:p>
            <a:pPr algn="ctr"/>
            <a:r>
              <a:rPr lang="ru-RU" sz="2200" b="1" dirty="0">
                <a:solidFill>
                  <a:srgbClr val="2E75B5"/>
                </a:solidFill>
                <a:latin typeface="Times New Roman"/>
                <a:ea typeface="Times New Roman"/>
                <a:cs typeface="Times New Roman"/>
                <a:sym typeface="Times New Roman"/>
              </a:rPr>
              <a:t>(www.mirea.ru) </a:t>
            </a:r>
          </a:p>
        </p:txBody>
      </p:sp>
      <p:sp>
        <p:nvSpPr>
          <p:cNvPr id="173" name="Shape 173"/>
          <p:cNvSpPr/>
          <p:nvPr/>
        </p:nvSpPr>
        <p:spPr>
          <a:xfrm>
            <a:off x="621792" y="4529519"/>
            <a:ext cx="11091672" cy="311481"/>
          </a:xfrm>
          <a:prstGeom prst="rect">
            <a:avLst/>
          </a:prstGeom>
          <a:solidFill>
            <a:schemeClr val="lt1"/>
          </a:solidFill>
          <a:ln>
            <a:noFill/>
          </a:ln>
        </p:spPr>
        <p:txBody>
          <a:bodyPr wrap="square" lIns="91425" tIns="45700" rIns="91425" bIns="45700" anchor="ctr" anchorCtr="0">
            <a:noAutofit/>
          </a:bodyPr>
          <a:lstStyle/>
          <a:p>
            <a:pPr algn="ctr"/>
            <a:endParaRPr sz="1000" b="1" dirty="0">
              <a:solidFill>
                <a:srgbClr val="FF0000"/>
              </a:solidFill>
              <a:latin typeface="Times New Roman"/>
              <a:ea typeface="Times New Roman"/>
              <a:cs typeface="Times New Roman"/>
              <a:sym typeface="Times New Roman"/>
            </a:endParaRPr>
          </a:p>
          <a:p>
            <a:pPr algn="ctr"/>
            <a:r>
              <a:rPr lang="ru-RU" sz="2400" b="1" dirty="0">
                <a:solidFill>
                  <a:srgbClr val="FF0000"/>
                </a:solidFill>
                <a:highlight>
                  <a:srgbClr val="FFFFFF"/>
                </a:highlight>
                <a:latin typeface="Times New Roman"/>
                <a:ea typeface="Times New Roman"/>
                <a:cs typeface="Times New Roman"/>
                <a:sym typeface="Times New Roman"/>
              </a:rPr>
              <a:t>14: Управление качеством проекта ИС.</a:t>
            </a:r>
            <a:endParaRPr b="1"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174" name="Shape 174"/>
          <p:cNvSpPr txBox="1"/>
          <p:nvPr/>
        </p:nvSpPr>
        <p:spPr>
          <a:xfrm>
            <a:off x="2063552" y="5587521"/>
            <a:ext cx="8442600" cy="831300"/>
          </a:xfrm>
          <a:prstGeom prst="rect">
            <a:avLst/>
          </a:prstGeom>
          <a:solidFill>
            <a:schemeClr val="lt1"/>
          </a:solidFill>
          <a:ln>
            <a:noFill/>
          </a:ln>
        </p:spPr>
        <p:txBody>
          <a:bodyPr wrap="square" lIns="91425" tIns="45700" rIns="91425" bIns="45700" anchor="t" anchorCtr="0">
            <a:noAutofit/>
          </a:bodyPr>
          <a:lstStyle/>
          <a:p>
            <a:pPr algn="ctr"/>
            <a:r>
              <a:rPr lang="ru-RU" sz="2400" b="1" dirty="0">
                <a:solidFill>
                  <a:schemeClr val="dk2"/>
                </a:solidFill>
                <a:latin typeface="Calibri"/>
                <a:ea typeface="Calibri"/>
                <a:cs typeface="Calibri"/>
                <a:sym typeface="Calibri"/>
              </a:rPr>
              <a:t>Кафедра инструментального и прикладного программного обеспечения</a:t>
            </a:r>
          </a:p>
        </p:txBody>
      </p:sp>
      <p:pic>
        <p:nvPicPr>
          <p:cNvPr id="2" name="Рисунок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2155" y="443029"/>
            <a:ext cx="1785394" cy="1959619"/>
          </a:xfrm>
          <a:prstGeom prst="rect">
            <a:avLst/>
          </a:prstGeom>
        </p:spPr>
      </p:pic>
    </p:spTree>
    <p:extLst>
      <p:ext uri="{BB962C8B-B14F-4D97-AF65-F5344CB8AC3E}">
        <p14:creationId xmlns:p14="http://schemas.microsoft.com/office/powerpoint/2010/main" val="12981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Заголовок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2. Надежность (</a:t>
            </a:r>
            <a:r>
              <a:rPr lang="en-US" altLang="ru-RU" dirty="0"/>
              <a:t>Reliability)</a:t>
            </a:r>
            <a:endParaRPr lang="ru-RU" altLang="ru-RU" dirty="0"/>
          </a:p>
        </p:txBody>
      </p:sp>
      <p:sp>
        <p:nvSpPr>
          <p:cNvPr id="22531" name="Объект 1"/>
          <p:cNvSpPr>
            <a:spLocks noGrp="1"/>
          </p:cNvSpPr>
          <p:nvPr>
            <p:ph idx="1"/>
          </p:nvPr>
        </p:nvSpPr>
        <p:spPr bwMode="auto">
          <a:xfrm>
            <a:off x="838200" y="1352550"/>
            <a:ext cx="10515600" cy="4824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algn="just"/>
            <a:r>
              <a:rPr lang="ru-RU" altLang="ru-RU" sz="2400" dirty="0"/>
              <a:t>Набор атрибутов, относящихся к способности программного обеспечения сохранять свой</a:t>
            </a:r>
            <a:r>
              <a:rPr lang="en-US" altLang="ru-RU" sz="2400" dirty="0"/>
              <a:t> </a:t>
            </a:r>
            <a:r>
              <a:rPr lang="ru-RU" altLang="ru-RU" sz="2400" dirty="0"/>
              <a:t>уровень качества функционирования при установленных условиях за установленный период времени.</a:t>
            </a:r>
            <a:endParaRPr lang="en-US" altLang="ru-RU" sz="2400" dirty="0"/>
          </a:p>
          <a:p>
            <a:pPr algn="just"/>
            <a:r>
              <a:rPr lang="ru-RU" altLang="ru-RU" sz="2400" dirty="0"/>
              <a:t>1 Износ или старение программного обеспечения не происходит. Ограничения надежности проявляются</a:t>
            </a:r>
            <a:r>
              <a:rPr lang="en-US" altLang="ru-RU" sz="2400" dirty="0"/>
              <a:t> </a:t>
            </a:r>
            <a:r>
              <a:rPr lang="ru-RU" altLang="ru-RU" sz="2400" dirty="0"/>
              <a:t>из-за ошибок в требованиях, проекте и реализации. Отказы из-за этих ошибок зависят от способа использования программного обеспечения и ранее выбранных версий программ.</a:t>
            </a:r>
          </a:p>
          <a:p>
            <a:pPr algn="just"/>
            <a:r>
              <a:rPr lang="ru-RU" altLang="ru-RU" sz="2400" dirty="0"/>
              <a:t>2 В определении ИСО 8402 «надежность — способность элемента выполнять требуемую функцию». В настоящем стандарте функциональная возможность является только одной из характеристик качества программного обеспечения. Поэтому определение надежности расширено до «сохранения своего уровня качества функционирования» вместо «выполнения требуемой функции» (см. также 3.4).</a:t>
            </a:r>
          </a:p>
        </p:txBody>
      </p:sp>
      <p:sp>
        <p:nvSpPr>
          <p:cNvPr id="22532"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7EDA6-F0EC-46D3-A321-41E94738DFD0}" type="slidenum">
              <a:rPr lang="ru-RU" altLang="ru-RU"/>
              <a:pPr eaLnBrk="1" hangingPunct="1"/>
              <a:t>10</a:t>
            </a:fld>
            <a:endParaRPr lang="ru-RU" altLang="ru-RU"/>
          </a:p>
        </p:txBody>
      </p:sp>
    </p:spTree>
    <p:extLst>
      <p:ext uri="{BB962C8B-B14F-4D97-AF65-F5344CB8AC3E}">
        <p14:creationId xmlns:p14="http://schemas.microsoft.com/office/powerpoint/2010/main" val="37838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Заголовок 3"/>
          <p:cNvSpPr>
            <a:spLocks noGrp="1"/>
          </p:cNvSpPr>
          <p:nvPr>
            <p:ph type="title"/>
          </p:nvPr>
        </p:nvSpPr>
        <p:spPr bwMode="auto">
          <a:xfrm>
            <a:off x="1899920" y="196851"/>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3. Практичность (</a:t>
            </a:r>
            <a:r>
              <a:rPr lang="en-US" altLang="ru-RU" dirty="0"/>
              <a:t>Usability)</a:t>
            </a:r>
            <a:endParaRPr lang="ru-RU" altLang="ru-RU" dirty="0"/>
          </a:p>
        </p:txBody>
      </p:sp>
      <p:sp>
        <p:nvSpPr>
          <p:cNvPr id="23555" name="Объект 1"/>
          <p:cNvSpPr>
            <a:spLocks noGrp="1"/>
          </p:cNvSpPr>
          <p:nvPr>
            <p:ph idx="1"/>
          </p:nvPr>
        </p:nvSpPr>
        <p:spPr bwMode="auto">
          <a:xfrm>
            <a:off x="294640" y="1339851"/>
            <a:ext cx="11602720" cy="5434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0" indent="0" algn="just">
              <a:buNone/>
            </a:pPr>
            <a:r>
              <a:rPr lang="ru-RU" altLang="ru-RU" sz="2400" dirty="0"/>
              <a:t>Набор атрибутов, относящихся к объему работ, требуемых для использования и индивидуальной оценки такого использования определенным или предполагаемым кругом пользователей.</a:t>
            </a:r>
          </a:p>
          <a:p>
            <a:pPr marL="0" indent="0" algn="just">
              <a:buNone/>
            </a:pPr>
            <a:r>
              <a:rPr lang="ru-RU" altLang="ru-RU" sz="2400" dirty="0"/>
              <a:t>1 «Пользователи» могут интерпретироваться как большинство непосредственных пользователей интерактивного программного обеспечения. Круг пользователей может включать в себя операторов, конечных пользователей и косвенных пользователей, на которых влияет данное программное обеспечение или которые зависят от его использования. Практичность должна рассматриваться во всем разнообразии условий эксплуатации пользователем, которые могут влиять на программное обеспечение, включая подготовку к использованию и оценку результатов.</a:t>
            </a:r>
          </a:p>
          <a:p>
            <a:pPr marL="0" indent="0" algn="just">
              <a:buNone/>
            </a:pPr>
            <a:r>
              <a:rPr lang="ru-RU" altLang="ru-RU" sz="2400" dirty="0"/>
              <a:t>2 Практичность, определенная в данном стандарте как конкретный набор атрибутов программной продукции, отличается от определения с точки зрения эргономики, где рассматриваются как составные части практичности другие характеристики, такие как эффективность и неэффективность.</a:t>
            </a:r>
          </a:p>
        </p:txBody>
      </p:sp>
      <p:sp>
        <p:nvSpPr>
          <p:cNvPr id="23556"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DA8496-482E-458A-B429-1D57590B32C7}" type="slidenum">
              <a:rPr lang="ru-RU" altLang="ru-RU"/>
              <a:pPr eaLnBrk="1" hangingPunct="1"/>
              <a:t>11</a:t>
            </a:fld>
            <a:endParaRPr lang="ru-RU" altLang="ru-RU"/>
          </a:p>
        </p:txBody>
      </p:sp>
    </p:spTree>
    <p:extLst>
      <p:ext uri="{BB962C8B-B14F-4D97-AF65-F5344CB8AC3E}">
        <p14:creationId xmlns:p14="http://schemas.microsoft.com/office/powerpoint/2010/main" val="89170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Заголовок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4. Эффективность (</a:t>
            </a:r>
            <a:r>
              <a:rPr lang="en-US" altLang="ru-RU" dirty="0" err="1"/>
              <a:t>Efficiences</a:t>
            </a:r>
            <a:r>
              <a:rPr lang="en-US" altLang="ru-RU" dirty="0"/>
              <a:t>)</a:t>
            </a:r>
            <a:endParaRPr lang="ru-RU" altLang="ru-RU" dirty="0"/>
          </a:p>
        </p:txBody>
      </p:sp>
      <p:sp>
        <p:nvSpPr>
          <p:cNvPr id="24579"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ru-RU" altLang="ru-RU" dirty="0"/>
              <a:t>Набор атрибутов, относящихся к соотношению между уровнем качества функционирования программного обеспечения и объемом используемых ресурсов при установленных условиях.</a:t>
            </a:r>
          </a:p>
          <a:p>
            <a:pPr algn="just"/>
            <a:r>
              <a:rPr lang="ru-RU" altLang="ru-RU" dirty="0"/>
              <a:t>Ресурсы могут включать другие программные продукты, технические средства, материалы (например бумага для печати, гибкие диски) и услуги эксплуатирующего, сопровождающего или обслуживающего персонала.</a:t>
            </a:r>
          </a:p>
        </p:txBody>
      </p:sp>
      <p:sp>
        <p:nvSpPr>
          <p:cNvPr id="24580" name="Номер слайда 2"/>
          <p:cNvSpPr>
            <a:spLocks noGrp="1"/>
          </p:cNvSpPr>
          <p:nvPr>
            <p:ph type="sldNum" sz="quarter" idx="4294967295"/>
          </p:nvPr>
        </p:nvSpPr>
        <p:spPr bwMode="auto">
          <a:xfrm>
            <a:off x="10056814" y="6408739"/>
            <a:ext cx="611187"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C74A9A-C949-46D3-B9A8-E8147C323ED1}" type="slidenum">
              <a:rPr lang="ru-RU" altLang="ru-RU"/>
              <a:pPr eaLnBrk="1" hangingPunct="1"/>
              <a:t>12</a:t>
            </a:fld>
            <a:endParaRPr lang="ru-RU" altLang="ru-RU"/>
          </a:p>
        </p:txBody>
      </p:sp>
    </p:spTree>
    <p:extLst>
      <p:ext uri="{BB962C8B-B14F-4D97-AF65-F5344CB8AC3E}">
        <p14:creationId xmlns:p14="http://schemas.microsoft.com/office/powerpoint/2010/main" val="3258613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ctr">
              <a:defRPr/>
            </a:pPr>
            <a:r>
              <a:rPr lang="ru-RU" dirty="0"/>
              <a:t>5. </a:t>
            </a:r>
            <a:r>
              <a:rPr lang="ru-RU" dirty="0" err="1"/>
              <a:t>Сопровождаемость</a:t>
            </a:r>
            <a:r>
              <a:rPr lang="ru-RU" dirty="0"/>
              <a:t> (</a:t>
            </a:r>
            <a:r>
              <a:rPr lang="en-US" dirty="0"/>
              <a:t>Maintainability)</a:t>
            </a:r>
            <a:endParaRPr lang="ru-RU" dirty="0"/>
          </a:p>
        </p:txBody>
      </p:sp>
      <p:sp>
        <p:nvSpPr>
          <p:cNvPr id="25603"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ru-RU" altLang="ru-RU" dirty="0"/>
              <a:t>Набор атрибутов, относящихся к объему работ, требуемых для проведения конкретных изменений (модификаций).</a:t>
            </a:r>
          </a:p>
          <a:p>
            <a:pPr algn="just"/>
            <a:r>
              <a:rPr lang="ru-RU" altLang="ru-RU" dirty="0"/>
              <a:t>Изменение может включать в себя исправления, усовершенствования или адаптацию программного обеспечения к изменениям в окружающей обстановке, требованиях и условиях функционирования.</a:t>
            </a:r>
          </a:p>
        </p:txBody>
      </p:sp>
      <p:sp>
        <p:nvSpPr>
          <p:cNvPr id="25604"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A14FF6-17D5-4C83-930B-C2B6E41A6D10}" type="slidenum">
              <a:rPr lang="ru-RU" altLang="ru-RU"/>
              <a:pPr eaLnBrk="1" hangingPunct="1"/>
              <a:t>13</a:t>
            </a:fld>
            <a:endParaRPr lang="ru-RU" altLang="ru-RU"/>
          </a:p>
        </p:txBody>
      </p:sp>
    </p:spTree>
    <p:extLst>
      <p:ext uri="{BB962C8B-B14F-4D97-AF65-F5344CB8AC3E}">
        <p14:creationId xmlns:p14="http://schemas.microsoft.com/office/powerpoint/2010/main" val="4163578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Заголовок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6. Мобильность (</a:t>
            </a:r>
            <a:r>
              <a:rPr lang="en-US" altLang="ru-RU" dirty="0"/>
              <a:t>Portability)</a:t>
            </a:r>
            <a:endParaRPr lang="ru-RU" altLang="ru-RU" dirty="0"/>
          </a:p>
        </p:txBody>
      </p:sp>
      <p:sp>
        <p:nvSpPr>
          <p:cNvPr id="26627"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ru-RU" altLang="ru-RU" dirty="0"/>
              <a:t>Набор атрибутов, относящихся к способности программного обеспечения быть перенесенным из одного окружения в другое.</a:t>
            </a:r>
          </a:p>
          <a:p>
            <a:pPr algn="just"/>
            <a:r>
              <a:rPr lang="ru-RU" altLang="ru-RU" dirty="0"/>
              <a:t>Окружающая обстановка может включать в себя организационное, техническое или программное окружение.</a:t>
            </a:r>
          </a:p>
        </p:txBody>
      </p:sp>
      <p:sp>
        <p:nvSpPr>
          <p:cNvPr id="26628"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18F3D5A-4FF8-41DC-838F-26116210E187}" type="slidenum">
              <a:rPr lang="ru-RU" altLang="ru-RU"/>
              <a:pPr eaLnBrk="1" hangingPunct="1"/>
              <a:t>14</a:t>
            </a:fld>
            <a:endParaRPr lang="ru-RU" altLang="ru-RU"/>
          </a:p>
        </p:txBody>
      </p:sp>
    </p:spTree>
    <p:extLst>
      <p:ext uri="{BB962C8B-B14F-4D97-AF65-F5344CB8AC3E}">
        <p14:creationId xmlns:p14="http://schemas.microsoft.com/office/powerpoint/2010/main" val="40013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Заголовок 3"/>
          <p:cNvSpPr>
            <a:spLocks noGrp="1"/>
          </p:cNvSpPr>
          <p:nvPr>
            <p:ph type="title"/>
          </p:nvPr>
        </p:nvSpPr>
        <p:spPr bwMode="auto">
          <a:xfrm>
            <a:off x="838200" y="1"/>
            <a:ext cx="10515600" cy="7429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Схема оценивания</a:t>
            </a:r>
          </a:p>
        </p:txBody>
      </p:sp>
      <p:pic>
        <p:nvPicPr>
          <p:cNvPr id="27651"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666751"/>
            <a:ext cx="7340600" cy="588644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2"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AC515C-8E92-4421-8FC2-34EC2C6D7EC4}" type="slidenum">
              <a:rPr lang="ru-RU" altLang="ru-RU"/>
              <a:pPr eaLnBrk="1" hangingPunct="1"/>
              <a:t>15</a:t>
            </a:fld>
            <a:endParaRPr lang="ru-RU" altLang="ru-RU"/>
          </a:p>
        </p:txBody>
      </p:sp>
    </p:spTree>
    <p:extLst>
      <p:ext uri="{BB962C8B-B14F-4D97-AF65-F5344CB8AC3E}">
        <p14:creationId xmlns:p14="http://schemas.microsoft.com/office/powerpoint/2010/main" val="1803454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1981200" y="274639"/>
            <a:ext cx="8229600" cy="1641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Формализованная система стратегического управления</a:t>
            </a:r>
          </a:p>
        </p:txBody>
      </p:sp>
      <p:sp>
        <p:nvSpPr>
          <p:cNvPr id="31747" name="Rectangle 3"/>
          <p:cNvSpPr>
            <a:spLocks noGrp="1" noChangeArrowheads="1"/>
          </p:cNvSpPr>
          <p:nvPr>
            <p:ph idx="1"/>
          </p:nvPr>
        </p:nvSpPr>
        <p:spPr bwMode="auto">
          <a:xfrm>
            <a:off x="1981200" y="2205039"/>
            <a:ext cx="8229600" cy="3921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dirty="0"/>
              <a:t>В формальном виде (инструкция, письмо, обращение) донести до сотрудников идеи руководства о </a:t>
            </a:r>
            <a:r>
              <a:rPr lang="ru-RU" altLang="ru-RU" b="1" dirty="0"/>
              <a:t>направлении развития</a:t>
            </a:r>
            <a:r>
              <a:rPr lang="ru-RU" altLang="ru-RU" dirty="0"/>
              <a:t>, </a:t>
            </a:r>
            <a:r>
              <a:rPr lang="ru-RU" altLang="ru-RU" b="1" dirty="0"/>
              <a:t>выборе целевого сегмента</a:t>
            </a:r>
            <a:r>
              <a:rPr lang="ru-RU" altLang="ru-RU" dirty="0"/>
              <a:t> и </a:t>
            </a:r>
            <a:r>
              <a:rPr lang="ru-RU" altLang="ru-RU" b="1" dirty="0"/>
              <a:t>методов ведения бизнеса</a:t>
            </a:r>
            <a:r>
              <a:rPr lang="ru-RU" altLang="ru-RU" dirty="0"/>
              <a:t> в данном сегменте</a:t>
            </a:r>
          </a:p>
        </p:txBody>
      </p:sp>
      <p:sp>
        <p:nvSpPr>
          <p:cNvPr id="31748"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67A172-F093-4EA4-9888-48D6CCB36CB5}" type="slidenum">
              <a:rPr lang="ru-RU" altLang="ru-RU"/>
              <a:pPr eaLnBrk="1" hangingPunct="1"/>
              <a:t>16</a:t>
            </a:fld>
            <a:endParaRPr lang="ru-RU" altLang="ru-RU"/>
          </a:p>
        </p:txBody>
      </p:sp>
    </p:spTree>
    <p:extLst>
      <p:ext uri="{BB962C8B-B14F-4D97-AF65-F5344CB8AC3E}">
        <p14:creationId xmlns:p14="http://schemas.microsoft.com/office/powerpoint/2010/main" val="60824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sz="4000" dirty="0"/>
              <a:t>Изменение системы управления</a:t>
            </a:r>
          </a:p>
        </p:txBody>
      </p:sp>
      <p:sp>
        <p:nvSpPr>
          <p:cNvPr id="32771" name="Rectangle 3"/>
          <p:cNvSpPr>
            <a:spLocks noGrp="1" noChangeArrowheads="1"/>
          </p:cNvSpPr>
          <p:nvPr>
            <p:ph idx="1"/>
          </p:nvPr>
        </p:nvSpPr>
        <p:spPr bwMode="auto">
          <a:xfrm>
            <a:off x="1524000" y="1600201"/>
            <a:ext cx="91440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a:t>Деловые процессы (процедуры управления)</a:t>
            </a:r>
          </a:p>
          <a:p>
            <a:r>
              <a:rPr lang="ru-RU" altLang="ru-RU"/>
              <a:t>Организационные структуры (распределение полномочий)</a:t>
            </a:r>
          </a:p>
          <a:p>
            <a:r>
              <a:rPr lang="ru-RU" altLang="ru-RU"/>
              <a:t>Образ мышления и поведения руководителя и сотрудников (ориентация на достижение результатов, а не формальное исполнение)</a:t>
            </a:r>
          </a:p>
          <a:p>
            <a:r>
              <a:rPr lang="ru-RU" altLang="ru-RU"/>
              <a:t>Такие изменения неизбежно вызывают сопротивление.</a:t>
            </a:r>
          </a:p>
        </p:txBody>
      </p:sp>
      <p:sp>
        <p:nvSpPr>
          <p:cNvPr id="32772"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60B3CE-684B-4E85-97C3-E3C2CFDD1B26}" type="slidenum">
              <a:rPr lang="ru-RU" altLang="ru-RU"/>
              <a:pPr eaLnBrk="1" hangingPunct="1"/>
              <a:t>17</a:t>
            </a:fld>
            <a:endParaRPr lang="ru-RU" altLang="ru-RU"/>
          </a:p>
        </p:txBody>
      </p:sp>
    </p:spTree>
    <p:extLst>
      <p:ext uri="{BB962C8B-B14F-4D97-AF65-F5344CB8AC3E}">
        <p14:creationId xmlns:p14="http://schemas.microsoft.com/office/powerpoint/2010/main" val="4018481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xfrm>
            <a:off x="1992313" y="0"/>
            <a:ext cx="8229600" cy="971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sz="4000" dirty="0"/>
              <a:t>Трудности реализации стратегии</a:t>
            </a:r>
          </a:p>
        </p:txBody>
      </p:sp>
      <p:sp>
        <p:nvSpPr>
          <p:cNvPr id="33795" name="Rectangle 3"/>
          <p:cNvSpPr>
            <a:spLocks noGrp="1" noChangeArrowheads="1"/>
          </p:cNvSpPr>
          <p:nvPr>
            <p:ph idx="1"/>
          </p:nvPr>
        </p:nvSpPr>
        <p:spPr bwMode="auto">
          <a:xfrm>
            <a:off x="1981200" y="981076"/>
            <a:ext cx="8229600" cy="568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365125" indent="-255588">
              <a:buFont typeface="Wingdings 3" panose="05040102010807070707" pitchFamily="18" charset="2"/>
              <a:buChar char=""/>
            </a:pPr>
            <a:r>
              <a:rPr lang="ru-RU" altLang="ru-RU"/>
              <a:t>Разработка нереалистичных планов </a:t>
            </a:r>
            <a:r>
              <a:rPr lang="ru-RU" altLang="ru-RU" sz="2000"/>
              <a:t>(следует подключать исполнителей к разработке планов)</a:t>
            </a:r>
          </a:p>
          <a:p>
            <a:pPr marL="365125" indent="-255588">
              <a:buFont typeface="Wingdings 3" panose="05040102010807070707" pitchFamily="18" charset="2"/>
              <a:buChar char=""/>
            </a:pPr>
            <a:r>
              <a:rPr lang="ru-RU" altLang="ru-RU"/>
              <a:t>Принудительное внедрение </a:t>
            </a:r>
            <a:r>
              <a:rPr lang="ru-RU" altLang="ru-RU" sz="2000"/>
              <a:t>(вызывает сопротивление осознанное и неосознанное, и даже саботаж)</a:t>
            </a:r>
          </a:p>
          <a:p>
            <a:pPr marL="365125" indent="-255588">
              <a:buFont typeface="Wingdings 3" panose="05040102010807070707" pitchFamily="18" charset="2"/>
              <a:buChar char=""/>
            </a:pPr>
            <a:r>
              <a:rPr lang="ru-RU" altLang="ru-RU"/>
              <a:t>Сотрудники не знают стратегию </a:t>
            </a:r>
            <a:r>
              <a:rPr lang="ru-RU" altLang="ru-RU" sz="2000"/>
              <a:t>(часто стратегию не разглашают, считая коммерческой тайной, при этом сотрудники могут исполнять второстепенные задачи вместо приоритетных)</a:t>
            </a:r>
          </a:p>
          <a:p>
            <a:pPr marL="365125" indent="-255588">
              <a:buFont typeface="Wingdings 3" panose="05040102010807070707" pitchFamily="18" charset="2"/>
              <a:buChar char=""/>
            </a:pPr>
            <a:r>
              <a:rPr lang="ru-RU" altLang="ru-RU" sz="2000"/>
              <a:t>Последнее оправдано в том случае если используется стратегия</a:t>
            </a:r>
            <a:r>
              <a:rPr lang="ru-RU" altLang="ru-RU" sz="2200" b="1"/>
              <a:t> копирования</a:t>
            </a:r>
            <a:r>
              <a:rPr lang="ru-RU" altLang="ru-RU" sz="2000"/>
              <a:t>. «Правильная стратегия» разработанная для данной компании не может быть скопирована конкурентами. Ее можно сообщить сотрудникам, инвесторам и другим заинтересованным лицам в кратком виде. При этом конфиденциальной информацией являются детали (сроки, стоимость и другие детали плана).</a:t>
            </a:r>
          </a:p>
        </p:txBody>
      </p:sp>
      <p:sp>
        <p:nvSpPr>
          <p:cNvPr id="33796"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9CB04D-3CE4-4DE8-91DE-F5685932C979}" type="slidenum">
              <a:rPr lang="ru-RU" altLang="ru-RU"/>
              <a:pPr eaLnBrk="1" hangingPunct="1"/>
              <a:t>18</a:t>
            </a:fld>
            <a:endParaRPr lang="ru-RU" altLang="ru-RU"/>
          </a:p>
        </p:txBody>
      </p:sp>
    </p:spTree>
    <p:extLst>
      <p:ext uri="{BB962C8B-B14F-4D97-AF65-F5344CB8AC3E}">
        <p14:creationId xmlns:p14="http://schemas.microsoft.com/office/powerpoint/2010/main" val="120309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Этапы реализации стратегии</a:t>
            </a:r>
          </a:p>
        </p:txBody>
      </p:sp>
      <p:sp>
        <p:nvSpPr>
          <p:cNvPr id="3481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a:t>Запуск корпоративной стратегии </a:t>
            </a:r>
            <a:r>
              <a:rPr lang="ru-RU" altLang="ru-RU" sz="2400"/>
              <a:t>(окончательное изменение – утверждение)</a:t>
            </a:r>
          </a:p>
          <a:p>
            <a:r>
              <a:rPr lang="ru-RU" altLang="ru-RU"/>
              <a:t>Реализация основных стратегических изменений </a:t>
            </a:r>
            <a:r>
              <a:rPr lang="ru-RU" altLang="ru-RU" sz="2400"/>
              <a:t>(основная деятельность по реализации стратегии)</a:t>
            </a:r>
          </a:p>
          <a:p>
            <a:r>
              <a:rPr lang="ru-RU" altLang="ru-RU"/>
              <a:t>Коррекция стратегии </a:t>
            </a:r>
            <a:r>
              <a:rPr lang="ru-RU" altLang="ru-RU" sz="2400"/>
              <a:t>(учет ошибок и изменений внешней среды)</a:t>
            </a:r>
          </a:p>
          <a:p>
            <a:r>
              <a:rPr lang="ru-RU" altLang="ru-RU"/>
              <a:t>Завершение стратегии</a:t>
            </a:r>
          </a:p>
        </p:txBody>
      </p:sp>
      <p:sp>
        <p:nvSpPr>
          <p:cNvPr id="34820"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6968069-0B2F-4182-8124-6867E1783A7E}" type="slidenum">
              <a:rPr lang="ru-RU" altLang="ru-RU"/>
              <a:pPr eaLnBrk="1" hangingPunct="1"/>
              <a:t>19</a:t>
            </a:fld>
            <a:endParaRPr lang="ru-RU" altLang="ru-RU"/>
          </a:p>
        </p:txBody>
      </p:sp>
    </p:spTree>
    <p:extLst>
      <p:ext uri="{BB962C8B-B14F-4D97-AF65-F5344CB8AC3E}">
        <p14:creationId xmlns:p14="http://schemas.microsoft.com/office/powerpoint/2010/main" val="344370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b="1" dirty="0"/>
              <a:t>Качество программного обеспечения</a:t>
            </a:r>
            <a:endParaRPr lang="en-US" altLang="ru-RU" dirty="0"/>
          </a:p>
          <a:p>
            <a:r>
              <a:rPr lang="ru-RU" altLang="ru-RU" dirty="0"/>
              <a:t>— способность программного продукта при заданных условиях удовлетворять установленным или предполагаемым потребностям </a:t>
            </a:r>
            <a:r>
              <a:rPr lang="ru-RU" altLang="ru-RU" b="1" dirty="0"/>
              <a:t>(ISO/IEC 25000:2014)</a:t>
            </a:r>
            <a:br>
              <a:rPr lang="ru-RU" altLang="ru-RU" dirty="0"/>
            </a:br>
            <a:endParaRPr lang="ru-RU" altLang="ru-RU" dirty="0"/>
          </a:p>
        </p:txBody>
      </p:sp>
      <p:sp>
        <p:nvSpPr>
          <p:cNvPr id="12291"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E5A886-2303-41CB-8177-B9CD7B2ED5B3}" type="slidenum">
              <a:rPr lang="ru-RU" altLang="ru-RU"/>
              <a:pPr eaLnBrk="1" hangingPunct="1"/>
              <a:t>2</a:t>
            </a:fld>
            <a:endParaRPr lang="ru-RU" altLang="ru-RU"/>
          </a:p>
        </p:txBody>
      </p:sp>
    </p:spTree>
    <p:extLst>
      <p:ext uri="{BB962C8B-B14F-4D97-AF65-F5344CB8AC3E}">
        <p14:creationId xmlns:p14="http://schemas.microsoft.com/office/powerpoint/2010/main" val="3155670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Коррекции в стратегии</a:t>
            </a:r>
          </a:p>
        </p:txBody>
      </p:sp>
      <p:sp>
        <p:nvSpPr>
          <p:cNvPr id="35843" name="Rectangle 3"/>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buFontTx/>
              <a:buNone/>
            </a:pPr>
            <a:r>
              <a:rPr lang="ru-RU" altLang="ru-RU" b="1"/>
              <a:t>Изменения </a:t>
            </a:r>
            <a:r>
              <a:rPr lang="en-US" altLang="ru-RU" b="1"/>
              <a:t>I</a:t>
            </a:r>
            <a:r>
              <a:rPr lang="ru-RU" altLang="ru-RU" b="1"/>
              <a:t>-го уровня</a:t>
            </a:r>
          </a:p>
          <a:p>
            <a:r>
              <a:rPr lang="ru-RU" altLang="ru-RU"/>
              <a:t>Изменения не меняющие сути стратегии и ее исходного качества</a:t>
            </a:r>
          </a:p>
        </p:txBody>
      </p:sp>
      <p:sp>
        <p:nvSpPr>
          <p:cNvPr id="35844" name="Rectangle 4"/>
          <p:cNvSpPr>
            <a:spLocks noGrp="1" noChangeArrowheads="1"/>
          </p:cNvSpPr>
          <p:nvPr>
            <p:ph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buFontTx/>
              <a:buNone/>
            </a:pPr>
            <a:r>
              <a:rPr lang="ru-RU" altLang="ru-RU" b="1"/>
              <a:t>Изменения </a:t>
            </a:r>
            <a:r>
              <a:rPr lang="en-US" altLang="ru-RU" b="1"/>
              <a:t>II</a:t>
            </a:r>
            <a:r>
              <a:rPr lang="ru-RU" altLang="ru-RU" b="1"/>
              <a:t>-го уровня</a:t>
            </a:r>
          </a:p>
          <a:p>
            <a:r>
              <a:rPr lang="ru-RU" altLang="ru-RU"/>
              <a:t>Изменения означающие пересмотр исходной стратегии. Новое качественное содержание</a:t>
            </a:r>
          </a:p>
        </p:txBody>
      </p:sp>
      <p:sp>
        <p:nvSpPr>
          <p:cNvPr id="35845"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994C43-A2AD-4030-8E07-EFA8A7721DD9}" type="slidenum">
              <a:rPr lang="ru-RU" altLang="ru-RU"/>
              <a:pPr eaLnBrk="1" hangingPunct="1"/>
              <a:t>20</a:t>
            </a:fld>
            <a:endParaRPr lang="ru-RU" altLang="ru-RU"/>
          </a:p>
        </p:txBody>
      </p:sp>
    </p:spTree>
    <p:extLst>
      <p:ext uri="{BB962C8B-B14F-4D97-AF65-F5344CB8AC3E}">
        <p14:creationId xmlns:p14="http://schemas.microsoft.com/office/powerpoint/2010/main" val="1912213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lgn="ctr">
              <a:defRPr/>
            </a:pPr>
            <a:r>
              <a:rPr lang="ru-RU" altLang="ru-RU" sz="4000" dirty="0"/>
              <a:t>Оценка готовности организации к стратегическим изменениям</a:t>
            </a:r>
          </a:p>
        </p:txBody>
      </p:sp>
      <p:sp>
        <p:nvSpPr>
          <p:cNvPr id="36867" name="Rectangle 3"/>
          <p:cNvSpPr>
            <a:spLocks noGrp="1" noChangeArrowheads="1"/>
          </p:cNvSpPr>
          <p:nvPr>
            <p:ph sz="half" idx="1"/>
          </p:nvPr>
        </p:nvSpPr>
        <p:spPr bwMode="auto">
          <a:xfrm>
            <a:off x="1981200" y="1600200"/>
            <a:ext cx="4038600" cy="1684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a:t>Незначительные, постепенные изменения</a:t>
            </a:r>
          </a:p>
        </p:txBody>
      </p:sp>
      <p:sp>
        <p:nvSpPr>
          <p:cNvPr id="36868" name="Rectangle 4"/>
          <p:cNvSpPr>
            <a:spLocks noGrp="1" noChangeArrowheads="1"/>
          </p:cNvSpPr>
          <p:nvPr>
            <p:ph sz="half" idx="2"/>
          </p:nvPr>
        </p:nvSpPr>
        <p:spPr bwMode="auto">
          <a:xfrm>
            <a:off x="6172200" y="1600200"/>
            <a:ext cx="4038600" cy="1684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a:t>Скачкообразные переход на новый уровень</a:t>
            </a:r>
          </a:p>
        </p:txBody>
      </p:sp>
      <p:sp>
        <p:nvSpPr>
          <p:cNvPr id="36869" name="Номер слайда 1"/>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C73F3F-823E-482B-82C0-5E1A851568DA}" type="slidenum">
              <a:rPr lang="ru-RU" altLang="ru-RU"/>
              <a:pPr eaLnBrk="1" hangingPunct="1"/>
              <a:t>21</a:t>
            </a:fld>
            <a:endParaRPr lang="ru-RU" altLang="ru-RU"/>
          </a:p>
        </p:txBody>
      </p:sp>
      <p:sp>
        <p:nvSpPr>
          <p:cNvPr id="36870" name="Rectangle 5"/>
          <p:cNvSpPr>
            <a:spLocks noChangeArrowheads="1"/>
          </p:cNvSpPr>
          <p:nvPr/>
        </p:nvSpPr>
        <p:spPr bwMode="auto">
          <a:xfrm>
            <a:off x="1992314" y="3500439"/>
            <a:ext cx="820737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ru-RU" altLang="ru-RU" sz="2800"/>
              <a:t>Модель жизненного цикла организации</a:t>
            </a:r>
          </a:p>
          <a:p>
            <a:pPr eaLnBrk="1" hangingPunct="1">
              <a:spcBef>
                <a:spcPct val="20000"/>
              </a:spcBef>
              <a:buFontTx/>
              <a:buChar char="•"/>
            </a:pPr>
            <a:r>
              <a:rPr lang="ru-RU" altLang="ru-RU" sz="2800"/>
              <a:t>Модель шести ячеек, Модель «7С»</a:t>
            </a:r>
          </a:p>
          <a:p>
            <a:pPr eaLnBrk="1" hangingPunct="1">
              <a:spcBef>
                <a:spcPct val="20000"/>
              </a:spcBef>
              <a:buFontTx/>
              <a:buChar char="•"/>
            </a:pPr>
            <a:r>
              <a:rPr lang="ru-RU" altLang="ru-RU" sz="2800"/>
              <a:t>Модель «калейдоскоп изменений» </a:t>
            </a:r>
          </a:p>
        </p:txBody>
      </p:sp>
    </p:spTree>
    <p:extLst>
      <p:ext uri="{BB962C8B-B14F-4D97-AF65-F5344CB8AC3E}">
        <p14:creationId xmlns:p14="http://schemas.microsoft.com/office/powerpoint/2010/main" val="2158655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133600" y="838200"/>
            <a:ext cx="7772400" cy="1143000"/>
          </a:xfrm>
          <a:ln/>
        </p:spPr>
        <p:txBody>
          <a:bodyPr/>
          <a:lstStyle/>
          <a:p>
            <a:pPr algn="ct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dirty="0" err="1">
                <a:cs typeface="Times New Roman" pitchFamily="18" charset="0"/>
              </a:rPr>
              <a:t>Управление</a:t>
            </a:r>
            <a:r>
              <a:rPr lang="en-GB" altLang="ru-RU" dirty="0">
                <a:cs typeface="Times New Roman" pitchFamily="18" charset="0"/>
              </a:rPr>
              <a:t> </a:t>
            </a:r>
            <a:r>
              <a:rPr lang="en-GB" altLang="ru-RU" dirty="0" err="1">
                <a:cs typeface="Times New Roman" pitchFamily="18" charset="0"/>
              </a:rPr>
              <a:t>рисками</a:t>
            </a:r>
            <a:endParaRPr lang="en-GB" altLang="ru-RU" dirty="0">
              <a:cs typeface="Times New Roman" pitchFamily="18" charset="0"/>
            </a:endParaRPr>
          </a:p>
        </p:txBody>
      </p:sp>
      <p:sp>
        <p:nvSpPr>
          <p:cNvPr id="4098" name="Rectangle 2"/>
          <p:cNvSpPr>
            <a:spLocks noGrp="1" noChangeArrowheads="1"/>
          </p:cNvSpPr>
          <p:nvPr>
            <p:ph type="subTitle" idx="4294967295"/>
          </p:nvPr>
        </p:nvSpPr>
        <p:spPr bwMode="auto">
          <a:xfrm>
            <a:off x="2362200" y="2590801"/>
            <a:ext cx="7772400" cy="29432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0000" tIns="46800" rIns="90000" bIns="46800" rtlCol="0">
            <a:noAutofit/>
          </a:bodyPr>
          <a:lstStyle/>
          <a:p>
            <a:pPr marL="457200" lvl="1" indent="0">
              <a:lnSpc>
                <a:spcPct val="100000"/>
              </a:lnSpc>
              <a:buNone/>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pPr>
            <a:r>
              <a:rPr lang="en-GB" altLang="ru-RU" sz="2800" dirty="0" err="1"/>
              <a:t>И</a:t>
            </a:r>
            <a:r>
              <a:rPr lang="en-GB" altLang="ru-RU" sz="2800" dirty="0" err="1">
                <a:cs typeface="Times New Roman" pitchFamily="18" charset="0"/>
              </a:rPr>
              <a:t>зменения</a:t>
            </a:r>
            <a:r>
              <a:rPr lang="en-GB" altLang="ru-RU" sz="2800" dirty="0">
                <a:cs typeface="Times New Roman" pitchFamily="18" charset="0"/>
              </a:rPr>
              <a:t> и </a:t>
            </a:r>
            <a:r>
              <a:rPr lang="en-GB" altLang="ru-RU" sz="2800" dirty="0" err="1">
                <a:cs typeface="Times New Roman" pitchFamily="18" charset="0"/>
              </a:rPr>
              <a:t>возникающ</a:t>
            </a:r>
            <a:r>
              <a:rPr lang="ru-RU" altLang="ru-RU" sz="2800" dirty="0" err="1">
                <a:cs typeface="Times New Roman" pitchFamily="18" charset="0"/>
              </a:rPr>
              <a:t>ие</a:t>
            </a:r>
            <a:r>
              <a:rPr lang="en-GB" altLang="ru-RU" sz="2800" dirty="0">
                <a:cs typeface="Times New Roman" pitchFamily="18" charset="0"/>
              </a:rPr>
              <a:t> </a:t>
            </a:r>
            <a:r>
              <a:rPr lang="en-GB" altLang="ru-RU" sz="2800" dirty="0" err="1">
                <a:cs typeface="Times New Roman" pitchFamily="18" charset="0"/>
              </a:rPr>
              <a:t>из-за</a:t>
            </a:r>
            <a:r>
              <a:rPr lang="en-GB" altLang="ru-RU" sz="2800" dirty="0">
                <a:cs typeface="Times New Roman" pitchFamily="18" charset="0"/>
              </a:rPr>
              <a:t> </a:t>
            </a:r>
            <a:r>
              <a:rPr lang="en-GB" altLang="ru-RU" sz="2800" dirty="0" err="1">
                <a:cs typeface="Times New Roman" pitchFamily="18" charset="0"/>
              </a:rPr>
              <a:t>них</a:t>
            </a:r>
            <a:r>
              <a:rPr lang="en-GB" altLang="ru-RU" sz="2800" dirty="0">
                <a:cs typeface="Times New Roman" pitchFamily="18" charset="0"/>
              </a:rPr>
              <a:t> </a:t>
            </a:r>
            <a:r>
              <a:rPr lang="en-GB" altLang="ru-RU" sz="2800" dirty="0" err="1">
                <a:cs typeface="Times New Roman" pitchFamily="18" charset="0"/>
              </a:rPr>
              <a:t>неопределенности</a:t>
            </a:r>
            <a:r>
              <a:rPr lang="en-GB" altLang="ru-RU" sz="2800" dirty="0">
                <a:cs typeface="Times New Roman" pitchFamily="18" charset="0"/>
              </a:rPr>
              <a:t> </a:t>
            </a:r>
            <a:r>
              <a:rPr lang="en-GB" altLang="ru-RU" sz="2800" dirty="0"/>
              <a:t> -  </a:t>
            </a:r>
            <a:r>
              <a:rPr lang="en-GB" altLang="ru-RU" sz="2800" dirty="0" err="1">
                <a:cs typeface="Times New Roman" pitchFamily="18" charset="0"/>
              </a:rPr>
              <a:t>неотъемлемые</a:t>
            </a:r>
            <a:r>
              <a:rPr lang="en-GB" altLang="ru-RU" sz="2800" dirty="0">
                <a:cs typeface="Times New Roman" pitchFamily="18" charset="0"/>
              </a:rPr>
              <a:t> </a:t>
            </a:r>
            <a:r>
              <a:rPr lang="en-GB" altLang="ru-RU" sz="2800" dirty="0" err="1">
                <a:cs typeface="Times New Roman" pitchFamily="18" charset="0"/>
              </a:rPr>
              <a:t>части</a:t>
            </a:r>
            <a:r>
              <a:rPr lang="en-GB" altLang="ru-RU" sz="2800" dirty="0">
                <a:cs typeface="Times New Roman" pitchFamily="18" charset="0"/>
              </a:rPr>
              <a:t> </a:t>
            </a:r>
            <a:r>
              <a:rPr lang="en-GB" altLang="ru-RU" sz="2800" dirty="0" err="1">
                <a:cs typeface="Times New Roman" pitchFamily="18" charset="0"/>
              </a:rPr>
              <a:t>жизненного</a:t>
            </a:r>
            <a:r>
              <a:rPr lang="en-GB" altLang="ru-RU" sz="2800" dirty="0">
                <a:cs typeface="Times New Roman" pitchFamily="18" charset="0"/>
              </a:rPr>
              <a:t> </a:t>
            </a:r>
            <a:r>
              <a:rPr lang="en-GB" altLang="ru-RU" sz="2800" dirty="0" err="1">
                <a:cs typeface="Times New Roman" pitchFamily="18" charset="0"/>
              </a:rPr>
              <a:t>цикла</a:t>
            </a:r>
            <a:r>
              <a:rPr lang="en-GB" altLang="ru-RU" sz="2800" dirty="0">
                <a:cs typeface="Times New Roman" pitchFamily="18" charset="0"/>
              </a:rPr>
              <a:t> </a:t>
            </a:r>
            <a:r>
              <a:rPr lang="en-GB" altLang="ru-RU" sz="2800" dirty="0" err="1">
                <a:cs typeface="Times New Roman" pitchFamily="18" charset="0"/>
              </a:rPr>
              <a:t>информационных</a:t>
            </a:r>
            <a:r>
              <a:rPr lang="en-GB" altLang="ru-RU" sz="2800" dirty="0">
                <a:cs typeface="Times New Roman" pitchFamily="18" charset="0"/>
              </a:rPr>
              <a:t> </a:t>
            </a:r>
            <a:r>
              <a:rPr lang="en-GB" altLang="ru-RU" sz="2800" dirty="0" err="1">
                <a:cs typeface="Times New Roman" pitchFamily="18" charset="0"/>
              </a:rPr>
              <a:t>технологий</a:t>
            </a:r>
            <a:r>
              <a:rPr lang="en-GB" altLang="ru-RU" sz="2800" dirty="0">
                <a:cs typeface="Times New Roman" pitchFamily="18" charset="0"/>
              </a:rPr>
              <a:t>.</a:t>
            </a:r>
          </a:p>
        </p:txBody>
      </p:sp>
    </p:spTree>
    <p:extLst>
      <p:ext uri="{BB962C8B-B14F-4D97-AF65-F5344CB8AC3E}">
        <p14:creationId xmlns:p14="http://schemas.microsoft.com/office/powerpoint/2010/main" val="4108398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2209800" y="609600"/>
            <a:ext cx="7772400" cy="1143000"/>
          </a:xfrm>
          <a:ln/>
        </p:spPr>
        <p:txBody>
          <a:bodyPr/>
          <a:lstStyle/>
          <a:p>
            <a:pP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ru-RU"/>
              <a:t>РМВОК                 MSF</a:t>
            </a:r>
          </a:p>
        </p:txBody>
      </p:sp>
      <p:sp>
        <p:nvSpPr>
          <p:cNvPr id="5122" name="Rectangle 2"/>
          <p:cNvSpPr>
            <a:spLocks noGrp="1" noChangeArrowheads="1"/>
          </p:cNvSpPr>
          <p:nvPr>
            <p:ph type="body" idx="1"/>
          </p:nvPr>
        </p:nvSpPr>
        <p:spPr>
          <a:xfrm>
            <a:off x="1919288" y="1773238"/>
            <a:ext cx="3795712" cy="4398962"/>
          </a:xfrm>
          <a:ln/>
        </p:spPr>
        <p:txBody>
          <a:bodyPr/>
          <a:lstStyle/>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Планирование управления рисками. </a:t>
            </a:r>
          </a:p>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Идентификация рисков.</a:t>
            </a:r>
          </a:p>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Качественный анализ рисков.</a:t>
            </a:r>
          </a:p>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Количественный анализ рисков.</a:t>
            </a:r>
          </a:p>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Планирование реагирования на риски.</a:t>
            </a:r>
          </a:p>
          <a:p>
            <a:pPr marL="608013" indent="-608013">
              <a:lnSpc>
                <a:spcPct val="80000"/>
              </a:lnSpc>
              <a:spcBef>
                <a:spcPts val="500"/>
              </a:spcBef>
              <a:buFont typeface="Times New Roman" pitchFamily="18" charset="0"/>
              <a:buAutoNum type="arabicPeriod"/>
              <a:tabLst>
                <a:tab pos="1177925" algn="l"/>
                <a:tab pos="2092325" algn="l"/>
                <a:tab pos="3006725" algn="l"/>
                <a:tab pos="3921125" algn="l"/>
                <a:tab pos="4835525" algn="l"/>
                <a:tab pos="5749925" algn="l"/>
                <a:tab pos="6664325" algn="l"/>
                <a:tab pos="7578725" algn="l"/>
                <a:tab pos="8493125" algn="l"/>
                <a:tab pos="9407525" algn="l"/>
                <a:tab pos="10321925" algn="l"/>
              </a:tabLst>
            </a:pPr>
            <a:r>
              <a:rPr lang="en-GB" altLang="ru-RU" sz="2400"/>
              <a:t>Мониторинг и управление рисками.</a:t>
            </a:r>
          </a:p>
        </p:txBody>
      </p:sp>
      <p:sp>
        <p:nvSpPr>
          <p:cNvPr id="5123" name="Text Box 3"/>
          <p:cNvSpPr txBox="1">
            <a:spLocks noChangeArrowheads="1"/>
          </p:cNvSpPr>
          <p:nvPr/>
        </p:nvSpPr>
        <p:spPr bwMode="auto">
          <a:xfrm>
            <a:off x="5867401" y="1828800"/>
            <a:ext cx="4405313" cy="419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08013" indent="-608013">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1pPr>
            <a:lvl2pPr marL="914400" indent="-45720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2pPr>
            <a:lvl3pPr marL="1371600" indent="-45720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3pPr>
            <a:lvl4pPr marL="1828800" indent="-45720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4pPr>
            <a:lvl5pPr marL="2286000" indent="-45720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5pPr>
            <a:lvl6pPr marL="2743200" indent="-457200" defTabSz="449263" fontAlgn="base">
              <a:lnSpc>
                <a:spcPct val="95000"/>
              </a:lnSpc>
              <a:spcBef>
                <a:spcPct val="0"/>
              </a:spcBef>
              <a:spcAft>
                <a:spcPct val="0"/>
              </a:spcAft>
              <a:buClr>
                <a:srgbClr val="000000"/>
              </a:buClr>
              <a:buSzPct val="100000"/>
              <a:buFont typeface="Times New Roman" pitchFamily="18"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6pPr>
            <a:lvl7pPr marL="3200400" indent="-457200" defTabSz="449263" fontAlgn="base">
              <a:lnSpc>
                <a:spcPct val="95000"/>
              </a:lnSpc>
              <a:spcBef>
                <a:spcPct val="0"/>
              </a:spcBef>
              <a:spcAft>
                <a:spcPct val="0"/>
              </a:spcAft>
              <a:buClr>
                <a:srgbClr val="000000"/>
              </a:buClr>
              <a:buSzPct val="100000"/>
              <a:buFont typeface="Times New Roman" pitchFamily="18"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7pPr>
            <a:lvl8pPr marL="3657600" indent="-457200" defTabSz="449263" fontAlgn="base">
              <a:lnSpc>
                <a:spcPct val="95000"/>
              </a:lnSpc>
              <a:spcBef>
                <a:spcPct val="0"/>
              </a:spcBef>
              <a:spcAft>
                <a:spcPct val="0"/>
              </a:spcAft>
              <a:buClr>
                <a:srgbClr val="000000"/>
              </a:buClr>
              <a:buSzPct val="100000"/>
              <a:buFont typeface="Times New Roman" pitchFamily="18"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8pPr>
            <a:lvl9pPr marL="4114800" indent="-457200" defTabSz="449263" fontAlgn="base">
              <a:lnSpc>
                <a:spcPct val="95000"/>
              </a:lnSpc>
              <a:spcBef>
                <a:spcPct val="0"/>
              </a:spcBef>
              <a:spcAft>
                <a:spcPct val="0"/>
              </a:spcAft>
              <a:buClr>
                <a:srgbClr val="000000"/>
              </a:buClr>
              <a:buSzPct val="100000"/>
              <a:buFont typeface="Times New Roman" pitchFamily="18" charset="0"/>
              <a:tabLst>
                <a:tab pos="608013" algn="l"/>
                <a:tab pos="1522413" algn="l"/>
                <a:tab pos="2436813" algn="l"/>
                <a:tab pos="3351213" algn="l"/>
                <a:tab pos="4265613" algn="l"/>
                <a:tab pos="5180013" algn="l"/>
                <a:tab pos="6094413" algn="l"/>
                <a:tab pos="7008813" algn="l"/>
                <a:tab pos="7923213" algn="l"/>
                <a:tab pos="8837613" algn="l"/>
                <a:tab pos="9752013" algn="l"/>
                <a:tab pos="10666413" algn="l"/>
              </a:tabLst>
              <a:defRPr sz="2400">
                <a:solidFill>
                  <a:srgbClr val="000000"/>
                </a:solidFill>
                <a:latin typeface="Times New Roman" pitchFamily="18" charset="0"/>
                <a:cs typeface="Arial Unicode MS" charset="0"/>
              </a:defRPr>
            </a:lvl9pPr>
          </a:lstStyle>
          <a:p>
            <a:pPr>
              <a:lnSpc>
                <a:spcPct val="80000"/>
              </a:lnSpc>
              <a:spcBef>
                <a:spcPts val="500"/>
              </a:spcBef>
              <a:buFont typeface="Times New Roman" pitchFamily="18" charset="0"/>
              <a:buAutoNum type="arabicPeriod"/>
            </a:pPr>
            <a:r>
              <a:rPr lang="en-GB" altLang="ru-RU"/>
              <a:t>Выявление рисков (risk identification</a:t>
            </a:r>
          </a:p>
          <a:p>
            <a:pPr>
              <a:lnSpc>
                <a:spcPct val="80000"/>
              </a:lnSpc>
              <a:spcBef>
                <a:spcPts val="500"/>
              </a:spcBef>
              <a:buFont typeface="Times New Roman" pitchFamily="18" charset="0"/>
              <a:buAutoNum type="arabicPeriod"/>
            </a:pPr>
            <a:r>
              <a:rPr lang="en-GB" altLang="ru-RU"/>
              <a:t> Анализ рисков (risk analysis) </a:t>
            </a:r>
          </a:p>
          <a:p>
            <a:pPr>
              <a:lnSpc>
                <a:spcPct val="80000"/>
              </a:lnSpc>
              <a:spcBef>
                <a:spcPts val="500"/>
              </a:spcBef>
              <a:buFont typeface="Times New Roman" pitchFamily="18" charset="0"/>
              <a:buAutoNum type="arabicPeriod"/>
            </a:pPr>
            <a:r>
              <a:rPr lang="en-GB" altLang="ru-RU"/>
              <a:t>Планирование рисков (risk planning)  </a:t>
            </a:r>
          </a:p>
          <a:p>
            <a:pPr>
              <a:lnSpc>
                <a:spcPct val="80000"/>
              </a:lnSpc>
              <a:spcBef>
                <a:spcPts val="500"/>
              </a:spcBef>
              <a:buFont typeface="Times New Roman" pitchFamily="18" charset="0"/>
              <a:buAutoNum type="arabicPeriod"/>
            </a:pPr>
            <a:r>
              <a:rPr lang="en-GB" altLang="ru-RU"/>
              <a:t>Мониторинг рисков (risk tracking) </a:t>
            </a:r>
          </a:p>
          <a:p>
            <a:pPr>
              <a:lnSpc>
                <a:spcPct val="80000"/>
              </a:lnSpc>
              <a:spcBef>
                <a:spcPts val="500"/>
              </a:spcBef>
              <a:buFont typeface="Times New Roman" pitchFamily="18" charset="0"/>
              <a:buAutoNum type="arabicPeriod"/>
            </a:pPr>
            <a:r>
              <a:rPr lang="en-GB" altLang="ru-RU"/>
              <a:t>Корректирование ситуации (risk control)</a:t>
            </a:r>
          </a:p>
          <a:p>
            <a:pPr>
              <a:lnSpc>
                <a:spcPct val="80000"/>
              </a:lnSpc>
              <a:spcBef>
                <a:spcPts val="500"/>
              </a:spcBef>
              <a:buFont typeface="Times New Roman" pitchFamily="18" charset="0"/>
              <a:buAutoNum type="arabicPeriod"/>
            </a:pPr>
            <a:r>
              <a:rPr lang="en-GB" altLang="ru-RU"/>
              <a:t>Извлечение уроков (risk learning)</a:t>
            </a:r>
          </a:p>
        </p:txBody>
      </p:sp>
    </p:spTree>
    <p:extLst>
      <p:ext uri="{BB962C8B-B14F-4D97-AF65-F5344CB8AC3E}">
        <p14:creationId xmlns:p14="http://schemas.microsoft.com/office/powerpoint/2010/main" val="29160085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ctr">
              <a:defRPr/>
            </a:pPr>
            <a:r>
              <a:rPr lang="ru-RU" dirty="0"/>
              <a:t>Качество (другие определения)</a:t>
            </a:r>
          </a:p>
        </p:txBody>
      </p:sp>
      <p:sp>
        <p:nvSpPr>
          <p:cNvPr id="13315"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dirty="0"/>
              <a:t>весь объём признаков и характеристик программ, который относится к их способности удовлетворять установленным или предполагаемым потребностям (ГОСТ Р ИСО/МЭК 9126-93, ISO 8402:94);</a:t>
            </a:r>
          </a:p>
          <a:p>
            <a:endParaRPr lang="ru-RU" altLang="ru-RU" dirty="0"/>
          </a:p>
          <a:p>
            <a:r>
              <a:rPr lang="ru-RU" altLang="ru-RU" dirty="0"/>
              <a:t>степень, в которой система, компонент или процесс удовлетворяют потребностям или ожиданиям заказчика или пользователя (IEEE </a:t>
            </a:r>
            <a:r>
              <a:rPr lang="ru-RU" altLang="ru-RU" dirty="0" err="1"/>
              <a:t>Std</a:t>
            </a:r>
            <a:r>
              <a:rPr lang="ru-RU" altLang="ru-RU" dirty="0"/>
              <a:t> 610.12-1990).</a:t>
            </a:r>
          </a:p>
        </p:txBody>
      </p:sp>
      <p:sp>
        <p:nvSpPr>
          <p:cNvPr id="13316"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A26D15-C6F6-4AB0-9120-AE8E6E3EE32C}" type="slidenum">
              <a:rPr lang="ru-RU" altLang="ru-RU"/>
              <a:pPr eaLnBrk="1" hangingPunct="1"/>
              <a:t>3</a:t>
            </a:fld>
            <a:endParaRPr lang="ru-RU" altLang="ru-RU"/>
          </a:p>
        </p:txBody>
      </p:sp>
    </p:spTree>
    <p:extLst>
      <p:ext uri="{BB962C8B-B14F-4D97-AF65-F5344CB8AC3E}">
        <p14:creationId xmlns:p14="http://schemas.microsoft.com/office/powerpoint/2010/main" val="379207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981200" y="260350"/>
            <a:ext cx="8229600" cy="6192838"/>
          </a:xfrm>
        </p:spPr>
        <p:txBody>
          <a:bodyPr vert="horz" wrap="square" lIns="91440" tIns="45720" rIns="91440" bIns="45720" numCol="1" rtlCol="0" anchor="t" anchorCtr="0" compatLnSpc="1">
            <a:prstTxWarp prst="textNoShape">
              <a:avLst/>
            </a:prstTxWarp>
            <a:normAutofit lnSpcReduction="10000"/>
          </a:bodyPr>
          <a:lstStyle/>
          <a:p>
            <a:pPr marL="365125" indent="-255588" algn="just">
              <a:buFont typeface="Wingdings 3" panose="05040102010807070707" pitchFamily="18" charset="2"/>
              <a:buChar char=""/>
            </a:pPr>
            <a:r>
              <a:rPr lang="ru-RU" altLang="ru-RU" sz="3000" dirty="0"/>
              <a:t>модель качества ПО включает восемь характеристик верхнего уровня:</a:t>
            </a:r>
          </a:p>
          <a:p>
            <a:pPr marL="365125" indent="-255588" algn="just">
              <a:buFont typeface="Wingdings 3" panose="05040102010807070707" pitchFamily="18" charset="2"/>
              <a:buChar char=""/>
            </a:pPr>
            <a:endParaRPr lang="ru-RU" altLang="ru-RU" sz="3000" dirty="0"/>
          </a:p>
          <a:p>
            <a:pPr marL="365125" indent="-255588" algn="just">
              <a:buFontTx/>
              <a:buAutoNum type="arabicPeriod"/>
            </a:pPr>
            <a:r>
              <a:rPr lang="ru-RU" altLang="ru-RU" sz="3000" dirty="0"/>
              <a:t>    функциональная пригодность;</a:t>
            </a:r>
          </a:p>
          <a:p>
            <a:pPr marL="365125" indent="-255588" algn="just">
              <a:buFontTx/>
              <a:buAutoNum type="arabicPeriod"/>
            </a:pPr>
            <a:r>
              <a:rPr lang="ru-RU" altLang="ru-RU" sz="3000" dirty="0"/>
              <a:t>    уровень производительности;</a:t>
            </a:r>
          </a:p>
          <a:p>
            <a:pPr marL="365125" indent="-255588" algn="just">
              <a:buFontTx/>
              <a:buAutoNum type="arabicPeriod"/>
            </a:pPr>
            <a:r>
              <a:rPr lang="ru-RU" altLang="ru-RU" sz="3000" dirty="0"/>
              <a:t>    совместимость;</a:t>
            </a:r>
          </a:p>
          <a:p>
            <a:pPr marL="365125" indent="-255588" algn="just">
              <a:buFontTx/>
              <a:buAutoNum type="arabicPeriod"/>
            </a:pPr>
            <a:r>
              <a:rPr lang="ru-RU" altLang="ru-RU" sz="3000" dirty="0"/>
              <a:t>    удобство пользования;</a:t>
            </a:r>
          </a:p>
          <a:p>
            <a:pPr marL="365125" indent="-255588" algn="just">
              <a:buFontTx/>
              <a:buAutoNum type="arabicPeriod"/>
            </a:pPr>
            <a:r>
              <a:rPr lang="ru-RU" altLang="ru-RU" sz="3000" dirty="0"/>
              <a:t>    надёжность;</a:t>
            </a:r>
          </a:p>
          <a:p>
            <a:pPr marL="365125" indent="-255588" algn="just">
              <a:buFontTx/>
              <a:buAutoNum type="arabicPeriod"/>
            </a:pPr>
            <a:r>
              <a:rPr lang="ru-RU" altLang="ru-RU" sz="3000" dirty="0"/>
              <a:t>    защищённость;</a:t>
            </a:r>
          </a:p>
          <a:p>
            <a:pPr marL="365125" indent="-255588" algn="just">
              <a:buFontTx/>
              <a:buAutoNum type="arabicPeriod"/>
            </a:pPr>
            <a:r>
              <a:rPr lang="ru-RU" altLang="ru-RU" sz="3000" dirty="0"/>
              <a:t>    </a:t>
            </a:r>
            <a:r>
              <a:rPr lang="ru-RU" altLang="ru-RU" sz="3000" dirty="0" err="1"/>
              <a:t>сопровождаемость</a:t>
            </a:r>
            <a:r>
              <a:rPr lang="ru-RU" altLang="ru-RU" sz="3000" dirty="0"/>
              <a:t>;</a:t>
            </a:r>
          </a:p>
          <a:p>
            <a:pPr marL="365125" indent="-255588" algn="just">
              <a:buFontTx/>
              <a:buAutoNum type="arabicPeriod"/>
            </a:pPr>
            <a:r>
              <a:rPr lang="ru-RU" altLang="ru-RU" sz="3000" dirty="0"/>
              <a:t>    переносимость (мобильность).</a:t>
            </a:r>
          </a:p>
          <a:p>
            <a:pPr marL="365125" indent="-255588" algn="just">
              <a:buFontTx/>
              <a:buAutoNum type="arabicPeriod"/>
            </a:pPr>
            <a:endParaRPr lang="ru-RU" altLang="ru-RU" sz="3000" dirty="0"/>
          </a:p>
          <a:p>
            <a:pPr marL="365125" indent="-255588" algn="r">
              <a:buFont typeface="Wingdings 3" panose="05040102010807070707" pitchFamily="18" charset="2"/>
              <a:buChar char=""/>
            </a:pPr>
            <a:r>
              <a:rPr lang="ru-RU" altLang="ru-RU" sz="1100" dirty="0"/>
              <a:t>Стандарт ISO/IEC 25010:2011 (ГОСТ Р ИСО/МЭК 25010-2015)</a:t>
            </a:r>
          </a:p>
        </p:txBody>
      </p:sp>
      <p:sp>
        <p:nvSpPr>
          <p:cNvPr id="14339"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298707E-5275-48EA-96D3-E1B7D9949576}" type="slidenum">
              <a:rPr lang="ru-RU" altLang="ru-RU"/>
              <a:pPr eaLnBrk="1" hangingPunct="1"/>
              <a:t>4</a:t>
            </a:fld>
            <a:endParaRPr lang="ru-RU" altLang="ru-RU"/>
          </a:p>
        </p:txBody>
      </p:sp>
    </p:spTree>
    <p:extLst>
      <p:ext uri="{BB962C8B-B14F-4D97-AF65-F5344CB8AC3E}">
        <p14:creationId xmlns:p14="http://schemas.microsoft.com/office/powerpoint/2010/main" val="122511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Объект 1"/>
          <p:cNvSpPr>
            <a:spLocks noGrp="1"/>
          </p:cNvSpPr>
          <p:nvPr>
            <p:ph idx="1"/>
          </p:nvPr>
        </p:nvSpPr>
        <p:spPr bwMode="auto">
          <a:xfrm>
            <a:off x="1703388" y="523876"/>
            <a:ext cx="8229600" cy="5903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ru-RU" altLang="ru-RU" sz="2400"/>
              <a:t>В этом стандарте модель качества продукта (англ. software product quality model) рассматривается отдельно от субъективного качества в использовании (англ. quality in use model), которое может сильно отличаться для различных стейкхолдеров. Модель включает следующие характеристики верхнего уровня)</a:t>
            </a:r>
            <a:endParaRPr lang="en-US" altLang="ru-RU" sz="2400"/>
          </a:p>
          <a:p>
            <a:pPr algn="just"/>
            <a:r>
              <a:rPr lang="ru-RU" altLang="ru-RU"/>
              <a:t>    результативность;</a:t>
            </a:r>
          </a:p>
          <a:p>
            <a:pPr algn="just"/>
            <a:r>
              <a:rPr lang="ru-RU" altLang="ru-RU"/>
              <a:t>    производительность;</a:t>
            </a:r>
          </a:p>
          <a:p>
            <a:pPr algn="just"/>
            <a:r>
              <a:rPr lang="ru-RU" altLang="ru-RU"/>
              <a:t>    удовлетворенность;</a:t>
            </a:r>
          </a:p>
          <a:p>
            <a:pPr algn="just"/>
            <a:r>
              <a:rPr lang="ru-RU" altLang="ru-RU"/>
              <a:t>    свобода от риска;</a:t>
            </a:r>
          </a:p>
          <a:p>
            <a:pPr algn="just"/>
            <a:r>
              <a:rPr lang="ru-RU" altLang="ru-RU"/>
              <a:t>    покрытие контекста.</a:t>
            </a:r>
          </a:p>
          <a:p>
            <a:pPr algn="just"/>
            <a:endParaRPr lang="en-US" altLang="ru-RU"/>
          </a:p>
          <a:p>
            <a:pPr algn="just"/>
            <a:endParaRPr lang="ru-RU" altLang="ru-RU" sz="1200"/>
          </a:p>
        </p:txBody>
      </p:sp>
      <p:sp>
        <p:nvSpPr>
          <p:cNvPr id="15363" name="Номер слайда 2"/>
          <p:cNvSpPr>
            <a:spLocks noGrp="1"/>
          </p:cNvSpPr>
          <p:nvPr>
            <p:ph type="sldNum" sz="quarter" idx="4294967295"/>
          </p:nvPr>
        </p:nvSpPr>
        <p:spPr bwMode="auto">
          <a:xfrm>
            <a:off x="9932988" y="6408739"/>
            <a:ext cx="7350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0AF45B5-8250-4DC0-A79C-7F28EF23529C}" type="slidenum">
              <a:rPr lang="ru-RU" altLang="ru-RU"/>
              <a:pPr eaLnBrk="1" hangingPunct="1"/>
              <a:t>5</a:t>
            </a:fld>
            <a:endParaRPr lang="ru-RU" altLang="ru-RU"/>
          </a:p>
        </p:txBody>
      </p:sp>
    </p:spTree>
    <p:extLst>
      <p:ext uri="{BB962C8B-B14F-4D97-AF65-F5344CB8AC3E}">
        <p14:creationId xmlns:p14="http://schemas.microsoft.com/office/powerpoint/2010/main" val="15864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ъект 1"/>
          <p:cNvSpPr>
            <a:spLocks noGrp="1"/>
          </p:cNvSpPr>
          <p:nvPr>
            <p:ph idx="1"/>
          </p:nvPr>
        </p:nvSpPr>
        <p:spPr bwMode="auto">
          <a:xfrm>
            <a:off x="1981200" y="260350"/>
            <a:ext cx="8229600" cy="61928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just"/>
            <a:r>
              <a:rPr lang="ru-RU" altLang="ru-RU" sz="2400"/>
              <a:t>Роберт Гласс в известной книге «Факты и заблуждения профессионального программирования» утверждает, что большинство профессиональных разработчиков согласны с выделением семи показателей качества как основных</a:t>
            </a:r>
            <a:r>
              <a:rPr lang="en-US" altLang="ru-RU" sz="2400"/>
              <a:t>.</a:t>
            </a:r>
          </a:p>
          <a:p>
            <a:pPr algn="just"/>
            <a:endParaRPr lang="ru-RU" altLang="ru-RU"/>
          </a:p>
          <a:p>
            <a:pPr algn="just"/>
            <a:r>
              <a:rPr lang="ru-RU" altLang="ru-RU"/>
              <a:t>    переносимость;</a:t>
            </a:r>
          </a:p>
          <a:p>
            <a:pPr algn="just"/>
            <a:r>
              <a:rPr lang="ru-RU" altLang="ru-RU"/>
              <a:t>    надёжность;</a:t>
            </a:r>
          </a:p>
          <a:p>
            <a:pPr algn="just"/>
            <a:r>
              <a:rPr lang="ru-RU" altLang="ru-RU"/>
              <a:t>    эффективность;</a:t>
            </a:r>
          </a:p>
          <a:p>
            <a:pPr algn="just"/>
            <a:r>
              <a:rPr lang="ru-RU" altLang="ru-RU"/>
              <a:t>    юзабилити;</a:t>
            </a:r>
          </a:p>
          <a:p>
            <a:pPr algn="just"/>
            <a:r>
              <a:rPr lang="ru-RU" altLang="ru-RU"/>
              <a:t>    тестируемость;</a:t>
            </a:r>
          </a:p>
          <a:p>
            <a:pPr algn="just"/>
            <a:r>
              <a:rPr lang="ru-RU" altLang="ru-RU"/>
              <a:t>    понятность;</a:t>
            </a:r>
          </a:p>
          <a:p>
            <a:pPr algn="just"/>
            <a:r>
              <a:rPr lang="ru-RU" altLang="ru-RU"/>
              <a:t>    модифицируемость.</a:t>
            </a:r>
          </a:p>
          <a:p>
            <a:pPr algn="just"/>
            <a:endParaRPr lang="en-US" altLang="ru-RU"/>
          </a:p>
          <a:p>
            <a:pPr algn="just"/>
            <a:endParaRPr lang="ru-RU" altLang="ru-RU" sz="1200"/>
          </a:p>
        </p:txBody>
      </p:sp>
      <p:sp>
        <p:nvSpPr>
          <p:cNvPr id="16387"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8412A8-74C2-407D-B510-EE7A49B69FDC}" type="slidenum">
              <a:rPr lang="ru-RU" altLang="ru-RU"/>
              <a:pPr eaLnBrk="1" hangingPunct="1"/>
              <a:t>6</a:t>
            </a:fld>
            <a:endParaRPr lang="ru-RU" altLang="ru-RU"/>
          </a:p>
        </p:txBody>
      </p:sp>
    </p:spTree>
    <p:extLst>
      <p:ext uri="{BB962C8B-B14F-4D97-AF65-F5344CB8AC3E}">
        <p14:creationId xmlns:p14="http://schemas.microsoft.com/office/powerpoint/2010/main" val="272934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Заголовок 3"/>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a:r>
              <a:rPr lang="ru-RU" altLang="ru-RU" dirty="0"/>
              <a:t> ГОСТ Р ИСО/МЭК 9126-93</a:t>
            </a:r>
          </a:p>
        </p:txBody>
      </p:sp>
      <p:sp>
        <p:nvSpPr>
          <p:cNvPr id="19459"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ru-RU" altLang="ru-RU"/>
              <a:t>Оценка программной продукции. Характеристики качества и руководства по их применению</a:t>
            </a:r>
            <a:r>
              <a:rPr lang="en-US" altLang="ru-RU"/>
              <a:t>.</a:t>
            </a:r>
          </a:p>
          <a:p>
            <a:endParaRPr lang="ru-RU" altLang="ru-RU"/>
          </a:p>
        </p:txBody>
      </p:sp>
      <p:sp>
        <p:nvSpPr>
          <p:cNvPr id="19460"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EFF283-AFFE-4A32-8481-151B2C485AA7}" type="slidenum">
              <a:rPr lang="ru-RU" altLang="ru-RU"/>
              <a:pPr eaLnBrk="1" hangingPunct="1"/>
              <a:t>7</a:t>
            </a:fld>
            <a:endParaRPr lang="ru-RU" altLang="ru-RU"/>
          </a:p>
        </p:txBody>
      </p:sp>
    </p:spTree>
    <p:extLst>
      <p:ext uri="{BB962C8B-B14F-4D97-AF65-F5344CB8AC3E}">
        <p14:creationId xmlns:p14="http://schemas.microsoft.com/office/powerpoint/2010/main" val="95619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1981200" y="260350"/>
            <a:ext cx="8229600" cy="6192838"/>
          </a:xfrm>
        </p:spPr>
        <p:txBody>
          <a:bodyPr vert="horz" wrap="square" lIns="91440" tIns="45720" rIns="91440" bIns="45720" numCol="1" rtlCol="0" anchor="t" anchorCtr="0" compatLnSpc="1">
            <a:prstTxWarp prst="textNoShape">
              <a:avLst/>
            </a:prstTxWarp>
            <a:normAutofit/>
          </a:bodyPr>
          <a:lstStyle/>
          <a:p>
            <a:pPr marL="365125" indent="-255588" algn="just">
              <a:buFont typeface="Wingdings 3" panose="05040102010807070707" pitchFamily="18" charset="2"/>
              <a:buChar char=""/>
            </a:pPr>
            <a:r>
              <a:rPr lang="ru-RU" altLang="ru-RU" dirty="0"/>
              <a:t>модель качества ПО включает шесть характеристик верхнего уровня:</a:t>
            </a:r>
          </a:p>
          <a:p>
            <a:pPr marL="365125" indent="-255588" algn="just">
              <a:buFont typeface="Wingdings 3" panose="05040102010807070707" pitchFamily="18" charset="2"/>
              <a:buChar char=""/>
            </a:pPr>
            <a:endParaRPr lang="ru-RU" altLang="ru-RU" dirty="0"/>
          </a:p>
          <a:p>
            <a:pPr marL="365125" indent="-255588" algn="just">
              <a:buFontTx/>
              <a:buAutoNum type="arabicPeriod"/>
            </a:pPr>
            <a:r>
              <a:rPr lang="ru-RU" altLang="ru-RU" dirty="0"/>
              <a:t>   </a:t>
            </a:r>
            <a:r>
              <a:rPr lang="ru-RU" altLang="ru-RU" sz="2400" dirty="0"/>
              <a:t>функциональные возможности (</a:t>
            </a:r>
            <a:r>
              <a:rPr lang="en-US" altLang="ru-RU" sz="2400" dirty="0"/>
              <a:t>Functionality)</a:t>
            </a:r>
            <a:r>
              <a:rPr lang="ru-RU" altLang="ru-RU" sz="2400" dirty="0"/>
              <a:t>;</a:t>
            </a:r>
          </a:p>
          <a:p>
            <a:pPr marL="365125" indent="-255588" algn="just">
              <a:buFontTx/>
              <a:buAutoNum type="arabicPeriod"/>
            </a:pPr>
            <a:r>
              <a:rPr lang="ru-RU" altLang="ru-RU" sz="2400" dirty="0"/>
              <a:t>    Надежность (</a:t>
            </a:r>
            <a:r>
              <a:rPr lang="en-US" altLang="ru-RU" sz="2400" dirty="0"/>
              <a:t>Reliability)</a:t>
            </a:r>
            <a:r>
              <a:rPr lang="ru-RU" altLang="ru-RU" sz="2400" dirty="0"/>
              <a:t>;</a:t>
            </a:r>
          </a:p>
          <a:p>
            <a:pPr marL="365125" indent="-255588" algn="just">
              <a:buFontTx/>
              <a:buAutoNum type="arabicPeriod"/>
            </a:pPr>
            <a:r>
              <a:rPr lang="ru-RU" altLang="ru-RU" sz="2400" dirty="0"/>
              <a:t>    Практичность (</a:t>
            </a:r>
            <a:r>
              <a:rPr lang="en-US" altLang="ru-RU" sz="2400" dirty="0"/>
              <a:t>Usability)</a:t>
            </a:r>
            <a:r>
              <a:rPr lang="ru-RU" altLang="ru-RU" sz="2400" dirty="0"/>
              <a:t>;</a:t>
            </a:r>
          </a:p>
          <a:p>
            <a:pPr marL="365125" indent="-255588" algn="just">
              <a:buFontTx/>
              <a:buAutoNum type="arabicPeriod"/>
            </a:pPr>
            <a:r>
              <a:rPr lang="ru-RU" altLang="ru-RU" sz="2400" dirty="0"/>
              <a:t>    Эффективность (</a:t>
            </a:r>
            <a:r>
              <a:rPr lang="en-US" altLang="ru-RU" sz="2400" dirty="0" err="1"/>
              <a:t>Efficiences</a:t>
            </a:r>
            <a:r>
              <a:rPr lang="en-US" altLang="ru-RU" sz="2400" dirty="0"/>
              <a:t>)</a:t>
            </a:r>
            <a:r>
              <a:rPr lang="ru-RU" altLang="ru-RU" sz="2400" dirty="0"/>
              <a:t>;</a:t>
            </a:r>
          </a:p>
          <a:p>
            <a:pPr marL="365125" indent="-255588" algn="just">
              <a:buFontTx/>
              <a:buAutoNum type="arabicPeriod"/>
            </a:pPr>
            <a:r>
              <a:rPr lang="ru-RU" altLang="ru-RU" sz="2400" dirty="0"/>
              <a:t>    </a:t>
            </a:r>
            <a:r>
              <a:rPr lang="ru-RU" altLang="ru-RU" sz="2400" dirty="0" err="1"/>
              <a:t>Сопровождаемость</a:t>
            </a:r>
            <a:r>
              <a:rPr lang="ru-RU" altLang="ru-RU" sz="2400" dirty="0"/>
              <a:t> (</a:t>
            </a:r>
            <a:r>
              <a:rPr lang="en-US" altLang="ru-RU" sz="2400" dirty="0"/>
              <a:t>Maintainability)</a:t>
            </a:r>
            <a:r>
              <a:rPr lang="ru-RU" altLang="ru-RU" sz="2400" dirty="0"/>
              <a:t>;</a:t>
            </a:r>
          </a:p>
          <a:p>
            <a:pPr marL="365125" indent="-255588" algn="just">
              <a:buFontTx/>
              <a:buAutoNum type="arabicPeriod"/>
            </a:pPr>
            <a:r>
              <a:rPr lang="ru-RU" altLang="ru-RU" sz="2400" dirty="0"/>
              <a:t>    Мобильность (</a:t>
            </a:r>
            <a:r>
              <a:rPr lang="en-US" altLang="ru-RU" sz="2400" dirty="0"/>
              <a:t>Portability)</a:t>
            </a:r>
            <a:r>
              <a:rPr lang="ru-RU" altLang="ru-RU" sz="2400" dirty="0"/>
              <a:t>;</a:t>
            </a:r>
            <a:endParaRPr lang="en-US" altLang="ru-RU" sz="2400" dirty="0"/>
          </a:p>
          <a:p>
            <a:pPr marL="365125" indent="-255588" algn="just">
              <a:buFontTx/>
              <a:buAutoNum type="arabicPeriod"/>
            </a:pPr>
            <a:endParaRPr lang="en-US" altLang="ru-RU" sz="2400" dirty="0"/>
          </a:p>
          <a:p>
            <a:pPr marL="365125" indent="-255588" algn="just">
              <a:buNone/>
            </a:pPr>
            <a:r>
              <a:rPr lang="ru-RU" altLang="ru-RU" sz="2400" dirty="0"/>
              <a:t>    </a:t>
            </a:r>
            <a:endParaRPr lang="ru-RU" altLang="ru-RU" dirty="0"/>
          </a:p>
          <a:p>
            <a:pPr marL="365125" indent="-255588" algn="r">
              <a:buFont typeface="Wingdings 3" panose="05040102010807070707" pitchFamily="18" charset="2"/>
              <a:buChar char=""/>
            </a:pPr>
            <a:r>
              <a:rPr lang="ru-RU" altLang="ru-RU" sz="1200" dirty="0"/>
              <a:t>Стандарт ГОСТ Р ИСО/МЭК 9126-93</a:t>
            </a:r>
          </a:p>
        </p:txBody>
      </p:sp>
      <p:sp>
        <p:nvSpPr>
          <p:cNvPr id="20483"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186EEBF-5734-44DA-B4A7-C651F19523CE}" type="slidenum">
              <a:rPr lang="ru-RU" altLang="ru-RU"/>
              <a:pPr eaLnBrk="1" hangingPunct="1"/>
              <a:t>8</a:t>
            </a:fld>
            <a:endParaRPr lang="ru-RU" altLang="ru-RU"/>
          </a:p>
        </p:txBody>
      </p:sp>
    </p:spTree>
    <p:extLst>
      <p:ext uri="{BB962C8B-B14F-4D97-AF65-F5344CB8AC3E}">
        <p14:creationId xmlns:p14="http://schemas.microsoft.com/office/powerpoint/2010/main" val="351797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933450" y="231775"/>
            <a:ext cx="10515600" cy="1325563"/>
          </a:xfrm>
        </p:spPr>
        <p:txBody>
          <a:bodyPr>
            <a:normAutofit/>
          </a:bodyPr>
          <a:lstStyle/>
          <a:p>
            <a:pPr algn="ctr">
              <a:defRPr/>
            </a:pPr>
            <a:r>
              <a:rPr lang="ru-RU" dirty="0"/>
              <a:t>1. Функциональные возможности (</a:t>
            </a:r>
            <a:r>
              <a:rPr lang="en-US" dirty="0"/>
              <a:t>Functionality)</a:t>
            </a:r>
            <a:endParaRPr lang="ru-RU" dirty="0"/>
          </a:p>
        </p:txBody>
      </p:sp>
      <p:sp>
        <p:nvSpPr>
          <p:cNvPr id="21507" name="Объект 1"/>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p>
            <a:pPr algn="just"/>
            <a:r>
              <a:rPr lang="ru-RU" altLang="ru-RU" dirty="0"/>
              <a:t>Набор атрибутов, относящихся к сути набора функций и их конкретным свойствам. Функциями</a:t>
            </a:r>
            <a:r>
              <a:rPr lang="en-US" altLang="ru-RU" dirty="0"/>
              <a:t> </a:t>
            </a:r>
            <a:r>
              <a:rPr lang="ru-RU" altLang="ru-RU" dirty="0"/>
              <a:t>являются те атрибуты, которые реализуют установленные или предполагаемые потребности.</a:t>
            </a:r>
            <a:endParaRPr lang="en-US" altLang="ru-RU" dirty="0"/>
          </a:p>
          <a:p>
            <a:r>
              <a:rPr lang="ru-RU" altLang="ru-RU" dirty="0"/>
              <a:t>1 Данный набор атрибутов характеризует то, что программное обеспечение выполняет для удовлетворения</a:t>
            </a:r>
            <a:r>
              <a:rPr lang="en-US" altLang="ru-RU" dirty="0"/>
              <a:t> </a:t>
            </a:r>
            <a:r>
              <a:rPr lang="ru-RU" altLang="ru-RU" dirty="0"/>
              <a:t>потребностей, тогда как другие наборы, главным образом, характеризуют, когда и как это выполняется.</a:t>
            </a:r>
          </a:p>
          <a:p>
            <a:r>
              <a:rPr lang="ru-RU" altLang="ru-RU" dirty="0"/>
              <a:t>2 В данной характеристике для установленных и предполагаемых потребностей учитывают примечание</a:t>
            </a:r>
            <a:r>
              <a:rPr lang="en-US" altLang="ru-RU" dirty="0"/>
              <a:t> </a:t>
            </a:r>
            <a:r>
              <a:rPr lang="ru-RU" altLang="ru-RU" dirty="0"/>
              <a:t>к определению качества (см. 3.6).</a:t>
            </a:r>
          </a:p>
        </p:txBody>
      </p:sp>
      <p:sp>
        <p:nvSpPr>
          <p:cNvPr id="21508" name="Номер слайда 2"/>
          <p:cNvSpPr>
            <a:spLocks noGrp="1"/>
          </p:cNvSpPr>
          <p:nvPr>
            <p:ph type="sldNum" sz="quarter" idx="4294967295"/>
          </p:nvPr>
        </p:nvSpPr>
        <p:spPr bwMode="auto">
          <a:xfrm>
            <a:off x="10301288"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7E03BF-525C-4EC8-B339-FA23B0E2D84F}" type="slidenum">
              <a:rPr lang="ru-RU" altLang="ru-RU"/>
              <a:pPr eaLnBrk="1" hangingPunct="1"/>
              <a:t>9</a:t>
            </a:fld>
            <a:endParaRPr lang="ru-RU" altLang="ru-RU"/>
          </a:p>
        </p:txBody>
      </p:sp>
    </p:spTree>
    <p:extLst>
      <p:ext uri="{BB962C8B-B14F-4D97-AF65-F5344CB8AC3E}">
        <p14:creationId xmlns:p14="http://schemas.microsoft.com/office/powerpoint/2010/main" val="41979650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Words>
  <Application>Microsoft Office PowerPoint</Application>
  <PresentationFormat>Широкоэкранный</PresentationFormat>
  <Paragraphs>137</Paragraphs>
  <Slides>23</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23</vt:i4>
      </vt:variant>
    </vt:vector>
  </HeadingPairs>
  <TitlesOfParts>
    <vt:vector size="29" baseType="lpstr">
      <vt:lpstr>Arial</vt:lpstr>
      <vt:lpstr>Calibri</vt:lpstr>
      <vt:lpstr>Calibri Light</vt:lpstr>
      <vt:lpstr>Times New Roman</vt:lpstr>
      <vt:lpstr>Wingdings 3</vt:lpstr>
      <vt:lpstr>Тема Office</vt:lpstr>
      <vt:lpstr>Презентация PowerPoint</vt:lpstr>
      <vt:lpstr>Презентация PowerPoint</vt:lpstr>
      <vt:lpstr>Качество (другие определения)</vt:lpstr>
      <vt:lpstr>Презентация PowerPoint</vt:lpstr>
      <vt:lpstr>Презентация PowerPoint</vt:lpstr>
      <vt:lpstr>Презентация PowerPoint</vt:lpstr>
      <vt:lpstr> ГОСТ Р ИСО/МЭК 9126-93</vt:lpstr>
      <vt:lpstr>Презентация PowerPoint</vt:lpstr>
      <vt:lpstr>1. Функциональные возможности (Functionality)</vt:lpstr>
      <vt:lpstr>2. Надежность (Reliability)</vt:lpstr>
      <vt:lpstr>3. Практичность (Usability)</vt:lpstr>
      <vt:lpstr>4. Эффективность (Efficiences)</vt:lpstr>
      <vt:lpstr>5. Сопровождаемость (Maintainability)</vt:lpstr>
      <vt:lpstr>6. Мобильность (Portability)</vt:lpstr>
      <vt:lpstr>Схема оценивания</vt:lpstr>
      <vt:lpstr>Формализованная система стратегического управления</vt:lpstr>
      <vt:lpstr>Изменение системы управления</vt:lpstr>
      <vt:lpstr>Трудности реализации стратегии</vt:lpstr>
      <vt:lpstr>Этапы реализации стратегии</vt:lpstr>
      <vt:lpstr>Коррекции в стратегии</vt:lpstr>
      <vt:lpstr>Оценка готовности организации к стратегическим изменениям</vt:lpstr>
      <vt:lpstr>Управление рисками</vt:lpstr>
      <vt:lpstr>РМВОК                 MSF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Lobanov</dc:creator>
  <cp:lastModifiedBy>Alexander Lobanov</cp:lastModifiedBy>
  <cp:revision>1</cp:revision>
  <dcterms:created xsi:type="dcterms:W3CDTF">2023-05-25T12:19:01Z</dcterms:created>
  <dcterms:modified xsi:type="dcterms:W3CDTF">2023-05-25T12:19:11Z</dcterms:modified>
</cp:coreProperties>
</file>