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689" r:id="rId2"/>
    <p:sldId id="269" r:id="rId3"/>
    <p:sldId id="270" r:id="rId4"/>
    <p:sldId id="675" r:id="rId5"/>
    <p:sldId id="676" r:id="rId6"/>
    <p:sldId id="677" r:id="rId7"/>
    <p:sldId id="678" r:id="rId8"/>
    <p:sldId id="326" r:id="rId9"/>
    <p:sldId id="327" r:id="rId10"/>
    <p:sldId id="328" r:id="rId11"/>
    <p:sldId id="329" r:id="rId12"/>
    <p:sldId id="706" r:id="rId13"/>
    <p:sldId id="709" r:id="rId14"/>
    <p:sldId id="707" r:id="rId15"/>
    <p:sldId id="710" r:id="rId16"/>
    <p:sldId id="711" r:id="rId17"/>
    <p:sldId id="712" r:id="rId18"/>
    <p:sldId id="713" r:id="rId19"/>
    <p:sldId id="714" r:id="rId20"/>
    <p:sldId id="715" r:id="rId21"/>
    <p:sldId id="716" r:id="rId22"/>
    <p:sldId id="717" r:id="rId23"/>
    <p:sldId id="718" r:id="rId24"/>
    <p:sldId id="719" r:id="rId25"/>
    <p:sldId id="720" r:id="rId26"/>
    <p:sldId id="721" r:id="rId27"/>
    <p:sldId id="722" r:id="rId28"/>
    <p:sldId id="723" r:id="rId29"/>
    <p:sldId id="724" r:id="rId30"/>
    <p:sldId id="679" r:id="rId31"/>
    <p:sldId id="680" r:id="rId32"/>
    <p:sldId id="681" r:id="rId33"/>
    <p:sldId id="682" r:id="rId34"/>
    <p:sldId id="683" r:id="rId35"/>
    <p:sldId id="684" r:id="rId36"/>
    <p:sldId id="685" r:id="rId37"/>
    <p:sldId id="686" r:id="rId38"/>
    <p:sldId id="687" r:id="rId39"/>
    <p:sldId id="688" r:id="rId40"/>
    <p:sldId id="311"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69846" autoAdjust="0"/>
  </p:normalViewPr>
  <p:slideViewPr>
    <p:cSldViewPr snapToGrid="0">
      <p:cViewPr varScale="1">
        <p:scale>
          <a:sx n="67" d="100"/>
          <a:sy n="67" d="100"/>
        </p:scale>
        <p:origin x="9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B96D6-CD9A-4093-B496-B5D3BD03A0C9}" type="datetimeFigureOut">
              <a:rPr lang="ru-RU" smtClean="0"/>
              <a:t>21.01.2025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1DBAF-B702-46E7-9CAC-661F4D6AE3D3}" type="slidenum">
              <a:rPr lang="ru-RU" smtClean="0"/>
              <a:t>‹#›</a:t>
            </a:fld>
            <a:endParaRPr lang="ru-RU"/>
          </a:p>
        </p:txBody>
      </p:sp>
    </p:spTree>
    <p:extLst>
      <p:ext uri="{BB962C8B-B14F-4D97-AF65-F5344CB8AC3E}">
        <p14:creationId xmlns:p14="http://schemas.microsoft.com/office/powerpoint/2010/main" val="40280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469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Он демонстрирует попытку объединить процессы жизненного цикла из ГОСТ Р ИСО/МЭК 12207 с процессами управления проектами из популярного методического справочника PMBOK1 (PMBOK, 2009) и стандарта ISO 10006 (русская версия стандарта содержится в (ГОСТ 10006, 2005)). Схематически это представлено на рис. 4.1, приведенном в стандарте.</a:t>
            </a:r>
          </a:p>
        </p:txBody>
      </p:sp>
      <p:sp>
        <p:nvSpPr>
          <p:cNvPr id="4" name="Номер слайда 3"/>
          <p:cNvSpPr>
            <a:spLocks noGrp="1"/>
          </p:cNvSpPr>
          <p:nvPr>
            <p:ph type="sldNum" sz="quarter" idx="5"/>
          </p:nvPr>
        </p:nvSpPr>
        <p:spPr/>
        <p:txBody>
          <a:bodyPr/>
          <a:lstStyle/>
          <a:p>
            <a:fld id="{0731DBAF-B702-46E7-9CAC-661F4D6AE3D3}" type="slidenum">
              <a:rPr lang="ru-RU" smtClean="0"/>
              <a:t>20</a:t>
            </a:fld>
            <a:endParaRPr lang="ru-RU"/>
          </a:p>
        </p:txBody>
      </p:sp>
    </p:spTree>
    <p:extLst>
      <p:ext uri="{BB962C8B-B14F-4D97-AF65-F5344CB8AC3E}">
        <p14:creationId xmlns:p14="http://schemas.microsoft.com/office/powerpoint/2010/main" val="2965930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Настоящий стандарт предназначен для субъектов, использующих или планирующих использование ГОСТ Р ИСО/МЭК 12207 в программных проектах независимо от области их применения, создаваемых продуктов, методологии, объема или сложности. Стандарт в первую очередь предназначен для:</a:t>
            </a:r>
          </a:p>
          <a:p>
            <a:pPr marL="228600" indent="-228600">
              <a:buAutoNum type="arabicParenR"/>
            </a:pPr>
            <a:endParaRPr lang="ru-RU" dirty="0"/>
          </a:p>
          <a:p>
            <a:pPr marL="228600" indent="-228600">
              <a:buAutoNum type="arabicParenR"/>
            </a:pPr>
            <a:r>
              <a:rPr lang="ru-RU" dirty="0"/>
              <a:t>Приведены соображения для лиц:</a:t>
            </a:r>
          </a:p>
          <a:p>
            <a:pPr marL="228600" indent="-228600">
              <a:buAutoNum type="arabicParenR"/>
            </a:pPr>
            <a:endParaRPr lang="ru-RU" dirty="0"/>
          </a:p>
          <a:p>
            <a:pPr marL="171450" indent="-171450">
              <a:buFont typeface="Arial" panose="020B0604020202020204" pitchFamily="34" charset="0"/>
              <a:buChar char="•"/>
            </a:pPr>
            <a:r>
              <a:rPr lang="ru-RU" dirty="0"/>
              <a:t>вовлеченных в программные проекты, но не являющихся АП ( Администраторами Проектов. - АБ );</a:t>
            </a:r>
          </a:p>
          <a:p>
            <a:pPr marL="171450" indent="-171450">
              <a:buFont typeface="Arial" panose="020B0604020202020204" pitchFamily="34" charset="0"/>
              <a:buChar char="•"/>
            </a:pPr>
            <a:r>
              <a:rPr lang="ru-RU" dirty="0"/>
              <a:t>являющихся администраторами непрограммных проектов, но связанных с АП программных средств".</a:t>
            </a:r>
          </a:p>
          <a:p>
            <a:pPr marL="171450" indent="-171450">
              <a:buFont typeface="Arial" panose="020B0604020202020204" pitchFamily="34" charset="0"/>
              <a:buChar char="•"/>
            </a:pPr>
            <a:endParaRPr lang="ru-RU" dirty="0"/>
          </a:p>
          <a:p>
            <a:pPr marL="0" indent="0">
              <a:buFont typeface="Arial" panose="020B0604020202020204" pitchFamily="34" charset="0"/>
              <a:buNone/>
            </a:pPr>
            <a:endParaRPr lang="ru-RU" dirty="0"/>
          </a:p>
        </p:txBody>
      </p:sp>
      <p:sp>
        <p:nvSpPr>
          <p:cNvPr id="4" name="Номер слайда 3"/>
          <p:cNvSpPr>
            <a:spLocks noGrp="1"/>
          </p:cNvSpPr>
          <p:nvPr>
            <p:ph type="sldNum" sz="quarter" idx="5"/>
          </p:nvPr>
        </p:nvSpPr>
        <p:spPr/>
        <p:txBody>
          <a:bodyPr/>
          <a:lstStyle/>
          <a:p>
            <a:fld id="{0731DBAF-B702-46E7-9CAC-661F4D6AE3D3}" type="slidenum">
              <a:rPr lang="ru-RU" smtClean="0"/>
              <a:t>21</a:t>
            </a:fld>
            <a:endParaRPr lang="ru-RU"/>
          </a:p>
        </p:txBody>
      </p:sp>
    </p:spTree>
    <p:extLst>
      <p:ext uri="{BB962C8B-B14F-4D97-AF65-F5344CB8AC3E}">
        <p14:creationId xmlns:p14="http://schemas.microsoft.com/office/powerpoint/2010/main" val="3583804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Относительно короткий основной текст (раздел 6 "Руководство" занимает всего 9 страниц из общих 35) представляет собой последовательный комментарий к процессу 7.1 "Управление" из ГОСТ Р ИСО/МЭК 12207 с точки зрения PMBOK. Стиль комментария - неформальный, рассуждения большей частью носят рекомендательный характер. Комментарий не выходит за пределы обычного здравого смысла, и ничего нового не содержит. В общем, это полезное чтение для руководителей (в терминологии переводчиков - "администраторов") проектов, но не более того.</a:t>
            </a:r>
          </a:p>
          <a:p>
            <a:endParaRPr lang="ru-RU" dirty="0"/>
          </a:p>
          <a:p>
            <a:r>
              <a:rPr lang="ru-RU" dirty="0"/>
              <a:t>Приложение А представляет собой одну большую таблицу, демонстрирующую связи между основными процессами ГОСТ Р ИСО/МЭК 12207 и вызываемыми из них работами процесса "Управление". Все эти ссылки содержатся в теле стандарта ГОСТ Р ИСО/МЭК 12207; сведение их в одну таблицу никакой новой информации не добавляет.</a:t>
            </a:r>
          </a:p>
          <a:p>
            <a:endParaRPr lang="ru-RU" dirty="0"/>
          </a:p>
          <a:p>
            <a:r>
              <a:rPr lang="ru-RU" dirty="0"/>
              <a:t>Приложение В представляет собой точно такую же таблицу, связывающую области процессов и отдельные процессы из PMBOK с работами процесса "Управление" из ГОСТ Р ИСО/МЭК 12207.</a:t>
            </a:r>
          </a:p>
          <a:p>
            <a:endParaRPr lang="ru-RU" dirty="0"/>
          </a:p>
          <a:p>
            <a:r>
              <a:rPr lang="ru-RU" dirty="0"/>
              <a:t>Аналогичная таблица, где вместо областей используются группы процессов в смысле PMBOK, приведена в Приложении С. Приложения В и С фактически суммируют все, что было сказано в разделе 6 стандарта. Зачем понадобилось представлять это в виде таблиц, непонятно. Никакой дополнительной информации эти таблицы не несут, демонстрируя только факт наличия связей между PMBOK и ГОСТ Р ИСО/МЭК 12207. Впрочем, статус обоих Приложений - "справочное", так что никакой самостоятельной ценности они, возможно, и не должны были представлять.</a:t>
            </a:r>
          </a:p>
          <a:p>
            <a:endParaRPr lang="ru-RU" dirty="0"/>
          </a:p>
          <a:p>
            <a:r>
              <a:rPr lang="ru-RU" dirty="0"/>
              <a:t>Еще одна сводная таблица представлена в Приложении D. Здесь показаны связи между тремя источниками: ГОСТ Р ИСО/МЭК 12207, PMBOK и стандартом ISO 10006. Замечу сразу, что последний был переведен на русский язык только в 2005 г.; как следствие, терминология, использованная в Приложении D к стандарту ГОСТ Р ИСО/МЭК 16326 2002 г., отличается от более поздней. Как и в предыдущих случаях, смысл представления этих связей в компактной табличной форме неясен. Более того, суммарный объем Приложений А-D превышает объем основного раздела 6 "Руководство" больше чем в два раза.</a:t>
            </a:r>
          </a:p>
        </p:txBody>
      </p:sp>
      <p:sp>
        <p:nvSpPr>
          <p:cNvPr id="4" name="Номер слайда 3"/>
          <p:cNvSpPr>
            <a:spLocks noGrp="1"/>
          </p:cNvSpPr>
          <p:nvPr>
            <p:ph type="sldNum" sz="quarter" idx="5"/>
          </p:nvPr>
        </p:nvSpPr>
        <p:spPr/>
        <p:txBody>
          <a:bodyPr/>
          <a:lstStyle/>
          <a:p>
            <a:fld id="{0731DBAF-B702-46E7-9CAC-661F4D6AE3D3}" type="slidenum">
              <a:rPr lang="ru-RU" smtClean="0"/>
              <a:t>22</a:t>
            </a:fld>
            <a:endParaRPr lang="ru-RU"/>
          </a:p>
        </p:txBody>
      </p:sp>
    </p:spTree>
    <p:extLst>
      <p:ext uri="{BB962C8B-B14F-4D97-AF65-F5344CB8AC3E}">
        <p14:creationId xmlns:p14="http://schemas.microsoft.com/office/powerpoint/2010/main" val="1482049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мой взгляд, ГОСТ Р ИСО/МЭК 16326-2002 по форме и назначению не отличается от ГОСТ Р ИСО/МЭК 15271-2002. И тот и другой страдают избытком правильных "в общем" и опирающихся только на здравый смысл рассуждений. Эти рассуждения очевидны для каждого, кто имеет практический опыт руководства проектом, и вряд ли выглядят обоснованными для тех, кто такого опыта не имеет. В отличие от ГОСТ Р ИСО/МЭК 15271-2002 стандарт ГОСТ Р ИСО/МЭК 16326-2002 более формален, но практический смысл предложенного формализма непонятен.</a:t>
            </a:r>
          </a:p>
          <a:p>
            <a:endParaRPr lang="ru-RU" dirty="0"/>
          </a:p>
          <a:p>
            <a:r>
              <a:rPr lang="ru-RU" dirty="0"/>
              <a:t>С точки зрения практического применения при проектировании бизнес-процессов, связанных с ИТ, оба стандарта по большому счету бесполезны. С другой стороны, они могут оказаться востребованными при выполнении комплексных проектов, включающих наряду с исследованием практики управления ИТ анализ проектного управления и управления качеством.</a:t>
            </a:r>
          </a:p>
          <a:p>
            <a:endParaRPr lang="ru-RU" dirty="0"/>
          </a:p>
          <a:p>
            <a:r>
              <a:rPr lang="ru-RU" dirty="0"/>
              <a:t>Помимо рассмотренных выше ГОСТ Р ИСО/МЭК 12207 вызвал к жизни еще ряд стандартов, которые детализируют приведенные в нем процессы жизненного цикла. К ним относятся, например, ГОСТ Р ИСО/МЭК 15910-2002 "Процесс создания документации пользователя программного средства" (ГОСТ 15910, 2002) и ГОСТ Р ИСО/МЭК 14764-2002 "Сопровождение программных средств" (ГОСТ 14764, 2002). Часть аналогичных стандартов ИСО еще не переведена на русский язык; вероятно, в дальнейшем число русскоязычных стандартов ГОСТ Р ИСО, непосредственно связанных с ГОСТ Р ИСО/МЭК 12207, будет увеличиваться</a:t>
            </a:r>
          </a:p>
        </p:txBody>
      </p:sp>
      <p:sp>
        <p:nvSpPr>
          <p:cNvPr id="4" name="Номер слайда 3"/>
          <p:cNvSpPr>
            <a:spLocks noGrp="1"/>
          </p:cNvSpPr>
          <p:nvPr>
            <p:ph type="sldNum" sz="quarter" idx="5"/>
          </p:nvPr>
        </p:nvSpPr>
        <p:spPr/>
        <p:txBody>
          <a:bodyPr/>
          <a:lstStyle/>
          <a:p>
            <a:fld id="{0731DBAF-B702-46E7-9CAC-661F4D6AE3D3}" type="slidenum">
              <a:rPr lang="ru-RU" smtClean="0"/>
              <a:t>23</a:t>
            </a:fld>
            <a:endParaRPr lang="ru-RU"/>
          </a:p>
        </p:txBody>
      </p:sp>
    </p:spTree>
    <p:extLst>
      <p:ext uri="{BB962C8B-B14F-4D97-AF65-F5344CB8AC3E}">
        <p14:creationId xmlns:p14="http://schemas.microsoft.com/office/powerpoint/2010/main" val="421530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ISO/IEC 15288 Standard </a:t>
            </a:r>
            <a:r>
              <a:rPr lang="ru-RU" dirty="0" err="1"/>
              <a:t>for</a:t>
            </a:r>
            <a:r>
              <a:rPr lang="ru-RU" dirty="0"/>
              <a:t> Systems Engineering — System Life </a:t>
            </a:r>
            <a:r>
              <a:rPr lang="ru-RU" dirty="0" err="1"/>
              <a:t>Cycle</a:t>
            </a:r>
            <a:r>
              <a:rPr lang="ru-RU" dirty="0"/>
              <a:t> </a:t>
            </a:r>
            <a:r>
              <a:rPr lang="ru-RU" dirty="0" err="1"/>
              <a:t>Processes</a:t>
            </a:r>
            <a:r>
              <a:rPr lang="ru-RU" dirty="0"/>
              <a:t> [5] ( процессы жизненного цикла систем).</a:t>
            </a:r>
          </a:p>
          <a:p>
            <a:r>
              <a:rPr lang="ru-RU" dirty="0"/>
              <a:t>Отличается от предыдущего нацеленностью на рассмотрение программно-аппаратных систем в целом.</a:t>
            </a:r>
            <a:endParaRPr lang="en-US" dirty="0"/>
          </a:p>
          <a:p>
            <a:r>
              <a:rPr lang="ru-RU" dirty="0"/>
              <a:t>ISO/IEC 15288 предлагает похожую схему рассмотрения жизненного цикла системы в виде набора процессов. Каждый процесс описывается набором его результатов (</a:t>
            </a:r>
            <a:r>
              <a:rPr lang="ru-RU" dirty="0" err="1"/>
              <a:t>outcomes</a:t>
            </a:r>
            <a:r>
              <a:rPr lang="ru-RU" dirty="0"/>
              <a:t>), которые достигаются при помощи различных видов деятельности.</a:t>
            </a:r>
            <a:endParaRPr lang="en-US" dirty="0"/>
          </a:p>
          <a:p>
            <a:endParaRPr lang="en-US" dirty="0"/>
          </a:p>
          <a:p>
            <a:r>
              <a:rPr lang="ru-RU" dirty="0"/>
              <a:t>Всего выделено 26 процессов, объединяемых в 5 групп.</a:t>
            </a:r>
          </a:p>
        </p:txBody>
      </p:sp>
      <p:sp>
        <p:nvSpPr>
          <p:cNvPr id="4" name="Номер слайда 3"/>
          <p:cNvSpPr>
            <a:spLocks noGrp="1"/>
          </p:cNvSpPr>
          <p:nvPr>
            <p:ph type="sldNum" sz="quarter" idx="5"/>
          </p:nvPr>
        </p:nvSpPr>
        <p:spPr/>
        <p:txBody>
          <a:bodyPr/>
          <a:lstStyle/>
          <a:p>
            <a:fld id="{0731DBAF-B702-46E7-9CAC-661F4D6AE3D3}" type="slidenum">
              <a:rPr lang="ru-RU" smtClean="0"/>
              <a:t>24</a:t>
            </a:fld>
            <a:endParaRPr lang="ru-RU"/>
          </a:p>
        </p:txBody>
      </p:sp>
    </p:spTree>
    <p:extLst>
      <p:ext uri="{BB962C8B-B14F-4D97-AF65-F5344CB8AC3E}">
        <p14:creationId xmlns:p14="http://schemas.microsoft.com/office/powerpoint/2010/main" val="942392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объемный (почти 60 страниц) и сложный документ, задуманный, по-видимому, как расширение ГОСТ Р ИСО/МЭК 12207 на системы, "которые созданы человеком и состоят из одного или нескольких следующих элементов: технические средства, программные средства, люди, процессы (например, процесс оценки), процедуры (например, инструкции оператора), основные средства и природные ресурсы (например, вода, объекты живой природы, минералы)". Его отличают точность и продуманность формулировок, структурированность изложения. Структурно он следует ГОСТ Р ИСО/МЭК 12207 - в частности, здесь, как и там, процессы разбиваются на группы, хотя принцип разбиения совершенно другой. Теперь эти группы выглядят следующим образом (см. слайд):</a:t>
            </a:r>
          </a:p>
          <a:p>
            <a:endParaRPr lang="ru-RU" dirty="0"/>
          </a:p>
          <a:p>
            <a:r>
              <a:rPr lang="ru-RU" dirty="0"/>
              <a:t>К процессам соглашения относятся процесс приобретения, используемый организациями для приобретения продукции или получения услуг, и процесс поставки, используемый для поставок продукции или оказания услуг.</a:t>
            </a:r>
          </a:p>
          <a:p>
            <a:endParaRPr lang="ru-RU" dirty="0"/>
          </a:p>
          <a:p>
            <a:r>
              <a:rPr lang="ru-RU" dirty="0"/>
              <a:t>Процессы предприятия включают процесс управления средой предприятия, процесс управления инвестициями, процесс управления процессами жизненного цикла системы, процесс управления ресурсами, процесс управления качеством.</a:t>
            </a:r>
          </a:p>
          <a:p>
            <a:endParaRPr lang="ru-RU" dirty="0"/>
          </a:p>
          <a:p>
            <a:r>
              <a:rPr lang="ru-RU" dirty="0"/>
              <a:t>К процессам проекта относятся процесс планирования проекта, процесс оценки проекта, процесс контроля проекта, процесс принятия решений, процесс управления рисками, процесс управления конфигурацией, процесс управления информацией.</a:t>
            </a:r>
          </a:p>
          <a:p>
            <a:endParaRPr lang="ru-RU" dirty="0"/>
          </a:p>
          <a:p>
            <a:r>
              <a:rPr lang="ru-RU" dirty="0"/>
              <a:t>И, наконец, технические процессы включают процесс определения требований правообладателей, процесс анализа требований, процесс проектирования архитектуры, процесс реализации элементов системы, процесс комплексирования, процесс верификации, процесс передачи, процесс валидации, процесс функционирования, процесс технического обслуживания, процесс изъятия и списания.</a:t>
            </a:r>
          </a:p>
          <a:p>
            <a:endParaRPr lang="ru-RU" dirty="0"/>
          </a:p>
          <a:p>
            <a:r>
              <a:rPr lang="ru-RU" dirty="0" err="1"/>
              <a:t>Cтандарт</a:t>
            </a:r>
            <a:r>
              <a:rPr lang="ru-RU" dirty="0"/>
              <a:t> предназначен для организаций, приобретающих, разрабатывающих или внедряющих системы. Созданные системы могут использоваться для внутренних целей или поставляться заказчикам. В качестве заказчиков и поставщиков могут выступать и подразделения самой организации.</a:t>
            </a:r>
          </a:p>
        </p:txBody>
      </p:sp>
      <p:sp>
        <p:nvSpPr>
          <p:cNvPr id="4" name="Номер слайда 3"/>
          <p:cNvSpPr>
            <a:spLocks noGrp="1"/>
          </p:cNvSpPr>
          <p:nvPr>
            <p:ph type="sldNum" sz="quarter" idx="5"/>
          </p:nvPr>
        </p:nvSpPr>
        <p:spPr/>
        <p:txBody>
          <a:bodyPr/>
          <a:lstStyle/>
          <a:p>
            <a:fld id="{0731DBAF-B702-46E7-9CAC-661F4D6AE3D3}" type="slidenum">
              <a:rPr lang="ru-RU" smtClean="0"/>
              <a:t>25</a:t>
            </a:fld>
            <a:endParaRPr lang="ru-RU"/>
          </a:p>
        </p:txBody>
      </p:sp>
    </p:spTree>
    <p:extLst>
      <p:ext uri="{BB962C8B-B14F-4D97-AF65-F5344CB8AC3E}">
        <p14:creationId xmlns:p14="http://schemas.microsoft.com/office/powerpoint/2010/main" val="80155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arenR"/>
            </a:pPr>
            <a:r>
              <a:rPr lang="ru-RU" dirty="0"/>
              <a:t>Структура стандарта и связь его с ИСО/МЭК 12207 показаны на рис. 6.1. Здесь последний представлен своей последней версией, которая называется Изменение № 1 к ИСО/МЭК 12207. С точки зрения структуры ГОСТ Р ИСО/МЭК 15288 различия между ГОСТ ИСО/МЭК 12207 и Изменением № 1 к ИСО/МЭК 12207 несущественны. Как видим, ИСО/МЭК 12207 детализирует процесс реализации элементов системы, которые могут включать и программные средства. В Приложении С к стандарту точно определяется, процессам какого из двух стандартов (т. е. ГОСТ Р ИСО/МЭК 15288 и ГОСТ Р ИСО/МЭК 12207) следует отдавать предпочтение при построении программной системы.</a:t>
            </a:r>
          </a:p>
          <a:p>
            <a:pPr marL="228600" indent="-228600">
              <a:buAutoNum type="arabicParenR"/>
            </a:pPr>
            <a:endParaRPr lang="ru-RU" dirty="0"/>
          </a:p>
          <a:p>
            <a:pPr marL="228600" indent="-228600">
              <a:buAutoNum type="arabicParenR"/>
            </a:pPr>
            <a:r>
              <a:rPr lang="ru-RU" dirty="0"/>
              <a:t>В ГОСТ Р ИСО/МЭК 15288 для каждого процесса определены цели и результаты, а также приведено описание соответствующей деятельности. Я приведу несколько необходимых для понимания цитат из стандарта.</a:t>
            </a:r>
          </a:p>
          <a:p>
            <a:pPr marL="228600" indent="-228600">
              <a:buAutoNum type="arabicParenR"/>
            </a:pPr>
            <a:endParaRPr lang="ru-RU" dirty="0"/>
          </a:p>
          <a:p>
            <a:pPr marL="0" indent="0">
              <a:buNone/>
            </a:pPr>
            <a:r>
              <a:rPr lang="ru-RU" dirty="0"/>
              <a:t>"Организация осуществляет процессы жизненного цикла избирательно, чтобы достичь целей и результатов стадий жизненного цикла".</a:t>
            </a:r>
          </a:p>
          <a:p>
            <a:pPr marL="228600" indent="-228600">
              <a:buAutoNum type="arabicParenR"/>
            </a:pPr>
            <a:endParaRPr lang="ru-RU" dirty="0"/>
          </a:p>
          <a:p>
            <a:pPr marL="0" indent="0">
              <a:buNone/>
            </a:pPr>
            <a:r>
              <a:rPr lang="ru-RU" dirty="0"/>
              <a:t>"Каждый процесс жизненного цикла при необходимости может быть начат в любой момент жизненного цикла, при этом нет определенного порядка в их использовании. Любой процесс может выполняться одновременно с любыми другими процессами жизненного цикла и может быть реализован на любом уровне иерархии структуры системы. Таким образом, в следующем ниже описании процессов порядок, в котором представлены используемые процессы и группы процессов, не подразумевает предшествования или последовательности их применения в течение жизненного цикла системы. Однако группы процессов отражают концепции, лежащие в основе настоящего стандарта".</a:t>
            </a:r>
          </a:p>
        </p:txBody>
      </p:sp>
      <p:sp>
        <p:nvSpPr>
          <p:cNvPr id="4" name="Номер слайда 3"/>
          <p:cNvSpPr>
            <a:spLocks noGrp="1"/>
          </p:cNvSpPr>
          <p:nvPr>
            <p:ph type="sldNum" sz="quarter" idx="5"/>
          </p:nvPr>
        </p:nvSpPr>
        <p:spPr/>
        <p:txBody>
          <a:bodyPr/>
          <a:lstStyle/>
          <a:p>
            <a:fld id="{0731DBAF-B702-46E7-9CAC-661F4D6AE3D3}" type="slidenum">
              <a:rPr lang="ru-RU" smtClean="0"/>
              <a:t>26</a:t>
            </a:fld>
            <a:endParaRPr lang="ru-RU"/>
          </a:p>
        </p:txBody>
      </p:sp>
    </p:spTree>
    <p:extLst>
      <p:ext uri="{BB962C8B-B14F-4D97-AF65-F5344CB8AC3E}">
        <p14:creationId xmlns:p14="http://schemas.microsoft.com/office/powerpoint/2010/main" val="4222776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Чтобы представить стиль стандарта, я приведу пространную цитату, описывающую процесс управления процессами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"5.3.4. Процесс управления процессами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5.3.4.1. Цель процесса управления процессами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Цель процесса управления процессами жизненного цикла системы заключается в гарантировании доступности эффективных процессов жизненного цикла для использования организацией. Данный процесс обеспечивает процессы жизненного цикла системы, которые согласованы с целями и политикой организации, определены, адаптированы и поддержаны соответствующим образом для учета особенностей отдельных проектов и способны реализовываться с помощью эффективных проверенных методов и инструментальных средств.</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5.3.4.2. Результаты процесса управления процессами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результате эффективного управления процессами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 определяются процессы жизненного цикла системы, которые будут использоваться организацией;</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b) определяется политика применения процессов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c) определяется политика адаптации процессов жизненного цикла системы для удовлетворения потребностей отдельных проектов;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d) определяются критерии оценки результатов применения процессов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e) предпринимаются действия по совершенствованию способов определения и применения процессов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5.3.4.3. Деятельность в процессе управления процессами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реализации процессов управления процессами жизненного цикла системы организация должна осуществлять следующие действия в соответствии с принятой политикой и процедурами: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a) устанавливать стандартные наборы процессов жизненного цикла систем для соответствующих стадий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b) определять приемлемые политику и процедуры адаптации и требования к их утверждению;</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c) определять методы и инструментальные средства, которые поддерживают выполнение процессов жизненного цикла системы;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d) по возможности устанавливать показатели, которые позволяют определять характеристики выполненных стандартных процессов;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e) контролировать выполнение процесса, сохранять и анализировать показатели процесса и определять тенденции по отношению к критериям предприятия;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f) определять возможности для усовершенствования стандартных процессов жизненного цикла систем;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g) совершенствовать имеющиеся процессы, методы и инструментальные средства, используя найденные возможности".</a:t>
            </a:r>
          </a:p>
          <a:p>
            <a:endParaRPr lang="ru-RU" dirty="0"/>
          </a:p>
        </p:txBody>
      </p:sp>
      <p:sp>
        <p:nvSpPr>
          <p:cNvPr id="4" name="Номер слайда 3"/>
          <p:cNvSpPr>
            <a:spLocks noGrp="1"/>
          </p:cNvSpPr>
          <p:nvPr>
            <p:ph type="sldNum" sz="quarter" idx="5"/>
          </p:nvPr>
        </p:nvSpPr>
        <p:spPr/>
        <p:txBody>
          <a:bodyPr/>
          <a:lstStyle/>
          <a:p>
            <a:fld id="{0731DBAF-B702-46E7-9CAC-661F4D6AE3D3}" type="slidenum">
              <a:rPr lang="ru-RU" smtClean="0"/>
              <a:t>27</a:t>
            </a:fld>
            <a:endParaRPr lang="ru-RU"/>
          </a:p>
        </p:txBody>
      </p:sp>
    </p:spTree>
    <p:extLst>
      <p:ext uri="{BB962C8B-B14F-4D97-AF65-F5344CB8AC3E}">
        <p14:creationId xmlns:p14="http://schemas.microsoft.com/office/powerpoint/2010/main" val="321176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Как видим, уровень абстракции описания процессов здесь выше, чем в ГОСТ Р ИСО/МЭК 12207. Кроме того, подчеркивается, что ответственность за результаты частично лежит на "организации", а не только на владельце (владельцах) процессов. Все это означает, что позиция управленца, применяющего стандарт (или принимающего решение о внедрении его в организации), в управленческой иерархии должна быть достаточно высокой.</a:t>
            </a:r>
          </a:p>
          <a:p>
            <a:endParaRPr lang="ru-RU" dirty="0"/>
          </a:p>
          <a:p>
            <a:r>
              <a:rPr lang="ru-RU" dirty="0"/>
              <a:t>Разберем приведенный пример процесса подробнее. В результате реализации процесса управления процессами жизненного цикла должны быть определены "процессы жизненного цикла системы, которые будут использоваться организацией". Отметим, что в ГОСТ Р ИСО/МЭК 12207 такой или аналогичный процесс отсутствовал - технология внедрения стандарта оставалась за кадром. Здесь сделана попытка регламентировать эту деятельность. Содержательно процесс подразумевает, что для (каждой) разрабатываемой или внедряемой системы Х необходимо разработать, согласовать и утвердить у руководства документ "Процессы жизненного цикла системы Х", причем нужно принять решение о том, будут ли эти процессы такими же, как и для систем Y, Z…, или для них придется разрабатывать свои документы.</a:t>
            </a:r>
          </a:p>
          <a:p>
            <a:endParaRPr lang="ru-RU" dirty="0"/>
          </a:p>
          <a:p>
            <a:r>
              <a:rPr lang="ru-RU" dirty="0"/>
              <a:t>Должны быть определены "политика применения процессов жизненного цикла системы" и "политика адаптации процессов жизненного цикла системы для удовлетворения потребностей отдельных проектов". То есть нужно создать документ (или совокупность документов для отдельных проектов), описывающий, какие процессы, как и почему (а возможно, и кем) должны быть адаптированы к требованиям организации и/или проекта, а также определяющий механизм(ы) модификации процессов при необходимости. К счастью, в стандарте есть Приложение А, посвященное процессу адаптации, правда, сам процесс достаточно сложный и ресурсоемкий.</a:t>
            </a:r>
          </a:p>
        </p:txBody>
      </p:sp>
      <p:sp>
        <p:nvSpPr>
          <p:cNvPr id="4" name="Номер слайда 3"/>
          <p:cNvSpPr>
            <a:spLocks noGrp="1"/>
          </p:cNvSpPr>
          <p:nvPr>
            <p:ph type="sldNum" sz="quarter" idx="5"/>
          </p:nvPr>
        </p:nvSpPr>
        <p:spPr/>
        <p:txBody>
          <a:bodyPr/>
          <a:lstStyle/>
          <a:p>
            <a:fld id="{0731DBAF-B702-46E7-9CAC-661F4D6AE3D3}" type="slidenum">
              <a:rPr lang="ru-RU" smtClean="0"/>
              <a:t>28</a:t>
            </a:fld>
            <a:endParaRPr lang="ru-RU"/>
          </a:p>
        </p:txBody>
      </p:sp>
    </p:spTree>
    <p:extLst>
      <p:ext uri="{BB962C8B-B14F-4D97-AF65-F5344CB8AC3E}">
        <p14:creationId xmlns:p14="http://schemas.microsoft.com/office/powerpoint/2010/main" val="349070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Далее, нужно разработать и утвердить "критерии оценки результатов применения процессов жизненного цикла системы". Другими словами, нужно придумать набор параметров, по которым можно будет судить о том, как работает каждый внедренный процесс жизненного цикла и что можно и нужно сделать для повышения его эффективности. Конечно, маловероятно, что удастся сразу разработать законченную систему показателей; скорее придется делать это постепенно, сообразуясь с управленческими возможностями организации. Ну и, наконец, нужно разработать и начать выполнять "действия по совершенствованию способов определения и применения процессов жизненного цикла системы".</a:t>
            </a:r>
          </a:p>
          <a:p>
            <a:endParaRPr lang="ru-RU" dirty="0"/>
          </a:p>
          <a:p>
            <a:r>
              <a:rPr lang="ru-RU" dirty="0"/>
              <a:t>Для того чтобы выполнить все перечисленное, возможно, придется создавать специальную структуру, или подразделение, или временную рабочую группу, распределять ответственности, вводить формы отчетности и т. д. и т. п. Возможно, потребуются дополнительные средства автоматизации (например, корпоративный портал или база знаний). Поскольку речь идет о долгосрочной деятельности, необходимо запланировать соответствующие инвестиции. Значит, нужно понять, кто в организации заинтересован в результате, выявить стейкхолдеров этого процесса, определить его владельца, согласовать требования к результатам.</a:t>
            </a:r>
          </a:p>
          <a:p>
            <a:endParaRPr lang="ru-RU" dirty="0"/>
          </a:p>
          <a:p>
            <a:r>
              <a:rPr lang="ru-RU" dirty="0"/>
              <a:t>Стандарт не уточняет ни ролей, ни форматов документов, ни детального состава работ, оставляя все это на усмотрение конкретных организаций. Таким образом, успешность или неуспешность внедрения рассмотренного процесса в большой степени определяется готовностью организации взяться за такую сложную работу, возможностью ее контролировать и желанием довести до конца. К сожалению, подобные организации являются пока исключением из правил, в частности, из-за низкого уровня квалификации управленцев.</a:t>
            </a:r>
          </a:p>
        </p:txBody>
      </p:sp>
      <p:sp>
        <p:nvSpPr>
          <p:cNvPr id="4" name="Номер слайда 3"/>
          <p:cNvSpPr>
            <a:spLocks noGrp="1"/>
          </p:cNvSpPr>
          <p:nvPr>
            <p:ph type="sldNum" sz="quarter" idx="5"/>
          </p:nvPr>
        </p:nvSpPr>
        <p:spPr/>
        <p:txBody>
          <a:bodyPr/>
          <a:lstStyle/>
          <a:p>
            <a:fld id="{0731DBAF-B702-46E7-9CAC-661F4D6AE3D3}" type="slidenum">
              <a:rPr lang="ru-RU" smtClean="0"/>
              <a:t>29</a:t>
            </a:fld>
            <a:endParaRPr lang="ru-RU"/>
          </a:p>
        </p:txBody>
      </p:sp>
    </p:spTree>
    <p:extLst>
      <p:ext uri="{BB962C8B-B14F-4D97-AF65-F5344CB8AC3E}">
        <p14:creationId xmlns:p14="http://schemas.microsoft.com/office/powerpoint/2010/main" val="1741917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Стандарт содержит 42 процесса в 7 группах</a:t>
            </a:r>
            <a:br>
              <a:rPr lang="ru-RU" dirty="0"/>
            </a:br>
            <a:r>
              <a:rPr lang="ru-RU" dirty="0"/>
              <a:t>Стандарт не описывает четкую последовательность действий</a:t>
            </a:r>
          </a:p>
          <a:p>
            <a:r>
              <a:rPr lang="ru-RU" dirty="0"/>
              <a:t>Последовательность действий и даже сами процессы </a:t>
            </a:r>
            <a:r>
              <a:rPr lang="ru-RU" dirty="0" err="1"/>
              <a:t>выби</a:t>
            </a:r>
            <a:r>
              <a:rPr lang="ru-RU" dirty="0"/>
              <a:t>-</a:t>
            </a:r>
          </a:p>
          <a:p>
            <a:r>
              <a:rPr lang="ru-RU" dirty="0" err="1"/>
              <a:t>раются</a:t>
            </a:r>
            <a:r>
              <a:rPr lang="ru-RU" dirty="0"/>
              <a:t> исходя из общей логики и потребностей проекта</a:t>
            </a:r>
          </a:p>
          <a:p>
            <a:r>
              <a:rPr lang="ru-RU" dirty="0"/>
              <a:t>Стандарт ориентирован на жизненный цикл ТОЛЬКО </a:t>
            </a:r>
            <a:r>
              <a:rPr lang="ru-RU" dirty="0" err="1"/>
              <a:t>програм-ных</a:t>
            </a:r>
            <a:r>
              <a:rPr lang="ru-RU" dirty="0"/>
              <a:t> средств. (Не описывает аппаратные)</a:t>
            </a:r>
          </a:p>
          <a:p>
            <a:r>
              <a:rPr lang="ru-RU" dirty="0"/>
              <a:t>Стандарт при внедрении требует дополнительных документов и трудоемких действий.</a:t>
            </a:r>
          </a:p>
          <a:p>
            <a:r>
              <a:rPr lang="ru-RU" dirty="0"/>
              <a:t>Однако</a:t>
            </a:r>
          </a:p>
          <a:p>
            <a:r>
              <a:rPr lang="ru-RU" dirty="0"/>
              <a:t>Стандарт универсален</a:t>
            </a:r>
          </a:p>
          <a:p>
            <a:r>
              <a:rPr lang="ru-RU" dirty="0"/>
              <a:t>Описывает все возможные проекты ИС</a:t>
            </a:r>
          </a:p>
          <a:p>
            <a:endParaRPr lang="ru-RU" dirty="0"/>
          </a:p>
        </p:txBody>
      </p:sp>
      <p:sp>
        <p:nvSpPr>
          <p:cNvPr id="4" name="Номер слайда 3"/>
          <p:cNvSpPr>
            <a:spLocks noGrp="1"/>
          </p:cNvSpPr>
          <p:nvPr>
            <p:ph type="sldNum" sz="quarter" idx="5"/>
          </p:nvPr>
        </p:nvSpPr>
        <p:spPr/>
        <p:txBody>
          <a:bodyPr/>
          <a:lstStyle/>
          <a:p>
            <a:fld id="{0731DBAF-B702-46E7-9CAC-661F4D6AE3D3}" type="slidenum">
              <a:rPr lang="ru-RU" smtClean="0"/>
              <a:t>12</a:t>
            </a:fld>
            <a:endParaRPr lang="ru-RU"/>
          </a:p>
        </p:txBody>
      </p:sp>
    </p:spTree>
    <p:extLst>
      <p:ext uri="{BB962C8B-B14F-4D97-AF65-F5344CB8AC3E}">
        <p14:creationId xmlns:p14="http://schemas.microsoft.com/office/powerpoint/2010/main" val="363092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buFont typeface="Arial" panose="020B0604020202020204" pitchFamily="34" charset="0"/>
              <a:buNone/>
            </a:pPr>
            <a:r>
              <a:rPr lang="ru-RU" dirty="0"/>
              <a:t>Группа Процессы соглашения</a:t>
            </a:r>
          </a:p>
          <a:p>
            <a:pPr marL="228600" indent="-228600" algn="l">
              <a:buFont typeface="+mj-lt"/>
              <a:buAutoNum type="arabicPeriod"/>
            </a:pPr>
            <a:r>
              <a:rPr lang="ru-RU" b="0" i="0" dirty="0">
                <a:solidFill>
                  <a:srgbClr val="202122"/>
                </a:solidFill>
                <a:effectLst/>
                <a:latin typeface="Arial" panose="020B0604020202020204" pitchFamily="34" charset="0"/>
              </a:rPr>
              <a:t>Поставка</a:t>
            </a:r>
          </a:p>
          <a:p>
            <a:pPr marL="228600" indent="-228600" algn="l">
              <a:buFont typeface="+mj-lt"/>
              <a:buAutoNum type="arabicPeriod"/>
            </a:pPr>
            <a:r>
              <a:rPr lang="ru-RU" b="0" i="0" dirty="0">
                <a:solidFill>
                  <a:srgbClr val="202122"/>
                </a:solidFill>
                <a:effectLst/>
                <a:latin typeface="Arial" panose="020B0604020202020204" pitchFamily="34" charset="0"/>
              </a:rPr>
              <a:t>Приобретение</a:t>
            </a:r>
          </a:p>
          <a:p>
            <a:pPr algn="l">
              <a:buFont typeface="Arial" panose="020B0604020202020204" pitchFamily="34" charset="0"/>
              <a:buNone/>
            </a:pPr>
            <a:r>
              <a:rPr lang="ru-RU" dirty="0"/>
              <a:t>Группа Процессы организационного обеспечения проекта</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модели жизненного цикла;</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инфраструктуры;</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портфеля проектов;</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людских ресурсов;</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качества</a:t>
            </a:r>
          </a:p>
          <a:p>
            <a:pPr algn="l">
              <a:buFont typeface="Arial" panose="020B0604020202020204" pitchFamily="34" charset="0"/>
              <a:buNone/>
            </a:pPr>
            <a:r>
              <a:rPr lang="ru-RU" dirty="0"/>
              <a:t>Группа Процессы проекта</a:t>
            </a:r>
          </a:p>
          <a:p>
            <a:pPr algn="l">
              <a:buFont typeface="Arial" panose="020B0604020202020204" pitchFamily="34" charset="0"/>
              <a:buNone/>
            </a:pPr>
            <a:r>
              <a:rPr lang="ru-RU" b="0" i="0" dirty="0">
                <a:solidFill>
                  <a:srgbClr val="202122"/>
                </a:solidFill>
                <a:effectLst/>
                <a:latin typeface="Arial" panose="020B0604020202020204" pitchFamily="34" charset="0"/>
              </a:rPr>
              <a:t>Процессы менеджмента проекта</a:t>
            </a:r>
          </a:p>
          <a:p>
            <a:pPr marL="742950" lvl="1" indent="-285750" algn="l">
              <a:buFont typeface="+mj-lt"/>
              <a:buAutoNum type="arabicPeriod"/>
            </a:pPr>
            <a:r>
              <a:rPr lang="ru-RU" b="0" i="0" dirty="0">
                <a:solidFill>
                  <a:srgbClr val="202122"/>
                </a:solidFill>
                <a:effectLst/>
                <a:latin typeface="Arial" panose="020B0604020202020204" pitchFamily="34" charset="0"/>
              </a:rPr>
              <a:t>процесс планирования проекта;</a:t>
            </a:r>
          </a:p>
          <a:p>
            <a:pPr marL="742950" lvl="1" indent="-285750" algn="l">
              <a:buFont typeface="+mj-lt"/>
              <a:buAutoNum type="arabicPeriod"/>
            </a:pPr>
            <a:r>
              <a:rPr lang="ru-RU" b="0" i="0" dirty="0">
                <a:solidFill>
                  <a:srgbClr val="202122"/>
                </a:solidFill>
                <a:effectLst/>
                <a:latin typeface="Arial" panose="020B0604020202020204" pitchFamily="34" charset="0"/>
              </a:rPr>
              <a:t>процесс управления и оценки проекта.</a:t>
            </a:r>
          </a:p>
          <a:p>
            <a:pPr algn="l">
              <a:buFont typeface="Arial" panose="020B0604020202020204" pitchFamily="34" charset="0"/>
              <a:buChar char="•"/>
            </a:pPr>
            <a:r>
              <a:rPr lang="ru-RU" b="0" i="0" dirty="0">
                <a:solidFill>
                  <a:srgbClr val="202122"/>
                </a:solidFill>
                <a:effectLst/>
                <a:latin typeface="Arial" panose="020B0604020202020204" pitchFamily="34" charset="0"/>
              </a:rPr>
              <a:t>Процессы поддержки проекта</a:t>
            </a:r>
          </a:p>
          <a:p>
            <a:pPr marL="685800" lvl="1" indent="-228600" algn="l">
              <a:buFont typeface="+mj-lt"/>
              <a:buAutoNum type="arabicPeriod" startAt="3"/>
            </a:pPr>
            <a:r>
              <a:rPr lang="ru-RU" b="0" i="0" dirty="0">
                <a:solidFill>
                  <a:srgbClr val="202122"/>
                </a:solidFill>
                <a:effectLst/>
                <a:latin typeface="Arial" panose="020B0604020202020204" pitchFamily="34" charset="0"/>
              </a:rPr>
              <a:t>процесс менеджмента решений;</a:t>
            </a:r>
          </a:p>
          <a:p>
            <a:pPr marL="685800" lvl="1" indent="-228600" algn="l">
              <a:buFont typeface="+mj-lt"/>
              <a:buAutoNum type="arabicPeriod" startAt="3"/>
            </a:pPr>
            <a:r>
              <a:rPr lang="ru-RU" b="0" i="0" dirty="0">
                <a:solidFill>
                  <a:srgbClr val="202122"/>
                </a:solidFill>
                <a:effectLst/>
                <a:latin typeface="Arial" panose="020B0604020202020204" pitchFamily="34" charset="0"/>
              </a:rPr>
              <a:t>процесс менеджмента рисков;</a:t>
            </a:r>
          </a:p>
          <a:p>
            <a:pPr marL="685800" lvl="1" indent="-228600" algn="l">
              <a:buFont typeface="+mj-lt"/>
              <a:buAutoNum type="arabicPeriod" startAt="3"/>
            </a:pPr>
            <a:r>
              <a:rPr lang="ru-RU" b="0" i="0" dirty="0">
                <a:solidFill>
                  <a:srgbClr val="202122"/>
                </a:solidFill>
                <a:effectLst/>
                <a:latin typeface="Arial" panose="020B0604020202020204" pitchFamily="34" charset="0"/>
              </a:rPr>
              <a:t>процесс менеджмента конфигурации;</a:t>
            </a:r>
          </a:p>
          <a:p>
            <a:pPr marL="685800" lvl="1" indent="-228600" algn="l">
              <a:buFont typeface="+mj-lt"/>
              <a:buAutoNum type="arabicPeriod" startAt="3"/>
            </a:pPr>
            <a:r>
              <a:rPr lang="ru-RU" b="0" i="0" dirty="0">
                <a:solidFill>
                  <a:srgbClr val="202122"/>
                </a:solidFill>
                <a:effectLst/>
                <a:latin typeface="Arial" panose="020B0604020202020204" pitchFamily="34" charset="0"/>
              </a:rPr>
              <a:t>процесс менеджмента информации;</a:t>
            </a:r>
          </a:p>
          <a:p>
            <a:pPr marL="685800" lvl="1" indent="-228600" algn="l">
              <a:buFont typeface="+mj-lt"/>
              <a:buAutoNum type="arabicPeriod" startAt="3"/>
            </a:pPr>
            <a:r>
              <a:rPr lang="ru-RU" b="0" i="0" dirty="0">
                <a:solidFill>
                  <a:srgbClr val="202122"/>
                </a:solidFill>
                <a:effectLst/>
                <a:latin typeface="Arial" panose="020B0604020202020204" pitchFamily="34" charset="0"/>
              </a:rPr>
              <a:t>процесс измерений.</a:t>
            </a:r>
          </a:p>
          <a:p>
            <a:pPr algn="l">
              <a:buFont typeface="Arial" panose="020B0604020202020204" pitchFamily="34" charset="0"/>
              <a:buNone/>
            </a:pPr>
            <a:r>
              <a:rPr lang="ru-RU" dirty="0"/>
              <a:t>Группа Технические процессы</a:t>
            </a:r>
          </a:p>
          <a:p>
            <a:pPr marL="228600" indent="-228600" algn="l">
              <a:buFont typeface="+mj-lt"/>
              <a:buAutoNum type="arabicPeriod"/>
            </a:pPr>
            <a:r>
              <a:rPr lang="ru-RU" b="0" i="0" dirty="0">
                <a:solidFill>
                  <a:srgbClr val="202122"/>
                </a:solidFill>
                <a:effectLst/>
                <a:latin typeface="Arial" panose="020B0604020202020204" pitchFamily="34" charset="0"/>
              </a:rPr>
              <a:t>Определение требований правообладателей</a:t>
            </a:r>
          </a:p>
          <a:p>
            <a:pPr marL="228600" indent="-228600" algn="l">
              <a:buFont typeface="+mj-lt"/>
              <a:buAutoNum type="arabicPeriod"/>
            </a:pPr>
            <a:r>
              <a:rPr lang="ru-RU" b="0" i="0" dirty="0">
                <a:solidFill>
                  <a:srgbClr val="202122"/>
                </a:solidFill>
                <a:effectLst/>
                <a:latin typeface="Arial" panose="020B0604020202020204" pitchFamily="34" charset="0"/>
              </a:rPr>
              <a:t>Анализ системных требований</a:t>
            </a:r>
          </a:p>
          <a:p>
            <a:pPr marL="228600" indent="-228600" algn="l">
              <a:buFont typeface="+mj-lt"/>
              <a:buAutoNum type="arabicPeriod"/>
            </a:pPr>
            <a:r>
              <a:rPr lang="ru-RU" b="0" i="0" dirty="0">
                <a:solidFill>
                  <a:srgbClr val="202122"/>
                </a:solidFill>
                <a:effectLst/>
                <a:latin typeface="Arial" panose="020B0604020202020204" pitchFamily="34" charset="0"/>
              </a:rPr>
              <a:t>Проектирование архитектуры системы</a:t>
            </a:r>
          </a:p>
          <a:p>
            <a:pPr marL="228600" indent="-228600" algn="l">
              <a:buFont typeface="+mj-lt"/>
              <a:buAutoNum type="arabicPeriod"/>
            </a:pPr>
            <a:r>
              <a:rPr lang="ru-RU" b="0" i="0" dirty="0">
                <a:solidFill>
                  <a:srgbClr val="202122"/>
                </a:solidFill>
                <a:effectLst/>
                <a:latin typeface="Arial" panose="020B0604020202020204" pitchFamily="34" charset="0"/>
              </a:rPr>
              <a:t>Процесс реализации</a:t>
            </a:r>
          </a:p>
          <a:p>
            <a:pPr marL="228600" indent="-228600" algn="l">
              <a:buFont typeface="+mj-lt"/>
              <a:buAutoNum type="arabicPeriod"/>
            </a:pPr>
            <a:r>
              <a:rPr lang="ru-RU" b="0" i="0" dirty="0">
                <a:solidFill>
                  <a:srgbClr val="202122"/>
                </a:solidFill>
                <a:effectLst/>
                <a:latin typeface="Arial" panose="020B0604020202020204" pitchFamily="34" charset="0"/>
              </a:rPr>
              <a:t>Процесс комплексирования системы</a:t>
            </a:r>
          </a:p>
          <a:p>
            <a:pPr marL="228600" indent="-228600" algn="l">
              <a:buFont typeface="+mj-lt"/>
              <a:buAutoNum type="arabicPeriod"/>
            </a:pPr>
            <a:r>
              <a:rPr lang="ru-RU" b="0" i="0" dirty="0">
                <a:solidFill>
                  <a:srgbClr val="202122"/>
                </a:solidFill>
                <a:effectLst/>
                <a:latin typeface="Arial" panose="020B0604020202020204" pitchFamily="34" charset="0"/>
              </a:rPr>
              <a:t>Процесс квалификационного тестирования системы</a:t>
            </a:r>
          </a:p>
          <a:p>
            <a:pPr marL="228600" indent="-228600" algn="l">
              <a:buFont typeface="+mj-lt"/>
              <a:buAutoNum type="arabicPeriod"/>
            </a:pPr>
            <a:r>
              <a:rPr lang="ru-RU" b="0" i="0" dirty="0">
                <a:solidFill>
                  <a:srgbClr val="202122"/>
                </a:solidFill>
                <a:effectLst/>
                <a:latin typeface="Arial" panose="020B0604020202020204" pitchFamily="34" charset="0"/>
              </a:rPr>
              <a:t>Процесс инсталляции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поддержки приемки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функционирования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сопровождения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изъятия из обращения программных средств</a:t>
            </a:r>
          </a:p>
          <a:p>
            <a:pPr algn="l">
              <a:buFont typeface="Arial" panose="020B0604020202020204" pitchFamily="34" charset="0"/>
              <a:buNone/>
            </a:pPr>
            <a:r>
              <a:rPr lang="ru-RU" dirty="0"/>
              <a:t>Группа Процессы реализации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анализа требований к программным средствам;</a:t>
            </a:r>
          </a:p>
          <a:p>
            <a:pPr marL="228600" indent="-228600" algn="l">
              <a:buFont typeface="+mj-lt"/>
              <a:buAutoNum type="arabicPeriod"/>
            </a:pPr>
            <a:r>
              <a:rPr lang="ru-RU" b="0" i="0" dirty="0">
                <a:solidFill>
                  <a:srgbClr val="202122"/>
                </a:solidFill>
                <a:effectLst/>
                <a:latin typeface="Arial" panose="020B0604020202020204" pitchFamily="34" charset="0"/>
              </a:rPr>
              <a:t>Процесс проектирования архитектуры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детального проектирования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конструирования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комплексирования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квалификационного тестирования программных средств</a:t>
            </a:r>
          </a:p>
          <a:p>
            <a:pPr algn="l">
              <a:buFont typeface="Arial" panose="020B0604020202020204" pitchFamily="34" charset="0"/>
              <a:buNone/>
            </a:pPr>
            <a:r>
              <a:rPr lang="ru-RU" dirty="0"/>
              <a:t>Группа Процессы поддержки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документации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конфигурации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обеспечения гарантии качества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верификации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валидации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ревизии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аудита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решения проблем в программных средствах.</a:t>
            </a:r>
          </a:p>
          <a:p>
            <a:pPr algn="l">
              <a:buFont typeface="Arial" panose="020B0604020202020204" pitchFamily="34" charset="0"/>
              <a:buNone/>
            </a:pPr>
            <a:r>
              <a:rPr lang="ru-RU" dirty="0"/>
              <a:t>Группа Процессы повторного применения программных средств</a:t>
            </a:r>
          </a:p>
          <a:p>
            <a:pPr marL="228600" indent="-228600" algn="l">
              <a:buFont typeface="+mj-lt"/>
              <a:buAutoNum type="arabicPeriod"/>
            </a:pPr>
            <a:r>
              <a:rPr lang="ru-RU" b="0" i="0" dirty="0">
                <a:solidFill>
                  <a:srgbClr val="202122"/>
                </a:solidFill>
                <a:effectLst/>
                <a:latin typeface="Arial" panose="020B0604020202020204" pitchFamily="34" charset="0"/>
              </a:rPr>
              <a:t>Процесс проектирования доменов;</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повторного применения активов;</a:t>
            </a:r>
          </a:p>
          <a:p>
            <a:pPr marL="228600" indent="-228600" algn="l">
              <a:buFont typeface="+mj-lt"/>
              <a:buAutoNum type="arabicPeriod"/>
            </a:pPr>
            <a:r>
              <a:rPr lang="ru-RU" b="0" i="0" dirty="0">
                <a:solidFill>
                  <a:srgbClr val="202122"/>
                </a:solidFill>
                <a:effectLst/>
                <a:latin typeface="Arial" panose="020B0604020202020204" pitchFamily="34" charset="0"/>
              </a:rPr>
              <a:t>Процесс менеджмента повторного применения программ.</a:t>
            </a:r>
          </a:p>
          <a:p>
            <a:endParaRPr lang="ru-RU" dirty="0"/>
          </a:p>
        </p:txBody>
      </p:sp>
      <p:sp>
        <p:nvSpPr>
          <p:cNvPr id="4" name="Номер слайда 3"/>
          <p:cNvSpPr>
            <a:spLocks noGrp="1"/>
          </p:cNvSpPr>
          <p:nvPr>
            <p:ph type="sldNum" sz="quarter" idx="5"/>
          </p:nvPr>
        </p:nvSpPr>
        <p:spPr/>
        <p:txBody>
          <a:bodyPr/>
          <a:lstStyle/>
          <a:p>
            <a:fld id="{0731DBAF-B702-46E7-9CAC-661F4D6AE3D3}" type="slidenum">
              <a:rPr lang="ru-RU" smtClean="0"/>
              <a:t>13</a:t>
            </a:fld>
            <a:endParaRPr lang="ru-RU"/>
          </a:p>
        </p:txBody>
      </p:sp>
    </p:spTree>
    <p:extLst>
      <p:ext uri="{BB962C8B-B14F-4D97-AF65-F5344CB8AC3E}">
        <p14:creationId xmlns:p14="http://schemas.microsoft.com/office/powerpoint/2010/main" val="3044279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внедрение ГОСТ Р ИСО/МЭК 12207 - очень непростая задача. Прежде всего, непонятно, что значит "внедрить ГОСТ Р ИСО/МЭК 12207"? Можно ли считать его внедренным, если некоторые процессы организации совпадают с процессами стандарта, а некоторые - нет? Можно ли считать стандарт внедренным, если часть проектов выполняется в соответствии с ним, а часть - нет? Этот перечень вопросов можно продолжать</a:t>
            </a:r>
          </a:p>
          <a:p>
            <a:r>
              <a:rPr lang="ru-RU" dirty="0"/>
              <a:t>ГОСТ Р ИСО/МЭК 15271</a:t>
            </a:r>
          </a:p>
          <a:p>
            <a:r>
              <a:rPr lang="ru-RU" dirty="0"/>
              <a:t>Настоящий стандарт может быть использован субъектами (лицами, организациями), желающими применить ГОСТ Р ИСО/МЭК 12207 при реализации договоров независимо от объема или сложности проекта, конкретной организацией для самоконтроля или работ по совершенствованию процессов жизненного цикла программных средств.</a:t>
            </a:r>
          </a:p>
        </p:txBody>
      </p:sp>
      <p:sp>
        <p:nvSpPr>
          <p:cNvPr id="4" name="Номер слайда 3"/>
          <p:cNvSpPr>
            <a:spLocks noGrp="1"/>
          </p:cNvSpPr>
          <p:nvPr>
            <p:ph type="sldNum" sz="quarter" idx="5"/>
          </p:nvPr>
        </p:nvSpPr>
        <p:spPr/>
        <p:txBody>
          <a:bodyPr/>
          <a:lstStyle/>
          <a:p>
            <a:fld id="{0731DBAF-B702-46E7-9CAC-661F4D6AE3D3}" type="slidenum">
              <a:rPr lang="ru-RU" smtClean="0"/>
              <a:t>14</a:t>
            </a:fld>
            <a:endParaRPr lang="ru-RU"/>
          </a:p>
        </p:txBody>
      </p:sp>
    </p:spTree>
    <p:extLst>
      <p:ext uri="{BB962C8B-B14F-4D97-AF65-F5344CB8AC3E}">
        <p14:creationId xmlns:p14="http://schemas.microsoft.com/office/powerpoint/2010/main" val="403756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b="0" i="0" dirty="0">
                <a:solidFill>
                  <a:srgbClr val="000000"/>
                </a:solidFill>
                <a:effectLst/>
                <a:latin typeface="lucida grande"/>
              </a:rPr>
              <a:t>Разработка плана внедрения включает </a:t>
            </a:r>
            <a:r>
              <a:rPr lang="ru-RU" b="0" i="1" dirty="0">
                <a:solidFill>
                  <a:srgbClr val="000000"/>
                </a:solidFill>
                <a:effectLst/>
                <a:latin typeface="lucida grande"/>
              </a:rPr>
              <a:t>определение</a:t>
            </a:r>
            <a:r>
              <a:rPr lang="ru-RU" b="0" i="0" dirty="0">
                <a:solidFill>
                  <a:srgbClr val="000000"/>
                </a:solidFill>
                <a:effectLst/>
                <a:latin typeface="lucida grande"/>
              </a:rPr>
              <a:t> области применения ГОСТ Р ИСО/МЭК 12207. Областью применения может быть, например, </a:t>
            </a:r>
            <a:r>
              <a:rPr lang="ru-RU" b="0" i="1" dirty="0">
                <a:solidFill>
                  <a:srgbClr val="000000"/>
                </a:solidFill>
                <a:effectLst/>
                <a:latin typeface="lucida grande"/>
              </a:rPr>
              <a:t>группа</a:t>
            </a:r>
            <a:r>
              <a:rPr lang="ru-RU" b="0" i="0" dirty="0">
                <a:solidFill>
                  <a:srgbClr val="000000"/>
                </a:solidFill>
                <a:effectLst/>
                <a:latin typeface="lucida grande"/>
              </a:rPr>
              <a:t> подразделений или проектов организации. Можно также определить область применения как совокупность ключевых для организации процессов, которые будут заменены на процессы из ГОСТ Р ИСО/МЭК 12207. Собственно план внедрения определяет состав выполняемых в ходе внедрения проектов (их может быть и несколько). Само собой разумеется, что при разработке плана внедрения определяются необходимые ресурсы: финансовые, людские, технические и т. п.</a:t>
            </a:r>
          </a:p>
          <a:p>
            <a:pPr algn="l"/>
            <a:r>
              <a:rPr lang="ru-RU" b="0" i="0" dirty="0">
                <a:solidFill>
                  <a:srgbClr val="000000"/>
                </a:solidFill>
                <a:effectLst/>
                <a:latin typeface="lucida grande"/>
              </a:rPr>
              <a:t>При практическом применении, как и следовало ожидать, предлагается использовать процесс адаптации, описанный в самом ГОСТ Р ИСО/МЭК 12207.</a:t>
            </a:r>
          </a:p>
          <a:p>
            <a:endParaRPr lang="ru-RU" dirty="0"/>
          </a:p>
          <a:p>
            <a:r>
              <a:rPr lang="ru-RU" dirty="0"/>
              <a:t>Содержание остальных шагов стратегии полностью соответствует их названиям.</a:t>
            </a:r>
          </a:p>
          <a:p>
            <a:endParaRPr lang="ru-RU" dirty="0"/>
          </a:p>
          <a:p>
            <a:r>
              <a:rPr lang="ru-RU" dirty="0"/>
              <a:t>Сама по себе стратегия не вызывает вопросов - такая последовательность шагов может оказаться вполне эффективной в конкретных условиях, но стоит отметить, что формальный проектный подход к внедрению ГОСТ Р ИСО/МЭК 12207 исходит из упрощенного представления о реальной ситуации. Принимая во внимание, что процессы организации (как и ее </a:t>
            </a:r>
            <a:r>
              <a:rPr lang="ru-RU" dirty="0" err="1"/>
              <a:t>оргструктура</a:t>
            </a:r>
            <a:r>
              <a:rPr lang="ru-RU" dirty="0"/>
              <a:t>) постоянно изменяются, я считаю, что методически правильнее было бы рассматривать внедрение стандарта как постоянно выполняемый процесс, а не как </a:t>
            </a:r>
            <a:r>
              <a:rPr lang="ru-RU" dirty="0" err="1"/>
              <a:t>ограниченнный</a:t>
            </a:r>
            <a:r>
              <a:rPr lang="ru-RU" dirty="0"/>
              <a:t> во времени проект. Этот процесс отслеживает изменения процессов организации и запускает отдельные проекты, например:</a:t>
            </a:r>
          </a:p>
          <a:p>
            <a:endParaRPr lang="ru-RU" dirty="0"/>
          </a:p>
          <a:p>
            <a:pPr marL="171450" indent="-171450">
              <a:buFont typeface="Arial" panose="020B0604020202020204" pitchFamily="34" charset="0"/>
              <a:buChar char="•"/>
            </a:pPr>
            <a:r>
              <a:rPr lang="ru-RU" dirty="0"/>
              <a:t>проекты применения ГОСТ Р ИСО/МЭК 12207;</a:t>
            </a:r>
          </a:p>
          <a:p>
            <a:pPr marL="171450" indent="-171450">
              <a:buFont typeface="Arial" panose="020B0604020202020204" pitchFamily="34" charset="0"/>
              <a:buChar char="•"/>
            </a:pPr>
            <a:r>
              <a:rPr lang="ru-RU" dirty="0"/>
              <a:t>проект обучения всех вновь появляющихся сотрудников процессам ГОСТ Р ИСО/МЭК 12207;</a:t>
            </a:r>
          </a:p>
          <a:p>
            <a:pPr marL="171450" indent="-171450">
              <a:buFont typeface="Arial" panose="020B0604020202020204" pitchFamily="34" charset="0"/>
              <a:buChar char="•"/>
            </a:pPr>
            <a:r>
              <a:rPr lang="ru-RU" dirty="0"/>
              <a:t>проект внесения изменений во внедренные процессы в связи с изменением </a:t>
            </a:r>
            <a:r>
              <a:rPr lang="ru-RU" dirty="0" err="1"/>
              <a:t>оргструктуры</a:t>
            </a:r>
            <a:r>
              <a:rPr lang="ru-RU" dirty="0"/>
              <a:t> организации; и т. п.</a:t>
            </a:r>
          </a:p>
        </p:txBody>
      </p:sp>
      <p:sp>
        <p:nvSpPr>
          <p:cNvPr id="4" name="Номер слайда 3"/>
          <p:cNvSpPr>
            <a:spLocks noGrp="1"/>
          </p:cNvSpPr>
          <p:nvPr>
            <p:ph type="sldNum" sz="quarter" idx="5"/>
          </p:nvPr>
        </p:nvSpPr>
        <p:spPr/>
        <p:txBody>
          <a:bodyPr/>
          <a:lstStyle/>
          <a:p>
            <a:fld id="{0731DBAF-B702-46E7-9CAC-661F4D6AE3D3}" type="slidenum">
              <a:rPr lang="ru-RU" smtClean="0"/>
              <a:t>15</a:t>
            </a:fld>
            <a:endParaRPr lang="ru-RU"/>
          </a:p>
        </p:txBody>
      </p:sp>
    </p:spTree>
    <p:extLst>
      <p:ext uri="{BB962C8B-B14F-4D97-AF65-F5344CB8AC3E}">
        <p14:creationId xmlns:p14="http://schemas.microsoft.com/office/powerpoint/2010/main" val="81424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позволит сконцентрировать ответственность за общий результат в руках владельца процесса, даст возможность наладить общий мониторинг результатов и т. п. Очевидно, за внедрением должно последовать сопровождение внедренных процессов, которое также естественно организовать в виде процесса.</a:t>
            </a:r>
          </a:p>
          <a:p>
            <a:endParaRPr lang="ru-RU" dirty="0"/>
          </a:p>
          <a:p>
            <a:r>
              <a:rPr lang="ru-RU" dirty="0"/>
              <a:t>2) Что такое модель, формально не определяется. Позже, в разделе 8 говорится, что "общую модель жизненного цикла системы разделяют на стадии (этапы) с последующей адаптацией каждой из них к модели жизненного цикла конкретной системы" (далее приводится список стадий). Всего таких моделей рассматривается три: каскадная, инкрементная, эволюционная. Анализируются их достоинства и недостатки, а затем процессы ГОСТ Р ИСО/МЭК 12207 "накладываются" на структуры моделей. В результате эти процессы получают дополнительные свойства, например многократную повторяемость в жизненном цикле или совмещенность по времени с другими процессами. Кроме этого раздел содержит массу рекомендаций разной степени полезности, касающихся отдельных аспектов проектов. Вот типичный пример.</a:t>
            </a:r>
          </a:p>
        </p:txBody>
      </p:sp>
      <p:sp>
        <p:nvSpPr>
          <p:cNvPr id="4" name="Номер слайда 3"/>
          <p:cNvSpPr>
            <a:spLocks noGrp="1"/>
          </p:cNvSpPr>
          <p:nvPr>
            <p:ph type="sldNum" sz="quarter" idx="5"/>
          </p:nvPr>
        </p:nvSpPr>
        <p:spPr/>
        <p:txBody>
          <a:bodyPr/>
          <a:lstStyle/>
          <a:p>
            <a:fld id="{0731DBAF-B702-46E7-9CAC-661F4D6AE3D3}" type="slidenum">
              <a:rPr lang="ru-RU" smtClean="0"/>
              <a:t>16</a:t>
            </a:fld>
            <a:endParaRPr lang="ru-RU"/>
          </a:p>
        </p:txBody>
      </p:sp>
    </p:spTree>
    <p:extLst>
      <p:ext uri="{BB962C8B-B14F-4D97-AF65-F5344CB8AC3E}">
        <p14:creationId xmlns:p14="http://schemas.microsoft.com/office/powerpoint/2010/main" val="1480913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Необходимо определить на соответствующем уровне детализации подсистемы и элементы конфигурации системы. Необходимо определить характеристики системы, особенно те, которые относятся к программному средству. При определении данных характеристик необходимо отметить, какие из них являются критичными при эксплуатации системы.</a:t>
            </a:r>
          </a:p>
          <a:p>
            <a:r>
              <a:rPr lang="ru-RU" dirty="0"/>
              <a:t>Примерный перечень характеристик системного уровня (относящихся к программному средству и подлежащих учету) включает в себя:</a:t>
            </a:r>
          </a:p>
          <a:p>
            <a:pPr marL="171450" indent="-171450">
              <a:buFont typeface="Arial" panose="020B0604020202020204" pitchFamily="34" charset="0"/>
              <a:buChar char="•"/>
            </a:pPr>
            <a:r>
              <a:rPr lang="ru-RU" dirty="0"/>
              <a:t>межсистемные и внутрисистемные интерфейсы;</a:t>
            </a:r>
          </a:p>
          <a:p>
            <a:pPr marL="171450" indent="-171450">
              <a:buFont typeface="Arial" panose="020B0604020202020204" pitchFamily="34" charset="0"/>
              <a:buChar char="•"/>
            </a:pPr>
            <a:r>
              <a:rPr lang="ru-RU" dirty="0"/>
              <a:t>интерфейсы пользователя;</a:t>
            </a:r>
          </a:p>
          <a:p>
            <a:pPr marL="171450" indent="-171450">
              <a:buFont typeface="Arial" panose="020B0604020202020204" pitchFamily="34" charset="0"/>
              <a:buChar char="•"/>
            </a:pPr>
            <a:r>
              <a:rPr lang="ru-RU" dirty="0"/>
              <a:t>влияние ошибок программного средства на защиту и безопасность системы;</a:t>
            </a:r>
          </a:p>
          <a:p>
            <a:pPr marL="171450" indent="-171450">
              <a:buFont typeface="Arial" panose="020B0604020202020204" pitchFamily="34" charset="0"/>
              <a:buChar char="•"/>
            </a:pPr>
            <a:r>
              <a:rPr lang="ru-RU" dirty="0"/>
              <a:t>оценку вычислительных мощностей и временных ограничений;</a:t>
            </a:r>
          </a:p>
          <a:p>
            <a:pPr marL="171450" indent="-171450">
              <a:buFont typeface="Arial" panose="020B0604020202020204" pitchFamily="34" charset="0"/>
              <a:buChar char="•"/>
            </a:pPr>
            <a:r>
              <a:rPr lang="ru-RU" dirty="0"/>
              <a:t>наличие программ, реализованных техническими средствами;</a:t>
            </a:r>
          </a:p>
          <a:p>
            <a:pPr marL="171450" indent="-171450">
              <a:buFont typeface="Arial" panose="020B0604020202020204" pitchFamily="34" charset="0"/>
              <a:buChar char="•"/>
            </a:pPr>
            <a:r>
              <a:rPr lang="ru-RU" dirty="0"/>
              <a:t>наличие соответствующих компьютеров.</a:t>
            </a:r>
          </a:p>
          <a:p>
            <a:endParaRPr lang="ru-RU" dirty="0"/>
          </a:p>
          <a:p>
            <a:r>
              <a:rPr lang="ru-RU" dirty="0"/>
              <a:t>2) Если в систему входит много подсистем или элементов конфигурации, для них должны быть полностью проведены работы системного уровня из процесса разработки. Должны быть учтены все требования к интерфейсам и сборке (интеграции) систем. Для небольшой системы подобная строгая последовательность действий может не понадобиться".</a:t>
            </a:r>
          </a:p>
          <a:p>
            <a:endParaRPr lang="ru-RU" dirty="0"/>
          </a:p>
          <a:p>
            <a:r>
              <a:rPr lang="ru-RU" dirty="0"/>
              <a:t>Приблизительность и расплывчатость формулировок в приведенном отрывке характерны для всего стандарта в целом.</a:t>
            </a:r>
          </a:p>
        </p:txBody>
      </p:sp>
      <p:sp>
        <p:nvSpPr>
          <p:cNvPr id="4" name="Номер слайда 3"/>
          <p:cNvSpPr>
            <a:spLocks noGrp="1"/>
          </p:cNvSpPr>
          <p:nvPr>
            <p:ph type="sldNum" sz="quarter" idx="5"/>
          </p:nvPr>
        </p:nvSpPr>
        <p:spPr/>
        <p:txBody>
          <a:bodyPr/>
          <a:lstStyle/>
          <a:p>
            <a:fld id="{0731DBAF-B702-46E7-9CAC-661F4D6AE3D3}" type="slidenum">
              <a:rPr lang="ru-RU" smtClean="0"/>
              <a:t>17</a:t>
            </a:fld>
            <a:endParaRPr lang="ru-RU"/>
          </a:p>
        </p:txBody>
      </p:sp>
    </p:spTree>
    <p:extLst>
      <p:ext uri="{BB962C8B-B14F-4D97-AF65-F5344CB8AC3E}">
        <p14:creationId xmlns:p14="http://schemas.microsoft.com/office/powerpoint/2010/main" val="2556670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Причины, по которым ГОСТ Р ИСО/МЭК 12207 внедряют в организации, могут быть следующими:</a:t>
            </a:r>
          </a:p>
          <a:p>
            <a:endParaRPr lang="ru-RU" dirty="0"/>
          </a:p>
          <a:p>
            <a:pPr marL="228600" indent="-228600">
              <a:buFont typeface="+mj-lt"/>
              <a:buAutoNum type="arabicPeriod"/>
            </a:pPr>
            <a:r>
              <a:rPr lang="ru-RU" dirty="0"/>
              <a:t>проверка совершенства существующего метода. Это обычно имеет место, когда метод был разработан самой организацией или ею был выбран и изменен существующий метод;</a:t>
            </a:r>
          </a:p>
          <a:p>
            <a:pPr marL="228600" indent="-228600">
              <a:buFont typeface="+mj-lt"/>
              <a:buAutoNum type="arabicPeriod"/>
            </a:pPr>
            <a:r>
              <a:rPr lang="ru-RU" dirty="0"/>
              <a:t>практическое применение данного метода для предотвращения риска, связанного с выходом на новые секторы рынка с более жесткими требованиями, связанными с потенциальным риском;</a:t>
            </a:r>
          </a:p>
          <a:p>
            <a:pPr marL="228600" indent="-228600">
              <a:buFont typeface="+mj-lt"/>
              <a:buAutoNum type="arabicPeriod"/>
            </a:pPr>
            <a:r>
              <a:rPr lang="ru-RU" dirty="0"/>
              <a:t>разработка нового метода, например для удовлетворения потребностям новой организации. Тем самым могут быть охвачены организации, созданные путем слияния или делового сотрудничества. Это может быть необходимо для сопровождения некоторых моделей процессов обеспечения конкретных работ;</a:t>
            </a:r>
          </a:p>
          <a:p>
            <a:pPr marL="228600" indent="-228600">
              <a:buFont typeface="+mj-lt"/>
              <a:buAutoNum type="arabicPeriod"/>
            </a:pPr>
            <a:r>
              <a:rPr lang="ru-RU" dirty="0"/>
              <a:t>управление внедрением новой технологии, например автоматизация ручных процессов или изменение методов, используемых при внедрении программного продукта. ГОСТ Р ИСО/МЭК 12207 устанавливает критерии, которые могут быть использованы для контроля совершенства соответствующего метода до или после изменения технологии;</a:t>
            </a:r>
          </a:p>
          <a:p>
            <a:pPr marL="228600" indent="-228600">
              <a:buFont typeface="+mj-lt"/>
              <a:buAutoNum type="arabicPeriod"/>
            </a:pPr>
            <a:r>
              <a:rPr lang="ru-RU" dirty="0"/>
              <a:t>оценка внутренних возможностей стороны с точки зрения удовлетворения критериям договора, например в качестве стороны, участвующей в конкурсном (тендерном) процессе;</a:t>
            </a:r>
          </a:p>
          <a:p>
            <a:pPr marL="228600" indent="-228600">
              <a:buFont typeface="+mj-lt"/>
              <a:buAutoNum type="arabicPeriod"/>
            </a:pPr>
            <a:r>
              <a:rPr lang="ru-RU" dirty="0"/>
              <a:t>определение контрольных этапов, при реализации которых могут быть разработаны более совершенные программы, например проведение аудита в соответствии с ГОСТ Р ИСО/МЭК 12207 и использование самого процесса усовершенствования".</a:t>
            </a:r>
          </a:p>
          <a:p>
            <a:pPr marL="228600" indent="-228600">
              <a:buFont typeface="+mj-lt"/>
              <a:buAutoNum type="arabicPeriod"/>
            </a:pPr>
            <a:endParaRPr lang="ru-RU" dirty="0"/>
          </a:p>
          <a:p>
            <a:pPr marL="0" indent="0">
              <a:buFont typeface="+mj-lt"/>
              <a:buNone/>
            </a:pPr>
            <a:r>
              <a:rPr lang="ru-RU" dirty="0"/>
              <a:t>рассматривать этот текст как стандарт все-таки нельзя. Больше всего он напоминает учебное пособие и в таком качестве, наверное, будет востребован, но как руководство к действию при внедрении ГОСТ Р ИСО/МЭК 12207 в организации такой текст использован быть не может.</a:t>
            </a:r>
          </a:p>
        </p:txBody>
      </p:sp>
      <p:sp>
        <p:nvSpPr>
          <p:cNvPr id="4" name="Номер слайда 3"/>
          <p:cNvSpPr>
            <a:spLocks noGrp="1"/>
          </p:cNvSpPr>
          <p:nvPr>
            <p:ph type="sldNum" sz="quarter" idx="5"/>
          </p:nvPr>
        </p:nvSpPr>
        <p:spPr/>
        <p:txBody>
          <a:bodyPr/>
          <a:lstStyle/>
          <a:p>
            <a:fld id="{0731DBAF-B702-46E7-9CAC-661F4D6AE3D3}" type="slidenum">
              <a:rPr lang="ru-RU" smtClean="0"/>
              <a:t>18</a:t>
            </a:fld>
            <a:endParaRPr lang="ru-RU"/>
          </a:p>
        </p:txBody>
      </p:sp>
    </p:spTree>
    <p:extLst>
      <p:ext uri="{BB962C8B-B14F-4D97-AF65-F5344CB8AC3E}">
        <p14:creationId xmlns:p14="http://schemas.microsoft.com/office/powerpoint/2010/main" val="1047782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содержит довольно туманные определения "модели жизненного цикла системы" и "модели жизненного цикла программного средства" и пытается установить соответствие между ними. Поскольку точные определения отсутствуют, судить о результатах невозможно.</a:t>
            </a:r>
          </a:p>
          <a:p>
            <a:endParaRPr lang="ru-RU" dirty="0"/>
          </a:p>
          <a:p>
            <a:r>
              <a:rPr lang="ru-RU" dirty="0"/>
              <a:t>Для студентов и специалистов, изучающих процессы управления ИТ, он лишен широты взгляда на предмет (все-таки он ограничен ГОСТом Р ИСО/МЭК 12207) и перегружен ненужными техническими подробностями. Тем не менее знакомство с ГОСТ Р ИСО/МЭК 15271 полезно, поскольку он показывает направление мысли специалистов в сфере управления ИТ, демонстрирует, куда и как развиваются современные стандарты. Я бы рассматривал его как промежуточный рабочий документ, хотя и имеющий форму стандарта, но предназначенный скорее для обсуждения в заинтересованной аудитории специалистов по управлению ИТ.</a:t>
            </a:r>
          </a:p>
        </p:txBody>
      </p:sp>
      <p:sp>
        <p:nvSpPr>
          <p:cNvPr id="4" name="Номер слайда 3"/>
          <p:cNvSpPr>
            <a:spLocks noGrp="1"/>
          </p:cNvSpPr>
          <p:nvPr>
            <p:ph type="sldNum" sz="quarter" idx="5"/>
          </p:nvPr>
        </p:nvSpPr>
        <p:spPr/>
        <p:txBody>
          <a:bodyPr/>
          <a:lstStyle/>
          <a:p>
            <a:fld id="{0731DBAF-B702-46E7-9CAC-661F4D6AE3D3}" type="slidenum">
              <a:rPr lang="ru-RU" smtClean="0"/>
              <a:t>19</a:t>
            </a:fld>
            <a:endParaRPr lang="ru-RU"/>
          </a:p>
        </p:txBody>
      </p:sp>
    </p:spTree>
    <p:extLst>
      <p:ext uri="{BB962C8B-B14F-4D97-AF65-F5344CB8AC3E}">
        <p14:creationId xmlns:p14="http://schemas.microsoft.com/office/powerpoint/2010/main" val="257694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46E508-AF0E-36A9-7C50-EFB72410991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EE1BD6C-3267-5757-0194-2C523C1D7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3391EA6-8BEA-FC66-AECE-755AA42E093E}"/>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5" name="Нижний колонтитул 4">
            <a:extLst>
              <a:ext uri="{FF2B5EF4-FFF2-40B4-BE49-F238E27FC236}">
                <a16:creationId xmlns:a16="http://schemas.microsoft.com/office/drawing/2014/main" id="{AAB5DE8C-304F-1FED-C4C8-BA3062D7567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6685FC1-D756-8AB9-AB94-71733D71941D}"/>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102532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5527CA-6560-5181-7144-FA52098DCBC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A8E706D-20C3-E222-535D-E9A4EEF676F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9969C90-C65B-97B7-F24C-C64274BB8936}"/>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5" name="Нижний колонтитул 4">
            <a:extLst>
              <a:ext uri="{FF2B5EF4-FFF2-40B4-BE49-F238E27FC236}">
                <a16:creationId xmlns:a16="http://schemas.microsoft.com/office/drawing/2014/main" id="{00A40132-721F-C1A8-41BA-AB2296AA3E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D20F13A-2D14-9DDF-DB2A-79B4119950EA}"/>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177580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0D3545-D3F5-10A0-665F-7FFD059F803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779C985-F566-F6EF-995A-9C1DADD500F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6CDE98-C04B-AAB1-BA39-886629F3C841}"/>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5" name="Нижний колонтитул 4">
            <a:extLst>
              <a:ext uri="{FF2B5EF4-FFF2-40B4-BE49-F238E27FC236}">
                <a16:creationId xmlns:a16="http://schemas.microsoft.com/office/drawing/2014/main" id="{BB464E2A-C937-966F-7D43-DA5D34B763A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9BFA06A-718A-96A7-7FA7-047FA53AD5AD}"/>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56273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192D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50"/>
              </a:lnSpc>
            </a:pPr>
            <a:fld id="{81D60167-4931-47E6-BA6A-407CBD079E47}" type="slidenum">
              <a:rPr dirty="0"/>
              <a:t>‹#›</a:t>
            </a:fld>
            <a:r>
              <a:rPr dirty="0"/>
              <a:t>/80</a:t>
            </a:r>
          </a:p>
        </p:txBody>
      </p:sp>
    </p:spTree>
    <p:extLst>
      <p:ext uri="{BB962C8B-B14F-4D97-AF65-F5344CB8AC3E}">
        <p14:creationId xmlns:p14="http://schemas.microsoft.com/office/powerpoint/2010/main" val="260733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192D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136525">
              <a:lnSpc>
                <a:spcPts val="1650"/>
              </a:lnSpc>
            </a:pPr>
            <a:fld id="{81D60167-4931-47E6-BA6A-407CBD079E47}" type="slidenum">
              <a:rPr dirty="0"/>
              <a:t>‹#›</a:t>
            </a:fld>
            <a:r>
              <a:rPr dirty="0"/>
              <a:t>/80</a:t>
            </a:r>
          </a:p>
        </p:txBody>
      </p:sp>
    </p:spTree>
    <p:extLst>
      <p:ext uri="{BB962C8B-B14F-4D97-AF65-F5344CB8AC3E}">
        <p14:creationId xmlns:p14="http://schemas.microsoft.com/office/powerpoint/2010/main" val="2777313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1/21/2025</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a:cs typeface="Arial"/>
              </a:defRPr>
            </a:lvl1pPr>
          </a:lstStyle>
          <a:p>
            <a:pPr marL="38100">
              <a:lnSpc>
                <a:spcPts val="1650"/>
              </a:lnSpc>
            </a:pPr>
            <a:fld id="{81D60167-4931-47E6-BA6A-407CBD079E47}" type="slidenum">
              <a:rPr dirty="0"/>
              <a:t>‹#›</a:t>
            </a:fld>
            <a:r>
              <a:rPr dirty="0"/>
              <a:t>/28</a:t>
            </a:r>
          </a:p>
        </p:txBody>
      </p:sp>
    </p:spTree>
    <p:extLst>
      <p:ext uri="{BB962C8B-B14F-4D97-AF65-F5344CB8AC3E}">
        <p14:creationId xmlns:p14="http://schemas.microsoft.com/office/powerpoint/2010/main" val="2722267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E50FB-7DE8-F14B-CEF7-3A76C681879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64F5887-E5EE-5E24-EC2C-8D2057DB017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E7EA68-50B9-F00C-81DC-18A93515656E}"/>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5" name="Нижний колонтитул 4">
            <a:extLst>
              <a:ext uri="{FF2B5EF4-FFF2-40B4-BE49-F238E27FC236}">
                <a16:creationId xmlns:a16="http://schemas.microsoft.com/office/drawing/2014/main" id="{3EC96C05-7045-1852-8E58-7CDE01B1BF7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8ADA19-5FFA-132C-3E23-A3987A2B973F}"/>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162538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EC236-2402-EEEB-1329-641F03DEDA0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8858752-5E2F-3E5D-902A-3D4CB3AA9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77C4F3B-A31A-5D8F-CD6B-33D1836E1C0A}"/>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5" name="Нижний колонтитул 4">
            <a:extLst>
              <a:ext uri="{FF2B5EF4-FFF2-40B4-BE49-F238E27FC236}">
                <a16:creationId xmlns:a16="http://schemas.microsoft.com/office/drawing/2014/main" id="{98149F5B-3C8E-C2C6-450F-5A9D438B8B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922FFD-3054-1EE0-EE1A-F3D079B5B118}"/>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382559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9DADCE-97A3-29C7-943A-E9A537AAA46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E59DF8A-19EC-9363-BF30-907BB96131A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98E8167-116F-E669-9A9A-D3096B3BD06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08172E6-797A-4C26-F6A6-6A1A66B1FE46}"/>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6" name="Нижний колонтитул 5">
            <a:extLst>
              <a:ext uri="{FF2B5EF4-FFF2-40B4-BE49-F238E27FC236}">
                <a16:creationId xmlns:a16="http://schemas.microsoft.com/office/drawing/2014/main" id="{3F6964B9-83A1-0663-773E-41374DC2B35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6AF672F-88CF-F3B6-2590-B3F9F8A5CFD1}"/>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407968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2355C6-AEC3-EED9-0C55-85830A13D1F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7F9DE45-E75E-7618-8990-4662033AA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98AA8B5-04AE-FBC6-B083-8BF5BC7E89E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5875071-8302-D554-B7A6-57A8D8148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92B9D3D-293D-4CED-BAEF-D4C97355EE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61ED59F-0EA0-CA5C-D6FE-DCF8318D3A81}"/>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8" name="Нижний колонтитул 7">
            <a:extLst>
              <a:ext uri="{FF2B5EF4-FFF2-40B4-BE49-F238E27FC236}">
                <a16:creationId xmlns:a16="http://schemas.microsoft.com/office/drawing/2014/main" id="{7E95E1DD-1722-F184-BB4D-A9E7A2CA6E6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EACA3D2-FB28-E4D1-7E13-D8DE5C7F8DD1}"/>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74813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F4ADBE-42DE-AFCD-DCE7-ECADAD66630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B9FA8C9-BA34-C4C7-2C61-CCF11198E021}"/>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4" name="Нижний колонтитул 3">
            <a:extLst>
              <a:ext uri="{FF2B5EF4-FFF2-40B4-BE49-F238E27FC236}">
                <a16:creationId xmlns:a16="http://schemas.microsoft.com/office/drawing/2014/main" id="{83CE59F6-A89F-E56D-04A4-9C19AF5E25D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5BF5053-3189-C9B1-16BD-070FF8C9196C}"/>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20331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076967A-CB65-0CB0-C570-848B12E70BCB}"/>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3" name="Нижний колонтитул 2">
            <a:extLst>
              <a:ext uri="{FF2B5EF4-FFF2-40B4-BE49-F238E27FC236}">
                <a16:creationId xmlns:a16="http://schemas.microsoft.com/office/drawing/2014/main" id="{F43C01B5-4C17-2AF0-DFE2-D1B54EC1E8B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B06D3EF-10F0-9E09-9D96-3B3128482721}"/>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425267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E013E-2408-4341-E997-688B4D4704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B0F5F5D-7236-1515-C127-E92852EE5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07C1F5-0391-A8C8-EF44-34951546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C2DDC6F-DEB1-F038-BDB7-91133168A310}"/>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6" name="Нижний колонтитул 5">
            <a:extLst>
              <a:ext uri="{FF2B5EF4-FFF2-40B4-BE49-F238E27FC236}">
                <a16:creationId xmlns:a16="http://schemas.microsoft.com/office/drawing/2014/main" id="{A4BD96A6-00F7-87A6-A701-1F0ED5B892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12482E1-2BE4-2642-0DC9-2F331891B7DB}"/>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98157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AE81FA-5236-AB90-5DEF-7063C20C67F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3FA0FD3-29CB-E24D-E8A7-D19320E4F0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523C042-6989-7EDC-EC9E-4DDFB23C7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28B03BB-7CA3-DB4E-10AC-8969CBADC2D9}"/>
              </a:ext>
            </a:extLst>
          </p:cNvPr>
          <p:cNvSpPr>
            <a:spLocks noGrp="1"/>
          </p:cNvSpPr>
          <p:nvPr>
            <p:ph type="dt" sz="half" idx="10"/>
          </p:nvPr>
        </p:nvSpPr>
        <p:spPr/>
        <p:txBody>
          <a:bodyPr/>
          <a:lstStyle/>
          <a:p>
            <a:fld id="{D8589588-86E4-4D42-A0F3-63BF61D1433F}" type="datetimeFigureOut">
              <a:rPr lang="ru-RU" smtClean="0"/>
              <a:t>21.01.2025</a:t>
            </a:fld>
            <a:endParaRPr lang="ru-RU"/>
          </a:p>
        </p:txBody>
      </p:sp>
      <p:sp>
        <p:nvSpPr>
          <p:cNvPr id="6" name="Нижний колонтитул 5">
            <a:extLst>
              <a:ext uri="{FF2B5EF4-FFF2-40B4-BE49-F238E27FC236}">
                <a16:creationId xmlns:a16="http://schemas.microsoft.com/office/drawing/2014/main" id="{5458F4E0-DDCB-A53D-5435-7332B4E150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E27987-EA8E-7DFD-5B0D-49CB3BFE308A}"/>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49584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9931B6-1255-428F-E6AE-627418F9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167D643-7011-9997-0F12-44860090D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5A4AEE8-5B17-9408-D4A0-17BCD6A6C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89588-86E4-4D42-A0F3-63BF61D1433F}" type="datetimeFigureOut">
              <a:rPr lang="ru-RU" smtClean="0"/>
              <a:t>21.01.2025</a:t>
            </a:fld>
            <a:endParaRPr lang="ru-RU"/>
          </a:p>
        </p:txBody>
      </p:sp>
      <p:sp>
        <p:nvSpPr>
          <p:cNvPr id="5" name="Нижний колонтитул 4">
            <a:extLst>
              <a:ext uri="{FF2B5EF4-FFF2-40B4-BE49-F238E27FC236}">
                <a16:creationId xmlns:a16="http://schemas.microsoft.com/office/drawing/2014/main" id="{B8BE5D62-3F74-24F4-BB7B-846491D7F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991CC0C-3596-A83A-E078-34CC46235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F7BA9-4688-4DD8-BE64-EABCF6ED6B9B}" type="slidenum">
              <a:rPr lang="ru-RU" smtClean="0"/>
              <a:t>‹#›</a:t>
            </a:fld>
            <a:endParaRPr lang="ru-RU"/>
          </a:p>
        </p:txBody>
      </p:sp>
    </p:spTree>
    <p:extLst>
      <p:ext uri="{BB962C8B-B14F-4D97-AF65-F5344CB8AC3E}">
        <p14:creationId xmlns:p14="http://schemas.microsoft.com/office/powerpoint/2010/main" val="30098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s://youtu.be/UeXBwq7rXX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2" Type="http://schemas.openxmlformats.org/officeDocument/2006/relationships/hyperlink" Target="https://opensource.com/business/10/9/facebook-generation-vs-fortune-500"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mtsepkov.org/SpiralDynamicsShortl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hyperlink" Target="http://www.ecopsy.ru/"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https://agilescout.com/agile-manifesto-2-1-moreagile-manifesto/" TargetMode="External"/><Relationship Id="rId2" Type="http://schemas.openxmlformats.org/officeDocument/2006/relationships/hyperlink" Target="http://agilemanifesto.or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ecopsy.ru/"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eduscrum.nl/en/file/CKFiles/The_eduScrum_Guide_EN_1.2.pdf" TargetMode="External"/><Relationship Id="rId2" Type="http://schemas.openxmlformats.org/officeDocument/2006/relationships/hyperlink" Target="http://eduscrum.nl/" TargetMode="External"/><Relationship Id="rId1" Type="http://schemas.openxmlformats.org/officeDocument/2006/relationships/slideLayout" Target="../slideLayouts/slideLayout2.xml"/><Relationship Id="rId6" Type="http://schemas.openxmlformats.org/officeDocument/2006/relationships/hyperlink" Target="http://mtsepkov.org/GosAgile-2017-06" TargetMode="External"/><Relationship Id="rId5" Type="http://schemas.openxmlformats.org/officeDocument/2006/relationships/hyperlink" Target="https://youtu.be/eMk1e1AzKqw" TargetMode="External"/><Relationship Id="rId4" Type="http://schemas.openxmlformats.org/officeDocument/2006/relationships/hyperlink" Target="http://eduscrum.nl/en/file/CKFiles/The_eduScrum_Guide_RU_1.2.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3" name="Прямоугольник 12"/>
          <p:cNvSpPr/>
          <p:nvPr/>
        </p:nvSpPr>
        <p:spPr>
          <a:xfrm>
            <a:off x="1847528" y="1"/>
            <a:ext cx="4896600" cy="1289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ru-RU"/>
          </a:p>
        </p:txBody>
      </p:sp>
      <p:sp>
        <p:nvSpPr>
          <p:cNvPr id="163" name="Shape 163"/>
          <p:cNvSpPr txBox="1"/>
          <p:nvPr/>
        </p:nvSpPr>
        <p:spPr>
          <a:xfrm>
            <a:off x="8256240" y="5070567"/>
            <a:ext cx="1944300" cy="369300"/>
          </a:xfrm>
          <a:prstGeom prst="rect">
            <a:avLst/>
          </a:prstGeom>
          <a:solidFill>
            <a:schemeClr val="lt1"/>
          </a:solidFill>
          <a:ln>
            <a:noFill/>
          </a:ln>
        </p:spPr>
        <p:txBody>
          <a:bodyPr wrap="square" lIns="91425" tIns="45700" rIns="91425" bIns="45700" anchor="t" anchorCtr="0">
            <a:noAutofit/>
          </a:bodyPr>
          <a:lstStyle/>
          <a:p>
            <a:r>
              <a:rPr lang="ru-RU">
                <a:solidFill>
                  <a:schemeClr val="lt1"/>
                </a:solidFill>
                <a:latin typeface="Calibri"/>
                <a:ea typeface="Calibri"/>
                <a:cs typeface="Calibri"/>
                <a:sym typeface="Calibri"/>
              </a:rPr>
              <a:t>18 ноября  2015 г.</a:t>
            </a:r>
          </a:p>
        </p:txBody>
      </p:sp>
      <p:sp>
        <p:nvSpPr>
          <p:cNvPr id="172" name="Shape 172"/>
          <p:cNvSpPr txBox="1"/>
          <p:nvPr/>
        </p:nvSpPr>
        <p:spPr>
          <a:xfrm>
            <a:off x="3876561" y="2554628"/>
            <a:ext cx="4816583" cy="1039585"/>
          </a:xfrm>
          <a:prstGeom prst="rect">
            <a:avLst/>
          </a:prstGeom>
          <a:solidFill>
            <a:schemeClr val="lt1"/>
          </a:solidFill>
          <a:ln>
            <a:noFill/>
          </a:ln>
        </p:spPr>
        <p:txBody>
          <a:bodyPr wrap="square" lIns="91425" tIns="0" rIns="91425" bIns="0" anchor="t" anchorCtr="0">
            <a:noAutofit/>
          </a:bodyPr>
          <a:lstStyle/>
          <a:p>
            <a:pPr algn="ctr"/>
            <a:r>
              <a:rPr lang="ru-RU" sz="2200" b="1" dirty="0">
                <a:solidFill>
                  <a:srgbClr val="2E75B5"/>
                </a:solidFill>
                <a:latin typeface="Times New Roman"/>
                <a:ea typeface="Times New Roman"/>
                <a:cs typeface="Times New Roman"/>
                <a:sym typeface="Times New Roman"/>
              </a:rPr>
              <a:t>МИРЭА - РОССИЙСКИЙ ТЕХНОЛОГИЧЕСКИЙ УНИВЕРСИТЕТ</a:t>
            </a:r>
          </a:p>
          <a:p>
            <a:pPr algn="ctr"/>
            <a:r>
              <a:rPr lang="ru-RU" sz="2200" b="1" dirty="0">
                <a:solidFill>
                  <a:srgbClr val="2E75B5"/>
                </a:solidFill>
                <a:latin typeface="Times New Roman"/>
                <a:ea typeface="Times New Roman"/>
                <a:cs typeface="Times New Roman"/>
                <a:sym typeface="Times New Roman"/>
              </a:rPr>
              <a:t>(www.mirea.ru) </a:t>
            </a:r>
          </a:p>
        </p:txBody>
      </p:sp>
      <p:sp>
        <p:nvSpPr>
          <p:cNvPr id="173" name="Shape 173"/>
          <p:cNvSpPr/>
          <p:nvPr/>
        </p:nvSpPr>
        <p:spPr>
          <a:xfrm>
            <a:off x="621792" y="4529519"/>
            <a:ext cx="11091672" cy="311481"/>
          </a:xfrm>
          <a:prstGeom prst="rect">
            <a:avLst/>
          </a:prstGeom>
          <a:solidFill>
            <a:schemeClr val="lt1"/>
          </a:solidFill>
          <a:ln>
            <a:noFill/>
          </a:ln>
        </p:spPr>
        <p:txBody>
          <a:bodyPr wrap="square" lIns="91425" tIns="45700" rIns="91425" bIns="45700" anchor="ctr" anchorCtr="0">
            <a:noAutofit/>
          </a:bodyPr>
          <a:lstStyle/>
          <a:p>
            <a:pPr algn="ctr"/>
            <a:endParaRPr sz="1000" b="1" dirty="0">
              <a:solidFill>
                <a:srgbClr val="FF0000"/>
              </a:solidFill>
              <a:latin typeface="Times New Roman"/>
              <a:ea typeface="Times New Roman"/>
              <a:cs typeface="Times New Roman"/>
              <a:sym typeface="Times New Roman"/>
            </a:endParaRPr>
          </a:p>
          <a:p>
            <a:pPr algn="ctr"/>
            <a:r>
              <a:rPr lang="ru-RU" sz="2400" b="1" dirty="0">
                <a:solidFill>
                  <a:srgbClr val="FF0000"/>
                </a:solidFill>
                <a:highlight>
                  <a:srgbClr val="FFFFFF"/>
                </a:highlight>
                <a:latin typeface="Times New Roman"/>
                <a:ea typeface="Times New Roman"/>
                <a:cs typeface="Times New Roman"/>
                <a:sym typeface="Times New Roman"/>
              </a:rPr>
              <a:t>16: Методология разработки и анализа требований  к ИС</a:t>
            </a:r>
            <a:endParaRPr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74" name="Shape 174"/>
          <p:cNvSpPr txBox="1"/>
          <p:nvPr/>
        </p:nvSpPr>
        <p:spPr>
          <a:xfrm>
            <a:off x="2063552" y="5587521"/>
            <a:ext cx="8442600" cy="831300"/>
          </a:xfrm>
          <a:prstGeom prst="rect">
            <a:avLst/>
          </a:prstGeom>
          <a:solidFill>
            <a:schemeClr val="lt1"/>
          </a:solidFill>
          <a:ln>
            <a:noFill/>
          </a:ln>
        </p:spPr>
        <p:txBody>
          <a:bodyPr wrap="square" lIns="91425" tIns="45700" rIns="91425" bIns="45700" anchor="t" anchorCtr="0">
            <a:noAutofit/>
          </a:bodyPr>
          <a:lstStyle/>
          <a:p>
            <a:pPr algn="ctr"/>
            <a:r>
              <a:rPr lang="ru-RU" sz="2400" b="1" dirty="0">
                <a:solidFill>
                  <a:schemeClr val="dk2"/>
                </a:solidFill>
                <a:latin typeface="Calibri"/>
                <a:ea typeface="Calibri"/>
                <a:cs typeface="Calibri"/>
                <a:sym typeface="Calibri"/>
              </a:rPr>
              <a:t>Кафедра инструментального и прикладного программного обеспечения</a:t>
            </a: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2155" y="443029"/>
            <a:ext cx="1785394" cy="1959619"/>
          </a:xfrm>
          <a:prstGeom prst="rect">
            <a:avLst/>
          </a:prstGeom>
        </p:spPr>
      </p:pic>
    </p:spTree>
    <p:extLst>
      <p:ext uri="{BB962C8B-B14F-4D97-AF65-F5344CB8AC3E}">
        <p14:creationId xmlns:p14="http://schemas.microsoft.com/office/powerpoint/2010/main" val="159094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Визуализация</a:t>
            </a:r>
            <a:r>
              <a:rPr spc="-50" dirty="0"/>
              <a:t> </a:t>
            </a:r>
            <a:r>
              <a:rPr spc="-10" dirty="0"/>
              <a:t>потока</a:t>
            </a:r>
            <a:r>
              <a:rPr spc="-5" dirty="0"/>
              <a:t> </a:t>
            </a:r>
            <a:r>
              <a:rPr spc="-15" dirty="0"/>
              <a:t>показывает</a:t>
            </a:r>
            <a:r>
              <a:rPr spc="-35" dirty="0"/>
              <a:t> </a:t>
            </a:r>
            <a:r>
              <a:rPr spc="-10" dirty="0"/>
              <a:t>состояние</a:t>
            </a:r>
          </a:p>
        </p:txBody>
      </p:sp>
      <p:grpSp>
        <p:nvGrpSpPr>
          <p:cNvPr id="3" name="object 3"/>
          <p:cNvGrpSpPr/>
          <p:nvPr/>
        </p:nvGrpSpPr>
        <p:grpSpPr>
          <a:xfrm>
            <a:off x="886904" y="1911032"/>
            <a:ext cx="8944610" cy="538480"/>
            <a:chOff x="886904" y="1911032"/>
            <a:chExt cx="8944610" cy="538480"/>
          </a:xfrm>
        </p:grpSpPr>
        <p:sp>
          <p:nvSpPr>
            <p:cNvPr id="4" name="object 4"/>
            <p:cNvSpPr/>
            <p:nvPr/>
          </p:nvSpPr>
          <p:spPr>
            <a:xfrm>
              <a:off x="899921" y="1924050"/>
              <a:ext cx="2216150" cy="512445"/>
            </a:xfrm>
            <a:custGeom>
              <a:avLst/>
              <a:gdLst/>
              <a:ahLst/>
              <a:cxnLst/>
              <a:rect l="l" t="t" r="r" b="b"/>
              <a:pathLst>
                <a:path w="2216150" h="512444">
                  <a:moveTo>
                    <a:pt x="0" y="512063"/>
                  </a:moveTo>
                  <a:lnTo>
                    <a:pt x="2215895" y="512063"/>
                  </a:lnTo>
                  <a:lnTo>
                    <a:pt x="2215895" y="0"/>
                  </a:lnTo>
                  <a:lnTo>
                    <a:pt x="0" y="0"/>
                  </a:lnTo>
                  <a:lnTo>
                    <a:pt x="0" y="512063"/>
                  </a:lnTo>
                  <a:close/>
                </a:path>
              </a:pathLst>
            </a:custGeom>
            <a:ln w="25908">
              <a:solidFill>
                <a:srgbClr val="000000"/>
              </a:solidFill>
            </a:ln>
          </p:spPr>
          <p:txBody>
            <a:bodyPr wrap="square" lIns="0" tIns="0" rIns="0" bIns="0" rtlCol="0"/>
            <a:lstStyle/>
            <a:p>
              <a:endParaRPr/>
            </a:p>
          </p:txBody>
        </p:sp>
        <p:sp>
          <p:nvSpPr>
            <p:cNvPr id="5" name="object 5"/>
            <p:cNvSpPr/>
            <p:nvPr/>
          </p:nvSpPr>
          <p:spPr>
            <a:xfrm>
              <a:off x="3115818" y="1924050"/>
              <a:ext cx="2524125" cy="506095"/>
            </a:xfrm>
            <a:custGeom>
              <a:avLst/>
              <a:gdLst/>
              <a:ahLst/>
              <a:cxnLst/>
              <a:rect l="l" t="t" r="r" b="b"/>
              <a:pathLst>
                <a:path w="2524125" h="506094">
                  <a:moveTo>
                    <a:pt x="0" y="505968"/>
                  </a:moveTo>
                  <a:lnTo>
                    <a:pt x="2523744" y="505968"/>
                  </a:lnTo>
                  <a:lnTo>
                    <a:pt x="2523744" y="0"/>
                  </a:lnTo>
                  <a:lnTo>
                    <a:pt x="0" y="0"/>
                  </a:lnTo>
                  <a:lnTo>
                    <a:pt x="0" y="505968"/>
                  </a:lnTo>
                  <a:close/>
                </a:path>
              </a:pathLst>
            </a:custGeom>
            <a:solidFill>
              <a:srgbClr val="FFFFFF"/>
            </a:solidFill>
          </p:spPr>
          <p:txBody>
            <a:bodyPr wrap="square" lIns="0" tIns="0" rIns="0" bIns="0" rtlCol="0"/>
            <a:lstStyle/>
            <a:p>
              <a:endParaRPr/>
            </a:p>
          </p:txBody>
        </p:sp>
        <p:sp>
          <p:nvSpPr>
            <p:cNvPr id="6" name="object 6"/>
            <p:cNvSpPr/>
            <p:nvPr/>
          </p:nvSpPr>
          <p:spPr>
            <a:xfrm>
              <a:off x="3115818" y="1924050"/>
              <a:ext cx="2524125" cy="512445"/>
            </a:xfrm>
            <a:custGeom>
              <a:avLst/>
              <a:gdLst/>
              <a:ahLst/>
              <a:cxnLst/>
              <a:rect l="l" t="t" r="r" b="b"/>
              <a:pathLst>
                <a:path w="2524125" h="512444">
                  <a:moveTo>
                    <a:pt x="0" y="512063"/>
                  </a:moveTo>
                  <a:lnTo>
                    <a:pt x="2523744" y="512063"/>
                  </a:lnTo>
                  <a:lnTo>
                    <a:pt x="2523744" y="0"/>
                  </a:lnTo>
                  <a:lnTo>
                    <a:pt x="0" y="0"/>
                  </a:lnTo>
                  <a:lnTo>
                    <a:pt x="0" y="512063"/>
                  </a:lnTo>
                  <a:close/>
                </a:path>
              </a:pathLst>
            </a:custGeom>
            <a:ln w="25907">
              <a:solidFill>
                <a:srgbClr val="000000"/>
              </a:solidFill>
            </a:ln>
          </p:spPr>
          <p:txBody>
            <a:bodyPr wrap="square" lIns="0" tIns="0" rIns="0" bIns="0" rtlCol="0"/>
            <a:lstStyle/>
            <a:p>
              <a:endParaRPr/>
            </a:p>
          </p:txBody>
        </p:sp>
        <p:sp>
          <p:nvSpPr>
            <p:cNvPr id="7" name="object 7"/>
            <p:cNvSpPr/>
            <p:nvPr/>
          </p:nvSpPr>
          <p:spPr>
            <a:xfrm>
              <a:off x="5639562" y="1924050"/>
              <a:ext cx="1964689" cy="506095"/>
            </a:xfrm>
            <a:custGeom>
              <a:avLst/>
              <a:gdLst/>
              <a:ahLst/>
              <a:cxnLst/>
              <a:rect l="l" t="t" r="r" b="b"/>
              <a:pathLst>
                <a:path w="1964690" h="506094">
                  <a:moveTo>
                    <a:pt x="0" y="505968"/>
                  </a:moveTo>
                  <a:lnTo>
                    <a:pt x="1964436" y="505968"/>
                  </a:lnTo>
                  <a:lnTo>
                    <a:pt x="1964436" y="0"/>
                  </a:lnTo>
                  <a:lnTo>
                    <a:pt x="0" y="0"/>
                  </a:lnTo>
                  <a:lnTo>
                    <a:pt x="0" y="505968"/>
                  </a:lnTo>
                  <a:close/>
                </a:path>
              </a:pathLst>
            </a:custGeom>
            <a:solidFill>
              <a:srgbClr val="FFFFFF"/>
            </a:solidFill>
          </p:spPr>
          <p:txBody>
            <a:bodyPr wrap="square" lIns="0" tIns="0" rIns="0" bIns="0" rtlCol="0"/>
            <a:lstStyle/>
            <a:p>
              <a:endParaRPr/>
            </a:p>
          </p:txBody>
        </p:sp>
        <p:sp>
          <p:nvSpPr>
            <p:cNvPr id="8" name="object 8"/>
            <p:cNvSpPr/>
            <p:nvPr/>
          </p:nvSpPr>
          <p:spPr>
            <a:xfrm>
              <a:off x="5639562" y="1924050"/>
              <a:ext cx="1964689" cy="512445"/>
            </a:xfrm>
            <a:custGeom>
              <a:avLst/>
              <a:gdLst/>
              <a:ahLst/>
              <a:cxnLst/>
              <a:rect l="l" t="t" r="r" b="b"/>
              <a:pathLst>
                <a:path w="1964690" h="512444">
                  <a:moveTo>
                    <a:pt x="0" y="512063"/>
                  </a:moveTo>
                  <a:lnTo>
                    <a:pt x="1964436" y="512063"/>
                  </a:lnTo>
                  <a:lnTo>
                    <a:pt x="1964436" y="0"/>
                  </a:lnTo>
                  <a:lnTo>
                    <a:pt x="0" y="0"/>
                  </a:lnTo>
                  <a:lnTo>
                    <a:pt x="0" y="512063"/>
                  </a:lnTo>
                  <a:close/>
                </a:path>
              </a:pathLst>
            </a:custGeom>
            <a:ln w="25908">
              <a:solidFill>
                <a:srgbClr val="000000"/>
              </a:solidFill>
            </a:ln>
          </p:spPr>
          <p:txBody>
            <a:bodyPr wrap="square" lIns="0" tIns="0" rIns="0" bIns="0" rtlCol="0"/>
            <a:lstStyle/>
            <a:p>
              <a:endParaRPr/>
            </a:p>
          </p:txBody>
        </p:sp>
        <p:sp>
          <p:nvSpPr>
            <p:cNvPr id="9" name="object 9"/>
            <p:cNvSpPr/>
            <p:nvPr/>
          </p:nvSpPr>
          <p:spPr>
            <a:xfrm>
              <a:off x="7603998" y="1924049"/>
              <a:ext cx="2214880" cy="512445"/>
            </a:xfrm>
            <a:custGeom>
              <a:avLst/>
              <a:gdLst/>
              <a:ahLst/>
              <a:cxnLst/>
              <a:rect l="l" t="t" r="r" b="b"/>
              <a:pathLst>
                <a:path w="2214879" h="512444">
                  <a:moveTo>
                    <a:pt x="2214372" y="0"/>
                  </a:moveTo>
                  <a:lnTo>
                    <a:pt x="0" y="0"/>
                  </a:lnTo>
                  <a:lnTo>
                    <a:pt x="0" y="68580"/>
                  </a:lnTo>
                  <a:lnTo>
                    <a:pt x="0" y="512064"/>
                  </a:lnTo>
                  <a:lnTo>
                    <a:pt x="2214372" y="512064"/>
                  </a:lnTo>
                  <a:lnTo>
                    <a:pt x="2214372" y="68580"/>
                  </a:lnTo>
                  <a:lnTo>
                    <a:pt x="2214372" y="0"/>
                  </a:lnTo>
                  <a:close/>
                </a:path>
              </a:pathLst>
            </a:custGeom>
            <a:solidFill>
              <a:srgbClr val="FFFFFF"/>
            </a:solidFill>
          </p:spPr>
          <p:txBody>
            <a:bodyPr wrap="square" lIns="0" tIns="0" rIns="0" bIns="0" rtlCol="0"/>
            <a:lstStyle/>
            <a:p>
              <a:endParaRPr/>
            </a:p>
          </p:txBody>
        </p:sp>
        <p:sp>
          <p:nvSpPr>
            <p:cNvPr id="10" name="object 10"/>
            <p:cNvSpPr/>
            <p:nvPr/>
          </p:nvSpPr>
          <p:spPr>
            <a:xfrm>
              <a:off x="7603998" y="1924050"/>
              <a:ext cx="2214880" cy="512445"/>
            </a:xfrm>
            <a:custGeom>
              <a:avLst/>
              <a:gdLst/>
              <a:ahLst/>
              <a:cxnLst/>
              <a:rect l="l" t="t" r="r" b="b"/>
              <a:pathLst>
                <a:path w="2214879" h="512444">
                  <a:moveTo>
                    <a:pt x="0" y="512063"/>
                  </a:moveTo>
                  <a:lnTo>
                    <a:pt x="2214372" y="512063"/>
                  </a:lnTo>
                  <a:lnTo>
                    <a:pt x="2214372" y="0"/>
                  </a:lnTo>
                  <a:lnTo>
                    <a:pt x="0" y="0"/>
                  </a:lnTo>
                  <a:lnTo>
                    <a:pt x="0" y="512063"/>
                  </a:lnTo>
                  <a:close/>
                </a:path>
              </a:pathLst>
            </a:custGeom>
            <a:ln w="25908">
              <a:solidFill>
                <a:srgbClr val="000000"/>
              </a:solidFill>
            </a:ln>
          </p:spPr>
          <p:txBody>
            <a:bodyPr wrap="square" lIns="0" tIns="0" rIns="0" bIns="0" rtlCol="0"/>
            <a:lstStyle/>
            <a:p>
              <a:endParaRPr/>
            </a:p>
          </p:txBody>
        </p:sp>
      </p:grpSp>
      <p:sp>
        <p:nvSpPr>
          <p:cNvPr id="11" name="object 11"/>
          <p:cNvSpPr txBox="1"/>
          <p:nvPr/>
        </p:nvSpPr>
        <p:spPr>
          <a:xfrm>
            <a:off x="8179434" y="2007488"/>
            <a:ext cx="1062355"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Arial"/>
                <a:cs typeface="Arial"/>
              </a:rPr>
              <a:t>Сделано</a:t>
            </a:r>
            <a:endParaRPr sz="2000">
              <a:latin typeface="Arial"/>
              <a:cs typeface="Arial"/>
            </a:endParaRPr>
          </a:p>
        </p:txBody>
      </p:sp>
      <p:grpSp>
        <p:nvGrpSpPr>
          <p:cNvPr id="12" name="object 12"/>
          <p:cNvGrpSpPr/>
          <p:nvPr/>
        </p:nvGrpSpPr>
        <p:grpSpPr>
          <a:xfrm>
            <a:off x="886904" y="2417000"/>
            <a:ext cx="8944610" cy="3051175"/>
            <a:chOff x="886904" y="2417000"/>
            <a:chExt cx="8944610" cy="3051175"/>
          </a:xfrm>
        </p:grpSpPr>
        <p:sp>
          <p:nvSpPr>
            <p:cNvPr id="13" name="object 13"/>
            <p:cNvSpPr/>
            <p:nvPr/>
          </p:nvSpPr>
          <p:spPr>
            <a:xfrm>
              <a:off x="899921" y="2431542"/>
              <a:ext cx="2216150" cy="381000"/>
            </a:xfrm>
            <a:custGeom>
              <a:avLst/>
              <a:gdLst/>
              <a:ahLst/>
              <a:cxnLst/>
              <a:rect l="l" t="t" r="r" b="b"/>
              <a:pathLst>
                <a:path w="2216150" h="381000">
                  <a:moveTo>
                    <a:pt x="0" y="380999"/>
                  </a:moveTo>
                  <a:lnTo>
                    <a:pt x="2215895" y="380999"/>
                  </a:lnTo>
                  <a:lnTo>
                    <a:pt x="2215895" y="0"/>
                  </a:lnTo>
                  <a:lnTo>
                    <a:pt x="0" y="0"/>
                  </a:lnTo>
                  <a:lnTo>
                    <a:pt x="0" y="380999"/>
                  </a:lnTo>
                  <a:close/>
                </a:path>
              </a:pathLst>
            </a:custGeom>
            <a:solidFill>
              <a:srgbClr val="C5E7FB"/>
            </a:solidFill>
          </p:spPr>
          <p:txBody>
            <a:bodyPr wrap="square" lIns="0" tIns="0" rIns="0" bIns="0" rtlCol="0"/>
            <a:lstStyle/>
            <a:p>
              <a:endParaRPr/>
            </a:p>
          </p:txBody>
        </p:sp>
        <p:sp>
          <p:nvSpPr>
            <p:cNvPr id="14" name="object 14"/>
            <p:cNvSpPr/>
            <p:nvPr/>
          </p:nvSpPr>
          <p:spPr>
            <a:xfrm>
              <a:off x="899921" y="2431542"/>
              <a:ext cx="2216150" cy="390525"/>
            </a:xfrm>
            <a:custGeom>
              <a:avLst/>
              <a:gdLst/>
              <a:ahLst/>
              <a:cxnLst/>
              <a:rect l="l" t="t" r="r" b="b"/>
              <a:pathLst>
                <a:path w="2216150" h="390525">
                  <a:moveTo>
                    <a:pt x="0" y="390143"/>
                  </a:moveTo>
                  <a:lnTo>
                    <a:pt x="2215895" y="390143"/>
                  </a:lnTo>
                  <a:lnTo>
                    <a:pt x="2215895" y="0"/>
                  </a:lnTo>
                  <a:lnTo>
                    <a:pt x="0" y="0"/>
                  </a:lnTo>
                  <a:lnTo>
                    <a:pt x="0" y="390143"/>
                  </a:lnTo>
                  <a:close/>
                </a:path>
              </a:pathLst>
            </a:custGeom>
            <a:ln w="25908">
              <a:solidFill>
                <a:srgbClr val="000000"/>
              </a:solidFill>
            </a:ln>
          </p:spPr>
          <p:txBody>
            <a:bodyPr wrap="square" lIns="0" tIns="0" rIns="0" bIns="0" rtlCol="0"/>
            <a:lstStyle/>
            <a:p>
              <a:endParaRPr/>
            </a:p>
          </p:txBody>
        </p:sp>
        <p:sp>
          <p:nvSpPr>
            <p:cNvPr id="15" name="object 15"/>
            <p:cNvSpPr/>
            <p:nvPr/>
          </p:nvSpPr>
          <p:spPr>
            <a:xfrm>
              <a:off x="3115818" y="2430018"/>
              <a:ext cx="2524125" cy="379730"/>
            </a:xfrm>
            <a:custGeom>
              <a:avLst/>
              <a:gdLst/>
              <a:ahLst/>
              <a:cxnLst/>
              <a:rect l="l" t="t" r="r" b="b"/>
              <a:pathLst>
                <a:path w="2524125" h="379730">
                  <a:moveTo>
                    <a:pt x="2523744" y="0"/>
                  </a:moveTo>
                  <a:lnTo>
                    <a:pt x="0" y="0"/>
                  </a:lnTo>
                  <a:lnTo>
                    <a:pt x="0" y="379475"/>
                  </a:lnTo>
                  <a:lnTo>
                    <a:pt x="2523744" y="379475"/>
                  </a:lnTo>
                  <a:lnTo>
                    <a:pt x="2523744" y="0"/>
                  </a:lnTo>
                  <a:close/>
                </a:path>
              </a:pathLst>
            </a:custGeom>
            <a:solidFill>
              <a:srgbClr val="C5E7FB"/>
            </a:solidFill>
          </p:spPr>
          <p:txBody>
            <a:bodyPr wrap="square" lIns="0" tIns="0" rIns="0" bIns="0" rtlCol="0"/>
            <a:lstStyle/>
            <a:p>
              <a:endParaRPr/>
            </a:p>
          </p:txBody>
        </p:sp>
        <p:sp>
          <p:nvSpPr>
            <p:cNvPr id="16" name="object 16"/>
            <p:cNvSpPr/>
            <p:nvPr/>
          </p:nvSpPr>
          <p:spPr>
            <a:xfrm>
              <a:off x="3115818" y="2430018"/>
              <a:ext cx="2524125" cy="379730"/>
            </a:xfrm>
            <a:custGeom>
              <a:avLst/>
              <a:gdLst/>
              <a:ahLst/>
              <a:cxnLst/>
              <a:rect l="l" t="t" r="r" b="b"/>
              <a:pathLst>
                <a:path w="2524125" h="379730">
                  <a:moveTo>
                    <a:pt x="0" y="379475"/>
                  </a:moveTo>
                  <a:lnTo>
                    <a:pt x="2523744" y="379475"/>
                  </a:lnTo>
                  <a:lnTo>
                    <a:pt x="2523744" y="0"/>
                  </a:lnTo>
                  <a:lnTo>
                    <a:pt x="0" y="0"/>
                  </a:lnTo>
                  <a:lnTo>
                    <a:pt x="0" y="379475"/>
                  </a:lnTo>
                  <a:close/>
                </a:path>
              </a:pathLst>
            </a:custGeom>
            <a:ln w="25908">
              <a:solidFill>
                <a:srgbClr val="000000"/>
              </a:solidFill>
            </a:ln>
          </p:spPr>
          <p:txBody>
            <a:bodyPr wrap="square" lIns="0" tIns="0" rIns="0" bIns="0" rtlCol="0"/>
            <a:lstStyle/>
            <a:p>
              <a:endParaRPr/>
            </a:p>
          </p:txBody>
        </p:sp>
        <p:sp>
          <p:nvSpPr>
            <p:cNvPr id="17" name="object 17"/>
            <p:cNvSpPr/>
            <p:nvPr/>
          </p:nvSpPr>
          <p:spPr>
            <a:xfrm>
              <a:off x="5639562" y="2430018"/>
              <a:ext cx="1964689" cy="379730"/>
            </a:xfrm>
            <a:custGeom>
              <a:avLst/>
              <a:gdLst/>
              <a:ahLst/>
              <a:cxnLst/>
              <a:rect l="l" t="t" r="r" b="b"/>
              <a:pathLst>
                <a:path w="1964690" h="379730">
                  <a:moveTo>
                    <a:pt x="1964436" y="0"/>
                  </a:moveTo>
                  <a:lnTo>
                    <a:pt x="0" y="0"/>
                  </a:lnTo>
                  <a:lnTo>
                    <a:pt x="0" y="379475"/>
                  </a:lnTo>
                  <a:lnTo>
                    <a:pt x="1964436" y="379475"/>
                  </a:lnTo>
                  <a:lnTo>
                    <a:pt x="1964436" y="0"/>
                  </a:lnTo>
                  <a:close/>
                </a:path>
              </a:pathLst>
            </a:custGeom>
            <a:solidFill>
              <a:srgbClr val="C5E7FB"/>
            </a:solidFill>
          </p:spPr>
          <p:txBody>
            <a:bodyPr wrap="square" lIns="0" tIns="0" rIns="0" bIns="0" rtlCol="0"/>
            <a:lstStyle/>
            <a:p>
              <a:endParaRPr/>
            </a:p>
          </p:txBody>
        </p:sp>
        <p:sp>
          <p:nvSpPr>
            <p:cNvPr id="18" name="object 18"/>
            <p:cNvSpPr/>
            <p:nvPr/>
          </p:nvSpPr>
          <p:spPr>
            <a:xfrm>
              <a:off x="5639562" y="2430018"/>
              <a:ext cx="1964689" cy="379730"/>
            </a:xfrm>
            <a:custGeom>
              <a:avLst/>
              <a:gdLst/>
              <a:ahLst/>
              <a:cxnLst/>
              <a:rect l="l" t="t" r="r" b="b"/>
              <a:pathLst>
                <a:path w="1964690" h="379730">
                  <a:moveTo>
                    <a:pt x="0" y="379475"/>
                  </a:moveTo>
                  <a:lnTo>
                    <a:pt x="1964436" y="379475"/>
                  </a:lnTo>
                  <a:lnTo>
                    <a:pt x="1964436" y="0"/>
                  </a:lnTo>
                  <a:lnTo>
                    <a:pt x="0" y="0"/>
                  </a:lnTo>
                  <a:lnTo>
                    <a:pt x="0" y="379475"/>
                  </a:lnTo>
                  <a:close/>
                </a:path>
              </a:pathLst>
            </a:custGeom>
            <a:ln w="25908">
              <a:solidFill>
                <a:srgbClr val="000000"/>
              </a:solidFill>
            </a:ln>
          </p:spPr>
          <p:txBody>
            <a:bodyPr wrap="square" lIns="0" tIns="0" rIns="0" bIns="0" rtlCol="0"/>
            <a:lstStyle/>
            <a:p>
              <a:endParaRPr/>
            </a:p>
          </p:txBody>
        </p:sp>
        <p:sp>
          <p:nvSpPr>
            <p:cNvPr id="19" name="object 19"/>
            <p:cNvSpPr/>
            <p:nvPr/>
          </p:nvSpPr>
          <p:spPr>
            <a:xfrm>
              <a:off x="7603998" y="2431542"/>
              <a:ext cx="2214880" cy="381000"/>
            </a:xfrm>
            <a:custGeom>
              <a:avLst/>
              <a:gdLst/>
              <a:ahLst/>
              <a:cxnLst/>
              <a:rect l="l" t="t" r="r" b="b"/>
              <a:pathLst>
                <a:path w="2214879" h="381000">
                  <a:moveTo>
                    <a:pt x="0" y="380999"/>
                  </a:moveTo>
                  <a:lnTo>
                    <a:pt x="2214372" y="380999"/>
                  </a:lnTo>
                  <a:lnTo>
                    <a:pt x="2214372" y="0"/>
                  </a:lnTo>
                  <a:lnTo>
                    <a:pt x="0" y="0"/>
                  </a:lnTo>
                  <a:lnTo>
                    <a:pt x="0" y="380999"/>
                  </a:lnTo>
                  <a:close/>
                </a:path>
              </a:pathLst>
            </a:custGeom>
            <a:solidFill>
              <a:srgbClr val="C5E7FB"/>
            </a:solidFill>
          </p:spPr>
          <p:txBody>
            <a:bodyPr wrap="square" lIns="0" tIns="0" rIns="0" bIns="0" rtlCol="0"/>
            <a:lstStyle/>
            <a:p>
              <a:endParaRPr/>
            </a:p>
          </p:txBody>
        </p:sp>
        <p:sp>
          <p:nvSpPr>
            <p:cNvPr id="20" name="object 20"/>
            <p:cNvSpPr/>
            <p:nvPr/>
          </p:nvSpPr>
          <p:spPr>
            <a:xfrm>
              <a:off x="7603998" y="2431542"/>
              <a:ext cx="2214880" cy="393700"/>
            </a:xfrm>
            <a:custGeom>
              <a:avLst/>
              <a:gdLst/>
              <a:ahLst/>
              <a:cxnLst/>
              <a:rect l="l" t="t" r="r" b="b"/>
              <a:pathLst>
                <a:path w="2214879" h="393700">
                  <a:moveTo>
                    <a:pt x="0" y="393191"/>
                  </a:moveTo>
                  <a:lnTo>
                    <a:pt x="2214372" y="393191"/>
                  </a:lnTo>
                  <a:lnTo>
                    <a:pt x="2214372" y="0"/>
                  </a:lnTo>
                  <a:lnTo>
                    <a:pt x="0" y="0"/>
                  </a:lnTo>
                  <a:lnTo>
                    <a:pt x="0" y="393191"/>
                  </a:lnTo>
                  <a:close/>
                </a:path>
              </a:pathLst>
            </a:custGeom>
            <a:ln w="25908">
              <a:solidFill>
                <a:srgbClr val="000000"/>
              </a:solidFill>
            </a:ln>
          </p:spPr>
          <p:txBody>
            <a:bodyPr wrap="square" lIns="0" tIns="0" rIns="0" bIns="0" rtlCol="0"/>
            <a:lstStyle/>
            <a:p>
              <a:endParaRPr/>
            </a:p>
          </p:txBody>
        </p:sp>
        <p:sp>
          <p:nvSpPr>
            <p:cNvPr id="21" name="object 21"/>
            <p:cNvSpPr/>
            <p:nvPr/>
          </p:nvSpPr>
          <p:spPr>
            <a:xfrm>
              <a:off x="899921" y="2812542"/>
              <a:ext cx="2216150" cy="2642870"/>
            </a:xfrm>
            <a:custGeom>
              <a:avLst/>
              <a:gdLst/>
              <a:ahLst/>
              <a:cxnLst/>
              <a:rect l="l" t="t" r="r" b="b"/>
              <a:pathLst>
                <a:path w="2216150" h="2642870">
                  <a:moveTo>
                    <a:pt x="2215895" y="0"/>
                  </a:moveTo>
                  <a:lnTo>
                    <a:pt x="0" y="0"/>
                  </a:lnTo>
                  <a:lnTo>
                    <a:pt x="0" y="2642616"/>
                  </a:lnTo>
                  <a:lnTo>
                    <a:pt x="2215895" y="2642616"/>
                  </a:lnTo>
                  <a:lnTo>
                    <a:pt x="2215895" y="0"/>
                  </a:lnTo>
                  <a:close/>
                </a:path>
              </a:pathLst>
            </a:custGeom>
            <a:solidFill>
              <a:srgbClr val="FFFFFF"/>
            </a:solidFill>
          </p:spPr>
          <p:txBody>
            <a:bodyPr wrap="square" lIns="0" tIns="0" rIns="0" bIns="0" rtlCol="0"/>
            <a:lstStyle/>
            <a:p>
              <a:endParaRPr/>
            </a:p>
          </p:txBody>
        </p:sp>
        <p:sp>
          <p:nvSpPr>
            <p:cNvPr id="22" name="object 22"/>
            <p:cNvSpPr/>
            <p:nvPr/>
          </p:nvSpPr>
          <p:spPr>
            <a:xfrm>
              <a:off x="899921" y="2812542"/>
              <a:ext cx="2216150" cy="2642870"/>
            </a:xfrm>
            <a:custGeom>
              <a:avLst/>
              <a:gdLst/>
              <a:ahLst/>
              <a:cxnLst/>
              <a:rect l="l" t="t" r="r" b="b"/>
              <a:pathLst>
                <a:path w="2216150" h="2642870">
                  <a:moveTo>
                    <a:pt x="0" y="2642616"/>
                  </a:moveTo>
                  <a:lnTo>
                    <a:pt x="2215895" y="2642616"/>
                  </a:lnTo>
                  <a:lnTo>
                    <a:pt x="2215895" y="0"/>
                  </a:lnTo>
                  <a:lnTo>
                    <a:pt x="0" y="0"/>
                  </a:lnTo>
                  <a:lnTo>
                    <a:pt x="0" y="2642616"/>
                  </a:lnTo>
                  <a:close/>
                </a:path>
              </a:pathLst>
            </a:custGeom>
            <a:ln w="25908">
              <a:solidFill>
                <a:srgbClr val="000000"/>
              </a:solidFill>
            </a:ln>
          </p:spPr>
          <p:txBody>
            <a:bodyPr wrap="square" lIns="0" tIns="0" rIns="0" bIns="0" rtlCol="0"/>
            <a:lstStyle/>
            <a:p>
              <a:endParaRPr/>
            </a:p>
          </p:txBody>
        </p:sp>
        <p:sp>
          <p:nvSpPr>
            <p:cNvPr id="23" name="object 23"/>
            <p:cNvSpPr/>
            <p:nvPr/>
          </p:nvSpPr>
          <p:spPr>
            <a:xfrm>
              <a:off x="3115818" y="2812542"/>
              <a:ext cx="1386840" cy="2642870"/>
            </a:xfrm>
            <a:custGeom>
              <a:avLst/>
              <a:gdLst/>
              <a:ahLst/>
              <a:cxnLst/>
              <a:rect l="l" t="t" r="r" b="b"/>
              <a:pathLst>
                <a:path w="1386839" h="2642870">
                  <a:moveTo>
                    <a:pt x="1386840" y="0"/>
                  </a:moveTo>
                  <a:lnTo>
                    <a:pt x="0" y="0"/>
                  </a:lnTo>
                  <a:lnTo>
                    <a:pt x="0" y="2642616"/>
                  </a:lnTo>
                  <a:lnTo>
                    <a:pt x="1386840" y="2642616"/>
                  </a:lnTo>
                  <a:lnTo>
                    <a:pt x="1386840" y="0"/>
                  </a:lnTo>
                  <a:close/>
                </a:path>
              </a:pathLst>
            </a:custGeom>
            <a:solidFill>
              <a:srgbClr val="FFFFFF"/>
            </a:solidFill>
          </p:spPr>
          <p:txBody>
            <a:bodyPr wrap="square" lIns="0" tIns="0" rIns="0" bIns="0" rtlCol="0"/>
            <a:lstStyle/>
            <a:p>
              <a:endParaRPr/>
            </a:p>
          </p:txBody>
        </p:sp>
        <p:sp>
          <p:nvSpPr>
            <p:cNvPr id="24" name="object 24"/>
            <p:cNvSpPr/>
            <p:nvPr/>
          </p:nvSpPr>
          <p:spPr>
            <a:xfrm>
              <a:off x="3115818" y="2812542"/>
              <a:ext cx="1386840" cy="2642870"/>
            </a:xfrm>
            <a:custGeom>
              <a:avLst/>
              <a:gdLst/>
              <a:ahLst/>
              <a:cxnLst/>
              <a:rect l="l" t="t" r="r" b="b"/>
              <a:pathLst>
                <a:path w="1386839" h="2642870">
                  <a:moveTo>
                    <a:pt x="0" y="2642616"/>
                  </a:moveTo>
                  <a:lnTo>
                    <a:pt x="1386840" y="2642616"/>
                  </a:lnTo>
                  <a:lnTo>
                    <a:pt x="1386840" y="0"/>
                  </a:lnTo>
                  <a:lnTo>
                    <a:pt x="0" y="0"/>
                  </a:lnTo>
                  <a:lnTo>
                    <a:pt x="0" y="2642616"/>
                  </a:lnTo>
                  <a:close/>
                </a:path>
              </a:pathLst>
            </a:custGeom>
            <a:ln w="25908">
              <a:solidFill>
                <a:srgbClr val="000000"/>
              </a:solidFill>
            </a:ln>
          </p:spPr>
          <p:txBody>
            <a:bodyPr wrap="square" lIns="0" tIns="0" rIns="0" bIns="0" rtlCol="0"/>
            <a:lstStyle/>
            <a:p>
              <a:endParaRPr/>
            </a:p>
          </p:txBody>
        </p:sp>
        <p:sp>
          <p:nvSpPr>
            <p:cNvPr id="25" name="object 25"/>
            <p:cNvSpPr/>
            <p:nvPr/>
          </p:nvSpPr>
          <p:spPr>
            <a:xfrm>
              <a:off x="7603998" y="2812542"/>
              <a:ext cx="2214880" cy="2642870"/>
            </a:xfrm>
            <a:custGeom>
              <a:avLst/>
              <a:gdLst/>
              <a:ahLst/>
              <a:cxnLst/>
              <a:rect l="l" t="t" r="r" b="b"/>
              <a:pathLst>
                <a:path w="2214879" h="2642870">
                  <a:moveTo>
                    <a:pt x="2214372" y="0"/>
                  </a:moveTo>
                  <a:lnTo>
                    <a:pt x="0" y="0"/>
                  </a:lnTo>
                  <a:lnTo>
                    <a:pt x="0" y="2642616"/>
                  </a:lnTo>
                  <a:lnTo>
                    <a:pt x="2214372" y="2642616"/>
                  </a:lnTo>
                  <a:lnTo>
                    <a:pt x="2214372" y="0"/>
                  </a:lnTo>
                  <a:close/>
                </a:path>
              </a:pathLst>
            </a:custGeom>
            <a:solidFill>
              <a:srgbClr val="FFFFFF"/>
            </a:solidFill>
          </p:spPr>
          <p:txBody>
            <a:bodyPr wrap="square" lIns="0" tIns="0" rIns="0" bIns="0" rtlCol="0"/>
            <a:lstStyle/>
            <a:p>
              <a:endParaRPr/>
            </a:p>
          </p:txBody>
        </p:sp>
        <p:sp>
          <p:nvSpPr>
            <p:cNvPr id="26" name="object 26"/>
            <p:cNvSpPr/>
            <p:nvPr/>
          </p:nvSpPr>
          <p:spPr>
            <a:xfrm>
              <a:off x="7603998" y="2812542"/>
              <a:ext cx="2214880" cy="2642870"/>
            </a:xfrm>
            <a:custGeom>
              <a:avLst/>
              <a:gdLst/>
              <a:ahLst/>
              <a:cxnLst/>
              <a:rect l="l" t="t" r="r" b="b"/>
              <a:pathLst>
                <a:path w="2214879" h="2642870">
                  <a:moveTo>
                    <a:pt x="0" y="2642616"/>
                  </a:moveTo>
                  <a:lnTo>
                    <a:pt x="2214372" y="2642616"/>
                  </a:lnTo>
                  <a:lnTo>
                    <a:pt x="2214372" y="0"/>
                  </a:lnTo>
                  <a:lnTo>
                    <a:pt x="0" y="0"/>
                  </a:lnTo>
                  <a:lnTo>
                    <a:pt x="0" y="2642616"/>
                  </a:lnTo>
                  <a:close/>
                </a:path>
              </a:pathLst>
            </a:custGeom>
            <a:ln w="25908">
              <a:solidFill>
                <a:srgbClr val="000000"/>
              </a:solidFill>
            </a:ln>
          </p:spPr>
          <p:txBody>
            <a:bodyPr wrap="square" lIns="0" tIns="0" rIns="0" bIns="0" rtlCol="0"/>
            <a:lstStyle/>
            <a:p>
              <a:endParaRPr/>
            </a:p>
          </p:txBody>
        </p:sp>
        <p:sp>
          <p:nvSpPr>
            <p:cNvPr id="27" name="object 27"/>
            <p:cNvSpPr/>
            <p:nvPr/>
          </p:nvSpPr>
          <p:spPr>
            <a:xfrm>
              <a:off x="4502657" y="2812542"/>
              <a:ext cx="1137285" cy="2642870"/>
            </a:xfrm>
            <a:custGeom>
              <a:avLst/>
              <a:gdLst/>
              <a:ahLst/>
              <a:cxnLst/>
              <a:rect l="l" t="t" r="r" b="b"/>
              <a:pathLst>
                <a:path w="1137285" h="2642870">
                  <a:moveTo>
                    <a:pt x="1136903" y="0"/>
                  </a:moveTo>
                  <a:lnTo>
                    <a:pt x="0" y="0"/>
                  </a:lnTo>
                  <a:lnTo>
                    <a:pt x="0" y="2642616"/>
                  </a:lnTo>
                  <a:lnTo>
                    <a:pt x="1136903" y="2642616"/>
                  </a:lnTo>
                  <a:lnTo>
                    <a:pt x="1136903" y="0"/>
                  </a:lnTo>
                  <a:close/>
                </a:path>
              </a:pathLst>
            </a:custGeom>
            <a:solidFill>
              <a:srgbClr val="FFFFFF"/>
            </a:solidFill>
          </p:spPr>
          <p:txBody>
            <a:bodyPr wrap="square" lIns="0" tIns="0" rIns="0" bIns="0" rtlCol="0"/>
            <a:lstStyle/>
            <a:p>
              <a:endParaRPr/>
            </a:p>
          </p:txBody>
        </p:sp>
        <p:sp>
          <p:nvSpPr>
            <p:cNvPr id="28" name="object 28"/>
            <p:cNvSpPr/>
            <p:nvPr/>
          </p:nvSpPr>
          <p:spPr>
            <a:xfrm>
              <a:off x="4502657" y="2812542"/>
              <a:ext cx="1137285" cy="2642870"/>
            </a:xfrm>
            <a:custGeom>
              <a:avLst/>
              <a:gdLst/>
              <a:ahLst/>
              <a:cxnLst/>
              <a:rect l="l" t="t" r="r" b="b"/>
              <a:pathLst>
                <a:path w="1137285" h="2642870">
                  <a:moveTo>
                    <a:pt x="0" y="2642616"/>
                  </a:moveTo>
                  <a:lnTo>
                    <a:pt x="1136903" y="2642616"/>
                  </a:lnTo>
                  <a:lnTo>
                    <a:pt x="1136903" y="0"/>
                  </a:lnTo>
                  <a:lnTo>
                    <a:pt x="0" y="0"/>
                  </a:lnTo>
                  <a:lnTo>
                    <a:pt x="0" y="2642616"/>
                  </a:lnTo>
                  <a:close/>
                </a:path>
              </a:pathLst>
            </a:custGeom>
            <a:ln w="25908">
              <a:solidFill>
                <a:srgbClr val="000000"/>
              </a:solidFill>
            </a:ln>
          </p:spPr>
          <p:txBody>
            <a:bodyPr wrap="square" lIns="0" tIns="0" rIns="0" bIns="0" rtlCol="0"/>
            <a:lstStyle/>
            <a:p>
              <a:endParaRPr/>
            </a:p>
          </p:txBody>
        </p:sp>
      </p:grpSp>
      <p:sp>
        <p:nvSpPr>
          <p:cNvPr id="29" name="object 29"/>
          <p:cNvSpPr txBox="1"/>
          <p:nvPr/>
        </p:nvSpPr>
        <p:spPr>
          <a:xfrm>
            <a:off x="942847" y="1002029"/>
            <a:ext cx="6523355" cy="216662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0192DF"/>
                </a:solidFill>
                <a:latin typeface="Arial"/>
                <a:cs typeface="Arial"/>
              </a:rPr>
              <a:t>работы</a:t>
            </a:r>
            <a:r>
              <a:rPr sz="3600" spc="-35" dirty="0">
                <a:solidFill>
                  <a:srgbClr val="0192DF"/>
                </a:solidFill>
                <a:latin typeface="Arial"/>
                <a:cs typeface="Arial"/>
              </a:rPr>
              <a:t> </a:t>
            </a:r>
            <a:r>
              <a:rPr sz="3600" b="1" spc="-35" dirty="0">
                <a:solidFill>
                  <a:srgbClr val="0192DF"/>
                </a:solidFill>
                <a:latin typeface="Arial"/>
                <a:cs typeface="Arial"/>
              </a:rPr>
              <a:t>всем</a:t>
            </a:r>
            <a:r>
              <a:rPr sz="3600" b="1" spc="-45" dirty="0">
                <a:solidFill>
                  <a:srgbClr val="0192DF"/>
                </a:solidFill>
                <a:latin typeface="Arial"/>
                <a:cs typeface="Arial"/>
              </a:rPr>
              <a:t> </a:t>
            </a:r>
            <a:r>
              <a:rPr sz="3600" dirty="0">
                <a:solidFill>
                  <a:srgbClr val="0192DF"/>
                </a:solidFill>
                <a:latin typeface="Arial"/>
                <a:cs typeface="Arial"/>
              </a:rPr>
              <a:t>членам</a:t>
            </a:r>
            <a:r>
              <a:rPr sz="3600" spc="-25" dirty="0">
                <a:solidFill>
                  <a:srgbClr val="0192DF"/>
                </a:solidFill>
                <a:latin typeface="Arial"/>
                <a:cs typeface="Arial"/>
              </a:rPr>
              <a:t> </a:t>
            </a:r>
            <a:r>
              <a:rPr sz="3600" dirty="0">
                <a:solidFill>
                  <a:srgbClr val="0192DF"/>
                </a:solidFill>
                <a:latin typeface="Arial"/>
                <a:cs typeface="Arial"/>
              </a:rPr>
              <a:t>команды</a:t>
            </a:r>
            <a:endParaRPr sz="3600">
              <a:latin typeface="Arial"/>
              <a:cs typeface="Arial"/>
            </a:endParaRPr>
          </a:p>
          <a:p>
            <a:pPr>
              <a:lnSpc>
                <a:spcPct val="100000"/>
              </a:lnSpc>
              <a:spcBef>
                <a:spcPts val="35"/>
              </a:spcBef>
            </a:pPr>
            <a:endParaRPr sz="3100">
              <a:latin typeface="Arial"/>
              <a:cs typeface="Arial"/>
            </a:endParaRPr>
          </a:p>
          <a:p>
            <a:pPr marL="387350" algn="ctr">
              <a:lnSpc>
                <a:spcPct val="100000"/>
              </a:lnSpc>
              <a:tabLst>
                <a:tab pos="2799715" algn="l"/>
                <a:tab pos="4832985" algn="l"/>
              </a:tabLst>
            </a:pPr>
            <a:r>
              <a:rPr sz="2000" spc="-20" dirty="0">
                <a:latin typeface="Arial"/>
                <a:cs typeface="Arial"/>
              </a:rPr>
              <a:t>Сделать	</a:t>
            </a:r>
            <a:r>
              <a:rPr sz="2000" spc="-15" dirty="0">
                <a:latin typeface="Arial"/>
                <a:cs typeface="Arial"/>
              </a:rPr>
              <a:t>Делаем	</a:t>
            </a:r>
            <a:r>
              <a:rPr sz="2000" spc="-5" dirty="0">
                <a:latin typeface="Arial"/>
                <a:cs typeface="Arial"/>
              </a:rPr>
              <a:t>Проверяем</a:t>
            </a:r>
            <a:endParaRPr sz="2000">
              <a:latin typeface="Arial"/>
              <a:cs typeface="Arial"/>
            </a:endParaRPr>
          </a:p>
          <a:p>
            <a:pPr marL="2589530" algn="ctr">
              <a:lnSpc>
                <a:spcPct val="100000"/>
              </a:lnSpc>
              <a:spcBef>
                <a:spcPts val="1055"/>
              </a:spcBef>
              <a:tabLst>
                <a:tab pos="4832985" algn="l"/>
              </a:tabLst>
            </a:pPr>
            <a:r>
              <a:rPr sz="2000" b="1" dirty="0">
                <a:solidFill>
                  <a:srgbClr val="FF0000"/>
                </a:solidFill>
                <a:latin typeface="Arial"/>
                <a:cs typeface="Arial"/>
              </a:rPr>
              <a:t>5	3</a:t>
            </a:r>
            <a:endParaRPr sz="2000">
              <a:latin typeface="Arial"/>
              <a:cs typeface="Arial"/>
            </a:endParaRPr>
          </a:p>
          <a:p>
            <a:pPr marL="334010" algn="ctr">
              <a:lnSpc>
                <a:spcPct val="100000"/>
              </a:lnSpc>
              <a:spcBef>
                <a:spcPts val="685"/>
              </a:spcBef>
              <a:tabLst>
                <a:tab pos="1733550" algn="l"/>
              </a:tabLst>
            </a:pPr>
            <a:r>
              <a:rPr sz="2000" dirty="0">
                <a:latin typeface="Arial"/>
                <a:cs typeface="Arial"/>
              </a:rPr>
              <a:t>В</a:t>
            </a:r>
            <a:r>
              <a:rPr sz="2000" spc="-5" dirty="0">
                <a:latin typeface="Arial"/>
                <a:cs typeface="Arial"/>
              </a:rPr>
              <a:t> </a:t>
            </a:r>
            <a:r>
              <a:rPr sz="2000" spc="-15" dirty="0">
                <a:latin typeface="Arial"/>
                <a:cs typeface="Arial"/>
              </a:rPr>
              <a:t>работе	</a:t>
            </a:r>
            <a:r>
              <a:rPr sz="2000" spc="-40" dirty="0">
                <a:latin typeface="Arial"/>
                <a:cs typeface="Arial"/>
              </a:rPr>
              <a:t>Готово</a:t>
            </a:r>
            <a:endParaRPr sz="2000">
              <a:latin typeface="Arial"/>
              <a:cs typeface="Arial"/>
            </a:endParaRPr>
          </a:p>
        </p:txBody>
      </p:sp>
      <p:grpSp>
        <p:nvGrpSpPr>
          <p:cNvPr id="30" name="object 30"/>
          <p:cNvGrpSpPr/>
          <p:nvPr/>
        </p:nvGrpSpPr>
        <p:grpSpPr>
          <a:xfrm>
            <a:off x="1066736" y="1162811"/>
            <a:ext cx="10746740" cy="4305935"/>
            <a:chOff x="1066736" y="1162811"/>
            <a:chExt cx="10746740" cy="4305935"/>
          </a:xfrm>
        </p:grpSpPr>
        <p:sp>
          <p:nvSpPr>
            <p:cNvPr id="31" name="object 31"/>
            <p:cNvSpPr/>
            <p:nvPr/>
          </p:nvSpPr>
          <p:spPr>
            <a:xfrm>
              <a:off x="5639562" y="2812541"/>
              <a:ext cx="1967864" cy="2642870"/>
            </a:xfrm>
            <a:custGeom>
              <a:avLst/>
              <a:gdLst/>
              <a:ahLst/>
              <a:cxnLst/>
              <a:rect l="l" t="t" r="r" b="b"/>
              <a:pathLst>
                <a:path w="1967865" h="2642870">
                  <a:moveTo>
                    <a:pt x="1967484" y="0"/>
                  </a:moveTo>
                  <a:lnTo>
                    <a:pt x="0" y="0"/>
                  </a:lnTo>
                  <a:lnTo>
                    <a:pt x="0" y="2642616"/>
                  </a:lnTo>
                  <a:lnTo>
                    <a:pt x="1967484" y="2642616"/>
                  </a:lnTo>
                  <a:lnTo>
                    <a:pt x="1967484" y="0"/>
                  </a:lnTo>
                  <a:close/>
                </a:path>
              </a:pathLst>
            </a:custGeom>
            <a:solidFill>
              <a:srgbClr val="FFFFFF"/>
            </a:solidFill>
          </p:spPr>
          <p:txBody>
            <a:bodyPr wrap="square" lIns="0" tIns="0" rIns="0" bIns="0" rtlCol="0"/>
            <a:lstStyle/>
            <a:p>
              <a:endParaRPr/>
            </a:p>
          </p:txBody>
        </p:sp>
        <p:sp>
          <p:nvSpPr>
            <p:cNvPr id="32" name="object 32"/>
            <p:cNvSpPr/>
            <p:nvPr/>
          </p:nvSpPr>
          <p:spPr>
            <a:xfrm>
              <a:off x="5639562" y="2812541"/>
              <a:ext cx="1967864" cy="2642870"/>
            </a:xfrm>
            <a:custGeom>
              <a:avLst/>
              <a:gdLst/>
              <a:ahLst/>
              <a:cxnLst/>
              <a:rect l="l" t="t" r="r" b="b"/>
              <a:pathLst>
                <a:path w="1967865" h="2642870">
                  <a:moveTo>
                    <a:pt x="0" y="2642616"/>
                  </a:moveTo>
                  <a:lnTo>
                    <a:pt x="1967484" y="2642616"/>
                  </a:lnTo>
                  <a:lnTo>
                    <a:pt x="1967484" y="0"/>
                  </a:lnTo>
                  <a:lnTo>
                    <a:pt x="0" y="0"/>
                  </a:lnTo>
                  <a:lnTo>
                    <a:pt x="0" y="2642616"/>
                  </a:lnTo>
                  <a:close/>
                </a:path>
              </a:pathLst>
            </a:custGeom>
            <a:ln w="25908">
              <a:solidFill>
                <a:srgbClr val="000000"/>
              </a:solidFill>
            </a:ln>
          </p:spPr>
          <p:txBody>
            <a:bodyPr wrap="square" lIns="0" tIns="0" rIns="0" bIns="0" rtlCol="0"/>
            <a:lstStyle/>
            <a:p>
              <a:endParaRPr/>
            </a:p>
          </p:txBody>
        </p:sp>
        <p:sp>
          <p:nvSpPr>
            <p:cNvPr id="33" name="object 33"/>
            <p:cNvSpPr/>
            <p:nvPr/>
          </p:nvSpPr>
          <p:spPr>
            <a:xfrm>
              <a:off x="1079754" y="2946654"/>
              <a:ext cx="685800" cy="504825"/>
            </a:xfrm>
            <a:custGeom>
              <a:avLst/>
              <a:gdLst/>
              <a:ahLst/>
              <a:cxnLst/>
              <a:rect l="l" t="t" r="r" b="b"/>
              <a:pathLst>
                <a:path w="685800" h="504825">
                  <a:moveTo>
                    <a:pt x="685800" y="0"/>
                  </a:moveTo>
                  <a:lnTo>
                    <a:pt x="0" y="0"/>
                  </a:lnTo>
                  <a:lnTo>
                    <a:pt x="0" y="504444"/>
                  </a:lnTo>
                  <a:lnTo>
                    <a:pt x="624332" y="504444"/>
                  </a:lnTo>
                  <a:lnTo>
                    <a:pt x="685800" y="442975"/>
                  </a:lnTo>
                  <a:lnTo>
                    <a:pt x="685800" y="0"/>
                  </a:lnTo>
                  <a:close/>
                </a:path>
              </a:pathLst>
            </a:custGeom>
            <a:solidFill>
              <a:srgbClr val="FAE6B3"/>
            </a:solidFill>
          </p:spPr>
          <p:txBody>
            <a:bodyPr wrap="square" lIns="0" tIns="0" rIns="0" bIns="0" rtlCol="0"/>
            <a:lstStyle/>
            <a:p>
              <a:endParaRPr/>
            </a:p>
          </p:txBody>
        </p:sp>
        <p:sp>
          <p:nvSpPr>
            <p:cNvPr id="34" name="object 34"/>
            <p:cNvSpPr/>
            <p:nvPr/>
          </p:nvSpPr>
          <p:spPr>
            <a:xfrm>
              <a:off x="1704086" y="3389629"/>
              <a:ext cx="61594" cy="61594"/>
            </a:xfrm>
            <a:custGeom>
              <a:avLst/>
              <a:gdLst/>
              <a:ahLst/>
              <a:cxnLst/>
              <a:rect l="l" t="t" r="r" b="b"/>
              <a:pathLst>
                <a:path w="61594" h="61595">
                  <a:moveTo>
                    <a:pt x="61468" y="0"/>
                  </a:moveTo>
                  <a:lnTo>
                    <a:pt x="12191" y="12192"/>
                  </a:lnTo>
                  <a:lnTo>
                    <a:pt x="0" y="61468"/>
                  </a:lnTo>
                  <a:lnTo>
                    <a:pt x="61468" y="0"/>
                  </a:lnTo>
                  <a:close/>
                </a:path>
              </a:pathLst>
            </a:custGeom>
            <a:solidFill>
              <a:srgbClr val="C9B890"/>
            </a:solidFill>
          </p:spPr>
          <p:txBody>
            <a:bodyPr wrap="square" lIns="0" tIns="0" rIns="0" bIns="0" rtlCol="0"/>
            <a:lstStyle/>
            <a:p>
              <a:endParaRPr/>
            </a:p>
          </p:txBody>
        </p:sp>
        <p:sp>
          <p:nvSpPr>
            <p:cNvPr id="35" name="object 35"/>
            <p:cNvSpPr/>
            <p:nvPr/>
          </p:nvSpPr>
          <p:spPr>
            <a:xfrm>
              <a:off x="1079754" y="2946654"/>
              <a:ext cx="685800" cy="504825"/>
            </a:xfrm>
            <a:custGeom>
              <a:avLst/>
              <a:gdLst/>
              <a:ahLst/>
              <a:cxnLst/>
              <a:rect l="l" t="t" r="r" b="b"/>
              <a:pathLst>
                <a:path w="685800" h="504825">
                  <a:moveTo>
                    <a:pt x="624332" y="504444"/>
                  </a:moveTo>
                  <a:lnTo>
                    <a:pt x="636523" y="455168"/>
                  </a:lnTo>
                  <a:lnTo>
                    <a:pt x="685800" y="442975"/>
                  </a:lnTo>
                  <a:lnTo>
                    <a:pt x="624332" y="504444"/>
                  </a:lnTo>
                  <a:lnTo>
                    <a:pt x="0" y="504444"/>
                  </a:lnTo>
                  <a:lnTo>
                    <a:pt x="0" y="0"/>
                  </a:lnTo>
                  <a:lnTo>
                    <a:pt x="685800" y="0"/>
                  </a:lnTo>
                  <a:lnTo>
                    <a:pt x="685800" y="442975"/>
                  </a:lnTo>
                </a:path>
              </a:pathLst>
            </a:custGeom>
            <a:ln w="25908">
              <a:solidFill>
                <a:srgbClr val="DC9F0C"/>
              </a:solidFill>
            </a:ln>
          </p:spPr>
          <p:txBody>
            <a:bodyPr wrap="square" lIns="0" tIns="0" rIns="0" bIns="0" rtlCol="0"/>
            <a:lstStyle/>
            <a:p>
              <a:endParaRPr/>
            </a:p>
          </p:txBody>
        </p:sp>
        <p:sp>
          <p:nvSpPr>
            <p:cNvPr id="36" name="object 36"/>
            <p:cNvSpPr/>
            <p:nvPr/>
          </p:nvSpPr>
          <p:spPr>
            <a:xfrm>
              <a:off x="2024634" y="3499866"/>
              <a:ext cx="902335" cy="504825"/>
            </a:xfrm>
            <a:custGeom>
              <a:avLst/>
              <a:gdLst/>
              <a:ahLst/>
              <a:cxnLst/>
              <a:rect l="l" t="t" r="r" b="b"/>
              <a:pathLst>
                <a:path w="902335" h="504825">
                  <a:moveTo>
                    <a:pt x="902208" y="0"/>
                  </a:moveTo>
                  <a:lnTo>
                    <a:pt x="0" y="0"/>
                  </a:lnTo>
                  <a:lnTo>
                    <a:pt x="0" y="504444"/>
                  </a:lnTo>
                  <a:lnTo>
                    <a:pt x="858774" y="504444"/>
                  </a:lnTo>
                  <a:lnTo>
                    <a:pt x="902208" y="461010"/>
                  </a:lnTo>
                  <a:lnTo>
                    <a:pt x="902208" y="0"/>
                  </a:lnTo>
                  <a:close/>
                </a:path>
              </a:pathLst>
            </a:custGeom>
            <a:solidFill>
              <a:srgbClr val="FAE6B3"/>
            </a:solidFill>
          </p:spPr>
          <p:txBody>
            <a:bodyPr wrap="square" lIns="0" tIns="0" rIns="0" bIns="0" rtlCol="0"/>
            <a:lstStyle/>
            <a:p>
              <a:endParaRPr/>
            </a:p>
          </p:txBody>
        </p:sp>
        <p:sp>
          <p:nvSpPr>
            <p:cNvPr id="37" name="object 37"/>
            <p:cNvSpPr/>
            <p:nvPr/>
          </p:nvSpPr>
          <p:spPr>
            <a:xfrm>
              <a:off x="2883408" y="3960876"/>
              <a:ext cx="43815" cy="43815"/>
            </a:xfrm>
            <a:custGeom>
              <a:avLst/>
              <a:gdLst/>
              <a:ahLst/>
              <a:cxnLst/>
              <a:rect l="l" t="t" r="r" b="b"/>
              <a:pathLst>
                <a:path w="43814" h="43814">
                  <a:moveTo>
                    <a:pt x="43434" y="0"/>
                  </a:moveTo>
                  <a:lnTo>
                    <a:pt x="8762" y="8762"/>
                  </a:lnTo>
                  <a:lnTo>
                    <a:pt x="0" y="43434"/>
                  </a:lnTo>
                  <a:lnTo>
                    <a:pt x="43434" y="0"/>
                  </a:lnTo>
                  <a:close/>
                </a:path>
              </a:pathLst>
            </a:custGeom>
            <a:solidFill>
              <a:srgbClr val="C9B890"/>
            </a:solidFill>
          </p:spPr>
          <p:txBody>
            <a:bodyPr wrap="square" lIns="0" tIns="0" rIns="0" bIns="0" rtlCol="0"/>
            <a:lstStyle/>
            <a:p>
              <a:endParaRPr/>
            </a:p>
          </p:txBody>
        </p:sp>
        <p:sp>
          <p:nvSpPr>
            <p:cNvPr id="38" name="object 38"/>
            <p:cNvSpPr/>
            <p:nvPr/>
          </p:nvSpPr>
          <p:spPr>
            <a:xfrm>
              <a:off x="2024634" y="3499866"/>
              <a:ext cx="902335" cy="504825"/>
            </a:xfrm>
            <a:custGeom>
              <a:avLst/>
              <a:gdLst/>
              <a:ahLst/>
              <a:cxnLst/>
              <a:rect l="l" t="t" r="r" b="b"/>
              <a:pathLst>
                <a:path w="902335" h="504825">
                  <a:moveTo>
                    <a:pt x="858774" y="504444"/>
                  </a:moveTo>
                  <a:lnTo>
                    <a:pt x="867537" y="469773"/>
                  </a:lnTo>
                  <a:lnTo>
                    <a:pt x="902208" y="461010"/>
                  </a:lnTo>
                  <a:lnTo>
                    <a:pt x="858774" y="504444"/>
                  </a:lnTo>
                  <a:lnTo>
                    <a:pt x="0" y="504444"/>
                  </a:lnTo>
                  <a:lnTo>
                    <a:pt x="0" y="0"/>
                  </a:lnTo>
                  <a:lnTo>
                    <a:pt x="902208" y="0"/>
                  </a:lnTo>
                  <a:lnTo>
                    <a:pt x="902208" y="461010"/>
                  </a:lnTo>
                </a:path>
              </a:pathLst>
            </a:custGeom>
            <a:ln w="25908">
              <a:solidFill>
                <a:srgbClr val="DC9F0C"/>
              </a:solidFill>
            </a:ln>
          </p:spPr>
          <p:txBody>
            <a:bodyPr wrap="square" lIns="0" tIns="0" rIns="0" bIns="0" rtlCol="0"/>
            <a:lstStyle/>
            <a:p>
              <a:endParaRPr/>
            </a:p>
          </p:txBody>
        </p:sp>
        <p:sp>
          <p:nvSpPr>
            <p:cNvPr id="39" name="object 39"/>
            <p:cNvSpPr/>
            <p:nvPr/>
          </p:nvSpPr>
          <p:spPr>
            <a:xfrm>
              <a:off x="1081278" y="3603497"/>
              <a:ext cx="685800" cy="504825"/>
            </a:xfrm>
            <a:custGeom>
              <a:avLst/>
              <a:gdLst/>
              <a:ahLst/>
              <a:cxnLst/>
              <a:rect l="l" t="t" r="r" b="b"/>
              <a:pathLst>
                <a:path w="685800" h="504825">
                  <a:moveTo>
                    <a:pt x="685799" y="0"/>
                  </a:moveTo>
                  <a:lnTo>
                    <a:pt x="0" y="0"/>
                  </a:lnTo>
                  <a:lnTo>
                    <a:pt x="0" y="504444"/>
                  </a:lnTo>
                  <a:lnTo>
                    <a:pt x="628396" y="504444"/>
                  </a:lnTo>
                  <a:lnTo>
                    <a:pt x="685799" y="447039"/>
                  </a:lnTo>
                  <a:lnTo>
                    <a:pt x="685799" y="0"/>
                  </a:lnTo>
                  <a:close/>
                </a:path>
              </a:pathLst>
            </a:custGeom>
            <a:solidFill>
              <a:srgbClr val="FAE6B3"/>
            </a:solidFill>
          </p:spPr>
          <p:txBody>
            <a:bodyPr wrap="square" lIns="0" tIns="0" rIns="0" bIns="0" rtlCol="0"/>
            <a:lstStyle/>
            <a:p>
              <a:endParaRPr/>
            </a:p>
          </p:txBody>
        </p:sp>
        <p:sp>
          <p:nvSpPr>
            <p:cNvPr id="40" name="object 40"/>
            <p:cNvSpPr/>
            <p:nvPr/>
          </p:nvSpPr>
          <p:spPr>
            <a:xfrm>
              <a:off x="1709674" y="4050538"/>
              <a:ext cx="57785" cy="57785"/>
            </a:xfrm>
            <a:custGeom>
              <a:avLst/>
              <a:gdLst/>
              <a:ahLst/>
              <a:cxnLst/>
              <a:rect l="l" t="t" r="r" b="b"/>
              <a:pathLst>
                <a:path w="57785" h="57785">
                  <a:moveTo>
                    <a:pt x="57403" y="0"/>
                  </a:moveTo>
                  <a:lnTo>
                    <a:pt x="11430" y="11430"/>
                  </a:lnTo>
                  <a:lnTo>
                    <a:pt x="0" y="57404"/>
                  </a:lnTo>
                  <a:lnTo>
                    <a:pt x="57403" y="0"/>
                  </a:lnTo>
                  <a:close/>
                </a:path>
              </a:pathLst>
            </a:custGeom>
            <a:solidFill>
              <a:srgbClr val="C9B890"/>
            </a:solidFill>
          </p:spPr>
          <p:txBody>
            <a:bodyPr wrap="square" lIns="0" tIns="0" rIns="0" bIns="0" rtlCol="0"/>
            <a:lstStyle/>
            <a:p>
              <a:endParaRPr/>
            </a:p>
          </p:txBody>
        </p:sp>
        <p:sp>
          <p:nvSpPr>
            <p:cNvPr id="41" name="object 41"/>
            <p:cNvSpPr/>
            <p:nvPr/>
          </p:nvSpPr>
          <p:spPr>
            <a:xfrm>
              <a:off x="1081278" y="3603497"/>
              <a:ext cx="685800" cy="504825"/>
            </a:xfrm>
            <a:custGeom>
              <a:avLst/>
              <a:gdLst/>
              <a:ahLst/>
              <a:cxnLst/>
              <a:rect l="l" t="t" r="r" b="b"/>
              <a:pathLst>
                <a:path w="685800" h="504825">
                  <a:moveTo>
                    <a:pt x="628396" y="504444"/>
                  </a:moveTo>
                  <a:lnTo>
                    <a:pt x="639826" y="458469"/>
                  </a:lnTo>
                  <a:lnTo>
                    <a:pt x="685799" y="447039"/>
                  </a:lnTo>
                  <a:lnTo>
                    <a:pt x="628396" y="504444"/>
                  </a:lnTo>
                  <a:lnTo>
                    <a:pt x="0" y="504444"/>
                  </a:lnTo>
                  <a:lnTo>
                    <a:pt x="0" y="0"/>
                  </a:lnTo>
                  <a:lnTo>
                    <a:pt x="685799" y="0"/>
                  </a:lnTo>
                  <a:lnTo>
                    <a:pt x="685799" y="447039"/>
                  </a:lnTo>
                </a:path>
              </a:pathLst>
            </a:custGeom>
            <a:ln w="25908">
              <a:solidFill>
                <a:srgbClr val="DC9F0C"/>
              </a:solidFill>
            </a:ln>
          </p:spPr>
          <p:txBody>
            <a:bodyPr wrap="square" lIns="0" tIns="0" rIns="0" bIns="0" rtlCol="0"/>
            <a:lstStyle/>
            <a:p>
              <a:endParaRPr/>
            </a:p>
          </p:txBody>
        </p:sp>
        <p:sp>
          <p:nvSpPr>
            <p:cNvPr id="42" name="object 42"/>
            <p:cNvSpPr/>
            <p:nvPr/>
          </p:nvSpPr>
          <p:spPr>
            <a:xfrm>
              <a:off x="3341369" y="3422141"/>
              <a:ext cx="685800" cy="504825"/>
            </a:xfrm>
            <a:custGeom>
              <a:avLst/>
              <a:gdLst/>
              <a:ahLst/>
              <a:cxnLst/>
              <a:rect l="l" t="t" r="r" b="b"/>
              <a:pathLst>
                <a:path w="685800" h="504825">
                  <a:moveTo>
                    <a:pt x="685800" y="0"/>
                  </a:moveTo>
                  <a:lnTo>
                    <a:pt x="0" y="0"/>
                  </a:lnTo>
                  <a:lnTo>
                    <a:pt x="0" y="504444"/>
                  </a:lnTo>
                  <a:lnTo>
                    <a:pt x="638937" y="504444"/>
                  </a:lnTo>
                  <a:lnTo>
                    <a:pt x="685800" y="457581"/>
                  </a:lnTo>
                  <a:lnTo>
                    <a:pt x="685800" y="0"/>
                  </a:lnTo>
                  <a:close/>
                </a:path>
              </a:pathLst>
            </a:custGeom>
            <a:solidFill>
              <a:srgbClr val="FAE6B3"/>
            </a:solidFill>
          </p:spPr>
          <p:txBody>
            <a:bodyPr wrap="square" lIns="0" tIns="0" rIns="0" bIns="0" rtlCol="0"/>
            <a:lstStyle/>
            <a:p>
              <a:endParaRPr/>
            </a:p>
          </p:txBody>
        </p:sp>
        <p:sp>
          <p:nvSpPr>
            <p:cNvPr id="43" name="object 43"/>
            <p:cNvSpPr/>
            <p:nvPr/>
          </p:nvSpPr>
          <p:spPr>
            <a:xfrm>
              <a:off x="3980306" y="3879722"/>
              <a:ext cx="46990" cy="46990"/>
            </a:xfrm>
            <a:custGeom>
              <a:avLst/>
              <a:gdLst/>
              <a:ahLst/>
              <a:cxnLst/>
              <a:rect l="l" t="t" r="r" b="b"/>
              <a:pathLst>
                <a:path w="46989" h="46989">
                  <a:moveTo>
                    <a:pt x="46862" y="0"/>
                  </a:moveTo>
                  <a:lnTo>
                    <a:pt x="9397" y="9397"/>
                  </a:lnTo>
                  <a:lnTo>
                    <a:pt x="0" y="46862"/>
                  </a:lnTo>
                  <a:lnTo>
                    <a:pt x="46862" y="0"/>
                  </a:lnTo>
                  <a:close/>
                </a:path>
              </a:pathLst>
            </a:custGeom>
            <a:solidFill>
              <a:srgbClr val="C9B890"/>
            </a:solidFill>
          </p:spPr>
          <p:txBody>
            <a:bodyPr wrap="square" lIns="0" tIns="0" rIns="0" bIns="0" rtlCol="0"/>
            <a:lstStyle/>
            <a:p>
              <a:endParaRPr/>
            </a:p>
          </p:txBody>
        </p:sp>
        <p:sp>
          <p:nvSpPr>
            <p:cNvPr id="44" name="object 44"/>
            <p:cNvSpPr/>
            <p:nvPr/>
          </p:nvSpPr>
          <p:spPr>
            <a:xfrm>
              <a:off x="3341369" y="3422141"/>
              <a:ext cx="685800" cy="504825"/>
            </a:xfrm>
            <a:custGeom>
              <a:avLst/>
              <a:gdLst/>
              <a:ahLst/>
              <a:cxnLst/>
              <a:rect l="l" t="t" r="r" b="b"/>
              <a:pathLst>
                <a:path w="685800" h="504825">
                  <a:moveTo>
                    <a:pt x="638937" y="504444"/>
                  </a:moveTo>
                  <a:lnTo>
                    <a:pt x="648334" y="466979"/>
                  </a:lnTo>
                  <a:lnTo>
                    <a:pt x="685800" y="457581"/>
                  </a:lnTo>
                  <a:lnTo>
                    <a:pt x="638937" y="504444"/>
                  </a:lnTo>
                  <a:lnTo>
                    <a:pt x="0" y="504444"/>
                  </a:lnTo>
                  <a:lnTo>
                    <a:pt x="0" y="0"/>
                  </a:lnTo>
                  <a:lnTo>
                    <a:pt x="685800" y="0"/>
                  </a:lnTo>
                  <a:lnTo>
                    <a:pt x="685800" y="457581"/>
                  </a:lnTo>
                </a:path>
              </a:pathLst>
            </a:custGeom>
            <a:ln w="25908">
              <a:solidFill>
                <a:srgbClr val="DC9F0C"/>
              </a:solidFill>
            </a:ln>
          </p:spPr>
          <p:txBody>
            <a:bodyPr wrap="square" lIns="0" tIns="0" rIns="0" bIns="0" rtlCol="0"/>
            <a:lstStyle/>
            <a:p>
              <a:endParaRPr/>
            </a:p>
          </p:txBody>
        </p:sp>
        <p:sp>
          <p:nvSpPr>
            <p:cNvPr id="45" name="object 45"/>
            <p:cNvSpPr/>
            <p:nvPr/>
          </p:nvSpPr>
          <p:spPr>
            <a:xfrm>
              <a:off x="4586477" y="4784597"/>
              <a:ext cx="901065" cy="504825"/>
            </a:xfrm>
            <a:custGeom>
              <a:avLst/>
              <a:gdLst/>
              <a:ahLst/>
              <a:cxnLst/>
              <a:rect l="l" t="t" r="r" b="b"/>
              <a:pathLst>
                <a:path w="901064" h="504825">
                  <a:moveTo>
                    <a:pt x="900684" y="0"/>
                  </a:moveTo>
                  <a:lnTo>
                    <a:pt x="0" y="0"/>
                  </a:lnTo>
                  <a:lnTo>
                    <a:pt x="0" y="504443"/>
                  </a:lnTo>
                  <a:lnTo>
                    <a:pt x="867791" y="504443"/>
                  </a:lnTo>
                  <a:lnTo>
                    <a:pt x="900684" y="471550"/>
                  </a:lnTo>
                  <a:lnTo>
                    <a:pt x="900684" y="0"/>
                  </a:lnTo>
                  <a:close/>
                </a:path>
              </a:pathLst>
            </a:custGeom>
            <a:solidFill>
              <a:srgbClr val="FAE6B3"/>
            </a:solidFill>
          </p:spPr>
          <p:txBody>
            <a:bodyPr wrap="square" lIns="0" tIns="0" rIns="0" bIns="0" rtlCol="0"/>
            <a:lstStyle/>
            <a:p>
              <a:endParaRPr/>
            </a:p>
          </p:txBody>
        </p:sp>
        <p:sp>
          <p:nvSpPr>
            <p:cNvPr id="46" name="object 46"/>
            <p:cNvSpPr/>
            <p:nvPr/>
          </p:nvSpPr>
          <p:spPr>
            <a:xfrm>
              <a:off x="5454269" y="5256148"/>
              <a:ext cx="33020" cy="33020"/>
            </a:xfrm>
            <a:custGeom>
              <a:avLst/>
              <a:gdLst/>
              <a:ahLst/>
              <a:cxnLst/>
              <a:rect l="l" t="t" r="r" b="b"/>
              <a:pathLst>
                <a:path w="33020" h="33020">
                  <a:moveTo>
                    <a:pt x="32892" y="0"/>
                  </a:moveTo>
                  <a:lnTo>
                    <a:pt x="6603" y="6603"/>
                  </a:lnTo>
                  <a:lnTo>
                    <a:pt x="0" y="32892"/>
                  </a:lnTo>
                  <a:lnTo>
                    <a:pt x="32892" y="0"/>
                  </a:lnTo>
                  <a:close/>
                </a:path>
              </a:pathLst>
            </a:custGeom>
            <a:solidFill>
              <a:srgbClr val="C9B890"/>
            </a:solidFill>
          </p:spPr>
          <p:txBody>
            <a:bodyPr wrap="square" lIns="0" tIns="0" rIns="0" bIns="0" rtlCol="0"/>
            <a:lstStyle/>
            <a:p>
              <a:endParaRPr/>
            </a:p>
          </p:txBody>
        </p:sp>
        <p:sp>
          <p:nvSpPr>
            <p:cNvPr id="47" name="object 47"/>
            <p:cNvSpPr/>
            <p:nvPr/>
          </p:nvSpPr>
          <p:spPr>
            <a:xfrm>
              <a:off x="4586477" y="4784597"/>
              <a:ext cx="901065" cy="504825"/>
            </a:xfrm>
            <a:custGeom>
              <a:avLst/>
              <a:gdLst/>
              <a:ahLst/>
              <a:cxnLst/>
              <a:rect l="l" t="t" r="r" b="b"/>
              <a:pathLst>
                <a:path w="901064" h="504825">
                  <a:moveTo>
                    <a:pt x="867791" y="504443"/>
                  </a:moveTo>
                  <a:lnTo>
                    <a:pt x="874395" y="478154"/>
                  </a:lnTo>
                  <a:lnTo>
                    <a:pt x="900684" y="471550"/>
                  </a:lnTo>
                  <a:lnTo>
                    <a:pt x="867791" y="504443"/>
                  </a:lnTo>
                  <a:lnTo>
                    <a:pt x="0" y="504443"/>
                  </a:lnTo>
                  <a:lnTo>
                    <a:pt x="0" y="0"/>
                  </a:lnTo>
                  <a:lnTo>
                    <a:pt x="900684" y="0"/>
                  </a:lnTo>
                  <a:lnTo>
                    <a:pt x="900684" y="471550"/>
                  </a:lnTo>
                </a:path>
              </a:pathLst>
            </a:custGeom>
            <a:ln w="25908">
              <a:solidFill>
                <a:srgbClr val="DC9F0C"/>
              </a:solidFill>
            </a:ln>
          </p:spPr>
          <p:txBody>
            <a:bodyPr wrap="square" lIns="0" tIns="0" rIns="0" bIns="0" rtlCol="0"/>
            <a:lstStyle/>
            <a:p>
              <a:endParaRPr/>
            </a:p>
          </p:txBody>
        </p:sp>
        <p:sp>
          <p:nvSpPr>
            <p:cNvPr id="48" name="object 48"/>
            <p:cNvSpPr/>
            <p:nvPr/>
          </p:nvSpPr>
          <p:spPr>
            <a:xfrm>
              <a:off x="4741926" y="3312413"/>
              <a:ext cx="685800" cy="504825"/>
            </a:xfrm>
            <a:custGeom>
              <a:avLst/>
              <a:gdLst/>
              <a:ahLst/>
              <a:cxnLst/>
              <a:rect l="l" t="t" r="r" b="b"/>
              <a:pathLst>
                <a:path w="685800" h="504825">
                  <a:moveTo>
                    <a:pt x="685800" y="0"/>
                  </a:moveTo>
                  <a:lnTo>
                    <a:pt x="0" y="0"/>
                  </a:lnTo>
                  <a:lnTo>
                    <a:pt x="0" y="504444"/>
                  </a:lnTo>
                  <a:lnTo>
                    <a:pt x="631951" y="504444"/>
                  </a:lnTo>
                  <a:lnTo>
                    <a:pt x="685800" y="450596"/>
                  </a:lnTo>
                  <a:lnTo>
                    <a:pt x="685800" y="0"/>
                  </a:lnTo>
                  <a:close/>
                </a:path>
              </a:pathLst>
            </a:custGeom>
            <a:solidFill>
              <a:srgbClr val="FAE6B3"/>
            </a:solidFill>
          </p:spPr>
          <p:txBody>
            <a:bodyPr wrap="square" lIns="0" tIns="0" rIns="0" bIns="0" rtlCol="0"/>
            <a:lstStyle/>
            <a:p>
              <a:endParaRPr/>
            </a:p>
          </p:txBody>
        </p:sp>
        <p:sp>
          <p:nvSpPr>
            <p:cNvPr id="49" name="object 49"/>
            <p:cNvSpPr/>
            <p:nvPr/>
          </p:nvSpPr>
          <p:spPr>
            <a:xfrm>
              <a:off x="5373877" y="3763010"/>
              <a:ext cx="53975" cy="53975"/>
            </a:xfrm>
            <a:custGeom>
              <a:avLst/>
              <a:gdLst/>
              <a:ahLst/>
              <a:cxnLst/>
              <a:rect l="l" t="t" r="r" b="b"/>
              <a:pathLst>
                <a:path w="53975" h="53975">
                  <a:moveTo>
                    <a:pt x="53848" y="0"/>
                  </a:moveTo>
                  <a:lnTo>
                    <a:pt x="10795" y="10794"/>
                  </a:lnTo>
                  <a:lnTo>
                    <a:pt x="0" y="53847"/>
                  </a:lnTo>
                  <a:lnTo>
                    <a:pt x="53848" y="0"/>
                  </a:lnTo>
                  <a:close/>
                </a:path>
              </a:pathLst>
            </a:custGeom>
            <a:solidFill>
              <a:srgbClr val="C9B890"/>
            </a:solidFill>
          </p:spPr>
          <p:txBody>
            <a:bodyPr wrap="square" lIns="0" tIns="0" rIns="0" bIns="0" rtlCol="0"/>
            <a:lstStyle/>
            <a:p>
              <a:endParaRPr/>
            </a:p>
          </p:txBody>
        </p:sp>
        <p:sp>
          <p:nvSpPr>
            <p:cNvPr id="50" name="object 50"/>
            <p:cNvSpPr/>
            <p:nvPr/>
          </p:nvSpPr>
          <p:spPr>
            <a:xfrm>
              <a:off x="4741926" y="3312413"/>
              <a:ext cx="685800" cy="504825"/>
            </a:xfrm>
            <a:custGeom>
              <a:avLst/>
              <a:gdLst/>
              <a:ahLst/>
              <a:cxnLst/>
              <a:rect l="l" t="t" r="r" b="b"/>
              <a:pathLst>
                <a:path w="685800" h="504825">
                  <a:moveTo>
                    <a:pt x="631951" y="504444"/>
                  </a:moveTo>
                  <a:lnTo>
                    <a:pt x="642747" y="461391"/>
                  </a:lnTo>
                  <a:lnTo>
                    <a:pt x="685800" y="450596"/>
                  </a:lnTo>
                  <a:lnTo>
                    <a:pt x="631951" y="504444"/>
                  </a:lnTo>
                  <a:lnTo>
                    <a:pt x="0" y="504444"/>
                  </a:lnTo>
                  <a:lnTo>
                    <a:pt x="0" y="0"/>
                  </a:lnTo>
                  <a:lnTo>
                    <a:pt x="685800" y="0"/>
                  </a:lnTo>
                  <a:lnTo>
                    <a:pt x="685800" y="450596"/>
                  </a:lnTo>
                </a:path>
              </a:pathLst>
            </a:custGeom>
            <a:ln w="25908">
              <a:solidFill>
                <a:srgbClr val="DC9F0C"/>
              </a:solidFill>
            </a:ln>
          </p:spPr>
          <p:txBody>
            <a:bodyPr wrap="square" lIns="0" tIns="0" rIns="0" bIns="0" rtlCol="0"/>
            <a:lstStyle/>
            <a:p>
              <a:endParaRPr/>
            </a:p>
          </p:txBody>
        </p:sp>
        <p:sp>
          <p:nvSpPr>
            <p:cNvPr id="51" name="object 51"/>
            <p:cNvSpPr/>
            <p:nvPr/>
          </p:nvSpPr>
          <p:spPr>
            <a:xfrm>
              <a:off x="2070354" y="2899410"/>
              <a:ext cx="685800" cy="502920"/>
            </a:xfrm>
            <a:custGeom>
              <a:avLst/>
              <a:gdLst/>
              <a:ahLst/>
              <a:cxnLst/>
              <a:rect l="l" t="t" r="r" b="b"/>
              <a:pathLst>
                <a:path w="685800" h="502920">
                  <a:moveTo>
                    <a:pt x="685800" y="0"/>
                  </a:moveTo>
                  <a:lnTo>
                    <a:pt x="0" y="0"/>
                  </a:lnTo>
                  <a:lnTo>
                    <a:pt x="0" y="502919"/>
                  </a:lnTo>
                  <a:lnTo>
                    <a:pt x="614171" y="502919"/>
                  </a:lnTo>
                  <a:lnTo>
                    <a:pt x="685800" y="431291"/>
                  </a:lnTo>
                  <a:lnTo>
                    <a:pt x="685800" y="0"/>
                  </a:lnTo>
                  <a:close/>
                </a:path>
              </a:pathLst>
            </a:custGeom>
            <a:solidFill>
              <a:srgbClr val="FAE6B3"/>
            </a:solidFill>
          </p:spPr>
          <p:txBody>
            <a:bodyPr wrap="square" lIns="0" tIns="0" rIns="0" bIns="0" rtlCol="0"/>
            <a:lstStyle/>
            <a:p>
              <a:endParaRPr/>
            </a:p>
          </p:txBody>
        </p:sp>
        <p:sp>
          <p:nvSpPr>
            <p:cNvPr id="52" name="object 52"/>
            <p:cNvSpPr/>
            <p:nvPr/>
          </p:nvSpPr>
          <p:spPr>
            <a:xfrm>
              <a:off x="2684526" y="3330701"/>
              <a:ext cx="71755" cy="71755"/>
            </a:xfrm>
            <a:custGeom>
              <a:avLst/>
              <a:gdLst/>
              <a:ahLst/>
              <a:cxnLst/>
              <a:rect l="l" t="t" r="r" b="b"/>
              <a:pathLst>
                <a:path w="71755" h="71754">
                  <a:moveTo>
                    <a:pt x="71628" y="0"/>
                  </a:moveTo>
                  <a:lnTo>
                    <a:pt x="14350" y="14350"/>
                  </a:lnTo>
                  <a:lnTo>
                    <a:pt x="0" y="71627"/>
                  </a:lnTo>
                  <a:lnTo>
                    <a:pt x="71628" y="0"/>
                  </a:lnTo>
                  <a:close/>
                </a:path>
              </a:pathLst>
            </a:custGeom>
            <a:solidFill>
              <a:srgbClr val="C9B890"/>
            </a:solidFill>
          </p:spPr>
          <p:txBody>
            <a:bodyPr wrap="square" lIns="0" tIns="0" rIns="0" bIns="0" rtlCol="0"/>
            <a:lstStyle/>
            <a:p>
              <a:endParaRPr/>
            </a:p>
          </p:txBody>
        </p:sp>
        <p:sp>
          <p:nvSpPr>
            <p:cNvPr id="53" name="object 53"/>
            <p:cNvSpPr/>
            <p:nvPr/>
          </p:nvSpPr>
          <p:spPr>
            <a:xfrm>
              <a:off x="2070354" y="2899410"/>
              <a:ext cx="685800" cy="502920"/>
            </a:xfrm>
            <a:custGeom>
              <a:avLst/>
              <a:gdLst/>
              <a:ahLst/>
              <a:cxnLst/>
              <a:rect l="l" t="t" r="r" b="b"/>
              <a:pathLst>
                <a:path w="685800" h="502920">
                  <a:moveTo>
                    <a:pt x="614171" y="502919"/>
                  </a:moveTo>
                  <a:lnTo>
                    <a:pt x="628522" y="445642"/>
                  </a:lnTo>
                  <a:lnTo>
                    <a:pt x="685800" y="431291"/>
                  </a:lnTo>
                  <a:lnTo>
                    <a:pt x="614171" y="502919"/>
                  </a:lnTo>
                  <a:lnTo>
                    <a:pt x="0" y="502919"/>
                  </a:lnTo>
                  <a:lnTo>
                    <a:pt x="0" y="0"/>
                  </a:lnTo>
                  <a:lnTo>
                    <a:pt x="685800" y="0"/>
                  </a:lnTo>
                  <a:lnTo>
                    <a:pt x="685800" y="431291"/>
                  </a:lnTo>
                </a:path>
              </a:pathLst>
            </a:custGeom>
            <a:ln w="25908">
              <a:solidFill>
                <a:srgbClr val="DC9F0C"/>
              </a:solidFill>
            </a:ln>
          </p:spPr>
          <p:txBody>
            <a:bodyPr wrap="square" lIns="0" tIns="0" rIns="0" bIns="0" rtlCol="0"/>
            <a:lstStyle/>
            <a:p>
              <a:endParaRPr/>
            </a:p>
          </p:txBody>
        </p:sp>
        <p:sp>
          <p:nvSpPr>
            <p:cNvPr id="54" name="object 54"/>
            <p:cNvSpPr/>
            <p:nvPr/>
          </p:nvSpPr>
          <p:spPr>
            <a:xfrm>
              <a:off x="1181862" y="4851653"/>
              <a:ext cx="685800" cy="504825"/>
            </a:xfrm>
            <a:custGeom>
              <a:avLst/>
              <a:gdLst/>
              <a:ahLst/>
              <a:cxnLst/>
              <a:rect l="l" t="t" r="r" b="b"/>
              <a:pathLst>
                <a:path w="685800" h="504825">
                  <a:moveTo>
                    <a:pt x="685800" y="0"/>
                  </a:moveTo>
                  <a:lnTo>
                    <a:pt x="0" y="0"/>
                  </a:lnTo>
                  <a:lnTo>
                    <a:pt x="0" y="504444"/>
                  </a:lnTo>
                  <a:lnTo>
                    <a:pt x="652907" y="504444"/>
                  </a:lnTo>
                  <a:lnTo>
                    <a:pt x="685800" y="471551"/>
                  </a:lnTo>
                  <a:lnTo>
                    <a:pt x="685800" y="0"/>
                  </a:lnTo>
                  <a:close/>
                </a:path>
              </a:pathLst>
            </a:custGeom>
            <a:solidFill>
              <a:srgbClr val="5AFAF8"/>
            </a:solidFill>
          </p:spPr>
          <p:txBody>
            <a:bodyPr wrap="square" lIns="0" tIns="0" rIns="0" bIns="0" rtlCol="0"/>
            <a:lstStyle/>
            <a:p>
              <a:endParaRPr/>
            </a:p>
          </p:txBody>
        </p:sp>
        <p:sp>
          <p:nvSpPr>
            <p:cNvPr id="55" name="object 55"/>
            <p:cNvSpPr/>
            <p:nvPr/>
          </p:nvSpPr>
          <p:spPr>
            <a:xfrm>
              <a:off x="1834769" y="5323204"/>
              <a:ext cx="33020" cy="33020"/>
            </a:xfrm>
            <a:custGeom>
              <a:avLst/>
              <a:gdLst/>
              <a:ahLst/>
              <a:cxnLst/>
              <a:rect l="l" t="t" r="r" b="b"/>
              <a:pathLst>
                <a:path w="33019" h="33020">
                  <a:moveTo>
                    <a:pt x="32893" y="0"/>
                  </a:moveTo>
                  <a:lnTo>
                    <a:pt x="6604" y="6604"/>
                  </a:lnTo>
                  <a:lnTo>
                    <a:pt x="0" y="32893"/>
                  </a:lnTo>
                  <a:lnTo>
                    <a:pt x="32893" y="0"/>
                  </a:lnTo>
                  <a:close/>
                </a:path>
              </a:pathLst>
            </a:custGeom>
            <a:solidFill>
              <a:srgbClr val="47C9C6"/>
            </a:solidFill>
          </p:spPr>
          <p:txBody>
            <a:bodyPr wrap="square" lIns="0" tIns="0" rIns="0" bIns="0" rtlCol="0"/>
            <a:lstStyle/>
            <a:p>
              <a:endParaRPr/>
            </a:p>
          </p:txBody>
        </p:sp>
        <p:sp>
          <p:nvSpPr>
            <p:cNvPr id="56" name="object 56"/>
            <p:cNvSpPr/>
            <p:nvPr/>
          </p:nvSpPr>
          <p:spPr>
            <a:xfrm>
              <a:off x="1181862" y="4851653"/>
              <a:ext cx="685800" cy="504825"/>
            </a:xfrm>
            <a:custGeom>
              <a:avLst/>
              <a:gdLst/>
              <a:ahLst/>
              <a:cxnLst/>
              <a:rect l="l" t="t" r="r" b="b"/>
              <a:pathLst>
                <a:path w="685800" h="504825">
                  <a:moveTo>
                    <a:pt x="652907" y="504444"/>
                  </a:moveTo>
                  <a:lnTo>
                    <a:pt x="659511" y="478155"/>
                  </a:lnTo>
                  <a:lnTo>
                    <a:pt x="685800" y="471551"/>
                  </a:lnTo>
                  <a:lnTo>
                    <a:pt x="652907" y="504444"/>
                  </a:lnTo>
                  <a:lnTo>
                    <a:pt x="0" y="504444"/>
                  </a:lnTo>
                  <a:lnTo>
                    <a:pt x="0" y="0"/>
                  </a:lnTo>
                  <a:lnTo>
                    <a:pt x="685800" y="0"/>
                  </a:lnTo>
                  <a:lnTo>
                    <a:pt x="685800" y="471551"/>
                  </a:lnTo>
                </a:path>
              </a:pathLst>
            </a:custGeom>
            <a:ln w="25908">
              <a:solidFill>
                <a:srgbClr val="04A8A3"/>
              </a:solidFill>
            </a:ln>
          </p:spPr>
          <p:txBody>
            <a:bodyPr wrap="square" lIns="0" tIns="0" rIns="0" bIns="0" rtlCol="0"/>
            <a:lstStyle/>
            <a:p>
              <a:endParaRPr/>
            </a:p>
          </p:txBody>
        </p:sp>
        <p:sp>
          <p:nvSpPr>
            <p:cNvPr id="57" name="object 57"/>
            <p:cNvSpPr/>
            <p:nvPr/>
          </p:nvSpPr>
          <p:spPr>
            <a:xfrm>
              <a:off x="7800593" y="2923794"/>
              <a:ext cx="685800" cy="504825"/>
            </a:xfrm>
            <a:custGeom>
              <a:avLst/>
              <a:gdLst/>
              <a:ahLst/>
              <a:cxnLst/>
              <a:rect l="l" t="t" r="r" b="b"/>
              <a:pathLst>
                <a:path w="685800" h="504825">
                  <a:moveTo>
                    <a:pt x="685800" y="0"/>
                  </a:moveTo>
                  <a:lnTo>
                    <a:pt x="0" y="0"/>
                  </a:lnTo>
                  <a:lnTo>
                    <a:pt x="0" y="504443"/>
                  </a:lnTo>
                  <a:lnTo>
                    <a:pt x="645922" y="504443"/>
                  </a:lnTo>
                  <a:lnTo>
                    <a:pt x="685800" y="464565"/>
                  </a:lnTo>
                  <a:lnTo>
                    <a:pt x="685800" y="0"/>
                  </a:lnTo>
                  <a:close/>
                </a:path>
              </a:pathLst>
            </a:custGeom>
            <a:solidFill>
              <a:srgbClr val="FAE6B3"/>
            </a:solidFill>
          </p:spPr>
          <p:txBody>
            <a:bodyPr wrap="square" lIns="0" tIns="0" rIns="0" bIns="0" rtlCol="0"/>
            <a:lstStyle/>
            <a:p>
              <a:endParaRPr/>
            </a:p>
          </p:txBody>
        </p:sp>
        <p:sp>
          <p:nvSpPr>
            <p:cNvPr id="58" name="object 58"/>
            <p:cNvSpPr/>
            <p:nvPr/>
          </p:nvSpPr>
          <p:spPr>
            <a:xfrm>
              <a:off x="8446516" y="3388360"/>
              <a:ext cx="40005" cy="40005"/>
            </a:xfrm>
            <a:custGeom>
              <a:avLst/>
              <a:gdLst/>
              <a:ahLst/>
              <a:cxnLst/>
              <a:rect l="l" t="t" r="r" b="b"/>
              <a:pathLst>
                <a:path w="40004" h="40004">
                  <a:moveTo>
                    <a:pt x="39877" y="0"/>
                  </a:moveTo>
                  <a:lnTo>
                    <a:pt x="8000" y="8000"/>
                  </a:lnTo>
                  <a:lnTo>
                    <a:pt x="0" y="39877"/>
                  </a:lnTo>
                  <a:lnTo>
                    <a:pt x="39877" y="0"/>
                  </a:lnTo>
                  <a:close/>
                </a:path>
              </a:pathLst>
            </a:custGeom>
            <a:solidFill>
              <a:srgbClr val="C9B890"/>
            </a:solidFill>
          </p:spPr>
          <p:txBody>
            <a:bodyPr wrap="square" lIns="0" tIns="0" rIns="0" bIns="0" rtlCol="0"/>
            <a:lstStyle/>
            <a:p>
              <a:endParaRPr/>
            </a:p>
          </p:txBody>
        </p:sp>
        <p:sp>
          <p:nvSpPr>
            <p:cNvPr id="59" name="object 59"/>
            <p:cNvSpPr/>
            <p:nvPr/>
          </p:nvSpPr>
          <p:spPr>
            <a:xfrm>
              <a:off x="7800593" y="2923794"/>
              <a:ext cx="685800" cy="504825"/>
            </a:xfrm>
            <a:custGeom>
              <a:avLst/>
              <a:gdLst/>
              <a:ahLst/>
              <a:cxnLst/>
              <a:rect l="l" t="t" r="r" b="b"/>
              <a:pathLst>
                <a:path w="685800" h="504825">
                  <a:moveTo>
                    <a:pt x="645922" y="504443"/>
                  </a:moveTo>
                  <a:lnTo>
                    <a:pt x="653923" y="472566"/>
                  </a:lnTo>
                  <a:lnTo>
                    <a:pt x="685800" y="464565"/>
                  </a:lnTo>
                  <a:lnTo>
                    <a:pt x="645922" y="504443"/>
                  </a:lnTo>
                  <a:lnTo>
                    <a:pt x="0" y="504443"/>
                  </a:lnTo>
                  <a:lnTo>
                    <a:pt x="0" y="0"/>
                  </a:lnTo>
                  <a:lnTo>
                    <a:pt x="685800" y="0"/>
                  </a:lnTo>
                  <a:lnTo>
                    <a:pt x="685800" y="464565"/>
                  </a:lnTo>
                </a:path>
              </a:pathLst>
            </a:custGeom>
            <a:ln w="25908">
              <a:solidFill>
                <a:srgbClr val="DC9F0C"/>
              </a:solidFill>
            </a:ln>
          </p:spPr>
          <p:txBody>
            <a:bodyPr wrap="square" lIns="0" tIns="0" rIns="0" bIns="0" rtlCol="0"/>
            <a:lstStyle/>
            <a:p>
              <a:endParaRPr/>
            </a:p>
          </p:txBody>
        </p:sp>
        <p:sp>
          <p:nvSpPr>
            <p:cNvPr id="60" name="object 60"/>
            <p:cNvSpPr/>
            <p:nvPr/>
          </p:nvSpPr>
          <p:spPr>
            <a:xfrm>
              <a:off x="6401562" y="3935729"/>
              <a:ext cx="685800" cy="504825"/>
            </a:xfrm>
            <a:custGeom>
              <a:avLst/>
              <a:gdLst/>
              <a:ahLst/>
              <a:cxnLst/>
              <a:rect l="l" t="t" r="r" b="b"/>
              <a:pathLst>
                <a:path w="685800" h="504825">
                  <a:moveTo>
                    <a:pt x="685799" y="0"/>
                  </a:moveTo>
                  <a:lnTo>
                    <a:pt x="0" y="0"/>
                  </a:lnTo>
                  <a:lnTo>
                    <a:pt x="0" y="504444"/>
                  </a:lnTo>
                  <a:lnTo>
                    <a:pt x="656463" y="504444"/>
                  </a:lnTo>
                  <a:lnTo>
                    <a:pt x="685799" y="475107"/>
                  </a:lnTo>
                  <a:lnTo>
                    <a:pt x="685799" y="0"/>
                  </a:lnTo>
                  <a:close/>
                </a:path>
              </a:pathLst>
            </a:custGeom>
            <a:solidFill>
              <a:srgbClr val="FAE6B3"/>
            </a:solidFill>
          </p:spPr>
          <p:txBody>
            <a:bodyPr wrap="square" lIns="0" tIns="0" rIns="0" bIns="0" rtlCol="0"/>
            <a:lstStyle/>
            <a:p>
              <a:endParaRPr/>
            </a:p>
          </p:txBody>
        </p:sp>
        <p:sp>
          <p:nvSpPr>
            <p:cNvPr id="61" name="object 61"/>
            <p:cNvSpPr/>
            <p:nvPr/>
          </p:nvSpPr>
          <p:spPr>
            <a:xfrm>
              <a:off x="7058025" y="4410836"/>
              <a:ext cx="29845" cy="29845"/>
            </a:xfrm>
            <a:custGeom>
              <a:avLst/>
              <a:gdLst/>
              <a:ahLst/>
              <a:cxnLst/>
              <a:rect l="l" t="t" r="r" b="b"/>
              <a:pathLst>
                <a:path w="29845" h="29845">
                  <a:moveTo>
                    <a:pt x="29336" y="0"/>
                  </a:moveTo>
                  <a:lnTo>
                    <a:pt x="5842" y="5842"/>
                  </a:lnTo>
                  <a:lnTo>
                    <a:pt x="0" y="29337"/>
                  </a:lnTo>
                  <a:lnTo>
                    <a:pt x="29336" y="0"/>
                  </a:lnTo>
                  <a:close/>
                </a:path>
              </a:pathLst>
            </a:custGeom>
            <a:solidFill>
              <a:srgbClr val="C9B890"/>
            </a:solidFill>
          </p:spPr>
          <p:txBody>
            <a:bodyPr wrap="square" lIns="0" tIns="0" rIns="0" bIns="0" rtlCol="0"/>
            <a:lstStyle/>
            <a:p>
              <a:endParaRPr/>
            </a:p>
          </p:txBody>
        </p:sp>
        <p:sp>
          <p:nvSpPr>
            <p:cNvPr id="62" name="object 62"/>
            <p:cNvSpPr/>
            <p:nvPr/>
          </p:nvSpPr>
          <p:spPr>
            <a:xfrm>
              <a:off x="6401562" y="3935729"/>
              <a:ext cx="685800" cy="504825"/>
            </a:xfrm>
            <a:custGeom>
              <a:avLst/>
              <a:gdLst/>
              <a:ahLst/>
              <a:cxnLst/>
              <a:rect l="l" t="t" r="r" b="b"/>
              <a:pathLst>
                <a:path w="685800" h="504825">
                  <a:moveTo>
                    <a:pt x="656463" y="504444"/>
                  </a:moveTo>
                  <a:lnTo>
                    <a:pt x="662305" y="480949"/>
                  </a:lnTo>
                  <a:lnTo>
                    <a:pt x="685799" y="475107"/>
                  </a:lnTo>
                  <a:lnTo>
                    <a:pt x="656463" y="504444"/>
                  </a:lnTo>
                  <a:lnTo>
                    <a:pt x="0" y="504444"/>
                  </a:lnTo>
                  <a:lnTo>
                    <a:pt x="0" y="0"/>
                  </a:lnTo>
                  <a:lnTo>
                    <a:pt x="685799" y="0"/>
                  </a:lnTo>
                  <a:lnTo>
                    <a:pt x="685799" y="475107"/>
                  </a:lnTo>
                </a:path>
              </a:pathLst>
            </a:custGeom>
            <a:ln w="25907">
              <a:solidFill>
                <a:srgbClr val="DC9F0C"/>
              </a:solidFill>
            </a:ln>
          </p:spPr>
          <p:txBody>
            <a:bodyPr wrap="square" lIns="0" tIns="0" rIns="0" bIns="0" rtlCol="0"/>
            <a:lstStyle/>
            <a:p>
              <a:endParaRPr/>
            </a:p>
          </p:txBody>
        </p:sp>
        <p:sp>
          <p:nvSpPr>
            <p:cNvPr id="63" name="object 63"/>
            <p:cNvSpPr/>
            <p:nvPr/>
          </p:nvSpPr>
          <p:spPr>
            <a:xfrm>
              <a:off x="6015989" y="3217926"/>
              <a:ext cx="685800" cy="502920"/>
            </a:xfrm>
            <a:custGeom>
              <a:avLst/>
              <a:gdLst/>
              <a:ahLst/>
              <a:cxnLst/>
              <a:rect l="l" t="t" r="r" b="b"/>
              <a:pathLst>
                <a:path w="685800" h="502920">
                  <a:moveTo>
                    <a:pt x="685800" y="0"/>
                  </a:moveTo>
                  <a:lnTo>
                    <a:pt x="0" y="0"/>
                  </a:lnTo>
                  <a:lnTo>
                    <a:pt x="0" y="502919"/>
                  </a:lnTo>
                  <a:lnTo>
                    <a:pt x="646049" y="502919"/>
                  </a:lnTo>
                  <a:lnTo>
                    <a:pt x="685800" y="463169"/>
                  </a:lnTo>
                  <a:lnTo>
                    <a:pt x="685800" y="0"/>
                  </a:lnTo>
                  <a:close/>
                </a:path>
              </a:pathLst>
            </a:custGeom>
            <a:solidFill>
              <a:srgbClr val="FAE6B3"/>
            </a:solidFill>
          </p:spPr>
          <p:txBody>
            <a:bodyPr wrap="square" lIns="0" tIns="0" rIns="0" bIns="0" rtlCol="0"/>
            <a:lstStyle/>
            <a:p>
              <a:endParaRPr/>
            </a:p>
          </p:txBody>
        </p:sp>
        <p:sp>
          <p:nvSpPr>
            <p:cNvPr id="64" name="object 64"/>
            <p:cNvSpPr/>
            <p:nvPr/>
          </p:nvSpPr>
          <p:spPr>
            <a:xfrm>
              <a:off x="6662039" y="3681094"/>
              <a:ext cx="40005" cy="40005"/>
            </a:xfrm>
            <a:custGeom>
              <a:avLst/>
              <a:gdLst/>
              <a:ahLst/>
              <a:cxnLst/>
              <a:rect l="l" t="t" r="r" b="b"/>
              <a:pathLst>
                <a:path w="40004" h="40004">
                  <a:moveTo>
                    <a:pt x="39750" y="0"/>
                  </a:moveTo>
                  <a:lnTo>
                    <a:pt x="8000" y="8000"/>
                  </a:lnTo>
                  <a:lnTo>
                    <a:pt x="0" y="39750"/>
                  </a:lnTo>
                  <a:lnTo>
                    <a:pt x="39750" y="0"/>
                  </a:lnTo>
                  <a:close/>
                </a:path>
              </a:pathLst>
            </a:custGeom>
            <a:solidFill>
              <a:srgbClr val="C9B890"/>
            </a:solidFill>
          </p:spPr>
          <p:txBody>
            <a:bodyPr wrap="square" lIns="0" tIns="0" rIns="0" bIns="0" rtlCol="0"/>
            <a:lstStyle/>
            <a:p>
              <a:endParaRPr/>
            </a:p>
          </p:txBody>
        </p:sp>
        <p:sp>
          <p:nvSpPr>
            <p:cNvPr id="65" name="object 65"/>
            <p:cNvSpPr/>
            <p:nvPr/>
          </p:nvSpPr>
          <p:spPr>
            <a:xfrm>
              <a:off x="6015989" y="3217926"/>
              <a:ext cx="685800" cy="502920"/>
            </a:xfrm>
            <a:custGeom>
              <a:avLst/>
              <a:gdLst/>
              <a:ahLst/>
              <a:cxnLst/>
              <a:rect l="l" t="t" r="r" b="b"/>
              <a:pathLst>
                <a:path w="685800" h="502920">
                  <a:moveTo>
                    <a:pt x="646049" y="502919"/>
                  </a:moveTo>
                  <a:lnTo>
                    <a:pt x="654050" y="471169"/>
                  </a:lnTo>
                  <a:lnTo>
                    <a:pt x="685800" y="463169"/>
                  </a:lnTo>
                  <a:lnTo>
                    <a:pt x="646049" y="502919"/>
                  </a:lnTo>
                  <a:lnTo>
                    <a:pt x="0" y="502919"/>
                  </a:lnTo>
                  <a:lnTo>
                    <a:pt x="0" y="0"/>
                  </a:lnTo>
                  <a:lnTo>
                    <a:pt x="685800" y="0"/>
                  </a:lnTo>
                  <a:lnTo>
                    <a:pt x="685800" y="463169"/>
                  </a:lnTo>
                </a:path>
              </a:pathLst>
            </a:custGeom>
            <a:ln w="25907">
              <a:solidFill>
                <a:srgbClr val="DC9F0C"/>
              </a:solidFill>
            </a:ln>
          </p:spPr>
          <p:txBody>
            <a:bodyPr wrap="square" lIns="0" tIns="0" rIns="0" bIns="0" rtlCol="0"/>
            <a:lstStyle/>
            <a:p>
              <a:endParaRPr/>
            </a:p>
          </p:txBody>
        </p:sp>
        <p:sp>
          <p:nvSpPr>
            <p:cNvPr id="66" name="object 66"/>
            <p:cNvSpPr/>
            <p:nvPr/>
          </p:nvSpPr>
          <p:spPr>
            <a:xfrm>
              <a:off x="8974074" y="3676650"/>
              <a:ext cx="685800" cy="504825"/>
            </a:xfrm>
            <a:custGeom>
              <a:avLst/>
              <a:gdLst/>
              <a:ahLst/>
              <a:cxnLst/>
              <a:rect l="l" t="t" r="r" b="b"/>
              <a:pathLst>
                <a:path w="685800" h="504825">
                  <a:moveTo>
                    <a:pt x="685800" y="0"/>
                  </a:moveTo>
                  <a:lnTo>
                    <a:pt x="0" y="0"/>
                  </a:lnTo>
                  <a:lnTo>
                    <a:pt x="0" y="504444"/>
                  </a:lnTo>
                  <a:lnTo>
                    <a:pt x="642366" y="504444"/>
                  </a:lnTo>
                  <a:lnTo>
                    <a:pt x="685800" y="461010"/>
                  </a:lnTo>
                  <a:lnTo>
                    <a:pt x="685800" y="0"/>
                  </a:lnTo>
                  <a:close/>
                </a:path>
              </a:pathLst>
            </a:custGeom>
            <a:solidFill>
              <a:srgbClr val="FAE6B3"/>
            </a:solidFill>
          </p:spPr>
          <p:txBody>
            <a:bodyPr wrap="square" lIns="0" tIns="0" rIns="0" bIns="0" rtlCol="0"/>
            <a:lstStyle/>
            <a:p>
              <a:endParaRPr/>
            </a:p>
          </p:txBody>
        </p:sp>
        <p:sp>
          <p:nvSpPr>
            <p:cNvPr id="67" name="object 67"/>
            <p:cNvSpPr/>
            <p:nvPr/>
          </p:nvSpPr>
          <p:spPr>
            <a:xfrm>
              <a:off x="9616440" y="4137660"/>
              <a:ext cx="43815" cy="43815"/>
            </a:xfrm>
            <a:custGeom>
              <a:avLst/>
              <a:gdLst/>
              <a:ahLst/>
              <a:cxnLst/>
              <a:rect l="l" t="t" r="r" b="b"/>
              <a:pathLst>
                <a:path w="43815" h="43814">
                  <a:moveTo>
                    <a:pt x="43433" y="0"/>
                  </a:moveTo>
                  <a:lnTo>
                    <a:pt x="8762" y="8762"/>
                  </a:lnTo>
                  <a:lnTo>
                    <a:pt x="0" y="43433"/>
                  </a:lnTo>
                  <a:lnTo>
                    <a:pt x="43433" y="0"/>
                  </a:lnTo>
                  <a:close/>
                </a:path>
              </a:pathLst>
            </a:custGeom>
            <a:solidFill>
              <a:srgbClr val="C9B890"/>
            </a:solidFill>
          </p:spPr>
          <p:txBody>
            <a:bodyPr wrap="square" lIns="0" tIns="0" rIns="0" bIns="0" rtlCol="0"/>
            <a:lstStyle/>
            <a:p>
              <a:endParaRPr/>
            </a:p>
          </p:txBody>
        </p:sp>
        <p:sp>
          <p:nvSpPr>
            <p:cNvPr id="68" name="object 68"/>
            <p:cNvSpPr/>
            <p:nvPr/>
          </p:nvSpPr>
          <p:spPr>
            <a:xfrm>
              <a:off x="8974074" y="3676650"/>
              <a:ext cx="685800" cy="504825"/>
            </a:xfrm>
            <a:custGeom>
              <a:avLst/>
              <a:gdLst/>
              <a:ahLst/>
              <a:cxnLst/>
              <a:rect l="l" t="t" r="r" b="b"/>
              <a:pathLst>
                <a:path w="685800" h="504825">
                  <a:moveTo>
                    <a:pt x="642366" y="504444"/>
                  </a:moveTo>
                  <a:lnTo>
                    <a:pt x="651128" y="469773"/>
                  </a:lnTo>
                  <a:lnTo>
                    <a:pt x="685800" y="461010"/>
                  </a:lnTo>
                  <a:lnTo>
                    <a:pt x="642366" y="504444"/>
                  </a:lnTo>
                  <a:lnTo>
                    <a:pt x="0" y="504444"/>
                  </a:lnTo>
                  <a:lnTo>
                    <a:pt x="0" y="0"/>
                  </a:lnTo>
                  <a:lnTo>
                    <a:pt x="685800" y="0"/>
                  </a:lnTo>
                  <a:lnTo>
                    <a:pt x="685800" y="461010"/>
                  </a:lnTo>
                </a:path>
              </a:pathLst>
            </a:custGeom>
            <a:ln w="25908">
              <a:solidFill>
                <a:srgbClr val="DC9F0C"/>
              </a:solidFill>
            </a:ln>
          </p:spPr>
          <p:txBody>
            <a:bodyPr wrap="square" lIns="0" tIns="0" rIns="0" bIns="0" rtlCol="0"/>
            <a:lstStyle/>
            <a:p>
              <a:endParaRPr/>
            </a:p>
          </p:txBody>
        </p:sp>
        <p:sp>
          <p:nvSpPr>
            <p:cNvPr id="69" name="object 69"/>
            <p:cNvSpPr/>
            <p:nvPr/>
          </p:nvSpPr>
          <p:spPr>
            <a:xfrm>
              <a:off x="7977378" y="3621785"/>
              <a:ext cx="685800" cy="504825"/>
            </a:xfrm>
            <a:custGeom>
              <a:avLst/>
              <a:gdLst/>
              <a:ahLst/>
              <a:cxnLst/>
              <a:rect l="l" t="t" r="r" b="b"/>
              <a:pathLst>
                <a:path w="685800" h="504825">
                  <a:moveTo>
                    <a:pt x="685800" y="0"/>
                  </a:moveTo>
                  <a:lnTo>
                    <a:pt x="0" y="0"/>
                  </a:lnTo>
                  <a:lnTo>
                    <a:pt x="0" y="504444"/>
                  </a:lnTo>
                  <a:lnTo>
                    <a:pt x="638937" y="504444"/>
                  </a:lnTo>
                  <a:lnTo>
                    <a:pt x="685800" y="457581"/>
                  </a:lnTo>
                  <a:lnTo>
                    <a:pt x="685800" y="0"/>
                  </a:lnTo>
                  <a:close/>
                </a:path>
              </a:pathLst>
            </a:custGeom>
            <a:solidFill>
              <a:srgbClr val="FAE6B3"/>
            </a:solidFill>
          </p:spPr>
          <p:txBody>
            <a:bodyPr wrap="square" lIns="0" tIns="0" rIns="0" bIns="0" rtlCol="0"/>
            <a:lstStyle/>
            <a:p>
              <a:endParaRPr/>
            </a:p>
          </p:txBody>
        </p:sp>
        <p:sp>
          <p:nvSpPr>
            <p:cNvPr id="70" name="object 70"/>
            <p:cNvSpPr/>
            <p:nvPr/>
          </p:nvSpPr>
          <p:spPr>
            <a:xfrm>
              <a:off x="8616315" y="4079366"/>
              <a:ext cx="46990" cy="46990"/>
            </a:xfrm>
            <a:custGeom>
              <a:avLst/>
              <a:gdLst/>
              <a:ahLst/>
              <a:cxnLst/>
              <a:rect l="l" t="t" r="r" b="b"/>
              <a:pathLst>
                <a:path w="46990" h="46989">
                  <a:moveTo>
                    <a:pt x="46862" y="0"/>
                  </a:moveTo>
                  <a:lnTo>
                    <a:pt x="9398" y="9397"/>
                  </a:lnTo>
                  <a:lnTo>
                    <a:pt x="0" y="46862"/>
                  </a:lnTo>
                  <a:lnTo>
                    <a:pt x="46862" y="0"/>
                  </a:lnTo>
                  <a:close/>
                </a:path>
              </a:pathLst>
            </a:custGeom>
            <a:solidFill>
              <a:srgbClr val="C9B890"/>
            </a:solidFill>
          </p:spPr>
          <p:txBody>
            <a:bodyPr wrap="square" lIns="0" tIns="0" rIns="0" bIns="0" rtlCol="0"/>
            <a:lstStyle/>
            <a:p>
              <a:endParaRPr/>
            </a:p>
          </p:txBody>
        </p:sp>
        <p:sp>
          <p:nvSpPr>
            <p:cNvPr id="71" name="object 71"/>
            <p:cNvSpPr/>
            <p:nvPr/>
          </p:nvSpPr>
          <p:spPr>
            <a:xfrm>
              <a:off x="7977378" y="3621785"/>
              <a:ext cx="685800" cy="504825"/>
            </a:xfrm>
            <a:custGeom>
              <a:avLst/>
              <a:gdLst/>
              <a:ahLst/>
              <a:cxnLst/>
              <a:rect l="l" t="t" r="r" b="b"/>
              <a:pathLst>
                <a:path w="685800" h="504825">
                  <a:moveTo>
                    <a:pt x="638937" y="504444"/>
                  </a:moveTo>
                  <a:lnTo>
                    <a:pt x="648335" y="466978"/>
                  </a:lnTo>
                  <a:lnTo>
                    <a:pt x="685800" y="457581"/>
                  </a:lnTo>
                  <a:lnTo>
                    <a:pt x="638937" y="504444"/>
                  </a:lnTo>
                  <a:lnTo>
                    <a:pt x="0" y="504444"/>
                  </a:lnTo>
                  <a:lnTo>
                    <a:pt x="0" y="0"/>
                  </a:lnTo>
                  <a:lnTo>
                    <a:pt x="685800" y="0"/>
                  </a:lnTo>
                  <a:lnTo>
                    <a:pt x="685800" y="457581"/>
                  </a:lnTo>
                </a:path>
              </a:pathLst>
            </a:custGeom>
            <a:ln w="25908">
              <a:solidFill>
                <a:srgbClr val="DC9F0C"/>
              </a:solidFill>
            </a:ln>
          </p:spPr>
          <p:txBody>
            <a:bodyPr wrap="square" lIns="0" tIns="0" rIns="0" bIns="0" rtlCol="0"/>
            <a:lstStyle/>
            <a:p>
              <a:endParaRPr/>
            </a:p>
          </p:txBody>
        </p:sp>
        <p:sp>
          <p:nvSpPr>
            <p:cNvPr id="72" name="object 72"/>
            <p:cNvSpPr/>
            <p:nvPr/>
          </p:nvSpPr>
          <p:spPr>
            <a:xfrm>
              <a:off x="7902702" y="4808982"/>
              <a:ext cx="927100" cy="504825"/>
            </a:xfrm>
            <a:custGeom>
              <a:avLst/>
              <a:gdLst/>
              <a:ahLst/>
              <a:cxnLst/>
              <a:rect l="l" t="t" r="r" b="b"/>
              <a:pathLst>
                <a:path w="927100" h="504825">
                  <a:moveTo>
                    <a:pt x="926592" y="0"/>
                  </a:moveTo>
                  <a:lnTo>
                    <a:pt x="0" y="0"/>
                  </a:lnTo>
                  <a:lnTo>
                    <a:pt x="0" y="504444"/>
                  </a:lnTo>
                  <a:lnTo>
                    <a:pt x="879728" y="504444"/>
                  </a:lnTo>
                  <a:lnTo>
                    <a:pt x="926592" y="457581"/>
                  </a:lnTo>
                  <a:lnTo>
                    <a:pt x="926592" y="0"/>
                  </a:lnTo>
                  <a:close/>
                </a:path>
              </a:pathLst>
            </a:custGeom>
            <a:solidFill>
              <a:srgbClr val="FAE6B3"/>
            </a:solidFill>
          </p:spPr>
          <p:txBody>
            <a:bodyPr wrap="square" lIns="0" tIns="0" rIns="0" bIns="0" rtlCol="0"/>
            <a:lstStyle/>
            <a:p>
              <a:endParaRPr/>
            </a:p>
          </p:txBody>
        </p:sp>
        <p:sp>
          <p:nvSpPr>
            <p:cNvPr id="73" name="object 73"/>
            <p:cNvSpPr/>
            <p:nvPr/>
          </p:nvSpPr>
          <p:spPr>
            <a:xfrm>
              <a:off x="8782430" y="5266563"/>
              <a:ext cx="46990" cy="46990"/>
            </a:xfrm>
            <a:custGeom>
              <a:avLst/>
              <a:gdLst/>
              <a:ahLst/>
              <a:cxnLst/>
              <a:rect l="l" t="t" r="r" b="b"/>
              <a:pathLst>
                <a:path w="46990" h="46989">
                  <a:moveTo>
                    <a:pt x="46863" y="0"/>
                  </a:moveTo>
                  <a:lnTo>
                    <a:pt x="9398" y="9398"/>
                  </a:lnTo>
                  <a:lnTo>
                    <a:pt x="0" y="46862"/>
                  </a:lnTo>
                  <a:lnTo>
                    <a:pt x="46863" y="0"/>
                  </a:lnTo>
                  <a:close/>
                </a:path>
              </a:pathLst>
            </a:custGeom>
            <a:solidFill>
              <a:srgbClr val="C9B890"/>
            </a:solidFill>
          </p:spPr>
          <p:txBody>
            <a:bodyPr wrap="square" lIns="0" tIns="0" rIns="0" bIns="0" rtlCol="0"/>
            <a:lstStyle/>
            <a:p>
              <a:endParaRPr/>
            </a:p>
          </p:txBody>
        </p:sp>
        <p:sp>
          <p:nvSpPr>
            <p:cNvPr id="74" name="object 74"/>
            <p:cNvSpPr/>
            <p:nvPr/>
          </p:nvSpPr>
          <p:spPr>
            <a:xfrm>
              <a:off x="7902702" y="4808982"/>
              <a:ext cx="927100" cy="504825"/>
            </a:xfrm>
            <a:custGeom>
              <a:avLst/>
              <a:gdLst/>
              <a:ahLst/>
              <a:cxnLst/>
              <a:rect l="l" t="t" r="r" b="b"/>
              <a:pathLst>
                <a:path w="927100" h="504825">
                  <a:moveTo>
                    <a:pt x="879728" y="504444"/>
                  </a:moveTo>
                  <a:lnTo>
                    <a:pt x="889126" y="466979"/>
                  </a:lnTo>
                  <a:lnTo>
                    <a:pt x="926592" y="457581"/>
                  </a:lnTo>
                  <a:lnTo>
                    <a:pt x="879728" y="504444"/>
                  </a:lnTo>
                  <a:lnTo>
                    <a:pt x="0" y="504444"/>
                  </a:lnTo>
                  <a:lnTo>
                    <a:pt x="0" y="0"/>
                  </a:lnTo>
                  <a:lnTo>
                    <a:pt x="926592" y="0"/>
                  </a:lnTo>
                  <a:lnTo>
                    <a:pt x="926592" y="457581"/>
                  </a:lnTo>
                </a:path>
              </a:pathLst>
            </a:custGeom>
            <a:ln w="25908">
              <a:solidFill>
                <a:srgbClr val="DC9F0C"/>
              </a:solidFill>
            </a:ln>
          </p:spPr>
          <p:txBody>
            <a:bodyPr wrap="square" lIns="0" tIns="0" rIns="0" bIns="0" rtlCol="0"/>
            <a:lstStyle/>
            <a:p>
              <a:endParaRPr/>
            </a:p>
          </p:txBody>
        </p:sp>
        <p:sp>
          <p:nvSpPr>
            <p:cNvPr id="75" name="object 75"/>
            <p:cNvSpPr/>
            <p:nvPr/>
          </p:nvSpPr>
          <p:spPr>
            <a:xfrm>
              <a:off x="1079754" y="4252722"/>
              <a:ext cx="685800" cy="504825"/>
            </a:xfrm>
            <a:custGeom>
              <a:avLst/>
              <a:gdLst/>
              <a:ahLst/>
              <a:cxnLst/>
              <a:rect l="l" t="t" r="r" b="b"/>
              <a:pathLst>
                <a:path w="685800" h="504825">
                  <a:moveTo>
                    <a:pt x="685800" y="0"/>
                  </a:moveTo>
                  <a:lnTo>
                    <a:pt x="0" y="0"/>
                  </a:lnTo>
                  <a:lnTo>
                    <a:pt x="0" y="504444"/>
                  </a:lnTo>
                  <a:lnTo>
                    <a:pt x="635381" y="504444"/>
                  </a:lnTo>
                  <a:lnTo>
                    <a:pt x="685800" y="454025"/>
                  </a:lnTo>
                  <a:lnTo>
                    <a:pt x="685800" y="0"/>
                  </a:lnTo>
                  <a:close/>
                </a:path>
              </a:pathLst>
            </a:custGeom>
            <a:solidFill>
              <a:srgbClr val="FAE6B3"/>
            </a:solidFill>
          </p:spPr>
          <p:txBody>
            <a:bodyPr wrap="square" lIns="0" tIns="0" rIns="0" bIns="0" rtlCol="0"/>
            <a:lstStyle/>
            <a:p>
              <a:endParaRPr/>
            </a:p>
          </p:txBody>
        </p:sp>
        <p:sp>
          <p:nvSpPr>
            <p:cNvPr id="76" name="object 76"/>
            <p:cNvSpPr/>
            <p:nvPr/>
          </p:nvSpPr>
          <p:spPr>
            <a:xfrm>
              <a:off x="1715135" y="4706746"/>
              <a:ext cx="50800" cy="50800"/>
            </a:xfrm>
            <a:custGeom>
              <a:avLst/>
              <a:gdLst/>
              <a:ahLst/>
              <a:cxnLst/>
              <a:rect l="l" t="t" r="r" b="b"/>
              <a:pathLst>
                <a:path w="50800" h="50800">
                  <a:moveTo>
                    <a:pt x="50418" y="0"/>
                  </a:moveTo>
                  <a:lnTo>
                    <a:pt x="10159" y="10159"/>
                  </a:lnTo>
                  <a:lnTo>
                    <a:pt x="0" y="50418"/>
                  </a:lnTo>
                  <a:lnTo>
                    <a:pt x="50418" y="0"/>
                  </a:lnTo>
                  <a:close/>
                </a:path>
              </a:pathLst>
            </a:custGeom>
            <a:solidFill>
              <a:srgbClr val="C9B890"/>
            </a:solidFill>
          </p:spPr>
          <p:txBody>
            <a:bodyPr wrap="square" lIns="0" tIns="0" rIns="0" bIns="0" rtlCol="0"/>
            <a:lstStyle/>
            <a:p>
              <a:endParaRPr/>
            </a:p>
          </p:txBody>
        </p:sp>
        <p:sp>
          <p:nvSpPr>
            <p:cNvPr id="77" name="object 77"/>
            <p:cNvSpPr/>
            <p:nvPr/>
          </p:nvSpPr>
          <p:spPr>
            <a:xfrm>
              <a:off x="1079754" y="4252722"/>
              <a:ext cx="685800" cy="504825"/>
            </a:xfrm>
            <a:custGeom>
              <a:avLst/>
              <a:gdLst/>
              <a:ahLst/>
              <a:cxnLst/>
              <a:rect l="l" t="t" r="r" b="b"/>
              <a:pathLst>
                <a:path w="685800" h="504825">
                  <a:moveTo>
                    <a:pt x="635381" y="504444"/>
                  </a:moveTo>
                  <a:lnTo>
                    <a:pt x="645541" y="464184"/>
                  </a:lnTo>
                  <a:lnTo>
                    <a:pt x="685800" y="454025"/>
                  </a:lnTo>
                  <a:lnTo>
                    <a:pt x="635381" y="504444"/>
                  </a:lnTo>
                  <a:lnTo>
                    <a:pt x="0" y="504444"/>
                  </a:lnTo>
                  <a:lnTo>
                    <a:pt x="0" y="0"/>
                  </a:lnTo>
                  <a:lnTo>
                    <a:pt x="685800" y="0"/>
                  </a:lnTo>
                  <a:lnTo>
                    <a:pt x="685800" y="454025"/>
                  </a:lnTo>
                </a:path>
              </a:pathLst>
            </a:custGeom>
            <a:ln w="25908">
              <a:solidFill>
                <a:srgbClr val="DC9F0C"/>
              </a:solidFill>
            </a:ln>
          </p:spPr>
          <p:txBody>
            <a:bodyPr wrap="square" lIns="0" tIns="0" rIns="0" bIns="0" rtlCol="0"/>
            <a:lstStyle/>
            <a:p>
              <a:endParaRPr/>
            </a:p>
          </p:txBody>
        </p:sp>
        <p:sp>
          <p:nvSpPr>
            <p:cNvPr id="78" name="object 78"/>
            <p:cNvSpPr/>
            <p:nvPr/>
          </p:nvSpPr>
          <p:spPr>
            <a:xfrm>
              <a:off x="2084070" y="4845558"/>
              <a:ext cx="685800" cy="502920"/>
            </a:xfrm>
            <a:custGeom>
              <a:avLst/>
              <a:gdLst/>
              <a:ahLst/>
              <a:cxnLst/>
              <a:rect l="l" t="t" r="r" b="b"/>
              <a:pathLst>
                <a:path w="685800" h="502920">
                  <a:moveTo>
                    <a:pt x="685800" y="0"/>
                  </a:moveTo>
                  <a:lnTo>
                    <a:pt x="0" y="0"/>
                  </a:lnTo>
                  <a:lnTo>
                    <a:pt x="0" y="502920"/>
                  </a:lnTo>
                  <a:lnTo>
                    <a:pt x="639063" y="502920"/>
                  </a:lnTo>
                  <a:lnTo>
                    <a:pt x="685800" y="456184"/>
                  </a:lnTo>
                  <a:lnTo>
                    <a:pt x="685800" y="0"/>
                  </a:lnTo>
                  <a:close/>
                </a:path>
              </a:pathLst>
            </a:custGeom>
            <a:solidFill>
              <a:srgbClr val="9DE2AD"/>
            </a:solidFill>
          </p:spPr>
          <p:txBody>
            <a:bodyPr wrap="square" lIns="0" tIns="0" rIns="0" bIns="0" rtlCol="0"/>
            <a:lstStyle/>
            <a:p>
              <a:endParaRPr/>
            </a:p>
          </p:txBody>
        </p:sp>
        <p:sp>
          <p:nvSpPr>
            <p:cNvPr id="79" name="object 79"/>
            <p:cNvSpPr/>
            <p:nvPr/>
          </p:nvSpPr>
          <p:spPr>
            <a:xfrm>
              <a:off x="2723134" y="5301741"/>
              <a:ext cx="46990" cy="46990"/>
            </a:xfrm>
            <a:custGeom>
              <a:avLst/>
              <a:gdLst/>
              <a:ahLst/>
              <a:cxnLst/>
              <a:rect l="l" t="t" r="r" b="b"/>
              <a:pathLst>
                <a:path w="46989" h="46989">
                  <a:moveTo>
                    <a:pt x="46736" y="0"/>
                  </a:moveTo>
                  <a:lnTo>
                    <a:pt x="9398" y="9398"/>
                  </a:lnTo>
                  <a:lnTo>
                    <a:pt x="0" y="46736"/>
                  </a:lnTo>
                  <a:lnTo>
                    <a:pt x="46736" y="0"/>
                  </a:lnTo>
                  <a:close/>
                </a:path>
              </a:pathLst>
            </a:custGeom>
            <a:solidFill>
              <a:srgbClr val="7DB68B"/>
            </a:solidFill>
          </p:spPr>
          <p:txBody>
            <a:bodyPr wrap="square" lIns="0" tIns="0" rIns="0" bIns="0" rtlCol="0"/>
            <a:lstStyle/>
            <a:p>
              <a:endParaRPr/>
            </a:p>
          </p:txBody>
        </p:sp>
        <p:sp>
          <p:nvSpPr>
            <p:cNvPr id="80" name="object 80"/>
            <p:cNvSpPr/>
            <p:nvPr/>
          </p:nvSpPr>
          <p:spPr>
            <a:xfrm>
              <a:off x="2084070" y="4845558"/>
              <a:ext cx="685800" cy="502920"/>
            </a:xfrm>
            <a:custGeom>
              <a:avLst/>
              <a:gdLst/>
              <a:ahLst/>
              <a:cxnLst/>
              <a:rect l="l" t="t" r="r" b="b"/>
              <a:pathLst>
                <a:path w="685800" h="502920">
                  <a:moveTo>
                    <a:pt x="639063" y="502920"/>
                  </a:moveTo>
                  <a:lnTo>
                    <a:pt x="648462" y="465582"/>
                  </a:lnTo>
                  <a:lnTo>
                    <a:pt x="685800" y="456184"/>
                  </a:lnTo>
                  <a:lnTo>
                    <a:pt x="639063" y="502920"/>
                  </a:lnTo>
                  <a:lnTo>
                    <a:pt x="0" y="502920"/>
                  </a:lnTo>
                  <a:lnTo>
                    <a:pt x="0" y="0"/>
                  </a:lnTo>
                  <a:lnTo>
                    <a:pt x="685800" y="0"/>
                  </a:lnTo>
                  <a:lnTo>
                    <a:pt x="685800" y="456184"/>
                  </a:lnTo>
                </a:path>
              </a:pathLst>
            </a:custGeom>
            <a:ln w="25908">
              <a:solidFill>
                <a:srgbClr val="31AD51"/>
              </a:solidFill>
            </a:ln>
          </p:spPr>
          <p:txBody>
            <a:bodyPr wrap="square" lIns="0" tIns="0" rIns="0" bIns="0" rtlCol="0"/>
            <a:lstStyle/>
            <a:p>
              <a:endParaRPr/>
            </a:p>
          </p:txBody>
        </p:sp>
        <p:sp>
          <p:nvSpPr>
            <p:cNvPr id="81" name="object 81"/>
            <p:cNvSpPr/>
            <p:nvPr/>
          </p:nvSpPr>
          <p:spPr>
            <a:xfrm>
              <a:off x="4741926" y="4048505"/>
              <a:ext cx="685800" cy="502920"/>
            </a:xfrm>
            <a:custGeom>
              <a:avLst/>
              <a:gdLst/>
              <a:ahLst/>
              <a:cxnLst/>
              <a:rect l="l" t="t" r="r" b="b"/>
              <a:pathLst>
                <a:path w="685800" h="502920">
                  <a:moveTo>
                    <a:pt x="685800" y="0"/>
                  </a:moveTo>
                  <a:lnTo>
                    <a:pt x="0" y="0"/>
                  </a:lnTo>
                  <a:lnTo>
                    <a:pt x="0" y="502920"/>
                  </a:lnTo>
                  <a:lnTo>
                    <a:pt x="639063" y="502920"/>
                  </a:lnTo>
                  <a:lnTo>
                    <a:pt x="685800" y="456184"/>
                  </a:lnTo>
                  <a:lnTo>
                    <a:pt x="685800" y="0"/>
                  </a:lnTo>
                  <a:close/>
                </a:path>
              </a:pathLst>
            </a:custGeom>
            <a:solidFill>
              <a:srgbClr val="9DE2AD"/>
            </a:solidFill>
          </p:spPr>
          <p:txBody>
            <a:bodyPr wrap="square" lIns="0" tIns="0" rIns="0" bIns="0" rtlCol="0"/>
            <a:lstStyle/>
            <a:p>
              <a:endParaRPr/>
            </a:p>
          </p:txBody>
        </p:sp>
        <p:sp>
          <p:nvSpPr>
            <p:cNvPr id="82" name="object 82"/>
            <p:cNvSpPr/>
            <p:nvPr/>
          </p:nvSpPr>
          <p:spPr>
            <a:xfrm>
              <a:off x="5380989" y="4504690"/>
              <a:ext cx="46990" cy="46990"/>
            </a:xfrm>
            <a:custGeom>
              <a:avLst/>
              <a:gdLst/>
              <a:ahLst/>
              <a:cxnLst/>
              <a:rect l="l" t="t" r="r" b="b"/>
              <a:pathLst>
                <a:path w="46989" h="46989">
                  <a:moveTo>
                    <a:pt x="46736" y="0"/>
                  </a:moveTo>
                  <a:lnTo>
                    <a:pt x="9398" y="9398"/>
                  </a:lnTo>
                  <a:lnTo>
                    <a:pt x="0" y="46736"/>
                  </a:lnTo>
                  <a:lnTo>
                    <a:pt x="46736" y="0"/>
                  </a:lnTo>
                  <a:close/>
                </a:path>
              </a:pathLst>
            </a:custGeom>
            <a:solidFill>
              <a:srgbClr val="7DB68B"/>
            </a:solidFill>
          </p:spPr>
          <p:txBody>
            <a:bodyPr wrap="square" lIns="0" tIns="0" rIns="0" bIns="0" rtlCol="0"/>
            <a:lstStyle/>
            <a:p>
              <a:endParaRPr/>
            </a:p>
          </p:txBody>
        </p:sp>
        <p:sp>
          <p:nvSpPr>
            <p:cNvPr id="83" name="object 83"/>
            <p:cNvSpPr/>
            <p:nvPr/>
          </p:nvSpPr>
          <p:spPr>
            <a:xfrm>
              <a:off x="4741926" y="4048505"/>
              <a:ext cx="685800" cy="502920"/>
            </a:xfrm>
            <a:custGeom>
              <a:avLst/>
              <a:gdLst/>
              <a:ahLst/>
              <a:cxnLst/>
              <a:rect l="l" t="t" r="r" b="b"/>
              <a:pathLst>
                <a:path w="685800" h="502920">
                  <a:moveTo>
                    <a:pt x="639063" y="502920"/>
                  </a:moveTo>
                  <a:lnTo>
                    <a:pt x="648462" y="465582"/>
                  </a:lnTo>
                  <a:lnTo>
                    <a:pt x="685800" y="456184"/>
                  </a:lnTo>
                  <a:lnTo>
                    <a:pt x="639063" y="502920"/>
                  </a:lnTo>
                  <a:lnTo>
                    <a:pt x="0" y="502920"/>
                  </a:lnTo>
                  <a:lnTo>
                    <a:pt x="0" y="0"/>
                  </a:lnTo>
                  <a:lnTo>
                    <a:pt x="685800" y="0"/>
                  </a:lnTo>
                  <a:lnTo>
                    <a:pt x="685800" y="456184"/>
                  </a:lnTo>
                </a:path>
              </a:pathLst>
            </a:custGeom>
            <a:ln w="25908">
              <a:solidFill>
                <a:srgbClr val="31AD51"/>
              </a:solidFill>
            </a:ln>
          </p:spPr>
          <p:txBody>
            <a:bodyPr wrap="square" lIns="0" tIns="0" rIns="0" bIns="0" rtlCol="0"/>
            <a:lstStyle/>
            <a:p>
              <a:endParaRPr/>
            </a:p>
          </p:txBody>
        </p:sp>
        <p:sp>
          <p:nvSpPr>
            <p:cNvPr id="84" name="object 84"/>
            <p:cNvSpPr/>
            <p:nvPr/>
          </p:nvSpPr>
          <p:spPr>
            <a:xfrm>
              <a:off x="6113526" y="4696205"/>
              <a:ext cx="685800" cy="504825"/>
            </a:xfrm>
            <a:custGeom>
              <a:avLst/>
              <a:gdLst/>
              <a:ahLst/>
              <a:cxnLst/>
              <a:rect l="l" t="t" r="r" b="b"/>
              <a:pathLst>
                <a:path w="685800" h="504825">
                  <a:moveTo>
                    <a:pt x="685800" y="0"/>
                  </a:moveTo>
                  <a:lnTo>
                    <a:pt x="0" y="0"/>
                  </a:lnTo>
                  <a:lnTo>
                    <a:pt x="0" y="504444"/>
                  </a:lnTo>
                  <a:lnTo>
                    <a:pt x="638937" y="504444"/>
                  </a:lnTo>
                  <a:lnTo>
                    <a:pt x="685800" y="457581"/>
                  </a:lnTo>
                  <a:lnTo>
                    <a:pt x="685800" y="0"/>
                  </a:lnTo>
                  <a:close/>
                </a:path>
              </a:pathLst>
            </a:custGeom>
            <a:solidFill>
              <a:srgbClr val="5AFAF8"/>
            </a:solidFill>
          </p:spPr>
          <p:txBody>
            <a:bodyPr wrap="square" lIns="0" tIns="0" rIns="0" bIns="0" rtlCol="0"/>
            <a:lstStyle/>
            <a:p>
              <a:endParaRPr/>
            </a:p>
          </p:txBody>
        </p:sp>
        <p:sp>
          <p:nvSpPr>
            <p:cNvPr id="85" name="object 85"/>
            <p:cNvSpPr/>
            <p:nvPr/>
          </p:nvSpPr>
          <p:spPr>
            <a:xfrm>
              <a:off x="6752463" y="5153786"/>
              <a:ext cx="46990" cy="46990"/>
            </a:xfrm>
            <a:custGeom>
              <a:avLst/>
              <a:gdLst/>
              <a:ahLst/>
              <a:cxnLst/>
              <a:rect l="l" t="t" r="r" b="b"/>
              <a:pathLst>
                <a:path w="46990" h="46989">
                  <a:moveTo>
                    <a:pt x="46862" y="0"/>
                  </a:moveTo>
                  <a:lnTo>
                    <a:pt x="9397" y="9398"/>
                  </a:lnTo>
                  <a:lnTo>
                    <a:pt x="0" y="46862"/>
                  </a:lnTo>
                  <a:lnTo>
                    <a:pt x="46862" y="0"/>
                  </a:lnTo>
                  <a:close/>
                </a:path>
              </a:pathLst>
            </a:custGeom>
            <a:solidFill>
              <a:srgbClr val="47C9C6"/>
            </a:solidFill>
          </p:spPr>
          <p:txBody>
            <a:bodyPr wrap="square" lIns="0" tIns="0" rIns="0" bIns="0" rtlCol="0"/>
            <a:lstStyle/>
            <a:p>
              <a:endParaRPr/>
            </a:p>
          </p:txBody>
        </p:sp>
        <p:sp>
          <p:nvSpPr>
            <p:cNvPr id="86" name="object 86"/>
            <p:cNvSpPr/>
            <p:nvPr/>
          </p:nvSpPr>
          <p:spPr>
            <a:xfrm>
              <a:off x="6113526" y="4696205"/>
              <a:ext cx="685800" cy="504825"/>
            </a:xfrm>
            <a:custGeom>
              <a:avLst/>
              <a:gdLst/>
              <a:ahLst/>
              <a:cxnLst/>
              <a:rect l="l" t="t" r="r" b="b"/>
              <a:pathLst>
                <a:path w="685800" h="504825">
                  <a:moveTo>
                    <a:pt x="638937" y="504444"/>
                  </a:moveTo>
                  <a:lnTo>
                    <a:pt x="648334" y="466979"/>
                  </a:lnTo>
                  <a:lnTo>
                    <a:pt x="685800" y="457581"/>
                  </a:lnTo>
                  <a:lnTo>
                    <a:pt x="638937" y="504444"/>
                  </a:lnTo>
                  <a:lnTo>
                    <a:pt x="0" y="504444"/>
                  </a:lnTo>
                  <a:lnTo>
                    <a:pt x="0" y="0"/>
                  </a:lnTo>
                  <a:lnTo>
                    <a:pt x="685800" y="0"/>
                  </a:lnTo>
                  <a:lnTo>
                    <a:pt x="685800" y="457581"/>
                  </a:lnTo>
                </a:path>
              </a:pathLst>
            </a:custGeom>
            <a:ln w="25908">
              <a:solidFill>
                <a:srgbClr val="04A8A3"/>
              </a:solidFill>
            </a:ln>
          </p:spPr>
          <p:txBody>
            <a:bodyPr wrap="square" lIns="0" tIns="0" rIns="0" bIns="0" rtlCol="0"/>
            <a:lstStyle/>
            <a:p>
              <a:endParaRPr/>
            </a:p>
          </p:txBody>
        </p:sp>
        <p:sp>
          <p:nvSpPr>
            <p:cNvPr id="87" name="object 87"/>
            <p:cNvSpPr/>
            <p:nvPr/>
          </p:nvSpPr>
          <p:spPr>
            <a:xfrm>
              <a:off x="3466338" y="4330445"/>
              <a:ext cx="685800" cy="504825"/>
            </a:xfrm>
            <a:custGeom>
              <a:avLst/>
              <a:gdLst/>
              <a:ahLst/>
              <a:cxnLst/>
              <a:rect l="l" t="t" r="r" b="b"/>
              <a:pathLst>
                <a:path w="685800" h="504825">
                  <a:moveTo>
                    <a:pt x="685800" y="0"/>
                  </a:moveTo>
                  <a:lnTo>
                    <a:pt x="0" y="0"/>
                  </a:lnTo>
                  <a:lnTo>
                    <a:pt x="0" y="504443"/>
                  </a:lnTo>
                  <a:lnTo>
                    <a:pt x="638937" y="504443"/>
                  </a:lnTo>
                  <a:lnTo>
                    <a:pt x="685800" y="457580"/>
                  </a:lnTo>
                  <a:lnTo>
                    <a:pt x="685800" y="0"/>
                  </a:lnTo>
                  <a:close/>
                </a:path>
              </a:pathLst>
            </a:custGeom>
            <a:solidFill>
              <a:srgbClr val="5AFAF8"/>
            </a:solidFill>
          </p:spPr>
          <p:txBody>
            <a:bodyPr wrap="square" lIns="0" tIns="0" rIns="0" bIns="0" rtlCol="0"/>
            <a:lstStyle/>
            <a:p>
              <a:endParaRPr/>
            </a:p>
          </p:txBody>
        </p:sp>
        <p:sp>
          <p:nvSpPr>
            <p:cNvPr id="88" name="object 88"/>
            <p:cNvSpPr/>
            <p:nvPr/>
          </p:nvSpPr>
          <p:spPr>
            <a:xfrm>
              <a:off x="4105275" y="4788027"/>
              <a:ext cx="46990" cy="46990"/>
            </a:xfrm>
            <a:custGeom>
              <a:avLst/>
              <a:gdLst/>
              <a:ahLst/>
              <a:cxnLst/>
              <a:rect l="l" t="t" r="r" b="b"/>
              <a:pathLst>
                <a:path w="46989" h="46989">
                  <a:moveTo>
                    <a:pt x="46862" y="0"/>
                  </a:moveTo>
                  <a:lnTo>
                    <a:pt x="9398" y="9398"/>
                  </a:lnTo>
                  <a:lnTo>
                    <a:pt x="0" y="46862"/>
                  </a:lnTo>
                  <a:lnTo>
                    <a:pt x="46862" y="0"/>
                  </a:lnTo>
                  <a:close/>
                </a:path>
              </a:pathLst>
            </a:custGeom>
            <a:solidFill>
              <a:srgbClr val="47C9C6"/>
            </a:solidFill>
          </p:spPr>
          <p:txBody>
            <a:bodyPr wrap="square" lIns="0" tIns="0" rIns="0" bIns="0" rtlCol="0"/>
            <a:lstStyle/>
            <a:p>
              <a:endParaRPr/>
            </a:p>
          </p:txBody>
        </p:sp>
        <p:sp>
          <p:nvSpPr>
            <p:cNvPr id="89" name="object 89"/>
            <p:cNvSpPr/>
            <p:nvPr/>
          </p:nvSpPr>
          <p:spPr>
            <a:xfrm>
              <a:off x="3466338" y="4330445"/>
              <a:ext cx="685800" cy="504825"/>
            </a:xfrm>
            <a:custGeom>
              <a:avLst/>
              <a:gdLst/>
              <a:ahLst/>
              <a:cxnLst/>
              <a:rect l="l" t="t" r="r" b="b"/>
              <a:pathLst>
                <a:path w="685800" h="504825">
                  <a:moveTo>
                    <a:pt x="638937" y="504443"/>
                  </a:moveTo>
                  <a:lnTo>
                    <a:pt x="648335" y="466978"/>
                  </a:lnTo>
                  <a:lnTo>
                    <a:pt x="685800" y="457580"/>
                  </a:lnTo>
                  <a:lnTo>
                    <a:pt x="638937" y="504443"/>
                  </a:lnTo>
                  <a:lnTo>
                    <a:pt x="0" y="504443"/>
                  </a:lnTo>
                  <a:lnTo>
                    <a:pt x="0" y="0"/>
                  </a:lnTo>
                  <a:lnTo>
                    <a:pt x="685800" y="0"/>
                  </a:lnTo>
                  <a:lnTo>
                    <a:pt x="685800" y="457580"/>
                  </a:lnTo>
                </a:path>
              </a:pathLst>
            </a:custGeom>
            <a:ln w="25908">
              <a:solidFill>
                <a:srgbClr val="04A8A3"/>
              </a:solidFill>
            </a:ln>
          </p:spPr>
          <p:txBody>
            <a:bodyPr wrap="square" lIns="0" tIns="0" rIns="0" bIns="0" rtlCol="0"/>
            <a:lstStyle/>
            <a:p>
              <a:endParaRPr/>
            </a:p>
          </p:txBody>
        </p:sp>
        <p:sp>
          <p:nvSpPr>
            <p:cNvPr id="90" name="object 90"/>
            <p:cNvSpPr/>
            <p:nvPr/>
          </p:nvSpPr>
          <p:spPr>
            <a:xfrm>
              <a:off x="8948166" y="4374641"/>
              <a:ext cx="685800" cy="502920"/>
            </a:xfrm>
            <a:custGeom>
              <a:avLst/>
              <a:gdLst/>
              <a:ahLst/>
              <a:cxnLst/>
              <a:rect l="l" t="t" r="r" b="b"/>
              <a:pathLst>
                <a:path w="685800" h="502920">
                  <a:moveTo>
                    <a:pt x="685800" y="0"/>
                  </a:moveTo>
                  <a:lnTo>
                    <a:pt x="0" y="0"/>
                  </a:lnTo>
                  <a:lnTo>
                    <a:pt x="0" y="502919"/>
                  </a:lnTo>
                  <a:lnTo>
                    <a:pt x="656462" y="502919"/>
                  </a:lnTo>
                  <a:lnTo>
                    <a:pt x="685800" y="473582"/>
                  </a:lnTo>
                  <a:lnTo>
                    <a:pt x="685800" y="0"/>
                  </a:lnTo>
                  <a:close/>
                </a:path>
              </a:pathLst>
            </a:custGeom>
            <a:solidFill>
              <a:srgbClr val="5AFAF8"/>
            </a:solidFill>
          </p:spPr>
          <p:txBody>
            <a:bodyPr wrap="square" lIns="0" tIns="0" rIns="0" bIns="0" rtlCol="0"/>
            <a:lstStyle/>
            <a:p>
              <a:endParaRPr/>
            </a:p>
          </p:txBody>
        </p:sp>
        <p:sp>
          <p:nvSpPr>
            <p:cNvPr id="91" name="object 91"/>
            <p:cNvSpPr/>
            <p:nvPr/>
          </p:nvSpPr>
          <p:spPr>
            <a:xfrm>
              <a:off x="9604629" y="4848225"/>
              <a:ext cx="29845" cy="29845"/>
            </a:xfrm>
            <a:custGeom>
              <a:avLst/>
              <a:gdLst/>
              <a:ahLst/>
              <a:cxnLst/>
              <a:rect l="l" t="t" r="r" b="b"/>
              <a:pathLst>
                <a:path w="29845" h="29845">
                  <a:moveTo>
                    <a:pt x="29337" y="0"/>
                  </a:moveTo>
                  <a:lnTo>
                    <a:pt x="5969" y="5968"/>
                  </a:lnTo>
                  <a:lnTo>
                    <a:pt x="0" y="29337"/>
                  </a:lnTo>
                  <a:lnTo>
                    <a:pt x="29337" y="0"/>
                  </a:lnTo>
                  <a:close/>
                </a:path>
              </a:pathLst>
            </a:custGeom>
            <a:solidFill>
              <a:srgbClr val="47C9C6"/>
            </a:solidFill>
          </p:spPr>
          <p:txBody>
            <a:bodyPr wrap="square" lIns="0" tIns="0" rIns="0" bIns="0" rtlCol="0"/>
            <a:lstStyle/>
            <a:p>
              <a:endParaRPr/>
            </a:p>
          </p:txBody>
        </p:sp>
        <p:sp>
          <p:nvSpPr>
            <p:cNvPr id="92" name="object 92"/>
            <p:cNvSpPr/>
            <p:nvPr/>
          </p:nvSpPr>
          <p:spPr>
            <a:xfrm>
              <a:off x="8948166" y="4374641"/>
              <a:ext cx="685800" cy="502920"/>
            </a:xfrm>
            <a:custGeom>
              <a:avLst/>
              <a:gdLst/>
              <a:ahLst/>
              <a:cxnLst/>
              <a:rect l="l" t="t" r="r" b="b"/>
              <a:pathLst>
                <a:path w="685800" h="502920">
                  <a:moveTo>
                    <a:pt x="656462" y="502919"/>
                  </a:moveTo>
                  <a:lnTo>
                    <a:pt x="662431" y="479551"/>
                  </a:lnTo>
                  <a:lnTo>
                    <a:pt x="685800" y="473582"/>
                  </a:lnTo>
                  <a:lnTo>
                    <a:pt x="656462" y="502919"/>
                  </a:lnTo>
                  <a:lnTo>
                    <a:pt x="0" y="502919"/>
                  </a:lnTo>
                  <a:lnTo>
                    <a:pt x="0" y="0"/>
                  </a:lnTo>
                  <a:lnTo>
                    <a:pt x="685800" y="0"/>
                  </a:lnTo>
                  <a:lnTo>
                    <a:pt x="685800" y="473582"/>
                  </a:lnTo>
                </a:path>
              </a:pathLst>
            </a:custGeom>
            <a:ln w="25908">
              <a:solidFill>
                <a:srgbClr val="04A8A3"/>
              </a:solidFill>
            </a:ln>
          </p:spPr>
          <p:txBody>
            <a:bodyPr wrap="square" lIns="0" tIns="0" rIns="0" bIns="0" rtlCol="0"/>
            <a:lstStyle/>
            <a:p>
              <a:endParaRPr/>
            </a:p>
          </p:txBody>
        </p:sp>
        <p:sp>
          <p:nvSpPr>
            <p:cNvPr id="93" name="object 93"/>
            <p:cNvSpPr/>
            <p:nvPr/>
          </p:nvSpPr>
          <p:spPr>
            <a:xfrm>
              <a:off x="7800593" y="4220717"/>
              <a:ext cx="685800" cy="502920"/>
            </a:xfrm>
            <a:custGeom>
              <a:avLst/>
              <a:gdLst/>
              <a:ahLst/>
              <a:cxnLst/>
              <a:rect l="l" t="t" r="r" b="b"/>
              <a:pathLst>
                <a:path w="685800" h="502920">
                  <a:moveTo>
                    <a:pt x="685800" y="0"/>
                  </a:moveTo>
                  <a:lnTo>
                    <a:pt x="0" y="0"/>
                  </a:lnTo>
                  <a:lnTo>
                    <a:pt x="0" y="502919"/>
                  </a:lnTo>
                  <a:lnTo>
                    <a:pt x="646049" y="502919"/>
                  </a:lnTo>
                  <a:lnTo>
                    <a:pt x="685800" y="463168"/>
                  </a:lnTo>
                  <a:lnTo>
                    <a:pt x="685800" y="0"/>
                  </a:lnTo>
                  <a:close/>
                </a:path>
              </a:pathLst>
            </a:custGeom>
            <a:solidFill>
              <a:srgbClr val="9DE2AD"/>
            </a:solidFill>
          </p:spPr>
          <p:txBody>
            <a:bodyPr wrap="square" lIns="0" tIns="0" rIns="0" bIns="0" rtlCol="0"/>
            <a:lstStyle/>
            <a:p>
              <a:endParaRPr/>
            </a:p>
          </p:txBody>
        </p:sp>
        <p:sp>
          <p:nvSpPr>
            <p:cNvPr id="94" name="object 94"/>
            <p:cNvSpPr/>
            <p:nvPr/>
          </p:nvSpPr>
          <p:spPr>
            <a:xfrm>
              <a:off x="8446642" y="4683886"/>
              <a:ext cx="40005" cy="40005"/>
            </a:xfrm>
            <a:custGeom>
              <a:avLst/>
              <a:gdLst/>
              <a:ahLst/>
              <a:cxnLst/>
              <a:rect l="l" t="t" r="r" b="b"/>
              <a:pathLst>
                <a:path w="40004" h="40004">
                  <a:moveTo>
                    <a:pt x="39750" y="0"/>
                  </a:moveTo>
                  <a:lnTo>
                    <a:pt x="8000" y="8000"/>
                  </a:lnTo>
                  <a:lnTo>
                    <a:pt x="0" y="39750"/>
                  </a:lnTo>
                  <a:lnTo>
                    <a:pt x="39750" y="0"/>
                  </a:lnTo>
                  <a:close/>
                </a:path>
              </a:pathLst>
            </a:custGeom>
            <a:solidFill>
              <a:srgbClr val="7DB68B"/>
            </a:solidFill>
          </p:spPr>
          <p:txBody>
            <a:bodyPr wrap="square" lIns="0" tIns="0" rIns="0" bIns="0" rtlCol="0"/>
            <a:lstStyle/>
            <a:p>
              <a:endParaRPr/>
            </a:p>
          </p:txBody>
        </p:sp>
        <p:sp>
          <p:nvSpPr>
            <p:cNvPr id="95" name="object 95"/>
            <p:cNvSpPr/>
            <p:nvPr/>
          </p:nvSpPr>
          <p:spPr>
            <a:xfrm>
              <a:off x="7800593" y="4220717"/>
              <a:ext cx="685800" cy="502920"/>
            </a:xfrm>
            <a:custGeom>
              <a:avLst/>
              <a:gdLst/>
              <a:ahLst/>
              <a:cxnLst/>
              <a:rect l="l" t="t" r="r" b="b"/>
              <a:pathLst>
                <a:path w="685800" h="502920">
                  <a:moveTo>
                    <a:pt x="646049" y="502919"/>
                  </a:moveTo>
                  <a:lnTo>
                    <a:pt x="654050" y="471169"/>
                  </a:lnTo>
                  <a:lnTo>
                    <a:pt x="685800" y="463168"/>
                  </a:lnTo>
                  <a:lnTo>
                    <a:pt x="646049" y="502919"/>
                  </a:lnTo>
                  <a:lnTo>
                    <a:pt x="0" y="502919"/>
                  </a:lnTo>
                  <a:lnTo>
                    <a:pt x="0" y="0"/>
                  </a:lnTo>
                  <a:lnTo>
                    <a:pt x="685800" y="0"/>
                  </a:lnTo>
                  <a:lnTo>
                    <a:pt x="685800" y="463168"/>
                  </a:lnTo>
                </a:path>
              </a:pathLst>
            </a:custGeom>
            <a:ln w="25908">
              <a:solidFill>
                <a:srgbClr val="31AD51"/>
              </a:solidFill>
            </a:ln>
          </p:spPr>
          <p:txBody>
            <a:bodyPr wrap="square" lIns="0" tIns="0" rIns="0" bIns="0" rtlCol="0"/>
            <a:lstStyle/>
            <a:p>
              <a:endParaRPr/>
            </a:p>
          </p:txBody>
        </p:sp>
        <p:sp>
          <p:nvSpPr>
            <p:cNvPr id="96" name="object 96"/>
            <p:cNvSpPr/>
            <p:nvPr/>
          </p:nvSpPr>
          <p:spPr>
            <a:xfrm>
              <a:off x="2100834" y="4153661"/>
              <a:ext cx="685800" cy="504825"/>
            </a:xfrm>
            <a:custGeom>
              <a:avLst/>
              <a:gdLst/>
              <a:ahLst/>
              <a:cxnLst/>
              <a:rect l="l" t="t" r="r" b="b"/>
              <a:pathLst>
                <a:path w="685800" h="504825">
                  <a:moveTo>
                    <a:pt x="685800" y="0"/>
                  </a:moveTo>
                  <a:lnTo>
                    <a:pt x="0" y="0"/>
                  </a:lnTo>
                  <a:lnTo>
                    <a:pt x="0" y="504444"/>
                  </a:lnTo>
                  <a:lnTo>
                    <a:pt x="645922" y="504444"/>
                  </a:lnTo>
                  <a:lnTo>
                    <a:pt x="685800" y="464565"/>
                  </a:lnTo>
                  <a:lnTo>
                    <a:pt x="685800" y="0"/>
                  </a:lnTo>
                  <a:close/>
                </a:path>
              </a:pathLst>
            </a:custGeom>
            <a:solidFill>
              <a:srgbClr val="9DE2AD"/>
            </a:solidFill>
          </p:spPr>
          <p:txBody>
            <a:bodyPr wrap="square" lIns="0" tIns="0" rIns="0" bIns="0" rtlCol="0"/>
            <a:lstStyle/>
            <a:p>
              <a:endParaRPr/>
            </a:p>
          </p:txBody>
        </p:sp>
        <p:sp>
          <p:nvSpPr>
            <p:cNvPr id="97" name="object 97"/>
            <p:cNvSpPr/>
            <p:nvPr/>
          </p:nvSpPr>
          <p:spPr>
            <a:xfrm>
              <a:off x="2746756" y="4618227"/>
              <a:ext cx="40005" cy="40005"/>
            </a:xfrm>
            <a:custGeom>
              <a:avLst/>
              <a:gdLst/>
              <a:ahLst/>
              <a:cxnLst/>
              <a:rect l="l" t="t" r="r" b="b"/>
              <a:pathLst>
                <a:path w="40005" h="40004">
                  <a:moveTo>
                    <a:pt x="39877" y="0"/>
                  </a:moveTo>
                  <a:lnTo>
                    <a:pt x="8000" y="8001"/>
                  </a:lnTo>
                  <a:lnTo>
                    <a:pt x="0" y="39878"/>
                  </a:lnTo>
                  <a:lnTo>
                    <a:pt x="39877" y="0"/>
                  </a:lnTo>
                  <a:close/>
                </a:path>
              </a:pathLst>
            </a:custGeom>
            <a:solidFill>
              <a:srgbClr val="7DB68B"/>
            </a:solidFill>
          </p:spPr>
          <p:txBody>
            <a:bodyPr wrap="square" lIns="0" tIns="0" rIns="0" bIns="0" rtlCol="0"/>
            <a:lstStyle/>
            <a:p>
              <a:endParaRPr/>
            </a:p>
          </p:txBody>
        </p:sp>
        <p:sp>
          <p:nvSpPr>
            <p:cNvPr id="98" name="object 98"/>
            <p:cNvSpPr/>
            <p:nvPr/>
          </p:nvSpPr>
          <p:spPr>
            <a:xfrm>
              <a:off x="2100834" y="4153661"/>
              <a:ext cx="685800" cy="504825"/>
            </a:xfrm>
            <a:custGeom>
              <a:avLst/>
              <a:gdLst/>
              <a:ahLst/>
              <a:cxnLst/>
              <a:rect l="l" t="t" r="r" b="b"/>
              <a:pathLst>
                <a:path w="685800" h="504825">
                  <a:moveTo>
                    <a:pt x="645922" y="504444"/>
                  </a:moveTo>
                  <a:lnTo>
                    <a:pt x="653923" y="472567"/>
                  </a:lnTo>
                  <a:lnTo>
                    <a:pt x="685800" y="464565"/>
                  </a:lnTo>
                  <a:lnTo>
                    <a:pt x="645922" y="504444"/>
                  </a:lnTo>
                  <a:lnTo>
                    <a:pt x="0" y="504444"/>
                  </a:lnTo>
                  <a:lnTo>
                    <a:pt x="0" y="0"/>
                  </a:lnTo>
                  <a:lnTo>
                    <a:pt x="685800" y="0"/>
                  </a:lnTo>
                  <a:lnTo>
                    <a:pt x="685800" y="464565"/>
                  </a:lnTo>
                </a:path>
              </a:pathLst>
            </a:custGeom>
            <a:ln w="25908">
              <a:solidFill>
                <a:srgbClr val="31AD51"/>
              </a:solidFill>
            </a:ln>
          </p:spPr>
          <p:txBody>
            <a:bodyPr wrap="square" lIns="0" tIns="0" rIns="0" bIns="0" rtlCol="0"/>
            <a:lstStyle/>
            <a:p>
              <a:endParaRPr/>
            </a:p>
          </p:txBody>
        </p:sp>
        <p:sp>
          <p:nvSpPr>
            <p:cNvPr id="99" name="object 99"/>
            <p:cNvSpPr/>
            <p:nvPr/>
          </p:nvSpPr>
          <p:spPr>
            <a:xfrm>
              <a:off x="9659874" y="1181861"/>
              <a:ext cx="2153920" cy="810895"/>
            </a:xfrm>
            <a:custGeom>
              <a:avLst/>
              <a:gdLst/>
              <a:ahLst/>
              <a:cxnLst/>
              <a:rect l="l" t="t" r="r" b="b"/>
              <a:pathLst>
                <a:path w="2153920" h="810894">
                  <a:moveTo>
                    <a:pt x="2153412" y="0"/>
                  </a:moveTo>
                  <a:lnTo>
                    <a:pt x="0" y="0"/>
                  </a:lnTo>
                  <a:lnTo>
                    <a:pt x="0" y="810768"/>
                  </a:lnTo>
                  <a:lnTo>
                    <a:pt x="2153412" y="810768"/>
                  </a:lnTo>
                  <a:lnTo>
                    <a:pt x="2153412" y="0"/>
                  </a:lnTo>
                  <a:close/>
                </a:path>
              </a:pathLst>
            </a:custGeom>
            <a:solidFill>
              <a:srgbClr val="E6E6E6"/>
            </a:solidFill>
          </p:spPr>
          <p:txBody>
            <a:bodyPr wrap="square" lIns="0" tIns="0" rIns="0" bIns="0" rtlCol="0"/>
            <a:lstStyle/>
            <a:p>
              <a:endParaRPr/>
            </a:p>
          </p:txBody>
        </p:sp>
        <p:sp>
          <p:nvSpPr>
            <p:cNvPr id="100" name="object 100"/>
            <p:cNvSpPr/>
            <p:nvPr/>
          </p:nvSpPr>
          <p:spPr>
            <a:xfrm>
              <a:off x="9232265" y="1181861"/>
              <a:ext cx="415290" cy="875665"/>
            </a:xfrm>
            <a:custGeom>
              <a:avLst/>
              <a:gdLst/>
              <a:ahLst/>
              <a:cxnLst/>
              <a:rect l="l" t="t" r="r" b="b"/>
              <a:pathLst>
                <a:path w="415290" h="875664">
                  <a:moveTo>
                    <a:pt x="414908" y="0"/>
                  </a:moveTo>
                  <a:lnTo>
                    <a:pt x="414908" y="810767"/>
                  </a:lnTo>
                </a:path>
                <a:path w="415290" h="875664">
                  <a:moveTo>
                    <a:pt x="414908" y="534797"/>
                  </a:moveTo>
                  <a:lnTo>
                    <a:pt x="0" y="875664"/>
                  </a:lnTo>
                </a:path>
              </a:pathLst>
            </a:custGeom>
            <a:ln w="38100">
              <a:solidFill>
                <a:srgbClr val="7E7E7E"/>
              </a:solidFill>
            </a:ln>
          </p:spPr>
          <p:txBody>
            <a:bodyPr wrap="square" lIns="0" tIns="0" rIns="0" bIns="0" rtlCol="0"/>
            <a:lstStyle/>
            <a:p>
              <a:endParaRPr/>
            </a:p>
          </p:txBody>
        </p:sp>
      </p:grpSp>
      <p:sp>
        <p:nvSpPr>
          <p:cNvPr id="101" name="object 101"/>
          <p:cNvSpPr txBox="1"/>
          <p:nvPr/>
        </p:nvSpPr>
        <p:spPr>
          <a:xfrm>
            <a:off x="9766807" y="1156461"/>
            <a:ext cx="1942464"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85858"/>
                </a:solidFill>
                <a:latin typeface="Arial"/>
                <a:cs typeface="Arial"/>
              </a:rPr>
              <a:t>Фазы</a:t>
            </a:r>
            <a:r>
              <a:rPr sz="1800" spc="-35" dirty="0">
                <a:solidFill>
                  <a:srgbClr val="585858"/>
                </a:solidFill>
                <a:latin typeface="Arial"/>
                <a:cs typeface="Arial"/>
              </a:rPr>
              <a:t> </a:t>
            </a:r>
            <a:r>
              <a:rPr sz="1800" spc="-10" dirty="0">
                <a:solidFill>
                  <a:srgbClr val="585858"/>
                </a:solidFill>
                <a:latin typeface="Arial"/>
                <a:cs typeface="Arial"/>
              </a:rPr>
              <a:t>обработки</a:t>
            </a:r>
            <a:r>
              <a:rPr sz="1800" spc="-50" dirty="0">
                <a:solidFill>
                  <a:srgbClr val="585858"/>
                </a:solidFill>
                <a:latin typeface="Arial"/>
                <a:cs typeface="Arial"/>
              </a:rPr>
              <a:t> </a:t>
            </a:r>
            <a:r>
              <a:rPr sz="1800" dirty="0">
                <a:solidFill>
                  <a:srgbClr val="585858"/>
                </a:solidFill>
                <a:latin typeface="Arial"/>
                <a:cs typeface="Arial"/>
              </a:rPr>
              <a:t>–</a:t>
            </a:r>
            <a:endParaRPr sz="1800">
              <a:latin typeface="Arial"/>
              <a:cs typeface="Arial"/>
            </a:endParaRPr>
          </a:p>
        </p:txBody>
      </p:sp>
      <p:sp>
        <p:nvSpPr>
          <p:cNvPr id="102" name="object 102"/>
          <p:cNvSpPr txBox="1"/>
          <p:nvPr/>
        </p:nvSpPr>
        <p:spPr>
          <a:xfrm>
            <a:off x="9846056" y="1430782"/>
            <a:ext cx="178117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85858"/>
                </a:solidFill>
                <a:latin typeface="Arial"/>
                <a:cs typeface="Arial"/>
              </a:rPr>
              <a:t>не</a:t>
            </a:r>
            <a:r>
              <a:rPr sz="1800" spc="-55" dirty="0">
                <a:solidFill>
                  <a:srgbClr val="585858"/>
                </a:solidFill>
                <a:latin typeface="Arial"/>
                <a:cs typeface="Arial"/>
              </a:rPr>
              <a:t> </a:t>
            </a:r>
            <a:r>
              <a:rPr sz="1800" spc="-10" dirty="0">
                <a:solidFill>
                  <a:srgbClr val="585858"/>
                </a:solidFill>
                <a:latin typeface="Arial"/>
                <a:cs typeface="Arial"/>
              </a:rPr>
              <a:t>стандартные,</a:t>
            </a:r>
            <a:endParaRPr sz="1800">
              <a:latin typeface="Arial"/>
              <a:cs typeface="Arial"/>
            </a:endParaRPr>
          </a:p>
        </p:txBody>
      </p:sp>
      <p:sp>
        <p:nvSpPr>
          <p:cNvPr id="103" name="object 103"/>
          <p:cNvSpPr txBox="1"/>
          <p:nvPr/>
        </p:nvSpPr>
        <p:spPr>
          <a:xfrm>
            <a:off x="9722611" y="1705102"/>
            <a:ext cx="20300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85858"/>
                </a:solidFill>
                <a:latin typeface="Arial"/>
                <a:cs typeface="Arial"/>
              </a:rPr>
              <a:t>а</a:t>
            </a:r>
            <a:r>
              <a:rPr sz="1800" spc="-40" dirty="0">
                <a:solidFill>
                  <a:srgbClr val="585858"/>
                </a:solidFill>
                <a:latin typeface="Arial"/>
                <a:cs typeface="Arial"/>
              </a:rPr>
              <a:t> </a:t>
            </a:r>
            <a:r>
              <a:rPr sz="1800" spc="-15" dirty="0">
                <a:solidFill>
                  <a:srgbClr val="585858"/>
                </a:solidFill>
                <a:latin typeface="Arial"/>
                <a:cs typeface="Arial"/>
              </a:rPr>
              <a:t>вашего </a:t>
            </a:r>
            <a:r>
              <a:rPr sz="1800" spc="-10" dirty="0">
                <a:solidFill>
                  <a:srgbClr val="585858"/>
                </a:solidFill>
                <a:latin typeface="Arial"/>
                <a:cs typeface="Arial"/>
              </a:rPr>
              <a:t>процесса</a:t>
            </a:r>
            <a:endParaRPr sz="1800">
              <a:latin typeface="Arial"/>
              <a:cs typeface="Arial"/>
            </a:endParaRPr>
          </a:p>
        </p:txBody>
      </p:sp>
      <p:sp>
        <p:nvSpPr>
          <p:cNvPr id="104" name="object 104"/>
          <p:cNvSpPr/>
          <p:nvPr/>
        </p:nvSpPr>
        <p:spPr>
          <a:xfrm>
            <a:off x="1934336" y="4700270"/>
            <a:ext cx="975994" cy="859790"/>
          </a:xfrm>
          <a:custGeom>
            <a:avLst/>
            <a:gdLst/>
            <a:ahLst/>
            <a:cxnLst/>
            <a:rect l="l" t="t" r="r" b="b"/>
            <a:pathLst>
              <a:path w="975994" h="859789">
                <a:moveTo>
                  <a:pt x="975868" y="859662"/>
                </a:moveTo>
                <a:lnTo>
                  <a:pt x="0" y="0"/>
                </a:lnTo>
              </a:path>
            </a:pathLst>
          </a:custGeom>
          <a:ln w="38100">
            <a:solidFill>
              <a:srgbClr val="7E7E7E"/>
            </a:solidFill>
          </a:ln>
        </p:spPr>
        <p:txBody>
          <a:bodyPr wrap="square" lIns="0" tIns="0" rIns="0" bIns="0" rtlCol="0"/>
          <a:lstStyle/>
          <a:p>
            <a:endParaRPr/>
          </a:p>
        </p:txBody>
      </p:sp>
      <p:sp>
        <p:nvSpPr>
          <p:cNvPr id="105" name="object 105"/>
          <p:cNvSpPr txBox="1"/>
          <p:nvPr/>
        </p:nvSpPr>
        <p:spPr>
          <a:xfrm>
            <a:off x="966977" y="5566409"/>
            <a:ext cx="3477895" cy="795655"/>
          </a:xfrm>
          <a:prstGeom prst="rect">
            <a:avLst/>
          </a:prstGeom>
          <a:solidFill>
            <a:srgbClr val="E6E6E6"/>
          </a:solidFill>
        </p:spPr>
        <p:txBody>
          <a:bodyPr vert="horz" wrap="square" lIns="0" tIns="0" rIns="0" bIns="0" rtlCol="0">
            <a:spAutoFit/>
          </a:bodyPr>
          <a:lstStyle/>
          <a:p>
            <a:pPr marL="179070">
              <a:lnSpc>
                <a:spcPts val="2005"/>
              </a:lnSpc>
            </a:pPr>
            <a:r>
              <a:rPr sz="1800" spc="-15" dirty="0">
                <a:solidFill>
                  <a:srgbClr val="585858"/>
                </a:solidFill>
                <a:latin typeface="Arial"/>
                <a:cs typeface="Arial"/>
              </a:rPr>
              <a:t>Различные </a:t>
            </a:r>
            <a:r>
              <a:rPr sz="1800" dirty="0">
                <a:solidFill>
                  <a:srgbClr val="585858"/>
                </a:solidFill>
                <a:latin typeface="Arial"/>
                <a:cs typeface="Arial"/>
              </a:rPr>
              <a:t>по</a:t>
            </a:r>
            <a:r>
              <a:rPr sz="1800" spc="-5" dirty="0">
                <a:solidFill>
                  <a:srgbClr val="585858"/>
                </a:solidFill>
                <a:latin typeface="Arial"/>
                <a:cs typeface="Arial"/>
              </a:rPr>
              <a:t> </a:t>
            </a:r>
            <a:r>
              <a:rPr sz="1800" spc="-15" dirty="0">
                <a:solidFill>
                  <a:srgbClr val="585858"/>
                </a:solidFill>
                <a:latin typeface="Arial"/>
                <a:cs typeface="Arial"/>
              </a:rPr>
              <a:t>цвету</a:t>
            </a:r>
            <a:r>
              <a:rPr sz="1800" spc="-25" dirty="0">
                <a:solidFill>
                  <a:srgbClr val="585858"/>
                </a:solidFill>
                <a:latin typeface="Arial"/>
                <a:cs typeface="Arial"/>
              </a:rPr>
              <a:t> </a:t>
            </a:r>
            <a:r>
              <a:rPr sz="1800" dirty="0">
                <a:solidFill>
                  <a:srgbClr val="585858"/>
                </a:solidFill>
                <a:latin typeface="Arial"/>
                <a:cs typeface="Arial"/>
              </a:rPr>
              <a:t>и</a:t>
            </a:r>
            <a:r>
              <a:rPr sz="1800" spc="-20" dirty="0">
                <a:solidFill>
                  <a:srgbClr val="585858"/>
                </a:solidFill>
                <a:latin typeface="Arial"/>
                <a:cs typeface="Arial"/>
              </a:rPr>
              <a:t> </a:t>
            </a:r>
            <a:r>
              <a:rPr sz="1800" spc="-5" dirty="0">
                <a:solidFill>
                  <a:srgbClr val="585858"/>
                </a:solidFill>
                <a:latin typeface="Arial"/>
                <a:cs typeface="Arial"/>
              </a:rPr>
              <a:t>форме</a:t>
            </a:r>
            <a:endParaRPr sz="1800">
              <a:latin typeface="Arial"/>
              <a:cs typeface="Arial"/>
            </a:endParaRPr>
          </a:p>
          <a:p>
            <a:pPr marL="715645" marR="92710" indent="-617220">
              <a:lnSpc>
                <a:spcPct val="100000"/>
              </a:lnSpc>
            </a:pPr>
            <a:r>
              <a:rPr sz="1800" spc="-15" dirty="0">
                <a:solidFill>
                  <a:srgbClr val="585858"/>
                </a:solidFill>
                <a:latin typeface="Arial"/>
                <a:cs typeface="Arial"/>
              </a:rPr>
              <a:t>карточки</a:t>
            </a:r>
            <a:r>
              <a:rPr sz="1800" dirty="0">
                <a:solidFill>
                  <a:srgbClr val="585858"/>
                </a:solidFill>
                <a:latin typeface="Arial"/>
                <a:cs typeface="Arial"/>
              </a:rPr>
              <a:t> </a:t>
            </a:r>
            <a:r>
              <a:rPr sz="1800" spc="-15" dirty="0">
                <a:solidFill>
                  <a:srgbClr val="585858"/>
                </a:solidFill>
                <a:latin typeface="Arial"/>
                <a:cs typeface="Arial"/>
              </a:rPr>
              <a:t>визуально</a:t>
            </a:r>
            <a:r>
              <a:rPr sz="1800" spc="20" dirty="0">
                <a:solidFill>
                  <a:srgbClr val="585858"/>
                </a:solidFill>
                <a:latin typeface="Arial"/>
                <a:cs typeface="Arial"/>
              </a:rPr>
              <a:t> </a:t>
            </a:r>
            <a:r>
              <a:rPr sz="1800" spc="-15" dirty="0">
                <a:solidFill>
                  <a:srgbClr val="585858"/>
                </a:solidFill>
                <a:latin typeface="Arial"/>
                <a:cs typeface="Arial"/>
              </a:rPr>
              <a:t>различают </a:t>
            </a:r>
            <a:r>
              <a:rPr sz="1800" spc="-490" dirty="0">
                <a:solidFill>
                  <a:srgbClr val="585858"/>
                </a:solidFill>
                <a:latin typeface="Arial"/>
                <a:cs typeface="Arial"/>
              </a:rPr>
              <a:t> </a:t>
            </a:r>
            <a:r>
              <a:rPr sz="1800" spc="-10" dirty="0">
                <a:solidFill>
                  <a:srgbClr val="585858"/>
                </a:solidFill>
                <a:latin typeface="Arial"/>
                <a:cs typeface="Arial"/>
              </a:rPr>
              <a:t>разных</a:t>
            </a:r>
            <a:r>
              <a:rPr sz="1800" spc="10" dirty="0">
                <a:solidFill>
                  <a:srgbClr val="585858"/>
                </a:solidFill>
                <a:latin typeface="Arial"/>
                <a:cs typeface="Arial"/>
              </a:rPr>
              <a:t> </a:t>
            </a:r>
            <a:r>
              <a:rPr sz="1800" spc="-5" dirty="0">
                <a:solidFill>
                  <a:srgbClr val="585858"/>
                </a:solidFill>
                <a:latin typeface="Arial"/>
                <a:cs typeface="Arial"/>
              </a:rPr>
              <a:t>виды</a:t>
            </a:r>
            <a:r>
              <a:rPr sz="1800" spc="-15" dirty="0">
                <a:solidFill>
                  <a:srgbClr val="585858"/>
                </a:solidFill>
                <a:latin typeface="Arial"/>
                <a:cs typeface="Arial"/>
              </a:rPr>
              <a:t> задач</a:t>
            </a:r>
            <a:endParaRPr sz="1800">
              <a:latin typeface="Arial"/>
              <a:cs typeface="Arial"/>
            </a:endParaRPr>
          </a:p>
        </p:txBody>
      </p:sp>
      <p:grpSp>
        <p:nvGrpSpPr>
          <p:cNvPr id="106" name="object 106"/>
          <p:cNvGrpSpPr/>
          <p:nvPr/>
        </p:nvGrpSpPr>
        <p:grpSpPr>
          <a:xfrm>
            <a:off x="1661160" y="2947416"/>
            <a:ext cx="7970520" cy="3415029"/>
            <a:chOff x="1661160" y="2947416"/>
            <a:chExt cx="7970520" cy="3415029"/>
          </a:xfrm>
        </p:grpSpPr>
        <p:pic>
          <p:nvPicPr>
            <p:cNvPr id="107" name="object 107"/>
            <p:cNvPicPr/>
            <p:nvPr/>
          </p:nvPicPr>
          <p:blipFill>
            <a:blip r:embed="rId2" cstate="print"/>
            <a:stretch>
              <a:fillRect/>
            </a:stretch>
          </p:blipFill>
          <p:spPr>
            <a:xfrm>
              <a:off x="6912863" y="4241291"/>
              <a:ext cx="150875" cy="166115"/>
            </a:xfrm>
            <a:prstGeom prst="rect">
              <a:avLst/>
            </a:prstGeom>
          </p:spPr>
        </p:pic>
        <p:pic>
          <p:nvPicPr>
            <p:cNvPr id="108" name="object 108"/>
            <p:cNvPicPr/>
            <p:nvPr/>
          </p:nvPicPr>
          <p:blipFill>
            <a:blip r:embed="rId2" cstate="print"/>
            <a:stretch>
              <a:fillRect/>
            </a:stretch>
          </p:blipFill>
          <p:spPr>
            <a:xfrm>
              <a:off x="5257800" y="4349496"/>
              <a:ext cx="149351" cy="164592"/>
            </a:xfrm>
            <a:prstGeom prst="rect">
              <a:avLst/>
            </a:prstGeom>
          </p:spPr>
        </p:pic>
        <p:pic>
          <p:nvPicPr>
            <p:cNvPr id="109" name="object 109"/>
            <p:cNvPicPr/>
            <p:nvPr/>
          </p:nvPicPr>
          <p:blipFill>
            <a:blip r:embed="rId3" cstate="print"/>
            <a:stretch>
              <a:fillRect/>
            </a:stretch>
          </p:blipFill>
          <p:spPr>
            <a:xfrm>
              <a:off x="3860292" y="3736848"/>
              <a:ext cx="149351" cy="166115"/>
            </a:xfrm>
            <a:prstGeom prst="rect">
              <a:avLst/>
            </a:prstGeom>
          </p:spPr>
        </p:pic>
        <p:pic>
          <p:nvPicPr>
            <p:cNvPr id="110" name="object 110"/>
            <p:cNvPicPr/>
            <p:nvPr/>
          </p:nvPicPr>
          <p:blipFill>
            <a:blip r:embed="rId2" cstate="print"/>
            <a:stretch>
              <a:fillRect/>
            </a:stretch>
          </p:blipFill>
          <p:spPr>
            <a:xfrm>
              <a:off x="6537960" y="3532632"/>
              <a:ext cx="149351" cy="166115"/>
            </a:xfrm>
            <a:prstGeom prst="rect">
              <a:avLst/>
            </a:prstGeom>
          </p:spPr>
        </p:pic>
        <p:pic>
          <p:nvPicPr>
            <p:cNvPr id="111" name="object 111"/>
            <p:cNvPicPr/>
            <p:nvPr/>
          </p:nvPicPr>
          <p:blipFill>
            <a:blip r:embed="rId2" cstate="print"/>
            <a:stretch>
              <a:fillRect/>
            </a:stretch>
          </p:blipFill>
          <p:spPr>
            <a:xfrm>
              <a:off x="5244083" y="3608832"/>
              <a:ext cx="149351" cy="166116"/>
            </a:xfrm>
            <a:prstGeom prst="rect">
              <a:avLst/>
            </a:prstGeom>
          </p:spPr>
        </p:pic>
        <p:pic>
          <p:nvPicPr>
            <p:cNvPr id="112" name="object 112"/>
            <p:cNvPicPr/>
            <p:nvPr/>
          </p:nvPicPr>
          <p:blipFill>
            <a:blip r:embed="rId4" cstate="print"/>
            <a:stretch>
              <a:fillRect/>
            </a:stretch>
          </p:blipFill>
          <p:spPr>
            <a:xfrm>
              <a:off x="8485631" y="3913632"/>
              <a:ext cx="150875" cy="164592"/>
            </a:xfrm>
            <a:prstGeom prst="rect">
              <a:avLst/>
            </a:prstGeom>
          </p:spPr>
        </p:pic>
        <p:pic>
          <p:nvPicPr>
            <p:cNvPr id="113" name="object 113"/>
            <p:cNvPicPr/>
            <p:nvPr/>
          </p:nvPicPr>
          <p:blipFill>
            <a:blip r:embed="rId5" cstate="print"/>
            <a:stretch>
              <a:fillRect/>
            </a:stretch>
          </p:blipFill>
          <p:spPr>
            <a:xfrm>
              <a:off x="9482328" y="3971544"/>
              <a:ext cx="149351" cy="166116"/>
            </a:xfrm>
            <a:prstGeom prst="rect">
              <a:avLst/>
            </a:prstGeom>
          </p:spPr>
        </p:pic>
        <p:pic>
          <p:nvPicPr>
            <p:cNvPr id="114" name="object 114"/>
            <p:cNvPicPr/>
            <p:nvPr/>
          </p:nvPicPr>
          <p:blipFill>
            <a:blip r:embed="rId5" cstate="print"/>
            <a:stretch>
              <a:fillRect/>
            </a:stretch>
          </p:blipFill>
          <p:spPr>
            <a:xfrm>
              <a:off x="9447276" y="4680204"/>
              <a:ext cx="149351" cy="166115"/>
            </a:xfrm>
            <a:prstGeom prst="rect">
              <a:avLst/>
            </a:prstGeom>
          </p:spPr>
        </p:pic>
        <p:pic>
          <p:nvPicPr>
            <p:cNvPr id="115" name="object 115"/>
            <p:cNvPicPr/>
            <p:nvPr/>
          </p:nvPicPr>
          <p:blipFill>
            <a:blip r:embed="rId6" cstate="print"/>
            <a:stretch>
              <a:fillRect/>
            </a:stretch>
          </p:blipFill>
          <p:spPr>
            <a:xfrm>
              <a:off x="8650224" y="5119116"/>
              <a:ext cx="149351" cy="166115"/>
            </a:xfrm>
            <a:prstGeom prst="rect">
              <a:avLst/>
            </a:prstGeom>
          </p:spPr>
        </p:pic>
        <p:pic>
          <p:nvPicPr>
            <p:cNvPr id="116" name="object 116"/>
            <p:cNvPicPr/>
            <p:nvPr/>
          </p:nvPicPr>
          <p:blipFill>
            <a:blip r:embed="rId6" cstate="print"/>
            <a:stretch>
              <a:fillRect/>
            </a:stretch>
          </p:blipFill>
          <p:spPr>
            <a:xfrm>
              <a:off x="8290560" y="4524755"/>
              <a:ext cx="149351" cy="166116"/>
            </a:xfrm>
            <a:prstGeom prst="rect">
              <a:avLst/>
            </a:prstGeom>
          </p:spPr>
        </p:pic>
        <p:pic>
          <p:nvPicPr>
            <p:cNvPr id="117" name="object 117"/>
            <p:cNvPicPr/>
            <p:nvPr/>
          </p:nvPicPr>
          <p:blipFill>
            <a:blip r:embed="rId4" cstate="print"/>
            <a:stretch>
              <a:fillRect/>
            </a:stretch>
          </p:blipFill>
          <p:spPr>
            <a:xfrm>
              <a:off x="6621780" y="4989576"/>
              <a:ext cx="149351" cy="164592"/>
            </a:xfrm>
            <a:prstGeom prst="rect">
              <a:avLst/>
            </a:prstGeom>
          </p:spPr>
        </p:pic>
        <p:pic>
          <p:nvPicPr>
            <p:cNvPr id="118" name="object 118"/>
            <p:cNvPicPr/>
            <p:nvPr/>
          </p:nvPicPr>
          <p:blipFill>
            <a:blip r:embed="rId4" cstate="print"/>
            <a:stretch>
              <a:fillRect/>
            </a:stretch>
          </p:blipFill>
          <p:spPr>
            <a:xfrm>
              <a:off x="5318760" y="5090160"/>
              <a:ext cx="149351" cy="164591"/>
            </a:xfrm>
            <a:prstGeom prst="rect">
              <a:avLst/>
            </a:prstGeom>
          </p:spPr>
        </p:pic>
        <p:pic>
          <p:nvPicPr>
            <p:cNvPr id="119" name="object 119"/>
            <p:cNvPicPr/>
            <p:nvPr/>
          </p:nvPicPr>
          <p:blipFill>
            <a:blip r:embed="rId5" cstate="print"/>
            <a:stretch>
              <a:fillRect/>
            </a:stretch>
          </p:blipFill>
          <p:spPr>
            <a:xfrm>
              <a:off x="3976116" y="4643627"/>
              <a:ext cx="149351" cy="166116"/>
            </a:xfrm>
            <a:prstGeom prst="rect">
              <a:avLst/>
            </a:prstGeom>
          </p:spPr>
        </p:pic>
        <p:pic>
          <p:nvPicPr>
            <p:cNvPr id="120" name="object 120"/>
            <p:cNvPicPr/>
            <p:nvPr/>
          </p:nvPicPr>
          <p:blipFill>
            <a:blip r:embed="rId7" cstate="print"/>
            <a:stretch>
              <a:fillRect/>
            </a:stretch>
          </p:blipFill>
          <p:spPr>
            <a:xfrm>
              <a:off x="3877055" y="4710683"/>
              <a:ext cx="71627" cy="71628"/>
            </a:xfrm>
            <a:prstGeom prst="rect">
              <a:avLst/>
            </a:prstGeom>
          </p:spPr>
        </p:pic>
        <p:pic>
          <p:nvPicPr>
            <p:cNvPr id="121" name="object 121"/>
            <p:cNvPicPr/>
            <p:nvPr/>
          </p:nvPicPr>
          <p:blipFill>
            <a:blip r:embed="rId7" cstate="print"/>
            <a:stretch>
              <a:fillRect/>
            </a:stretch>
          </p:blipFill>
          <p:spPr>
            <a:xfrm>
              <a:off x="3796283" y="3838955"/>
              <a:ext cx="71627" cy="71628"/>
            </a:xfrm>
            <a:prstGeom prst="rect">
              <a:avLst/>
            </a:prstGeom>
          </p:spPr>
        </p:pic>
        <p:pic>
          <p:nvPicPr>
            <p:cNvPr id="122" name="object 122"/>
            <p:cNvPicPr/>
            <p:nvPr/>
          </p:nvPicPr>
          <p:blipFill>
            <a:blip r:embed="rId8" cstate="print"/>
            <a:stretch>
              <a:fillRect/>
            </a:stretch>
          </p:blipFill>
          <p:spPr>
            <a:xfrm>
              <a:off x="2659380" y="2947416"/>
              <a:ext cx="71628" cy="71627"/>
            </a:xfrm>
            <a:prstGeom prst="rect">
              <a:avLst/>
            </a:prstGeom>
          </p:spPr>
        </p:pic>
        <p:pic>
          <p:nvPicPr>
            <p:cNvPr id="123" name="object 123"/>
            <p:cNvPicPr/>
            <p:nvPr/>
          </p:nvPicPr>
          <p:blipFill>
            <a:blip r:embed="rId9" cstate="print"/>
            <a:stretch>
              <a:fillRect/>
            </a:stretch>
          </p:blipFill>
          <p:spPr>
            <a:xfrm>
              <a:off x="1661160" y="2993136"/>
              <a:ext cx="71628" cy="71627"/>
            </a:xfrm>
            <a:prstGeom prst="rect">
              <a:avLst/>
            </a:prstGeom>
          </p:spPr>
        </p:pic>
        <p:pic>
          <p:nvPicPr>
            <p:cNvPr id="124" name="object 124"/>
            <p:cNvPicPr/>
            <p:nvPr/>
          </p:nvPicPr>
          <p:blipFill>
            <a:blip r:embed="rId8" cstate="print"/>
            <a:stretch>
              <a:fillRect/>
            </a:stretch>
          </p:blipFill>
          <p:spPr>
            <a:xfrm>
              <a:off x="2552700" y="2950464"/>
              <a:ext cx="71628" cy="71627"/>
            </a:xfrm>
            <a:prstGeom prst="rect">
              <a:avLst/>
            </a:prstGeom>
          </p:spPr>
        </p:pic>
        <p:pic>
          <p:nvPicPr>
            <p:cNvPr id="125" name="object 125"/>
            <p:cNvPicPr/>
            <p:nvPr/>
          </p:nvPicPr>
          <p:blipFill>
            <a:blip r:embed="rId8" cstate="print"/>
            <a:stretch>
              <a:fillRect/>
            </a:stretch>
          </p:blipFill>
          <p:spPr>
            <a:xfrm>
              <a:off x="2695956" y="4209288"/>
              <a:ext cx="71628" cy="71628"/>
            </a:xfrm>
            <a:prstGeom prst="rect">
              <a:avLst/>
            </a:prstGeom>
          </p:spPr>
        </p:pic>
        <p:pic>
          <p:nvPicPr>
            <p:cNvPr id="126" name="object 126"/>
            <p:cNvPicPr/>
            <p:nvPr/>
          </p:nvPicPr>
          <p:blipFill>
            <a:blip r:embed="rId8" cstate="print"/>
            <a:stretch>
              <a:fillRect/>
            </a:stretch>
          </p:blipFill>
          <p:spPr>
            <a:xfrm>
              <a:off x="1680972" y="4302252"/>
              <a:ext cx="71628" cy="71628"/>
            </a:xfrm>
            <a:prstGeom prst="rect">
              <a:avLst/>
            </a:prstGeom>
          </p:spPr>
        </p:pic>
        <p:pic>
          <p:nvPicPr>
            <p:cNvPr id="127" name="object 127"/>
            <p:cNvPicPr/>
            <p:nvPr/>
          </p:nvPicPr>
          <p:blipFill>
            <a:blip r:embed="rId8" cstate="print"/>
            <a:stretch>
              <a:fillRect/>
            </a:stretch>
          </p:blipFill>
          <p:spPr>
            <a:xfrm>
              <a:off x="1754124" y="4885944"/>
              <a:ext cx="71628" cy="71628"/>
            </a:xfrm>
            <a:prstGeom prst="rect">
              <a:avLst/>
            </a:prstGeom>
          </p:spPr>
        </p:pic>
        <p:pic>
          <p:nvPicPr>
            <p:cNvPr id="128" name="object 128"/>
            <p:cNvPicPr/>
            <p:nvPr/>
          </p:nvPicPr>
          <p:blipFill>
            <a:blip r:embed="rId8" cstate="print"/>
            <a:stretch>
              <a:fillRect/>
            </a:stretch>
          </p:blipFill>
          <p:spPr>
            <a:xfrm>
              <a:off x="3918204" y="3468624"/>
              <a:ext cx="71627" cy="71627"/>
            </a:xfrm>
            <a:prstGeom prst="rect">
              <a:avLst/>
            </a:prstGeom>
          </p:spPr>
        </p:pic>
        <p:pic>
          <p:nvPicPr>
            <p:cNvPr id="129" name="object 129"/>
            <p:cNvPicPr/>
            <p:nvPr/>
          </p:nvPicPr>
          <p:blipFill>
            <a:blip r:embed="rId8" cstate="print"/>
            <a:stretch>
              <a:fillRect/>
            </a:stretch>
          </p:blipFill>
          <p:spPr>
            <a:xfrm>
              <a:off x="5340095" y="4101083"/>
              <a:ext cx="71627" cy="71628"/>
            </a:xfrm>
            <a:prstGeom prst="rect">
              <a:avLst/>
            </a:prstGeom>
          </p:spPr>
        </p:pic>
        <p:pic>
          <p:nvPicPr>
            <p:cNvPr id="130" name="object 130"/>
            <p:cNvPicPr/>
            <p:nvPr/>
          </p:nvPicPr>
          <p:blipFill>
            <a:blip r:embed="rId8" cstate="print"/>
            <a:stretch>
              <a:fillRect/>
            </a:stretch>
          </p:blipFill>
          <p:spPr>
            <a:xfrm>
              <a:off x="6999731" y="3973068"/>
              <a:ext cx="71627" cy="71628"/>
            </a:xfrm>
            <a:prstGeom prst="rect">
              <a:avLst/>
            </a:prstGeom>
          </p:spPr>
        </p:pic>
        <p:pic>
          <p:nvPicPr>
            <p:cNvPr id="131" name="object 131"/>
            <p:cNvPicPr/>
            <p:nvPr/>
          </p:nvPicPr>
          <p:blipFill>
            <a:blip r:embed="rId8" cstate="print"/>
            <a:stretch>
              <a:fillRect/>
            </a:stretch>
          </p:blipFill>
          <p:spPr>
            <a:xfrm>
              <a:off x="9526524" y="4428744"/>
              <a:ext cx="71627" cy="71628"/>
            </a:xfrm>
            <a:prstGeom prst="rect">
              <a:avLst/>
            </a:prstGeom>
          </p:spPr>
        </p:pic>
        <p:pic>
          <p:nvPicPr>
            <p:cNvPr id="132" name="object 132"/>
            <p:cNvPicPr/>
            <p:nvPr/>
          </p:nvPicPr>
          <p:blipFill>
            <a:blip r:embed="rId10" cstate="print"/>
            <a:stretch>
              <a:fillRect/>
            </a:stretch>
          </p:blipFill>
          <p:spPr>
            <a:xfrm>
              <a:off x="8651748" y="4843272"/>
              <a:ext cx="161544" cy="83820"/>
            </a:xfrm>
            <a:prstGeom prst="rect">
              <a:avLst/>
            </a:prstGeom>
          </p:spPr>
        </p:pic>
        <p:pic>
          <p:nvPicPr>
            <p:cNvPr id="133" name="object 133"/>
            <p:cNvPicPr/>
            <p:nvPr/>
          </p:nvPicPr>
          <p:blipFill>
            <a:blip r:embed="rId7" cstate="print"/>
            <a:stretch>
              <a:fillRect/>
            </a:stretch>
          </p:blipFill>
          <p:spPr>
            <a:xfrm>
              <a:off x="5166360" y="4447032"/>
              <a:ext cx="71627" cy="71628"/>
            </a:xfrm>
            <a:prstGeom prst="rect">
              <a:avLst/>
            </a:prstGeom>
          </p:spPr>
        </p:pic>
        <p:pic>
          <p:nvPicPr>
            <p:cNvPr id="134" name="object 134"/>
            <p:cNvPicPr/>
            <p:nvPr/>
          </p:nvPicPr>
          <p:blipFill>
            <a:blip r:embed="rId7" cstate="print"/>
            <a:stretch>
              <a:fillRect/>
            </a:stretch>
          </p:blipFill>
          <p:spPr>
            <a:xfrm>
              <a:off x="6832092" y="4329683"/>
              <a:ext cx="71627" cy="71628"/>
            </a:xfrm>
            <a:prstGeom prst="rect">
              <a:avLst/>
            </a:prstGeom>
          </p:spPr>
        </p:pic>
        <p:pic>
          <p:nvPicPr>
            <p:cNvPr id="135" name="object 135"/>
            <p:cNvPicPr/>
            <p:nvPr/>
          </p:nvPicPr>
          <p:blipFill>
            <a:blip r:embed="rId7" cstate="print"/>
            <a:stretch>
              <a:fillRect/>
            </a:stretch>
          </p:blipFill>
          <p:spPr>
            <a:xfrm>
              <a:off x="9404603" y="4056888"/>
              <a:ext cx="71627" cy="71628"/>
            </a:xfrm>
            <a:prstGeom prst="rect">
              <a:avLst/>
            </a:prstGeom>
          </p:spPr>
        </p:pic>
        <p:pic>
          <p:nvPicPr>
            <p:cNvPr id="136" name="object 136"/>
            <p:cNvPicPr/>
            <p:nvPr/>
          </p:nvPicPr>
          <p:blipFill>
            <a:blip r:embed="rId11" cstate="print"/>
            <a:stretch>
              <a:fillRect/>
            </a:stretch>
          </p:blipFill>
          <p:spPr>
            <a:xfrm>
              <a:off x="6832092" y="4226052"/>
              <a:ext cx="71627" cy="71628"/>
            </a:xfrm>
            <a:prstGeom prst="rect">
              <a:avLst/>
            </a:prstGeom>
          </p:spPr>
        </p:pic>
        <p:pic>
          <p:nvPicPr>
            <p:cNvPr id="137" name="object 137"/>
            <p:cNvPicPr/>
            <p:nvPr/>
          </p:nvPicPr>
          <p:blipFill>
            <a:blip r:embed="rId11" cstate="print"/>
            <a:stretch>
              <a:fillRect/>
            </a:stretch>
          </p:blipFill>
          <p:spPr>
            <a:xfrm>
              <a:off x="8203691" y="4600955"/>
              <a:ext cx="71627" cy="71628"/>
            </a:xfrm>
            <a:prstGeom prst="rect">
              <a:avLst/>
            </a:prstGeom>
          </p:spPr>
        </p:pic>
        <p:pic>
          <p:nvPicPr>
            <p:cNvPr id="138" name="object 138"/>
            <p:cNvPicPr/>
            <p:nvPr/>
          </p:nvPicPr>
          <p:blipFill>
            <a:blip r:embed="rId11" cstate="print"/>
            <a:stretch>
              <a:fillRect/>
            </a:stretch>
          </p:blipFill>
          <p:spPr>
            <a:xfrm>
              <a:off x="8415528" y="4020312"/>
              <a:ext cx="71627" cy="71628"/>
            </a:xfrm>
            <a:prstGeom prst="rect">
              <a:avLst/>
            </a:prstGeom>
          </p:spPr>
        </p:pic>
        <p:pic>
          <p:nvPicPr>
            <p:cNvPr id="139" name="object 139"/>
            <p:cNvPicPr/>
            <p:nvPr/>
          </p:nvPicPr>
          <p:blipFill>
            <a:blip r:embed="rId12" cstate="print"/>
            <a:stretch>
              <a:fillRect/>
            </a:stretch>
          </p:blipFill>
          <p:spPr>
            <a:xfrm>
              <a:off x="9352788" y="4664964"/>
              <a:ext cx="71627" cy="158496"/>
            </a:xfrm>
            <a:prstGeom prst="rect">
              <a:avLst/>
            </a:prstGeom>
          </p:spPr>
        </p:pic>
        <p:sp>
          <p:nvSpPr>
            <p:cNvPr id="140" name="object 140"/>
            <p:cNvSpPr/>
            <p:nvPr/>
          </p:nvSpPr>
          <p:spPr>
            <a:xfrm>
              <a:off x="4630674" y="5566410"/>
              <a:ext cx="2667000" cy="795655"/>
            </a:xfrm>
            <a:custGeom>
              <a:avLst/>
              <a:gdLst/>
              <a:ahLst/>
              <a:cxnLst/>
              <a:rect l="l" t="t" r="r" b="b"/>
              <a:pathLst>
                <a:path w="2667000" h="795654">
                  <a:moveTo>
                    <a:pt x="2667000" y="0"/>
                  </a:moveTo>
                  <a:lnTo>
                    <a:pt x="0" y="0"/>
                  </a:lnTo>
                  <a:lnTo>
                    <a:pt x="0" y="795527"/>
                  </a:lnTo>
                  <a:lnTo>
                    <a:pt x="2667000" y="795527"/>
                  </a:lnTo>
                  <a:lnTo>
                    <a:pt x="2667000" y="0"/>
                  </a:lnTo>
                  <a:close/>
                </a:path>
              </a:pathLst>
            </a:custGeom>
            <a:solidFill>
              <a:srgbClr val="E6E6E6"/>
            </a:solidFill>
          </p:spPr>
          <p:txBody>
            <a:bodyPr wrap="square" lIns="0" tIns="0" rIns="0" bIns="0" rtlCol="0"/>
            <a:lstStyle/>
            <a:p>
              <a:endParaRPr/>
            </a:p>
          </p:txBody>
        </p:sp>
        <p:sp>
          <p:nvSpPr>
            <p:cNvPr id="141" name="object 141"/>
            <p:cNvSpPr/>
            <p:nvPr/>
          </p:nvSpPr>
          <p:spPr>
            <a:xfrm>
              <a:off x="5441950" y="5106670"/>
              <a:ext cx="1141730" cy="495934"/>
            </a:xfrm>
            <a:custGeom>
              <a:avLst/>
              <a:gdLst/>
              <a:ahLst/>
              <a:cxnLst/>
              <a:rect l="l" t="t" r="r" b="b"/>
              <a:pathLst>
                <a:path w="1141729" h="495935">
                  <a:moveTo>
                    <a:pt x="0" y="495604"/>
                  </a:moveTo>
                  <a:lnTo>
                    <a:pt x="1141222" y="0"/>
                  </a:lnTo>
                </a:path>
              </a:pathLst>
            </a:custGeom>
            <a:ln w="38100">
              <a:solidFill>
                <a:srgbClr val="7E7E7E"/>
              </a:solidFill>
            </a:ln>
          </p:spPr>
          <p:txBody>
            <a:bodyPr wrap="square" lIns="0" tIns="0" rIns="0" bIns="0" rtlCol="0"/>
            <a:lstStyle/>
            <a:p>
              <a:endParaRPr/>
            </a:p>
          </p:txBody>
        </p:sp>
      </p:grpSp>
      <p:sp>
        <p:nvSpPr>
          <p:cNvPr id="142" name="object 142"/>
          <p:cNvSpPr txBox="1"/>
          <p:nvPr/>
        </p:nvSpPr>
        <p:spPr>
          <a:xfrm>
            <a:off x="4630673" y="5566409"/>
            <a:ext cx="2667000" cy="795655"/>
          </a:xfrm>
          <a:prstGeom prst="rect">
            <a:avLst/>
          </a:prstGeom>
        </p:spPr>
        <p:txBody>
          <a:bodyPr vert="horz" wrap="square" lIns="0" tIns="0" rIns="0" bIns="0" rtlCol="0">
            <a:spAutoFit/>
          </a:bodyPr>
          <a:lstStyle/>
          <a:p>
            <a:pPr algn="ctr">
              <a:lnSpc>
                <a:spcPts val="2005"/>
              </a:lnSpc>
            </a:pPr>
            <a:r>
              <a:rPr sz="1800" spc="-20" dirty="0">
                <a:solidFill>
                  <a:srgbClr val="585858"/>
                </a:solidFill>
                <a:latin typeface="Arial"/>
                <a:cs typeface="Arial"/>
              </a:rPr>
              <a:t>Фото</a:t>
            </a:r>
            <a:r>
              <a:rPr sz="1800" spc="-40" dirty="0">
                <a:solidFill>
                  <a:srgbClr val="585858"/>
                </a:solidFill>
                <a:latin typeface="Arial"/>
                <a:cs typeface="Arial"/>
              </a:rPr>
              <a:t> </a:t>
            </a:r>
            <a:r>
              <a:rPr sz="1800" spc="-15" dirty="0">
                <a:solidFill>
                  <a:srgbClr val="585858"/>
                </a:solidFill>
                <a:latin typeface="Arial"/>
                <a:cs typeface="Arial"/>
              </a:rPr>
              <a:t>исполнителя</a:t>
            </a:r>
            <a:endParaRPr sz="1800">
              <a:latin typeface="Arial"/>
              <a:cs typeface="Arial"/>
            </a:endParaRPr>
          </a:p>
          <a:p>
            <a:pPr marL="58419" marR="52705" indent="3810" algn="ctr">
              <a:lnSpc>
                <a:spcPct val="100000"/>
              </a:lnSpc>
            </a:pPr>
            <a:r>
              <a:rPr sz="1800" spc="-10" dirty="0">
                <a:solidFill>
                  <a:srgbClr val="585858"/>
                </a:solidFill>
                <a:latin typeface="Arial"/>
                <a:cs typeface="Arial"/>
              </a:rPr>
              <a:t>показывают</a:t>
            </a:r>
            <a:r>
              <a:rPr sz="1800" spc="15" dirty="0">
                <a:solidFill>
                  <a:srgbClr val="585858"/>
                </a:solidFill>
                <a:latin typeface="Arial"/>
                <a:cs typeface="Arial"/>
              </a:rPr>
              <a:t> </a:t>
            </a:r>
            <a:r>
              <a:rPr sz="1800" spc="-10" dirty="0">
                <a:solidFill>
                  <a:srgbClr val="585858"/>
                </a:solidFill>
                <a:latin typeface="Arial"/>
                <a:cs typeface="Arial"/>
              </a:rPr>
              <a:t>загрузку </a:t>
            </a:r>
            <a:r>
              <a:rPr sz="1800" spc="-5" dirty="0">
                <a:solidFill>
                  <a:srgbClr val="585858"/>
                </a:solidFill>
                <a:latin typeface="Arial"/>
                <a:cs typeface="Arial"/>
              </a:rPr>
              <a:t> каждого</a:t>
            </a:r>
            <a:r>
              <a:rPr sz="1800" spc="-40" dirty="0">
                <a:solidFill>
                  <a:srgbClr val="585858"/>
                </a:solidFill>
                <a:latin typeface="Arial"/>
                <a:cs typeface="Arial"/>
              </a:rPr>
              <a:t> </a:t>
            </a:r>
            <a:r>
              <a:rPr sz="1800" dirty="0">
                <a:solidFill>
                  <a:srgbClr val="585858"/>
                </a:solidFill>
                <a:latin typeface="Arial"/>
                <a:cs typeface="Arial"/>
              </a:rPr>
              <a:t>члена</a:t>
            </a:r>
            <a:r>
              <a:rPr sz="1800" spc="-30" dirty="0">
                <a:solidFill>
                  <a:srgbClr val="585858"/>
                </a:solidFill>
                <a:latin typeface="Arial"/>
                <a:cs typeface="Arial"/>
              </a:rPr>
              <a:t> </a:t>
            </a:r>
            <a:r>
              <a:rPr sz="1800" spc="-5" dirty="0">
                <a:solidFill>
                  <a:srgbClr val="585858"/>
                </a:solidFill>
                <a:latin typeface="Arial"/>
                <a:cs typeface="Arial"/>
              </a:rPr>
              <a:t>команды</a:t>
            </a:r>
            <a:endParaRPr sz="1800">
              <a:latin typeface="Arial"/>
              <a:cs typeface="Arial"/>
            </a:endParaRPr>
          </a:p>
        </p:txBody>
      </p:sp>
      <p:grpSp>
        <p:nvGrpSpPr>
          <p:cNvPr id="143" name="object 143"/>
          <p:cNvGrpSpPr/>
          <p:nvPr/>
        </p:nvGrpSpPr>
        <p:grpSpPr>
          <a:xfrm>
            <a:off x="7489697" y="4763515"/>
            <a:ext cx="2548255" cy="1598930"/>
            <a:chOff x="7489697" y="4763515"/>
            <a:chExt cx="2548255" cy="1598930"/>
          </a:xfrm>
        </p:grpSpPr>
        <p:sp>
          <p:nvSpPr>
            <p:cNvPr id="144" name="object 144"/>
            <p:cNvSpPr/>
            <p:nvPr/>
          </p:nvSpPr>
          <p:spPr>
            <a:xfrm>
              <a:off x="7489697" y="5566409"/>
              <a:ext cx="2548255" cy="795655"/>
            </a:xfrm>
            <a:custGeom>
              <a:avLst/>
              <a:gdLst/>
              <a:ahLst/>
              <a:cxnLst/>
              <a:rect l="l" t="t" r="r" b="b"/>
              <a:pathLst>
                <a:path w="2548254" h="795654">
                  <a:moveTo>
                    <a:pt x="2548128" y="0"/>
                  </a:moveTo>
                  <a:lnTo>
                    <a:pt x="0" y="0"/>
                  </a:lnTo>
                  <a:lnTo>
                    <a:pt x="0" y="795527"/>
                  </a:lnTo>
                  <a:lnTo>
                    <a:pt x="2548128" y="795527"/>
                  </a:lnTo>
                  <a:lnTo>
                    <a:pt x="2548128" y="0"/>
                  </a:lnTo>
                  <a:close/>
                </a:path>
              </a:pathLst>
            </a:custGeom>
            <a:solidFill>
              <a:srgbClr val="E6E6E6"/>
            </a:solidFill>
          </p:spPr>
          <p:txBody>
            <a:bodyPr wrap="square" lIns="0" tIns="0" rIns="0" bIns="0" rtlCol="0"/>
            <a:lstStyle/>
            <a:p>
              <a:endParaRPr/>
            </a:p>
          </p:txBody>
        </p:sp>
        <p:sp>
          <p:nvSpPr>
            <p:cNvPr id="145" name="object 145"/>
            <p:cNvSpPr/>
            <p:nvPr/>
          </p:nvSpPr>
          <p:spPr>
            <a:xfrm>
              <a:off x="8889491" y="4782565"/>
              <a:ext cx="438784" cy="788670"/>
            </a:xfrm>
            <a:custGeom>
              <a:avLst/>
              <a:gdLst/>
              <a:ahLst/>
              <a:cxnLst/>
              <a:rect l="l" t="t" r="r" b="b"/>
              <a:pathLst>
                <a:path w="438784" h="788670">
                  <a:moveTo>
                    <a:pt x="0" y="788669"/>
                  </a:moveTo>
                  <a:lnTo>
                    <a:pt x="438657" y="0"/>
                  </a:lnTo>
                </a:path>
              </a:pathLst>
            </a:custGeom>
            <a:ln w="38100">
              <a:solidFill>
                <a:srgbClr val="7E7E7E"/>
              </a:solidFill>
            </a:ln>
          </p:spPr>
          <p:txBody>
            <a:bodyPr wrap="square" lIns="0" tIns="0" rIns="0" bIns="0" rtlCol="0"/>
            <a:lstStyle/>
            <a:p>
              <a:endParaRPr/>
            </a:p>
          </p:txBody>
        </p:sp>
      </p:grpSp>
      <p:sp>
        <p:nvSpPr>
          <p:cNvPr id="146" name="object 146"/>
          <p:cNvSpPr txBox="1"/>
          <p:nvPr/>
        </p:nvSpPr>
        <p:spPr>
          <a:xfrm>
            <a:off x="7489697" y="5566409"/>
            <a:ext cx="2548255" cy="267335"/>
          </a:xfrm>
          <a:prstGeom prst="rect">
            <a:avLst/>
          </a:prstGeom>
          <a:solidFill>
            <a:srgbClr val="E6E6E6"/>
          </a:solidFill>
        </p:spPr>
        <p:txBody>
          <a:bodyPr vert="horz" wrap="square" lIns="0" tIns="0" rIns="0" bIns="0" rtlCol="0">
            <a:spAutoFit/>
          </a:bodyPr>
          <a:lstStyle/>
          <a:p>
            <a:pPr marL="194945">
              <a:lnSpc>
                <a:spcPts val="2005"/>
              </a:lnSpc>
            </a:pPr>
            <a:r>
              <a:rPr sz="1800" spc="-20" dirty="0">
                <a:solidFill>
                  <a:srgbClr val="585858"/>
                </a:solidFill>
                <a:latin typeface="Arial"/>
                <a:cs typeface="Arial"/>
              </a:rPr>
              <a:t>Разноцветные</a:t>
            </a:r>
            <a:r>
              <a:rPr sz="1800" spc="-10" dirty="0">
                <a:solidFill>
                  <a:srgbClr val="585858"/>
                </a:solidFill>
                <a:latin typeface="Arial"/>
                <a:cs typeface="Arial"/>
              </a:rPr>
              <a:t> </a:t>
            </a:r>
            <a:r>
              <a:rPr sz="1800" spc="-15" dirty="0">
                <a:solidFill>
                  <a:srgbClr val="585858"/>
                </a:solidFill>
                <a:latin typeface="Arial"/>
                <a:cs typeface="Arial"/>
              </a:rPr>
              <a:t>точки</a:t>
            </a:r>
            <a:endParaRPr sz="1800">
              <a:latin typeface="Arial"/>
              <a:cs typeface="Arial"/>
            </a:endParaRPr>
          </a:p>
        </p:txBody>
      </p:sp>
      <p:sp>
        <p:nvSpPr>
          <p:cNvPr id="147" name="object 147"/>
          <p:cNvSpPr txBox="1"/>
          <p:nvPr/>
        </p:nvSpPr>
        <p:spPr>
          <a:xfrm>
            <a:off x="7489697" y="5833259"/>
            <a:ext cx="2548255" cy="274320"/>
          </a:xfrm>
          <a:prstGeom prst="rect">
            <a:avLst/>
          </a:prstGeom>
          <a:solidFill>
            <a:srgbClr val="E6E6E6"/>
          </a:solidFill>
        </p:spPr>
        <p:txBody>
          <a:bodyPr vert="horz" wrap="square" lIns="0" tIns="0" rIns="0" bIns="0" rtlCol="0">
            <a:spAutoFit/>
          </a:bodyPr>
          <a:lstStyle/>
          <a:p>
            <a:pPr marL="94615">
              <a:lnSpc>
                <a:spcPts val="2065"/>
              </a:lnSpc>
            </a:pPr>
            <a:r>
              <a:rPr sz="1800" spc="-10" dirty="0">
                <a:solidFill>
                  <a:srgbClr val="585858"/>
                </a:solidFill>
                <a:latin typeface="Arial"/>
                <a:cs typeface="Arial"/>
              </a:rPr>
              <a:t>дают</a:t>
            </a:r>
            <a:r>
              <a:rPr sz="1800" spc="-50" dirty="0">
                <a:solidFill>
                  <a:srgbClr val="585858"/>
                </a:solidFill>
                <a:latin typeface="Arial"/>
                <a:cs typeface="Arial"/>
              </a:rPr>
              <a:t> </a:t>
            </a:r>
            <a:r>
              <a:rPr sz="1800" spc="-5" dirty="0">
                <a:solidFill>
                  <a:srgbClr val="585858"/>
                </a:solidFill>
                <a:latin typeface="Arial"/>
                <a:cs typeface="Arial"/>
              </a:rPr>
              <a:t>время</a:t>
            </a:r>
            <a:r>
              <a:rPr sz="1800" spc="-20" dirty="0">
                <a:solidFill>
                  <a:srgbClr val="585858"/>
                </a:solidFill>
                <a:latin typeface="Arial"/>
                <a:cs typeface="Arial"/>
              </a:rPr>
              <a:t> </a:t>
            </a:r>
            <a:r>
              <a:rPr sz="1800" spc="-5" dirty="0">
                <a:solidFill>
                  <a:srgbClr val="585858"/>
                </a:solidFill>
                <a:latin typeface="Arial"/>
                <a:cs typeface="Arial"/>
              </a:rPr>
              <a:t>ожидания</a:t>
            </a:r>
            <a:endParaRPr sz="1800">
              <a:latin typeface="Arial"/>
              <a:cs typeface="Arial"/>
            </a:endParaRPr>
          </a:p>
        </p:txBody>
      </p:sp>
      <p:sp>
        <p:nvSpPr>
          <p:cNvPr id="148" name="object 148"/>
          <p:cNvSpPr txBox="1"/>
          <p:nvPr/>
        </p:nvSpPr>
        <p:spPr>
          <a:xfrm>
            <a:off x="7489697" y="6107579"/>
            <a:ext cx="2548255" cy="254635"/>
          </a:xfrm>
          <a:prstGeom prst="rect">
            <a:avLst/>
          </a:prstGeom>
          <a:solidFill>
            <a:srgbClr val="E6E6E6"/>
          </a:solidFill>
        </p:spPr>
        <p:txBody>
          <a:bodyPr vert="horz" wrap="square" lIns="0" tIns="0" rIns="0" bIns="0" rtlCol="0">
            <a:spAutoFit/>
          </a:bodyPr>
          <a:lstStyle/>
          <a:p>
            <a:pPr marL="141605">
              <a:lnSpc>
                <a:spcPts val="2005"/>
              </a:lnSpc>
            </a:pPr>
            <a:r>
              <a:rPr sz="1800" dirty="0">
                <a:solidFill>
                  <a:srgbClr val="585858"/>
                </a:solidFill>
                <a:latin typeface="Arial"/>
                <a:cs typeface="Arial"/>
              </a:rPr>
              <a:t>для</a:t>
            </a:r>
            <a:r>
              <a:rPr sz="1800" spc="-35" dirty="0">
                <a:solidFill>
                  <a:srgbClr val="585858"/>
                </a:solidFill>
                <a:latin typeface="Arial"/>
                <a:cs typeface="Arial"/>
              </a:rPr>
              <a:t> </a:t>
            </a:r>
            <a:r>
              <a:rPr sz="1800" spc="-10" dirty="0">
                <a:solidFill>
                  <a:srgbClr val="585858"/>
                </a:solidFill>
                <a:latin typeface="Arial"/>
                <a:cs typeface="Arial"/>
              </a:rPr>
              <a:t>задачи</a:t>
            </a:r>
            <a:r>
              <a:rPr sz="1800" spc="-30" dirty="0">
                <a:solidFill>
                  <a:srgbClr val="585858"/>
                </a:solidFill>
                <a:latin typeface="Arial"/>
                <a:cs typeface="Arial"/>
              </a:rPr>
              <a:t> </a:t>
            </a:r>
            <a:r>
              <a:rPr sz="1800" dirty="0">
                <a:solidFill>
                  <a:srgbClr val="585858"/>
                </a:solidFill>
                <a:latin typeface="Arial"/>
                <a:cs typeface="Arial"/>
              </a:rPr>
              <a:t>по</a:t>
            </a:r>
            <a:r>
              <a:rPr sz="1800" spc="-30" dirty="0">
                <a:solidFill>
                  <a:srgbClr val="585858"/>
                </a:solidFill>
                <a:latin typeface="Arial"/>
                <a:cs typeface="Arial"/>
              </a:rPr>
              <a:t> </a:t>
            </a:r>
            <a:r>
              <a:rPr sz="1800" spc="-10" dirty="0">
                <a:solidFill>
                  <a:srgbClr val="585858"/>
                </a:solidFill>
                <a:latin typeface="Arial"/>
                <a:cs typeface="Arial"/>
              </a:rPr>
              <a:t>фазам</a:t>
            </a:r>
            <a:endParaRPr sz="1800">
              <a:latin typeface="Arial"/>
              <a:cs typeface="Arial"/>
            </a:endParaRPr>
          </a:p>
        </p:txBody>
      </p:sp>
      <p:grpSp>
        <p:nvGrpSpPr>
          <p:cNvPr id="149" name="object 149"/>
          <p:cNvGrpSpPr/>
          <p:nvPr/>
        </p:nvGrpSpPr>
        <p:grpSpPr>
          <a:xfrm>
            <a:off x="6793865" y="2346198"/>
            <a:ext cx="5064125" cy="1403985"/>
            <a:chOff x="6793865" y="2346198"/>
            <a:chExt cx="5064125" cy="1403985"/>
          </a:xfrm>
        </p:grpSpPr>
        <p:pic>
          <p:nvPicPr>
            <p:cNvPr id="150" name="object 150"/>
            <p:cNvPicPr/>
            <p:nvPr/>
          </p:nvPicPr>
          <p:blipFill>
            <a:blip r:embed="rId5" cstate="print"/>
            <a:stretch>
              <a:fillRect/>
            </a:stretch>
          </p:blipFill>
          <p:spPr>
            <a:xfrm>
              <a:off x="8333232" y="3230880"/>
              <a:ext cx="149351" cy="166115"/>
            </a:xfrm>
            <a:prstGeom prst="rect">
              <a:avLst/>
            </a:prstGeom>
          </p:spPr>
        </p:pic>
        <p:pic>
          <p:nvPicPr>
            <p:cNvPr id="151" name="object 151"/>
            <p:cNvPicPr/>
            <p:nvPr/>
          </p:nvPicPr>
          <p:blipFill>
            <a:blip r:embed="rId13" cstate="print"/>
            <a:stretch>
              <a:fillRect/>
            </a:stretch>
          </p:blipFill>
          <p:spPr>
            <a:xfrm>
              <a:off x="9439656" y="3293364"/>
              <a:ext cx="150875" cy="164591"/>
            </a:xfrm>
            <a:prstGeom prst="rect">
              <a:avLst/>
            </a:prstGeom>
          </p:spPr>
        </p:pic>
        <p:sp>
          <p:nvSpPr>
            <p:cNvPr id="152" name="object 152"/>
            <p:cNvSpPr/>
            <p:nvPr/>
          </p:nvSpPr>
          <p:spPr>
            <a:xfrm>
              <a:off x="8216646" y="2346198"/>
              <a:ext cx="3641090" cy="1403985"/>
            </a:xfrm>
            <a:custGeom>
              <a:avLst/>
              <a:gdLst/>
              <a:ahLst/>
              <a:cxnLst/>
              <a:rect l="l" t="t" r="r" b="b"/>
              <a:pathLst>
                <a:path w="3641090" h="1403985">
                  <a:moveTo>
                    <a:pt x="3640836" y="0"/>
                  </a:moveTo>
                  <a:lnTo>
                    <a:pt x="0" y="0"/>
                  </a:lnTo>
                  <a:lnTo>
                    <a:pt x="0" y="1403603"/>
                  </a:lnTo>
                  <a:lnTo>
                    <a:pt x="3640836" y="1403603"/>
                  </a:lnTo>
                  <a:lnTo>
                    <a:pt x="3640836" y="0"/>
                  </a:lnTo>
                  <a:close/>
                </a:path>
              </a:pathLst>
            </a:custGeom>
            <a:solidFill>
              <a:srgbClr val="E6E6E6"/>
            </a:solidFill>
          </p:spPr>
          <p:txBody>
            <a:bodyPr wrap="square" lIns="0" tIns="0" rIns="0" bIns="0" rtlCol="0"/>
            <a:lstStyle/>
            <a:p>
              <a:endParaRPr/>
            </a:p>
          </p:txBody>
        </p:sp>
        <p:sp>
          <p:nvSpPr>
            <p:cNvPr id="153" name="object 153"/>
            <p:cNvSpPr/>
            <p:nvPr/>
          </p:nvSpPr>
          <p:spPr>
            <a:xfrm>
              <a:off x="6812915" y="2346198"/>
              <a:ext cx="1403985" cy="1403985"/>
            </a:xfrm>
            <a:custGeom>
              <a:avLst/>
              <a:gdLst/>
              <a:ahLst/>
              <a:cxnLst/>
              <a:rect l="l" t="t" r="r" b="b"/>
              <a:pathLst>
                <a:path w="1403984" h="1403985">
                  <a:moveTo>
                    <a:pt x="1403857" y="0"/>
                  </a:moveTo>
                  <a:lnTo>
                    <a:pt x="1403857" y="1403603"/>
                  </a:lnTo>
                </a:path>
                <a:path w="1403984" h="1403985">
                  <a:moveTo>
                    <a:pt x="1403857" y="443864"/>
                  </a:moveTo>
                  <a:lnTo>
                    <a:pt x="0" y="258699"/>
                  </a:lnTo>
                </a:path>
              </a:pathLst>
            </a:custGeom>
            <a:ln w="38100">
              <a:solidFill>
                <a:srgbClr val="7E7E7E"/>
              </a:solidFill>
            </a:ln>
          </p:spPr>
          <p:txBody>
            <a:bodyPr wrap="square" lIns="0" tIns="0" rIns="0" bIns="0" rtlCol="0"/>
            <a:lstStyle/>
            <a:p>
              <a:endParaRPr/>
            </a:p>
          </p:txBody>
        </p:sp>
      </p:grpSp>
      <p:sp>
        <p:nvSpPr>
          <p:cNvPr id="154" name="object 154"/>
          <p:cNvSpPr txBox="1"/>
          <p:nvPr/>
        </p:nvSpPr>
        <p:spPr>
          <a:xfrm>
            <a:off x="8836914" y="2343403"/>
            <a:ext cx="240220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85858"/>
                </a:solidFill>
                <a:latin typeface="Arial"/>
                <a:cs typeface="Arial"/>
              </a:rPr>
              <a:t>Лимиты</a:t>
            </a:r>
            <a:r>
              <a:rPr sz="1800" spc="-70" dirty="0">
                <a:solidFill>
                  <a:srgbClr val="585858"/>
                </a:solidFill>
                <a:latin typeface="Arial"/>
                <a:cs typeface="Arial"/>
              </a:rPr>
              <a:t> </a:t>
            </a:r>
            <a:r>
              <a:rPr sz="1800" spc="-10" dirty="0">
                <a:solidFill>
                  <a:srgbClr val="585858"/>
                </a:solidFill>
                <a:latin typeface="Arial"/>
                <a:cs typeface="Arial"/>
              </a:rPr>
              <a:t>ограничивают</a:t>
            </a:r>
            <a:endParaRPr sz="1800">
              <a:latin typeface="Arial"/>
              <a:cs typeface="Arial"/>
            </a:endParaRPr>
          </a:p>
        </p:txBody>
      </p:sp>
      <p:sp>
        <p:nvSpPr>
          <p:cNvPr id="155" name="object 155"/>
          <p:cNvSpPr txBox="1"/>
          <p:nvPr/>
        </p:nvSpPr>
        <p:spPr>
          <a:xfrm>
            <a:off x="8757666" y="2617723"/>
            <a:ext cx="2560955"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585858"/>
                </a:solidFill>
                <a:latin typeface="Arial"/>
                <a:cs typeface="Arial"/>
              </a:rPr>
              <a:t>незавершенную</a:t>
            </a:r>
            <a:r>
              <a:rPr sz="1800" spc="35" dirty="0">
                <a:solidFill>
                  <a:srgbClr val="585858"/>
                </a:solidFill>
                <a:latin typeface="Arial"/>
                <a:cs typeface="Arial"/>
              </a:rPr>
              <a:t> </a:t>
            </a:r>
            <a:r>
              <a:rPr sz="1800" spc="-35" dirty="0">
                <a:solidFill>
                  <a:srgbClr val="585858"/>
                </a:solidFill>
                <a:latin typeface="Arial"/>
                <a:cs typeface="Arial"/>
              </a:rPr>
              <a:t>работу.</a:t>
            </a:r>
            <a:endParaRPr sz="1800">
              <a:latin typeface="Arial"/>
              <a:cs typeface="Arial"/>
            </a:endParaRPr>
          </a:p>
        </p:txBody>
      </p:sp>
      <p:sp>
        <p:nvSpPr>
          <p:cNvPr id="156" name="object 156"/>
          <p:cNvSpPr txBox="1"/>
          <p:nvPr/>
        </p:nvSpPr>
        <p:spPr>
          <a:xfrm>
            <a:off x="8261984" y="2892044"/>
            <a:ext cx="3551554" cy="848994"/>
          </a:xfrm>
          <a:prstGeom prst="rect">
            <a:avLst/>
          </a:prstGeom>
        </p:spPr>
        <p:txBody>
          <a:bodyPr vert="horz" wrap="square" lIns="0" tIns="12700" rIns="0" bIns="0" rtlCol="0">
            <a:spAutoFit/>
          </a:bodyPr>
          <a:lstStyle/>
          <a:p>
            <a:pPr marL="12700" marR="5080" algn="ctr">
              <a:lnSpc>
                <a:spcPct val="100000"/>
              </a:lnSpc>
              <a:spcBef>
                <a:spcPts val="100"/>
              </a:spcBef>
            </a:pPr>
            <a:r>
              <a:rPr sz="1800" spc="-5" dirty="0">
                <a:solidFill>
                  <a:srgbClr val="585858"/>
                </a:solidFill>
                <a:latin typeface="Arial"/>
                <a:cs typeface="Arial"/>
              </a:rPr>
              <a:t>Сложности </a:t>
            </a:r>
            <a:r>
              <a:rPr sz="1800" spc="-10" dirty="0">
                <a:solidFill>
                  <a:srgbClr val="585858"/>
                </a:solidFill>
                <a:latin typeface="Arial"/>
                <a:cs typeface="Arial"/>
              </a:rPr>
              <a:t>приводят </a:t>
            </a:r>
            <a:r>
              <a:rPr sz="1800" dirty="0">
                <a:solidFill>
                  <a:srgbClr val="585858"/>
                </a:solidFill>
                <a:latin typeface="Arial"/>
                <a:cs typeface="Arial"/>
              </a:rPr>
              <a:t>к </a:t>
            </a:r>
            <a:r>
              <a:rPr sz="1800" spc="-5" dirty="0">
                <a:solidFill>
                  <a:srgbClr val="585858"/>
                </a:solidFill>
                <a:latin typeface="Arial"/>
                <a:cs typeface="Arial"/>
              </a:rPr>
              <a:t>остановке </a:t>
            </a:r>
            <a:r>
              <a:rPr sz="1800" spc="-490" dirty="0">
                <a:solidFill>
                  <a:srgbClr val="585858"/>
                </a:solidFill>
                <a:latin typeface="Arial"/>
                <a:cs typeface="Arial"/>
              </a:rPr>
              <a:t> </a:t>
            </a:r>
            <a:r>
              <a:rPr sz="1800" spc="-10" dirty="0">
                <a:solidFill>
                  <a:srgbClr val="585858"/>
                </a:solidFill>
                <a:latin typeface="Arial"/>
                <a:cs typeface="Arial"/>
              </a:rPr>
              <a:t>работы</a:t>
            </a:r>
            <a:r>
              <a:rPr sz="1800" spc="-5" dirty="0">
                <a:solidFill>
                  <a:srgbClr val="585858"/>
                </a:solidFill>
                <a:latin typeface="Arial"/>
                <a:cs typeface="Arial"/>
              </a:rPr>
              <a:t> </a:t>
            </a:r>
            <a:r>
              <a:rPr sz="1800" spc="-10" dirty="0">
                <a:solidFill>
                  <a:srgbClr val="585858"/>
                </a:solidFill>
                <a:latin typeface="Arial"/>
                <a:cs typeface="Arial"/>
              </a:rPr>
              <a:t>других</a:t>
            </a:r>
            <a:r>
              <a:rPr sz="1800" spc="10" dirty="0">
                <a:solidFill>
                  <a:srgbClr val="585858"/>
                </a:solidFill>
                <a:latin typeface="Arial"/>
                <a:cs typeface="Arial"/>
              </a:rPr>
              <a:t> </a:t>
            </a:r>
            <a:r>
              <a:rPr sz="1800" spc="-15" dirty="0">
                <a:solidFill>
                  <a:srgbClr val="585858"/>
                </a:solidFill>
                <a:latin typeface="Arial"/>
                <a:cs typeface="Arial"/>
              </a:rPr>
              <a:t>сотрудников</a:t>
            </a:r>
            <a:r>
              <a:rPr sz="1800" spc="10" dirty="0">
                <a:solidFill>
                  <a:srgbClr val="585858"/>
                </a:solidFill>
                <a:latin typeface="Arial"/>
                <a:cs typeface="Arial"/>
              </a:rPr>
              <a:t> </a:t>
            </a:r>
            <a:r>
              <a:rPr sz="1800" dirty="0">
                <a:solidFill>
                  <a:srgbClr val="585858"/>
                </a:solidFill>
                <a:latin typeface="Arial"/>
                <a:cs typeface="Arial"/>
              </a:rPr>
              <a:t>и </a:t>
            </a:r>
            <a:r>
              <a:rPr sz="1800" spc="5" dirty="0">
                <a:solidFill>
                  <a:srgbClr val="585858"/>
                </a:solidFill>
                <a:latin typeface="Arial"/>
                <a:cs typeface="Arial"/>
              </a:rPr>
              <a:t> </a:t>
            </a:r>
            <a:r>
              <a:rPr sz="1800" spc="-5" dirty="0">
                <a:solidFill>
                  <a:srgbClr val="585858"/>
                </a:solidFill>
                <a:latin typeface="Arial"/>
                <a:cs typeface="Arial"/>
              </a:rPr>
              <a:t>совместному</a:t>
            </a:r>
            <a:r>
              <a:rPr sz="1800" spc="5" dirty="0">
                <a:solidFill>
                  <a:srgbClr val="585858"/>
                </a:solidFill>
                <a:latin typeface="Arial"/>
                <a:cs typeface="Arial"/>
              </a:rPr>
              <a:t> </a:t>
            </a:r>
            <a:r>
              <a:rPr sz="1800" dirty="0">
                <a:solidFill>
                  <a:srgbClr val="585858"/>
                </a:solidFill>
                <a:latin typeface="Arial"/>
                <a:cs typeface="Arial"/>
              </a:rPr>
              <a:t>поиску</a:t>
            </a:r>
            <a:r>
              <a:rPr sz="1800" spc="-15" dirty="0">
                <a:solidFill>
                  <a:srgbClr val="585858"/>
                </a:solidFill>
                <a:latin typeface="Arial"/>
                <a:cs typeface="Arial"/>
              </a:rPr>
              <a:t> </a:t>
            </a:r>
            <a:r>
              <a:rPr sz="1800" spc="-10" dirty="0">
                <a:solidFill>
                  <a:srgbClr val="585858"/>
                </a:solidFill>
                <a:latin typeface="Arial"/>
                <a:cs typeface="Arial"/>
              </a:rPr>
              <a:t>решения</a:t>
            </a:r>
            <a:endParaRPr sz="1800">
              <a:latin typeface="Arial"/>
              <a:cs typeface="Arial"/>
            </a:endParaRPr>
          </a:p>
        </p:txBody>
      </p:sp>
    </p:spTree>
    <p:extLst>
      <p:ext uri="{BB962C8B-B14F-4D97-AF65-F5344CB8AC3E}">
        <p14:creationId xmlns:p14="http://schemas.microsoft.com/office/powerpoint/2010/main" val="4156956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855" y="0"/>
            <a:ext cx="9451340" cy="1243930"/>
          </a:xfrm>
          <a:prstGeom prst="rect">
            <a:avLst/>
          </a:prstGeom>
        </p:spPr>
        <p:txBody>
          <a:bodyPr vert="horz" wrap="square" lIns="0" tIns="12700" rIns="0" bIns="0" rtlCol="0">
            <a:spAutoFit/>
          </a:bodyPr>
          <a:lstStyle/>
          <a:p>
            <a:pPr>
              <a:lnSpc>
                <a:spcPts val="4800"/>
              </a:lnSpc>
              <a:spcBef>
                <a:spcPts val="0"/>
              </a:spcBef>
            </a:pPr>
            <a:r>
              <a:rPr spc="-5" dirty="0" err="1"/>
              <a:t>Канбан-доска</a:t>
            </a:r>
            <a:r>
              <a:rPr spc="-30" dirty="0"/>
              <a:t> </a:t>
            </a:r>
            <a:r>
              <a:rPr spc="-20" dirty="0" err="1"/>
              <a:t>департамента</a:t>
            </a:r>
            <a:r>
              <a:rPr dirty="0"/>
              <a:t> </a:t>
            </a:r>
            <a:r>
              <a:rPr spc="10" dirty="0"/>
              <a:t>Банка</a:t>
            </a:r>
            <a:r>
              <a:rPr spc="-10" dirty="0"/>
              <a:t> </a:t>
            </a:r>
            <a:r>
              <a:rPr spc="-35" dirty="0"/>
              <a:t>России</a:t>
            </a:r>
          </a:p>
        </p:txBody>
      </p:sp>
      <p:sp>
        <p:nvSpPr>
          <p:cNvPr id="3" name="object 3"/>
          <p:cNvSpPr txBox="1"/>
          <p:nvPr/>
        </p:nvSpPr>
        <p:spPr>
          <a:xfrm>
            <a:off x="942847" y="5021402"/>
            <a:ext cx="9939020" cy="75755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Из </a:t>
            </a:r>
            <a:r>
              <a:rPr sz="2400" u="heavy" spc="-5" dirty="0">
                <a:solidFill>
                  <a:srgbClr val="0080FF"/>
                </a:solidFill>
                <a:uFill>
                  <a:solidFill>
                    <a:srgbClr val="0080FF"/>
                  </a:solidFill>
                </a:uFill>
                <a:latin typeface="Arial"/>
                <a:cs typeface="Arial"/>
                <a:hlinkClick r:id="rId2"/>
              </a:rPr>
              <a:t>выступления</a:t>
            </a:r>
            <a:r>
              <a:rPr sz="2400" u="heavy" spc="-15" dirty="0">
                <a:solidFill>
                  <a:srgbClr val="0080FF"/>
                </a:solidFill>
                <a:uFill>
                  <a:solidFill>
                    <a:srgbClr val="0080FF"/>
                  </a:solidFill>
                </a:uFill>
                <a:latin typeface="Arial"/>
                <a:cs typeface="Arial"/>
                <a:hlinkClick r:id="rId2"/>
              </a:rPr>
              <a:t> </a:t>
            </a:r>
            <a:r>
              <a:rPr sz="2400" u="heavy" spc="-25" dirty="0">
                <a:solidFill>
                  <a:srgbClr val="0080FF"/>
                </a:solidFill>
                <a:uFill>
                  <a:solidFill>
                    <a:srgbClr val="0080FF"/>
                  </a:solidFill>
                </a:uFill>
                <a:latin typeface="Arial"/>
                <a:cs typeface="Arial"/>
                <a:hlinkClick r:id="rId2"/>
              </a:rPr>
              <a:t>Светланы</a:t>
            </a:r>
            <a:r>
              <a:rPr sz="2400" u="heavy" spc="10" dirty="0">
                <a:solidFill>
                  <a:srgbClr val="0080FF"/>
                </a:solidFill>
                <a:uFill>
                  <a:solidFill>
                    <a:srgbClr val="0080FF"/>
                  </a:solidFill>
                </a:uFill>
                <a:latin typeface="Arial"/>
                <a:cs typeface="Arial"/>
                <a:hlinkClick r:id="rId2"/>
              </a:rPr>
              <a:t> </a:t>
            </a:r>
            <a:r>
              <a:rPr sz="2400" u="heavy" spc="-10" dirty="0">
                <a:solidFill>
                  <a:srgbClr val="0080FF"/>
                </a:solidFill>
                <a:uFill>
                  <a:solidFill>
                    <a:srgbClr val="0080FF"/>
                  </a:solidFill>
                </a:uFill>
                <a:latin typeface="Arial"/>
                <a:cs typeface="Arial"/>
                <a:hlinkClick r:id="rId2"/>
              </a:rPr>
              <a:t>Ивановой</a:t>
            </a:r>
            <a:r>
              <a:rPr sz="2400" spc="30" dirty="0">
                <a:solidFill>
                  <a:srgbClr val="0080FF"/>
                </a:solidFill>
                <a:latin typeface="Arial"/>
                <a:cs typeface="Arial"/>
                <a:hlinkClick r:id="rId2"/>
              </a:rPr>
              <a:t> </a:t>
            </a:r>
            <a:r>
              <a:rPr sz="2400" spc="-20" dirty="0">
                <a:latin typeface="Arial"/>
                <a:cs typeface="Arial"/>
              </a:rPr>
              <a:t>руководителя</a:t>
            </a:r>
            <a:r>
              <a:rPr sz="2400" spc="5" dirty="0">
                <a:latin typeface="Arial"/>
                <a:cs typeface="Arial"/>
              </a:rPr>
              <a:t> </a:t>
            </a:r>
            <a:r>
              <a:rPr sz="2400" spc="-5" dirty="0">
                <a:latin typeface="Arial"/>
                <a:cs typeface="Arial"/>
              </a:rPr>
              <a:t>проектного</a:t>
            </a:r>
            <a:r>
              <a:rPr sz="2400" spc="15" dirty="0">
                <a:latin typeface="Arial"/>
                <a:cs typeface="Arial"/>
              </a:rPr>
              <a:t> </a:t>
            </a:r>
            <a:r>
              <a:rPr sz="2400" spc="-5" dirty="0">
                <a:latin typeface="Arial"/>
                <a:cs typeface="Arial"/>
              </a:rPr>
              <a:t>офиса</a:t>
            </a:r>
            <a:endParaRPr sz="2400">
              <a:latin typeface="Arial"/>
              <a:cs typeface="Arial"/>
            </a:endParaRPr>
          </a:p>
          <a:p>
            <a:pPr marL="12700">
              <a:lnSpc>
                <a:spcPct val="100000"/>
              </a:lnSpc>
              <a:spcBef>
                <a:spcPts val="5"/>
              </a:spcBef>
            </a:pPr>
            <a:r>
              <a:rPr sz="2400" spc="5" dirty="0">
                <a:latin typeface="Arial"/>
                <a:cs typeface="Arial"/>
              </a:rPr>
              <a:t>Банка</a:t>
            </a:r>
            <a:r>
              <a:rPr sz="2400" spc="10" dirty="0">
                <a:latin typeface="Arial"/>
                <a:cs typeface="Arial"/>
              </a:rPr>
              <a:t> </a:t>
            </a:r>
            <a:r>
              <a:rPr sz="2400" spc="-25" dirty="0">
                <a:latin typeface="Arial"/>
                <a:cs typeface="Arial"/>
              </a:rPr>
              <a:t>России</a:t>
            </a:r>
            <a:r>
              <a:rPr sz="2400" spc="-5" dirty="0">
                <a:latin typeface="Arial"/>
                <a:cs typeface="Arial"/>
              </a:rPr>
              <a:t> </a:t>
            </a:r>
            <a:r>
              <a:rPr sz="2400" spc="-10" dirty="0">
                <a:latin typeface="Arial"/>
                <a:cs typeface="Arial"/>
              </a:rPr>
              <a:t>на</a:t>
            </a:r>
            <a:r>
              <a:rPr sz="2400" spc="-120" dirty="0">
                <a:latin typeface="Arial"/>
                <a:cs typeface="Arial"/>
              </a:rPr>
              <a:t> </a:t>
            </a:r>
            <a:r>
              <a:rPr sz="2400" spc="-5" dirty="0">
                <a:latin typeface="Arial"/>
                <a:cs typeface="Arial"/>
              </a:rPr>
              <a:t>AgileDays-2018.</a:t>
            </a:r>
            <a:r>
              <a:rPr sz="2400" spc="55" dirty="0">
                <a:latin typeface="Arial"/>
                <a:cs typeface="Arial"/>
              </a:rPr>
              <a:t> </a:t>
            </a:r>
            <a:r>
              <a:rPr sz="2400" spc="-5" dirty="0">
                <a:latin typeface="Arial"/>
                <a:cs typeface="Arial"/>
              </a:rPr>
              <a:t>8</a:t>
            </a:r>
            <a:r>
              <a:rPr sz="2400" dirty="0">
                <a:latin typeface="Arial"/>
                <a:cs typeface="Arial"/>
              </a:rPr>
              <a:t> </a:t>
            </a:r>
            <a:r>
              <a:rPr sz="2400" spc="-15" dirty="0">
                <a:latin typeface="Arial"/>
                <a:cs typeface="Arial"/>
              </a:rPr>
              <a:t>метров,</a:t>
            </a:r>
            <a:r>
              <a:rPr sz="2400" dirty="0">
                <a:latin typeface="Arial"/>
                <a:cs typeface="Arial"/>
              </a:rPr>
              <a:t> </a:t>
            </a:r>
            <a:r>
              <a:rPr sz="2400" spc="-5" dirty="0">
                <a:latin typeface="Arial"/>
                <a:cs typeface="Arial"/>
              </a:rPr>
              <a:t>около 150</a:t>
            </a:r>
            <a:r>
              <a:rPr sz="2400" spc="5" dirty="0">
                <a:latin typeface="Arial"/>
                <a:cs typeface="Arial"/>
              </a:rPr>
              <a:t> </a:t>
            </a:r>
            <a:r>
              <a:rPr sz="2400" spc="-15" dirty="0">
                <a:latin typeface="Arial"/>
                <a:cs typeface="Arial"/>
              </a:rPr>
              <a:t>задач.</a:t>
            </a:r>
            <a:endParaRPr sz="2400">
              <a:latin typeface="Arial"/>
              <a:cs typeface="Arial"/>
            </a:endParaRPr>
          </a:p>
        </p:txBody>
      </p:sp>
      <p:pic>
        <p:nvPicPr>
          <p:cNvPr id="4" name="object 4"/>
          <p:cNvPicPr/>
          <p:nvPr/>
        </p:nvPicPr>
        <p:blipFill>
          <a:blip r:embed="rId3" cstate="print"/>
          <a:stretch>
            <a:fillRect/>
          </a:stretch>
        </p:blipFill>
        <p:spPr>
          <a:xfrm>
            <a:off x="932688" y="1155191"/>
            <a:ext cx="10509504" cy="3665220"/>
          </a:xfrm>
          <a:prstGeom prst="rect">
            <a:avLst/>
          </a:prstGeom>
        </p:spPr>
      </p:pic>
    </p:spTree>
    <p:extLst>
      <p:ext uri="{BB962C8B-B14F-4D97-AF65-F5344CB8AC3E}">
        <p14:creationId xmlns:p14="http://schemas.microsoft.com/office/powerpoint/2010/main" val="98107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8541CB-1C19-7A9C-D357-0E5E009702EF}"/>
              </a:ext>
            </a:extLst>
          </p:cNvPr>
          <p:cNvSpPr>
            <a:spLocks noGrp="1"/>
          </p:cNvSpPr>
          <p:nvPr>
            <p:ph type="title"/>
          </p:nvPr>
        </p:nvSpPr>
        <p:spPr/>
        <p:txBody>
          <a:bodyPr>
            <a:normAutofit/>
          </a:bodyPr>
          <a:lstStyle/>
          <a:p>
            <a:r>
              <a:rPr lang="ru-RU" sz="2800" b="0" i="0" dirty="0">
                <a:solidFill>
                  <a:srgbClr val="000000"/>
                </a:solidFill>
                <a:effectLst/>
                <a:latin typeface="lucida grande"/>
              </a:rPr>
              <a:t>ГОСТ Р ИСО/МЭК 12207 Информационная технология. Системная и программная инженерия. Процессы жизненного цикла программных средств</a:t>
            </a:r>
            <a:endParaRPr lang="ru-RU" sz="2800" dirty="0"/>
          </a:p>
        </p:txBody>
      </p:sp>
      <p:pic>
        <p:nvPicPr>
          <p:cNvPr id="1026" name="Picture 2">
            <a:extLst>
              <a:ext uri="{FF2B5EF4-FFF2-40B4-BE49-F238E27FC236}">
                <a16:creationId xmlns:a16="http://schemas.microsoft.com/office/drawing/2014/main" id="{EC790B33-2388-6121-D54C-23FAE12071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37546" y="2011362"/>
            <a:ext cx="446918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08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76F4D9-333D-AFDE-B67E-09E7FA618416}"/>
              </a:ext>
            </a:extLst>
          </p:cNvPr>
          <p:cNvSpPr>
            <a:spLocks noGrp="1"/>
          </p:cNvSpPr>
          <p:nvPr>
            <p:ph type="title"/>
          </p:nvPr>
        </p:nvSpPr>
        <p:spPr/>
        <p:txBody>
          <a:bodyPr/>
          <a:lstStyle/>
          <a:p>
            <a:r>
              <a:rPr lang="ru-RU" dirty="0"/>
              <a:t>Группы и процессы ГОСТ Р ИСО/МЭК 12207</a:t>
            </a:r>
          </a:p>
        </p:txBody>
      </p:sp>
      <p:graphicFrame>
        <p:nvGraphicFramePr>
          <p:cNvPr id="4" name="Таблица 4">
            <a:extLst>
              <a:ext uri="{FF2B5EF4-FFF2-40B4-BE49-F238E27FC236}">
                <a16:creationId xmlns:a16="http://schemas.microsoft.com/office/drawing/2014/main" id="{A7D92779-62F4-D66D-487A-A7527368CF36}"/>
              </a:ext>
            </a:extLst>
          </p:cNvPr>
          <p:cNvGraphicFramePr>
            <a:graphicFrameLocks noGrp="1"/>
          </p:cNvGraphicFramePr>
          <p:nvPr>
            <p:ph idx="1"/>
            <p:extLst>
              <p:ext uri="{D42A27DB-BD31-4B8C-83A1-F6EECF244321}">
                <p14:modId xmlns:p14="http://schemas.microsoft.com/office/powerpoint/2010/main" val="1328333107"/>
              </p:ext>
            </p:extLst>
          </p:nvPr>
        </p:nvGraphicFramePr>
        <p:xfrm>
          <a:off x="838204" y="1473199"/>
          <a:ext cx="10515596" cy="4998720"/>
        </p:xfrm>
        <a:graphic>
          <a:graphicData uri="http://schemas.openxmlformats.org/drawingml/2006/table">
            <a:tbl>
              <a:tblPr firstRow="1" bandRow="1">
                <a:tableStyleId>{5940675A-B579-460E-94D1-54222C63F5DA}</a:tableStyleId>
              </a:tblPr>
              <a:tblGrid>
                <a:gridCol w="1502228">
                  <a:extLst>
                    <a:ext uri="{9D8B030D-6E8A-4147-A177-3AD203B41FA5}">
                      <a16:colId xmlns:a16="http://schemas.microsoft.com/office/drawing/2014/main" val="3618347130"/>
                    </a:ext>
                  </a:extLst>
                </a:gridCol>
                <a:gridCol w="1502228">
                  <a:extLst>
                    <a:ext uri="{9D8B030D-6E8A-4147-A177-3AD203B41FA5}">
                      <a16:colId xmlns:a16="http://schemas.microsoft.com/office/drawing/2014/main" val="3864784657"/>
                    </a:ext>
                  </a:extLst>
                </a:gridCol>
                <a:gridCol w="1502228">
                  <a:extLst>
                    <a:ext uri="{9D8B030D-6E8A-4147-A177-3AD203B41FA5}">
                      <a16:colId xmlns:a16="http://schemas.microsoft.com/office/drawing/2014/main" val="2428392655"/>
                    </a:ext>
                  </a:extLst>
                </a:gridCol>
                <a:gridCol w="1502228">
                  <a:extLst>
                    <a:ext uri="{9D8B030D-6E8A-4147-A177-3AD203B41FA5}">
                      <a16:colId xmlns:a16="http://schemas.microsoft.com/office/drawing/2014/main" val="179822453"/>
                    </a:ext>
                  </a:extLst>
                </a:gridCol>
                <a:gridCol w="1502228">
                  <a:extLst>
                    <a:ext uri="{9D8B030D-6E8A-4147-A177-3AD203B41FA5}">
                      <a16:colId xmlns:a16="http://schemas.microsoft.com/office/drawing/2014/main" val="3812767688"/>
                    </a:ext>
                  </a:extLst>
                </a:gridCol>
                <a:gridCol w="1502228">
                  <a:extLst>
                    <a:ext uri="{9D8B030D-6E8A-4147-A177-3AD203B41FA5}">
                      <a16:colId xmlns:a16="http://schemas.microsoft.com/office/drawing/2014/main" val="110460681"/>
                    </a:ext>
                  </a:extLst>
                </a:gridCol>
                <a:gridCol w="1502228">
                  <a:extLst>
                    <a:ext uri="{9D8B030D-6E8A-4147-A177-3AD203B41FA5}">
                      <a16:colId xmlns:a16="http://schemas.microsoft.com/office/drawing/2014/main" val="2007294968"/>
                    </a:ext>
                  </a:extLst>
                </a:gridCol>
              </a:tblGrid>
              <a:tr h="370840">
                <a:tc>
                  <a:txBody>
                    <a:bodyPr/>
                    <a:lstStyle/>
                    <a:p>
                      <a:r>
                        <a:rPr lang="ru-RU" sz="1800" b="1" i="0" kern="1200" dirty="0">
                          <a:solidFill>
                            <a:schemeClr val="tx1"/>
                          </a:solidFill>
                          <a:effectLst/>
                          <a:latin typeface="+mn-lt"/>
                          <a:ea typeface="+mn-ea"/>
                          <a:cs typeface="+mn-cs"/>
                        </a:rPr>
                        <a:t>Процессы соглашения</a:t>
                      </a:r>
                    </a:p>
                    <a:p>
                      <a:r>
                        <a:rPr lang="ru-RU" sz="1800" b="1" i="0" kern="1200" dirty="0">
                          <a:solidFill>
                            <a:schemeClr val="tx1"/>
                          </a:solidFill>
                          <a:effectLst/>
                          <a:latin typeface="+mn-lt"/>
                          <a:ea typeface="+mn-ea"/>
                          <a:cs typeface="+mn-cs"/>
                        </a:rPr>
                        <a:t>(2)</a:t>
                      </a:r>
                      <a:endParaRPr lang="ru-RU" dirty="0"/>
                    </a:p>
                  </a:txBody>
                  <a:tcPr/>
                </a:tc>
                <a:tc>
                  <a:txBody>
                    <a:bodyPr/>
                    <a:lstStyle/>
                    <a:p>
                      <a:r>
                        <a:rPr lang="ru-RU" sz="1800" b="1" i="0" kern="1200" dirty="0">
                          <a:solidFill>
                            <a:schemeClr val="tx1"/>
                          </a:solidFill>
                          <a:effectLst/>
                          <a:latin typeface="+mn-lt"/>
                          <a:ea typeface="+mn-ea"/>
                          <a:cs typeface="+mn-cs"/>
                        </a:rPr>
                        <a:t>Процессы организационного обеспечения проекта (5)</a:t>
                      </a:r>
                      <a:endParaRPr lang="ru-RU" dirty="0"/>
                    </a:p>
                  </a:txBody>
                  <a:tcPr/>
                </a:tc>
                <a:tc>
                  <a:txBody>
                    <a:bodyPr/>
                    <a:lstStyle/>
                    <a:p>
                      <a:r>
                        <a:rPr lang="ru-RU" sz="1800" b="1" i="0" kern="1200" dirty="0">
                          <a:solidFill>
                            <a:schemeClr val="tx1"/>
                          </a:solidFill>
                          <a:effectLst/>
                          <a:latin typeface="+mn-lt"/>
                          <a:ea typeface="+mn-ea"/>
                          <a:cs typeface="+mn-cs"/>
                        </a:rPr>
                        <a:t>Процессы проекта</a:t>
                      </a:r>
                    </a:p>
                    <a:p>
                      <a:r>
                        <a:rPr lang="ru-RU" sz="1800" b="1" i="0" kern="1200" dirty="0">
                          <a:solidFill>
                            <a:schemeClr val="tx1"/>
                          </a:solidFill>
                          <a:effectLst/>
                          <a:latin typeface="+mn-lt"/>
                          <a:ea typeface="+mn-ea"/>
                          <a:cs typeface="+mn-cs"/>
                        </a:rPr>
                        <a:t>(7)</a:t>
                      </a:r>
                      <a:endParaRPr lang="ru-RU" dirty="0"/>
                    </a:p>
                  </a:txBody>
                  <a:tcPr/>
                </a:tc>
                <a:tc>
                  <a:txBody>
                    <a:bodyPr/>
                    <a:lstStyle/>
                    <a:p>
                      <a:r>
                        <a:rPr lang="ru-RU" sz="1800" b="1" i="0" kern="1200" dirty="0">
                          <a:solidFill>
                            <a:schemeClr val="tx1"/>
                          </a:solidFill>
                          <a:effectLst/>
                          <a:latin typeface="+mn-lt"/>
                          <a:ea typeface="+mn-ea"/>
                          <a:cs typeface="+mn-cs"/>
                        </a:rPr>
                        <a:t>Технические процессы</a:t>
                      </a:r>
                    </a:p>
                    <a:p>
                      <a:r>
                        <a:rPr lang="ru-RU" sz="1800" b="1" i="0" kern="1200" dirty="0">
                          <a:solidFill>
                            <a:schemeClr val="tx1"/>
                          </a:solidFill>
                          <a:effectLst/>
                          <a:latin typeface="+mn-lt"/>
                          <a:ea typeface="+mn-ea"/>
                          <a:cs typeface="+mn-cs"/>
                        </a:rPr>
                        <a:t>(11)</a:t>
                      </a:r>
                      <a:endParaRPr lang="ru-RU" dirty="0"/>
                    </a:p>
                  </a:txBody>
                  <a:tcPr/>
                </a:tc>
                <a:tc>
                  <a:txBody>
                    <a:bodyPr/>
                    <a:lstStyle/>
                    <a:p>
                      <a:r>
                        <a:rPr lang="ru-RU" sz="1800" b="1" i="0" kern="1200" dirty="0">
                          <a:solidFill>
                            <a:schemeClr val="tx1"/>
                          </a:solidFill>
                          <a:effectLst/>
                          <a:latin typeface="+mn-lt"/>
                          <a:ea typeface="+mn-ea"/>
                          <a:cs typeface="+mn-cs"/>
                        </a:rPr>
                        <a:t>Процессы реализации программных средств (6)</a:t>
                      </a:r>
                      <a:endParaRPr lang="ru-RU" dirty="0"/>
                    </a:p>
                  </a:txBody>
                  <a:tcPr/>
                </a:tc>
                <a:tc>
                  <a:txBody>
                    <a:bodyPr/>
                    <a:lstStyle/>
                    <a:p>
                      <a:r>
                        <a:rPr lang="ru-RU" sz="1800" b="1" i="0" kern="1200" dirty="0">
                          <a:solidFill>
                            <a:schemeClr val="tx1"/>
                          </a:solidFill>
                          <a:effectLst/>
                          <a:latin typeface="+mn-lt"/>
                          <a:ea typeface="+mn-ea"/>
                          <a:cs typeface="+mn-cs"/>
                        </a:rPr>
                        <a:t>Процессы поддержки программных средств (8)</a:t>
                      </a:r>
                      <a:endParaRPr lang="ru-RU" dirty="0"/>
                    </a:p>
                  </a:txBody>
                  <a:tcPr/>
                </a:tc>
                <a:tc>
                  <a:txBody>
                    <a:bodyPr/>
                    <a:lstStyle/>
                    <a:p>
                      <a:r>
                        <a:rPr lang="ru-RU" sz="1800" b="1" i="0" kern="1200" dirty="0">
                          <a:solidFill>
                            <a:schemeClr val="tx1"/>
                          </a:solidFill>
                          <a:effectLst/>
                          <a:latin typeface="+mn-lt"/>
                          <a:ea typeface="+mn-ea"/>
                          <a:cs typeface="+mn-cs"/>
                        </a:rPr>
                        <a:t>Процессы повторного применения программных средств (3)</a:t>
                      </a:r>
                      <a:endParaRPr lang="ru-RU" dirty="0"/>
                    </a:p>
                  </a:txBody>
                  <a:tcPr/>
                </a:tc>
                <a:extLst>
                  <a:ext uri="{0D108BD9-81ED-4DB2-BD59-A6C34878D82A}">
                    <a16:rowId xmlns:a16="http://schemas.microsoft.com/office/drawing/2014/main" val="242119121"/>
                  </a:ext>
                </a:extLst>
              </a:tr>
              <a:tr h="370840">
                <a:tc>
                  <a:txBody>
                    <a:bodyPr/>
                    <a:lstStyle/>
                    <a:p>
                      <a:pPr marL="285750" indent="-285750">
                        <a:buFont typeface="+mj-lt"/>
                        <a:buAutoNum type="arabicPeriod"/>
                      </a:pPr>
                      <a:r>
                        <a:rPr lang="ru-RU" sz="1200" b="0" i="0" kern="1200" dirty="0">
                          <a:solidFill>
                            <a:schemeClr val="tx1"/>
                          </a:solidFill>
                          <a:effectLst/>
                          <a:latin typeface="+mn-lt"/>
                          <a:ea typeface="+mn-ea"/>
                          <a:cs typeface="+mn-cs"/>
                        </a:rPr>
                        <a:t>Поставка</a:t>
                      </a:r>
                    </a:p>
                    <a:p>
                      <a:pPr marL="285750" indent="-285750">
                        <a:buFont typeface="+mj-lt"/>
                        <a:buAutoNum type="arabicPeriod"/>
                      </a:pPr>
                      <a:r>
                        <a:rPr lang="ru-RU" sz="1200" b="0" i="0" kern="1200" dirty="0">
                          <a:solidFill>
                            <a:schemeClr val="tx1"/>
                          </a:solidFill>
                          <a:effectLst/>
                          <a:latin typeface="+mn-lt"/>
                          <a:ea typeface="+mn-ea"/>
                          <a:cs typeface="+mn-cs"/>
                        </a:rPr>
                        <a:t>Приобретение</a:t>
                      </a:r>
                    </a:p>
                  </a:txBody>
                  <a:tcPr/>
                </a:tc>
                <a:tc>
                  <a:txBody>
                    <a:bodyPr/>
                    <a:lstStyle/>
                    <a:p>
                      <a:pPr marL="228600" indent="-228600">
                        <a:buFont typeface="+mj-lt"/>
                        <a:buAutoNum type="arabicPeriod"/>
                      </a:pPr>
                      <a:r>
                        <a:rPr lang="ru-RU" sz="1000" b="0" i="0" kern="1200" dirty="0">
                          <a:solidFill>
                            <a:schemeClr val="tx1"/>
                          </a:solidFill>
                          <a:effectLst/>
                          <a:latin typeface="+mn-lt"/>
                          <a:ea typeface="+mn-ea"/>
                          <a:cs typeface="+mn-cs"/>
                        </a:rPr>
                        <a:t>Процесс менеджмента модели жизненного цикла;</a:t>
                      </a:r>
                    </a:p>
                    <a:p>
                      <a:pPr marL="228600" indent="-228600">
                        <a:buFont typeface="+mj-lt"/>
                        <a:buAutoNum type="arabicPeriod"/>
                      </a:pPr>
                      <a:r>
                        <a:rPr lang="ru-RU" sz="1000" b="0" i="0" kern="1200" dirty="0">
                          <a:solidFill>
                            <a:schemeClr val="tx1"/>
                          </a:solidFill>
                          <a:effectLst/>
                          <a:latin typeface="+mn-lt"/>
                          <a:ea typeface="+mn-ea"/>
                          <a:cs typeface="+mn-cs"/>
                        </a:rPr>
                        <a:t>Процесс менеджмента инфраструктуры;</a:t>
                      </a:r>
                    </a:p>
                    <a:p>
                      <a:pPr marL="228600" indent="-228600">
                        <a:buFont typeface="+mj-lt"/>
                        <a:buAutoNum type="arabicPeriod"/>
                      </a:pPr>
                      <a:r>
                        <a:rPr lang="ru-RU" sz="1000" b="0" i="0" kern="1200" dirty="0">
                          <a:solidFill>
                            <a:schemeClr val="tx1"/>
                          </a:solidFill>
                          <a:effectLst/>
                          <a:latin typeface="+mn-lt"/>
                          <a:ea typeface="+mn-ea"/>
                          <a:cs typeface="+mn-cs"/>
                        </a:rPr>
                        <a:t>Процесс менеджмента портфеля проектов;</a:t>
                      </a:r>
                    </a:p>
                    <a:p>
                      <a:pPr marL="228600" indent="-228600">
                        <a:buFont typeface="+mj-lt"/>
                        <a:buAutoNum type="arabicPeriod"/>
                      </a:pPr>
                      <a:r>
                        <a:rPr lang="ru-RU" sz="1000" b="0" i="0" kern="1200" dirty="0">
                          <a:solidFill>
                            <a:schemeClr val="tx1"/>
                          </a:solidFill>
                          <a:effectLst/>
                          <a:latin typeface="+mn-lt"/>
                          <a:ea typeface="+mn-ea"/>
                          <a:cs typeface="+mn-cs"/>
                        </a:rPr>
                        <a:t>Процесс менеджмента людских ресурсов;</a:t>
                      </a:r>
                    </a:p>
                    <a:p>
                      <a:pPr marL="228600" indent="-228600">
                        <a:buFont typeface="+mj-lt"/>
                        <a:buAutoNum type="arabicPeriod"/>
                      </a:pPr>
                      <a:r>
                        <a:rPr lang="ru-RU" sz="1000" b="0" i="0" kern="1200" dirty="0">
                          <a:solidFill>
                            <a:schemeClr val="tx1"/>
                          </a:solidFill>
                          <a:effectLst/>
                          <a:latin typeface="+mn-lt"/>
                          <a:ea typeface="+mn-ea"/>
                          <a:cs typeface="+mn-cs"/>
                        </a:rPr>
                        <a:t>Процесс менеджмента качества.</a:t>
                      </a:r>
                    </a:p>
                    <a:p>
                      <a:endParaRPr lang="ru-RU" dirty="0"/>
                    </a:p>
                  </a:txBody>
                  <a:tcPr/>
                </a:tc>
                <a:tc>
                  <a:txBody>
                    <a:bodyPr/>
                    <a:lstStyle/>
                    <a:p>
                      <a:pPr marL="171450" indent="-171450">
                        <a:buFont typeface="Arial" panose="020B0604020202020204" pitchFamily="34" charset="0"/>
                        <a:buChar char="•"/>
                      </a:pPr>
                      <a:r>
                        <a:rPr lang="ru-RU" sz="800" b="0" i="0" kern="1200" dirty="0">
                          <a:solidFill>
                            <a:schemeClr val="tx1"/>
                          </a:solidFill>
                          <a:effectLst/>
                          <a:latin typeface="+mn-lt"/>
                          <a:ea typeface="+mn-ea"/>
                          <a:cs typeface="+mn-cs"/>
                        </a:rPr>
                        <a:t>Процессы менеджмента проекта</a:t>
                      </a:r>
                    </a:p>
                    <a:p>
                      <a:pPr marL="685800" lvl="1" indent="-228600">
                        <a:buFont typeface="+mj-lt"/>
                        <a:buAutoNum type="arabicPeriod"/>
                      </a:pPr>
                      <a:r>
                        <a:rPr lang="ru-RU" sz="800" b="0" i="0" kern="1200" dirty="0">
                          <a:solidFill>
                            <a:schemeClr val="tx1"/>
                          </a:solidFill>
                          <a:effectLst/>
                          <a:latin typeface="+mn-lt"/>
                          <a:ea typeface="+mn-ea"/>
                          <a:cs typeface="+mn-cs"/>
                        </a:rPr>
                        <a:t>процесс планирования проекта;</a:t>
                      </a:r>
                    </a:p>
                    <a:p>
                      <a:pPr marL="685800" lvl="1" indent="-228600">
                        <a:buFont typeface="+mj-lt"/>
                        <a:buAutoNum type="arabicPeriod"/>
                      </a:pPr>
                      <a:r>
                        <a:rPr lang="ru-RU" sz="800" b="0" i="0" kern="1200" dirty="0">
                          <a:solidFill>
                            <a:schemeClr val="tx1"/>
                          </a:solidFill>
                          <a:effectLst/>
                          <a:latin typeface="+mn-lt"/>
                          <a:ea typeface="+mn-ea"/>
                          <a:cs typeface="+mn-cs"/>
                        </a:rPr>
                        <a:t>процесс управления и оценки проекта.</a:t>
                      </a:r>
                    </a:p>
                    <a:p>
                      <a:pPr marL="171450" indent="-171450">
                        <a:buFont typeface="Arial" panose="020B0604020202020204" pitchFamily="34" charset="0"/>
                        <a:buChar char="•"/>
                      </a:pPr>
                      <a:r>
                        <a:rPr lang="ru-RU" sz="800" b="0" i="0" kern="1200" dirty="0">
                          <a:solidFill>
                            <a:schemeClr val="tx1"/>
                          </a:solidFill>
                          <a:effectLst/>
                          <a:latin typeface="+mn-lt"/>
                          <a:ea typeface="+mn-ea"/>
                          <a:cs typeface="+mn-cs"/>
                        </a:rPr>
                        <a:t>Процессы поддержки проекта</a:t>
                      </a:r>
                    </a:p>
                    <a:p>
                      <a:pPr marL="685800" lvl="1" indent="-228600">
                        <a:buFont typeface="+mj-lt"/>
                        <a:buAutoNum type="arabicPeriod" startAt="3"/>
                      </a:pPr>
                      <a:r>
                        <a:rPr lang="ru-RU" sz="800" b="0" i="0" kern="1200" dirty="0">
                          <a:solidFill>
                            <a:schemeClr val="tx1"/>
                          </a:solidFill>
                          <a:effectLst/>
                          <a:latin typeface="+mn-lt"/>
                          <a:ea typeface="+mn-ea"/>
                          <a:cs typeface="+mn-cs"/>
                        </a:rPr>
                        <a:t>процесс менеджмента решений;</a:t>
                      </a:r>
                    </a:p>
                    <a:p>
                      <a:pPr marL="685800" lvl="1" indent="-228600">
                        <a:buFont typeface="+mj-lt"/>
                        <a:buAutoNum type="arabicPeriod" startAt="3"/>
                      </a:pPr>
                      <a:r>
                        <a:rPr lang="ru-RU" sz="800" b="0" i="0" kern="1200" dirty="0">
                          <a:solidFill>
                            <a:schemeClr val="tx1"/>
                          </a:solidFill>
                          <a:effectLst/>
                          <a:latin typeface="+mn-lt"/>
                          <a:ea typeface="+mn-ea"/>
                          <a:cs typeface="+mn-cs"/>
                        </a:rPr>
                        <a:t>процесс менеджмента рисков;</a:t>
                      </a:r>
                    </a:p>
                    <a:p>
                      <a:pPr marL="685800" lvl="1" indent="-228600">
                        <a:buFont typeface="+mj-lt"/>
                        <a:buAutoNum type="arabicPeriod" startAt="3"/>
                      </a:pPr>
                      <a:r>
                        <a:rPr lang="ru-RU" sz="800" b="0" i="0" kern="1200" dirty="0">
                          <a:solidFill>
                            <a:schemeClr val="tx1"/>
                          </a:solidFill>
                          <a:effectLst/>
                          <a:latin typeface="+mn-lt"/>
                          <a:ea typeface="+mn-ea"/>
                          <a:cs typeface="+mn-cs"/>
                        </a:rPr>
                        <a:t>процесс менеджмента конфигурации;</a:t>
                      </a:r>
                    </a:p>
                    <a:p>
                      <a:pPr marL="685800" lvl="1" indent="-228600">
                        <a:buFont typeface="+mj-lt"/>
                        <a:buAutoNum type="arabicPeriod" startAt="3"/>
                      </a:pPr>
                      <a:r>
                        <a:rPr lang="ru-RU" sz="800" b="0" i="0" kern="1200" dirty="0">
                          <a:solidFill>
                            <a:schemeClr val="tx1"/>
                          </a:solidFill>
                          <a:effectLst/>
                          <a:latin typeface="+mn-lt"/>
                          <a:ea typeface="+mn-ea"/>
                          <a:cs typeface="+mn-cs"/>
                        </a:rPr>
                        <a:t>процесс менеджмента информации;</a:t>
                      </a:r>
                    </a:p>
                    <a:p>
                      <a:pPr marL="685800" lvl="1" indent="-228600">
                        <a:buFont typeface="+mj-lt"/>
                        <a:buAutoNum type="arabicPeriod" startAt="3"/>
                      </a:pPr>
                      <a:r>
                        <a:rPr lang="ru-RU" sz="800" b="0" i="0" kern="1200" dirty="0">
                          <a:solidFill>
                            <a:schemeClr val="tx1"/>
                          </a:solidFill>
                          <a:effectLst/>
                          <a:latin typeface="+mn-lt"/>
                          <a:ea typeface="+mn-ea"/>
                          <a:cs typeface="+mn-cs"/>
                        </a:rPr>
                        <a:t>процесс измерений.</a:t>
                      </a:r>
                    </a:p>
                    <a:p>
                      <a:endParaRPr lang="ru-RU" dirty="0"/>
                    </a:p>
                  </a:txBody>
                  <a:tcPr/>
                </a:tc>
                <a:tc>
                  <a:txBody>
                    <a:bodyPr/>
                    <a:lstStyle/>
                    <a:p>
                      <a:pPr marL="228600" indent="-228600">
                        <a:buFont typeface="+mj-lt"/>
                        <a:buAutoNum type="arabicPeriod"/>
                      </a:pPr>
                      <a:r>
                        <a:rPr lang="ru-RU" sz="800" dirty="0"/>
                        <a:t>Определение требований правообладателей</a:t>
                      </a:r>
                    </a:p>
                    <a:p>
                      <a:pPr marL="228600" indent="-228600">
                        <a:buFont typeface="+mj-lt"/>
                        <a:buAutoNum type="arabicPeriod"/>
                      </a:pPr>
                      <a:r>
                        <a:rPr lang="ru-RU" sz="800" dirty="0"/>
                        <a:t>Анализ системных требований</a:t>
                      </a:r>
                    </a:p>
                    <a:p>
                      <a:pPr marL="228600" indent="-228600">
                        <a:buFont typeface="+mj-lt"/>
                        <a:buAutoNum type="arabicPeriod"/>
                      </a:pPr>
                      <a:r>
                        <a:rPr lang="ru-RU" sz="800" dirty="0"/>
                        <a:t>Проектирование архитектуры системы</a:t>
                      </a:r>
                    </a:p>
                    <a:p>
                      <a:pPr marL="228600" indent="-228600">
                        <a:buFont typeface="+mj-lt"/>
                        <a:buAutoNum type="arabicPeriod"/>
                      </a:pPr>
                      <a:r>
                        <a:rPr lang="ru-RU" sz="800" dirty="0"/>
                        <a:t>Процесс реализации</a:t>
                      </a:r>
                    </a:p>
                    <a:p>
                      <a:pPr marL="228600" indent="-228600">
                        <a:buFont typeface="+mj-lt"/>
                        <a:buAutoNum type="arabicPeriod"/>
                      </a:pPr>
                      <a:r>
                        <a:rPr lang="ru-RU" sz="800" dirty="0"/>
                        <a:t>Процесс комплексирования системы</a:t>
                      </a:r>
                    </a:p>
                    <a:p>
                      <a:pPr marL="228600" indent="-228600">
                        <a:buFont typeface="+mj-lt"/>
                        <a:buAutoNum type="arabicPeriod"/>
                      </a:pPr>
                      <a:r>
                        <a:rPr lang="ru-RU" sz="800" dirty="0"/>
                        <a:t>Процесс квалификационного тестирования системы</a:t>
                      </a:r>
                    </a:p>
                    <a:p>
                      <a:pPr marL="228600" indent="-228600">
                        <a:buFont typeface="+mj-lt"/>
                        <a:buAutoNum type="arabicPeriod"/>
                      </a:pPr>
                      <a:r>
                        <a:rPr lang="ru-RU" sz="800" dirty="0"/>
                        <a:t>Процесс инсталляции программных средств</a:t>
                      </a:r>
                    </a:p>
                    <a:p>
                      <a:pPr marL="228600" indent="-228600">
                        <a:buFont typeface="+mj-lt"/>
                        <a:buAutoNum type="arabicPeriod"/>
                      </a:pPr>
                      <a:r>
                        <a:rPr lang="ru-RU" sz="800" dirty="0"/>
                        <a:t>Процесс поддержки приемки программных средств</a:t>
                      </a:r>
                    </a:p>
                    <a:p>
                      <a:pPr marL="228600" indent="-228600">
                        <a:buFont typeface="+mj-lt"/>
                        <a:buAutoNum type="arabicPeriod"/>
                      </a:pPr>
                      <a:r>
                        <a:rPr lang="ru-RU" sz="800" dirty="0"/>
                        <a:t>Процесс функционирования программных средств</a:t>
                      </a:r>
                    </a:p>
                    <a:p>
                      <a:pPr marL="228600" indent="-228600">
                        <a:buFont typeface="+mj-lt"/>
                        <a:buAutoNum type="arabicPeriod"/>
                      </a:pPr>
                      <a:r>
                        <a:rPr lang="ru-RU" sz="800" dirty="0"/>
                        <a:t>Процесс сопровождения программных средств</a:t>
                      </a:r>
                    </a:p>
                    <a:p>
                      <a:pPr marL="228600" indent="-228600">
                        <a:buFont typeface="+mj-lt"/>
                        <a:buAutoNum type="arabicPeriod"/>
                      </a:pPr>
                      <a:r>
                        <a:rPr lang="ru-RU" sz="800" dirty="0"/>
                        <a:t>Процесс изъятия из обращения программных средств</a:t>
                      </a:r>
                    </a:p>
                  </a:txBody>
                  <a:tcPr/>
                </a:tc>
                <a:tc>
                  <a:txBody>
                    <a:bodyPr/>
                    <a:lstStyle/>
                    <a:p>
                      <a:pPr marL="228600" indent="-228600">
                        <a:buFont typeface="+mj-lt"/>
                        <a:buAutoNum type="arabicPeriod"/>
                      </a:pPr>
                      <a:r>
                        <a:rPr lang="ru-RU" sz="800" dirty="0"/>
                        <a:t>Процесс анализа требований к программным средствам;</a:t>
                      </a:r>
                    </a:p>
                    <a:p>
                      <a:pPr marL="228600" indent="-228600">
                        <a:buFont typeface="+mj-lt"/>
                        <a:buAutoNum type="arabicPeriod"/>
                      </a:pPr>
                      <a:r>
                        <a:rPr lang="ru-RU" sz="800" dirty="0"/>
                        <a:t>Процесс проектирования архитектуры программных средств;</a:t>
                      </a:r>
                    </a:p>
                    <a:p>
                      <a:pPr marL="228600" indent="-228600">
                        <a:buFont typeface="+mj-lt"/>
                        <a:buAutoNum type="arabicPeriod"/>
                      </a:pPr>
                      <a:r>
                        <a:rPr lang="ru-RU" sz="800" dirty="0"/>
                        <a:t>Процесс детального проектирования программных средств;</a:t>
                      </a:r>
                    </a:p>
                    <a:p>
                      <a:pPr marL="228600" indent="-228600">
                        <a:buFont typeface="+mj-lt"/>
                        <a:buAutoNum type="arabicPeriod"/>
                      </a:pPr>
                      <a:r>
                        <a:rPr lang="ru-RU" sz="800" dirty="0"/>
                        <a:t>Процесс конструирования программных средств;</a:t>
                      </a:r>
                    </a:p>
                    <a:p>
                      <a:pPr marL="228600" indent="-228600">
                        <a:buFont typeface="+mj-lt"/>
                        <a:buAutoNum type="arabicPeriod"/>
                      </a:pPr>
                      <a:r>
                        <a:rPr lang="ru-RU" sz="800" dirty="0"/>
                        <a:t>Процесс комплексирования программных средств;</a:t>
                      </a:r>
                    </a:p>
                    <a:p>
                      <a:pPr marL="228600" indent="-228600">
                        <a:buFont typeface="+mj-lt"/>
                        <a:buAutoNum type="arabicPeriod"/>
                      </a:pPr>
                      <a:r>
                        <a:rPr lang="ru-RU" sz="800" dirty="0"/>
                        <a:t>Процесс квалификационного тестирования программных средств</a:t>
                      </a:r>
                    </a:p>
                  </a:txBody>
                  <a:tcPr/>
                </a:tc>
                <a:tc>
                  <a:txBody>
                    <a:bodyPr/>
                    <a:lstStyle/>
                    <a:p>
                      <a:pPr marL="228600" indent="-228600">
                        <a:buFont typeface="+mj-lt"/>
                        <a:buAutoNum type="arabicPeriod"/>
                      </a:pPr>
                      <a:r>
                        <a:rPr lang="ru-RU" sz="800" b="0" i="0" kern="1200" dirty="0">
                          <a:solidFill>
                            <a:schemeClr val="tx1"/>
                          </a:solidFill>
                          <a:effectLst/>
                          <a:latin typeface="+mn-lt"/>
                          <a:ea typeface="+mn-ea"/>
                          <a:cs typeface="+mn-cs"/>
                        </a:rPr>
                        <a:t>Процесс менеджмента документации программных средств;</a:t>
                      </a:r>
                    </a:p>
                    <a:p>
                      <a:pPr marL="228600" indent="-228600">
                        <a:buFont typeface="+mj-lt"/>
                        <a:buAutoNum type="arabicPeriod"/>
                      </a:pPr>
                      <a:r>
                        <a:rPr lang="ru-RU" sz="800" b="0" i="0" kern="1200" dirty="0">
                          <a:solidFill>
                            <a:schemeClr val="tx1"/>
                          </a:solidFill>
                          <a:effectLst/>
                          <a:latin typeface="+mn-lt"/>
                          <a:ea typeface="+mn-ea"/>
                          <a:cs typeface="+mn-cs"/>
                        </a:rPr>
                        <a:t>Процесс менеджмента конфигурации программных средств;</a:t>
                      </a:r>
                    </a:p>
                    <a:p>
                      <a:pPr marL="228600" indent="-228600">
                        <a:buFont typeface="+mj-lt"/>
                        <a:buAutoNum type="arabicPeriod"/>
                      </a:pPr>
                      <a:r>
                        <a:rPr lang="ru-RU" sz="800" b="0" i="0" kern="1200" dirty="0">
                          <a:solidFill>
                            <a:schemeClr val="tx1"/>
                          </a:solidFill>
                          <a:effectLst/>
                          <a:latin typeface="+mn-lt"/>
                          <a:ea typeface="+mn-ea"/>
                          <a:cs typeface="+mn-cs"/>
                        </a:rPr>
                        <a:t>Процесс обеспечения гарантии качества программных средств;</a:t>
                      </a:r>
                    </a:p>
                    <a:p>
                      <a:pPr marL="228600" indent="-228600">
                        <a:buFont typeface="+mj-lt"/>
                        <a:buAutoNum type="arabicPeriod"/>
                      </a:pPr>
                      <a:r>
                        <a:rPr lang="ru-RU" sz="800" b="0" i="0" kern="1200" dirty="0">
                          <a:solidFill>
                            <a:schemeClr val="tx1"/>
                          </a:solidFill>
                          <a:effectLst/>
                          <a:latin typeface="+mn-lt"/>
                          <a:ea typeface="+mn-ea"/>
                          <a:cs typeface="+mn-cs"/>
                        </a:rPr>
                        <a:t>Процесс верификации программных средств;</a:t>
                      </a:r>
                    </a:p>
                    <a:p>
                      <a:pPr marL="228600" indent="-228600">
                        <a:buFont typeface="+mj-lt"/>
                        <a:buAutoNum type="arabicPeriod"/>
                      </a:pPr>
                      <a:r>
                        <a:rPr lang="ru-RU" sz="800" b="0" i="0" kern="1200" dirty="0">
                          <a:solidFill>
                            <a:schemeClr val="tx1"/>
                          </a:solidFill>
                          <a:effectLst/>
                          <a:latin typeface="+mn-lt"/>
                          <a:ea typeface="+mn-ea"/>
                          <a:cs typeface="+mn-cs"/>
                        </a:rPr>
                        <a:t>Процесс валидации программных средств;</a:t>
                      </a:r>
                    </a:p>
                    <a:p>
                      <a:pPr marL="228600" indent="-228600">
                        <a:buFont typeface="+mj-lt"/>
                        <a:buAutoNum type="arabicPeriod"/>
                      </a:pPr>
                      <a:r>
                        <a:rPr lang="ru-RU" sz="800" b="0" i="0" kern="1200" dirty="0">
                          <a:solidFill>
                            <a:schemeClr val="tx1"/>
                          </a:solidFill>
                          <a:effectLst/>
                          <a:latin typeface="+mn-lt"/>
                          <a:ea typeface="+mn-ea"/>
                          <a:cs typeface="+mn-cs"/>
                        </a:rPr>
                        <a:t>Процесс ревизии программных средств;</a:t>
                      </a:r>
                    </a:p>
                    <a:p>
                      <a:pPr marL="228600" indent="-228600">
                        <a:buFont typeface="+mj-lt"/>
                        <a:buAutoNum type="arabicPeriod"/>
                      </a:pPr>
                      <a:r>
                        <a:rPr lang="ru-RU" sz="800" b="0" i="0" kern="1200" dirty="0">
                          <a:solidFill>
                            <a:schemeClr val="tx1"/>
                          </a:solidFill>
                          <a:effectLst/>
                          <a:latin typeface="+mn-lt"/>
                          <a:ea typeface="+mn-ea"/>
                          <a:cs typeface="+mn-cs"/>
                        </a:rPr>
                        <a:t>Процесс аудита программных средств;</a:t>
                      </a:r>
                    </a:p>
                    <a:p>
                      <a:pPr marL="228600" indent="-228600">
                        <a:buFont typeface="+mj-lt"/>
                        <a:buAutoNum type="arabicPeriod"/>
                      </a:pPr>
                      <a:r>
                        <a:rPr lang="ru-RU" sz="800" b="0" i="0" kern="1200" dirty="0">
                          <a:solidFill>
                            <a:schemeClr val="tx1"/>
                          </a:solidFill>
                          <a:effectLst/>
                          <a:latin typeface="+mn-lt"/>
                          <a:ea typeface="+mn-ea"/>
                          <a:cs typeface="+mn-cs"/>
                        </a:rPr>
                        <a:t>Процесс решения проблем в программных средствах.</a:t>
                      </a:r>
                    </a:p>
                    <a:p>
                      <a:endParaRPr lang="ru-RU" dirty="0"/>
                    </a:p>
                  </a:txBody>
                  <a:tcPr/>
                </a:tc>
                <a:tc>
                  <a:txBody>
                    <a:bodyPr/>
                    <a:lstStyle/>
                    <a:p>
                      <a:pPr marL="228600" indent="-228600">
                        <a:buFont typeface="+mj-lt"/>
                        <a:buAutoNum type="arabicPeriod"/>
                      </a:pPr>
                      <a:r>
                        <a:rPr lang="ru-RU" sz="800" b="0" i="0" kern="1200" dirty="0">
                          <a:solidFill>
                            <a:schemeClr val="tx1"/>
                          </a:solidFill>
                          <a:effectLst/>
                          <a:latin typeface="+mn-lt"/>
                          <a:ea typeface="+mn-ea"/>
                          <a:cs typeface="+mn-cs"/>
                        </a:rPr>
                        <a:t>Процесс проектирования доменов;</a:t>
                      </a:r>
                    </a:p>
                    <a:p>
                      <a:pPr marL="228600" indent="-228600">
                        <a:buFont typeface="+mj-lt"/>
                        <a:buAutoNum type="arabicPeriod"/>
                      </a:pPr>
                      <a:r>
                        <a:rPr lang="ru-RU" sz="800" b="0" i="0" kern="1200" dirty="0">
                          <a:solidFill>
                            <a:schemeClr val="tx1"/>
                          </a:solidFill>
                          <a:effectLst/>
                          <a:latin typeface="+mn-lt"/>
                          <a:ea typeface="+mn-ea"/>
                          <a:cs typeface="+mn-cs"/>
                        </a:rPr>
                        <a:t>Процесс менеджмента повторного применения активов;</a:t>
                      </a:r>
                    </a:p>
                    <a:p>
                      <a:pPr marL="228600" indent="-228600">
                        <a:buFont typeface="+mj-lt"/>
                        <a:buAutoNum type="arabicPeriod"/>
                      </a:pPr>
                      <a:r>
                        <a:rPr lang="ru-RU" sz="800" b="0" i="0" kern="1200" dirty="0">
                          <a:solidFill>
                            <a:schemeClr val="tx1"/>
                          </a:solidFill>
                          <a:effectLst/>
                          <a:latin typeface="+mn-lt"/>
                          <a:ea typeface="+mn-ea"/>
                          <a:cs typeface="+mn-cs"/>
                        </a:rPr>
                        <a:t>Процесс менеджмента повторного применения программ.</a:t>
                      </a:r>
                    </a:p>
                    <a:p>
                      <a:endParaRPr lang="ru-RU" dirty="0"/>
                    </a:p>
                  </a:txBody>
                  <a:tcPr/>
                </a:tc>
                <a:extLst>
                  <a:ext uri="{0D108BD9-81ED-4DB2-BD59-A6C34878D82A}">
                    <a16:rowId xmlns:a16="http://schemas.microsoft.com/office/drawing/2014/main" val="594365980"/>
                  </a:ext>
                </a:extLst>
              </a:tr>
            </a:tbl>
          </a:graphicData>
        </a:graphic>
      </p:graphicFrame>
    </p:spTree>
    <p:extLst>
      <p:ext uri="{BB962C8B-B14F-4D97-AF65-F5344CB8AC3E}">
        <p14:creationId xmlns:p14="http://schemas.microsoft.com/office/powerpoint/2010/main" val="324889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E4642D-B280-C1F1-59D2-BAA90C8EE3E3}"/>
              </a:ext>
            </a:extLst>
          </p:cNvPr>
          <p:cNvSpPr>
            <a:spLocks noGrp="1"/>
          </p:cNvSpPr>
          <p:nvPr>
            <p:ph type="title"/>
          </p:nvPr>
        </p:nvSpPr>
        <p:spPr/>
        <p:txBody>
          <a:bodyPr/>
          <a:lstStyle/>
          <a:p>
            <a:r>
              <a:rPr lang="ru-RU" dirty="0"/>
              <a:t>Внедрение стандарта 12207</a:t>
            </a:r>
          </a:p>
        </p:txBody>
      </p:sp>
      <p:sp>
        <p:nvSpPr>
          <p:cNvPr id="3" name="Объект 2">
            <a:extLst>
              <a:ext uri="{FF2B5EF4-FFF2-40B4-BE49-F238E27FC236}">
                <a16:creationId xmlns:a16="http://schemas.microsoft.com/office/drawing/2014/main" id="{E1C65D46-7D98-B32B-7586-9D18B6A2EB5D}"/>
              </a:ext>
            </a:extLst>
          </p:cNvPr>
          <p:cNvSpPr>
            <a:spLocks noGrp="1"/>
          </p:cNvSpPr>
          <p:nvPr>
            <p:ph idx="1"/>
          </p:nvPr>
        </p:nvSpPr>
        <p:spPr/>
        <p:txBody>
          <a:bodyPr/>
          <a:lstStyle/>
          <a:p>
            <a:r>
              <a:rPr lang="ru-RU" b="1" i="0" dirty="0">
                <a:solidFill>
                  <a:srgbClr val="000000"/>
                </a:solidFill>
                <a:effectLst/>
                <a:latin typeface="lucida grande"/>
              </a:rPr>
              <a:t>Стандарт ГОСТ Р ИСО/МЭК 15271</a:t>
            </a:r>
          </a:p>
          <a:p>
            <a:r>
              <a:rPr lang="ru-RU" b="1" i="0" dirty="0">
                <a:solidFill>
                  <a:srgbClr val="000000"/>
                </a:solidFill>
                <a:effectLst/>
                <a:latin typeface="lucida grande"/>
              </a:rPr>
              <a:t>Стандарт ГОСТ Р ИСО/МЭК 16326</a:t>
            </a:r>
          </a:p>
          <a:p>
            <a:endParaRPr lang="ru-RU" dirty="0"/>
          </a:p>
        </p:txBody>
      </p:sp>
    </p:spTree>
    <p:extLst>
      <p:ext uri="{BB962C8B-B14F-4D97-AF65-F5344CB8AC3E}">
        <p14:creationId xmlns:p14="http://schemas.microsoft.com/office/powerpoint/2010/main" val="6809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478E29-4888-A35A-A70B-2E6D98054164}"/>
              </a:ext>
            </a:extLst>
          </p:cNvPr>
          <p:cNvSpPr>
            <a:spLocks noGrp="1"/>
          </p:cNvSpPr>
          <p:nvPr>
            <p:ph type="title"/>
          </p:nvPr>
        </p:nvSpPr>
        <p:spPr/>
        <p:txBody>
          <a:bodyPr/>
          <a:lstStyle/>
          <a:p>
            <a:r>
              <a:rPr lang="ru-RU" dirty="0"/>
              <a:t>ГОСТ Р ИСО/МЭК 15271</a:t>
            </a:r>
          </a:p>
        </p:txBody>
      </p:sp>
      <p:sp>
        <p:nvSpPr>
          <p:cNvPr id="3" name="Объект 2">
            <a:extLst>
              <a:ext uri="{FF2B5EF4-FFF2-40B4-BE49-F238E27FC236}">
                <a16:creationId xmlns:a16="http://schemas.microsoft.com/office/drawing/2014/main" id="{464EE5B8-E601-E812-DDAE-2DD75A261A2E}"/>
              </a:ext>
            </a:extLst>
          </p:cNvPr>
          <p:cNvSpPr>
            <a:spLocks noGrp="1"/>
          </p:cNvSpPr>
          <p:nvPr>
            <p:ph idx="1"/>
          </p:nvPr>
        </p:nvSpPr>
        <p:spPr/>
        <p:txBody>
          <a:bodyPr/>
          <a:lstStyle/>
          <a:p>
            <a:r>
              <a:rPr lang="ru-RU" dirty="0"/>
              <a:t>Стандарт ГОСТ Р ИСО/МЭК 15271 состоит из 8 разделов и 4 Приложений. Содержательные разделы называются так (нумерация взята из текста):</a:t>
            </a:r>
          </a:p>
          <a:p>
            <a:endParaRPr lang="ru-RU" dirty="0"/>
          </a:p>
          <a:p>
            <a:r>
              <a:rPr lang="ru-RU" dirty="0"/>
              <a:t>4. Основные концепции развития ГОСТ Р ИСО/МЭК 12207.</a:t>
            </a:r>
          </a:p>
          <a:p>
            <a:r>
              <a:rPr lang="ru-RU" dirty="0"/>
              <a:t>5. Внедрение ГОСТ Р ИСО/МЭК 12207.</a:t>
            </a:r>
          </a:p>
          <a:p>
            <a:r>
              <a:rPr lang="ru-RU" dirty="0"/>
              <a:t>6. Применение в проектах.</a:t>
            </a:r>
          </a:p>
          <a:p>
            <a:r>
              <a:rPr lang="ru-RU" dirty="0"/>
              <a:t>7. Применение в организациях.</a:t>
            </a:r>
          </a:p>
          <a:p>
            <a:r>
              <a:rPr lang="ru-RU" dirty="0"/>
              <a:t>8. Прикладное применение модели жизненного цикла системы.</a:t>
            </a:r>
          </a:p>
        </p:txBody>
      </p:sp>
    </p:spTree>
    <p:extLst>
      <p:ext uri="{BB962C8B-B14F-4D97-AF65-F5344CB8AC3E}">
        <p14:creationId xmlns:p14="http://schemas.microsoft.com/office/powerpoint/2010/main" val="178891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6B7A79-960A-397D-17F3-9206D1E782ED}"/>
              </a:ext>
            </a:extLst>
          </p:cNvPr>
          <p:cNvSpPr>
            <a:spLocks noGrp="1"/>
          </p:cNvSpPr>
          <p:nvPr>
            <p:ph type="title"/>
          </p:nvPr>
        </p:nvSpPr>
        <p:spPr/>
        <p:txBody>
          <a:bodyPr>
            <a:normAutofit fontScale="90000"/>
          </a:bodyPr>
          <a:lstStyle/>
          <a:p>
            <a:r>
              <a:rPr lang="ru-RU" sz="3600" dirty="0">
                <a:latin typeface="+mn-lt"/>
              </a:rPr>
              <a:t>ГОСТ Р ИСО/МЭК 15271</a:t>
            </a:r>
            <a:br>
              <a:rPr lang="ru-RU" sz="3600" dirty="0">
                <a:latin typeface="+mn-lt"/>
              </a:rPr>
            </a:br>
            <a:r>
              <a:rPr lang="ru-RU" sz="3600" b="0" i="0" dirty="0">
                <a:solidFill>
                  <a:srgbClr val="000000"/>
                </a:solidFill>
                <a:effectLst/>
                <a:latin typeface="+mn-lt"/>
              </a:rPr>
              <a:t>Подход к внедрению ГОСТ Р ИСО/МЭК 12207 как к процессу</a:t>
            </a:r>
            <a:endParaRPr lang="ru-RU" sz="3600" dirty="0">
              <a:latin typeface="+mn-lt"/>
            </a:endParaRPr>
          </a:p>
        </p:txBody>
      </p:sp>
      <p:sp>
        <p:nvSpPr>
          <p:cNvPr id="3" name="Объект 2">
            <a:extLst>
              <a:ext uri="{FF2B5EF4-FFF2-40B4-BE49-F238E27FC236}">
                <a16:creationId xmlns:a16="http://schemas.microsoft.com/office/drawing/2014/main" id="{28698FE9-936B-17C2-1059-0E6F6C2802F3}"/>
              </a:ext>
            </a:extLst>
          </p:cNvPr>
          <p:cNvSpPr>
            <a:spLocks noGrp="1"/>
          </p:cNvSpPr>
          <p:nvPr>
            <p:ph idx="1"/>
          </p:nvPr>
        </p:nvSpPr>
        <p:spPr>
          <a:xfrm>
            <a:off x="838200" y="2253673"/>
            <a:ext cx="10515600" cy="3923290"/>
          </a:xfrm>
        </p:spPr>
        <p:txBody>
          <a:bodyPr/>
          <a:lstStyle/>
          <a:p>
            <a:r>
              <a:rPr lang="ru-RU" dirty="0"/>
              <a:t>Более подробно о применении ГОСТ Р ИСО/МЭК 12207 в проектах говорится в разделе 6 "Применение в проектах". Стандарт предлагает классифицировать проекты и для этого вводит новое понятие - "модель жизненного цикла системы" (список типовых моделей дан в Приложении С). </a:t>
            </a:r>
          </a:p>
        </p:txBody>
      </p:sp>
    </p:spTree>
    <p:extLst>
      <p:ext uri="{BB962C8B-B14F-4D97-AF65-F5344CB8AC3E}">
        <p14:creationId xmlns:p14="http://schemas.microsoft.com/office/powerpoint/2010/main" val="30827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6FC683-6651-F1AD-E4CF-FF49F8B878E4}"/>
              </a:ext>
            </a:extLst>
          </p:cNvPr>
          <p:cNvSpPr>
            <a:spLocks noGrp="1"/>
          </p:cNvSpPr>
          <p:nvPr>
            <p:ph type="title"/>
          </p:nvPr>
        </p:nvSpPr>
        <p:spPr/>
        <p:txBody>
          <a:bodyPr/>
          <a:lstStyle/>
          <a:p>
            <a:r>
              <a:rPr lang="ru-RU" dirty="0"/>
              <a:t>ГОСТ Р ИСО/МЭК 15271</a:t>
            </a:r>
            <a:br>
              <a:rPr lang="ru-RU" dirty="0"/>
            </a:br>
            <a:r>
              <a:rPr lang="ru-RU" b="0" i="0" dirty="0">
                <a:solidFill>
                  <a:srgbClr val="000000"/>
                </a:solidFill>
                <a:effectLst/>
                <a:latin typeface="lucida grande"/>
              </a:rPr>
              <a:t>6.1.3. Характеристики системы</a:t>
            </a:r>
            <a:endParaRPr lang="ru-RU" dirty="0"/>
          </a:p>
        </p:txBody>
      </p:sp>
      <p:sp>
        <p:nvSpPr>
          <p:cNvPr id="3" name="Объект 2">
            <a:extLst>
              <a:ext uri="{FF2B5EF4-FFF2-40B4-BE49-F238E27FC236}">
                <a16:creationId xmlns:a16="http://schemas.microsoft.com/office/drawing/2014/main" id="{C51F1F49-3C0F-AEBF-941D-08FCC7F2B312}"/>
              </a:ext>
            </a:extLst>
          </p:cNvPr>
          <p:cNvSpPr>
            <a:spLocks noGrp="1"/>
          </p:cNvSpPr>
          <p:nvPr>
            <p:ph idx="1"/>
          </p:nvPr>
        </p:nvSpPr>
        <p:spPr/>
        <p:txBody>
          <a:bodyPr/>
          <a:lstStyle/>
          <a:p>
            <a:r>
              <a:rPr lang="ru-RU" dirty="0"/>
              <a:t>межсистемные и внутрисистемные интерфейсы;</a:t>
            </a:r>
          </a:p>
          <a:p>
            <a:r>
              <a:rPr lang="ru-RU" dirty="0"/>
              <a:t>интерфейсы пользователя;</a:t>
            </a:r>
          </a:p>
          <a:p>
            <a:r>
              <a:rPr lang="ru-RU" dirty="0"/>
              <a:t>влияние ошибок программного средства на защиту и безопасность системы;</a:t>
            </a:r>
          </a:p>
          <a:p>
            <a:r>
              <a:rPr lang="ru-RU" dirty="0"/>
              <a:t>оценку вычислительных мощностей и временных ограничений;</a:t>
            </a:r>
          </a:p>
          <a:p>
            <a:r>
              <a:rPr lang="ru-RU" dirty="0"/>
              <a:t>наличие программ, реализованных техническими средствами;</a:t>
            </a:r>
          </a:p>
          <a:p>
            <a:r>
              <a:rPr lang="ru-RU" dirty="0"/>
              <a:t>наличие соответствующих компьютеров.</a:t>
            </a:r>
          </a:p>
        </p:txBody>
      </p:sp>
    </p:spTree>
    <p:extLst>
      <p:ext uri="{BB962C8B-B14F-4D97-AF65-F5344CB8AC3E}">
        <p14:creationId xmlns:p14="http://schemas.microsoft.com/office/powerpoint/2010/main" val="287980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761D47-1BE2-463A-C49B-3EC7397F47C6}"/>
              </a:ext>
            </a:extLst>
          </p:cNvPr>
          <p:cNvSpPr>
            <a:spLocks noGrp="1"/>
          </p:cNvSpPr>
          <p:nvPr>
            <p:ph type="title"/>
          </p:nvPr>
        </p:nvSpPr>
        <p:spPr/>
        <p:txBody>
          <a:bodyPr/>
          <a:lstStyle/>
          <a:p>
            <a:r>
              <a:rPr lang="ru-RU" dirty="0"/>
              <a:t>ГОСТ Р ИСО/МЭК 15271</a:t>
            </a:r>
            <a:br>
              <a:rPr lang="ru-RU" dirty="0"/>
            </a:br>
            <a:r>
              <a:rPr lang="ru-RU" dirty="0"/>
              <a:t>7.2. Возможности применения</a:t>
            </a:r>
          </a:p>
        </p:txBody>
      </p:sp>
      <p:sp>
        <p:nvSpPr>
          <p:cNvPr id="3" name="Объект 2">
            <a:extLst>
              <a:ext uri="{FF2B5EF4-FFF2-40B4-BE49-F238E27FC236}">
                <a16:creationId xmlns:a16="http://schemas.microsoft.com/office/drawing/2014/main" id="{E6EC3C5E-BB6C-64B4-A2F6-EE043B2F78B1}"/>
              </a:ext>
            </a:extLst>
          </p:cNvPr>
          <p:cNvSpPr>
            <a:spLocks noGrp="1"/>
          </p:cNvSpPr>
          <p:nvPr>
            <p:ph idx="1"/>
          </p:nvPr>
        </p:nvSpPr>
        <p:spPr/>
        <p:txBody>
          <a:bodyPr>
            <a:normAutofit fontScale="55000" lnSpcReduction="20000"/>
          </a:bodyPr>
          <a:lstStyle/>
          <a:p>
            <a:r>
              <a:rPr lang="ru-RU" dirty="0"/>
              <a:t>Причины, по которым ГОСТ Р ИСО/МЭК 12207 внедряют в организации, могут быть следующими:</a:t>
            </a:r>
          </a:p>
          <a:p>
            <a:endParaRPr lang="ru-RU" dirty="0"/>
          </a:p>
          <a:p>
            <a:r>
              <a:rPr lang="ru-RU" dirty="0"/>
              <a:t>проверка совершенства существующего метода. Это обычно имеет место, когда метод был разработан самой организацией или ею был выбран и изменен существующий метод;</a:t>
            </a:r>
          </a:p>
          <a:p>
            <a:r>
              <a:rPr lang="ru-RU" dirty="0"/>
              <a:t>практическое применение данного метода для предотвращения риска, связанного с выходом на новые секторы рынка с более жесткими требованиями, связанными с потенциальным риском;</a:t>
            </a:r>
          </a:p>
          <a:p>
            <a:r>
              <a:rPr lang="ru-RU" dirty="0"/>
              <a:t>разработка нового метода, например для удовлетворения потребностям новой организации. Тем самым могут быть охвачены организации, созданные путем слияния или делового сотрудничества. Это может быть необходимо для сопровождения некоторых моделей процессов обеспечения конкретных работ;</a:t>
            </a:r>
          </a:p>
          <a:p>
            <a:r>
              <a:rPr lang="ru-RU" dirty="0"/>
              <a:t>управление внедрением новой технологии, например автоматизация ручных процессов или изменение методов, используемых при внедрении программного продукта. ГОСТ Р ИСО/МЭК 12207 устанавливает критерии, которые могут быть использованы для контроля совершенства соответствующего метода до или после изменения технологии;</a:t>
            </a:r>
          </a:p>
          <a:p>
            <a:r>
              <a:rPr lang="ru-RU" dirty="0"/>
              <a:t>оценка внутренних возможностей стороны с точки зрения удовлетворения критериям договора, например в качестве стороны, участвующей в конкурсном (тендерном) процессе;</a:t>
            </a:r>
          </a:p>
          <a:p>
            <a:r>
              <a:rPr lang="ru-RU" dirty="0"/>
              <a:t>определение контрольных этапов, при реализации которых могут быть разработаны более совершенные программы, например проведение аудита в соответствии с ГОСТ Р ИСО/МЭК 12207 и использование самого процесса усовершенствования".</a:t>
            </a:r>
          </a:p>
        </p:txBody>
      </p:sp>
    </p:spTree>
    <p:extLst>
      <p:ext uri="{BB962C8B-B14F-4D97-AF65-F5344CB8AC3E}">
        <p14:creationId xmlns:p14="http://schemas.microsoft.com/office/powerpoint/2010/main" val="155300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1324E5-B45D-7402-159C-09234BBFE0AB}"/>
              </a:ext>
            </a:extLst>
          </p:cNvPr>
          <p:cNvSpPr>
            <a:spLocks noGrp="1"/>
          </p:cNvSpPr>
          <p:nvPr>
            <p:ph type="title"/>
          </p:nvPr>
        </p:nvSpPr>
        <p:spPr/>
        <p:txBody>
          <a:bodyPr>
            <a:normAutofit fontScale="90000"/>
          </a:bodyPr>
          <a:lstStyle/>
          <a:p>
            <a:r>
              <a:rPr lang="ru-RU" dirty="0"/>
              <a:t>ГОСТ Р ИСО/МЭК 15271</a:t>
            </a:r>
            <a:br>
              <a:rPr lang="ru-RU" dirty="0"/>
            </a:br>
            <a:r>
              <a:rPr lang="ru-RU" sz="3100" dirty="0"/>
              <a:t>8 "Прикладное применение модели жизненного цикла системы" </a:t>
            </a:r>
          </a:p>
        </p:txBody>
      </p:sp>
      <p:sp>
        <p:nvSpPr>
          <p:cNvPr id="3" name="Объект 2">
            <a:extLst>
              <a:ext uri="{FF2B5EF4-FFF2-40B4-BE49-F238E27FC236}">
                <a16:creationId xmlns:a16="http://schemas.microsoft.com/office/drawing/2014/main" id="{884B77D7-7A95-B9C9-3822-9D0B3AD4F634}"/>
              </a:ext>
            </a:extLst>
          </p:cNvPr>
          <p:cNvSpPr>
            <a:spLocks noGrp="1"/>
          </p:cNvSpPr>
          <p:nvPr>
            <p:ph idx="1"/>
          </p:nvPr>
        </p:nvSpPr>
        <p:spPr/>
        <p:txBody>
          <a:bodyPr/>
          <a:lstStyle/>
          <a:p>
            <a:r>
              <a:rPr lang="ru-RU" dirty="0"/>
              <a:t>В целом стандарт ГОСТ Р ИСО/МЭК 15271 производит впечатление сугубо вспомогательного по отношению к ГОСТ Р ИСО/МЭК 12207 документа, страдающего приблизительностью и обилием общих мест. Для управленцев-практиков он непригоден - слишком много абстрактных рассуждений и слишком мало конкретики.</a:t>
            </a:r>
          </a:p>
        </p:txBody>
      </p:sp>
    </p:spTree>
    <p:extLst>
      <p:ext uri="{BB962C8B-B14F-4D97-AF65-F5344CB8AC3E}">
        <p14:creationId xmlns:p14="http://schemas.microsoft.com/office/powerpoint/2010/main" val="26363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7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0"/>
            <a:ext cx="9159875" cy="692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53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D57DF6-C2B9-9F10-616E-6A1C32F309E0}"/>
              </a:ext>
            </a:extLst>
          </p:cNvPr>
          <p:cNvSpPr>
            <a:spLocks noGrp="1"/>
          </p:cNvSpPr>
          <p:nvPr>
            <p:ph type="title"/>
          </p:nvPr>
        </p:nvSpPr>
        <p:spPr/>
        <p:txBody>
          <a:bodyPr/>
          <a:lstStyle/>
          <a:p>
            <a:r>
              <a:rPr lang="ru-RU" dirty="0"/>
              <a:t>Стандарт ГОСТ Р ИСО/МЭК 16326</a:t>
            </a:r>
          </a:p>
        </p:txBody>
      </p:sp>
      <p:pic>
        <p:nvPicPr>
          <p:cNvPr id="1026" name="Picture 2" descr="Основные источники для настоящего стандарта">
            <a:extLst>
              <a:ext uri="{FF2B5EF4-FFF2-40B4-BE49-F238E27FC236}">
                <a16:creationId xmlns:a16="http://schemas.microsoft.com/office/drawing/2014/main" id="{BE724892-F83D-7142-752A-86AFD23E6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220" y="1690688"/>
            <a:ext cx="7500230" cy="3749531"/>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CD4F51D2-0F1A-728D-1F89-D72C45C94655}"/>
              </a:ext>
            </a:extLst>
          </p:cNvPr>
          <p:cNvSpPr>
            <a:spLocks noGrp="1"/>
          </p:cNvSpPr>
          <p:nvPr>
            <p:ph idx="1"/>
          </p:nvPr>
        </p:nvSpPr>
        <p:spPr>
          <a:xfrm>
            <a:off x="449984" y="1690688"/>
            <a:ext cx="4712855" cy="4351338"/>
          </a:xfrm>
        </p:spPr>
        <p:txBody>
          <a:bodyPr/>
          <a:lstStyle/>
          <a:p>
            <a:pPr marL="0" indent="0">
              <a:buNone/>
            </a:pPr>
            <a:r>
              <a:rPr lang="ru-RU" dirty="0"/>
              <a:t>Еще одна попытка формализовать процесс применения ГОСТ Р ИСО/МЭК 12207 была предпринята в стандарте ГОСТ Р ИСО/МЭК 16326 "Руководство по применению ГОСТ Р ИСО/МЭК 12207 при управлении проектом" (ГОСТ 16326, 2002). </a:t>
            </a:r>
          </a:p>
        </p:txBody>
      </p:sp>
    </p:spTree>
    <p:extLst>
      <p:ext uri="{BB962C8B-B14F-4D97-AF65-F5344CB8AC3E}">
        <p14:creationId xmlns:p14="http://schemas.microsoft.com/office/powerpoint/2010/main" val="46048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9D0F8-3DA4-25E0-385F-44B6BC8352C3}"/>
              </a:ext>
            </a:extLst>
          </p:cNvPr>
          <p:cNvSpPr>
            <a:spLocks noGrp="1"/>
          </p:cNvSpPr>
          <p:nvPr>
            <p:ph type="title"/>
          </p:nvPr>
        </p:nvSpPr>
        <p:spPr/>
        <p:txBody>
          <a:bodyPr/>
          <a:lstStyle/>
          <a:p>
            <a:r>
              <a:rPr lang="ru-RU" dirty="0"/>
              <a:t>ГОСТ Р ИСО/МЭК 16326</a:t>
            </a:r>
            <a:br>
              <a:rPr lang="ru-RU" dirty="0"/>
            </a:br>
            <a:r>
              <a:rPr lang="ru-RU" dirty="0"/>
              <a:t>1.1. Круг пользователей</a:t>
            </a:r>
          </a:p>
        </p:txBody>
      </p:sp>
      <p:sp>
        <p:nvSpPr>
          <p:cNvPr id="3" name="Объект 2">
            <a:extLst>
              <a:ext uri="{FF2B5EF4-FFF2-40B4-BE49-F238E27FC236}">
                <a16:creationId xmlns:a16="http://schemas.microsoft.com/office/drawing/2014/main" id="{7A0E8487-5336-6E3D-2C36-E277C6660710}"/>
              </a:ext>
            </a:extLst>
          </p:cNvPr>
          <p:cNvSpPr>
            <a:spLocks noGrp="1"/>
          </p:cNvSpPr>
          <p:nvPr>
            <p:ph idx="1"/>
          </p:nvPr>
        </p:nvSpPr>
        <p:spPr/>
        <p:txBody>
          <a:bodyPr>
            <a:normAutofit fontScale="92500" lnSpcReduction="20000"/>
          </a:bodyPr>
          <a:lstStyle/>
          <a:p>
            <a:r>
              <a:rPr lang="ru-RU" b="0" i="0" dirty="0">
                <a:solidFill>
                  <a:srgbClr val="000000"/>
                </a:solidFill>
                <a:effectLst/>
                <a:latin typeface="lucida grande"/>
              </a:rPr>
              <a:t>Круг пользователей стандарта довольно точно определен в разделе 1.1.</a:t>
            </a:r>
          </a:p>
          <a:p>
            <a:r>
              <a:rPr lang="ru-RU" dirty="0"/>
              <a:t>администраторы проектов, отвечающие за соответствие процессов управления ГОСТ Р ИСО/МЭК 12207:</a:t>
            </a:r>
          </a:p>
          <a:p>
            <a:r>
              <a:rPr lang="ru-RU" dirty="0"/>
              <a:t>администраторы, ответственные за организацию и постоянное совершенствование процессов жизненного цикла программных средств по ГОСТ Р ИСО/МЭК 12207;</a:t>
            </a:r>
          </a:p>
          <a:p>
            <a:r>
              <a:rPr lang="ru-RU" dirty="0"/>
              <a:t>администраторы, ответственные за применение процессов жизненного цикла программных средств по ГОСТ Р ИСО/МЭК/12207 на проектном уровне;</a:t>
            </a:r>
          </a:p>
          <a:p>
            <a:r>
              <a:rPr lang="ru-RU" dirty="0"/>
              <a:t>организации или лица, являющиеся субподрядчиками при реализации УПП ( Управления Программным Проектом. - АБ ).</a:t>
            </a:r>
          </a:p>
        </p:txBody>
      </p:sp>
    </p:spTree>
    <p:extLst>
      <p:ext uri="{BB962C8B-B14F-4D97-AF65-F5344CB8AC3E}">
        <p14:creationId xmlns:p14="http://schemas.microsoft.com/office/powerpoint/2010/main" val="922008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0AE9BF-BA2F-66C7-9D99-7F91677023D6}"/>
              </a:ext>
            </a:extLst>
          </p:cNvPr>
          <p:cNvSpPr>
            <a:spLocks noGrp="1"/>
          </p:cNvSpPr>
          <p:nvPr>
            <p:ph type="title"/>
          </p:nvPr>
        </p:nvSpPr>
        <p:spPr/>
        <p:txBody>
          <a:bodyPr/>
          <a:lstStyle/>
          <a:p>
            <a:r>
              <a:rPr lang="ru-RU" dirty="0"/>
              <a:t>Основные и важные разделы стандарта</a:t>
            </a:r>
          </a:p>
        </p:txBody>
      </p:sp>
      <p:sp>
        <p:nvSpPr>
          <p:cNvPr id="3" name="Объект 2">
            <a:extLst>
              <a:ext uri="{FF2B5EF4-FFF2-40B4-BE49-F238E27FC236}">
                <a16:creationId xmlns:a16="http://schemas.microsoft.com/office/drawing/2014/main" id="{6B5F2173-3C5D-F086-C101-57948AC12500}"/>
              </a:ext>
            </a:extLst>
          </p:cNvPr>
          <p:cNvSpPr>
            <a:spLocks noGrp="1"/>
          </p:cNvSpPr>
          <p:nvPr>
            <p:ph idx="1"/>
          </p:nvPr>
        </p:nvSpPr>
        <p:spPr/>
        <p:txBody>
          <a:bodyPr/>
          <a:lstStyle/>
          <a:p>
            <a:r>
              <a:rPr lang="ru-RU" dirty="0"/>
              <a:t>6 «Руководство»</a:t>
            </a:r>
          </a:p>
          <a:p>
            <a:r>
              <a:rPr lang="ru-RU" dirty="0"/>
              <a:t>7 «Управление»</a:t>
            </a:r>
          </a:p>
          <a:p>
            <a:r>
              <a:rPr lang="ru-RU" dirty="0"/>
              <a:t>Приложение А </a:t>
            </a:r>
          </a:p>
          <a:p>
            <a:r>
              <a:rPr lang="ru-RU" dirty="0"/>
              <a:t>Приложение В</a:t>
            </a:r>
          </a:p>
          <a:p>
            <a:r>
              <a:rPr lang="ru-RU" dirty="0"/>
              <a:t>Приложение С</a:t>
            </a:r>
          </a:p>
          <a:p>
            <a:r>
              <a:rPr lang="ru-RU" dirty="0"/>
              <a:t>Приложение </a:t>
            </a:r>
            <a:r>
              <a:rPr lang="en-US" dirty="0"/>
              <a:t>D</a:t>
            </a:r>
            <a:endParaRPr lang="ru-RU" dirty="0"/>
          </a:p>
        </p:txBody>
      </p:sp>
    </p:spTree>
    <p:extLst>
      <p:ext uri="{BB962C8B-B14F-4D97-AF65-F5344CB8AC3E}">
        <p14:creationId xmlns:p14="http://schemas.microsoft.com/office/powerpoint/2010/main" val="176678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F13FE3-7D7D-5957-94C1-6463DC165A52}"/>
              </a:ext>
            </a:extLst>
          </p:cNvPr>
          <p:cNvSpPr>
            <a:spLocks noGrp="1"/>
          </p:cNvSpPr>
          <p:nvPr>
            <p:ph type="title"/>
          </p:nvPr>
        </p:nvSpPr>
        <p:spPr/>
        <p:txBody>
          <a:bodyPr/>
          <a:lstStyle/>
          <a:p>
            <a:r>
              <a:rPr lang="ru-RU" dirty="0"/>
              <a:t>Краткие итоги</a:t>
            </a:r>
          </a:p>
        </p:txBody>
      </p:sp>
      <p:sp>
        <p:nvSpPr>
          <p:cNvPr id="3" name="Объект 2">
            <a:extLst>
              <a:ext uri="{FF2B5EF4-FFF2-40B4-BE49-F238E27FC236}">
                <a16:creationId xmlns:a16="http://schemas.microsoft.com/office/drawing/2014/main" id="{80384706-9D7C-4F4B-77F4-C03AE3B714DB}"/>
              </a:ext>
            </a:extLst>
          </p:cNvPr>
          <p:cNvSpPr>
            <a:spLocks noGrp="1"/>
          </p:cNvSpPr>
          <p:nvPr>
            <p:ph idx="1"/>
          </p:nvPr>
        </p:nvSpPr>
        <p:spPr/>
        <p:txBody>
          <a:bodyPr/>
          <a:lstStyle/>
          <a:p>
            <a:r>
              <a:rPr lang="ru-RU" dirty="0"/>
              <a:t>Рассмотрены два стандарта, посвященных разным аспектам применения ГОСТ Р ИСО/МЭК 12207. Делается вывод о том, что, несмотря на ряд приведенных в них разумных и практически полезных соображений, ни один из стандартов не решает в полной мере задачу внедрения ГОСТ Р ИСО/МЭК 12207.</a:t>
            </a:r>
          </a:p>
        </p:txBody>
      </p:sp>
    </p:spTree>
    <p:extLst>
      <p:ext uri="{BB962C8B-B14F-4D97-AF65-F5344CB8AC3E}">
        <p14:creationId xmlns:p14="http://schemas.microsoft.com/office/powerpoint/2010/main" val="816206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8CD000-F92C-E1E9-6C08-55396B231A0F}"/>
              </a:ext>
            </a:extLst>
          </p:cNvPr>
          <p:cNvSpPr>
            <a:spLocks noGrp="1"/>
          </p:cNvSpPr>
          <p:nvPr>
            <p:ph type="title"/>
          </p:nvPr>
        </p:nvSpPr>
        <p:spPr/>
        <p:txBody>
          <a:bodyPr/>
          <a:lstStyle/>
          <a:p>
            <a:r>
              <a:rPr lang="ru-RU" dirty="0"/>
              <a:t>Стандарт ГОСТ Р ИСО/МЭК 15288 "Процессы жизненного цикла систем" </a:t>
            </a:r>
          </a:p>
        </p:txBody>
      </p:sp>
      <p:graphicFrame>
        <p:nvGraphicFramePr>
          <p:cNvPr id="4" name="Объект 3">
            <a:extLst>
              <a:ext uri="{FF2B5EF4-FFF2-40B4-BE49-F238E27FC236}">
                <a16:creationId xmlns:a16="http://schemas.microsoft.com/office/drawing/2014/main" id="{1350EE10-F527-FB2B-5595-E03BF2D31900}"/>
              </a:ext>
            </a:extLst>
          </p:cNvPr>
          <p:cNvGraphicFramePr>
            <a:graphicFrameLocks noGrp="1"/>
          </p:cNvGraphicFramePr>
          <p:nvPr>
            <p:ph idx="1"/>
            <p:extLst>
              <p:ext uri="{D42A27DB-BD31-4B8C-83A1-F6EECF244321}">
                <p14:modId xmlns:p14="http://schemas.microsoft.com/office/powerpoint/2010/main" val="3236623232"/>
              </p:ext>
            </p:extLst>
          </p:nvPr>
        </p:nvGraphicFramePr>
        <p:xfrm>
          <a:off x="1242945" y="1646130"/>
          <a:ext cx="9706110" cy="4969408"/>
        </p:xfrm>
        <a:graphic>
          <a:graphicData uri="http://schemas.openxmlformats.org/drawingml/2006/table">
            <a:tbl>
              <a:tblPr>
                <a:tableStyleId>{5940675A-B579-460E-94D1-54222C63F5DA}</a:tableStyleId>
              </a:tblPr>
              <a:tblGrid>
                <a:gridCol w="1941222">
                  <a:extLst>
                    <a:ext uri="{9D8B030D-6E8A-4147-A177-3AD203B41FA5}">
                      <a16:colId xmlns:a16="http://schemas.microsoft.com/office/drawing/2014/main" val="3073161761"/>
                    </a:ext>
                  </a:extLst>
                </a:gridCol>
                <a:gridCol w="1941222">
                  <a:extLst>
                    <a:ext uri="{9D8B030D-6E8A-4147-A177-3AD203B41FA5}">
                      <a16:colId xmlns:a16="http://schemas.microsoft.com/office/drawing/2014/main" val="1882055920"/>
                    </a:ext>
                  </a:extLst>
                </a:gridCol>
                <a:gridCol w="1941222">
                  <a:extLst>
                    <a:ext uri="{9D8B030D-6E8A-4147-A177-3AD203B41FA5}">
                      <a16:colId xmlns:a16="http://schemas.microsoft.com/office/drawing/2014/main" val="3555865887"/>
                    </a:ext>
                  </a:extLst>
                </a:gridCol>
                <a:gridCol w="1941222">
                  <a:extLst>
                    <a:ext uri="{9D8B030D-6E8A-4147-A177-3AD203B41FA5}">
                      <a16:colId xmlns:a16="http://schemas.microsoft.com/office/drawing/2014/main" val="3455787280"/>
                    </a:ext>
                  </a:extLst>
                </a:gridCol>
                <a:gridCol w="1941222">
                  <a:extLst>
                    <a:ext uri="{9D8B030D-6E8A-4147-A177-3AD203B41FA5}">
                      <a16:colId xmlns:a16="http://schemas.microsoft.com/office/drawing/2014/main" val="4046815194"/>
                    </a:ext>
                  </a:extLst>
                </a:gridCol>
              </a:tblGrid>
              <a:tr h="529850">
                <a:tc>
                  <a:txBody>
                    <a:bodyPr/>
                    <a:lstStyle/>
                    <a:p>
                      <a:pPr algn="ctr"/>
                      <a:r>
                        <a:rPr lang="ru-RU" sz="1700" dirty="0">
                          <a:effectLst/>
                        </a:rPr>
                        <a:t>Процессы соглашения</a:t>
                      </a:r>
                    </a:p>
                  </a:txBody>
                  <a:tcPr marL="11722" marR="11722" marT="11722" marB="11722" anchor="ctr"/>
                </a:tc>
                <a:tc>
                  <a:txBody>
                    <a:bodyPr/>
                    <a:lstStyle/>
                    <a:p>
                      <a:pPr algn="ctr"/>
                      <a:r>
                        <a:rPr lang="ru-RU" sz="1700" dirty="0">
                          <a:effectLst/>
                        </a:rPr>
                        <a:t>Процессы предприятия/ организации</a:t>
                      </a:r>
                    </a:p>
                  </a:txBody>
                  <a:tcPr marL="11722" marR="11722" marT="11722" marB="11722" anchor="ctr"/>
                </a:tc>
                <a:tc>
                  <a:txBody>
                    <a:bodyPr/>
                    <a:lstStyle/>
                    <a:p>
                      <a:pPr algn="ctr"/>
                      <a:r>
                        <a:rPr lang="ru-RU" sz="1700" dirty="0">
                          <a:effectLst/>
                        </a:rPr>
                        <a:t>Процессы проекта</a:t>
                      </a:r>
                    </a:p>
                  </a:txBody>
                  <a:tcPr marL="11722" marR="11722" marT="11722" marB="11722" anchor="ctr"/>
                </a:tc>
                <a:tc>
                  <a:txBody>
                    <a:bodyPr/>
                    <a:lstStyle/>
                    <a:p>
                      <a:pPr algn="ctr"/>
                      <a:r>
                        <a:rPr lang="ru-RU" sz="1700">
                          <a:effectLst/>
                        </a:rPr>
                        <a:t>Технические процессы</a:t>
                      </a:r>
                    </a:p>
                  </a:txBody>
                  <a:tcPr marL="11722" marR="11722" marT="11722" marB="11722" anchor="ctr"/>
                </a:tc>
                <a:tc>
                  <a:txBody>
                    <a:bodyPr/>
                    <a:lstStyle/>
                    <a:p>
                      <a:pPr algn="ctr"/>
                      <a:r>
                        <a:rPr lang="ru-RU" sz="1700">
                          <a:effectLst/>
                        </a:rPr>
                        <a:t>Специальные процессы</a:t>
                      </a:r>
                    </a:p>
                  </a:txBody>
                  <a:tcPr marL="11722" marR="11722" marT="11722" marB="11722" anchor="ctr"/>
                </a:tc>
                <a:extLst>
                  <a:ext uri="{0D108BD9-81ED-4DB2-BD59-A6C34878D82A}">
                    <a16:rowId xmlns:a16="http://schemas.microsoft.com/office/drawing/2014/main" val="1137523363"/>
                  </a:ext>
                </a:extLst>
              </a:tr>
              <a:tr h="3821487">
                <a:tc>
                  <a:txBody>
                    <a:bodyPr/>
                    <a:lstStyle/>
                    <a:p>
                      <a:pPr marL="342900" indent="-342900">
                        <a:buFont typeface="+mj-lt"/>
                        <a:buAutoNum type="arabicPeriod"/>
                      </a:pPr>
                      <a:r>
                        <a:rPr lang="ru-RU" sz="1700" dirty="0">
                          <a:effectLst/>
                        </a:rPr>
                        <a:t>Приобретение системы;</a:t>
                      </a:r>
                    </a:p>
                    <a:p>
                      <a:pPr marL="342900" indent="-342900">
                        <a:buFont typeface="+mj-lt"/>
                        <a:buAutoNum type="arabicPeriod"/>
                      </a:pPr>
                      <a:r>
                        <a:rPr lang="ru-RU" sz="1700" dirty="0">
                          <a:effectLst/>
                        </a:rPr>
                        <a:t>Поставка системы</a:t>
                      </a:r>
                    </a:p>
                  </a:txBody>
                  <a:tcPr marL="11722" marR="11722" marT="11722" marB="11722"/>
                </a:tc>
                <a:tc>
                  <a:txBody>
                    <a:bodyPr/>
                    <a:lstStyle/>
                    <a:p>
                      <a:pPr marL="342900" indent="-342900">
                        <a:buFont typeface="+mj-lt"/>
                        <a:buAutoNum type="arabicPeriod"/>
                      </a:pPr>
                      <a:r>
                        <a:rPr lang="ru-RU" sz="1700" dirty="0">
                          <a:effectLst/>
                        </a:rPr>
                        <a:t>Управление окружением;</a:t>
                      </a:r>
                    </a:p>
                    <a:p>
                      <a:pPr marL="342900" indent="-342900">
                        <a:buFont typeface="+mj-lt"/>
                        <a:buAutoNum type="arabicPeriod"/>
                      </a:pPr>
                      <a:r>
                        <a:rPr lang="ru-RU" sz="1700" dirty="0">
                          <a:effectLst/>
                        </a:rPr>
                        <a:t>Управление инвестициями;</a:t>
                      </a:r>
                    </a:p>
                    <a:p>
                      <a:pPr marL="342900" indent="-342900">
                        <a:buFont typeface="+mj-lt"/>
                        <a:buAutoNum type="arabicPeriod"/>
                      </a:pPr>
                      <a:r>
                        <a:rPr lang="ru-RU" sz="1700" dirty="0">
                          <a:effectLst/>
                        </a:rPr>
                        <a:t>Управление процессами;</a:t>
                      </a:r>
                    </a:p>
                    <a:p>
                      <a:pPr marL="342900" indent="-342900">
                        <a:buFont typeface="+mj-lt"/>
                        <a:buAutoNum type="arabicPeriod"/>
                      </a:pPr>
                      <a:r>
                        <a:rPr lang="ru-RU" sz="1700" dirty="0">
                          <a:effectLst/>
                        </a:rPr>
                        <a:t>Управление ресурсами;</a:t>
                      </a:r>
                    </a:p>
                    <a:p>
                      <a:pPr marL="342900" indent="-342900">
                        <a:buFont typeface="+mj-lt"/>
                        <a:buAutoNum type="arabicPeriod"/>
                      </a:pPr>
                      <a:r>
                        <a:rPr lang="ru-RU" sz="1700" dirty="0">
                          <a:effectLst/>
                        </a:rPr>
                        <a:t>Управление качеством</a:t>
                      </a:r>
                    </a:p>
                  </a:txBody>
                  <a:tcPr marL="11722" marR="11722" marT="11722" marB="11722"/>
                </a:tc>
                <a:tc>
                  <a:txBody>
                    <a:bodyPr/>
                    <a:lstStyle/>
                    <a:p>
                      <a:pPr marL="342900" indent="-342900">
                        <a:buFont typeface="+mj-lt"/>
                        <a:buAutoNum type="arabicPeriod"/>
                      </a:pPr>
                      <a:r>
                        <a:rPr lang="ru-RU" sz="1700" dirty="0">
                          <a:effectLst/>
                        </a:rPr>
                        <a:t>Планирование;</a:t>
                      </a:r>
                    </a:p>
                    <a:p>
                      <a:pPr marL="342900" indent="-342900">
                        <a:buFont typeface="+mj-lt"/>
                        <a:buAutoNum type="arabicPeriod"/>
                      </a:pPr>
                      <a:r>
                        <a:rPr lang="ru-RU" sz="1700" dirty="0">
                          <a:effectLst/>
                        </a:rPr>
                        <a:t>Оценивание;</a:t>
                      </a:r>
                    </a:p>
                    <a:p>
                      <a:pPr marL="342900" indent="-342900">
                        <a:buFont typeface="+mj-lt"/>
                        <a:buAutoNum type="arabicPeriod"/>
                      </a:pPr>
                      <a:r>
                        <a:rPr lang="ru-RU" sz="1700" dirty="0">
                          <a:effectLst/>
                        </a:rPr>
                        <a:t>Мониторинг;</a:t>
                      </a:r>
                    </a:p>
                    <a:p>
                      <a:pPr marL="342900" indent="-342900">
                        <a:buFont typeface="+mj-lt"/>
                        <a:buAutoNum type="arabicPeriod"/>
                      </a:pPr>
                      <a:r>
                        <a:rPr lang="ru-RU" sz="1700" dirty="0">
                          <a:effectLst/>
                        </a:rPr>
                        <a:t>Управление рисками;</a:t>
                      </a:r>
                    </a:p>
                    <a:p>
                      <a:pPr marL="342900" indent="-342900">
                        <a:buFont typeface="+mj-lt"/>
                        <a:buAutoNum type="arabicPeriod"/>
                      </a:pPr>
                      <a:r>
                        <a:rPr lang="ru-RU" sz="1700" dirty="0">
                          <a:effectLst/>
                        </a:rPr>
                        <a:t>Управление конфигурацией;</a:t>
                      </a:r>
                    </a:p>
                    <a:p>
                      <a:pPr marL="342900" indent="-342900">
                        <a:buFont typeface="+mj-lt"/>
                        <a:buAutoNum type="arabicPeriod"/>
                      </a:pPr>
                      <a:r>
                        <a:rPr lang="ru-RU" sz="1700" dirty="0">
                          <a:effectLst/>
                        </a:rPr>
                        <a:t>Управление информацией;</a:t>
                      </a:r>
                    </a:p>
                    <a:p>
                      <a:pPr marL="342900" indent="-342900">
                        <a:buFont typeface="+mj-lt"/>
                        <a:buAutoNum type="arabicPeriod"/>
                      </a:pPr>
                      <a:r>
                        <a:rPr lang="ru-RU" sz="1700" dirty="0">
                          <a:effectLst/>
                        </a:rPr>
                        <a:t>Выработка решений</a:t>
                      </a:r>
                    </a:p>
                  </a:txBody>
                  <a:tcPr marL="11722" marR="11722" marT="11722" marB="11722"/>
                </a:tc>
                <a:tc>
                  <a:txBody>
                    <a:bodyPr/>
                    <a:lstStyle/>
                    <a:p>
                      <a:pPr marL="342900" indent="-342900">
                        <a:buFont typeface="+mj-lt"/>
                        <a:buAutoNum type="arabicPeriod"/>
                      </a:pPr>
                      <a:r>
                        <a:rPr lang="ru-RU" sz="1700" dirty="0">
                          <a:effectLst/>
                        </a:rPr>
                        <a:t>Определение требований;</a:t>
                      </a:r>
                    </a:p>
                    <a:p>
                      <a:pPr marL="342900" indent="-342900">
                        <a:buFont typeface="+mj-lt"/>
                        <a:buAutoNum type="arabicPeriod"/>
                      </a:pPr>
                      <a:r>
                        <a:rPr lang="ru-RU" sz="1700" dirty="0">
                          <a:effectLst/>
                        </a:rPr>
                        <a:t>Анализ требований;</a:t>
                      </a:r>
                    </a:p>
                    <a:p>
                      <a:pPr marL="342900" indent="-342900">
                        <a:buFont typeface="+mj-lt"/>
                        <a:buAutoNum type="arabicPeriod"/>
                      </a:pPr>
                      <a:r>
                        <a:rPr lang="ru-RU" sz="1700" dirty="0">
                          <a:effectLst/>
                        </a:rPr>
                        <a:t>Проектирование архитектуры;</a:t>
                      </a:r>
                    </a:p>
                    <a:p>
                      <a:pPr marL="342900" indent="-342900">
                        <a:buFont typeface="+mj-lt"/>
                        <a:buAutoNum type="arabicPeriod"/>
                      </a:pPr>
                      <a:r>
                        <a:rPr lang="ru-RU" sz="1700" dirty="0">
                          <a:effectLst/>
                        </a:rPr>
                        <a:t>Реализация;</a:t>
                      </a:r>
                    </a:p>
                    <a:p>
                      <a:pPr marL="342900" indent="-342900">
                        <a:buFont typeface="+mj-lt"/>
                        <a:buAutoNum type="arabicPeriod"/>
                      </a:pPr>
                      <a:r>
                        <a:rPr lang="ru-RU" sz="1700" dirty="0">
                          <a:effectLst/>
                        </a:rPr>
                        <a:t>Интеграция;</a:t>
                      </a:r>
                    </a:p>
                    <a:p>
                      <a:pPr marL="342900" indent="-342900">
                        <a:buFont typeface="+mj-lt"/>
                        <a:buAutoNum type="arabicPeriod"/>
                      </a:pPr>
                      <a:r>
                        <a:rPr lang="ru-RU" sz="1700" dirty="0">
                          <a:effectLst/>
                        </a:rPr>
                        <a:t>Верификация;</a:t>
                      </a:r>
                    </a:p>
                    <a:p>
                      <a:pPr marL="342900" indent="-342900">
                        <a:buFont typeface="+mj-lt"/>
                        <a:buAutoNum type="arabicPeriod"/>
                      </a:pPr>
                      <a:r>
                        <a:rPr lang="ru-RU" sz="1700" dirty="0">
                          <a:effectLst/>
                        </a:rPr>
                        <a:t>Валидация;</a:t>
                      </a:r>
                    </a:p>
                    <a:p>
                      <a:pPr marL="342900" indent="-342900">
                        <a:buFont typeface="+mj-lt"/>
                        <a:buAutoNum type="arabicPeriod"/>
                      </a:pPr>
                      <a:r>
                        <a:rPr lang="ru-RU" sz="1700" dirty="0">
                          <a:effectLst/>
                        </a:rPr>
                        <a:t>Передача в использование;</a:t>
                      </a:r>
                    </a:p>
                    <a:p>
                      <a:pPr marL="342900" indent="-342900">
                        <a:buFont typeface="+mj-lt"/>
                        <a:buAutoNum type="arabicPeriod"/>
                      </a:pPr>
                      <a:r>
                        <a:rPr lang="ru-RU" sz="1700" dirty="0">
                          <a:effectLst/>
                        </a:rPr>
                        <a:t>Эксплуатация;</a:t>
                      </a:r>
                    </a:p>
                    <a:p>
                      <a:pPr marL="342900" indent="-342900">
                        <a:buFont typeface="+mj-lt"/>
                        <a:buAutoNum type="arabicPeriod"/>
                      </a:pPr>
                      <a:r>
                        <a:rPr lang="ru-RU" sz="1700" dirty="0">
                          <a:effectLst/>
                        </a:rPr>
                        <a:t>Поддержка;</a:t>
                      </a:r>
                    </a:p>
                    <a:p>
                      <a:pPr marL="342900" indent="-342900">
                        <a:buFont typeface="+mj-lt"/>
                        <a:buAutoNum type="arabicPeriod"/>
                      </a:pPr>
                      <a:r>
                        <a:rPr lang="ru-RU" sz="1700" dirty="0">
                          <a:effectLst/>
                        </a:rPr>
                        <a:t>Изъятие из эксплуатации</a:t>
                      </a:r>
                    </a:p>
                  </a:txBody>
                  <a:tcPr marL="11722" marR="11722" marT="11722" marB="11722"/>
                </a:tc>
                <a:tc>
                  <a:txBody>
                    <a:bodyPr/>
                    <a:lstStyle/>
                    <a:p>
                      <a:pPr marL="342900" indent="-342900">
                        <a:buFont typeface="+mj-lt"/>
                        <a:buAutoNum type="arabicPeriod"/>
                      </a:pPr>
                      <a:r>
                        <a:rPr lang="ru-RU" sz="1700" dirty="0">
                          <a:effectLst/>
                        </a:rPr>
                        <a:t>Адаптация описываемых стандартом процессов под нужды конкретного проекта</a:t>
                      </a:r>
                    </a:p>
                  </a:txBody>
                  <a:tcPr marL="11722" marR="11722" marT="11722" marB="11722"/>
                </a:tc>
                <a:extLst>
                  <a:ext uri="{0D108BD9-81ED-4DB2-BD59-A6C34878D82A}">
                    <a16:rowId xmlns:a16="http://schemas.microsoft.com/office/drawing/2014/main" val="2970034843"/>
                  </a:ext>
                </a:extLst>
              </a:tr>
            </a:tbl>
          </a:graphicData>
        </a:graphic>
      </p:graphicFrame>
    </p:spTree>
    <p:extLst>
      <p:ext uri="{BB962C8B-B14F-4D97-AF65-F5344CB8AC3E}">
        <p14:creationId xmlns:p14="http://schemas.microsoft.com/office/powerpoint/2010/main" val="4063081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0BDAA8-E223-822F-DAE4-D0D132E0DBB9}"/>
              </a:ext>
            </a:extLst>
          </p:cNvPr>
          <p:cNvSpPr>
            <a:spLocks noGrp="1"/>
          </p:cNvSpPr>
          <p:nvPr>
            <p:ph type="title"/>
          </p:nvPr>
        </p:nvSpPr>
        <p:spPr/>
        <p:txBody>
          <a:bodyPr/>
          <a:lstStyle/>
          <a:p>
            <a:r>
              <a:rPr lang="ru-RU" dirty="0"/>
              <a:t>Группы процессов 15288</a:t>
            </a:r>
          </a:p>
        </p:txBody>
      </p:sp>
      <p:sp>
        <p:nvSpPr>
          <p:cNvPr id="3" name="Объект 2">
            <a:extLst>
              <a:ext uri="{FF2B5EF4-FFF2-40B4-BE49-F238E27FC236}">
                <a16:creationId xmlns:a16="http://schemas.microsoft.com/office/drawing/2014/main" id="{77F9DE3C-7C22-7F93-50BE-6699DFD45C6D}"/>
              </a:ext>
            </a:extLst>
          </p:cNvPr>
          <p:cNvSpPr>
            <a:spLocks noGrp="1"/>
          </p:cNvSpPr>
          <p:nvPr>
            <p:ph idx="1"/>
          </p:nvPr>
        </p:nvSpPr>
        <p:spPr/>
        <p:txBody>
          <a:bodyPr/>
          <a:lstStyle/>
          <a:p>
            <a:r>
              <a:rPr lang="ru-RU" dirty="0"/>
              <a:t>процессы соглашения;</a:t>
            </a:r>
          </a:p>
          <a:p>
            <a:r>
              <a:rPr lang="ru-RU" dirty="0"/>
              <a:t>процессы предприятия;</a:t>
            </a:r>
          </a:p>
          <a:p>
            <a:r>
              <a:rPr lang="ru-RU" dirty="0"/>
              <a:t>процессы проекта;</a:t>
            </a:r>
          </a:p>
          <a:p>
            <a:r>
              <a:rPr lang="ru-RU" dirty="0"/>
              <a:t>технические процессы;</a:t>
            </a:r>
          </a:p>
          <a:p>
            <a:r>
              <a:rPr lang="ru-RU" dirty="0"/>
              <a:t>специальные процессы.</a:t>
            </a:r>
          </a:p>
          <a:p>
            <a:endParaRPr lang="ru-RU" dirty="0"/>
          </a:p>
        </p:txBody>
      </p:sp>
    </p:spTree>
    <p:extLst>
      <p:ext uri="{BB962C8B-B14F-4D97-AF65-F5344CB8AC3E}">
        <p14:creationId xmlns:p14="http://schemas.microsoft.com/office/powerpoint/2010/main" val="4263546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7A505D-8CEC-AB25-EA90-ABD8B9820017}"/>
              </a:ext>
            </a:extLst>
          </p:cNvPr>
          <p:cNvSpPr>
            <a:spLocks noGrp="1"/>
          </p:cNvSpPr>
          <p:nvPr>
            <p:ph type="title"/>
          </p:nvPr>
        </p:nvSpPr>
        <p:spPr>
          <a:xfrm>
            <a:off x="674254" y="863888"/>
            <a:ext cx="4943763" cy="3966730"/>
          </a:xfrm>
        </p:spPr>
        <p:txBody>
          <a:bodyPr>
            <a:normAutofit/>
          </a:bodyPr>
          <a:lstStyle/>
          <a:p>
            <a:r>
              <a:rPr lang="ru-RU" dirty="0"/>
              <a:t>Взаимосвязь ГОСТ Р ИСО/МЭК 15288 и ИСО/МЭК 12207</a:t>
            </a:r>
          </a:p>
        </p:txBody>
      </p:sp>
      <p:pic>
        <p:nvPicPr>
          <p:cNvPr id="3074" name="Picture 2" descr="Взаимосвязь ГОСТ Р ИСО/МЭК 15288 и ИСО/МЭК 12207">
            <a:extLst>
              <a:ext uri="{FF2B5EF4-FFF2-40B4-BE49-F238E27FC236}">
                <a16:creationId xmlns:a16="http://schemas.microsoft.com/office/drawing/2014/main" id="{74F1945B-845C-3B7A-EC39-617B92CCA7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56582" y="124617"/>
            <a:ext cx="5024581" cy="660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70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AF9BD5-E23C-CC70-BFBA-903D8631B0F2}"/>
              </a:ext>
            </a:extLst>
          </p:cNvPr>
          <p:cNvSpPr>
            <a:spLocks noGrp="1"/>
          </p:cNvSpPr>
          <p:nvPr>
            <p:ph type="title"/>
          </p:nvPr>
        </p:nvSpPr>
        <p:spPr/>
        <p:txBody>
          <a:bodyPr/>
          <a:lstStyle/>
          <a:p>
            <a:r>
              <a:rPr lang="ru-RU" dirty="0"/>
              <a:t>Важное замечание</a:t>
            </a:r>
          </a:p>
        </p:txBody>
      </p:sp>
      <p:sp>
        <p:nvSpPr>
          <p:cNvPr id="3" name="Объект 2">
            <a:extLst>
              <a:ext uri="{FF2B5EF4-FFF2-40B4-BE49-F238E27FC236}">
                <a16:creationId xmlns:a16="http://schemas.microsoft.com/office/drawing/2014/main" id="{BB560A59-5D1A-4841-4C1C-DA8FCFBDC5BC}"/>
              </a:ext>
            </a:extLst>
          </p:cNvPr>
          <p:cNvSpPr>
            <a:spLocks noGrp="1"/>
          </p:cNvSpPr>
          <p:nvPr>
            <p:ph idx="1"/>
          </p:nvPr>
        </p:nvSpPr>
        <p:spPr/>
        <p:txBody>
          <a:bodyPr>
            <a:normAutofit/>
          </a:bodyPr>
          <a:lstStyle/>
          <a:p>
            <a:r>
              <a:rPr lang="ru-RU" dirty="0"/>
              <a:t>Основная идея унаследована от ГОСТ Р ИСО/МЭК 12207</a:t>
            </a:r>
          </a:p>
          <a:p>
            <a:r>
              <a:rPr lang="ru-RU" dirty="0"/>
              <a:t> жизненный цикл системы не подразумевает жесткой последовательности действий. Порядок действий зависит от ситуации и может меняться, хотя, конечно, "любой процесс" не может выполняться "одновременно с любыми другими процессами". С точки зрения математики, между процессами существует отношение частичного порядка, но не существует отношения линейного порядка.</a:t>
            </a:r>
          </a:p>
          <a:p>
            <a:endParaRPr lang="ru-RU" dirty="0"/>
          </a:p>
        </p:txBody>
      </p:sp>
    </p:spTree>
    <p:extLst>
      <p:ext uri="{BB962C8B-B14F-4D97-AF65-F5344CB8AC3E}">
        <p14:creationId xmlns:p14="http://schemas.microsoft.com/office/powerpoint/2010/main" val="81085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AC393B-D8B4-3D4B-C7C7-105C9CFF3B0A}"/>
              </a:ext>
            </a:extLst>
          </p:cNvPr>
          <p:cNvSpPr>
            <a:spLocks noGrp="1"/>
          </p:cNvSpPr>
          <p:nvPr>
            <p:ph type="title"/>
          </p:nvPr>
        </p:nvSpPr>
        <p:spPr/>
        <p:txBody>
          <a:bodyPr/>
          <a:lstStyle/>
          <a:p>
            <a:r>
              <a:rPr lang="ru-RU" dirty="0"/>
              <a:t>Уровень абстракции описания процессов</a:t>
            </a:r>
          </a:p>
        </p:txBody>
      </p:sp>
      <p:sp>
        <p:nvSpPr>
          <p:cNvPr id="3" name="Объект 2">
            <a:extLst>
              <a:ext uri="{FF2B5EF4-FFF2-40B4-BE49-F238E27FC236}">
                <a16:creationId xmlns:a16="http://schemas.microsoft.com/office/drawing/2014/main" id="{8DBD37E9-BACD-A388-5716-4F100973136D}"/>
              </a:ext>
            </a:extLst>
          </p:cNvPr>
          <p:cNvSpPr>
            <a:spLocks noGrp="1"/>
          </p:cNvSpPr>
          <p:nvPr>
            <p:ph idx="1"/>
          </p:nvPr>
        </p:nvSpPr>
        <p:spPr/>
        <p:txBody>
          <a:bodyPr/>
          <a:lstStyle/>
          <a:p>
            <a:r>
              <a:rPr lang="ru-RU" dirty="0"/>
              <a:t>Уровень абстракции описания процессов в стандарте 15288 выше, чем в стандарте 12207</a:t>
            </a:r>
          </a:p>
          <a:p>
            <a:r>
              <a:rPr lang="ru-RU" dirty="0"/>
              <a:t>Для каждой разрабатываемой системы должен быть определен «процесс жизненного цикла системы»</a:t>
            </a:r>
          </a:p>
          <a:p>
            <a:r>
              <a:rPr lang="ru-RU" dirty="0"/>
              <a:t>Должны быть определены "политика применения процессов жизненного цикла системы" и "политика адаптации процессов жизненного цикла системы для удовлетворения потребностей отдельных проектов". </a:t>
            </a:r>
          </a:p>
        </p:txBody>
      </p:sp>
    </p:spTree>
    <p:extLst>
      <p:ext uri="{BB962C8B-B14F-4D97-AF65-F5344CB8AC3E}">
        <p14:creationId xmlns:p14="http://schemas.microsoft.com/office/powerpoint/2010/main" val="3771188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AC393B-D8B4-3D4B-C7C7-105C9CFF3B0A}"/>
              </a:ext>
            </a:extLst>
          </p:cNvPr>
          <p:cNvSpPr>
            <a:spLocks noGrp="1"/>
          </p:cNvSpPr>
          <p:nvPr>
            <p:ph type="title"/>
          </p:nvPr>
        </p:nvSpPr>
        <p:spPr/>
        <p:txBody>
          <a:bodyPr/>
          <a:lstStyle/>
          <a:p>
            <a:r>
              <a:rPr lang="ru-RU" dirty="0"/>
              <a:t>Уровень абстракции описания процессов</a:t>
            </a:r>
          </a:p>
        </p:txBody>
      </p:sp>
      <p:sp>
        <p:nvSpPr>
          <p:cNvPr id="3" name="Объект 2">
            <a:extLst>
              <a:ext uri="{FF2B5EF4-FFF2-40B4-BE49-F238E27FC236}">
                <a16:creationId xmlns:a16="http://schemas.microsoft.com/office/drawing/2014/main" id="{8DBD37E9-BACD-A388-5716-4F100973136D}"/>
              </a:ext>
            </a:extLst>
          </p:cNvPr>
          <p:cNvSpPr>
            <a:spLocks noGrp="1"/>
          </p:cNvSpPr>
          <p:nvPr>
            <p:ph idx="1"/>
          </p:nvPr>
        </p:nvSpPr>
        <p:spPr/>
        <p:txBody>
          <a:bodyPr>
            <a:normAutofit/>
          </a:bodyPr>
          <a:lstStyle/>
          <a:p>
            <a:r>
              <a:rPr lang="ru-RU" dirty="0"/>
              <a:t>разработать и утвердить "критерии оценки результатов применения процессов жизненного цикла системы</a:t>
            </a:r>
          </a:p>
          <a:p>
            <a:r>
              <a:rPr lang="ru-RU" dirty="0"/>
              <a:t>создать специальную структуру, </a:t>
            </a:r>
          </a:p>
          <a:p>
            <a:r>
              <a:rPr lang="ru-RU" dirty="0"/>
              <a:t>стандарт не уточняет ни ролей, ни форматов документов, ни детального состава работ, оставляя все это на усмотрение конкретных организаций. </a:t>
            </a:r>
          </a:p>
        </p:txBody>
      </p:sp>
    </p:spTree>
    <p:extLst>
      <p:ext uri="{BB962C8B-B14F-4D97-AF65-F5344CB8AC3E}">
        <p14:creationId xmlns:p14="http://schemas.microsoft.com/office/powerpoint/2010/main" val="554342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92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Скругленный прямоугольник 3"/>
          <p:cNvSpPr/>
          <p:nvPr/>
        </p:nvSpPr>
        <p:spPr>
          <a:xfrm>
            <a:off x="3238500" y="5929313"/>
            <a:ext cx="5429250" cy="428625"/>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ru-RU"/>
          </a:p>
        </p:txBody>
      </p:sp>
    </p:spTree>
    <p:extLst>
      <p:ext uri="{BB962C8B-B14F-4D97-AF65-F5344CB8AC3E}">
        <p14:creationId xmlns:p14="http://schemas.microsoft.com/office/powerpoint/2010/main" val="321929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3619957"/>
            <a:ext cx="6501130" cy="1244600"/>
          </a:xfrm>
          <a:prstGeom prst="rect">
            <a:avLst/>
          </a:prstGeom>
        </p:spPr>
        <p:txBody>
          <a:bodyPr vert="horz" wrap="square" lIns="0" tIns="12065" rIns="0" bIns="0" rtlCol="0">
            <a:spAutoFit/>
          </a:bodyPr>
          <a:lstStyle/>
          <a:p>
            <a:pPr marL="12700">
              <a:lnSpc>
                <a:spcPct val="100000"/>
              </a:lnSpc>
              <a:spcBef>
                <a:spcPts val="95"/>
              </a:spcBef>
            </a:pPr>
            <a:r>
              <a:rPr sz="4000" spc="-10" dirty="0"/>
              <a:t>Самоорганизация</a:t>
            </a:r>
            <a:r>
              <a:rPr sz="4000" spc="25" dirty="0"/>
              <a:t> </a:t>
            </a:r>
            <a:r>
              <a:rPr sz="4000" spc="-5" dirty="0"/>
              <a:t>–</a:t>
            </a:r>
            <a:endParaRPr sz="4000"/>
          </a:p>
          <a:p>
            <a:pPr marL="12700">
              <a:lnSpc>
                <a:spcPct val="100000"/>
              </a:lnSpc>
              <a:spcBef>
                <a:spcPts val="5"/>
              </a:spcBef>
            </a:pPr>
            <a:r>
              <a:rPr sz="4000" spc="-15" dirty="0"/>
              <a:t>новая</a:t>
            </a:r>
            <a:r>
              <a:rPr sz="4000" spc="-40" dirty="0"/>
              <a:t> </a:t>
            </a:r>
            <a:r>
              <a:rPr sz="4000" spc="-50" dirty="0"/>
              <a:t>культура</a:t>
            </a:r>
            <a:r>
              <a:rPr sz="4000" spc="-25" dirty="0"/>
              <a:t> </a:t>
            </a:r>
            <a:r>
              <a:rPr sz="4000" spc="-15" dirty="0"/>
              <a:t>управления</a:t>
            </a:r>
            <a:endParaRPr sz="4000"/>
          </a:p>
        </p:txBody>
      </p:sp>
    </p:spTree>
    <p:extLst>
      <p:ext uri="{BB962C8B-B14F-4D97-AF65-F5344CB8AC3E}">
        <p14:creationId xmlns:p14="http://schemas.microsoft.com/office/powerpoint/2010/main" val="3238611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7763" y="1107947"/>
            <a:ext cx="11028045" cy="5279390"/>
            <a:chOff x="397763" y="1107947"/>
            <a:chExt cx="11028045" cy="5279390"/>
          </a:xfrm>
        </p:grpSpPr>
        <p:sp>
          <p:nvSpPr>
            <p:cNvPr id="3" name="object 3"/>
            <p:cNvSpPr/>
            <p:nvPr/>
          </p:nvSpPr>
          <p:spPr>
            <a:xfrm>
              <a:off x="643509" y="1468373"/>
              <a:ext cx="459105" cy="4057015"/>
            </a:xfrm>
            <a:custGeom>
              <a:avLst/>
              <a:gdLst/>
              <a:ahLst/>
              <a:cxnLst/>
              <a:rect l="l" t="t" r="r" b="b"/>
              <a:pathLst>
                <a:path w="459105" h="4057015">
                  <a:moveTo>
                    <a:pt x="269860" y="3921013"/>
                  </a:moveTo>
                  <a:lnTo>
                    <a:pt x="262909" y="3923274"/>
                  </a:lnTo>
                  <a:lnTo>
                    <a:pt x="257149" y="3928237"/>
                  </a:lnTo>
                  <a:lnTo>
                    <a:pt x="253741" y="3934975"/>
                  </a:lnTo>
                  <a:lnTo>
                    <a:pt x="253204" y="3942238"/>
                  </a:lnTo>
                  <a:lnTo>
                    <a:pt x="255436" y="3949168"/>
                  </a:lnTo>
                  <a:lnTo>
                    <a:pt x="260337" y="3954906"/>
                  </a:lnTo>
                  <a:lnTo>
                    <a:pt x="389991" y="4057015"/>
                  </a:lnTo>
                  <a:lnTo>
                    <a:pt x="394312" y="4028821"/>
                  </a:lnTo>
                  <a:lnTo>
                    <a:pt x="358381" y="4028821"/>
                  </a:lnTo>
                  <a:lnTo>
                    <a:pt x="354977" y="4020185"/>
                  </a:lnTo>
                  <a:lnTo>
                    <a:pt x="337896" y="3974846"/>
                  </a:lnTo>
                  <a:lnTo>
                    <a:pt x="334282" y="3964626"/>
                  </a:lnTo>
                  <a:lnTo>
                    <a:pt x="283895" y="3924935"/>
                  </a:lnTo>
                  <a:lnTo>
                    <a:pt x="277143" y="3921539"/>
                  </a:lnTo>
                  <a:lnTo>
                    <a:pt x="269860" y="3921013"/>
                  </a:lnTo>
                  <a:close/>
                </a:path>
                <a:path w="459105" h="4057015">
                  <a:moveTo>
                    <a:pt x="334282" y="3964626"/>
                  </a:moveTo>
                  <a:lnTo>
                    <a:pt x="337896" y="3974846"/>
                  </a:lnTo>
                  <a:lnTo>
                    <a:pt x="354977" y="4020185"/>
                  </a:lnTo>
                  <a:lnTo>
                    <a:pt x="358381" y="4028821"/>
                  </a:lnTo>
                  <a:lnTo>
                    <a:pt x="383515" y="4018915"/>
                  </a:lnTo>
                  <a:lnTo>
                    <a:pt x="357276" y="4018915"/>
                  </a:lnTo>
                  <a:lnTo>
                    <a:pt x="362224" y="3986637"/>
                  </a:lnTo>
                  <a:lnTo>
                    <a:pt x="334282" y="3964626"/>
                  </a:lnTo>
                  <a:close/>
                </a:path>
                <a:path w="459105" h="4057015">
                  <a:moveTo>
                    <a:pt x="399046" y="3872229"/>
                  </a:moveTo>
                  <a:lnTo>
                    <a:pt x="368348" y="3946689"/>
                  </a:lnTo>
                  <a:lnTo>
                    <a:pt x="373811" y="3962146"/>
                  </a:lnTo>
                  <a:lnTo>
                    <a:pt x="390689" y="4006850"/>
                  </a:lnTo>
                  <a:lnTo>
                    <a:pt x="393827" y="4014851"/>
                  </a:lnTo>
                  <a:lnTo>
                    <a:pt x="358381" y="4028821"/>
                  </a:lnTo>
                  <a:lnTo>
                    <a:pt x="394312" y="4028821"/>
                  </a:lnTo>
                  <a:lnTo>
                    <a:pt x="414985" y="3893947"/>
                  </a:lnTo>
                  <a:lnTo>
                    <a:pt x="414632" y="3886374"/>
                  </a:lnTo>
                  <a:lnTo>
                    <a:pt x="411516" y="3879754"/>
                  </a:lnTo>
                  <a:lnTo>
                    <a:pt x="406150" y="3874801"/>
                  </a:lnTo>
                  <a:lnTo>
                    <a:pt x="399046" y="3872229"/>
                  </a:lnTo>
                  <a:close/>
                </a:path>
                <a:path w="459105" h="4057015">
                  <a:moveTo>
                    <a:pt x="362224" y="3986637"/>
                  </a:moveTo>
                  <a:lnTo>
                    <a:pt x="357276" y="4018915"/>
                  </a:lnTo>
                  <a:lnTo>
                    <a:pt x="387883" y="4006850"/>
                  </a:lnTo>
                  <a:lnTo>
                    <a:pt x="362224" y="3986637"/>
                  </a:lnTo>
                  <a:close/>
                </a:path>
                <a:path w="459105" h="4057015">
                  <a:moveTo>
                    <a:pt x="368348" y="3946689"/>
                  </a:moveTo>
                  <a:lnTo>
                    <a:pt x="362224" y="3986637"/>
                  </a:lnTo>
                  <a:lnTo>
                    <a:pt x="387883" y="4006850"/>
                  </a:lnTo>
                  <a:lnTo>
                    <a:pt x="357276" y="4018915"/>
                  </a:lnTo>
                  <a:lnTo>
                    <a:pt x="383515" y="4018915"/>
                  </a:lnTo>
                  <a:lnTo>
                    <a:pt x="393827" y="4014851"/>
                  </a:lnTo>
                  <a:lnTo>
                    <a:pt x="390639" y="4006723"/>
                  </a:lnTo>
                  <a:lnTo>
                    <a:pt x="373811" y="3962146"/>
                  </a:lnTo>
                  <a:lnTo>
                    <a:pt x="368348" y="3946689"/>
                  </a:lnTo>
                  <a:close/>
                </a:path>
                <a:path w="459105" h="4057015">
                  <a:moveTo>
                    <a:pt x="425653" y="0"/>
                  </a:moveTo>
                  <a:lnTo>
                    <a:pt x="364401" y="111251"/>
                  </a:lnTo>
                  <a:lnTo>
                    <a:pt x="308114" y="227837"/>
                  </a:lnTo>
                  <a:lnTo>
                    <a:pt x="257149" y="348488"/>
                  </a:lnTo>
                  <a:lnTo>
                    <a:pt x="211302" y="472821"/>
                  </a:lnTo>
                  <a:lnTo>
                    <a:pt x="170446" y="600455"/>
                  </a:lnTo>
                  <a:lnTo>
                    <a:pt x="134327" y="731138"/>
                  </a:lnTo>
                  <a:lnTo>
                    <a:pt x="102895" y="864488"/>
                  </a:lnTo>
                  <a:lnTo>
                    <a:pt x="75996" y="1000125"/>
                  </a:lnTo>
                  <a:lnTo>
                    <a:pt x="53403" y="1137665"/>
                  </a:lnTo>
                  <a:lnTo>
                    <a:pt x="35026" y="1276985"/>
                  </a:lnTo>
                  <a:lnTo>
                    <a:pt x="20675" y="1417574"/>
                  </a:lnTo>
                  <a:lnTo>
                    <a:pt x="10147" y="1559052"/>
                  </a:lnTo>
                  <a:lnTo>
                    <a:pt x="3263" y="1701164"/>
                  </a:lnTo>
                  <a:lnTo>
                    <a:pt x="0" y="1843659"/>
                  </a:lnTo>
                  <a:lnTo>
                    <a:pt x="190" y="1985899"/>
                  </a:lnTo>
                  <a:lnTo>
                    <a:pt x="3530" y="2127885"/>
                  </a:lnTo>
                  <a:lnTo>
                    <a:pt x="9931" y="2268982"/>
                  </a:lnTo>
                  <a:lnTo>
                    <a:pt x="19380" y="2409063"/>
                  </a:lnTo>
                  <a:lnTo>
                    <a:pt x="31508" y="2547747"/>
                  </a:lnTo>
                  <a:lnTo>
                    <a:pt x="46304" y="2684526"/>
                  </a:lnTo>
                  <a:lnTo>
                    <a:pt x="63500" y="2819273"/>
                  </a:lnTo>
                  <a:lnTo>
                    <a:pt x="83070" y="2951480"/>
                  </a:lnTo>
                  <a:lnTo>
                    <a:pt x="104749" y="3081020"/>
                  </a:lnTo>
                  <a:lnTo>
                    <a:pt x="128536" y="3207258"/>
                  </a:lnTo>
                  <a:lnTo>
                    <a:pt x="154038" y="3330067"/>
                  </a:lnTo>
                  <a:lnTo>
                    <a:pt x="181368" y="3449066"/>
                  </a:lnTo>
                  <a:lnTo>
                    <a:pt x="210121" y="3563874"/>
                  </a:lnTo>
                  <a:lnTo>
                    <a:pt x="240322" y="3674237"/>
                  </a:lnTo>
                  <a:lnTo>
                    <a:pt x="271881" y="3779774"/>
                  </a:lnTo>
                  <a:lnTo>
                    <a:pt x="304393" y="3880104"/>
                  </a:lnTo>
                  <a:lnTo>
                    <a:pt x="334282" y="3964626"/>
                  </a:lnTo>
                  <a:lnTo>
                    <a:pt x="362224" y="3986637"/>
                  </a:lnTo>
                  <a:lnTo>
                    <a:pt x="368348" y="3946689"/>
                  </a:lnTo>
                  <a:lnTo>
                    <a:pt x="340639" y="3868292"/>
                  </a:lnTo>
                  <a:lnTo>
                    <a:pt x="308381" y="3768852"/>
                  </a:lnTo>
                  <a:lnTo>
                    <a:pt x="277075" y="3664204"/>
                  </a:lnTo>
                  <a:lnTo>
                    <a:pt x="247078" y="3554729"/>
                  </a:lnTo>
                  <a:lnTo>
                    <a:pt x="218490" y="3440556"/>
                  </a:lnTo>
                  <a:lnTo>
                    <a:pt x="191338" y="3322320"/>
                  </a:lnTo>
                  <a:lnTo>
                    <a:pt x="165976" y="3200146"/>
                  </a:lnTo>
                  <a:lnTo>
                    <a:pt x="142328" y="3074670"/>
                  </a:lnTo>
                  <a:lnTo>
                    <a:pt x="120764" y="2945892"/>
                  </a:lnTo>
                  <a:lnTo>
                    <a:pt x="101282" y="2814447"/>
                  </a:lnTo>
                  <a:lnTo>
                    <a:pt x="84188" y="2680335"/>
                  </a:lnTo>
                  <a:lnTo>
                    <a:pt x="69456" y="2544318"/>
                  </a:lnTo>
                  <a:lnTo>
                    <a:pt x="57391" y="2406396"/>
                  </a:lnTo>
                  <a:lnTo>
                    <a:pt x="47980" y="2267204"/>
                  </a:lnTo>
                  <a:lnTo>
                    <a:pt x="41617" y="2126996"/>
                  </a:lnTo>
                  <a:lnTo>
                    <a:pt x="38290" y="1985899"/>
                  </a:lnTo>
                  <a:lnTo>
                    <a:pt x="38100" y="1844421"/>
                  </a:lnTo>
                  <a:lnTo>
                    <a:pt x="41313" y="1703070"/>
                  </a:lnTo>
                  <a:lnTo>
                    <a:pt x="48145" y="1561846"/>
                  </a:lnTo>
                  <a:lnTo>
                    <a:pt x="58572" y="1421384"/>
                  </a:lnTo>
                  <a:lnTo>
                    <a:pt x="72796" y="1281938"/>
                  </a:lnTo>
                  <a:lnTo>
                    <a:pt x="90995" y="1143889"/>
                  </a:lnTo>
                  <a:lnTo>
                    <a:pt x="113360" y="1007490"/>
                  </a:lnTo>
                  <a:lnTo>
                    <a:pt x="139992" y="873251"/>
                  </a:lnTo>
                  <a:lnTo>
                    <a:pt x="171043" y="741299"/>
                  </a:lnTo>
                  <a:lnTo>
                    <a:pt x="206743" y="612013"/>
                  </a:lnTo>
                  <a:lnTo>
                    <a:pt x="247040" y="486028"/>
                  </a:lnTo>
                  <a:lnTo>
                    <a:pt x="292252" y="363220"/>
                  </a:lnTo>
                  <a:lnTo>
                    <a:pt x="342442" y="244348"/>
                  </a:lnTo>
                  <a:lnTo>
                    <a:pt x="397789" y="129539"/>
                  </a:lnTo>
                  <a:lnTo>
                    <a:pt x="459028" y="18287"/>
                  </a:lnTo>
                  <a:lnTo>
                    <a:pt x="425653" y="0"/>
                  </a:lnTo>
                  <a:close/>
                </a:path>
              </a:pathLst>
            </a:custGeom>
            <a:solidFill>
              <a:srgbClr val="7E7E7E"/>
            </a:solidFill>
          </p:spPr>
          <p:txBody>
            <a:bodyPr wrap="square" lIns="0" tIns="0" rIns="0" bIns="0" rtlCol="0"/>
            <a:lstStyle/>
            <a:p>
              <a:endParaRPr/>
            </a:p>
          </p:txBody>
        </p:sp>
        <p:sp>
          <p:nvSpPr>
            <p:cNvPr id="4" name="object 4"/>
            <p:cNvSpPr/>
            <p:nvPr/>
          </p:nvSpPr>
          <p:spPr>
            <a:xfrm>
              <a:off x="397764" y="2927603"/>
              <a:ext cx="3148965" cy="2108200"/>
            </a:xfrm>
            <a:custGeom>
              <a:avLst/>
              <a:gdLst/>
              <a:ahLst/>
              <a:cxnLst/>
              <a:rect l="l" t="t" r="r" b="b"/>
              <a:pathLst>
                <a:path w="3148965" h="2108200">
                  <a:moveTo>
                    <a:pt x="2749283" y="0"/>
                  </a:moveTo>
                  <a:lnTo>
                    <a:pt x="0" y="0"/>
                  </a:lnTo>
                  <a:lnTo>
                    <a:pt x="0" y="368808"/>
                  </a:lnTo>
                  <a:lnTo>
                    <a:pt x="2749283" y="368808"/>
                  </a:lnTo>
                  <a:lnTo>
                    <a:pt x="2749283" y="0"/>
                  </a:lnTo>
                  <a:close/>
                </a:path>
                <a:path w="3148965" h="2108200">
                  <a:moveTo>
                    <a:pt x="3148584" y="1738884"/>
                  </a:moveTo>
                  <a:lnTo>
                    <a:pt x="1524" y="1738884"/>
                  </a:lnTo>
                  <a:lnTo>
                    <a:pt x="1524" y="2107692"/>
                  </a:lnTo>
                  <a:lnTo>
                    <a:pt x="3148584" y="2107692"/>
                  </a:lnTo>
                  <a:lnTo>
                    <a:pt x="3148584" y="1738884"/>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1152144" y="1490471"/>
              <a:ext cx="2313432" cy="1453895"/>
            </a:xfrm>
            <a:prstGeom prst="rect">
              <a:avLst/>
            </a:prstGeom>
          </p:spPr>
        </p:pic>
        <p:pic>
          <p:nvPicPr>
            <p:cNvPr id="6" name="object 6"/>
            <p:cNvPicPr/>
            <p:nvPr/>
          </p:nvPicPr>
          <p:blipFill>
            <a:blip r:embed="rId3" cstate="print"/>
            <a:stretch>
              <a:fillRect/>
            </a:stretch>
          </p:blipFill>
          <p:spPr>
            <a:xfrm>
              <a:off x="1027176" y="3305555"/>
              <a:ext cx="1293876" cy="1402080"/>
            </a:xfrm>
            <a:prstGeom prst="rect">
              <a:avLst/>
            </a:prstGeom>
          </p:spPr>
        </p:pic>
        <p:pic>
          <p:nvPicPr>
            <p:cNvPr id="7" name="object 7"/>
            <p:cNvPicPr/>
            <p:nvPr/>
          </p:nvPicPr>
          <p:blipFill>
            <a:blip r:embed="rId4" cstate="print"/>
            <a:stretch>
              <a:fillRect/>
            </a:stretch>
          </p:blipFill>
          <p:spPr>
            <a:xfrm>
              <a:off x="1126236" y="5021580"/>
              <a:ext cx="1216152" cy="1365504"/>
            </a:xfrm>
            <a:prstGeom prst="rect">
              <a:avLst/>
            </a:prstGeom>
          </p:spPr>
        </p:pic>
        <p:sp>
          <p:nvSpPr>
            <p:cNvPr id="8" name="object 8"/>
            <p:cNvSpPr/>
            <p:nvPr/>
          </p:nvSpPr>
          <p:spPr>
            <a:xfrm>
              <a:off x="2150999" y="3472433"/>
              <a:ext cx="9191625" cy="1094740"/>
            </a:xfrm>
            <a:custGeom>
              <a:avLst/>
              <a:gdLst/>
              <a:ahLst/>
              <a:cxnLst/>
              <a:rect l="l" t="t" r="r" b="b"/>
              <a:pathLst>
                <a:path w="9191625" h="1094739">
                  <a:moveTo>
                    <a:pt x="9191371" y="455929"/>
                  </a:moveTo>
                  <a:lnTo>
                    <a:pt x="493902" y="455929"/>
                  </a:lnTo>
                  <a:lnTo>
                    <a:pt x="493902" y="911859"/>
                  </a:lnTo>
                  <a:lnTo>
                    <a:pt x="500418" y="960338"/>
                  </a:lnTo>
                  <a:lnTo>
                    <a:pt x="518804" y="1003902"/>
                  </a:lnTo>
                  <a:lnTo>
                    <a:pt x="547322" y="1040812"/>
                  </a:lnTo>
                  <a:lnTo>
                    <a:pt x="584232" y="1069330"/>
                  </a:lnTo>
                  <a:lnTo>
                    <a:pt x="627796" y="1087716"/>
                  </a:lnTo>
                  <a:lnTo>
                    <a:pt x="676275" y="1094232"/>
                  </a:lnTo>
                  <a:lnTo>
                    <a:pt x="9008999" y="1094232"/>
                  </a:lnTo>
                  <a:lnTo>
                    <a:pt x="9057477" y="1087716"/>
                  </a:lnTo>
                  <a:lnTo>
                    <a:pt x="9101041" y="1069330"/>
                  </a:lnTo>
                  <a:lnTo>
                    <a:pt x="9137951" y="1040812"/>
                  </a:lnTo>
                  <a:lnTo>
                    <a:pt x="9166469" y="1003902"/>
                  </a:lnTo>
                  <a:lnTo>
                    <a:pt x="9184855" y="960338"/>
                  </a:lnTo>
                  <a:lnTo>
                    <a:pt x="9191371" y="911859"/>
                  </a:lnTo>
                  <a:lnTo>
                    <a:pt x="9191371" y="455929"/>
                  </a:lnTo>
                  <a:close/>
                </a:path>
                <a:path w="9191625" h="1094739">
                  <a:moveTo>
                    <a:pt x="9008999" y="0"/>
                  </a:moveTo>
                  <a:lnTo>
                    <a:pt x="676275" y="0"/>
                  </a:lnTo>
                  <a:lnTo>
                    <a:pt x="627796" y="6515"/>
                  </a:lnTo>
                  <a:lnTo>
                    <a:pt x="584232" y="24901"/>
                  </a:lnTo>
                  <a:lnTo>
                    <a:pt x="547322" y="53419"/>
                  </a:lnTo>
                  <a:lnTo>
                    <a:pt x="518804" y="90329"/>
                  </a:lnTo>
                  <a:lnTo>
                    <a:pt x="500418" y="133893"/>
                  </a:lnTo>
                  <a:lnTo>
                    <a:pt x="493902" y="182371"/>
                  </a:lnTo>
                  <a:lnTo>
                    <a:pt x="0" y="486409"/>
                  </a:lnTo>
                  <a:lnTo>
                    <a:pt x="493902" y="455929"/>
                  </a:lnTo>
                  <a:lnTo>
                    <a:pt x="9191371" y="455929"/>
                  </a:lnTo>
                  <a:lnTo>
                    <a:pt x="9191371" y="182371"/>
                  </a:lnTo>
                  <a:lnTo>
                    <a:pt x="9184855" y="133893"/>
                  </a:lnTo>
                  <a:lnTo>
                    <a:pt x="9166469" y="90329"/>
                  </a:lnTo>
                  <a:lnTo>
                    <a:pt x="9137951" y="53419"/>
                  </a:lnTo>
                  <a:lnTo>
                    <a:pt x="9101041" y="24901"/>
                  </a:lnTo>
                  <a:lnTo>
                    <a:pt x="9057477" y="6515"/>
                  </a:lnTo>
                  <a:lnTo>
                    <a:pt x="9008999" y="0"/>
                  </a:lnTo>
                  <a:close/>
                </a:path>
              </a:pathLst>
            </a:custGeom>
            <a:solidFill>
              <a:srgbClr val="F1F1F1"/>
            </a:solidFill>
          </p:spPr>
          <p:txBody>
            <a:bodyPr wrap="square" lIns="0" tIns="0" rIns="0" bIns="0" rtlCol="0"/>
            <a:lstStyle/>
            <a:p>
              <a:endParaRPr/>
            </a:p>
          </p:txBody>
        </p:sp>
        <p:sp>
          <p:nvSpPr>
            <p:cNvPr id="9" name="object 9"/>
            <p:cNvSpPr/>
            <p:nvPr/>
          </p:nvSpPr>
          <p:spPr>
            <a:xfrm>
              <a:off x="2150999" y="3472433"/>
              <a:ext cx="9191625" cy="1094740"/>
            </a:xfrm>
            <a:custGeom>
              <a:avLst/>
              <a:gdLst/>
              <a:ahLst/>
              <a:cxnLst/>
              <a:rect l="l" t="t" r="r" b="b"/>
              <a:pathLst>
                <a:path w="9191625" h="1094739">
                  <a:moveTo>
                    <a:pt x="493902" y="182371"/>
                  </a:moveTo>
                  <a:lnTo>
                    <a:pt x="500418" y="133893"/>
                  </a:lnTo>
                  <a:lnTo>
                    <a:pt x="518804" y="90329"/>
                  </a:lnTo>
                  <a:lnTo>
                    <a:pt x="547322" y="53419"/>
                  </a:lnTo>
                  <a:lnTo>
                    <a:pt x="584232" y="24901"/>
                  </a:lnTo>
                  <a:lnTo>
                    <a:pt x="627796" y="6515"/>
                  </a:lnTo>
                  <a:lnTo>
                    <a:pt x="676275" y="0"/>
                  </a:lnTo>
                  <a:lnTo>
                    <a:pt x="1943480" y="0"/>
                  </a:lnTo>
                  <a:lnTo>
                    <a:pt x="4117848" y="0"/>
                  </a:lnTo>
                  <a:lnTo>
                    <a:pt x="9008999" y="0"/>
                  </a:lnTo>
                  <a:lnTo>
                    <a:pt x="9057477" y="6515"/>
                  </a:lnTo>
                  <a:lnTo>
                    <a:pt x="9101041" y="24901"/>
                  </a:lnTo>
                  <a:lnTo>
                    <a:pt x="9137951" y="53419"/>
                  </a:lnTo>
                  <a:lnTo>
                    <a:pt x="9166469" y="90329"/>
                  </a:lnTo>
                  <a:lnTo>
                    <a:pt x="9184855" y="133893"/>
                  </a:lnTo>
                  <a:lnTo>
                    <a:pt x="9191371" y="182371"/>
                  </a:lnTo>
                  <a:lnTo>
                    <a:pt x="9191371" y="455929"/>
                  </a:lnTo>
                  <a:lnTo>
                    <a:pt x="9191371" y="911859"/>
                  </a:lnTo>
                  <a:lnTo>
                    <a:pt x="9184855" y="960338"/>
                  </a:lnTo>
                  <a:lnTo>
                    <a:pt x="9166469" y="1003902"/>
                  </a:lnTo>
                  <a:lnTo>
                    <a:pt x="9137951" y="1040812"/>
                  </a:lnTo>
                  <a:lnTo>
                    <a:pt x="9101041" y="1069330"/>
                  </a:lnTo>
                  <a:lnTo>
                    <a:pt x="9057477" y="1087716"/>
                  </a:lnTo>
                  <a:lnTo>
                    <a:pt x="9008999" y="1094232"/>
                  </a:lnTo>
                  <a:lnTo>
                    <a:pt x="4117848" y="1094232"/>
                  </a:lnTo>
                  <a:lnTo>
                    <a:pt x="1943480" y="1094232"/>
                  </a:lnTo>
                  <a:lnTo>
                    <a:pt x="676275" y="1094232"/>
                  </a:lnTo>
                  <a:lnTo>
                    <a:pt x="627796" y="1087716"/>
                  </a:lnTo>
                  <a:lnTo>
                    <a:pt x="584232" y="1069330"/>
                  </a:lnTo>
                  <a:lnTo>
                    <a:pt x="547322" y="1040812"/>
                  </a:lnTo>
                  <a:lnTo>
                    <a:pt x="518804" y="1003902"/>
                  </a:lnTo>
                  <a:lnTo>
                    <a:pt x="500418" y="960338"/>
                  </a:lnTo>
                  <a:lnTo>
                    <a:pt x="493902" y="911859"/>
                  </a:lnTo>
                  <a:lnTo>
                    <a:pt x="493902" y="455929"/>
                  </a:lnTo>
                  <a:lnTo>
                    <a:pt x="0" y="486409"/>
                  </a:lnTo>
                  <a:lnTo>
                    <a:pt x="493902" y="182371"/>
                  </a:lnTo>
                  <a:close/>
                </a:path>
              </a:pathLst>
            </a:custGeom>
            <a:ln w="28955">
              <a:solidFill>
                <a:srgbClr val="7E7E7E"/>
              </a:solidFill>
            </a:ln>
          </p:spPr>
          <p:txBody>
            <a:bodyPr wrap="square" lIns="0" tIns="0" rIns="0" bIns="0" rtlCol="0"/>
            <a:lstStyle/>
            <a:p>
              <a:endParaRPr/>
            </a:p>
          </p:txBody>
        </p:sp>
        <p:sp>
          <p:nvSpPr>
            <p:cNvPr id="10" name="object 10"/>
            <p:cNvSpPr/>
            <p:nvPr/>
          </p:nvSpPr>
          <p:spPr>
            <a:xfrm>
              <a:off x="3258184" y="1389125"/>
              <a:ext cx="8152765" cy="1696720"/>
            </a:xfrm>
            <a:custGeom>
              <a:avLst/>
              <a:gdLst/>
              <a:ahLst/>
              <a:cxnLst/>
              <a:rect l="l" t="t" r="r" b="b"/>
              <a:pathLst>
                <a:path w="8152765" h="1696720">
                  <a:moveTo>
                    <a:pt x="8152765" y="706754"/>
                  </a:moveTo>
                  <a:lnTo>
                    <a:pt x="578485" y="706754"/>
                  </a:lnTo>
                  <a:lnTo>
                    <a:pt x="578485" y="1413510"/>
                  </a:lnTo>
                  <a:lnTo>
                    <a:pt x="582186" y="1459353"/>
                  </a:lnTo>
                  <a:lnTo>
                    <a:pt x="592902" y="1502846"/>
                  </a:lnTo>
                  <a:lnTo>
                    <a:pt x="610048" y="1543406"/>
                  </a:lnTo>
                  <a:lnTo>
                    <a:pt x="633044" y="1580448"/>
                  </a:lnTo>
                  <a:lnTo>
                    <a:pt x="661304" y="1613392"/>
                  </a:lnTo>
                  <a:lnTo>
                    <a:pt x="694248" y="1641652"/>
                  </a:lnTo>
                  <a:lnTo>
                    <a:pt x="731290" y="1664648"/>
                  </a:lnTo>
                  <a:lnTo>
                    <a:pt x="771850" y="1681794"/>
                  </a:lnTo>
                  <a:lnTo>
                    <a:pt x="815343" y="1692510"/>
                  </a:lnTo>
                  <a:lnTo>
                    <a:pt x="861187" y="1696212"/>
                  </a:lnTo>
                  <a:lnTo>
                    <a:pt x="7870063" y="1696212"/>
                  </a:lnTo>
                  <a:lnTo>
                    <a:pt x="7915906" y="1692510"/>
                  </a:lnTo>
                  <a:lnTo>
                    <a:pt x="7959399" y="1681794"/>
                  </a:lnTo>
                  <a:lnTo>
                    <a:pt x="7999959" y="1664648"/>
                  </a:lnTo>
                  <a:lnTo>
                    <a:pt x="8037001" y="1641652"/>
                  </a:lnTo>
                  <a:lnTo>
                    <a:pt x="8069945" y="1613392"/>
                  </a:lnTo>
                  <a:lnTo>
                    <a:pt x="8098205" y="1580448"/>
                  </a:lnTo>
                  <a:lnTo>
                    <a:pt x="8121201" y="1543406"/>
                  </a:lnTo>
                  <a:lnTo>
                    <a:pt x="8138347" y="1502846"/>
                  </a:lnTo>
                  <a:lnTo>
                    <a:pt x="8149063" y="1459353"/>
                  </a:lnTo>
                  <a:lnTo>
                    <a:pt x="8152765" y="1413510"/>
                  </a:lnTo>
                  <a:lnTo>
                    <a:pt x="8152765" y="706754"/>
                  </a:lnTo>
                  <a:close/>
                </a:path>
                <a:path w="8152765" h="1696720">
                  <a:moveTo>
                    <a:pt x="7870063" y="0"/>
                  </a:moveTo>
                  <a:lnTo>
                    <a:pt x="861187" y="0"/>
                  </a:lnTo>
                  <a:lnTo>
                    <a:pt x="815343" y="3701"/>
                  </a:lnTo>
                  <a:lnTo>
                    <a:pt x="771850" y="14417"/>
                  </a:lnTo>
                  <a:lnTo>
                    <a:pt x="731290" y="31563"/>
                  </a:lnTo>
                  <a:lnTo>
                    <a:pt x="694248" y="54559"/>
                  </a:lnTo>
                  <a:lnTo>
                    <a:pt x="661304" y="82819"/>
                  </a:lnTo>
                  <a:lnTo>
                    <a:pt x="633044" y="115763"/>
                  </a:lnTo>
                  <a:lnTo>
                    <a:pt x="610048" y="152805"/>
                  </a:lnTo>
                  <a:lnTo>
                    <a:pt x="592902" y="193365"/>
                  </a:lnTo>
                  <a:lnTo>
                    <a:pt x="582186" y="236858"/>
                  </a:lnTo>
                  <a:lnTo>
                    <a:pt x="578485" y="282701"/>
                  </a:lnTo>
                  <a:lnTo>
                    <a:pt x="0" y="749808"/>
                  </a:lnTo>
                  <a:lnTo>
                    <a:pt x="578485" y="706754"/>
                  </a:lnTo>
                  <a:lnTo>
                    <a:pt x="8152765" y="706754"/>
                  </a:lnTo>
                  <a:lnTo>
                    <a:pt x="8152765" y="282701"/>
                  </a:lnTo>
                  <a:lnTo>
                    <a:pt x="8149063" y="236858"/>
                  </a:lnTo>
                  <a:lnTo>
                    <a:pt x="8138347" y="193365"/>
                  </a:lnTo>
                  <a:lnTo>
                    <a:pt x="8121201" y="152805"/>
                  </a:lnTo>
                  <a:lnTo>
                    <a:pt x="8098205" y="115763"/>
                  </a:lnTo>
                  <a:lnTo>
                    <a:pt x="8069945" y="82819"/>
                  </a:lnTo>
                  <a:lnTo>
                    <a:pt x="8037001" y="54559"/>
                  </a:lnTo>
                  <a:lnTo>
                    <a:pt x="7999959" y="31563"/>
                  </a:lnTo>
                  <a:lnTo>
                    <a:pt x="7959399" y="14417"/>
                  </a:lnTo>
                  <a:lnTo>
                    <a:pt x="7915906" y="3701"/>
                  </a:lnTo>
                  <a:lnTo>
                    <a:pt x="7870063" y="0"/>
                  </a:lnTo>
                  <a:close/>
                </a:path>
              </a:pathLst>
            </a:custGeom>
            <a:solidFill>
              <a:srgbClr val="F1F1F1"/>
            </a:solidFill>
          </p:spPr>
          <p:txBody>
            <a:bodyPr wrap="square" lIns="0" tIns="0" rIns="0" bIns="0" rtlCol="0"/>
            <a:lstStyle/>
            <a:p>
              <a:endParaRPr/>
            </a:p>
          </p:txBody>
        </p:sp>
        <p:sp>
          <p:nvSpPr>
            <p:cNvPr id="11" name="object 11"/>
            <p:cNvSpPr/>
            <p:nvPr/>
          </p:nvSpPr>
          <p:spPr>
            <a:xfrm>
              <a:off x="3258184" y="1389125"/>
              <a:ext cx="8152765" cy="1696720"/>
            </a:xfrm>
            <a:custGeom>
              <a:avLst/>
              <a:gdLst/>
              <a:ahLst/>
              <a:cxnLst/>
              <a:rect l="l" t="t" r="r" b="b"/>
              <a:pathLst>
                <a:path w="8152765" h="1696720">
                  <a:moveTo>
                    <a:pt x="578485" y="282701"/>
                  </a:moveTo>
                  <a:lnTo>
                    <a:pt x="582186" y="236858"/>
                  </a:lnTo>
                  <a:lnTo>
                    <a:pt x="592902" y="193365"/>
                  </a:lnTo>
                  <a:lnTo>
                    <a:pt x="610048" y="152805"/>
                  </a:lnTo>
                  <a:lnTo>
                    <a:pt x="633044" y="115763"/>
                  </a:lnTo>
                  <a:lnTo>
                    <a:pt x="661304" y="82819"/>
                  </a:lnTo>
                  <a:lnTo>
                    <a:pt x="694248" y="54559"/>
                  </a:lnTo>
                  <a:lnTo>
                    <a:pt x="731290" y="31563"/>
                  </a:lnTo>
                  <a:lnTo>
                    <a:pt x="771850" y="14417"/>
                  </a:lnTo>
                  <a:lnTo>
                    <a:pt x="815343" y="3701"/>
                  </a:lnTo>
                  <a:lnTo>
                    <a:pt x="861187" y="0"/>
                  </a:lnTo>
                  <a:lnTo>
                    <a:pt x="1840864" y="0"/>
                  </a:lnTo>
                  <a:lnTo>
                    <a:pt x="3734435" y="0"/>
                  </a:lnTo>
                  <a:lnTo>
                    <a:pt x="7870063" y="0"/>
                  </a:lnTo>
                  <a:lnTo>
                    <a:pt x="7915906" y="3701"/>
                  </a:lnTo>
                  <a:lnTo>
                    <a:pt x="7959399" y="14417"/>
                  </a:lnTo>
                  <a:lnTo>
                    <a:pt x="7999959" y="31563"/>
                  </a:lnTo>
                  <a:lnTo>
                    <a:pt x="8037001" y="54559"/>
                  </a:lnTo>
                  <a:lnTo>
                    <a:pt x="8069945" y="82819"/>
                  </a:lnTo>
                  <a:lnTo>
                    <a:pt x="8098205" y="115763"/>
                  </a:lnTo>
                  <a:lnTo>
                    <a:pt x="8121201" y="152805"/>
                  </a:lnTo>
                  <a:lnTo>
                    <a:pt x="8138347" y="193365"/>
                  </a:lnTo>
                  <a:lnTo>
                    <a:pt x="8149063" y="236858"/>
                  </a:lnTo>
                  <a:lnTo>
                    <a:pt x="8152765" y="282701"/>
                  </a:lnTo>
                  <a:lnTo>
                    <a:pt x="8152765" y="706754"/>
                  </a:lnTo>
                  <a:lnTo>
                    <a:pt x="8152765" y="1413510"/>
                  </a:lnTo>
                  <a:lnTo>
                    <a:pt x="8149063" y="1459353"/>
                  </a:lnTo>
                  <a:lnTo>
                    <a:pt x="8138347" y="1502846"/>
                  </a:lnTo>
                  <a:lnTo>
                    <a:pt x="8121201" y="1543406"/>
                  </a:lnTo>
                  <a:lnTo>
                    <a:pt x="8098205" y="1580448"/>
                  </a:lnTo>
                  <a:lnTo>
                    <a:pt x="8069945" y="1613392"/>
                  </a:lnTo>
                  <a:lnTo>
                    <a:pt x="8037001" y="1641652"/>
                  </a:lnTo>
                  <a:lnTo>
                    <a:pt x="7999959" y="1664648"/>
                  </a:lnTo>
                  <a:lnTo>
                    <a:pt x="7959399" y="1681794"/>
                  </a:lnTo>
                  <a:lnTo>
                    <a:pt x="7915906" y="1692510"/>
                  </a:lnTo>
                  <a:lnTo>
                    <a:pt x="7870063" y="1696212"/>
                  </a:lnTo>
                  <a:lnTo>
                    <a:pt x="3734435" y="1696212"/>
                  </a:lnTo>
                  <a:lnTo>
                    <a:pt x="1840864" y="1696212"/>
                  </a:lnTo>
                  <a:lnTo>
                    <a:pt x="861187" y="1696212"/>
                  </a:lnTo>
                  <a:lnTo>
                    <a:pt x="815343" y="1692510"/>
                  </a:lnTo>
                  <a:lnTo>
                    <a:pt x="771850" y="1681794"/>
                  </a:lnTo>
                  <a:lnTo>
                    <a:pt x="731290" y="1664648"/>
                  </a:lnTo>
                  <a:lnTo>
                    <a:pt x="694248" y="1641652"/>
                  </a:lnTo>
                  <a:lnTo>
                    <a:pt x="661304" y="1613392"/>
                  </a:lnTo>
                  <a:lnTo>
                    <a:pt x="633044" y="1580448"/>
                  </a:lnTo>
                  <a:lnTo>
                    <a:pt x="610048" y="1543406"/>
                  </a:lnTo>
                  <a:lnTo>
                    <a:pt x="592902" y="1502846"/>
                  </a:lnTo>
                  <a:lnTo>
                    <a:pt x="582186" y="1459353"/>
                  </a:lnTo>
                  <a:lnTo>
                    <a:pt x="578485" y="1413510"/>
                  </a:lnTo>
                  <a:lnTo>
                    <a:pt x="578485" y="706754"/>
                  </a:lnTo>
                  <a:lnTo>
                    <a:pt x="0" y="749808"/>
                  </a:lnTo>
                  <a:lnTo>
                    <a:pt x="578485" y="282701"/>
                  </a:lnTo>
                  <a:close/>
                </a:path>
              </a:pathLst>
            </a:custGeom>
            <a:ln w="28956">
              <a:solidFill>
                <a:srgbClr val="7E7E7E"/>
              </a:solidFill>
            </a:ln>
          </p:spPr>
          <p:txBody>
            <a:bodyPr wrap="square" lIns="0" tIns="0" rIns="0" bIns="0" rtlCol="0"/>
            <a:lstStyle/>
            <a:p>
              <a:endParaRPr/>
            </a:p>
          </p:txBody>
        </p:sp>
        <p:sp>
          <p:nvSpPr>
            <p:cNvPr id="12" name="object 12"/>
            <p:cNvSpPr/>
            <p:nvPr/>
          </p:nvSpPr>
          <p:spPr>
            <a:xfrm>
              <a:off x="2092578" y="5069586"/>
              <a:ext cx="9256395" cy="1079500"/>
            </a:xfrm>
            <a:custGeom>
              <a:avLst/>
              <a:gdLst/>
              <a:ahLst/>
              <a:cxnLst/>
              <a:rect l="l" t="t" r="r" b="b"/>
              <a:pathLst>
                <a:path w="9256395" h="1079500">
                  <a:moveTo>
                    <a:pt x="9255887" y="899147"/>
                  </a:moveTo>
                  <a:lnTo>
                    <a:pt x="608710" y="899147"/>
                  </a:lnTo>
                  <a:lnTo>
                    <a:pt x="615135" y="946957"/>
                  </a:lnTo>
                  <a:lnTo>
                    <a:pt x="633264" y="989918"/>
                  </a:lnTo>
                  <a:lnTo>
                    <a:pt x="661384" y="1026317"/>
                  </a:lnTo>
                  <a:lnTo>
                    <a:pt x="697780" y="1054438"/>
                  </a:lnTo>
                  <a:lnTo>
                    <a:pt x="740738" y="1072567"/>
                  </a:lnTo>
                  <a:lnTo>
                    <a:pt x="788543" y="1078992"/>
                  </a:lnTo>
                  <a:lnTo>
                    <a:pt x="9076055" y="1078992"/>
                  </a:lnTo>
                  <a:lnTo>
                    <a:pt x="9123859" y="1072567"/>
                  </a:lnTo>
                  <a:lnTo>
                    <a:pt x="9166817" y="1054438"/>
                  </a:lnTo>
                  <a:lnTo>
                    <a:pt x="9203213" y="1026317"/>
                  </a:lnTo>
                  <a:lnTo>
                    <a:pt x="9231333" y="989918"/>
                  </a:lnTo>
                  <a:lnTo>
                    <a:pt x="9249462" y="946957"/>
                  </a:lnTo>
                  <a:lnTo>
                    <a:pt x="9255887" y="899147"/>
                  </a:lnTo>
                  <a:close/>
                </a:path>
                <a:path w="9256395" h="1079500">
                  <a:moveTo>
                    <a:pt x="9076055" y="0"/>
                  </a:moveTo>
                  <a:lnTo>
                    <a:pt x="788543" y="0"/>
                  </a:lnTo>
                  <a:lnTo>
                    <a:pt x="740738" y="6424"/>
                  </a:lnTo>
                  <a:lnTo>
                    <a:pt x="697780" y="24553"/>
                  </a:lnTo>
                  <a:lnTo>
                    <a:pt x="661384" y="52673"/>
                  </a:lnTo>
                  <a:lnTo>
                    <a:pt x="633264" y="89069"/>
                  </a:lnTo>
                  <a:lnTo>
                    <a:pt x="615135" y="132027"/>
                  </a:lnTo>
                  <a:lnTo>
                    <a:pt x="608710" y="179831"/>
                  </a:lnTo>
                  <a:lnTo>
                    <a:pt x="608710" y="629411"/>
                  </a:lnTo>
                  <a:lnTo>
                    <a:pt x="0" y="828865"/>
                  </a:lnTo>
                  <a:lnTo>
                    <a:pt x="608710" y="899160"/>
                  </a:lnTo>
                  <a:lnTo>
                    <a:pt x="9255887" y="899147"/>
                  </a:lnTo>
                  <a:lnTo>
                    <a:pt x="9255887" y="179831"/>
                  </a:lnTo>
                  <a:lnTo>
                    <a:pt x="9249462" y="132027"/>
                  </a:lnTo>
                  <a:lnTo>
                    <a:pt x="9231333" y="89069"/>
                  </a:lnTo>
                  <a:lnTo>
                    <a:pt x="9203213" y="52673"/>
                  </a:lnTo>
                  <a:lnTo>
                    <a:pt x="9166817" y="24553"/>
                  </a:lnTo>
                  <a:lnTo>
                    <a:pt x="9123859" y="6424"/>
                  </a:lnTo>
                  <a:lnTo>
                    <a:pt x="9076055" y="0"/>
                  </a:lnTo>
                  <a:close/>
                </a:path>
              </a:pathLst>
            </a:custGeom>
            <a:solidFill>
              <a:srgbClr val="F1F1F1"/>
            </a:solidFill>
          </p:spPr>
          <p:txBody>
            <a:bodyPr wrap="square" lIns="0" tIns="0" rIns="0" bIns="0" rtlCol="0"/>
            <a:lstStyle/>
            <a:p>
              <a:endParaRPr/>
            </a:p>
          </p:txBody>
        </p:sp>
        <p:sp>
          <p:nvSpPr>
            <p:cNvPr id="13" name="object 13"/>
            <p:cNvSpPr/>
            <p:nvPr/>
          </p:nvSpPr>
          <p:spPr>
            <a:xfrm>
              <a:off x="2092578" y="5069586"/>
              <a:ext cx="9256395" cy="1079500"/>
            </a:xfrm>
            <a:custGeom>
              <a:avLst/>
              <a:gdLst/>
              <a:ahLst/>
              <a:cxnLst/>
              <a:rect l="l" t="t" r="r" b="b"/>
              <a:pathLst>
                <a:path w="9256395" h="1079500">
                  <a:moveTo>
                    <a:pt x="608710" y="179831"/>
                  </a:moveTo>
                  <a:lnTo>
                    <a:pt x="615135" y="132027"/>
                  </a:lnTo>
                  <a:lnTo>
                    <a:pt x="633264" y="89069"/>
                  </a:lnTo>
                  <a:lnTo>
                    <a:pt x="661384" y="52673"/>
                  </a:lnTo>
                  <a:lnTo>
                    <a:pt x="697780" y="24553"/>
                  </a:lnTo>
                  <a:lnTo>
                    <a:pt x="740738" y="6424"/>
                  </a:lnTo>
                  <a:lnTo>
                    <a:pt x="788543" y="0"/>
                  </a:lnTo>
                  <a:lnTo>
                    <a:pt x="2049907" y="0"/>
                  </a:lnTo>
                  <a:lnTo>
                    <a:pt x="4211701" y="0"/>
                  </a:lnTo>
                  <a:lnTo>
                    <a:pt x="9076055" y="0"/>
                  </a:lnTo>
                  <a:lnTo>
                    <a:pt x="9123859" y="6424"/>
                  </a:lnTo>
                  <a:lnTo>
                    <a:pt x="9166817" y="24553"/>
                  </a:lnTo>
                  <a:lnTo>
                    <a:pt x="9203213" y="52673"/>
                  </a:lnTo>
                  <a:lnTo>
                    <a:pt x="9231333" y="89069"/>
                  </a:lnTo>
                  <a:lnTo>
                    <a:pt x="9249462" y="132027"/>
                  </a:lnTo>
                  <a:lnTo>
                    <a:pt x="9255887" y="179831"/>
                  </a:lnTo>
                  <a:lnTo>
                    <a:pt x="9255887" y="629411"/>
                  </a:lnTo>
                  <a:lnTo>
                    <a:pt x="9255887" y="899160"/>
                  </a:lnTo>
                  <a:lnTo>
                    <a:pt x="9249462" y="946957"/>
                  </a:lnTo>
                  <a:lnTo>
                    <a:pt x="9231333" y="989918"/>
                  </a:lnTo>
                  <a:lnTo>
                    <a:pt x="9203213" y="1026317"/>
                  </a:lnTo>
                  <a:lnTo>
                    <a:pt x="9166817" y="1054438"/>
                  </a:lnTo>
                  <a:lnTo>
                    <a:pt x="9123859" y="1072567"/>
                  </a:lnTo>
                  <a:lnTo>
                    <a:pt x="9076055" y="1078992"/>
                  </a:lnTo>
                  <a:lnTo>
                    <a:pt x="4211701" y="1078992"/>
                  </a:lnTo>
                  <a:lnTo>
                    <a:pt x="2049907" y="1078992"/>
                  </a:lnTo>
                  <a:lnTo>
                    <a:pt x="788543" y="1078992"/>
                  </a:lnTo>
                  <a:lnTo>
                    <a:pt x="740738" y="1072567"/>
                  </a:lnTo>
                  <a:lnTo>
                    <a:pt x="697780" y="1054438"/>
                  </a:lnTo>
                  <a:lnTo>
                    <a:pt x="661384" y="1026317"/>
                  </a:lnTo>
                  <a:lnTo>
                    <a:pt x="633264" y="989918"/>
                  </a:lnTo>
                  <a:lnTo>
                    <a:pt x="615135" y="946957"/>
                  </a:lnTo>
                  <a:lnTo>
                    <a:pt x="608710" y="899147"/>
                  </a:lnTo>
                  <a:lnTo>
                    <a:pt x="0" y="828865"/>
                  </a:lnTo>
                  <a:lnTo>
                    <a:pt x="608710" y="629411"/>
                  </a:lnTo>
                  <a:lnTo>
                    <a:pt x="608710" y="179831"/>
                  </a:lnTo>
                  <a:close/>
                </a:path>
              </a:pathLst>
            </a:custGeom>
            <a:ln w="28955">
              <a:solidFill>
                <a:srgbClr val="7E7E7E"/>
              </a:solidFill>
            </a:ln>
          </p:spPr>
          <p:txBody>
            <a:bodyPr wrap="square" lIns="0" tIns="0" rIns="0" bIns="0" rtlCol="0"/>
            <a:lstStyle/>
            <a:p>
              <a:endParaRPr/>
            </a:p>
          </p:txBody>
        </p:sp>
        <p:sp>
          <p:nvSpPr>
            <p:cNvPr id="14" name="object 14"/>
            <p:cNvSpPr/>
            <p:nvPr/>
          </p:nvSpPr>
          <p:spPr>
            <a:xfrm>
              <a:off x="399287" y="1107947"/>
              <a:ext cx="3147060" cy="368935"/>
            </a:xfrm>
            <a:custGeom>
              <a:avLst/>
              <a:gdLst/>
              <a:ahLst/>
              <a:cxnLst/>
              <a:rect l="l" t="t" r="r" b="b"/>
              <a:pathLst>
                <a:path w="3147060" h="368934">
                  <a:moveTo>
                    <a:pt x="3147060" y="0"/>
                  </a:moveTo>
                  <a:lnTo>
                    <a:pt x="0" y="0"/>
                  </a:lnTo>
                  <a:lnTo>
                    <a:pt x="0" y="368808"/>
                  </a:lnTo>
                  <a:lnTo>
                    <a:pt x="3147060" y="368808"/>
                  </a:lnTo>
                  <a:lnTo>
                    <a:pt x="3147060" y="0"/>
                  </a:lnTo>
                  <a:close/>
                </a:path>
              </a:pathLst>
            </a:custGeom>
            <a:solidFill>
              <a:srgbClr val="FFFFFF"/>
            </a:solidFill>
          </p:spPr>
          <p:txBody>
            <a:bodyPr wrap="square" lIns="0" tIns="0" rIns="0" bIns="0" rtlCol="0"/>
            <a:lstStyle/>
            <a:p>
              <a:endParaRPr/>
            </a:p>
          </p:txBody>
        </p:sp>
      </p:grpSp>
      <p:sp>
        <p:nvSpPr>
          <p:cNvPr id="15" name="object 15"/>
          <p:cNvSpPr txBox="1">
            <a:spLocks noGrp="1"/>
          </p:cNvSpPr>
          <p:nvPr>
            <p:ph type="title"/>
          </p:nvPr>
        </p:nvSpPr>
        <p:spPr>
          <a:xfrm>
            <a:off x="3798569" y="304639"/>
            <a:ext cx="7888605" cy="574040"/>
          </a:xfrm>
          <a:prstGeom prst="rect">
            <a:avLst/>
          </a:prstGeom>
        </p:spPr>
        <p:txBody>
          <a:bodyPr vert="horz" wrap="square" lIns="0" tIns="12700" rIns="0" bIns="0" rtlCol="0">
            <a:spAutoFit/>
          </a:bodyPr>
          <a:lstStyle/>
          <a:p>
            <a:pPr marL="12700">
              <a:lnSpc>
                <a:spcPct val="100000"/>
              </a:lnSpc>
              <a:spcBef>
                <a:spcPts val="100"/>
              </a:spcBef>
            </a:pPr>
            <a:r>
              <a:rPr spc="-5" dirty="0"/>
              <a:t>Планирование</a:t>
            </a:r>
            <a:r>
              <a:rPr spc="-60" dirty="0"/>
              <a:t> </a:t>
            </a:r>
            <a:r>
              <a:rPr spc="-20" dirty="0"/>
              <a:t>работы</a:t>
            </a:r>
            <a:r>
              <a:rPr spc="-10" dirty="0"/>
              <a:t> </a:t>
            </a:r>
            <a:r>
              <a:rPr dirty="0"/>
              <a:t>–</a:t>
            </a:r>
            <a:r>
              <a:rPr spc="-20" dirty="0"/>
              <a:t> </a:t>
            </a:r>
            <a:r>
              <a:rPr spc="-5" dirty="0"/>
              <a:t>не</a:t>
            </a:r>
            <a:r>
              <a:rPr spc="-25" dirty="0"/>
              <a:t> </a:t>
            </a:r>
            <a:r>
              <a:rPr spc="-30" dirty="0"/>
              <a:t>работает</a:t>
            </a:r>
          </a:p>
        </p:txBody>
      </p:sp>
      <p:sp>
        <p:nvSpPr>
          <p:cNvPr id="16" name="object 16"/>
          <p:cNvSpPr txBox="1"/>
          <p:nvPr/>
        </p:nvSpPr>
        <p:spPr>
          <a:xfrm>
            <a:off x="5283200" y="6259474"/>
            <a:ext cx="4919345" cy="299720"/>
          </a:xfrm>
          <a:prstGeom prst="rect">
            <a:avLst/>
          </a:prstGeom>
        </p:spPr>
        <p:txBody>
          <a:bodyPr vert="horz" wrap="square" lIns="0" tIns="12700" rIns="0" bIns="0" rtlCol="0">
            <a:spAutoFit/>
          </a:bodyPr>
          <a:lstStyle/>
          <a:p>
            <a:pPr marL="12700">
              <a:lnSpc>
                <a:spcPct val="100000"/>
              </a:lnSpc>
              <a:spcBef>
                <a:spcPts val="100"/>
              </a:spcBef>
            </a:pPr>
            <a:r>
              <a:rPr sz="1800" i="1" dirty="0">
                <a:solidFill>
                  <a:srgbClr val="585858"/>
                </a:solidFill>
                <a:latin typeface="Arial"/>
                <a:cs typeface="Arial"/>
              </a:rPr>
              <a:t>*</a:t>
            </a:r>
            <a:r>
              <a:rPr sz="1800" i="1" spc="-15" dirty="0">
                <a:solidFill>
                  <a:srgbClr val="585858"/>
                </a:solidFill>
                <a:latin typeface="Arial"/>
                <a:cs typeface="Arial"/>
              </a:rPr>
              <a:t> Это</a:t>
            </a:r>
            <a:r>
              <a:rPr sz="1800" i="1" dirty="0">
                <a:solidFill>
                  <a:srgbClr val="585858"/>
                </a:solidFill>
                <a:latin typeface="Arial"/>
                <a:cs typeface="Arial"/>
              </a:rPr>
              <a:t> не</a:t>
            </a:r>
            <a:r>
              <a:rPr sz="1800" i="1" spc="-10" dirty="0">
                <a:solidFill>
                  <a:srgbClr val="585858"/>
                </a:solidFill>
                <a:latin typeface="Arial"/>
                <a:cs typeface="Arial"/>
              </a:rPr>
              <a:t> цитаты,</a:t>
            </a:r>
            <a:r>
              <a:rPr sz="1800" i="1" spc="20" dirty="0">
                <a:solidFill>
                  <a:srgbClr val="585858"/>
                </a:solidFill>
                <a:latin typeface="Arial"/>
                <a:cs typeface="Arial"/>
              </a:rPr>
              <a:t> </a:t>
            </a:r>
            <a:r>
              <a:rPr sz="1800" i="1" dirty="0">
                <a:solidFill>
                  <a:srgbClr val="585858"/>
                </a:solidFill>
                <a:latin typeface="Arial"/>
                <a:cs typeface="Arial"/>
              </a:rPr>
              <a:t>а</a:t>
            </a:r>
            <a:r>
              <a:rPr sz="1800" i="1" spc="-10" dirty="0">
                <a:solidFill>
                  <a:srgbClr val="585858"/>
                </a:solidFill>
                <a:latin typeface="Arial"/>
                <a:cs typeface="Arial"/>
              </a:rPr>
              <a:t> </a:t>
            </a:r>
            <a:r>
              <a:rPr sz="1800" i="1" spc="-15" dirty="0">
                <a:solidFill>
                  <a:srgbClr val="585858"/>
                </a:solidFill>
                <a:latin typeface="Arial"/>
                <a:cs typeface="Arial"/>
              </a:rPr>
              <a:t>интерпретация</a:t>
            </a:r>
            <a:r>
              <a:rPr sz="1800" i="1" spc="30" dirty="0">
                <a:solidFill>
                  <a:srgbClr val="585858"/>
                </a:solidFill>
                <a:latin typeface="Arial"/>
                <a:cs typeface="Arial"/>
              </a:rPr>
              <a:t> </a:t>
            </a:r>
            <a:r>
              <a:rPr sz="1800" i="1" dirty="0">
                <a:solidFill>
                  <a:srgbClr val="585858"/>
                </a:solidFill>
                <a:latin typeface="Arial"/>
                <a:cs typeface="Arial"/>
              </a:rPr>
              <a:t>смысла</a:t>
            </a:r>
            <a:endParaRPr sz="1800">
              <a:latin typeface="Arial"/>
              <a:cs typeface="Arial"/>
            </a:endParaRPr>
          </a:p>
        </p:txBody>
      </p:sp>
      <p:sp>
        <p:nvSpPr>
          <p:cNvPr id="17" name="object 17"/>
          <p:cNvSpPr txBox="1"/>
          <p:nvPr/>
        </p:nvSpPr>
        <p:spPr>
          <a:xfrm>
            <a:off x="476199" y="1094072"/>
            <a:ext cx="10785475" cy="4979670"/>
          </a:xfrm>
          <a:prstGeom prst="rect">
            <a:avLst/>
          </a:prstGeom>
        </p:spPr>
        <p:txBody>
          <a:bodyPr vert="horz" wrap="square" lIns="0" tIns="53340" rIns="0" bIns="0" rtlCol="0">
            <a:spAutoFit/>
          </a:bodyPr>
          <a:lstStyle/>
          <a:p>
            <a:pPr marL="14604">
              <a:lnSpc>
                <a:spcPct val="100000"/>
              </a:lnSpc>
              <a:spcBef>
                <a:spcPts val="420"/>
              </a:spcBef>
            </a:pPr>
            <a:r>
              <a:rPr sz="1800" spc="-5" dirty="0">
                <a:solidFill>
                  <a:srgbClr val="585858"/>
                </a:solidFill>
                <a:latin typeface="Arial"/>
                <a:cs typeface="Arial"/>
              </a:rPr>
              <a:t>Классический</a:t>
            </a:r>
            <a:r>
              <a:rPr sz="1800" spc="-40" dirty="0">
                <a:solidFill>
                  <a:srgbClr val="585858"/>
                </a:solidFill>
                <a:latin typeface="Arial"/>
                <a:cs typeface="Arial"/>
              </a:rPr>
              <a:t> </a:t>
            </a:r>
            <a:r>
              <a:rPr sz="1800" spc="-5" dirty="0">
                <a:solidFill>
                  <a:srgbClr val="585858"/>
                </a:solidFill>
                <a:latin typeface="Arial"/>
                <a:cs typeface="Arial"/>
              </a:rPr>
              <a:t>капитализм</a:t>
            </a:r>
            <a:endParaRPr sz="1800" dirty="0">
              <a:latin typeface="Arial"/>
              <a:cs typeface="Arial"/>
            </a:endParaRPr>
          </a:p>
          <a:p>
            <a:pPr marL="4018279" marR="977900" indent="-539750">
              <a:lnSpc>
                <a:spcPct val="100000"/>
              </a:lnSpc>
              <a:spcBef>
                <a:spcPts val="360"/>
              </a:spcBef>
            </a:pPr>
            <a:r>
              <a:rPr sz="2000" b="1" dirty="0">
                <a:solidFill>
                  <a:srgbClr val="585858"/>
                </a:solidFill>
                <a:latin typeface="Arial"/>
                <a:cs typeface="Arial"/>
              </a:rPr>
              <a:t>Маркс</a:t>
            </a:r>
            <a:r>
              <a:rPr sz="2000" dirty="0">
                <a:solidFill>
                  <a:srgbClr val="585858"/>
                </a:solidFill>
                <a:latin typeface="Arial"/>
                <a:cs typeface="Arial"/>
              </a:rPr>
              <a:t>:</a:t>
            </a:r>
            <a:r>
              <a:rPr sz="2000" spc="-30" dirty="0">
                <a:solidFill>
                  <a:srgbClr val="585858"/>
                </a:solidFill>
                <a:latin typeface="Arial"/>
                <a:cs typeface="Arial"/>
              </a:rPr>
              <a:t> </a:t>
            </a:r>
            <a:r>
              <a:rPr sz="2000" dirty="0">
                <a:solidFill>
                  <a:srgbClr val="585858"/>
                </a:solidFill>
                <a:latin typeface="Arial"/>
                <a:cs typeface="Arial"/>
              </a:rPr>
              <a:t>Отчуждение</a:t>
            </a:r>
            <a:r>
              <a:rPr sz="2000" spc="-40" dirty="0">
                <a:solidFill>
                  <a:srgbClr val="585858"/>
                </a:solidFill>
                <a:latin typeface="Arial"/>
                <a:cs typeface="Arial"/>
              </a:rPr>
              <a:t> </a:t>
            </a:r>
            <a:r>
              <a:rPr sz="2000" spc="-5" dirty="0">
                <a:solidFill>
                  <a:srgbClr val="585858"/>
                </a:solidFill>
                <a:latin typeface="Arial"/>
                <a:cs typeface="Arial"/>
              </a:rPr>
              <a:t>рабочего</a:t>
            </a:r>
            <a:r>
              <a:rPr sz="2000" spc="-35" dirty="0">
                <a:solidFill>
                  <a:srgbClr val="585858"/>
                </a:solidFill>
                <a:latin typeface="Arial"/>
                <a:cs typeface="Arial"/>
              </a:rPr>
              <a:t> </a:t>
            </a:r>
            <a:r>
              <a:rPr sz="2000" spc="-5" dirty="0">
                <a:solidFill>
                  <a:srgbClr val="585858"/>
                </a:solidFill>
                <a:latin typeface="Arial"/>
                <a:cs typeface="Arial"/>
              </a:rPr>
              <a:t>от результатов</a:t>
            </a:r>
            <a:r>
              <a:rPr sz="2000" spc="-30" dirty="0">
                <a:solidFill>
                  <a:srgbClr val="585858"/>
                </a:solidFill>
                <a:latin typeface="Arial"/>
                <a:cs typeface="Arial"/>
              </a:rPr>
              <a:t> </a:t>
            </a:r>
            <a:r>
              <a:rPr sz="2000" spc="-5" dirty="0">
                <a:solidFill>
                  <a:srgbClr val="585858"/>
                </a:solidFill>
                <a:latin typeface="Arial"/>
                <a:cs typeface="Arial"/>
              </a:rPr>
              <a:t>труда </a:t>
            </a:r>
            <a:r>
              <a:rPr sz="2000" dirty="0">
                <a:solidFill>
                  <a:srgbClr val="585858"/>
                </a:solidFill>
                <a:latin typeface="Arial"/>
                <a:cs typeface="Arial"/>
              </a:rPr>
              <a:t>– </a:t>
            </a:r>
            <a:r>
              <a:rPr sz="2000" spc="-540" dirty="0">
                <a:solidFill>
                  <a:srgbClr val="585858"/>
                </a:solidFill>
                <a:latin typeface="Arial"/>
                <a:cs typeface="Arial"/>
              </a:rPr>
              <a:t> </a:t>
            </a:r>
            <a:r>
              <a:rPr sz="2000" dirty="0">
                <a:solidFill>
                  <a:srgbClr val="585858"/>
                </a:solidFill>
                <a:latin typeface="Arial"/>
                <a:cs typeface="Arial"/>
              </a:rPr>
              <a:t>корневое</a:t>
            </a:r>
            <a:r>
              <a:rPr sz="2000" spc="-40" dirty="0">
                <a:solidFill>
                  <a:srgbClr val="585858"/>
                </a:solidFill>
                <a:latin typeface="Arial"/>
                <a:cs typeface="Arial"/>
              </a:rPr>
              <a:t> </a:t>
            </a:r>
            <a:r>
              <a:rPr sz="2000" spc="-5" dirty="0">
                <a:solidFill>
                  <a:srgbClr val="585858"/>
                </a:solidFill>
                <a:latin typeface="Arial"/>
                <a:cs typeface="Arial"/>
              </a:rPr>
              <a:t>противоречие</a:t>
            </a:r>
            <a:r>
              <a:rPr sz="2000" spc="-30" dirty="0">
                <a:solidFill>
                  <a:srgbClr val="585858"/>
                </a:solidFill>
                <a:latin typeface="Arial"/>
                <a:cs typeface="Arial"/>
              </a:rPr>
              <a:t> </a:t>
            </a:r>
            <a:r>
              <a:rPr sz="2000" spc="-5" dirty="0">
                <a:solidFill>
                  <a:srgbClr val="585858"/>
                </a:solidFill>
                <a:latin typeface="Arial"/>
                <a:cs typeface="Arial"/>
              </a:rPr>
              <a:t>капитализма</a:t>
            </a:r>
            <a:endParaRPr sz="2000" dirty="0">
              <a:latin typeface="Arial"/>
              <a:cs typeface="Arial"/>
            </a:endParaRPr>
          </a:p>
          <a:p>
            <a:pPr marL="4018279" marR="5080" indent="-539750">
              <a:lnSpc>
                <a:spcPct val="100000"/>
              </a:lnSpc>
            </a:pPr>
            <a:r>
              <a:rPr sz="2000" b="1" dirty="0">
                <a:solidFill>
                  <a:srgbClr val="585858"/>
                </a:solidFill>
                <a:latin typeface="Arial"/>
                <a:cs typeface="Arial"/>
              </a:rPr>
              <a:t>Ленин</a:t>
            </a:r>
            <a:r>
              <a:rPr sz="2000" dirty="0">
                <a:solidFill>
                  <a:srgbClr val="585858"/>
                </a:solidFill>
                <a:latin typeface="Arial"/>
                <a:cs typeface="Arial"/>
              </a:rPr>
              <a:t>: Социализм – живое творчество масс. </a:t>
            </a:r>
            <a:r>
              <a:rPr sz="2000" spc="-5" dirty="0">
                <a:solidFill>
                  <a:srgbClr val="585858"/>
                </a:solidFill>
                <a:latin typeface="Arial"/>
                <a:cs typeface="Arial"/>
              </a:rPr>
              <a:t>Необходимо </a:t>
            </a:r>
            <a:r>
              <a:rPr sz="2000" dirty="0">
                <a:solidFill>
                  <a:srgbClr val="585858"/>
                </a:solidFill>
                <a:latin typeface="Arial"/>
                <a:cs typeface="Arial"/>
              </a:rPr>
              <a:t> самостоятельное </a:t>
            </a:r>
            <a:r>
              <a:rPr sz="2000" spc="-5" dirty="0">
                <a:solidFill>
                  <a:srgbClr val="585858"/>
                </a:solidFill>
                <a:latin typeface="Arial"/>
                <a:cs typeface="Arial"/>
              </a:rPr>
              <a:t>участие </a:t>
            </a:r>
            <a:r>
              <a:rPr sz="2000" dirty="0">
                <a:solidFill>
                  <a:srgbClr val="585858"/>
                </a:solidFill>
                <a:latin typeface="Arial"/>
                <a:cs typeface="Arial"/>
              </a:rPr>
              <a:t>в </a:t>
            </a:r>
            <a:r>
              <a:rPr sz="2000" spc="-5" dirty="0">
                <a:solidFill>
                  <a:srgbClr val="585858"/>
                </a:solidFill>
                <a:latin typeface="Arial"/>
                <a:cs typeface="Arial"/>
              </a:rPr>
              <a:t>управлении </a:t>
            </a:r>
            <a:r>
              <a:rPr sz="2000" dirty="0">
                <a:solidFill>
                  <a:srgbClr val="585858"/>
                </a:solidFill>
                <a:latin typeface="Arial"/>
                <a:cs typeface="Arial"/>
              </a:rPr>
              <a:t>государством, </a:t>
            </a:r>
            <a:r>
              <a:rPr sz="2000" spc="5" dirty="0">
                <a:solidFill>
                  <a:srgbClr val="585858"/>
                </a:solidFill>
                <a:latin typeface="Arial"/>
                <a:cs typeface="Arial"/>
              </a:rPr>
              <a:t> </a:t>
            </a:r>
            <a:r>
              <a:rPr sz="2000" spc="-5" dirty="0">
                <a:solidFill>
                  <a:srgbClr val="585858"/>
                </a:solidFill>
                <a:latin typeface="Arial"/>
                <a:cs typeface="Arial"/>
              </a:rPr>
              <a:t>заводами</a:t>
            </a:r>
            <a:r>
              <a:rPr sz="2000" spc="-45" dirty="0">
                <a:solidFill>
                  <a:srgbClr val="585858"/>
                </a:solidFill>
                <a:latin typeface="Arial"/>
                <a:cs typeface="Arial"/>
              </a:rPr>
              <a:t> </a:t>
            </a:r>
            <a:r>
              <a:rPr sz="2000" dirty="0">
                <a:solidFill>
                  <a:srgbClr val="585858"/>
                </a:solidFill>
                <a:latin typeface="Arial"/>
                <a:cs typeface="Arial"/>
              </a:rPr>
              <a:t>и</a:t>
            </a:r>
            <a:r>
              <a:rPr sz="2000" spc="-10" dirty="0">
                <a:solidFill>
                  <a:srgbClr val="585858"/>
                </a:solidFill>
                <a:latin typeface="Arial"/>
                <a:cs typeface="Arial"/>
              </a:rPr>
              <a:t> </a:t>
            </a:r>
            <a:r>
              <a:rPr sz="2000" dirty="0">
                <a:solidFill>
                  <a:srgbClr val="585858"/>
                </a:solidFill>
                <a:latin typeface="Arial"/>
                <a:cs typeface="Arial"/>
              </a:rPr>
              <a:t>фабриками</a:t>
            </a:r>
            <a:r>
              <a:rPr sz="2000" spc="-25" dirty="0">
                <a:solidFill>
                  <a:srgbClr val="585858"/>
                </a:solidFill>
                <a:latin typeface="Arial"/>
                <a:cs typeface="Arial"/>
              </a:rPr>
              <a:t> </a:t>
            </a:r>
            <a:r>
              <a:rPr sz="2000" spc="-5" dirty="0">
                <a:solidFill>
                  <a:srgbClr val="585858"/>
                </a:solidFill>
                <a:latin typeface="Arial"/>
                <a:cs typeface="Arial"/>
              </a:rPr>
              <a:t>десятков миллионов</a:t>
            </a:r>
            <a:r>
              <a:rPr sz="2000" spc="-35" dirty="0">
                <a:solidFill>
                  <a:srgbClr val="585858"/>
                </a:solidFill>
                <a:latin typeface="Arial"/>
                <a:cs typeface="Arial"/>
              </a:rPr>
              <a:t> </a:t>
            </a:r>
            <a:r>
              <a:rPr sz="2000" spc="-5" dirty="0">
                <a:solidFill>
                  <a:srgbClr val="585858"/>
                </a:solidFill>
                <a:latin typeface="Arial"/>
                <a:cs typeface="Arial"/>
              </a:rPr>
              <a:t>трудящихся</a:t>
            </a:r>
            <a:endParaRPr sz="2000" dirty="0">
              <a:latin typeface="Arial"/>
              <a:cs typeface="Arial"/>
            </a:endParaRPr>
          </a:p>
          <a:p>
            <a:pPr marL="12700">
              <a:lnSpc>
                <a:spcPts val="1975"/>
              </a:lnSpc>
            </a:pPr>
            <a:r>
              <a:rPr sz="1800" spc="-10" dirty="0">
                <a:solidFill>
                  <a:srgbClr val="585858"/>
                </a:solidFill>
                <a:latin typeface="Arial"/>
                <a:cs typeface="Arial"/>
              </a:rPr>
              <a:t>Плановая</a:t>
            </a:r>
            <a:r>
              <a:rPr sz="1800" dirty="0">
                <a:solidFill>
                  <a:srgbClr val="585858"/>
                </a:solidFill>
                <a:latin typeface="Arial"/>
                <a:cs typeface="Arial"/>
              </a:rPr>
              <a:t> экономика</a:t>
            </a:r>
            <a:endParaRPr sz="1800" dirty="0">
              <a:latin typeface="Arial"/>
              <a:cs typeface="Arial"/>
            </a:endParaRPr>
          </a:p>
          <a:p>
            <a:pPr>
              <a:lnSpc>
                <a:spcPct val="100000"/>
              </a:lnSpc>
              <a:spcBef>
                <a:spcPts val="45"/>
              </a:spcBef>
            </a:pPr>
            <a:endParaRPr sz="2100" dirty="0">
              <a:latin typeface="Arial"/>
              <a:cs typeface="Arial"/>
            </a:endParaRPr>
          </a:p>
          <a:p>
            <a:pPr marL="2256790" marR="62865">
              <a:lnSpc>
                <a:spcPct val="100000"/>
              </a:lnSpc>
              <a:spcBef>
                <a:spcPts val="5"/>
              </a:spcBef>
            </a:pPr>
            <a:r>
              <a:rPr sz="2000" b="1" dirty="0">
                <a:solidFill>
                  <a:srgbClr val="585858"/>
                </a:solidFill>
                <a:latin typeface="Arial"/>
                <a:cs typeface="Arial"/>
              </a:rPr>
              <a:t>Людвиг </a:t>
            </a:r>
            <a:r>
              <a:rPr sz="2000" b="1" spc="-15" dirty="0">
                <a:solidFill>
                  <a:srgbClr val="585858"/>
                </a:solidFill>
                <a:latin typeface="Arial"/>
                <a:cs typeface="Arial"/>
              </a:rPr>
              <a:t>фон </a:t>
            </a:r>
            <a:r>
              <a:rPr sz="2000" b="1" dirty="0">
                <a:solidFill>
                  <a:srgbClr val="585858"/>
                </a:solidFill>
                <a:latin typeface="Arial"/>
                <a:cs typeface="Arial"/>
              </a:rPr>
              <a:t>Мизес</a:t>
            </a:r>
            <a:r>
              <a:rPr sz="2000" dirty="0">
                <a:solidFill>
                  <a:srgbClr val="585858"/>
                </a:solidFill>
                <a:latin typeface="Arial"/>
                <a:cs typeface="Arial"/>
              </a:rPr>
              <a:t>: Невозможно </a:t>
            </a:r>
            <a:r>
              <a:rPr sz="2000" spc="-5" dirty="0">
                <a:solidFill>
                  <a:srgbClr val="585858"/>
                </a:solidFill>
                <a:latin typeface="Arial"/>
                <a:cs typeface="Arial"/>
              </a:rPr>
              <a:t>развитие экономики </a:t>
            </a:r>
            <a:r>
              <a:rPr sz="2000" dirty="0">
                <a:solidFill>
                  <a:srgbClr val="585858"/>
                </a:solidFill>
                <a:latin typeface="Arial"/>
                <a:cs typeface="Arial"/>
              </a:rPr>
              <a:t>без творческого </a:t>
            </a:r>
            <a:r>
              <a:rPr sz="2000" spc="-545" dirty="0">
                <a:solidFill>
                  <a:srgbClr val="585858"/>
                </a:solidFill>
                <a:latin typeface="Arial"/>
                <a:cs typeface="Arial"/>
              </a:rPr>
              <a:t> </a:t>
            </a:r>
            <a:r>
              <a:rPr sz="2000" spc="-5" dirty="0">
                <a:solidFill>
                  <a:srgbClr val="585858"/>
                </a:solidFill>
                <a:latin typeface="Arial"/>
                <a:cs typeface="Arial"/>
              </a:rPr>
              <a:t>действующего предпринимателя. Поэтому </a:t>
            </a:r>
            <a:r>
              <a:rPr sz="2000" dirty="0">
                <a:solidFill>
                  <a:srgbClr val="585858"/>
                </a:solidFill>
                <a:latin typeface="Arial"/>
                <a:cs typeface="Arial"/>
              </a:rPr>
              <a:t>социализм, </a:t>
            </a:r>
            <a:r>
              <a:rPr sz="2000" spc="-5" dirty="0">
                <a:solidFill>
                  <a:srgbClr val="585858"/>
                </a:solidFill>
                <a:latin typeface="Arial"/>
                <a:cs typeface="Arial"/>
              </a:rPr>
              <a:t>вернее, </a:t>
            </a:r>
            <a:r>
              <a:rPr sz="2000" dirty="0">
                <a:solidFill>
                  <a:srgbClr val="585858"/>
                </a:solidFill>
                <a:latin typeface="Arial"/>
                <a:cs typeface="Arial"/>
              </a:rPr>
              <a:t> </a:t>
            </a:r>
            <a:r>
              <a:rPr sz="2000" spc="-5" dirty="0">
                <a:solidFill>
                  <a:srgbClr val="585858"/>
                </a:solidFill>
                <a:latin typeface="Arial"/>
                <a:cs typeface="Arial"/>
              </a:rPr>
              <a:t>предполагаемая</a:t>
            </a:r>
            <a:r>
              <a:rPr sz="2000" spc="-30" dirty="0">
                <a:solidFill>
                  <a:srgbClr val="585858"/>
                </a:solidFill>
                <a:latin typeface="Arial"/>
                <a:cs typeface="Arial"/>
              </a:rPr>
              <a:t> </a:t>
            </a:r>
            <a:r>
              <a:rPr sz="2000" dirty="0">
                <a:solidFill>
                  <a:srgbClr val="585858"/>
                </a:solidFill>
                <a:latin typeface="Arial"/>
                <a:cs typeface="Arial"/>
              </a:rPr>
              <a:t>им всеобщая</a:t>
            </a:r>
            <a:r>
              <a:rPr sz="2000" spc="-35" dirty="0">
                <a:solidFill>
                  <a:srgbClr val="585858"/>
                </a:solidFill>
                <a:latin typeface="Arial"/>
                <a:cs typeface="Arial"/>
              </a:rPr>
              <a:t> </a:t>
            </a:r>
            <a:r>
              <a:rPr sz="2000" spc="-5" dirty="0">
                <a:solidFill>
                  <a:srgbClr val="585858"/>
                </a:solidFill>
                <a:latin typeface="Arial"/>
                <a:cs typeface="Arial"/>
              </a:rPr>
              <a:t>плановая экономика</a:t>
            </a:r>
            <a:r>
              <a:rPr sz="2000" spc="-25" dirty="0">
                <a:solidFill>
                  <a:srgbClr val="585858"/>
                </a:solidFill>
                <a:latin typeface="Arial"/>
                <a:cs typeface="Arial"/>
              </a:rPr>
              <a:t> </a:t>
            </a:r>
            <a:r>
              <a:rPr sz="2000" spc="-5" dirty="0">
                <a:solidFill>
                  <a:srgbClr val="585858"/>
                </a:solidFill>
                <a:latin typeface="Arial"/>
                <a:cs typeface="Arial"/>
              </a:rPr>
              <a:t>не</a:t>
            </a:r>
            <a:r>
              <a:rPr sz="2000" spc="-10" dirty="0">
                <a:solidFill>
                  <a:srgbClr val="585858"/>
                </a:solidFill>
                <a:latin typeface="Arial"/>
                <a:cs typeface="Arial"/>
              </a:rPr>
              <a:t> </a:t>
            </a:r>
            <a:r>
              <a:rPr sz="2000" spc="-5" dirty="0">
                <a:solidFill>
                  <a:srgbClr val="585858"/>
                </a:solidFill>
                <a:latin typeface="Arial"/>
                <a:cs typeface="Arial"/>
              </a:rPr>
              <a:t>будет работать</a:t>
            </a:r>
            <a:endParaRPr sz="2000" dirty="0">
              <a:latin typeface="Arial"/>
              <a:cs typeface="Arial"/>
            </a:endParaRPr>
          </a:p>
          <a:p>
            <a:pPr marL="14604">
              <a:lnSpc>
                <a:spcPct val="100000"/>
              </a:lnSpc>
              <a:spcBef>
                <a:spcPts val="1870"/>
              </a:spcBef>
            </a:pPr>
            <a:r>
              <a:rPr sz="1800" spc="-10" dirty="0">
                <a:solidFill>
                  <a:srgbClr val="585858"/>
                </a:solidFill>
                <a:latin typeface="Arial"/>
                <a:cs typeface="Arial"/>
              </a:rPr>
              <a:t>Современный</a:t>
            </a:r>
            <a:r>
              <a:rPr sz="1800" spc="10" dirty="0">
                <a:solidFill>
                  <a:srgbClr val="585858"/>
                </a:solidFill>
                <a:latin typeface="Arial"/>
                <a:cs typeface="Arial"/>
              </a:rPr>
              <a:t> </a:t>
            </a:r>
            <a:r>
              <a:rPr sz="1800" spc="-10" dirty="0">
                <a:solidFill>
                  <a:srgbClr val="585858"/>
                </a:solidFill>
                <a:latin typeface="Arial"/>
                <a:cs typeface="Arial"/>
              </a:rPr>
              <a:t>менеджмент</a:t>
            </a:r>
            <a:endParaRPr sz="1800" dirty="0">
              <a:latin typeface="Arial"/>
              <a:cs typeface="Arial"/>
            </a:endParaRPr>
          </a:p>
          <a:p>
            <a:pPr marL="2313305" marR="97155">
              <a:lnSpc>
                <a:spcPct val="100000"/>
              </a:lnSpc>
              <a:spcBef>
                <a:spcPts val="1295"/>
              </a:spcBef>
            </a:pPr>
            <a:r>
              <a:rPr sz="2000" b="1" spc="-10" dirty="0">
                <a:solidFill>
                  <a:srgbClr val="585858"/>
                </a:solidFill>
                <a:latin typeface="Arial"/>
                <a:cs typeface="Arial"/>
              </a:rPr>
              <a:t>Питер </a:t>
            </a:r>
            <a:r>
              <a:rPr sz="2000" b="1" spc="-5" dirty="0">
                <a:solidFill>
                  <a:srgbClr val="585858"/>
                </a:solidFill>
                <a:latin typeface="Arial"/>
                <a:cs typeface="Arial"/>
              </a:rPr>
              <a:t>Друкер</a:t>
            </a:r>
            <a:r>
              <a:rPr sz="2000" spc="-5" dirty="0">
                <a:solidFill>
                  <a:srgbClr val="585858"/>
                </a:solidFill>
                <a:latin typeface="Arial"/>
                <a:cs typeface="Arial"/>
              </a:rPr>
              <a:t>: </a:t>
            </a:r>
            <a:r>
              <a:rPr sz="2000" dirty="0">
                <a:solidFill>
                  <a:srgbClr val="585858"/>
                </a:solidFill>
                <a:latin typeface="Arial"/>
                <a:cs typeface="Arial"/>
              </a:rPr>
              <a:t>Менеджмент умеет </a:t>
            </a:r>
            <a:r>
              <a:rPr sz="2000" spc="-5" dirty="0">
                <a:solidFill>
                  <a:srgbClr val="585858"/>
                </a:solidFill>
                <a:latin typeface="Arial"/>
                <a:cs typeface="Arial"/>
              </a:rPr>
              <a:t>организовывать </a:t>
            </a:r>
            <a:r>
              <a:rPr sz="2000" dirty="0">
                <a:solidFill>
                  <a:srgbClr val="585858"/>
                </a:solidFill>
                <a:latin typeface="Arial"/>
                <a:cs typeface="Arial"/>
              </a:rPr>
              <a:t>физический </a:t>
            </a:r>
            <a:r>
              <a:rPr sz="2000" spc="-5" dirty="0">
                <a:solidFill>
                  <a:srgbClr val="585858"/>
                </a:solidFill>
                <a:latin typeface="Arial"/>
                <a:cs typeface="Arial"/>
              </a:rPr>
              <a:t>труд. </a:t>
            </a:r>
            <a:r>
              <a:rPr sz="2000" dirty="0">
                <a:solidFill>
                  <a:srgbClr val="585858"/>
                </a:solidFill>
                <a:latin typeface="Arial"/>
                <a:cs typeface="Arial"/>
              </a:rPr>
              <a:t> </a:t>
            </a:r>
            <a:r>
              <a:rPr sz="2000" spc="-5" dirty="0">
                <a:solidFill>
                  <a:srgbClr val="585858"/>
                </a:solidFill>
                <a:latin typeface="Arial"/>
                <a:cs typeface="Arial"/>
              </a:rPr>
              <a:t>Приходит эпоха работников </a:t>
            </a:r>
            <a:r>
              <a:rPr sz="2000" dirty="0">
                <a:solidFill>
                  <a:srgbClr val="585858"/>
                </a:solidFill>
                <a:latin typeface="Arial"/>
                <a:cs typeface="Arial"/>
              </a:rPr>
              <a:t>умственного </a:t>
            </a:r>
            <a:r>
              <a:rPr sz="2000" spc="-5" dirty="0">
                <a:solidFill>
                  <a:srgbClr val="585858"/>
                </a:solidFill>
                <a:latin typeface="Arial"/>
                <a:cs typeface="Arial"/>
              </a:rPr>
              <a:t>труда, которые </a:t>
            </a:r>
            <a:r>
              <a:rPr sz="2000" dirty="0">
                <a:solidFill>
                  <a:srgbClr val="585858"/>
                </a:solidFill>
                <a:latin typeface="Arial"/>
                <a:cs typeface="Arial"/>
              </a:rPr>
              <a:t>сами </a:t>
            </a:r>
            <a:r>
              <a:rPr sz="2000" spc="-5" dirty="0">
                <a:solidFill>
                  <a:srgbClr val="585858"/>
                </a:solidFill>
                <a:latin typeface="Arial"/>
                <a:cs typeface="Arial"/>
              </a:rPr>
              <a:t>должны </a:t>
            </a:r>
            <a:r>
              <a:rPr sz="2000" spc="-545" dirty="0">
                <a:solidFill>
                  <a:srgbClr val="585858"/>
                </a:solidFill>
                <a:latin typeface="Arial"/>
                <a:cs typeface="Arial"/>
              </a:rPr>
              <a:t> </a:t>
            </a:r>
            <a:r>
              <a:rPr sz="2000" spc="-5" dirty="0">
                <a:solidFill>
                  <a:srgbClr val="585858"/>
                </a:solidFill>
                <a:latin typeface="Arial"/>
                <a:cs typeface="Arial"/>
              </a:rPr>
              <a:t>организовывать</a:t>
            </a:r>
            <a:r>
              <a:rPr sz="2000" spc="-45" dirty="0">
                <a:solidFill>
                  <a:srgbClr val="585858"/>
                </a:solidFill>
                <a:latin typeface="Arial"/>
                <a:cs typeface="Arial"/>
              </a:rPr>
              <a:t> </a:t>
            </a:r>
            <a:r>
              <a:rPr sz="2000" dirty="0">
                <a:solidFill>
                  <a:srgbClr val="585858"/>
                </a:solidFill>
                <a:latin typeface="Arial"/>
                <a:cs typeface="Arial"/>
              </a:rPr>
              <a:t>свой</a:t>
            </a:r>
            <a:r>
              <a:rPr sz="2000" spc="-30" dirty="0">
                <a:solidFill>
                  <a:srgbClr val="585858"/>
                </a:solidFill>
                <a:latin typeface="Arial"/>
                <a:cs typeface="Arial"/>
              </a:rPr>
              <a:t> </a:t>
            </a:r>
            <a:r>
              <a:rPr sz="2000" spc="-5" dirty="0">
                <a:solidFill>
                  <a:srgbClr val="585858"/>
                </a:solidFill>
                <a:latin typeface="Arial"/>
                <a:cs typeface="Arial"/>
              </a:rPr>
              <a:t>труд.</a:t>
            </a:r>
            <a:r>
              <a:rPr sz="2000" spc="-30" dirty="0">
                <a:solidFill>
                  <a:srgbClr val="585858"/>
                </a:solidFill>
                <a:latin typeface="Arial"/>
                <a:cs typeface="Arial"/>
              </a:rPr>
              <a:t> </a:t>
            </a:r>
            <a:r>
              <a:rPr sz="2000" spc="-5" dirty="0">
                <a:solidFill>
                  <a:srgbClr val="585858"/>
                </a:solidFill>
                <a:latin typeface="Arial"/>
                <a:cs typeface="Arial"/>
              </a:rPr>
              <a:t>Регламенты</a:t>
            </a:r>
            <a:r>
              <a:rPr sz="2000" spc="-15" dirty="0">
                <a:solidFill>
                  <a:srgbClr val="585858"/>
                </a:solidFill>
                <a:latin typeface="Arial"/>
                <a:cs typeface="Arial"/>
              </a:rPr>
              <a:t> </a:t>
            </a:r>
            <a:r>
              <a:rPr sz="2000" dirty="0">
                <a:solidFill>
                  <a:srgbClr val="585858"/>
                </a:solidFill>
                <a:latin typeface="Arial"/>
                <a:cs typeface="Arial"/>
              </a:rPr>
              <a:t>больше</a:t>
            </a:r>
            <a:r>
              <a:rPr sz="2000" spc="-30" dirty="0">
                <a:solidFill>
                  <a:srgbClr val="585858"/>
                </a:solidFill>
                <a:latin typeface="Arial"/>
                <a:cs typeface="Arial"/>
              </a:rPr>
              <a:t> </a:t>
            </a:r>
            <a:r>
              <a:rPr sz="2000" spc="-5" dirty="0">
                <a:solidFill>
                  <a:srgbClr val="585858"/>
                </a:solidFill>
                <a:latin typeface="Arial"/>
                <a:cs typeface="Arial"/>
              </a:rPr>
              <a:t>не</a:t>
            </a:r>
            <a:r>
              <a:rPr sz="2000" spc="-15" dirty="0">
                <a:solidFill>
                  <a:srgbClr val="585858"/>
                </a:solidFill>
                <a:latin typeface="Arial"/>
                <a:cs typeface="Arial"/>
              </a:rPr>
              <a:t> </a:t>
            </a:r>
            <a:r>
              <a:rPr sz="2000" spc="-5" dirty="0">
                <a:solidFill>
                  <a:srgbClr val="585858"/>
                </a:solidFill>
                <a:latin typeface="Arial"/>
                <a:cs typeface="Arial"/>
              </a:rPr>
              <a:t>работают.</a:t>
            </a:r>
            <a:endParaRPr sz="2000" dirty="0">
              <a:latin typeface="Arial"/>
              <a:cs typeface="Arial"/>
            </a:endParaRPr>
          </a:p>
        </p:txBody>
      </p:sp>
    </p:spTree>
    <p:extLst>
      <p:ext uri="{BB962C8B-B14F-4D97-AF65-F5344CB8AC3E}">
        <p14:creationId xmlns:p14="http://schemas.microsoft.com/office/powerpoint/2010/main" val="3126220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9625965" cy="574040"/>
          </a:xfrm>
          <a:prstGeom prst="rect">
            <a:avLst/>
          </a:prstGeom>
        </p:spPr>
        <p:txBody>
          <a:bodyPr vert="horz" wrap="square" lIns="0" tIns="12700" rIns="0" bIns="0" rtlCol="0">
            <a:spAutoFit/>
          </a:bodyPr>
          <a:lstStyle/>
          <a:p>
            <a:pPr marL="12700">
              <a:lnSpc>
                <a:spcPct val="100000"/>
              </a:lnSpc>
              <a:spcBef>
                <a:spcPts val="100"/>
              </a:spcBef>
            </a:pPr>
            <a:r>
              <a:rPr spc="-10" dirty="0"/>
              <a:t>Питер</a:t>
            </a:r>
            <a:r>
              <a:rPr spc="-20" dirty="0"/>
              <a:t> </a:t>
            </a:r>
            <a:r>
              <a:rPr spc="-5" dirty="0"/>
              <a:t>Друкер:</a:t>
            </a:r>
            <a:r>
              <a:rPr spc="-15" dirty="0"/>
              <a:t> </a:t>
            </a:r>
            <a:r>
              <a:rPr spc="-45" dirty="0"/>
              <a:t>от</a:t>
            </a:r>
            <a:r>
              <a:rPr spc="-5" dirty="0"/>
              <a:t> </a:t>
            </a:r>
            <a:r>
              <a:rPr dirty="0"/>
              <a:t>task </a:t>
            </a:r>
            <a:r>
              <a:rPr spc="-5" dirty="0"/>
              <a:t>work </a:t>
            </a:r>
            <a:r>
              <a:rPr dirty="0"/>
              <a:t>to</a:t>
            </a:r>
            <a:r>
              <a:rPr spc="-5" dirty="0"/>
              <a:t> </a:t>
            </a:r>
            <a:r>
              <a:rPr dirty="0"/>
              <a:t>knowledge</a:t>
            </a:r>
            <a:r>
              <a:rPr spc="-30" dirty="0"/>
              <a:t> </a:t>
            </a:r>
            <a:r>
              <a:rPr spc="-5" dirty="0"/>
              <a:t>work</a:t>
            </a:r>
          </a:p>
        </p:txBody>
      </p:sp>
      <p:pic>
        <p:nvPicPr>
          <p:cNvPr id="3" name="object 3"/>
          <p:cNvPicPr/>
          <p:nvPr/>
        </p:nvPicPr>
        <p:blipFill>
          <a:blip r:embed="rId2" cstate="print"/>
          <a:stretch>
            <a:fillRect/>
          </a:stretch>
        </p:blipFill>
        <p:spPr>
          <a:xfrm>
            <a:off x="9471659" y="1819655"/>
            <a:ext cx="2147316" cy="3110484"/>
          </a:xfrm>
          <a:prstGeom prst="rect">
            <a:avLst/>
          </a:prstGeom>
        </p:spPr>
      </p:pic>
      <p:grpSp>
        <p:nvGrpSpPr>
          <p:cNvPr id="4" name="object 4"/>
          <p:cNvGrpSpPr/>
          <p:nvPr/>
        </p:nvGrpSpPr>
        <p:grpSpPr>
          <a:xfrm>
            <a:off x="4626800" y="5304345"/>
            <a:ext cx="5512435" cy="1184910"/>
            <a:chOff x="4626800" y="5304345"/>
            <a:chExt cx="5512435" cy="1184910"/>
          </a:xfrm>
        </p:grpSpPr>
        <p:sp>
          <p:nvSpPr>
            <p:cNvPr id="5" name="object 5"/>
            <p:cNvSpPr/>
            <p:nvPr/>
          </p:nvSpPr>
          <p:spPr>
            <a:xfrm>
              <a:off x="4639818" y="5317363"/>
              <a:ext cx="5486400" cy="1158875"/>
            </a:xfrm>
            <a:custGeom>
              <a:avLst/>
              <a:gdLst/>
              <a:ahLst/>
              <a:cxnLst/>
              <a:rect l="l" t="t" r="r" b="b"/>
              <a:pathLst>
                <a:path w="5486400" h="1158875">
                  <a:moveTo>
                    <a:pt x="5378450" y="511175"/>
                  </a:moveTo>
                  <a:lnTo>
                    <a:pt x="107950" y="511175"/>
                  </a:lnTo>
                  <a:lnTo>
                    <a:pt x="65954" y="519658"/>
                  </a:lnTo>
                  <a:lnTo>
                    <a:pt x="31638" y="542794"/>
                  </a:lnTo>
                  <a:lnTo>
                    <a:pt x="8491" y="577108"/>
                  </a:lnTo>
                  <a:lnTo>
                    <a:pt x="0" y="619125"/>
                  </a:lnTo>
                  <a:lnTo>
                    <a:pt x="0" y="1050925"/>
                  </a:lnTo>
                  <a:lnTo>
                    <a:pt x="8491" y="1092941"/>
                  </a:lnTo>
                  <a:lnTo>
                    <a:pt x="31638" y="1127255"/>
                  </a:lnTo>
                  <a:lnTo>
                    <a:pt x="65954" y="1150391"/>
                  </a:lnTo>
                  <a:lnTo>
                    <a:pt x="107950" y="1158875"/>
                  </a:lnTo>
                  <a:lnTo>
                    <a:pt x="5378450" y="1158875"/>
                  </a:lnTo>
                  <a:lnTo>
                    <a:pt x="5420445" y="1150391"/>
                  </a:lnTo>
                  <a:lnTo>
                    <a:pt x="5454761" y="1127255"/>
                  </a:lnTo>
                  <a:lnTo>
                    <a:pt x="5477908" y="1092941"/>
                  </a:lnTo>
                  <a:lnTo>
                    <a:pt x="5486400" y="1050925"/>
                  </a:lnTo>
                  <a:lnTo>
                    <a:pt x="5486400" y="619125"/>
                  </a:lnTo>
                  <a:lnTo>
                    <a:pt x="5477908" y="577108"/>
                  </a:lnTo>
                  <a:lnTo>
                    <a:pt x="5454761" y="542794"/>
                  </a:lnTo>
                  <a:lnTo>
                    <a:pt x="5420445" y="519658"/>
                  </a:lnTo>
                  <a:lnTo>
                    <a:pt x="5378450" y="511175"/>
                  </a:lnTo>
                  <a:close/>
                </a:path>
                <a:path w="5486400" h="1158875">
                  <a:moveTo>
                    <a:pt x="5012944" y="0"/>
                  </a:moveTo>
                  <a:lnTo>
                    <a:pt x="3200400" y="511175"/>
                  </a:lnTo>
                  <a:lnTo>
                    <a:pt x="4572000" y="511175"/>
                  </a:lnTo>
                  <a:lnTo>
                    <a:pt x="5012944" y="0"/>
                  </a:lnTo>
                  <a:close/>
                </a:path>
              </a:pathLst>
            </a:custGeom>
            <a:solidFill>
              <a:srgbClr val="F1F1F1"/>
            </a:solidFill>
          </p:spPr>
          <p:txBody>
            <a:bodyPr wrap="square" lIns="0" tIns="0" rIns="0" bIns="0" rtlCol="0"/>
            <a:lstStyle/>
            <a:p>
              <a:endParaRPr/>
            </a:p>
          </p:txBody>
        </p:sp>
        <p:sp>
          <p:nvSpPr>
            <p:cNvPr id="6" name="object 6"/>
            <p:cNvSpPr/>
            <p:nvPr/>
          </p:nvSpPr>
          <p:spPr>
            <a:xfrm>
              <a:off x="4639818" y="5317363"/>
              <a:ext cx="5486400" cy="1158875"/>
            </a:xfrm>
            <a:custGeom>
              <a:avLst/>
              <a:gdLst/>
              <a:ahLst/>
              <a:cxnLst/>
              <a:rect l="l" t="t" r="r" b="b"/>
              <a:pathLst>
                <a:path w="5486400" h="1158875">
                  <a:moveTo>
                    <a:pt x="0" y="619125"/>
                  </a:moveTo>
                  <a:lnTo>
                    <a:pt x="8491" y="577108"/>
                  </a:lnTo>
                  <a:lnTo>
                    <a:pt x="31638" y="542794"/>
                  </a:lnTo>
                  <a:lnTo>
                    <a:pt x="65954" y="519658"/>
                  </a:lnTo>
                  <a:lnTo>
                    <a:pt x="107950" y="511175"/>
                  </a:lnTo>
                  <a:lnTo>
                    <a:pt x="3200400" y="511175"/>
                  </a:lnTo>
                  <a:lnTo>
                    <a:pt x="5012944" y="0"/>
                  </a:lnTo>
                  <a:lnTo>
                    <a:pt x="4572000" y="511175"/>
                  </a:lnTo>
                  <a:lnTo>
                    <a:pt x="5378450" y="511175"/>
                  </a:lnTo>
                  <a:lnTo>
                    <a:pt x="5420445" y="519658"/>
                  </a:lnTo>
                  <a:lnTo>
                    <a:pt x="5454761" y="542794"/>
                  </a:lnTo>
                  <a:lnTo>
                    <a:pt x="5477908" y="577108"/>
                  </a:lnTo>
                  <a:lnTo>
                    <a:pt x="5486400" y="619125"/>
                  </a:lnTo>
                  <a:lnTo>
                    <a:pt x="5486400" y="781050"/>
                  </a:lnTo>
                  <a:lnTo>
                    <a:pt x="5486400" y="1050925"/>
                  </a:lnTo>
                  <a:lnTo>
                    <a:pt x="5477908" y="1092941"/>
                  </a:lnTo>
                  <a:lnTo>
                    <a:pt x="5454761" y="1127255"/>
                  </a:lnTo>
                  <a:lnTo>
                    <a:pt x="5420445" y="1150391"/>
                  </a:lnTo>
                  <a:lnTo>
                    <a:pt x="5378450" y="1158875"/>
                  </a:lnTo>
                  <a:lnTo>
                    <a:pt x="4572000" y="1158875"/>
                  </a:lnTo>
                  <a:lnTo>
                    <a:pt x="3200400" y="1158875"/>
                  </a:lnTo>
                  <a:lnTo>
                    <a:pt x="107950" y="1158875"/>
                  </a:lnTo>
                  <a:lnTo>
                    <a:pt x="65954" y="1150391"/>
                  </a:lnTo>
                  <a:lnTo>
                    <a:pt x="31638" y="1127255"/>
                  </a:lnTo>
                  <a:lnTo>
                    <a:pt x="8491" y="1092941"/>
                  </a:lnTo>
                  <a:lnTo>
                    <a:pt x="0" y="1050925"/>
                  </a:lnTo>
                  <a:lnTo>
                    <a:pt x="0" y="781050"/>
                  </a:lnTo>
                  <a:lnTo>
                    <a:pt x="0" y="619125"/>
                  </a:lnTo>
                  <a:close/>
                </a:path>
              </a:pathLst>
            </a:custGeom>
            <a:ln w="25908">
              <a:solidFill>
                <a:srgbClr val="A6A6A6"/>
              </a:solidFill>
            </a:ln>
          </p:spPr>
          <p:txBody>
            <a:bodyPr wrap="square" lIns="0" tIns="0" rIns="0" bIns="0" rtlCol="0"/>
            <a:lstStyle/>
            <a:p>
              <a:endParaRPr/>
            </a:p>
          </p:txBody>
        </p:sp>
      </p:grpSp>
      <p:sp>
        <p:nvSpPr>
          <p:cNvPr id="7" name="object 7"/>
          <p:cNvSpPr txBox="1"/>
          <p:nvPr/>
        </p:nvSpPr>
        <p:spPr>
          <a:xfrm>
            <a:off x="953516" y="1150365"/>
            <a:ext cx="8934450" cy="5283200"/>
          </a:xfrm>
          <a:prstGeom prst="rect">
            <a:avLst/>
          </a:prstGeom>
        </p:spPr>
        <p:txBody>
          <a:bodyPr vert="horz" wrap="square" lIns="0" tIns="53975" rIns="0" bIns="0" rtlCol="0">
            <a:spAutoFit/>
          </a:bodyPr>
          <a:lstStyle/>
          <a:p>
            <a:pPr marL="12700" marR="1267460">
              <a:lnSpc>
                <a:spcPts val="2590"/>
              </a:lnSpc>
              <a:spcBef>
                <a:spcPts val="425"/>
              </a:spcBef>
            </a:pPr>
            <a:r>
              <a:rPr sz="2400" spc="-10" dirty="0">
                <a:latin typeface="Arial"/>
                <a:cs typeface="Arial"/>
              </a:rPr>
              <a:t>Менеджмент </a:t>
            </a:r>
            <a:r>
              <a:rPr sz="2400" spc="-25" dirty="0">
                <a:latin typeface="Arial"/>
                <a:cs typeface="Arial"/>
              </a:rPr>
              <a:t>умеет </a:t>
            </a:r>
            <a:r>
              <a:rPr sz="2400" spc="-15" dirty="0">
                <a:latin typeface="Arial"/>
                <a:cs typeface="Arial"/>
              </a:rPr>
              <a:t>организовывать </a:t>
            </a:r>
            <a:r>
              <a:rPr sz="2400" dirty="0">
                <a:latin typeface="Arial"/>
                <a:cs typeface="Arial"/>
              </a:rPr>
              <a:t>физический </a:t>
            </a:r>
            <a:r>
              <a:rPr sz="2400" spc="-25" dirty="0">
                <a:latin typeface="Arial"/>
                <a:cs typeface="Arial"/>
              </a:rPr>
              <a:t>труд. </a:t>
            </a:r>
            <a:r>
              <a:rPr sz="2400" spc="-655" dirty="0">
                <a:latin typeface="Arial"/>
                <a:cs typeface="Arial"/>
              </a:rPr>
              <a:t> </a:t>
            </a:r>
            <a:r>
              <a:rPr sz="2400" spc="-15" dirty="0">
                <a:latin typeface="Arial"/>
                <a:cs typeface="Arial"/>
              </a:rPr>
              <a:t>Приходит</a:t>
            </a:r>
            <a:r>
              <a:rPr sz="2400" spc="-20" dirty="0">
                <a:latin typeface="Arial"/>
                <a:cs typeface="Arial"/>
              </a:rPr>
              <a:t> эпоха</a:t>
            </a:r>
            <a:r>
              <a:rPr sz="2400" spc="20" dirty="0">
                <a:latin typeface="Arial"/>
                <a:cs typeface="Arial"/>
              </a:rPr>
              <a:t> </a:t>
            </a:r>
            <a:r>
              <a:rPr sz="2400" spc="-5" dirty="0">
                <a:latin typeface="Arial"/>
                <a:cs typeface="Arial"/>
              </a:rPr>
              <a:t>работников</a:t>
            </a:r>
            <a:r>
              <a:rPr sz="2400" spc="-15" dirty="0">
                <a:latin typeface="Arial"/>
                <a:cs typeface="Arial"/>
              </a:rPr>
              <a:t> умственного</a:t>
            </a:r>
            <a:r>
              <a:rPr sz="2400" spc="-5" dirty="0">
                <a:latin typeface="Arial"/>
                <a:cs typeface="Arial"/>
              </a:rPr>
              <a:t> </a:t>
            </a:r>
            <a:r>
              <a:rPr sz="2400" spc="-25" dirty="0">
                <a:latin typeface="Arial"/>
                <a:cs typeface="Arial"/>
              </a:rPr>
              <a:t>труда, </a:t>
            </a:r>
            <a:r>
              <a:rPr sz="2400" spc="-20" dirty="0">
                <a:latin typeface="Arial"/>
                <a:cs typeface="Arial"/>
              </a:rPr>
              <a:t> </a:t>
            </a:r>
            <a:r>
              <a:rPr sz="2400" spc="-10" dirty="0">
                <a:latin typeface="Arial"/>
                <a:cs typeface="Arial"/>
              </a:rPr>
              <a:t>которые </a:t>
            </a:r>
            <a:r>
              <a:rPr sz="2400" dirty="0">
                <a:latin typeface="Arial"/>
                <a:cs typeface="Arial"/>
              </a:rPr>
              <a:t>сами</a:t>
            </a:r>
            <a:r>
              <a:rPr sz="2400" spc="-20" dirty="0">
                <a:latin typeface="Arial"/>
                <a:cs typeface="Arial"/>
              </a:rPr>
              <a:t> </a:t>
            </a:r>
            <a:r>
              <a:rPr sz="2400" spc="-15" dirty="0">
                <a:latin typeface="Arial"/>
                <a:cs typeface="Arial"/>
              </a:rPr>
              <a:t>должны</a:t>
            </a:r>
            <a:r>
              <a:rPr sz="2400" spc="-25" dirty="0">
                <a:latin typeface="Arial"/>
                <a:cs typeface="Arial"/>
              </a:rPr>
              <a:t> </a:t>
            </a:r>
            <a:r>
              <a:rPr sz="2400" spc="-15" dirty="0">
                <a:latin typeface="Arial"/>
                <a:cs typeface="Arial"/>
              </a:rPr>
              <a:t>организовывать</a:t>
            </a:r>
            <a:r>
              <a:rPr sz="2400" dirty="0">
                <a:latin typeface="Arial"/>
                <a:cs typeface="Arial"/>
              </a:rPr>
              <a:t> </a:t>
            </a:r>
            <a:r>
              <a:rPr sz="2400" spc="-10" dirty="0">
                <a:latin typeface="Arial"/>
                <a:cs typeface="Arial"/>
              </a:rPr>
              <a:t>свой</a:t>
            </a:r>
            <a:r>
              <a:rPr sz="2400" spc="-15" dirty="0">
                <a:latin typeface="Arial"/>
                <a:cs typeface="Arial"/>
              </a:rPr>
              <a:t> </a:t>
            </a:r>
            <a:r>
              <a:rPr sz="2400" spc="-25" dirty="0">
                <a:latin typeface="Arial"/>
                <a:cs typeface="Arial"/>
              </a:rPr>
              <a:t>труд.</a:t>
            </a:r>
            <a:endParaRPr sz="2400">
              <a:latin typeface="Arial"/>
              <a:cs typeface="Arial"/>
            </a:endParaRPr>
          </a:p>
          <a:p>
            <a:pPr marL="355600" indent="-342900">
              <a:lnSpc>
                <a:spcPct val="100000"/>
              </a:lnSpc>
              <a:spcBef>
                <a:spcPts val="885"/>
              </a:spcBef>
              <a:buClr>
                <a:srgbClr val="006699"/>
              </a:buClr>
              <a:buSzPct val="135416"/>
              <a:buFont typeface="Wingdings"/>
              <a:buChar char=""/>
              <a:tabLst>
                <a:tab pos="355600" algn="l"/>
              </a:tabLst>
            </a:pPr>
            <a:r>
              <a:rPr sz="2400" spc="-20" dirty="0">
                <a:latin typeface="Arial"/>
                <a:cs typeface="Arial"/>
              </a:rPr>
              <a:t>Регламенты</a:t>
            </a:r>
            <a:r>
              <a:rPr sz="2400" dirty="0">
                <a:latin typeface="Arial"/>
                <a:cs typeface="Arial"/>
              </a:rPr>
              <a:t> и</a:t>
            </a:r>
            <a:r>
              <a:rPr sz="2400" spc="-25" dirty="0">
                <a:latin typeface="Arial"/>
                <a:cs typeface="Arial"/>
              </a:rPr>
              <a:t> </a:t>
            </a:r>
            <a:r>
              <a:rPr sz="2400" spc="-15" dirty="0">
                <a:latin typeface="Arial"/>
                <a:cs typeface="Arial"/>
              </a:rPr>
              <a:t>процедуры больше</a:t>
            </a:r>
            <a:r>
              <a:rPr sz="2400" spc="-25" dirty="0">
                <a:latin typeface="Arial"/>
                <a:cs typeface="Arial"/>
              </a:rPr>
              <a:t> </a:t>
            </a:r>
            <a:r>
              <a:rPr sz="2400" spc="-5" dirty="0">
                <a:latin typeface="Arial"/>
                <a:cs typeface="Arial"/>
              </a:rPr>
              <a:t>не</a:t>
            </a:r>
            <a:r>
              <a:rPr sz="2400" dirty="0">
                <a:latin typeface="Arial"/>
                <a:cs typeface="Arial"/>
              </a:rPr>
              <a:t> </a:t>
            </a:r>
            <a:r>
              <a:rPr sz="2400" spc="-20" dirty="0">
                <a:latin typeface="Arial"/>
                <a:cs typeface="Arial"/>
              </a:rPr>
              <a:t>работают</a:t>
            </a:r>
            <a:endParaRPr sz="2400">
              <a:latin typeface="Arial"/>
              <a:cs typeface="Arial"/>
            </a:endParaRPr>
          </a:p>
          <a:p>
            <a:pPr marL="355600" indent="-342900">
              <a:lnSpc>
                <a:spcPts val="2735"/>
              </a:lnSpc>
              <a:spcBef>
                <a:spcPts val="910"/>
              </a:spcBef>
              <a:buClr>
                <a:srgbClr val="006699"/>
              </a:buClr>
              <a:buSzPct val="135416"/>
              <a:buFont typeface="Wingdings"/>
              <a:buChar char=""/>
              <a:tabLst>
                <a:tab pos="355600" algn="l"/>
              </a:tabLst>
            </a:pPr>
            <a:r>
              <a:rPr sz="2400" dirty="0">
                <a:latin typeface="Arial"/>
                <a:cs typeface="Arial"/>
              </a:rPr>
              <a:t>От</a:t>
            </a:r>
            <a:r>
              <a:rPr sz="2400" spc="-20" dirty="0">
                <a:latin typeface="Arial"/>
                <a:cs typeface="Arial"/>
              </a:rPr>
              <a:t> </a:t>
            </a:r>
            <a:r>
              <a:rPr sz="2400" spc="-25" dirty="0">
                <a:latin typeface="Arial"/>
                <a:cs typeface="Arial"/>
              </a:rPr>
              <a:t>всех</a:t>
            </a:r>
            <a:r>
              <a:rPr sz="2400" spc="-15" dirty="0">
                <a:latin typeface="Arial"/>
                <a:cs typeface="Arial"/>
              </a:rPr>
              <a:t> сотрудников</a:t>
            </a:r>
            <a:r>
              <a:rPr sz="2400" spc="-5" dirty="0">
                <a:latin typeface="Arial"/>
                <a:cs typeface="Arial"/>
              </a:rPr>
              <a:t> </a:t>
            </a:r>
            <a:r>
              <a:rPr sz="2400" spc="-20" dirty="0">
                <a:latin typeface="Arial"/>
                <a:cs typeface="Arial"/>
              </a:rPr>
              <a:t>требуются</a:t>
            </a:r>
            <a:r>
              <a:rPr sz="2400" spc="-30" dirty="0">
                <a:latin typeface="Arial"/>
                <a:cs typeface="Arial"/>
              </a:rPr>
              <a:t> </a:t>
            </a:r>
            <a:r>
              <a:rPr sz="2400" spc="-5" dirty="0">
                <a:latin typeface="Arial"/>
                <a:cs typeface="Arial"/>
              </a:rPr>
              <a:t>решения,</a:t>
            </a:r>
            <a:r>
              <a:rPr sz="2400" spc="15" dirty="0">
                <a:latin typeface="Arial"/>
                <a:cs typeface="Arial"/>
              </a:rPr>
              <a:t> </a:t>
            </a:r>
            <a:r>
              <a:rPr sz="2400" spc="-10" dirty="0">
                <a:latin typeface="Arial"/>
                <a:cs typeface="Arial"/>
              </a:rPr>
              <a:t>которые</a:t>
            </a:r>
            <a:endParaRPr sz="2400">
              <a:latin typeface="Arial"/>
              <a:cs typeface="Arial"/>
            </a:endParaRPr>
          </a:p>
          <a:p>
            <a:pPr marL="355600">
              <a:lnSpc>
                <a:spcPts val="2735"/>
              </a:lnSpc>
            </a:pPr>
            <a:r>
              <a:rPr sz="2400" spc="-5" dirty="0">
                <a:latin typeface="Arial"/>
                <a:cs typeface="Arial"/>
              </a:rPr>
              <a:t>раньше</a:t>
            </a:r>
            <a:r>
              <a:rPr sz="2400" spc="20" dirty="0">
                <a:latin typeface="Arial"/>
                <a:cs typeface="Arial"/>
              </a:rPr>
              <a:t> </a:t>
            </a:r>
            <a:r>
              <a:rPr sz="2400" spc="-5" dirty="0">
                <a:latin typeface="Arial"/>
                <a:cs typeface="Arial"/>
              </a:rPr>
              <a:t>принимали</a:t>
            </a:r>
            <a:r>
              <a:rPr sz="2400" spc="-15" dirty="0">
                <a:latin typeface="Arial"/>
                <a:cs typeface="Arial"/>
              </a:rPr>
              <a:t> </a:t>
            </a:r>
            <a:r>
              <a:rPr sz="2400" spc="-5" dirty="0">
                <a:latin typeface="Arial"/>
                <a:cs typeface="Arial"/>
              </a:rPr>
              <a:t>лишь</a:t>
            </a:r>
            <a:r>
              <a:rPr sz="2400" spc="-10" dirty="0">
                <a:latin typeface="Arial"/>
                <a:cs typeface="Arial"/>
              </a:rPr>
              <a:t> менеджеры</a:t>
            </a:r>
            <a:r>
              <a:rPr sz="2400" spc="15" dirty="0">
                <a:latin typeface="Arial"/>
                <a:cs typeface="Arial"/>
              </a:rPr>
              <a:t> </a:t>
            </a:r>
            <a:r>
              <a:rPr sz="2400" dirty="0">
                <a:latin typeface="Arial"/>
                <a:cs typeface="Arial"/>
              </a:rPr>
              <a:t>– </a:t>
            </a:r>
            <a:r>
              <a:rPr sz="2400" spc="-5" dirty="0">
                <a:latin typeface="Arial"/>
                <a:cs typeface="Arial"/>
              </a:rPr>
              <a:t>дефицит</a:t>
            </a:r>
            <a:r>
              <a:rPr sz="2400" spc="-25" dirty="0">
                <a:latin typeface="Arial"/>
                <a:cs typeface="Arial"/>
              </a:rPr>
              <a:t> </a:t>
            </a:r>
            <a:r>
              <a:rPr sz="2400" dirty="0">
                <a:latin typeface="Arial"/>
                <a:cs typeface="Arial"/>
              </a:rPr>
              <a:t>кадров</a:t>
            </a:r>
            <a:endParaRPr sz="2400">
              <a:latin typeface="Arial"/>
              <a:cs typeface="Arial"/>
            </a:endParaRPr>
          </a:p>
          <a:p>
            <a:pPr marL="355600" marR="2135505" indent="-342900">
              <a:lnSpc>
                <a:spcPts val="2590"/>
              </a:lnSpc>
              <a:spcBef>
                <a:spcPts val="1240"/>
              </a:spcBef>
              <a:buClr>
                <a:srgbClr val="006699"/>
              </a:buClr>
              <a:buSzPct val="135416"/>
              <a:buFont typeface="Wingdings"/>
              <a:buChar char=""/>
              <a:tabLst>
                <a:tab pos="355600" algn="l"/>
              </a:tabLst>
            </a:pPr>
            <a:r>
              <a:rPr sz="2400" spc="-10" dirty="0">
                <a:latin typeface="Arial"/>
                <a:cs typeface="Arial"/>
              </a:rPr>
              <a:t>Возможность</a:t>
            </a:r>
            <a:r>
              <a:rPr sz="2400" spc="-20" dirty="0">
                <a:latin typeface="Arial"/>
                <a:cs typeface="Arial"/>
              </a:rPr>
              <a:t> </a:t>
            </a:r>
            <a:r>
              <a:rPr sz="2400" dirty="0">
                <a:latin typeface="Arial"/>
                <a:cs typeface="Arial"/>
              </a:rPr>
              <a:t>самореализации</a:t>
            </a:r>
            <a:r>
              <a:rPr sz="2400" spc="-10" dirty="0">
                <a:latin typeface="Arial"/>
                <a:cs typeface="Arial"/>
              </a:rPr>
              <a:t> </a:t>
            </a:r>
            <a:r>
              <a:rPr sz="2400" spc="-15" dirty="0">
                <a:latin typeface="Arial"/>
                <a:cs typeface="Arial"/>
              </a:rPr>
              <a:t>сотрудников</a:t>
            </a:r>
            <a:r>
              <a:rPr sz="2400" spc="5" dirty="0">
                <a:latin typeface="Arial"/>
                <a:cs typeface="Arial"/>
              </a:rPr>
              <a:t> </a:t>
            </a:r>
            <a:r>
              <a:rPr sz="2400" dirty="0">
                <a:latin typeface="Arial"/>
                <a:cs typeface="Arial"/>
              </a:rPr>
              <a:t>– </a:t>
            </a:r>
            <a:r>
              <a:rPr sz="2400" spc="-655" dirty="0">
                <a:latin typeface="Arial"/>
                <a:cs typeface="Arial"/>
              </a:rPr>
              <a:t> </a:t>
            </a:r>
            <a:r>
              <a:rPr sz="2400" spc="-10" dirty="0">
                <a:latin typeface="Arial"/>
                <a:cs typeface="Arial"/>
              </a:rPr>
              <a:t>ключевой</a:t>
            </a:r>
            <a:r>
              <a:rPr sz="2400" spc="-15" dirty="0">
                <a:latin typeface="Arial"/>
                <a:cs typeface="Arial"/>
              </a:rPr>
              <a:t> </a:t>
            </a:r>
            <a:r>
              <a:rPr sz="2400" dirty="0">
                <a:latin typeface="Arial"/>
                <a:cs typeface="Arial"/>
              </a:rPr>
              <a:t>фактор</a:t>
            </a:r>
            <a:r>
              <a:rPr sz="2400" spc="-20" dirty="0">
                <a:latin typeface="Arial"/>
                <a:cs typeface="Arial"/>
              </a:rPr>
              <a:t> </a:t>
            </a:r>
            <a:r>
              <a:rPr sz="2400" spc="-5" dirty="0">
                <a:latin typeface="Arial"/>
                <a:cs typeface="Arial"/>
              </a:rPr>
              <a:t>выбора</a:t>
            </a:r>
            <a:r>
              <a:rPr sz="2400" spc="-10" dirty="0">
                <a:latin typeface="Arial"/>
                <a:cs typeface="Arial"/>
              </a:rPr>
              <a:t> </a:t>
            </a:r>
            <a:r>
              <a:rPr sz="2400" spc="-5" dirty="0">
                <a:latin typeface="Arial"/>
                <a:cs typeface="Arial"/>
              </a:rPr>
              <a:t>места</a:t>
            </a:r>
            <a:r>
              <a:rPr sz="2400" spc="-10" dirty="0">
                <a:latin typeface="Arial"/>
                <a:cs typeface="Arial"/>
              </a:rPr>
              <a:t> </a:t>
            </a:r>
            <a:r>
              <a:rPr sz="2400" spc="-15" dirty="0">
                <a:latin typeface="Arial"/>
                <a:cs typeface="Arial"/>
              </a:rPr>
              <a:t>работы</a:t>
            </a:r>
            <a:endParaRPr sz="2400">
              <a:latin typeface="Arial"/>
              <a:cs typeface="Arial"/>
            </a:endParaRPr>
          </a:p>
          <a:p>
            <a:pPr marL="355600" indent="-342900">
              <a:lnSpc>
                <a:spcPct val="100000"/>
              </a:lnSpc>
              <a:spcBef>
                <a:spcPts val="880"/>
              </a:spcBef>
              <a:buClr>
                <a:srgbClr val="006699"/>
              </a:buClr>
              <a:buSzPct val="135416"/>
              <a:buFont typeface="Wingdings"/>
              <a:buChar char=""/>
              <a:tabLst>
                <a:tab pos="355600" algn="l"/>
              </a:tabLst>
            </a:pPr>
            <a:r>
              <a:rPr sz="2400" spc="-10" dirty="0">
                <a:latin typeface="Arial"/>
                <a:cs typeface="Arial"/>
              </a:rPr>
              <a:t>Мотивация</a:t>
            </a:r>
            <a:r>
              <a:rPr sz="2400" spc="-40" dirty="0">
                <a:latin typeface="Arial"/>
                <a:cs typeface="Arial"/>
              </a:rPr>
              <a:t> </a:t>
            </a:r>
            <a:r>
              <a:rPr sz="2400" spc="-10" dirty="0">
                <a:latin typeface="Arial"/>
                <a:cs typeface="Arial"/>
              </a:rPr>
              <a:t>деньгами</a:t>
            </a:r>
            <a:r>
              <a:rPr sz="2400" spc="-20" dirty="0">
                <a:latin typeface="Arial"/>
                <a:cs typeface="Arial"/>
              </a:rPr>
              <a:t> </a:t>
            </a:r>
            <a:r>
              <a:rPr sz="2400" spc="-5" dirty="0">
                <a:latin typeface="Arial"/>
                <a:cs typeface="Arial"/>
              </a:rPr>
              <a:t>не</a:t>
            </a:r>
            <a:r>
              <a:rPr sz="2400" spc="-20" dirty="0">
                <a:latin typeface="Arial"/>
                <a:cs typeface="Arial"/>
              </a:rPr>
              <a:t> </a:t>
            </a:r>
            <a:r>
              <a:rPr sz="2400" spc="-25" dirty="0">
                <a:latin typeface="Arial"/>
                <a:cs typeface="Arial"/>
              </a:rPr>
              <a:t>работает</a:t>
            </a:r>
            <a:endParaRPr sz="2400">
              <a:latin typeface="Arial"/>
              <a:cs typeface="Arial"/>
            </a:endParaRPr>
          </a:p>
          <a:p>
            <a:pPr marL="12700" marR="1847850">
              <a:lnSpc>
                <a:spcPts val="2590"/>
              </a:lnSpc>
              <a:spcBef>
                <a:spcPts val="1240"/>
              </a:spcBef>
            </a:pPr>
            <a:r>
              <a:rPr sz="2400" spc="-5" dirty="0">
                <a:latin typeface="Arial"/>
                <a:cs typeface="Arial"/>
              </a:rPr>
              <a:t>Новые </a:t>
            </a:r>
            <a:r>
              <a:rPr sz="2400" spc="-15" dirty="0">
                <a:latin typeface="Arial"/>
                <a:cs typeface="Arial"/>
              </a:rPr>
              <a:t>IТ-технологии </a:t>
            </a:r>
            <a:r>
              <a:rPr sz="2400" dirty="0">
                <a:latin typeface="Arial"/>
                <a:cs typeface="Arial"/>
              </a:rPr>
              <a:t>и цифровизация </a:t>
            </a:r>
            <a:r>
              <a:rPr sz="2400" spc="-15" dirty="0">
                <a:latin typeface="Arial"/>
                <a:cs typeface="Arial"/>
              </a:rPr>
              <a:t>усиливают </a:t>
            </a:r>
            <a:r>
              <a:rPr sz="2400" spc="-655" dirty="0">
                <a:latin typeface="Arial"/>
                <a:cs typeface="Arial"/>
              </a:rPr>
              <a:t> </a:t>
            </a:r>
            <a:r>
              <a:rPr sz="2400" spc="-20" dirty="0">
                <a:latin typeface="Arial"/>
                <a:cs typeface="Arial"/>
              </a:rPr>
              <a:t>эти </a:t>
            </a:r>
            <a:r>
              <a:rPr sz="2400" spc="-5" dirty="0">
                <a:latin typeface="Arial"/>
                <a:cs typeface="Arial"/>
              </a:rPr>
              <a:t>изменения,</a:t>
            </a:r>
            <a:r>
              <a:rPr sz="2400" dirty="0">
                <a:latin typeface="Arial"/>
                <a:cs typeface="Arial"/>
              </a:rPr>
              <a:t> </a:t>
            </a:r>
            <a:r>
              <a:rPr sz="2400" spc="-5" dirty="0">
                <a:latin typeface="Arial"/>
                <a:cs typeface="Arial"/>
              </a:rPr>
              <a:t>сокращая</a:t>
            </a:r>
            <a:r>
              <a:rPr sz="2400" spc="-10" dirty="0">
                <a:latin typeface="Arial"/>
                <a:cs typeface="Arial"/>
              </a:rPr>
              <a:t> регулярные</a:t>
            </a:r>
            <a:r>
              <a:rPr sz="2400" spc="15" dirty="0">
                <a:latin typeface="Arial"/>
                <a:cs typeface="Arial"/>
              </a:rPr>
              <a:t> </a:t>
            </a:r>
            <a:r>
              <a:rPr sz="2400" spc="-5" dirty="0">
                <a:latin typeface="Arial"/>
                <a:cs typeface="Arial"/>
              </a:rPr>
              <a:t>виды</a:t>
            </a:r>
            <a:r>
              <a:rPr sz="2400" spc="-15" dirty="0">
                <a:latin typeface="Arial"/>
                <a:cs typeface="Arial"/>
              </a:rPr>
              <a:t> </a:t>
            </a:r>
            <a:r>
              <a:rPr sz="2400" spc="-25" dirty="0">
                <a:latin typeface="Arial"/>
                <a:cs typeface="Arial"/>
              </a:rPr>
              <a:t>труда</a:t>
            </a:r>
            <a:endParaRPr sz="2400">
              <a:latin typeface="Arial"/>
              <a:cs typeface="Arial"/>
            </a:endParaRPr>
          </a:p>
          <a:p>
            <a:pPr marL="4563745">
              <a:lnSpc>
                <a:spcPts val="2280"/>
              </a:lnSpc>
              <a:spcBef>
                <a:spcPts val="1995"/>
              </a:spcBef>
            </a:pPr>
            <a:r>
              <a:rPr sz="2000" spc="-5" dirty="0">
                <a:solidFill>
                  <a:srgbClr val="585858"/>
                </a:solidFill>
                <a:latin typeface="Arial"/>
                <a:cs typeface="Arial"/>
              </a:rPr>
              <a:t>Будущее</a:t>
            </a:r>
            <a:r>
              <a:rPr sz="2000" spc="-35" dirty="0">
                <a:solidFill>
                  <a:srgbClr val="585858"/>
                </a:solidFill>
                <a:latin typeface="Arial"/>
                <a:cs typeface="Arial"/>
              </a:rPr>
              <a:t> </a:t>
            </a:r>
            <a:r>
              <a:rPr sz="2000" spc="-5" dirty="0">
                <a:solidFill>
                  <a:srgbClr val="585858"/>
                </a:solidFill>
                <a:latin typeface="Arial"/>
                <a:cs typeface="Arial"/>
              </a:rPr>
              <a:t>пришло:</a:t>
            </a:r>
            <a:endParaRPr sz="2000">
              <a:latin typeface="Arial"/>
              <a:cs typeface="Arial"/>
            </a:endParaRPr>
          </a:p>
          <a:p>
            <a:pPr marL="4563745">
              <a:lnSpc>
                <a:spcPts val="2280"/>
              </a:lnSpc>
            </a:pPr>
            <a:r>
              <a:rPr sz="2000" dirty="0">
                <a:solidFill>
                  <a:srgbClr val="585858"/>
                </a:solidFill>
                <a:latin typeface="Arial"/>
                <a:cs typeface="Arial"/>
              </a:rPr>
              <a:t>в</a:t>
            </a:r>
            <a:r>
              <a:rPr sz="2000" spc="-20" dirty="0">
                <a:solidFill>
                  <a:srgbClr val="585858"/>
                </a:solidFill>
                <a:latin typeface="Arial"/>
                <a:cs typeface="Arial"/>
              </a:rPr>
              <a:t> </a:t>
            </a:r>
            <a:r>
              <a:rPr sz="2000" spc="-5" dirty="0">
                <a:solidFill>
                  <a:srgbClr val="585858"/>
                </a:solidFill>
                <a:latin typeface="Arial"/>
                <a:cs typeface="Arial"/>
              </a:rPr>
              <a:t>декабре</a:t>
            </a:r>
            <a:r>
              <a:rPr sz="2000" spc="-15" dirty="0">
                <a:solidFill>
                  <a:srgbClr val="585858"/>
                </a:solidFill>
                <a:latin typeface="Arial"/>
                <a:cs typeface="Arial"/>
              </a:rPr>
              <a:t> </a:t>
            </a:r>
            <a:r>
              <a:rPr sz="2000" spc="-5" dirty="0">
                <a:solidFill>
                  <a:srgbClr val="585858"/>
                </a:solidFill>
                <a:latin typeface="Arial"/>
                <a:cs typeface="Arial"/>
              </a:rPr>
              <a:t>неожиданно</a:t>
            </a:r>
            <a:r>
              <a:rPr sz="2000" spc="-60" dirty="0">
                <a:solidFill>
                  <a:srgbClr val="585858"/>
                </a:solidFill>
                <a:latin typeface="Arial"/>
                <a:cs typeface="Arial"/>
              </a:rPr>
              <a:t> </a:t>
            </a:r>
            <a:r>
              <a:rPr sz="2000" spc="-5" dirty="0">
                <a:solidFill>
                  <a:srgbClr val="585858"/>
                </a:solidFill>
                <a:latin typeface="Arial"/>
                <a:cs typeface="Arial"/>
              </a:rPr>
              <a:t>выпал </a:t>
            </a:r>
            <a:r>
              <a:rPr sz="2000" dirty="0">
                <a:solidFill>
                  <a:srgbClr val="585858"/>
                </a:solidFill>
                <a:latin typeface="Arial"/>
                <a:cs typeface="Arial"/>
              </a:rPr>
              <a:t>снег</a:t>
            </a:r>
            <a:r>
              <a:rPr sz="2000" spc="-30" dirty="0">
                <a:solidFill>
                  <a:srgbClr val="585858"/>
                </a:solidFill>
                <a:latin typeface="Arial"/>
                <a:cs typeface="Arial"/>
              </a:rPr>
              <a:t> </a:t>
            </a:r>
            <a:r>
              <a:rPr sz="2000" spc="5" dirty="0">
                <a:latin typeface="Wingdings"/>
                <a:cs typeface="Wingdings"/>
              </a:rPr>
              <a:t></a:t>
            </a:r>
            <a:endParaRPr sz="2000">
              <a:latin typeface="Wingdings"/>
              <a:cs typeface="Wingdings"/>
            </a:endParaRPr>
          </a:p>
        </p:txBody>
      </p:sp>
    </p:spTree>
    <p:extLst>
      <p:ext uri="{BB962C8B-B14F-4D97-AF65-F5344CB8AC3E}">
        <p14:creationId xmlns:p14="http://schemas.microsoft.com/office/powerpoint/2010/main" val="78408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8767" y="-55660"/>
            <a:ext cx="9016365" cy="1367041"/>
          </a:xfrm>
          <a:prstGeom prst="rect">
            <a:avLst/>
          </a:prstGeom>
        </p:spPr>
        <p:txBody>
          <a:bodyPr vert="horz" wrap="square" lIns="0" tIns="12700" rIns="0" bIns="0" rtlCol="0">
            <a:spAutoFit/>
          </a:bodyPr>
          <a:lstStyle/>
          <a:p>
            <a:pPr>
              <a:lnSpc>
                <a:spcPts val="5280"/>
              </a:lnSpc>
              <a:spcBef>
                <a:spcPts val="0"/>
              </a:spcBef>
            </a:pPr>
            <a:r>
              <a:rPr spc="-5" dirty="0"/>
              <a:t>Промышленная</a:t>
            </a:r>
            <a:r>
              <a:rPr spc="-50" dirty="0"/>
              <a:t> </a:t>
            </a:r>
            <a:r>
              <a:rPr spc="-20" dirty="0"/>
              <a:t>революция</a:t>
            </a:r>
            <a:r>
              <a:rPr spc="-15" dirty="0"/>
              <a:t> </a:t>
            </a:r>
            <a:r>
              <a:rPr spc="-30" dirty="0"/>
              <a:t>продолжается</a:t>
            </a:r>
          </a:p>
        </p:txBody>
      </p:sp>
      <p:grpSp>
        <p:nvGrpSpPr>
          <p:cNvPr id="3" name="object 3"/>
          <p:cNvGrpSpPr/>
          <p:nvPr/>
        </p:nvGrpSpPr>
        <p:grpSpPr>
          <a:xfrm>
            <a:off x="786765" y="1193888"/>
            <a:ext cx="9138285" cy="1148080"/>
            <a:chOff x="801623" y="1110996"/>
            <a:chExt cx="9138285" cy="1148080"/>
          </a:xfrm>
        </p:grpSpPr>
        <p:pic>
          <p:nvPicPr>
            <p:cNvPr id="4" name="object 4"/>
            <p:cNvPicPr/>
            <p:nvPr/>
          </p:nvPicPr>
          <p:blipFill>
            <a:blip r:embed="rId2" cstate="print"/>
            <a:stretch>
              <a:fillRect/>
            </a:stretch>
          </p:blipFill>
          <p:spPr>
            <a:xfrm>
              <a:off x="801623" y="1110996"/>
              <a:ext cx="984503" cy="1147571"/>
            </a:xfrm>
            <a:prstGeom prst="rect">
              <a:avLst/>
            </a:prstGeom>
          </p:spPr>
        </p:pic>
        <p:sp>
          <p:nvSpPr>
            <p:cNvPr id="5" name="object 5"/>
            <p:cNvSpPr/>
            <p:nvPr/>
          </p:nvSpPr>
          <p:spPr>
            <a:xfrm>
              <a:off x="1681606" y="1209294"/>
              <a:ext cx="8243570" cy="794385"/>
            </a:xfrm>
            <a:custGeom>
              <a:avLst/>
              <a:gdLst/>
              <a:ahLst/>
              <a:cxnLst/>
              <a:rect l="l" t="t" r="r" b="b"/>
              <a:pathLst>
                <a:path w="8243570" h="794385">
                  <a:moveTo>
                    <a:pt x="8111109" y="0"/>
                  </a:moveTo>
                  <a:lnTo>
                    <a:pt x="799973" y="0"/>
                  </a:lnTo>
                  <a:lnTo>
                    <a:pt x="758168" y="6752"/>
                  </a:lnTo>
                  <a:lnTo>
                    <a:pt x="721844" y="25550"/>
                  </a:lnTo>
                  <a:lnTo>
                    <a:pt x="693189" y="54205"/>
                  </a:lnTo>
                  <a:lnTo>
                    <a:pt x="674391" y="90529"/>
                  </a:lnTo>
                  <a:lnTo>
                    <a:pt x="667638" y="132333"/>
                  </a:lnTo>
                  <a:lnTo>
                    <a:pt x="667638" y="463168"/>
                  </a:lnTo>
                  <a:lnTo>
                    <a:pt x="0" y="645540"/>
                  </a:lnTo>
                  <a:lnTo>
                    <a:pt x="667638" y="661669"/>
                  </a:lnTo>
                  <a:lnTo>
                    <a:pt x="674391" y="703474"/>
                  </a:lnTo>
                  <a:lnTo>
                    <a:pt x="693189" y="739798"/>
                  </a:lnTo>
                  <a:lnTo>
                    <a:pt x="721844" y="768453"/>
                  </a:lnTo>
                  <a:lnTo>
                    <a:pt x="758168" y="787251"/>
                  </a:lnTo>
                  <a:lnTo>
                    <a:pt x="799973" y="794003"/>
                  </a:lnTo>
                  <a:lnTo>
                    <a:pt x="8111109" y="794003"/>
                  </a:lnTo>
                  <a:lnTo>
                    <a:pt x="8152913" y="787251"/>
                  </a:lnTo>
                  <a:lnTo>
                    <a:pt x="8189237" y="768453"/>
                  </a:lnTo>
                  <a:lnTo>
                    <a:pt x="8217892" y="739798"/>
                  </a:lnTo>
                  <a:lnTo>
                    <a:pt x="8236690" y="703474"/>
                  </a:lnTo>
                  <a:lnTo>
                    <a:pt x="8243443" y="661669"/>
                  </a:lnTo>
                  <a:lnTo>
                    <a:pt x="8243443" y="132333"/>
                  </a:lnTo>
                  <a:lnTo>
                    <a:pt x="8236690" y="90529"/>
                  </a:lnTo>
                  <a:lnTo>
                    <a:pt x="8217892" y="54205"/>
                  </a:lnTo>
                  <a:lnTo>
                    <a:pt x="8189237" y="25550"/>
                  </a:lnTo>
                  <a:lnTo>
                    <a:pt x="8152913" y="6752"/>
                  </a:lnTo>
                  <a:lnTo>
                    <a:pt x="8111109" y="0"/>
                  </a:lnTo>
                  <a:close/>
                </a:path>
              </a:pathLst>
            </a:custGeom>
            <a:solidFill>
              <a:srgbClr val="F1F1F1"/>
            </a:solidFill>
          </p:spPr>
          <p:txBody>
            <a:bodyPr wrap="square" lIns="0" tIns="0" rIns="0" bIns="0" rtlCol="0"/>
            <a:lstStyle/>
            <a:p>
              <a:endParaRPr/>
            </a:p>
          </p:txBody>
        </p:sp>
        <p:sp>
          <p:nvSpPr>
            <p:cNvPr id="6" name="object 6"/>
            <p:cNvSpPr/>
            <p:nvPr/>
          </p:nvSpPr>
          <p:spPr>
            <a:xfrm>
              <a:off x="1681606" y="1209294"/>
              <a:ext cx="8243570" cy="794385"/>
            </a:xfrm>
            <a:custGeom>
              <a:avLst/>
              <a:gdLst/>
              <a:ahLst/>
              <a:cxnLst/>
              <a:rect l="l" t="t" r="r" b="b"/>
              <a:pathLst>
                <a:path w="8243570" h="794385">
                  <a:moveTo>
                    <a:pt x="667638" y="132333"/>
                  </a:moveTo>
                  <a:lnTo>
                    <a:pt x="674391" y="90529"/>
                  </a:lnTo>
                  <a:lnTo>
                    <a:pt x="693189" y="54205"/>
                  </a:lnTo>
                  <a:lnTo>
                    <a:pt x="721844" y="25550"/>
                  </a:lnTo>
                  <a:lnTo>
                    <a:pt x="758168" y="6752"/>
                  </a:lnTo>
                  <a:lnTo>
                    <a:pt x="799973" y="0"/>
                  </a:lnTo>
                  <a:lnTo>
                    <a:pt x="1930272" y="0"/>
                  </a:lnTo>
                  <a:lnTo>
                    <a:pt x="3824224" y="0"/>
                  </a:lnTo>
                  <a:lnTo>
                    <a:pt x="8111109" y="0"/>
                  </a:lnTo>
                  <a:lnTo>
                    <a:pt x="8152913" y="6752"/>
                  </a:lnTo>
                  <a:lnTo>
                    <a:pt x="8189237" y="25550"/>
                  </a:lnTo>
                  <a:lnTo>
                    <a:pt x="8217892" y="54205"/>
                  </a:lnTo>
                  <a:lnTo>
                    <a:pt x="8236690" y="90529"/>
                  </a:lnTo>
                  <a:lnTo>
                    <a:pt x="8243443" y="132333"/>
                  </a:lnTo>
                  <a:lnTo>
                    <a:pt x="8243443" y="463168"/>
                  </a:lnTo>
                  <a:lnTo>
                    <a:pt x="8243443" y="661669"/>
                  </a:lnTo>
                  <a:lnTo>
                    <a:pt x="8236690" y="703474"/>
                  </a:lnTo>
                  <a:lnTo>
                    <a:pt x="8217892" y="739798"/>
                  </a:lnTo>
                  <a:lnTo>
                    <a:pt x="8189237" y="768453"/>
                  </a:lnTo>
                  <a:lnTo>
                    <a:pt x="8152913" y="787251"/>
                  </a:lnTo>
                  <a:lnTo>
                    <a:pt x="8111109" y="794003"/>
                  </a:lnTo>
                  <a:lnTo>
                    <a:pt x="3824224" y="794003"/>
                  </a:lnTo>
                  <a:lnTo>
                    <a:pt x="1930272" y="794003"/>
                  </a:lnTo>
                  <a:lnTo>
                    <a:pt x="799973" y="794003"/>
                  </a:lnTo>
                  <a:lnTo>
                    <a:pt x="758168" y="787251"/>
                  </a:lnTo>
                  <a:lnTo>
                    <a:pt x="721844" y="768453"/>
                  </a:lnTo>
                  <a:lnTo>
                    <a:pt x="693189" y="739798"/>
                  </a:lnTo>
                  <a:lnTo>
                    <a:pt x="674391" y="703474"/>
                  </a:lnTo>
                  <a:lnTo>
                    <a:pt x="667638" y="661669"/>
                  </a:lnTo>
                  <a:lnTo>
                    <a:pt x="0" y="645540"/>
                  </a:lnTo>
                  <a:lnTo>
                    <a:pt x="667638" y="463168"/>
                  </a:lnTo>
                  <a:lnTo>
                    <a:pt x="667638" y="132333"/>
                  </a:lnTo>
                  <a:close/>
                </a:path>
              </a:pathLst>
            </a:custGeom>
            <a:ln w="28956">
              <a:solidFill>
                <a:srgbClr val="7E7E7E"/>
              </a:solidFill>
            </a:ln>
          </p:spPr>
          <p:txBody>
            <a:bodyPr wrap="square" lIns="0" tIns="0" rIns="0" bIns="0" rtlCol="0"/>
            <a:lstStyle/>
            <a:p>
              <a:endParaRPr/>
            </a:p>
          </p:txBody>
        </p:sp>
      </p:grpSp>
      <p:grpSp>
        <p:nvGrpSpPr>
          <p:cNvPr id="7" name="object 7"/>
          <p:cNvGrpSpPr/>
          <p:nvPr/>
        </p:nvGrpSpPr>
        <p:grpSpPr>
          <a:xfrm>
            <a:off x="9697211" y="3846576"/>
            <a:ext cx="1524000" cy="2455545"/>
            <a:chOff x="9697211" y="3846576"/>
            <a:chExt cx="1524000" cy="2455545"/>
          </a:xfrm>
        </p:grpSpPr>
        <p:pic>
          <p:nvPicPr>
            <p:cNvPr id="8" name="object 8"/>
            <p:cNvPicPr/>
            <p:nvPr/>
          </p:nvPicPr>
          <p:blipFill>
            <a:blip r:embed="rId3" cstate="print"/>
            <a:stretch>
              <a:fillRect/>
            </a:stretch>
          </p:blipFill>
          <p:spPr>
            <a:xfrm>
              <a:off x="9700259" y="3849624"/>
              <a:ext cx="1517903" cy="2449068"/>
            </a:xfrm>
            <a:prstGeom prst="rect">
              <a:avLst/>
            </a:prstGeom>
          </p:spPr>
        </p:pic>
        <p:sp>
          <p:nvSpPr>
            <p:cNvPr id="9" name="object 9"/>
            <p:cNvSpPr/>
            <p:nvPr/>
          </p:nvSpPr>
          <p:spPr>
            <a:xfrm>
              <a:off x="9698735" y="3848100"/>
              <a:ext cx="1521460" cy="2452370"/>
            </a:xfrm>
            <a:custGeom>
              <a:avLst/>
              <a:gdLst/>
              <a:ahLst/>
              <a:cxnLst/>
              <a:rect l="l" t="t" r="r" b="b"/>
              <a:pathLst>
                <a:path w="1521459" h="2452370">
                  <a:moveTo>
                    <a:pt x="0" y="2452116"/>
                  </a:moveTo>
                  <a:lnTo>
                    <a:pt x="1520952" y="2452116"/>
                  </a:lnTo>
                  <a:lnTo>
                    <a:pt x="1520952" y="0"/>
                  </a:lnTo>
                  <a:lnTo>
                    <a:pt x="0" y="0"/>
                  </a:lnTo>
                  <a:lnTo>
                    <a:pt x="0" y="2452116"/>
                  </a:lnTo>
                  <a:close/>
                </a:path>
              </a:pathLst>
            </a:custGeom>
            <a:ln w="3175">
              <a:solidFill>
                <a:srgbClr val="000000"/>
              </a:solidFill>
            </a:ln>
          </p:spPr>
          <p:txBody>
            <a:bodyPr wrap="square" lIns="0" tIns="0" rIns="0" bIns="0" rtlCol="0"/>
            <a:lstStyle/>
            <a:p>
              <a:endParaRPr/>
            </a:p>
          </p:txBody>
        </p:sp>
      </p:grpSp>
      <p:grpSp>
        <p:nvGrpSpPr>
          <p:cNvPr id="10" name="object 10"/>
          <p:cNvGrpSpPr/>
          <p:nvPr/>
        </p:nvGrpSpPr>
        <p:grpSpPr>
          <a:xfrm>
            <a:off x="647700" y="2420111"/>
            <a:ext cx="10890885" cy="688975"/>
            <a:chOff x="647700" y="2420111"/>
            <a:chExt cx="10890885" cy="688975"/>
          </a:xfrm>
        </p:grpSpPr>
        <p:sp>
          <p:nvSpPr>
            <p:cNvPr id="11" name="object 11"/>
            <p:cNvSpPr/>
            <p:nvPr/>
          </p:nvSpPr>
          <p:spPr>
            <a:xfrm>
              <a:off x="647700" y="2778251"/>
              <a:ext cx="2769235" cy="330835"/>
            </a:xfrm>
            <a:custGeom>
              <a:avLst/>
              <a:gdLst/>
              <a:ahLst/>
              <a:cxnLst/>
              <a:rect l="l" t="t" r="r" b="b"/>
              <a:pathLst>
                <a:path w="2769235" h="330835">
                  <a:moveTo>
                    <a:pt x="2603754" y="0"/>
                  </a:moveTo>
                  <a:lnTo>
                    <a:pt x="2603754" y="82676"/>
                  </a:lnTo>
                  <a:lnTo>
                    <a:pt x="0" y="82676"/>
                  </a:lnTo>
                  <a:lnTo>
                    <a:pt x="0" y="248031"/>
                  </a:lnTo>
                  <a:lnTo>
                    <a:pt x="2603754" y="248031"/>
                  </a:lnTo>
                  <a:lnTo>
                    <a:pt x="2603754" y="330708"/>
                  </a:lnTo>
                  <a:lnTo>
                    <a:pt x="2769108" y="165353"/>
                  </a:lnTo>
                  <a:lnTo>
                    <a:pt x="2603754" y="0"/>
                  </a:lnTo>
                  <a:close/>
                </a:path>
              </a:pathLst>
            </a:custGeom>
            <a:solidFill>
              <a:srgbClr val="FF66FF"/>
            </a:solidFill>
          </p:spPr>
          <p:txBody>
            <a:bodyPr wrap="square" lIns="0" tIns="0" rIns="0" bIns="0" rtlCol="0"/>
            <a:lstStyle/>
            <a:p>
              <a:endParaRPr/>
            </a:p>
          </p:txBody>
        </p:sp>
        <p:sp>
          <p:nvSpPr>
            <p:cNvPr id="12" name="object 12"/>
            <p:cNvSpPr/>
            <p:nvPr/>
          </p:nvSpPr>
          <p:spPr>
            <a:xfrm>
              <a:off x="3543300" y="2778251"/>
              <a:ext cx="5457825" cy="330835"/>
            </a:xfrm>
            <a:custGeom>
              <a:avLst/>
              <a:gdLst/>
              <a:ahLst/>
              <a:cxnLst/>
              <a:rect l="l" t="t" r="r" b="b"/>
              <a:pathLst>
                <a:path w="5457825" h="330835">
                  <a:moveTo>
                    <a:pt x="5292090" y="0"/>
                  </a:moveTo>
                  <a:lnTo>
                    <a:pt x="5292090" y="82676"/>
                  </a:lnTo>
                  <a:lnTo>
                    <a:pt x="0" y="82676"/>
                  </a:lnTo>
                  <a:lnTo>
                    <a:pt x="0" y="248031"/>
                  </a:lnTo>
                  <a:lnTo>
                    <a:pt x="5292090" y="248031"/>
                  </a:lnTo>
                  <a:lnTo>
                    <a:pt x="5292090" y="330708"/>
                  </a:lnTo>
                  <a:lnTo>
                    <a:pt x="5457444" y="165353"/>
                  </a:lnTo>
                  <a:lnTo>
                    <a:pt x="5292090" y="0"/>
                  </a:lnTo>
                  <a:close/>
                </a:path>
              </a:pathLst>
            </a:custGeom>
            <a:solidFill>
              <a:srgbClr val="30B6FC"/>
            </a:solidFill>
          </p:spPr>
          <p:txBody>
            <a:bodyPr wrap="square" lIns="0" tIns="0" rIns="0" bIns="0" rtlCol="0"/>
            <a:lstStyle/>
            <a:p>
              <a:endParaRPr/>
            </a:p>
          </p:txBody>
        </p:sp>
        <p:sp>
          <p:nvSpPr>
            <p:cNvPr id="13" name="object 13"/>
            <p:cNvSpPr/>
            <p:nvPr/>
          </p:nvSpPr>
          <p:spPr>
            <a:xfrm>
              <a:off x="3543300" y="2435351"/>
              <a:ext cx="2077720" cy="330835"/>
            </a:xfrm>
            <a:custGeom>
              <a:avLst/>
              <a:gdLst/>
              <a:ahLst/>
              <a:cxnLst/>
              <a:rect l="l" t="t" r="r" b="b"/>
              <a:pathLst>
                <a:path w="2077720" h="330835">
                  <a:moveTo>
                    <a:pt x="1911858" y="0"/>
                  </a:moveTo>
                  <a:lnTo>
                    <a:pt x="1911858" y="97027"/>
                  </a:lnTo>
                  <a:lnTo>
                    <a:pt x="0" y="97027"/>
                  </a:lnTo>
                  <a:lnTo>
                    <a:pt x="0" y="233680"/>
                  </a:lnTo>
                  <a:lnTo>
                    <a:pt x="1911858" y="233680"/>
                  </a:lnTo>
                  <a:lnTo>
                    <a:pt x="1911858" y="330708"/>
                  </a:lnTo>
                  <a:lnTo>
                    <a:pt x="2077212" y="165353"/>
                  </a:lnTo>
                  <a:lnTo>
                    <a:pt x="1911858" y="0"/>
                  </a:lnTo>
                  <a:close/>
                </a:path>
              </a:pathLst>
            </a:custGeom>
            <a:solidFill>
              <a:srgbClr val="0192DF"/>
            </a:solidFill>
          </p:spPr>
          <p:txBody>
            <a:bodyPr wrap="square" lIns="0" tIns="0" rIns="0" bIns="0" rtlCol="0"/>
            <a:lstStyle/>
            <a:p>
              <a:endParaRPr/>
            </a:p>
          </p:txBody>
        </p:sp>
        <p:sp>
          <p:nvSpPr>
            <p:cNvPr id="14" name="object 14"/>
            <p:cNvSpPr/>
            <p:nvPr/>
          </p:nvSpPr>
          <p:spPr>
            <a:xfrm>
              <a:off x="5690615" y="2435351"/>
              <a:ext cx="3310254" cy="330835"/>
            </a:xfrm>
            <a:custGeom>
              <a:avLst/>
              <a:gdLst/>
              <a:ahLst/>
              <a:cxnLst/>
              <a:rect l="l" t="t" r="r" b="b"/>
              <a:pathLst>
                <a:path w="3310254" h="330835">
                  <a:moveTo>
                    <a:pt x="3144774" y="0"/>
                  </a:moveTo>
                  <a:lnTo>
                    <a:pt x="3144774" y="97027"/>
                  </a:lnTo>
                  <a:lnTo>
                    <a:pt x="0" y="97027"/>
                  </a:lnTo>
                  <a:lnTo>
                    <a:pt x="0" y="233680"/>
                  </a:lnTo>
                  <a:lnTo>
                    <a:pt x="3144774" y="233680"/>
                  </a:lnTo>
                  <a:lnTo>
                    <a:pt x="3144774" y="330708"/>
                  </a:lnTo>
                  <a:lnTo>
                    <a:pt x="3310128" y="165353"/>
                  </a:lnTo>
                  <a:lnTo>
                    <a:pt x="3144774" y="0"/>
                  </a:lnTo>
                  <a:close/>
                </a:path>
              </a:pathLst>
            </a:custGeom>
            <a:solidFill>
              <a:srgbClr val="30B6FC"/>
            </a:solidFill>
          </p:spPr>
          <p:txBody>
            <a:bodyPr wrap="square" lIns="0" tIns="0" rIns="0" bIns="0" rtlCol="0"/>
            <a:lstStyle/>
            <a:p>
              <a:endParaRPr/>
            </a:p>
          </p:txBody>
        </p:sp>
        <p:sp>
          <p:nvSpPr>
            <p:cNvPr id="15" name="object 15"/>
            <p:cNvSpPr/>
            <p:nvPr/>
          </p:nvSpPr>
          <p:spPr>
            <a:xfrm>
              <a:off x="5587746" y="2585465"/>
              <a:ext cx="1013460" cy="364490"/>
            </a:xfrm>
            <a:custGeom>
              <a:avLst/>
              <a:gdLst/>
              <a:ahLst/>
              <a:cxnLst/>
              <a:rect l="l" t="t" r="r" b="b"/>
              <a:pathLst>
                <a:path w="1013459" h="364489">
                  <a:moveTo>
                    <a:pt x="506729" y="0"/>
                  </a:moveTo>
                  <a:lnTo>
                    <a:pt x="437959" y="1662"/>
                  </a:lnTo>
                  <a:lnTo>
                    <a:pt x="372004" y="6505"/>
                  </a:lnTo>
                  <a:lnTo>
                    <a:pt x="309467" y="14311"/>
                  </a:lnTo>
                  <a:lnTo>
                    <a:pt x="250951" y="24863"/>
                  </a:lnTo>
                  <a:lnTo>
                    <a:pt x="197061" y="37945"/>
                  </a:lnTo>
                  <a:lnTo>
                    <a:pt x="148399" y="53339"/>
                  </a:lnTo>
                  <a:lnTo>
                    <a:pt x="105568" y="70829"/>
                  </a:lnTo>
                  <a:lnTo>
                    <a:pt x="69172" y="90198"/>
                  </a:lnTo>
                  <a:lnTo>
                    <a:pt x="18097" y="133702"/>
                  </a:lnTo>
                  <a:lnTo>
                    <a:pt x="0" y="182118"/>
                  </a:lnTo>
                  <a:lnTo>
                    <a:pt x="4624" y="206830"/>
                  </a:lnTo>
                  <a:lnTo>
                    <a:pt x="39814" y="253007"/>
                  </a:lnTo>
                  <a:lnTo>
                    <a:pt x="105568" y="293406"/>
                  </a:lnTo>
                  <a:lnTo>
                    <a:pt x="148399" y="310895"/>
                  </a:lnTo>
                  <a:lnTo>
                    <a:pt x="197061" y="326290"/>
                  </a:lnTo>
                  <a:lnTo>
                    <a:pt x="250951" y="339372"/>
                  </a:lnTo>
                  <a:lnTo>
                    <a:pt x="309467" y="349924"/>
                  </a:lnTo>
                  <a:lnTo>
                    <a:pt x="372004" y="357730"/>
                  </a:lnTo>
                  <a:lnTo>
                    <a:pt x="437959" y="362573"/>
                  </a:lnTo>
                  <a:lnTo>
                    <a:pt x="506729" y="364236"/>
                  </a:lnTo>
                  <a:lnTo>
                    <a:pt x="575500" y="362573"/>
                  </a:lnTo>
                  <a:lnTo>
                    <a:pt x="641455" y="357730"/>
                  </a:lnTo>
                  <a:lnTo>
                    <a:pt x="703992" y="349924"/>
                  </a:lnTo>
                  <a:lnTo>
                    <a:pt x="762508" y="339372"/>
                  </a:lnTo>
                  <a:lnTo>
                    <a:pt x="816398" y="326290"/>
                  </a:lnTo>
                  <a:lnTo>
                    <a:pt x="865060" y="310896"/>
                  </a:lnTo>
                  <a:lnTo>
                    <a:pt x="907891" y="293406"/>
                  </a:lnTo>
                  <a:lnTo>
                    <a:pt x="944287" y="274037"/>
                  </a:lnTo>
                  <a:lnTo>
                    <a:pt x="995362" y="230533"/>
                  </a:lnTo>
                  <a:lnTo>
                    <a:pt x="1013459" y="182118"/>
                  </a:lnTo>
                  <a:lnTo>
                    <a:pt x="1008835" y="157405"/>
                  </a:lnTo>
                  <a:lnTo>
                    <a:pt x="973645" y="111228"/>
                  </a:lnTo>
                  <a:lnTo>
                    <a:pt x="907891" y="70829"/>
                  </a:lnTo>
                  <a:lnTo>
                    <a:pt x="865060" y="53340"/>
                  </a:lnTo>
                  <a:lnTo>
                    <a:pt x="816398" y="37945"/>
                  </a:lnTo>
                  <a:lnTo>
                    <a:pt x="762508" y="24863"/>
                  </a:lnTo>
                  <a:lnTo>
                    <a:pt x="703992" y="14311"/>
                  </a:lnTo>
                  <a:lnTo>
                    <a:pt x="641455" y="6505"/>
                  </a:lnTo>
                  <a:lnTo>
                    <a:pt x="575500" y="1662"/>
                  </a:lnTo>
                  <a:lnTo>
                    <a:pt x="506729" y="0"/>
                  </a:lnTo>
                  <a:close/>
                </a:path>
              </a:pathLst>
            </a:custGeom>
            <a:solidFill>
              <a:srgbClr val="FFA2A2"/>
            </a:solidFill>
          </p:spPr>
          <p:txBody>
            <a:bodyPr wrap="square" lIns="0" tIns="0" rIns="0" bIns="0" rtlCol="0"/>
            <a:lstStyle/>
            <a:p>
              <a:endParaRPr/>
            </a:p>
          </p:txBody>
        </p:sp>
        <p:sp>
          <p:nvSpPr>
            <p:cNvPr id="16" name="object 16"/>
            <p:cNvSpPr/>
            <p:nvPr/>
          </p:nvSpPr>
          <p:spPr>
            <a:xfrm>
              <a:off x="5587746" y="2585465"/>
              <a:ext cx="1013460" cy="364490"/>
            </a:xfrm>
            <a:custGeom>
              <a:avLst/>
              <a:gdLst/>
              <a:ahLst/>
              <a:cxnLst/>
              <a:rect l="l" t="t" r="r" b="b"/>
              <a:pathLst>
                <a:path w="1013459" h="364489">
                  <a:moveTo>
                    <a:pt x="0" y="182118"/>
                  </a:moveTo>
                  <a:lnTo>
                    <a:pt x="18097" y="133702"/>
                  </a:lnTo>
                  <a:lnTo>
                    <a:pt x="69172" y="90198"/>
                  </a:lnTo>
                  <a:lnTo>
                    <a:pt x="105568" y="70829"/>
                  </a:lnTo>
                  <a:lnTo>
                    <a:pt x="148399" y="53339"/>
                  </a:lnTo>
                  <a:lnTo>
                    <a:pt x="197061" y="37945"/>
                  </a:lnTo>
                  <a:lnTo>
                    <a:pt x="250951" y="24863"/>
                  </a:lnTo>
                  <a:lnTo>
                    <a:pt x="309467" y="14311"/>
                  </a:lnTo>
                  <a:lnTo>
                    <a:pt x="372004" y="6505"/>
                  </a:lnTo>
                  <a:lnTo>
                    <a:pt x="437959" y="1662"/>
                  </a:lnTo>
                  <a:lnTo>
                    <a:pt x="506729" y="0"/>
                  </a:lnTo>
                  <a:lnTo>
                    <a:pt x="575500" y="1662"/>
                  </a:lnTo>
                  <a:lnTo>
                    <a:pt x="641455" y="6505"/>
                  </a:lnTo>
                  <a:lnTo>
                    <a:pt x="703992" y="14311"/>
                  </a:lnTo>
                  <a:lnTo>
                    <a:pt x="762508" y="24863"/>
                  </a:lnTo>
                  <a:lnTo>
                    <a:pt x="816398" y="37945"/>
                  </a:lnTo>
                  <a:lnTo>
                    <a:pt x="865060" y="53340"/>
                  </a:lnTo>
                  <a:lnTo>
                    <a:pt x="907891" y="70829"/>
                  </a:lnTo>
                  <a:lnTo>
                    <a:pt x="944287" y="90198"/>
                  </a:lnTo>
                  <a:lnTo>
                    <a:pt x="995362" y="133702"/>
                  </a:lnTo>
                  <a:lnTo>
                    <a:pt x="1013459" y="182118"/>
                  </a:lnTo>
                  <a:lnTo>
                    <a:pt x="1008835" y="206830"/>
                  </a:lnTo>
                  <a:lnTo>
                    <a:pt x="973645" y="253007"/>
                  </a:lnTo>
                  <a:lnTo>
                    <a:pt x="907891" y="293406"/>
                  </a:lnTo>
                  <a:lnTo>
                    <a:pt x="865060" y="310896"/>
                  </a:lnTo>
                  <a:lnTo>
                    <a:pt x="816398" y="326290"/>
                  </a:lnTo>
                  <a:lnTo>
                    <a:pt x="762508" y="339372"/>
                  </a:lnTo>
                  <a:lnTo>
                    <a:pt x="703992" y="349924"/>
                  </a:lnTo>
                  <a:lnTo>
                    <a:pt x="641455" y="357730"/>
                  </a:lnTo>
                  <a:lnTo>
                    <a:pt x="575500" y="362573"/>
                  </a:lnTo>
                  <a:lnTo>
                    <a:pt x="506729" y="364236"/>
                  </a:lnTo>
                  <a:lnTo>
                    <a:pt x="437959" y="362573"/>
                  </a:lnTo>
                  <a:lnTo>
                    <a:pt x="372004" y="357730"/>
                  </a:lnTo>
                  <a:lnTo>
                    <a:pt x="309467" y="349924"/>
                  </a:lnTo>
                  <a:lnTo>
                    <a:pt x="250951" y="339372"/>
                  </a:lnTo>
                  <a:lnTo>
                    <a:pt x="197061" y="326290"/>
                  </a:lnTo>
                  <a:lnTo>
                    <a:pt x="148399" y="310895"/>
                  </a:lnTo>
                  <a:lnTo>
                    <a:pt x="105568" y="293406"/>
                  </a:lnTo>
                  <a:lnTo>
                    <a:pt x="69172" y="274037"/>
                  </a:lnTo>
                  <a:lnTo>
                    <a:pt x="18097" y="230533"/>
                  </a:lnTo>
                  <a:lnTo>
                    <a:pt x="0" y="182118"/>
                  </a:lnTo>
                  <a:close/>
                </a:path>
              </a:pathLst>
            </a:custGeom>
            <a:ln w="25908">
              <a:solidFill>
                <a:srgbClr val="FF0000"/>
              </a:solidFill>
            </a:ln>
          </p:spPr>
          <p:txBody>
            <a:bodyPr wrap="square" lIns="0" tIns="0" rIns="0" bIns="0" rtlCol="0"/>
            <a:lstStyle/>
            <a:p>
              <a:endParaRPr/>
            </a:p>
          </p:txBody>
        </p:sp>
        <p:sp>
          <p:nvSpPr>
            <p:cNvPr id="17" name="object 17"/>
            <p:cNvSpPr/>
            <p:nvPr/>
          </p:nvSpPr>
          <p:spPr>
            <a:xfrm>
              <a:off x="9131807" y="2778251"/>
              <a:ext cx="2406650" cy="330835"/>
            </a:xfrm>
            <a:custGeom>
              <a:avLst/>
              <a:gdLst/>
              <a:ahLst/>
              <a:cxnLst/>
              <a:rect l="l" t="t" r="r" b="b"/>
              <a:pathLst>
                <a:path w="2406650" h="330835">
                  <a:moveTo>
                    <a:pt x="2241042" y="0"/>
                  </a:moveTo>
                  <a:lnTo>
                    <a:pt x="2241042" y="82676"/>
                  </a:lnTo>
                  <a:lnTo>
                    <a:pt x="0" y="82676"/>
                  </a:lnTo>
                  <a:lnTo>
                    <a:pt x="0" y="248031"/>
                  </a:lnTo>
                  <a:lnTo>
                    <a:pt x="2241042" y="248031"/>
                  </a:lnTo>
                  <a:lnTo>
                    <a:pt x="2241042" y="330708"/>
                  </a:lnTo>
                  <a:lnTo>
                    <a:pt x="2406396" y="165353"/>
                  </a:lnTo>
                  <a:lnTo>
                    <a:pt x="2241042" y="0"/>
                  </a:lnTo>
                  <a:close/>
                </a:path>
              </a:pathLst>
            </a:custGeom>
            <a:solidFill>
              <a:srgbClr val="5AFAF8"/>
            </a:solidFill>
          </p:spPr>
          <p:txBody>
            <a:bodyPr wrap="square" lIns="0" tIns="0" rIns="0" bIns="0" rtlCol="0"/>
            <a:lstStyle/>
            <a:p>
              <a:endParaRPr/>
            </a:p>
          </p:txBody>
        </p:sp>
        <p:sp>
          <p:nvSpPr>
            <p:cNvPr id="18" name="object 18"/>
            <p:cNvSpPr/>
            <p:nvPr/>
          </p:nvSpPr>
          <p:spPr>
            <a:xfrm>
              <a:off x="9131807" y="2420111"/>
              <a:ext cx="2406650" cy="329565"/>
            </a:xfrm>
            <a:custGeom>
              <a:avLst/>
              <a:gdLst/>
              <a:ahLst/>
              <a:cxnLst/>
              <a:rect l="l" t="t" r="r" b="b"/>
              <a:pathLst>
                <a:path w="2406650" h="329564">
                  <a:moveTo>
                    <a:pt x="2241804" y="0"/>
                  </a:moveTo>
                  <a:lnTo>
                    <a:pt x="2241804" y="96520"/>
                  </a:lnTo>
                  <a:lnTo>
                    <a:pt x="0" y="96520"/>
                  </a:lnTo>
                  <a:lnTo>
                    <a:pt x="0" y="232663"/>
                  </a:lnTo>
                  <a:lnTo>
                    <a:pt x="2241804" y="232663"/>
                  </a:lnTo>
                  <a:lnTo>
                    <a:pt x="2241804" y="329184"/>
                  </a:lnTo>
                  <a:lnTo>
                    <a:pt x="2406396" y="164591"/>
                  </a:lnTo>
                  <a:lnTo>
                    <a:pt x="2241804" y="0"/>
                  </a:lnTo>
                  <a:close/>
                </a:path>
              </a:pathLst>
            </a:custGeom>
            <a:solidFill>
              <a:srgbClr val="ACE1FD"/>
            </a:solidFill>
          </p:spPr>
          <p:txBody>
            <a:bodyPr wrap="square" lIns="0" tIns="0" rIns="0" bIns="0" rtlCol="0"/>
            <a:lstStyle/>
            <a:p>
              <a:endParaRPr/>
            </a:p>
          </p:txBody>
        </p:sp>
      </p:grpSp>
      <p:sp>
        <p:nvSpPr>
          <p:cNvPr id="19" name="object 19"/>
          <p:cNvSpPr txBox="1"/>
          <p:nvPr/>
        </p:nvSpPr>
        <p:spPr>
          <a:xfrm>
            <a:off x="4213097" y="3184016"/>
            <a:ext cx="38525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A86D5"/>
                </a:solidFill>
                <a:latin typeface="Arial"/>
                <a:cs typeface="Arial"/>
              </a:rPr>
              <a:t>Индустриальное</a:t>
            </a:r>
            <a:r>
              <a:rPr sz="2400" spc="-55" dirty="0">
                <a:solidFill>
                  <a:srgbClr val="0A86D5"/>
                </a:solidFill>
                <a:latin typeface="Arial"/>
                <a:cs typeface="Arial"/>
              </a:rPr>
              <a:t> </a:t>
            </a:r>
            <a:r>
              <a:rPr sz="2400" spc="-10" dirty="0">
                <a:solidFill>
                  <a:srgbClr val="0A86D5"/>
                </a:solidFill>
                <a:latin typeface="Arial"/>
                <a:cs typeface="Arial"/>
              </a:rPr>
              <a:t>общество</a:t>
            </a:r>
            <a:endParaRPr sz="2400">
              <a:latin typeface="Arial"/>
              <a:cs typeface="Arial"/>
            </a:endParaRPr>
          </a:p>
        </p:txBody>
      </p:sp>
      <p:sp>
        <p:nvSpPr>
          <p:cNvPr id="20" name="object 20"/>
          <p:cNvSpPr txBox="1"/>
          <p:nvPr/>
        </p:nvSpPr>
        <p:spPr>
          <a:xfrm>
            <a:off x="8995409" y="3010027"/>
            <a:ext cx="2556510" cy="757555"/>
          </a:xfrm>
          <a:prstGeom prst="rect">
            <a:avLst/>
          </a:prstGeom>
        </p:spPr>
        <p:txBody>
          <a:bodyPr vert="horz" wrap="square" lIns="0" tIns="12700" rIns="0" bIns="0" rtlCol="0">
            <a:spAutoFit/>
          </a:bodyPr>
          <a:lstStyle/>
          <a:p>
            <a:pPr marL="12700" marR="5080" indent="10160">
              <a:lnSpc>
                <a:spcPct val="100000"/>
              </a:lnSpc>
              <a:spcBef>
                <a:spcPts val="100"/>
              </a:spcBef>
            </a:pPr>
            <a:r>
              <a:rPr sz="2400" b="1" spc="-15" dirty="0">
                <a:solidFill>
                  <a:srgbClr val="04DFDB"/>
                </a:solidFill>
                <a:latin typeface="Arial"/>
                <a:cs typeface="Arial"/>
              </a:rPr>
              <a:t>Новое общество </a:t>
            </a:r>
            <a:r>
              <a:rPr sz="2400" b="1" spc="-655" dirty="0">
                <a:solidFill>
                  <a:srgbClr val="04DFDB"/>
                </a:solidFill>
                <a:latin typeface="Arial"/>
                <a:cs typeface="Arial"/>
              </a:rPr>
              <a:t> </a:t>
            </a:r>
            <a:r>
              <a:rPr sz="2400" b="1" spc="15" dirty="0">
                <a:solidFill>
                  <a:srgbClr val="04DFDB"/>
                </a:solidFill>
                <a:latin typeface="Arial"/>
                <a:cs typeface="Arial"/>
              </a:rPr>
              <a:t>с</a:t>
            </a:r>
            <a:r>
              <a:rPr sz="2400" b="1" spc="-5" dirty="0">
                <a:solidFill>
                  <a:srgbClr val="04DFDB"/>
                </a:solidFill>
                <a:latin typeface="Arial"/>
                <a:cs typeface="Arial"/>
              </a:rPr>
              <a:t>а</a:t>
            </a:r>
            <a:r>
              <a:rPr sz="2400" b="1" spc="-40" dirty="0">
                <a:solidFill>
                  <a:srgbClr val="04DFDB"/>
                </a:solidFill>
                <a:latin typeface="Arial"/>
                <a:cs typeface="Arial"/>
              </a:rPr>
              <a:t>м</a:t>
            </a:r>
            <a:r>
              <a:rPr sz="2400" b="1" dirty="0">
                <a:solidFill>
                  <a:srgbClr val="04DFDB"/>
                </a:solidFill>
                <a:latin typeface="Arial"/>
                <a:cs typeface="Arial"/>
              </a:rPr>
              <a:t>оре</a:t>
            </a:r>
            <a:r>
              <a:rPr sz="2400" b="1" spc="-10" dirty="0">
                <a:solidFill>
                  <a:srgbClr val="04DFDB"/>
                </a:solidFill>
                <a:latin typeface="Arial"/>
                <a:cs typeface="Arial"/>
              </a:rPr>
              <a:t>а</a:t>
            </a:r>
            <a:r>
              <a:rPr sz="2400" b="1" spc="-5" dirty="0">
                <a:solidFill>
                  <a:srgbClr val="04DFDB"/>
                </a:solidFill>
                <a:latin typeface="Arial"/>
                <a:cs typeface="Arial"/>
              </a:rPr>
              <a:t>ли</a:t>
            </a:r>
            <a:r>
              <a:rPr sz="2400" b="1" spc="-45" dirty="0">
                <a:solidFill>
                  <a:srgbClr val="04DFDB"/>
                </a:solidFill>
                <a:latin typeface="Arial"/>
                <a:cs typeface="Arial"/>
              </a:rPr>
              <a:t>з</a:t>
            </a:r>
            <a:r>
              <a:rPr sz="2400" b="1" spc="-5" dirty="0">
                <a:solidFill>
                  <a:srgbClr val="04DFDB"/>
                </a:solidFill>
                <a:latin typeface="Arial"/>
                <a:cs typeface="Arial"/>
              </a:rPr>
              <a:t>ации</a:t>
            </a:r>
            <a:endParaRPr sz="2400">
              <a:latin typeface="Arial"/>
              <a:cs typeface="Arial"/>
            </a:endParaRPr>
          </a:p>
        </p:txBody>
      </p:sp>
      <p:sp>
        <p:nvSpPr>
          <p:cNvPr id="21" name="object 21"/>
          <p:cNvSpPr txBox="1"/>
          <p:nvPr/>
        </p:nvSpPr>
        <p:spPr>
          <a:xfrm>
            <a:off x="4633340" y="2748152"/>
            <a:ext cx="59245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1850</a:t>
            </a:r>
            <a:endParaRPr sz="2000">
              <a:latin typeface="Arial"/>
              <a:cs typeface="Arial"/>
            </a:endParaRPr>
          </a:p>
        </p:txBody>
      </p:sp>
      <p:sp>
        <p:nvSpPr>
          <p:cNvPr id="22" name="object 22"/>
          <p:cNvSpPr txBox="1"/>
          <p:nvPr/>
        </p:nvSpPr>
        <p:spPr>
          <a:xfrm>
            <a:off x="8126730" y="2760980"/>
            <a:ext cx="59245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1950</a:t>
            </a:r>
            <a:endParaRPr sz="2000">
              <a:latin typeface="Arial"/>
              <a:cs typeface="Arial"/>
            </a:endParaRPr>
          </a:p>
        </p:txBody>
      </p:sp>
      <p:sp>
        <p:nvSpPr>
          <p:cNvPr id="23" name="object 23"/>
          <p:cNvSpPr txBox="1"/>
          <p:nvPr/>
        </p:nvSpPr>
        <p:spPr>
          <a:xfrm>
            <a:off x="681939" y="2750896"/>
            <a:ext cx="3004820" cy="949325"/>
          </a:xfrm>
          <a:prstGeom prst="rect">
            <a:avLst/>
          </a:prstGeom>
        </p:spPr>
        <p:txBody>
          <a:bodyPr vert="horz" wrap="square" lIns="0" tIns="13335" rIns="0" bIns="0" rtlCol="0">
            <a:spAutoFit/>
          </a:bodyPr>
          <a:lstStyle/>
          <a:p>
            <a:pPr marL="1358265" algn="ctr">
              <a:lnSpc>
                <a:spcPts val="2195"/>
              </a:lnSpc>
              <a:spcBef>
                <a:spcPts val="105"/>
              </a:spcBef>
            </a:pPr>
            <a:r>
              <a:rPr sz="2000" dirty="0">
                <a:latin typeface="Arial"/>
                <a:cs typeface="Arial"/>
              </a:rPr>
              <a:t>1750</a:t>
            </a:r>
            <a:endParaRPr sz="2000">
              <a:latin typeface="Arial"/>
              <a:cs typeface="Arial"/>
            </a:endParaRPr>
          </a:p>
          <a:p>
            <a:pPr algn="ctr">
              <a:lnSpc>
                <a:spcPts val="2435"/>
              </a:lnSpc>
            </a:pPr>
            <a:r>
              <a:rPr sz="2200" spc="-15" dirty="0">
                <a:solidFill>
                  <a:srgbClr val="FF66FF"/>
                </a:solidFill>
                <a:latin typeface="Arial"/>
                <a:cs typeface="Arial"/>
              </a:rPr>
              <a:t>Сельскохозяйственное</a:t>
            </a:r>
            <a:endParaRPr sz="2200">
              <a:latin typeface="Arial"/>
              <a:cs typeface="Arial"/>
            </a:endParaRPr>
          </a:p>
          <a:p>
            <a:pPr marL="1905" algn="ctr">
              <a:lnSpc>
                <a:spcPct val="100000"/>
              </a:lnSpc>
            </a:pPr>
            <a:r>
              <a:rPr sz="2200" spc="-10" dirty="0">
                <a:solidFill>
                  <a:srgbClr val="FF66FF"/>
                </a:solidFill>
                <a:latin typeface="Arial"/>
                <a:cs typeface="Arial"/>
              </a:rPr>
              <a:t>общество</a:t>
            </a:r>
            <a:endParaRPr sz="2200">
              <a:latin typeface="Arial"/>
              <a:cs typeface="Arial"/>
            </a:endParaRPr>
          </a:p>
        </p:txBody>
      </p:sp>
      <p:sp>
        <p:nvSpPr>
          <p:cNvPr id="24" name="object 24"/>
          <p:cNvSpPr txBox="1"/>
          <p:nvPr/>
        </p:nvSpPr>
        <p:spPr>
          <a:xfrm>
            <a:off x="1676780" y="1280287"/>
            <a:ext cx="9709785" cy="1545590"/>
          </a:xfrm>
          <a:prstGeom prst="rect">
            <a:avLst/>
          </a:prstGeom>
        </p:spPr>
        <p:txBody>
          <a:bodyPr vert="horz" wrap="square" lIns="0" tIns="13335" rIns="0" bIns="0" rtlCol="0">
            <a:spAutoFit/>
          </a:bodyPr>
          <a:lstStyle/>
          <a:p>
            <a:pPr marL="746760">
              <a:lnSpc>
                <a:spcPct val="100000"/>
              </a:lnSpc>
              <a:spcBef>
                <a:spcPts val="105"/>
              </a:spcBef>
            </a:pPr>
            <a:r>
              <a:rPr sz="2000" b="1" spc="-10" dirty="0">
                <a:solidFill>
                  <a:srgbClr val="585858"/>
                </a:solidFill>
                <a:latin typeface="Arial"/>
                <a:cs typeface="Arial"/>
              </a:rPr>
              <a:t>Петр</a:t>
            </a:r>
            <a:r>
              <a:rPr sz="2000" b="1" spc="10" dirty="0">
                <a:solidFill>
                  <a:srgbClr val="585858"/>
                </a:solidFill>
                <a:latin typeface="Arial"/>
                <a:cs typeface="Arial"/>
              </a:rPr>
              <a:t> </a:t>
            </a:r>
            <a:r>
              <a:rPr sz="2000" b="1" spc="-5" dirty="0">
                <a:solidFill>
                  <a:srgbClr val="585858"/>
                </a:solidFill>
                <a:latin typeface="Arial"/>
                <a:cs typeface="Arial"/>
              </a:rPr>
              <a:t>Щедровицкий</a:t>
            </a:r>
            <a:r>
              <a:rPr sz="2000" spc="-5" dirty="0">
                <a:solidFill>
                  <a:srgbClr val="585858"/>
                </a:solidFill>
                <a:latin typeface="Arial"/>
                <a:cs typeface="Arial"/>
              </a:rPr>
              <a:t>:</a:t>
            </a:r>
            <a:r>
              <a:rPr sz="2000" spc="-45" dirty="0">
                <a:solidFill>
                  <a:srgbClr val="585858"/>
                </a:solidFill>
                <a:latin typeface="Arial"/>
                <a:cs typeface="Arial"/>
              </a:rPr>
              <a:t> </a:t>
            </a:r>
            <a:r>
              <a:rPr sz="2000" dirty="0">
                <a:solidFill>
                  <a:srgbClr val="585858"/>
                </a:solidFill>
                <a:latin typeface="Arial"/>
                <a:cs typeface="Arial"/>
              </a:rPr>
              <a:t>Сейчас</a:t>
            </a:r>
            <a:r>
              <a:rPr sz="2000" spc="-25" dirty="0">
                <a:solidFill>
                  <a:srgbClr val="585858"/>
                </a:solidFill>
                <a:latin typeface="Arial"/>
                <a:cs typeface="Arial"/>
              </a:rPr>
              <a:t> </a:t>
            </a:r>
            <a:r>
              <a:rPr sz="2000" dirty="0">
                <a:solidFill>
                  <a:srgbClr val="585858"/>
                </a:solidFill>
                <a:latin typeface="Arial"/>
                <a:cs typeface="Arial"/>
              </a:rPr>
              <a:t>идет</a:t>
            </a:r>
            <a:r>
              <a:rPr sz="2000" spc="-20" dirty="0">
                <a:solidFill>
                  <a:srgbClr val="585858"/>
                </a:solidFill>
                <a:latin typeface="Arial"/>
                <a:cs typeface="Arial"/>
              </a:rPr>
              <a:t> </a:t>
            </a:r>
            <a:r>
              <a:rPr sz="2000" dirty="0">
                <a:solidFill>
                  <a:srgbClr val="585858"/>
                </a:solidFill>
                <a:latin typeface="Arial"/>
                <a:cs typeface="Arial"/>
              </a:rPr>
              <a:t>поиск</a:t>
            </a:r>
            <a:r>
              <a:rPr sz="2000" spc="-20" dirty="0">
                <a:solidFill>
                  <a:srgbClr val="585858"/>
                </a:solidFill>
                <a:latin typeface="Arial"/>
                <a:cs typeface="Arial"/>
              </a:rPr>
              <a:t> </a:t>
            </a:r>
            <a:r>
              <a:rPr sz="2000" spc="-5" dirty="0">
                <a:solidFill>
                  <a:srgbClr val="585858"/>
                </a:solidFill>
                <a:latin typeface="Arial"/>
                <a:cs typeface="Arial"/>
              </a:rPr>
              <a:t>технологии</a:t>
            </a:r>
            <a:endParaRPr sz="2000">
              <a:latin typeface="Arial"/>
              <a:cs typeface="Arial"/>
            </a:endParaRPr>
          </a:p>
          <a:p>
            <a:pPr marL="746760">
              <a:lnSpc>
                <a:spcPct val="100000"/>
              </a:lnSpc>
            </a:pPr>
            <a:r>
              <a:rPr sz="2000" spc="-5" dirty="0">
                <a:solidFill>
                  <a:srgbClr val="585858"/>
                </a:solidFill>
                <a:latin typeface="Arial"/>
                <a:cs typeface="Arial"/>
              </a:rPr>
              <a:t>управления</a:t>
            </a:r>
            <a:r>
              <a:rPr sz="2000" spc="-15" dirty="0">
                <a:solidFill>
                  <a:srgbClr val="585858"/>
                </a:solidFill>
                <a:latin typeface="Arial"/>
                <a:cs typeface="Arial"/>
              </a:rPr>
              <a:t> </a:t>
            </a:r>
            <a:r>
              <a:rPr sz="2000" spc="-5" dirty="0">
                <a:solidFill>
                  <a:srgbClr val="585858"/>
                </a:solidFill>
                <a:latin typeface="Arial"/>
                <a:cs typeface="Arial"/>
              </a:rPr>
              <a:t>для</a:t>
            </a:r>
            <a:r>
              <a:rPr sz="2000" spc="5" dirty="0">
                <a:solidFill>
                  <a:srgbClr val="585858"/>
                </a:solidFill>
                <a:latin typeface="Arial"/>
                <a:cs typeface="Arial"/>
              </a:rPr>
              <a:t> </a:t>
            </a:r>
            <a:r>
              <a:rPr sz="2000" spc="-5" dirty="0">
                <a:solidFill>
                  <a:srgbClr val="585858"/>
                </a:solidFill>
                <a:latin typeface="Arial"/>
                <a:cs typeface="Arial"/>
              </a:rPr>
              <a:t>продолжающейся</a:t>
            </a:r>
            <a:r>
              <a:rPr sz="2000" spc="-30" dirty="0">
                <a:solidFill>
                  <a:srgbClr val="585858"/>
                </a:solidFill>
                <a:latin typeface="Arial"/>
                <a:cs typeface="Arial"/>
              </a:rPr>
              <a:t> </a:t>
            </a:r>
            <a:r>
              <a:rPr sz="2000" spc="-5" dirty="0">
                <a:solidFill>
                  <a:srgbClr val="585858"/>
                </a:solidFill>
                <a:latin typeface="Arial"/>
                <a:cs typeface="Arial"/>
              </a:rPr>
              <a:t>промышленной</a:t>
            </a:r>
            <a:r>
              <a:rPr sz="2000" spc="-35" dirty="0">
                <a:solidFill>
                  <a:srgbClr val="585858"/>
                </a:solidFill>
                <a:latin typeface="Arial"/>
                <a:cs typeface="Arial"/>
              </a:rPr>
              <a:t> </a:t>
            </a:r>
            <a:r>
              <a:rPr sz="2000" spc="-5" dirty="0">
                <a:solidFill>
                  <a:srgbClr val="585858"/>
                </a:solidFill>
                <a:latin typeface="Arial"/>
                <a:cs typeface="Arial"/>
              </a:rPr>
              <a:t>революции</a:t>
            </a:r>
            <a:endParaRPr sz="2000">
              <a:latin typeface="Arial"/>
              <a:cs typeface="Arial"/>
            </a:endParaRPr>
          </a:p>
          <a:p>
            <a:pPr marL="1868805">
              <a:lnSpc>
                <a:spcPct val="100000"/>
              </a:lnSpc>
              <a:spcBef>
                <a:spcPts val="1500"/>
              </a:spcBef>
              <a:tabLst>
                <a:tab pos="3903345" algn="l"/>
                <a:tab pos="7471409" algn="l"/>
              </a:tabLst>
            </a:pPr>
            <a:r>
              <a:rPr sz="3300" spc="-15" baseline="2525" dirty="0">
                <a:solidFill>
                  <a:srgbClr val="2861AA"/>
                </a:solidFill>
                <a:latin typeface="Arial"/>
                <a:cs typeface="Arial"/>
              </a:rPr>
              <a:t>Фабрики</a:t>
            </a:r>
            <a:r>
              <a:rPr sz="3300" spc="22" baseline="2525" dirty="0">
                <a:solidFill>
                  <a:srgbClr val="2861AA"/>
                </a:solidFill>
                <a:latin typeface="Arial"/>
                <a:cs typeface="Arial"/>
              </a:rPr>
              <a:t> </a:t>
            </a:r>
            <a:r>
              <a:rPr sz="3300" spc="-7" baseline="2525" dirty="0">
                <a:solidFill>
                  <a:srgbClr val="2861AA"/>
                </a:solidFill>
                <a:latin typeface="Arial"/>
                <a:cs typeface="Arial"/>
              </a:rPr>
              <a:t>и</a:t>
            </a:r>
            <a:r>
              <a:rPr sz="3300" spc="15" baseline="2525" dirty="0">
                <a:solidFill>
                  <a:srgbClr val="2861AA"/>
                </a:solidFill>
                <a:latin typeface="Arial"/>
                <a:cs typeface="Arial"/>
              </a:rPr>
              <a:t> </a:t>
            </a:r>
            <a:r>
              <a:rPr sz="3300" spc="-15" baseline="2525" dirty="0">
                <a:solidFill>
                  <a:srgbClr val="2861AA"/>
                </a:solidFill>
                <a:latin typeface="Arial"/>
                <a:cs typeface="Arial"/>
              </a:rPr>
              <a:t>пар	</a:t>
            </a:r>
            <a:r>
              <a:rPr sz="3300" spc="-15" baseline="1262" dirty="0">
                <a:solidFill>
                  <a:srgbClr val="0A86D5"/>
                </a:solidFill>
                <a:latin typeface="Arial"/>
                <a:cs typeface="Arial"/>
              </a:rPr>
              <a:t>Конвейер</a:t>
            </a:r>
            <a:r>
              <a:rPr sz="3300" spc="60" baseline="1262" dirty="0">
                <a:solidFill>
                  <a:srgbClr val="0A86D5"/>
                </a:solidFill>
                <a:latin typeface="Arial"/>
                <a:cs typeface="Arial"/>
              </a:rPr>
              <a:t> </a:t>
            </a:r>
            <a:r>
              <a:rPr sz="3300" spc="-7" baseline="1262" dirty="0">
                <a:solidFill>
                  <a:srgbClr val="0A86D5"/>
                </a:solidFill>
                <a:latin typeface="Arial"/>
                <a:cs typeface="Arial"/>
              </a:rPr>
              <a:t>и</a:t>
            </a:r>
            <a:r>
              <a:rPr sz="3300" spc="22" baseline="1262" dirty="0">
                <a:solidFill>
                  <a:srgbClr val="0A86D5"/>
                </a:solidFill>
                <a:latin typeface="Arial"/>
                <a:cs typeface="Arial"/>
              </a:rPr>
              <a:t> </a:t>
            </a:r>
            <a:r>
              <a:rPr sz="3300" spc="-15" baseline="1262" dirty="0">
                <a:solidFill>
                  <a:srgbClr val="0A86D5"/>
                </a:solidFill>
                <a:latin typeface="Arial"/>
                <a:cs typeface="Arial"/>
              </a:rPr>
              <a:t>электричество	</a:t>
            </a:r>
            <a:r>
              <a:rPr sz="2200" spc="-15" dirty="0">
                <a:solidFill>
                  <a:srgbClr val="30B6FC"/>
                </a:solidFill>
                <a:latin typeface="Arial"/>
                <a:cs typeface="Arial"/>
              </a:rPr>
              <a:t>Новая</a:t>
            </a:r>
            <a:r>
              <a:rPr sz="2200" spc="-30" dirty="0">
                <a:solidFill>
                  <a:srgbClr val="30B6FC"/>
                </a:solidFill>
                <a:latin typeface="Arial"/>
                <a:cs typeface="Arial"/>
              </a:rPr>
              <a:t> </a:t>
            </a:r>
            <a:r>
              <a:rPr sz="2200" spc="-10" dirty="0">
                <a:solidFill>
                  <a:srgbClr val="30B6FC"/>
                </a:solidFill>
                <a:latin typeface="Arial"/>
                <a:cs typeface="Arial"/>
              </a:rPr>
              <a:t>индустрия</a:t>
            </a:r>
            <a:endParaRPr sz="2200">
              <a:latin typeface="Arial"/>
              <a:cs typeface="Arial"/>
            </a:endParaRPr>
          </a:p>
          <a:p>
            <a:pPr marL="12700">
              <a:lnSpc>
                <a:spcPct val="100000"/>
              </a:lnSpc>
              <a:spcBef>
                <a:spcPts val="380"/>
              </a:spcBef>
            </a:pPr>
            <a:r>
              <a:rPr sz="2200" spc="-25" dirty="0">
                <a:solidFill>
                  <a:srgbClr val="FF0000"/>
                </a:solidFill>
                <a:latin typeface="Arial"/>
                <a:cs typeface="Arial"/>
              </a:rPr>
              <a:t>Революции</a:t>
            </a:r>
            <a:endParaRPr sz="2200">
              <a:latin typeface="Arial"/>
              <a:cs typeface="Arial"/>
            </a:endParaRPr>
          </a:p>
        </p:txBody>
      </p:sp>
      <p:grpSp>
        <p:nvGrpSpPr>
          <p:cNvPr id="25" name="object 25"/>
          <p:cNvGrpSpPr/>
          <p:nvPr/>
        </p:nvGrpSpPr>
        <p:grpSpPr>
          <a:xfrm>
            <a:off x="3293300" y="2581592"/>
            <a:ext cx="6151245" cy="402590"/>
            <a:chOff x="3293300" y="2581592"/>
            <a:chExt cx="6151245" cy="402590"/>
          </a:xfrm>
        </p:grpSpPr>
        <p:sp>
          <p:nvSpPr>
            <p:cNvPr id="26" name="object 26"/>
            <p:cNvSpPr/>
            <p:nvPr/>
          </p:nvSpPr>
          <p:spPr>
            <a:xfrm>
              <a:off x="3306318" y="2594609"/>
              <a:ext cx="1013460" cy="376555"/>
            </a:xfrm>
            <a:custGeom>
              <a:avLst/>
              <a:gdLst/>
              <a:ahLst/>
              <a:cxnLst/>
              <a:rect l="l" t="t" r="r" b="b"/>
              <a:pathLst>
                <a:path w="1013460" h="376555">
                  <a:moveTo>
                    <a:pt x="506730" y="0"/>
                  </a:moveTo>
                  <a:lnTo>
                    <a:pt x="437959" y="1719"/>
                  </a:lnTo>
                  <a:lnTo>
                    <a:pt x="372004" y="6727"/>
                  </a:lnTo>
                  <a:lnTo>
                    <a:pt x="309467" y="14799"/>
                  </a:lnTo>
                  <a:lnTo>
                    <a:pt x="250951" y="25710"/>
                  </a:lnTo>
                  <a:lnTo>
                    <a:pt x="197061" y="39235"/>
                  </a:lnTo>
                  <a:lnTo>
                    <a:pt x="148399" y="55149"/>
                  </a:lnTo>
                  <a:lnTo>
                    <a:pt x="105568" y="73228"/>
                  </a:lnTo>
                  <a:lnTo>
                    <a:pt x="69172" y="93246"/>
                  </a:lnTo>
                  <a:lnTo>
                    <a:pt x="18097" y="138200"/>
                  </a:lnTo>
                  <a:lnTo>
                    <a:pt x="0" y="188213"/>
                  </a:lnTo>
                  <a:lnTo>
                    <a:pt x="4624" y="213740"/>
                  </a:lnTo>
                  <a:lnTo>
                    <a:pt x="39814" y="261449"/>
                  </a:lnTo>
                  <a:lnTo>
                    <a:pt x="105568" y="303199"/>
                  </a:lnTo>
                  <a:lnTo>
                    <a:pt x="148399" y="321278"/>
                  </a:lnTo>
                  <a:lnTo>
                    <a:pt x="197061" y="337192"/>
                  </a:lnTo>
                  <a:lnTo>
                    <a:pt x="250951" y="350717"/>
                  </a:lnTo>
                  <a:lnTo>
                    <a:pt x="309467" y="361628"/>
                  </a:lnTo>
                  <a:lnTo>
                    <a:pt x="372004" y="369700"/>
                  </a:lnTo>
                  <a:lnTo>
                    <a:pt x="437959" y="374708"/>
                  </a:lnTo>
                  <a:lnTo>
                    <a:pt x="506730" y="376427"/>
                  </a:lnTo>
                  <a:lnTo>
                    <a:pt x="575500" y="374708"/>
                  </a:lnTo>
                  <a:lnTo>
                    <a:pt x="641455" y="369700"/>
                  </a:lnTo>
                  <a:lnTo>
                    <a:pt x="703992" y="361628"/>
                  </a:lnTo>
                  <a:lnTo>
                    <a:pt x="762508" y="350717"/>
                  </a:lnTo>
                  <a:lnTo>
                    <a:pt x="816398" y="337192"/>
                  </a:lnTo>
                  <a:lnTo>
                    <a:pt x="865060" y="321278"/>
                  </a:lnTo>
                  <a:lnTo>
                    <a:pt x="907891" y="303199"/>
                  </a:lnTo>
                  <a:lnTo>
                    <a:pt x="944287" y="283181"/>
                  </a:lnTo>
                  <a:lnTo>
                    <a:pt x="995362" y="238227"/>
                  </a:lnTo>
                  <a:lnTo>
                    <a:pt x="1013460" y="188213"/>
                  </a:lnTo>
                  <a:lnTo>
                    <a:pt x="1008835" y="162687"/>
                  </a:lnTo>
                  <a:lnTo>
                    <a:pt x="973645" y="114978"/>
                  </a:lnTo>
                  <a:lnTo>
                    <a:pt x="907891" y="73228"/>
                  </a:lnTo>
                  <a:lnTo>
                    <a:pt x="865060" y="55149"/>
                  </a:lnTo>
                  <a:lnTo>
                    <a:pt x="816398" y="39235"/>
                  </a:lnTo>
                  <a:lnTo>
                    <a:pt x="762508" y="25710"/>
                  </a:lnTo>
                  <a:lnTo>
                    <a:pt x="703992" y="14799"/>
                  </a:lnTo>
                  <a:lnTo>
                    <a:pt x="641455" y="6727"/>
                  </a:lnTo>
                  <a:lnTo>
                    <a:pt x="575500" y="1719"/>
                  </a:lnTo>
                  <a:lnTo>
                    <a:pt x="506730" y="0"/>
                  </a:lnTo>
                  <a:close/>
                </a:path>
              </a:pathLst>
            </a:custGeom>
            <a:solidFill>
              <a:srgbClr val="FFA2A2"/>
            </a:solidFill>
          </p:spPr>
          <p:txBody>
            <a:bodyPr wrap="square" lIns="0" tIns="0" rIns="0" bIns="0" rtlCol="0"/>
            <a:lstStyle/>
            <a:p>
              <a:endParaRPr/>
            </a:p>
          </p:txBody>
        </p:sp>
        <p:sp>
          <p:nvSpPr>
            <p:cNvPr id="27" name="object 27"/>
            <p:cNvSpPr/>
            <p:nvPr/>
          </p:nvSpPr>
          <p:spPr>
            <a:xfrm>
              <a:off x="3306318" y="2594609"/>
              <a:ext cx="1013460" cy="376555"/>
            </a:xfrm>
            <a:custGeom>
              <a:avLst/>
              <a:gdLst/>
              <a:ahLst/>
              <a:cxnLst/>
              <a:rect l="l" t="t" r="r" b="b"/>
              <a:pathLst>
                <a:path w="1013460" h="376555">
                  <a:moveTo>
                    <a:pt x="0" y="188213"/>
                  </a:moveTo>
                  <a:lnTo>
                    <a:pt x="18097" y="138200"/>
                  </a:lnTo>
                  <a:lnTo>
                    <a:pt x="69172" y="93246"/>
                  </a:lnTo>
                  <a:lnTo>
                    <a:pt x="105568" y="73228"/>
                  </a:lnTo>
                  <a:lnTo>
                    <a:pt x="148399" y="55149"/>
                  </a:lnTo>
                  <a:lnTo>
                    <a:pt x="197061" y="39235"/>
                  </a:lnTo>
                  <a:lnTo>
                    <a:pt x="250951" y="25710"/>
                  </a:lnTo>
                  <a:lnTo>
                    <a:pt x="309467" y="14799"/>
                  </a:lnTo>
                  <a:lnTo>
                    <a:pt x="372004" y="6727"/>
                  </a:lnTo>
                  <a:lnTo>
                    <a:pt x="437959" y="1719"/>
                  </a:lnTo>
                  <a:lnTo>
                    <a:pt x="506730" y="0"/>
                  </a:lnTo>
                  <a:lnTo>
                    <a:pt x="575500" y="1719"/>
                  </a:lnTo>
                  <a:lnTo>
                    <a:pt x="641455" y="6727"/>
                  </a:lnTo>
                  <a:lnTo>
                    <a:pt x="703992" y="14799"/>
                  </a:lnTo>
                  <a:lnTo>
                    <a:pt x="762508" y="25710"/>
                  </a:lnTo>
                  <a:lnTo>
                    <a:pt x="816398" y="39235"/>
                  </a:lnTo>
                  <a:lnTo>
                    <a:pt x="865060" y="55149"/>
                  </a:lnTo>
                  <a:lnTo>
                    <a:pt x="907891" y="73228"/>
                  </a:lnTo>
                  <a:lnTo>
                    <a:pt x="944287" y="93246"/>
                  </a:lnTo>
                  <a:lnTo>
                    <a:pt x="995362" y="138200"/>
                  </a:lnTo>
                  <a:lnTo>
                    <a:pt x="1013460" y="188213"/>
                  </a:lnTo>
                  <a:lnTo>
                    <a:pt x="1008835" y="213740"/>
                  </a:lnTo>
                  <a:lnTo>
                    <a:pt x="973645" y="261449"/>
                  </a:lnTo>
                  <a:lnTo>
                    <a:pt x="907891" y="303199"/>
                  </a:lnTo>
                  <a:lnTo>
                    <a:pt x="865060" y="321278"/>
                  </a:lnTo>
                  <a:lnTo>
                    <a:pt x="816398" y="337192"/>
                  </a:lnTo>
                  <a:lnTo>
                    <a:pt x="762508" y="350717"/>
                  </a:lnTo>
                  <a:lnTo>
                    <a:pt x="703992" y="361628"/>
                  </a:lnTo>
                  <a:lnTo>
                    <a:pt x="641455" y="369700"/>
                  </a:lnTo>
                  <a:lnTo>
                    <a:pt x="575500" y="374708"/>
                  </a:lnTo>
                  <a:lnTo>
                    <a:pt x="506730" y="376427"/>
                  </a:lnTo>
                  <a:lnTo>
                    <a:pt x="437959" y="374708"/>
                  </a:lnTo>
                  <a:lnTo>
                    <a:pt x="372004" y="369700"/>
                  </a:lnTo>
                  <a:lnTo>
                    <a:pt x="309467" y="361628"/>
                  </a:lnTo>
                  <a:lnTo>
                    <a:pt x="250951" y="350717"/>
                  </a:lnTo>
                  <a:lnTo>
                    <a:pt x="197061" y="337192"/>
                  </a:lnTo>
                  <a:lnTo>
                    <a:pt x="148399" y="321278"/>
                  </a:lnTo>
                  <a:lnTo>
                    <a:pt x="105568" y="303199"/>
                  </a:lnTo>
                  <a:lnTo>
                    <a:pt x="69172" y="283181"/>
                  </a:lnTo>
                  <a:lnTo>
                    <a:pt x="18097" y="238227"/>
                  </a:lnTo>
                  <a:lnTo>
                    <a:pt x="0" y="188213"/>
                  </a:lnTo>
                  <a:close/>
                </a:path>
              </a:pathLst>
            </a:custGeom>
            <a:ln w="25908">
              <a:solidFill>
                <a:srgbClr val="FF0000"/>
              </a:solidFill>
            </a:ln>
          </p:spPr>
          <p:txBody>
            <a:bodyPr wrap="square" lIns="0" tIns="0" rIns="0" bIns="0" rtlCol="0"/>
            <a:lstStyle/>
            <a:p>
              <a:endParaRPr/>
            </a:p>
          </p:txBody>
        </p:sp>
        <p:sp>
          <p:nvSpPr>
            <p:cNvPr id="28" name="object 28"/>
            <p:cNvSpPr/>
            <p:nvPr/>
          </p:nvSpPr>
          <p:spPr>
            <a:xfrm>
              <a:off x="8890253" y="2597657"/>
              <a:ext cx="541020" cy="363220"/>
            </a:xfrm>
            <a:custGeom>
              <a:avLst/>
              <a:gdLst/>
              <a:ahLst/>
              <a:cxnLst/>
              <a:rect l="l" t="t" r="r" b="b"/>
              <a:pathLst>
                <a:path w="541020" h="363219">
                  <a:moveTo>
                    <a:pt x="270510" y="0"/>
                  </a:moveTo>
                  <a:lnTo>
                    <a:pt x="216006" y="3682"/>
                  </a:lnTo>
                  <a:lnTo>
                    <a:pt x="165234" y="14245"/>
                  </a:lnTo>
                  <a:lnTo>
                    <a:pt x="119285" y="30961"/>
                  </a:lnTo>
                  <a:lnTo>
                    <a:pt x="79248" y="53101"/>
                  </a:lnTo>
                  <a:lnTo>
                    <a:pt x="46211" y="79939"/>
                  </a:lnTo>
                  <a:lnTo>
                    <a:pt x="21264" y="110745"/>
                  </a:lnTo>
                  <a:lnTo>
                    <a:pt x="0" y="181355"/>
                  </a:lnTo>
                  <a:lnTo>
                    <a:pt x="5497" y="217917"/>
                  </a:lnTo>
                  <a:lnTo>
                    <a:pt x="46211" y="282772"/>
                  </a:lnTo>
                  <a:lnTo>
                    <a:pt x="79248" y="309610"/>
                  </a:lnTo>
                  <a:lnTo>
                    <a:pt x="119285" y="331750"/>
                  </a:lnTo>
                  <a:lnTo>
                    <a:pt x="165234" y="348466"/>
                  </a:lnTo>
                  <a:lnTo>
                    <a:pt x="216006" y="359029"/>
                  </a:lnTo>
                  <a:lnTo>
                    <a:pt x="270510" y="362712"/>
                  </a:lnTo>
                  <a:lnTo>
                    <a:pt x="325013" y="359029"/>
                  </a:lnTo>
                  <a:lnTo>
                    <a:pt x="375785" y="348466"/>
                  </a:lnTo>
                  <a:lnTo>
                    <a:pt x="421734" y="331750"/>
                  </a:lnTo>
                  <a:lnTo>
                    <a:pt x="461772" y="309610"/>
                  </a:lnTo>
                  <a:lnTo>
                    <a:pt x="494808" y="282772"/>
                  </a:lnTo>
                  <a:lnTo>
                    <a:pt x="519755" y="251966"/>
                  </a:lnTo>
                  <a:lnTo>
                    <a:pt x="541020" y="181355"/>
                  </a:lnTo>
                  <a:lnTo>
                    <a:pt x="535522" y="144794"/>
                  </a:lnTo>
                  <a:lnTo>
                    <a:pt x="494808" y="79939"/>
                  </a:lnTo>
                  <a:lnTo>
                    <a:pt x="461772" y="53101"/>
                  </a:lnTo>
                  <a:lnTo>
                    <a:pt x="421734" y="30961"/>
                  </a:lnTo>
                  <a:lnTo>
                    <a:pt x="375785" y="14245"/>
                  </a:lnTo>
                  <a:lnTo>
                    <a:pt x="325013" y="3682"/>
                  </a:lnTo>
                  <a:lnTo>
                    <a:pt x="270510" y="0"/>
                  </a:lnTo>
                  <a:close/>
                </a:path>
              </a:pathLst>
            </a:custGeom>
            <a:solidFill>
              <a:srgbClr val="FFA2A2"/>
            </a:solidFill>
          </p:spPr>
          <p:txBody>
            <a:bodyPr wrap="square" lIns="0" tIns="0" rIns="0" bIns="0" rtlCol="0"/>
            <a:lstStyle/>
            <a:p>
              <a:endParaRPr/>
            </a:p>
          </p:txBody>
        </p:sp>
        <p:sp>
          <p:nvSpPr>
            <p:cNvPr id="29" name="object 29"/>
            <p:cNvSpPr/>
            <p:nvPr/>
          </p:nvSpPr>
          <p:spPr>
            <a:xfrm>
              <a:off x="8890253" y="2597657"/>
              <a:ext cx="541020" cy="363220"/>
            </a:xfrm>
            <a:custGeom>
              <a:avLst/>
              <a:gdLst/>
              <a:ahLst/>
              <a:cxnLst/>
              <a:rect l="l" t="t" r="r" b="b"/>
              <a:pathLst>
                <a:path w="541020" h="363219">
                  <a:moveTo>
                    <a:pt x="0" y="181355"/>
                  </a:moveTo>
                  <a:lnTo>
                    <a:pt x="21264" y="110745"/>
                  </a:lnTo>
                  <a:lnTo>
                    <a:pt x="46211" y="79939"/>
                  </a:lnTo>
                  <a:lnTo>
                    <a:pt x="79248" y="53101"/>
                  </a:lnTo>
                  <a:lnTo>
                    <a:pt x="119285" y="30961"/>
                  </a:lnTo>
                  <a:lnTo>
                    <a:pt x="165234" y="14245"/>
                  </a:lnTo>
                  <a:lnTo>
                    <a:pt x="216006" y="3682"/>
                  </a:lnTo>
                  <a:lnTo>
                    <a:pt x="270510" y="0"/>
                  </a:lnTo>
                  <a:lnTo>
                    <a:pt x="325013" y="3682"/>
                  </a:lnTo>
                  <a:lnTo>
                    <a:pt x="375785" y="14245"/>
                  </a:lnTo>
                  <a:lnTo>
                    <a:pt x="421734" y="30961"/>
                  </a:lnTo>
                  <a:lnTo>
                    <a:pt x="461772" y="53101"/>
                  </a:lnTo>
                  <a:lnTo>
                    <a:pt x="494808" y="79939"/>
                  </a:lnTo>
                  <a:lnTo>
                    <a:pt x="519755" y="110745"/>
                  </a:lnTo>
                  <a:lnTo>
                    <a:pt x="541020" y="181355"/>
                  </a:lnTo>
                  <a:lnTo>
                    <a:pt x="535522" y="217917"/>
                  </a:lnTo>
                  <a:lnTo>
                    <a:pt x="494808" y="282772"/>
                  </a:lnTo>
                  <a:lnTo>
                    <a:pt x="461772" y="309610"/>
                  </a:lnTo>
                  <a:lnTo>
                    <a:pt x="421734" y="331750"/>
                  </a:lnTo>
                  <a:lnTo>
                    <a:pt x="375785" y="348466"/>
                  </a:lnTo>
                  <a:lnTo>
                    <a:pt x="325013" y="359029"/>
                  </a:lnTo>
                  <a:lnTo>
                    <a:pt x="270510" y="362712"/>
                  </a:lnTo>
                  <a:lnTo>
                    <a:pt x="216006" y="359029"/>
                  </a:lnTo>
                  <a:lnTo>
                    <a:pt x="165234" y="348466"/>
                  </a:lnTo>
                  <a:lnTo>
                    <a:pt x="119285" y="331750"/>
                  </a:lnTo>
                  <a:lnTo>
                    <a:pt x="79248" y="309610"/>
                  </a:lnTo>
                  <a:lnTo>
                    <a:pt x="46211" y="282772"/>
                  </a:lnTo>
                  <a:lnTo>
                    <a:pt x="21264" y="251966"/>
                  </a:lnTo>
                  <a:lnTo>
                    <a:pt x="0" y="181355"/>
                  </a:lnTo>
                  <a:close/>
                </a:path>
              </a:pathLst>
            </a:custGeom>
            <a:ln w="25908">
              <a:solidFill>
                <a:srgbClr val="FF0000"/>
              </a:solidFill>
            </a:ln>
          </p:spPr>
          <p:txBody>
            <a:bodyPr wrap="square" lIns="0" tIns="0" rIns="0" bIns="0" rtlCol="0"/>
            <a:lstStyle/>
            <a:p>
              <a:endParaRPr/>
            </a:p>
          </p:txBody>
        </p:sp>
      </p:grpSp>
      <p:sp>
        <p:nvSpPr>
          <p:cNvPr id="30" name="object 30"/>
          <p:cNvSpPr txBox="1"/>
          <p:nvPr/>
        </p:nvSpPr>
        <p:spPr>
          <a:xfrm>
            <a:off x="9062973" y="2575940"/>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3</a:t>
            </a:r>
            <a:endParaRPr sz="2400">
              <a:latin typeface="Arial"/>
              <a:cs typeface="Arial"/>
            </a:endParaRPr>
          </a:p>
        </p:txBody>
      </p:sp>
      <p:grpSp>
        <p:nvGrpSpPr>
          <p:cNvPr id="31" name="object 31"/>
          <p:cNvGrpSpPr/>
          <p:nvPr/>
        </p:nvGrpSpPr>
        <p:grpSpPr>
          <a:xfrm>
            <a:off x="810768" y="3788664"/>
            <a:ext cx="8696325" cy="2388235"/>
            <a:chOff x="810768" y="3788664"/>
            <a:chExt cx="8696325" cy="2388235"/>
          </a:xfrm>
        </p:grpSpPr>
        <p:pic>
          <p:nvPicPr>
            <p:cNvPr id="32" name="object 32"/>
            <p:cNvPicPr/>
            <p:nvPr/>
          </p:nvPicPr>
          <p:blipFill>
            <a:blip r:embed="rId4" cstate="print"/>
            <a:stretch>
              <a:fillRect/>
            </a:stretch>
          </p:blipFill>
          <p:spPr>
            <a:xfrm>
              <a:off x="810768" y="3802380"/>
              <a:ext cx="1053083" cy="1281683"/>
            </a:xfrm>
            <a:prstGeom prst="rect">
              <a:avLst/>
            </a:prstGeom>
          </p:spPr>
        </p:pic>
        <p:sp>
          <p:nvSpPr>
            <p:cNvPr id="33" name="object 33"/>
            <p:cNvSpPr/>
            <p:nvPr/>
          </p:nvSpPr>
          <p:spPr>
            <a:xfrm>
              <a:off x="1640204" y="3803142"/>
              <a:ext cx="7852409" cy="2359660"/>
            </a:xfrm>
            <a:custGeom>
              <a:avLst/>
              <a:gdLst/>
              <a:ahLst/>
              <a:cxnLst/>
              <a:rect l="l" t="t" r="r" b="b"/>
              <a:pathLst>
                <a:path w="7852409" h="2359660">
                  <a:moveTo>
                    <a:pt x="7458837" y="0"/>
                  </a:moveTo>
                  <a:lnTo>
                    <a:pt x="925449" y="0"/>
                  </a:lnTo>
                  <a:lnTo>
                    <a:pt x="876124" y="3063"/>
                  </a:lnTo>
                  <a:lnTo>
                    <a:pt x="828629" y="12007"/>
                  </a:lnTo>
                  <a:lnTo>
                    <a:pt x="783332" y="26464"/>
                  </a:lnTo>
                  <a:lnTo>
                    <a:pt x="740600" y="46065"/>
                  </a:lnTo>
                  <a:lnTo>
                    <a:pt x="700802" y="70442"/>
                  </a:lnTo>
                  <a:lnTo>
                    <a:pt x="664308" y="99227"/>
                  </a:lnTo>
                  <a:lnTo>
                    <a:pt x="631484" y="132051"/>
                  </a:lnTo>
                  <a:lnTo>
                    <a:pt x="602699" y="168545"/>
                  </a:lnTo>
                  <a:lnTo>
                    <a:pt x="578322" y="208343"/>
                  </a:lnTo>
                  <a:lnTo>
                    <a:pt x="558721" y="251075"/>
                  </a:lnTo>
                  <a:lnTo>
                    <a:pt x="544264" y="296372"/>
                  </a:lnTo>
                  <a:lnTo>
                    <a:pt x="535320" y="343867"/>
                  </a:lnTo>
                  <a:lnTo>
                    <a:pt x="532257" y="393191"/>
                  </a:lnTo>
                  <a:lnTo>
                    <a:pt x="0" y="844803"/>
                  </a:lnTo>
                  <a:lnTo>
                    <a:pt x="532257" y="982979"/>
                  </a:lnTo>
                  <a:lnTo>
                    <a:pt x="532257" y="1965947"/>
                  </a:lnTo>
                  <a:lnTo>
                    <a:pt x="535320" y="2015269"/>
                  </a:lnTo>
                  <a:lnTo>
                    <a:pt x="544264" y="2062763"/>
                  </a:lnTo>
                  <a:lnTo>
                    <a:pt x="558721" y="2108060"/>
                  </a:lnTo>
                  <a:lnTo>
                    <a:pt x="578322" y="2150793"/>
                  </a:lnTo>
                  <a:lnTo>
                    <a:pt x="602699" y="2190592"/>
                  </a:lnTo>
                  <a:lnTo>
                    <a:pt x="631484" y="2227088"/>
                  </a:lnTo>
                  <a:lnTo>
                    <a:pt x="664308" y="2259914"/>
                  </a:lnTo>
                  <a:lnTo>
                    <a:pt x="700802" y="2288701"/>
                  </a:lnTo>
                  <a:lnTo>
                    <a:pt x="740600" y="2313081"/>
                  </a:lnTo>
                  <a:lnTo>
                    <a:pt x="783332" y="2332684"/>
                  </a:lnTo>
                  <a:lnTo>
                    <a:pt x="828629" y="2347142"/>
                  </a:lnTo>
                  <a:lnTo>
                    <a:pt x="876124" y="2356088"/>
                  </a:lnTo>
                  <a:lnTo>
                    <a:pt x="925449" y="2359151"/>
                  </a:lnTo>
                  <a:lnTo>
                    <a:pt x="7458837" y="2359151"/>
                  </a:lnTo>
                  <a:lnTo>
                    <a:pt x="7508161" y="2356088"/>
                  </a:lnTo>
                  <a:lnTo>
                    <a:pt x="7555656" y="2347142"/>
                  </a:lnTo>
                  <a:lnTo>
                    <a:pt x="7600953" y="2332684"/>
                  </a:lnTo>
                  <a:lnTo>
                    <a:pt x="7643685" y="2313081"/>
                  </a:lnTo>
                  <a:lnTo>
                    <a:pt x="7683483" y="2288701"/>
                  </a:lnTo>
                  <a:lnTo>
                    <a:pt x="7719977" y="2259914"/>
                  </a:lnTo>
                  <a:lnTo>
                    <a:pt x="7752801" y="2227088"/>
                  </a:lnTo>
                  <a:lnTo>
                    <a:pt x="7781586" y="2190592"/>
                  </a:lnTo>
                  <a:lnTo>
                    <a:pt x="7805963" y="2150793"/>
                  </a:lnTo>
                  <a:lnTo>
                    <a:pt x="7825564" y="2108060"/>
                  </a:lnTo>
                  <a:lnTo>
                    <a:pt x="7840021" y="2062763"/>
                  </a:lnTo>
                  <a:lnTo>
                    <a:pt x="7848965" y="2015269"/>
                  </a:lnTo>
                  <a:lnTo>
                    <a:pt x="7852029" y="1965947"/>
                  </a:lnTo>
                  <a:lnTo>
                    <a:pt x="7852029" y="393191"/>
                  </a:lnTo>
                  <a:lnTo>
                    <a:pt x="7848965" y="343867"/>
                  </a:lnTo>
                  <a:lnTo>
                    <a:pt x="7840021" y="296372"/>
                  </a:lnTo>
                  <a:lnTo>
                    <a:pt x="7825564" y="251075"/>
                  </a:lnTo>
                  <a:lnTo>
                    <a:pt x="7805963" y="208343"/>
                  </a:lnTo>
                  <a:lnTo>
                    <a:pt x="7781586" y="168545"/>
                  </a:lnTo>
                  <a:lnTo>
                    <a:pt x="7752801" y="132051"/>
                  </a:lnTo>
                  <a:lnTo>
                    <a:pt x="7719977" y="99227"/>
                  </a:lnTo>
                  <a:lnTo>
                    <a:pt x="7683483" y="70442"/>
                  </a:lnTo>
                  <a:lnTo>
                    <a:pt x="7643685" y="46065"/>
                  </a:lnTo>
                  <a:lnTo>
                    <a:pt x="7600953" y="26464"/>
                  </a:lnTo>
                  <a:lnTo>
                    <a:pt x="7555656" y="12007"/>
                  </a:lnTo>
                  <a:lnTo>
                    <a:pt x="7508161" y="3063"/>
                  </a:lnTo>
                  <a:lnTo>
                    <a:pt x="7458837" y="0"/>
                  </a:lnTo>
                  <a:close/>
                </a:path>
              </a:pathLst>
            </a:custGeom>
            <a:solidFill>
              <a:srgbClr val="F1F1F1"/>
            </a:solidFill>
          </p:spPr>
          <p:txBody>
            <a:bodyPr wrap="square" lIns="0" tIns="0" rIns="0" bIns="0" rtlCol="0"/>
            <a:lstStyle/>
            <a:p>
              <a:endParaRPr/>
            </a:p>
          </p:txBody>
        </p:sp>
        <p:sp>
          <p:nvSpPr>
            <p:cNvPr id="34" name="object 34"/>
            <p:cNvSpPr/>
            <p:nvPr/>
          </p:nvSpPr>
          <p:spPr>
            <a:xfrm>
              <a:off x="1640204" y="3803142"/>
              <a:ext cx="7852409" cy="2359660"/>
            </a:xfrm>
            <a:custGeom>
              <a:avLst/>
              <a:gdLst/>
              <a:ahLst/>
              <a:cxnLst/>
              <a:rect l="l" t="t" r="r" b="b"/>
              <a:pathLst>
                <a:path w="7852409" h="2359660">
                  <a:moveTo>
                    <a:pt x="532257" y="393191"/>
                  </a:moveTo>
                  <a:lnTo>
                    <a:pt x="535320" y="343867"/>
                  </a:lnTo>
                  <a:lnTo>
                    <a:pt x="544264" y="296372"/>
                  </a:lnTo>
                  <a:lnTo>
                    <a:pt x="558721" y="251075"/>
                  </a:lnTo>
                  <a:lnTo>
                    <a:pt x="578322" y="208343"/>
                  </a:lnTo>
                  <a:lnTo>
                    <a:pt x="602699" y="168545"/>
                  </a:lnTo>
                  <a:lnTo>
                    <a:pt x="631484" y="132051"/>
                  </a:lnTo>
                  <a:lnTo>
                    <a:pt x="664308" y="99227"/>
                  </a:lnTo>
                  <a:lnTo>
                    <a:pt x="700802" y="70442"/>
                  </a:lnTo>
                  <a:lnTo>
                    <a:pt x="740600" y="46065"/>
                  </a:lnTo>
                  <a:lnTo>
                    <a:pt x="783332" y="26464"/>
                  </a:lnTo>
                  <a:lnTo>
                    <a:pt x="828629" y="12007"/>
                  </a:lnTo>
                  <a:lnTo>
                    <a:pt x="876124" y="3063"/>
                  </a:lnTo>
                  <a:lnTo>
                    <a:pt x="925449" y="0"/>
                  </a:lnTo>
                  <a:lnTo>
                    <a:pt x="1752219" y="0"/>
                  </a:lnTo>
                  <a:lnTo>
                    <a:pt x="3582161" y="0"/>
                  </a:lnTo>
                  <a:lnTo>
                    <a:pt x="7458837" y="0"/>
                  </a:lnTo>
                  <a:lnTo>
                    <a:pt x="7508161" y="3063"/>
                  </a:lnTo>
                  <a:lnTo>
                    <a:pt x="7555656" y="12007"/>
                  </a:lnTo>
                  <a:lnTo>
                    <a:pt x="7600953" y="26464"/>
                  </a:lnTo>
                  <a:lnTo>
                    <a:pt x="7643685" y="46065"/>
                  </a:lnTo>
                  <a:lnTo>
                    <a:pt x="7683483" y="70442"/>
                  </a:lnTo>
                  <a:lnTo>
                    <a:pt x="7719977" y="99227"/>
                  </a:lnTo>
                  <a:lnTo>
                    <a:pt x="7752801" y="132051"/>
                  </a:lnTo>
                  <a:lnTo>
                    <a:pt x="7781586" y="168545"/>
                  </a:lnTo>
                  <a:lnTo>
                    <a:pt x="7805963" y="208343"/>
                  </a:lnTo>
                  <a:lnTo>
                    <a:pt x="7825564" y="251075"/>
                  </a:lnTo>
                  <a:lnTo>
                    <a:pt x="7840021" y="296372"/>
                  </a:lnTo>
                  <a:lnTo>
                    <a:pt x="7848965" y="343867"/>
                  </a:lnTo>
                  <a:lnTo>
                    <a:pt x="7852029" y="393191"/>
                  </a:lnTo>
                  <a:lnTo>
                    <a:pt x="7852029" y="982979"/>
                  </a:lnTo>
                  <a:lnTo>
                    <a:pt x="7852029" y="1965947"/>
                  </a:lnTo>
                  <a:lnTo>
                    <a:pt x="7848965" y="2015269"/>
                  </a:lnTo>
                  <a:lnTo>
                    <a:pt x="7840021" y="2062763"/>
                  </a:lnTo>
                  <a:lnTo>
                    <a:pt x="7825564" y="2108060"/>
                  </a:lnTo>
                  <a:lnTo>
                    <a:pt x="7805963" y="2150793"/>
                  </a:lnTo>
                  <a:lnTo>
                    <a:pt x="7781586" y="2190592"/>
                  </a:lnTo>
                  <a:lnTo>
                    <a:pt x="7752801" y="2227088"/>
                  </a:lnTo>
                  <a:lnTo>
                    <a:pt x="7719977" y="2259914"/>
                  </a:lnTo>
                  <a:lnTo>
                    <a:pt x="7683483" y="2288701"/>
                  </a:lnTo>
                  <a:lnTo>
                    <a:pt x="7643685" y="2313081"/>
                  </a:lnTo>
                  <a:lnTo>
                    <a:pt x="7600953" y="2332684"/>
                  </a:lnTo>
                  <a:lnTo>
                    <a:pt x="7555656" y="2347142"/>
                  </a:lnTo>
                  <a:lnTo>
                    <a:pt x="7508161" y="2356088"/>
                  </a:lnTo>
                  <a:lnTo>
                    <a:pt x="7458837" y="2359151"/>
                  </a:lnTo>
                  <a:lnTo>
                    <a:pt x="3582161" y="2359151"/>
                  </a:lnTo>
                  <a:lnTo>
                    <a:pt x="1752219" y="2359151"/>
                  </a:lnTo>
                  <a:lnTo>
                    <a:pt x="925449" y="2359151"/>
                  </a:lnTo>
                  <a:lnTo>
                    <a:pt x="876124" y="2356088"/>
                  </a:lnTo>
                  <a:lnTo>
                    <a:pt x="828629" y="2347142"/>
                  </a:lnTo>
                  <a:lnTo>
                    <a:pt x="783332" y="2332684"/>
                  </a:lnTo>
                  <a:lnTo>
                    <a:pt x="740600" y="2313081"/>
                  </a:lnTo>
                  <a:lnTo>
                    <a:pt x="700802" y="2288701"/>
                  </a:lnTo>
                  <a:lnTo>
                    <a:pt x="664308" y="2259914"/>
                  </a:lnTo>
                  <a:lnTo>
                    <a:pt x="631484" y="2227088"/>
                  </a:lnTo>
                  <a:lnTo>
                    <a:pt x="602699" y="2190592"/>
                  </a:lnTo>
                  <a:lnTo>
                    <a:pt x="578322" y="2150793"/>
                  </a:lnTo>
                  <a:lnTo>
                    <a:pt x="558721" y="2108060"/>
                  </a:lnTo>
                  <a:lnTo>
                    <a:pt x="544264" y="2062763"/>
                  </a:lnTo>
                  <a:lnTo>
                    <a:pt x="535320" y="2015269"/>
                  </a:lnTo>
                  <a:lnTo>
                    <a:pt x="532257" y="1965947"/>
                  </a:lnTo>
                  <a:lnTo>
                    <a:pt x="532257" y="982979"/>
                  </a:lnTo>
                  <a:lnTo>
                    <a:pt x="0" y="844803"/>
                  </a:lnTo>
                  <a:lnTo>
                    <a:pt x="532257" y="393191"/>
                  </a:lnTo>
                  <a:close/>
                </a:path>
              </a:pathLst>
            </a:custGeom>
            <a:ln w="28956">
              <a:solidFill>
                <a:srgbClr val="7E7E7E"/>
              </a:solidFill>
            </a:ln>
          </p:spPr>
          <p:txBody>
            <a:bodyPr wrap="square" lIns="0" tIns="0" rIns="0" bIns="0" rtlCol="0"/>
            <a:lstStyle/>
            <a:p>
              <a:endParaRPr/>
            </a:p>
          </p:txBody>
        </p:sp>
      </p:grpSp>
      <p:sp>
        <p:nvSpPr>
          <p:cNvPr id="35" name="object 35"/>
          <p:cNvSpPr txBox="1"/>
          <p:nvPr/>
        </p:nvSpPr>
        <p:spPr>
          <a:xfrm>
            <a:off x="2309876" y="3819525"/>
            <a:ext cx="7007225" cy="2740025"/>
          </a:xfrm>
          <a:prstGeom prst="rect">
            <a:avLst/>
          </a:prstGeom>
        </p:spPr>
        <p:txBody>
          <a:bodyPr vert="horz" wrap="square" lIns="0" tIns="12700" rIns="0" bIns="0" rtlCol="0">
            <a:spAutoFit/>
          </a:bodyPr>
          <a:lstStyle/>
          <a:p>
            <a:pPr marL="82550">
              <a:lnSpc>
                <a:spcPct val="100000"/>
              </a:lnSpc>
              <a:spcBef>
                <a:spcPts val="100"/>
              </a:spcBef>
            </a:pPr>
            <a:r>
              <a:rPr sz="2000" b="1" spc="-10" dirty="0">
                <a:solidFill>
                  <a:srgbClr val="585858"/>
                </a:solidFill>
                <a:latin typeface="Arial"/>
                <a:cs typeface="Arial"/>
              </a:rPr>
              <a:t>Элвин</a:t>
            </a:r>
            <a:r>
              <a:rPr sz="2000" b="1" spc="-40" dirty="0">
                <a:solidFill>
                  <a:srgbClr val="585858"/>
                </a:solidFill>
                <a:latin typeface="Arial"/>
                <a:cs typeface="Arial"/>
              </a:rPr>
              <a:t> Тоффлер</a:t>
            </a:r>
            <a:r>
              <a:rPr sz="2000" b="1" spc="40" dirty="0">
                <a:solidFill>
                  <a:srgbClr val="585858"/>
                </a:solidFill>
                <a:latin typeface="Arial"/>
                <a:cs typeface="Arial"/>
              </a:rPr>
              <a:t> </a:t>
            </a:r>
            <a:r>
              <a:rPr sz="2000" spc="-25" dirty="0">
                <a:solidFill>
                  <a:srgbClr val="585858"/>
                </a:solidFill>
                <a:latin typeface="Arial"/>
                <a:cs typeface="Arial"/>
              </a:rPr>
              <a:t>«Третья</a:t>
            </a:r>
            <a:r>
              <a:rPr sz="2000" spc="-45" dirty="0">
                <a:solidFill>
                  <a:srgbClr val="585858"/>
                </a:solidFill>
                <a:latin typeface="Arial"/>
                <a:cs typeface="Arial"/>
              </a:rPr>
              <a:t> </a:t>
            </a:r>
            <a:r>
              <a:rPr sz="2000" spc="-15" dirty="0">
                <a:solidFill>
                  <a:srgbClr val="585858"/>
                </a:solidFill>
                <a:latin typeface="Arial"/>
                <a:cs typeface="Arial"/>
              </a:rPr>
              <a:t>волна»:</a:t>
            </a:r>
            <a:endParaRPr sz="2000">
              <a:latin typeface="Arial"/>
              <a:cs typeface="Arial"/>
            </a:endParaRPr>
          </a:p>
          <a:p>
            <a:pPr marL="300355" indent="-288290">
              <a:lnSpc>
                <a:spcPct val="100000"/>
              </a:lnSpc>
              <a:spcBef>
                <a:spcPts val="400"/>
              </a:spcBef>
              <a:buSzPct val="120000"/>
              <a:buFont typeface="Wingdings"/>
              <a:buChar char=""/>
              <a:tabLst>
                <a:tab pos="300355" algn="l"/>
                <a:tab pos="300990" algn="l"/>
              </a:tabLst>
            </a:pPr>
            <a:r>
              <a:rPr sz="2000" spc="-15" dirty="0">
                <a:solidFill>
                  <a:srgbClr val="585858"/>
                </a:solidFill>
                <a:latin typeface="Arial"/>
                <a:cs typeface="Arial"/>
              </a:rPr>
              <a:t>Приходит</a:t>
            </a:r>
            <a:r>
              <a:rPr sz="2000" spc="-20" dirty="0">
                <a:solidFill>
                  <a:srgbClr val="585858"/>
                </a:solidFill>
                <a:latin typeface="Arial"/>
                <a:cs typeface="Arial"/>
              </a:rPr>
              <a:t> </a:t>
            </a:r>
            <a:r>
              <a:rPr sz="2000" spc="-10" dirty="0">
                <a:solidFill>
                  <a:srgbClr val="585858"/>
                </a:solidFill>
                <a:latin typeface="Arial"/>
                <a:cs typeface="Arial"/>
              </a:rPr>
              <a:t>общество</a:t>
            </a:r>
            <a:r>
              <a:rPr sz="2000" spc="-15" dirty="0">
                <a:solidFill>
                  <a:srgbClr val="585858"/>
                </a:solidFill>
                <a:latin typeface="Arial"/>
                <a:cs typeface="Arial"/>
              </a:rPr>
              <a:t> третьей</a:t>
            </a:r>
            <a:r>
              <a:rPr sz="2000" spc="-25" dirty="0">
                <a:solidFill>
                  <a:srgbClr val="585858"/>
                </a:solidFill>
                <a:latin typeface="Arial"/>
                <a:cs typeface="Arial"/>
              </a:rPr>
              <a:t> </a:t>
            </a:r>
            <a:r>
              <a:rPr sz="2000" spc="-15" dirty="0">
                <a:solidFill>
                  <a:srgbClr val="585858"/>
                </a:solidFill>
                <a:latin typeface="Arial"/>
                <a:cs typeface="Arial"/>
              </a:rPr>
              <a:t>волны,</a:t>
            </a:r>
            <a:r>
              <a:rPr sz="2000" spc="-20" dirty="0">
                <a:solidFill>
                  <a:srgbClr val="585858"/>
                </a:solidFill>
                <a:latin typeface="Arial"/>
                <a:cs typeface="Arial"/>
              </a:rPr>
              <a:t> </a:t>
            </a:r>
            <a:r>
              <a:rPr sz="2000" spc="-10" dirty="0">
                <a:solidFill>
                  <a:srgbClr val="585858"/>
                </a:solidFill>
                <a:latin typeface="Arial"/>
                <a:cs typeface="Arial"/>
              </a:rPr>
              <a:t>которое</a:t>
            </a:r>
            <a:r>
              <a:rPr sz="2000" spc="-5" dirty="0">
                <a:solidFill>
                  <a:srgbClr val="585858"/>
                </a:solidFill>
                <a:latin typeface="Arial"/>
                <a:cs typeface="Arial"/>
              </a:rPr>
              <a:t> </a:t>
            </a:r>
            <a:r>
              <a:rPr sz="2000" spc="-10" dirty="0">
                <a:solidFill>
                  <a:srgbClr val="585858"/>
                </a:solidFill>
                <a:latin typeface="Arial"/>
                <a:cs typeface="Arial"/>
              </a:rPr>
              <a:t>положит</a:t>
            </a:r>
            <a:endParaRPr sz="2000">
              <a:latin typeface="Arial"/>
              <a:cs typeface="Arial"/>
            </a:endParaRPr>
          </a:p>
          <a:p>
            <a:pPr marL="300355">
              <a:lnSpc>
                <a:spcPct val="100000"/>
              </a:lnSpc>
            </a:pPr>
            <a:r>
              <a:rPr sz="2000" dirty="0">
                <a:solidFill>
                  <a:srgbClr val="585858"/>
                </a:solidFill>
                <a:latin typeface="Arial"/>
                <a:cs typeface="Arial"/>
              </a:rPr>
              <a:t>конец</a:t>
            </a:r>
            <a:r>
              <a:rPr sz="2000" spc="-15" dirty="0">
                <a:solidFill>
                  <a:srgbClr val="585858"/>
                </a:solidFill>
                <a:latin typeface="Arial"/>
                <a:cs typeface="Arial"/>
              </a:rPr>
              <a:t> </a:t>
            </a:r>
            <a:r>
              <a:rPr sz="2000" spc="-10" dirty="0">
                <a:solidFill>
                  <a:srgbClr val="585858"/>
                </a:solidFill>
                <a:latin typeface="Arial"/>
                <a:cs typeface="Arial"/>
              </a:rPr>
              <a:t>существующему</a:t>
            </a:r>
            <a:r>
              <a:rPr sz="2000" spc="-20" dirty="0">
                <a:solidFill>
                  <a:srgbClr val="585858"/>
                </a:solidFill>
                <a:latin typeface="Arial"/>
                <a:cs typeface="Arial"/>
              </a:rPr>
              <a:t> </a:t>
            </a:r>
            <a:r>
              <a:rPr sz="2000" spc="-5" dirty="0">
                <a:solidFill>
                  <a:srgbClr val="585858"/>
                </a:solidFill>
                <a:latin typeface="Arial"/>
                <a:cs typeface="Arial"/>
              </a:rPr>
              <a:t>индустриальному</a:t>
            </a:r>
            <a:r>
              <a:rPr sz="2000" spc="-30" dirty="0">
                <a:solidFill>
                  <a:srgbClr val="585858"/>
                </a:solidFill>
                <a:latin typeface="Arial"/>
                <a:cs typeface="Arial"/>
              </a:rPr>
              <a:t> </a:t>
            </a:r>
            <a:r>
              <a:rPr sz="2000" spc="-10" dirty="0">
                <a:solidFill>
                  <a:srgbClr val="585858"/>
                </a:solidFill>
                <a:latin typeface="Arial"/>
                <a:cs typeface="Arial"/>
              </a:rPr>
              <a:t>обществу</a:t>
            </a:r>
            <a:endParaRPr sz="2000">
              <a:latin typeface="Arial"/>
              <a:cs typeface="Arial"/>
            </a:endParaRPr>
          </a:p>
          <a:p>
            <a:pPr marL="300355" marR="5080" indent="-288290">
              <a:lnSpc>
                <a:spcPct val="100000"/>
              </a:lnSpc>
              <a:spcBef>
                <a:spcPts val="409"/>
              </a:spcBef>
              <a:buSzPct val="120000"/>
              <a:buFont typeface="Wingdings"/>
              <a:buChar char=""/>
              <a:tabLst>
                <a:tab pos="300355" algn="l"/>
                <a:tab pos="300990" algn="l"/>
              </a:tabLst>
            </a:pPr>
            <a:r>
              <a:rPr sz="2000" spc="-5" dirty="0">
                <a:solidFill>
                  <a:srgbClr val="585858"/>
                </a:solidFill>
                <a:latin typeface="Arial"/>
                <a:cs typeface="Arial"/>
              </a:rPr>
              <a:t>Изменится</a:t>
            </a:r>
            <a:r>
              <a:rPr sz="2000" spc="-35" dirty="0">
                <a:solidFill>
                  <a:srgbClr val="585858"/>
                </a:solidFill>
                <a:latin typeface="Arial"/>
                <a:cs typeface="Arial"/>
              </a:rPr>
              <a:t> </a:t>
            </a:r>
            <a:r>
              <a:rPr sz="2000" spc="-5" dirty="0">
                <a:solidFill>
                  <a:srgbClr val="585858"/>
                </a:solidFill>
                <a:latin typeface="Arial"/>
                <a:cs typeface="Arial"/>
              </a:rPr>
              <a:t>мировозрения</a:t>
            </a:r>
            <a:r>
              <a:rPr sz="2000" spc="-50" dirty="0">
                <a:solidFill>
                  <a:srgbClr val="585858"/>
                </a:solidFill>
                <a:latin typeface="Arial"/>
                <a:cs typeface="Arial"/>
              </a:rPr>
              <a:t> </a:t>
            </a:r>
            <a:r>
              <a:rPr sz="2000" dirty="0">
                <a:solidFill>
                  <a:srgbClr val="585858"/>
                </a:solidFill>
                <a:latin typeface="Arial"/>
                <a:cs typeface="Arial"/>
              </a:rPr>
              <a:t>(mindset)</a:t>
            </a:r>
            <a:r>
              <a:rPr sz="2000" spc="-35" dirty="0">
                <a:solidFill>
                  <a:srgbClr val="585858"/>
                </a:solidFill>
                <a:latin typeface="Arial"/>
                <a:cs typeface="Arial"/>
              </a:rPr>
              <a:t> </a:t>
            </a:r>
            <a:r>
              <a:rPr sz="2000" dirty="0">
                <a:solidFill>
                  <a:srgbClr val="585858"/>
                </a:solidFill>
                <a:latin typeface="Arial"/>
                <a:cs typeface="Arial"/>
              </a:rPr>
              <a:t>–</a:t>
            </a:r>
            <a:r>
              <a:rPr sz="2000" spc="-15" dirty="0">
                <a:solidFill>
                  <a:srgbClr val="585858"/>
                </a:solidFill>
                <a:latin typeface="Arial"/>
                <a:cs typeface="Arial"/>
              </a:rPr>
              <a:t> </a:t>
            </a:r>
            <a:r>
              <a:rPr sz="2000" spc="-10" dirty="0">
                <a:solidFill>
                  <a:srgbClr val="585858"/>
                </a:solidFill>
                <a:latin typeface="Arial"/>
                <a:cs typeface="Arial"/>
              </a:rPr>
              <a:t>все</a:t>
            </a:r>
            <a:r>
              <a:rPr sz="2000" spc="-15" dirty="0">
                <a:solidFill>
                  <a:srgbClr val="585858"/>
                </a:solidFill>
                <a:latin typeface="Arial"/>
                <a:cs typeface="Arial"/>
              </a:rPr>
              <a:t> </a:t>
            </a:r>
            <a:r>
              <a:rPr sz="2000" spc="-10" dirty="0">
                <a:solidFill>
                  <a:srgbClr val="585858"/>
                </a:solidFill>
                <a:latin typeface="Arial"/>
                <a:cs typeface="Arial"/>
              </a:rPr>
              <a:t>существующие </a:t>
            </a:r>
            <a:r>
              <a:rPr sz="2000" spc="-540" dirty="0">
                <a:solidFill>
                  <a:srgbClr val="585858"/>
                </a:solidFill>
                <a:latin typeface="Arial"/>
                <a:cs typeface="Arial"/>
              </a:rPr>
              <a:t> </a:t>
            </a:r>
            <a:r>
              <a:rPr sz="2000" spc="-5" dirty="0">
                <a:solidFill>
                  <a:srgbClr val="585858"/>
                </a:solidFill>
                <a:latin typeface="Arial"/>
                <a:cs typeface="Arial"/>
              </a:rPr>
              <a:t>понятия </a:t>
            </a:r>
            <a:r>
              <a:rPr sz="2000" spc="-30" dirty="0">
                <a:solidFill>
                  <a:srgbClr val="585858"/>
                </a:solidFill>
                <a:latin typeface="Arial"/>
                <a:cs typeface="Arial"/>
              </a:rPr>
              <a:t>будут</a:t>
            </a:r>
            <a:r>
              <a:rPr sz="2000" spc="-5" dirty="0">
                <a:solidFill>
                  <a:srgbClr val="585858"/>
                </a:solidFill>
                <a:latin typeface="Arial"/>
                <a:cs typeface="Arial"/>
              </a:rPr>
              <a:t> </a:t>
            </a:r>
            <a:r>
              <a:rPr sz="2000" dirty="0">
                <a:solidFill>
                  <a:srgbClr val="585858"/>
                </a:solidFill>
                <a:latin typeface="Arial"/>
                <a:cs typeface="Arial"/>
              </a:rPr>
              <a:t>переосмыслены,</a:t>
            </a:r>
            <a:r>
              <a:rPr sz="2000" spc="-50" dirty="0">
                <a:solidFill>
                  <a:srgbClr val="585858"/>
                </a:solidFill>
                <a:latin typeface="Arial"/>
                <a:cs typeface="Arial"/>
              </a:rPr>
              <a:t> </a:t>
            </a:r>
            <a:r>
              <a:rPr sz="2000" spc="-5" dirty="0">
                <a:solidFill>
                  <a:srgbClr val="585858"/>
                </a:solidFill>
                <a:latin typeface="Arial"/>
                <a:cs typeface="Arial"/>
              </a:rPr>
              <a:t>придут</a:t>
            </a:r>
            <a:r>
              <a:rPr sz="2000" spc="-20" dirty="0">
                <a:solidFill>
                  <a:srgbClr val="585858"/>
                </a:solidFill>
                <a:latin typeface="Arial"/>
                <a:cs typeface="Arial"/>
              </a:rPr>
              <a:t> </a:t>
            </a:r>
            <a:r>
              <a:rPr sz="2000" spc="-5" dirty="0">
                <a:solidFill>
                  <a:srgbClr val="585858"/>
                </a:solidFill>
                <a:latin typeface="Arial"/>
                <a:cs typeface="Arial"/>
              </a:rPr>
              <a:t>новые</a:t>
            </a:r>
            <a:r>
              <a:rPr sz="2000" spc="-30" dirty="0">
                <a:solidFill>
                  <a:srgbClr val="585858"/>
                </a:solidFill>
                <a:latin typeface="Arial"/>
                <a:cs typeface="Arial"/>
              </a:rPr>
              <a:t> </a:t>
            </a:r>
            <a:r>
              <a:rPr sz="2000" spc="-5" dirty="0">
                <a:solidFill>
                  <a:srgbClr val="585858"/>
                </a:solidFill>
                <a:latin typeface="Arial"/>
                <a:cs typeface="Arial"/>
              </a:rPr>
              <a:t>ценности</a:t>
            </a:r>
            <a:endParaRPr sz="2000">
              <a:latin typeface="Arial"/>
              <a:cs typeface="Arial"/>
            </a:endParaRPr>
          </a:p>
          <a:p>
            <a:pPr marL="300355" indent="-288290">
              <a:lnSpc>
                <a:spcPct val="100000"/>
              </a:lnSpc>
              <a:spcBef>
                <a:spcPts val="395"/>
              </a:spcBef>
              <a:buSzPct val="120000"/>
              <a:buFont typeface="Wingdings"/>
              <a:buChar char=""/>
              <a:tabLst>
                <a:tab pos="300355" algn="l"/>
                <a:tab pos="300990" algn="l"/>
              </a:tabLst>
            </a:pPr>
            <a:r>
              <a:rPr sz="2000" spc="-10" dirty="0">
                <a:solidFill>
                  <a:srgbClr val="585858"/>
                </a:solidFill>
                <a:latin typeface="Arial"/>
                <a:cs typeface="Arial"/>
              </a:rPr>
              <a:t>Это</a:t>
            </a:r>
            <a:r>
              <a:rPr sz="2000" spc="-25" dirty="0">
                <a:solidFill>
                  <a:srgbClr val="585858"/>
                </a:solidFill>
                <a:latin typeface="Arial"/>
                <a:cs typeface="Arial"/>
              </a:rPr>
              <a:t> </a:t>
            </a:r>
            <a:r>
              <a:rPr sz="2000" spc="-20" dirty="0">
                <a:solidFill>
                  <a:srgbClr val="585858"/>
                </a:solidFill>
                <a:latin typeface="Arial"/>
                <a:cs typeface="Arial"/>
              </a:rPr>
              <a:t>приведет</a:t>
            </a:r>
            <a:r>
              <a:rPr sz="2000" spc="-15" dirty="0">
                <a:solidFill>
                  <a:srgbClr val="585858"/>
                </a:solidFill>
                <a:latin typeface="Arial"/>
                <a:cs typeface="Arial"/>
              </a:rPr>
              <a:t> </a:t>
            </a:r>
            <a:r>
              <a:rPr sz="2000" dirty="0">
                <a:solidFill>
                  <a:srgbClr val="585858"/>
                </a:solidFill>
                <a:latin typeface="Arial"/>
                <a:cs typeface="Arial"/>
              </a:rPr>
              <a:t>к</a:t>
            </a:r>
            <a:r>
              <a:rPr sz="2000" spc="-10" dirty="0">
                <a:solidFill>
                  <a:srgbClr val="585858"/>
                </a:solidFill>
                <a:latin typeface="Arial"/>
                <a:cs typeface="Arial"/>
              </a:rPr>
              <a:t> </a:t>
            </a:r>
            <a:r>
              <a:rPr sz="2000" dirty="0">
                <a:solidFill>
                  <a:srgbClr val="585858"/>
                </a:solidFill>
                <a:latin typeface="Arial"/>
                <a:cs typeface="Arial"/>
              </a:rPr>
              <a:t>радикальному</a:t>
            </a:r>
            <a:r>
              <a:rPr sz="2000" spc="-45" dirty="0">
                <a:solidFill>
                  <a:srgbClr val="585858"/>
                </a:solidFill>
                <a:latin typeface="Arial"/>
                <a:cs typeface="Arial"/>
              </a:rPr>
              <a:t> </a:t>
            </a:r>
            <a:r>
              <a:rPr sz="2000" dirty="0">
                <a:solidFill>
                  <a:srgbClr val="585858"/>
                </a:solidFill>
                <a:latin typeface="Arial"/>
                <a:cs typeface="Arial"/>
              </a:rPr>
              <a:t>изменению</a:t>
            </a:r>
            <a:r>
              <a:rPr sz="2000" spc="-45" dirty="0">
                <a:solidFill>
                  <a:srgbClr val="585858"/>
                </a:solidFill>
                <a:latin typeface="Arial"/>
                <a:cs typeface="Arial"/>
              </a:rPr>
              <a:t> </a:t>
            </a:r>
            <a:r>
              <a:rPr sz="2000" dirty="0">
                <a:solidFill>
                  <a:srgbClr val="585858"/>
                </a:solidFill>
                <a:latin typeface="Arial"/>
                <a:cs typeface="Arial"/>
              </a:rPr>
              <a:t>бизнеса</a:t>
            </a:r>
            <a:r>
              <a:rPr sz="2000" spc="-40" dirty="0">
                <a:solidFill>
                  <a:srgbClr val="585858"/>
                </a:solidFill>
                <a:latin typeface="Arial"/>
                <a:cs typeface="Arial"/>
              </a:rPr>
              <a:t> </a:t>
            </a:r>
            <a:r>
              <a:rPr sz="2000" dirty="0">
                <a:solidFill>
                  <a:srgbClr val="585858"/>
                </a:solidFill>
                <a:latin typeface="Arial"/>
                <a:cs typeface="Arial"/>
              </a:rPr>
              <a:t>и</a:t>
            </a:r>
            <a:endParaRPr sz="2000">
              <a:latin typeface="Arial"/>
              <a:cs typeface="Arial"/>
            </a:endParaRPr>
          </a:p>
          <a:p>
            <a:pPr marL="300355">
              <a:lnSpc>
                <a:spcPct val="100000"/>
              </a:lnSpc>
              <a:spcBef>
                <a:spcPts val="5"/>
              </a:spcBef>
            </a:pPr>
            <a:r>
              <a:rPr sz="2000" spc="-10" dirty="0">
                <a:solidFill>
                  <a:srgbClr val="585858"/>
                </a:solidFill>
                <a:latin typeface="Arial"/>
                <a:cs typeface="Arial"/>
              </a:rPr>
              <a:t>организаций,</a:t>
            </a:r>
            <a:r>
              <a:rPr sz="2000" spc="-45" dirty="0">
                <a:solidFill>
                  <a:srgbClr val="585858"/>
                </a:solidFill>
                <a:latin typeface="Arial"/>
                <a:cs typeface="Arial"/>
              </a:rPr>
              <a:t> </a:t>
            </a:r>
            <a:r>
              <a:rPr sz="2000" dirty="0">
                <a:solidFill>
                  <a:srgbClr val="585858"/>
                </a:solidFill>
                <a:latin typeface="Arial"/>
                <a:cs typeface="Arial"/>
              </a:rPr>
              <a:t>семьи,</a:t>
            </a:r>
            <a:r>
              <a:rPr sz="2000" spc="-50" dirty="0">
                <a:solidFill>
                  <a:srgbClr val="585858"/>
                </a:solidFill>
                <a:latin typeface="Arial"/>
                <a:cs typeface="Arial"/>
              </a:rPr>
              <a:t> </a:t>
            </a:r>
            <a:r>
              <a:rPr sz="2000" spc="-15" dirty="0">
                <a:solidFill>
                  <a:srgbClr val="585858"/>
                </a:solidFill>
                <a:latin typeface="Arial"/>
                <a:cs typeface="Arial"/>
              </a:rPr>
              <a:t>государства</a:t>
            </a:r>
            <a:r>
              <a:rPr sz="2000" spc="-25" dirty="0">
                <a:solidFill>
                  <a:srgbClr val="585858"/>
                </a:solidFill>
                <a:latin typeface="Arial"/>
                <a:cs typeface="Arial"/>
              </a:rPr>
              <a:t> </a:t>
            </a:r>
            <a:r>
              <a:rPr sz="2000" dirty="0">
                <a:solidFill>
                  <a:srgbClr val="585858"/>
                </a:solidFill>
                <a:latin typeface="Arial"/>
                <a:cs typeface="Arial"/>
              </a:rPr>
              <a:t>и</a:t>
            </a:r>
            <a:r>
              <a:rPr sz="2000" spc="-20" dirty="0">
                <a:solidFill>
                  <a:srgbClr val="585858"/>
                </a:solidFill>
                <a:latin typeface="Arial"/>
                <a:cs typeface="Arial"/>
              </a:rPr>
              <a:t> </a:t>
            </a:r>
            <a:r>
              <a:rPr sz="2000" spc="-15" dirty="0">
                <a:solidFill>
                  <a:srgbClr val="585858"/>
                </a:solidFill>
                <a:latin typeface="Arial"/>
                <a:cs typeface="Arial"/>
              </a:rPr>
              <a:t>всего</a:t>
            </a:r>
            <a:r>
              <a:rPr sz="2000" spc="-10" dirty="0">
                <a:solidFill>
                  <a:srgbClr val="585858"/>
                </a:solidFill>
                <a:latin typeface="Arial"/>
                <a:cs typeface="Arial"/>
              </a:rPr>
              <a:t> </a:t>
            </a:r>
            <a:r>
              <a:rPr sz="2000" spc="-15" dirty="0">
                <a:solidFill>
                  <a:srgbClr val="585858"/>
                </a:solidFill>
                <a:latin typeface="Arial"/>
                <a:cs typeface="Arial"/>
              </a:rPr>
              <a:t>человечества</a:t>
            </a:r>
            <a:endParaRPr sz="2000">
              <a:latin typeface="Arial"/>
              <a:cs typeface="Arial"/>
            </a:endParaRPr>
          </a:p>
          <a:p>
            <a:pPr marL="2009775">
              <a:lnSpc>
                <a:spcPct val="100000"/>
              </a:lnSpc>
              <a:spcBef>
                <a:spcPts val="1200"/>
              </a:spcBef>
            </a:pPr>
            <a:r>
              <a:rPr sz="1800" i="1" dirty="0">
                <a:solidFill>
                  <a:srgbClr val="585858"/>
                </a:solidFill>
                <a:latin typeface="Arial"/>
                <a:cs typeface="Arial"/>
              </a:rPr>
              <a:t>*</a:t>
            </a:r>
            <a:r>
              <a:rPr sz="1800" i="1" spc="-10" dirty="0">
                <a:solidFill>
                  <a:srgbClr val="585858"/>
                </a:solidFill>
                <a:latin typeface="Arial"/>
                <a:cs typeface="Arial"/>
              </a:rPr>
              <a:t> </a:t>
            </a:r>
            <a:r>
              <a:rPr sz="1800" i="1" spc="-15" dirty="0">
                <a:solidFill>
                  <a:srgbClr val="585858"/>
                </a:solidFill>
                <a:latin typeface="Arial"/>
                <a:cs typeface="Arial"/>
              </a:rPr>
              <a:t>Это</a:t>
            </a:r>
            <a:r>
              <a:rPr sz="1800" i="1" dirty="0">
                <a:solidFill>
                  <a:srgbClr val="585858"/>
                </a:solidFill>
                <a:latin typeface="Arial"/>
                <a:cs typeface="Arial"/>
              </a:rPr>
              <a:t> не</a:t>
            </a:r>
            <a:r>
              <a:rPr sz="1800" i="1" spc="-10" dirty="0">
                <a:solidFill>
                  <a:srgbClr val="585858"/>
                </a:solidFill>
                <a:latin typeface="Arial"/>
                <a:cs typeface="Arial"/>
              </a:rPr>
              <a:t> цитаты,</a:t>
            </a:r>
            <a:r>
              <a:rPr sz="1800" i="1" spc="20" dirty="0">
                <a:solidFill>
                  <a:srgbClr val="585858"/>
                </a:solidFill>
                <a:latin typeface="Arial"/>
                <a:cs typeface="Arial"/>
              </a:rPr>
              <a:t> </a:t>
            </a:r>
            <a:r>
              <a:rPr sz="1800" i="1" dirty="0">
                <a:solidFill>
                  <a:srgbClr val="585858"/>
                </a:solidFill>
                <a:latin typeface="Arial"/>
                <a:cs typeface="Arial"/>
              </a:rPr>
              <a:t>а</a:t>
            </a:r>
            <a:r>
              <a:rPr sz="1800" i="1" spc="-10" dirty="0">
                <a:solidFill>
                  <a:srgbClr val="585858"/>
                </a:solidFill>
                <a:latin typeface="Arial"/>
                <a:cs typeface="Arial"/>
              </a:rPr>
              <a:t> </a:t>
            </a:r>
            <a:r>
              <a:rPr sz="1800" i="1" spc="-15" dirty="0">
                <a:solidFill>
                  <a:srgbClr val="585858"/>
                </a:solidFill>
                <a:latin typeface="Arial"/>
                <a:cs typeface="Arial"/>
              </a:rPr>
              <a:t>интерпретация</a:t>
            </a:r>
            <a:r>
              <a:rPr sz="1800" i="1" spc="30" dirty="0">
                <a:solidFill>
                  <a:srgbClr val="585858"/>
                </a:solidFill>
                <a:latin typeface="Arial"/>
                <a:cs typeface="Arial"/>
              </a:rPr>
              <a:t> </a:t>
            </a:r>
            <a:r>
              <a:rPr sz="1800" i="1" dirty="0">
                <a:solidFill>
                  <a:srgbClr val="585858"/>
                </a:solidFill>
                <a:latin typeface="Arial"/>
                <a:cs typeface="Arial"/>
              </a:rPr>
              <a:t>смысла</a:t>
            </a:r>
            <a:endParaRPr sz="1800">
              <a:latin typeface="Arial"/>
              <a:cs typeface="Arial"/>
            </a:endParaRPr>
          </a:p>
        </p:txBody>
      </p:sp>
      <p:grpSp>
        <p:nvGrpSpPr>
          <p:cNvPr id="36" name="object 36"/>
          <p:cNvGrpSpPr/>
          <p:nvPr/>
        </p:nvGrpSpPr>
        <p:grpSpPr>
          <a:xfrm>
            <a:off x="9371076" y="2577083"/>
            <a:ext cx="567055" cy="390525"/>
            <a:chOff x="9371076" y="2577083"/>
            <a:chExt cx="567055" cy="390525"/>
          </a:xfrm>
        </p:grpSpPr>
        <p:sp>
          <p:nvSpPr>
            <p:cNvPr id="37" name="object 37"/>
            <p:cNvSpPr/>
            <p:nvPr/>
          </p:nvSpPr>
          <p:spPr>
            <a:xfrm>
              <a:off x="9384030" y="2590037"/>
              <a:ext cx="541020" cy="364490"/>
            </a:xfrm>
            <a:custGeom>
              <a:avLst/>
              <a:gdLst/>
              <a:ahLst/>
              <a:cxnLst/>
              <a:rect l="l" t="t" r="r" b="b"/>
              <a:pathLst>
                <a:path w="541020" h="364489">
                  <a:moveTo>
                    <a:pt x="270510" y="0"/>
                  </a:moveTo>
                  <a:lnTo>
                    <a:pt x="216006" y="3699"/>
                  </a:lnTo>
                  <a:lnTo>
                    <a:pt x="165234" y="14311"/>
                  </a:lnTo>
                  <a:lnTo>
                    <a:pt x="119285" y="31102"/>
                  </a:lnTo>
                  <a:lnTo>
                    <a:pt x="79248" y="53339"/>
                  </a:lnTo>
                  <a:lnTo>
                    <a:pt x="46211" y="80292"/>
                  </a:lnTo>
                  <a:lnTo>
                    <a:pt x="21264" y="111228"/>
                  </a:lnTo>
                  <a:lnTo>
                    <a:pt x="0" y="182117"/>
                  </a:lnTo>
                  <a:lnTo>
                    <a:pt x="5497" y="218821"/>
                  </a:lnTo>
                  <a:lnTo>
                    <a:pt x="46211" y="283943"/>
                  </a:lnTo>
                  <a:lnTo>
                    <a:pt x="79248" y="310896"/>
                  </a:lnTo>
                  <a:lnTo>
                    <a:pt x="119285" y="333133"/>
                  </a:lnTo>
                  <a:lnTo>
                    <a:pt x="165234" y="349924"/>
                  </a:lnTo>
                  <a:lnTo>
                    <a:pt x="216006" y="360536"/>
                  </a:lnTo>
                  <a:lnTo>
                    <a:pt x="270510" y="364236"/>
                  </a:lnTo>
                  <a:lnTo>
                    <a:pt x="325013" y="360536"/>
                  </a:lnTo>
                  <a:lnTo>
                    <a:pt x="375785" y="349924"/>
                  </a:lnTo>
                  <a:lnTo>
                    <a:pt x="421734" y="333133"/>
                  </a:lnTo>
                  <a:lnTo>
                    <a:pt x="461772" y="310896"/>
                  </a:lnTo>
                  <a:lnTo>
                    <a:pt x="494808" y="283943"/>
                  </a:lnTo>
                  <a:lnTo>
                    <a:pt x="519755" y="253007"/>
                  </a:lnTo>
                  <a:lnTo>
                    <a:pt x="541020" y="182117"/>
                  </a:lnTo>
                  <a:lnTo>
                    <a:pt x="535522" y="145414"/>
                  </a:lnTo>
                  <a:lnTo>
                    <a:pt x="494808" y="80292"/>
                  </a:lnTo>
                  <a:lnTo>
                    <a:pt x="461772" y="53339"/>
                  </a:lnTo>
                  <a:lnTo>
                    <a:pt x="421734" y="31102"/>
                  </a:lnTo>
                  <a:lnTo>
                    <a:pt x="375785" y="14311"/>
                  </a:lnTo>
                  <a:lnTo>
                    <a:pt x="325013" y="3699"/>
                  </a:lnTo>
                  <a:lnTo>
                    <a:pt x="270510" y="0"/>
                  </a:lnTo>
                  <a:close/>
                </a:path>
              </a:pathLst>
            </a:custGeom>
            <a:solidFill>
              <a:srgbClr val="FFA2A2"/>
            </a:solidFill>
          </p:spPr>
          <p:txBody>
            <a:bodyPr wrap="square" lIns="0" tIns="0" rIns="0" bIns="0" rtlCol="0"/>
            <a:lstStyle/>
            <a:p>
              <a:endParaRPr/>
            </a:p>
          </p:txBody>
        </p:sp>
        <p:sp>
          <p:nvSpPr>
            <p:cNvPr id="38" name="object 38"/>
            <p:cNvSpPr/>
            <p:nvPr/>
          </p:nvSpPr>
          <p:spPr>
            <a:xfrm>
              <a:off x="9384030" y="2590037"/>
              <a:ext cx="541020" cy="364490"/>
            </a:xfrm>
            <a:custGeom>
              <a:avLst/>
              <a:gdLst/>
              <a:ahLst/>
              <a:cxnLst/>
              <a:rect l="l" t="t" r="r" b="b"/>
              <a:pathLst>
                <a:path w="541020" h="364489">
                  <a:moveTo>
                    <a:pt x="0" y="182117"/>
                  </a:moveTo>
                  <a:lnTo>
                    <a:pt x="21264" y="111228"/>
                  </a:lnTo>
                  <a:lnTo>
                    <a:pt x="46211" y="80292"/>
                  </a:lnTo>
                  <a:lnTo>
                    <a:pt x="79248" y="53339"/>
                  </a:lnTo>
                  <a:lnTo>
                    <a:pt x="119285" y="31102"/>
                  </a:lnTo>
                  <a:lnTo>
                    <a:pt x="165234" y="14311"/>
                  </a:lnTo>
                  <a:lnTo>
                    <a:pt x="216006" y="3699"/>
                  </a:lnTo>
                  <a:lnTo>
                    <a:pt x="270510" y="0"/>
                  </a:lnTo>
                  <a:lnTo>
                    <a:pt x="325013" y="3699"/>
                  </a:lnTo>
                  <a:lnTo>
                    <a:pt x="375785" y="14311"/>
                  </a:lnTo>
                  <a:lnTo>
                    <a:pt x="421734" y="31102"/>
                  </a:lnTo>
                  <a:lnTo>
                    <a:pt x="461772" y="53339"/>
                  </a:lnTo>
                  <a:lnTo>
                    <a:pt x="494808" y="80292"/>
                  </a:lnTo>
                  <a:lnTo>
                    <a:pt x="519755" y="111228"/>
                  </a:lnTo>
                  <a:lnTo>
                    <a:pt x="541020" y="182117"/>
                  </a:lnTo>
                  <a:lnTo>
                    <a:pt x="535522" y="218821"/>
                  </a:lnTo>
                  <a:lnTo>
                    <a:pt x="494808" y="283943"/>
                  </a:lnTo>
                  <a:lnTo>
                    <a:pt x="461772" y="310896"/>
                  </a:lnTo>
                  <a:lnTo>
                    <a:pt x="421734" y="333133"/>
                  </a:lnTo>
                  <a:lnTo>
                    <a:pt x="375785" y="349924"/>
                  </a:lnTo>
                  <a:lnTo>
                    <a:pt x="325013" y="360536"/>
                  </a:lnTo>
                  <a:lnTo>
                    <a:pt x="270510" y="364236"/>
                  </a:lnTo>
                  <a:lnTo>
                    <a:pt x="216006" y="360536"/>
                  </a:lnTo>
                  <a:lnTo>
                    <a:pt x="165234" y="349924"/>
                  </a:lnTo>
                  <a:lnTo>
                    <a:pt x="119285" y="333133"/>
                  </a:lnTo>
                  <a:lnTo>
                    <a:pt x="79248" y="310896"/>
                  </a:lnTo>
                  <a:lnTo>
                    <a:pt x="46211" y="283943"/>
                  </a:lnTo>
                  <a:lnTo>
                    <a:pt x="21264" y="253007"/>
                  </a:lnTo>
                  <a:lnTo>
                    <a:pt x="0" y="182117"/>
                  </a:lnTo>
                  <a:close/>
                </a:path>
              </a:pathLst>
            </a:custGeom>
            <a:ln w="25908">
              <a:solidFill>
                <a:srgbClr val="FF0000"/>
              </a:solidFill>
            </a:ln>
          </p:spPr>
          <p:txBody>
            <a:bodyPr wrap="square" lIns="0" tIns="0" rIns="0" bIns="0" rtlCol="0"/>
            <a:lstStyle/>
            <a:p>
              <a:endParaRPr/>
            </a:p>
          </p:txBody>
        </p:sp>
      </p:grpSp>
      <p:sp>
        <p:nvSpPr>
          <p:cNvPr id="39" name="object 39"/>
          <p:cNvSpPr txBox="1"/>
          <p:nvPr/>
        </p:nvSpPr>
        <p:spPr>
          <a:xfrm>
            <a:off x="3715003" y="2579370"/>
            <a:ext cx="6036945" cy="391160"/>
          </a:xfrm>
          <a:prstGeom prst="rect">
            <a:avLst/>
          </a:prstGeom>
        </p:spPr>
        <p:txBody>
          <a:bodyPr vert="horz" wrap="square" lIns="0" tIns="12700" rIns="0" bIns="0" rtlCol="0">
            <a:spAutoFit/>
          </a:bodyPr>
          <a:lstStyle/>
          <a:p>
            <a:pPr marL="12700">
              <a:lnSpc>
                <a:spcPct val="100000"/>
              </a:lnSpc>
              <a:spcBef>
                <a:spcPts val="100"/>
              </a:spcBef>
              <a:tabLst>
                <a:tab pos="2294255" algn="l"/>
                <a:tab pos="5854065" algn="l"/>
              </a:tabLst>
            </a:pPr>
            <a:r>
              <a:rPr sz="2400" b="1" spc="-5" dirty="0">
                <a:solidFill>
                  <a:srgbClr val="FF0000"/>
                </a:solidFill>
                <a:latin typeface="Arial"/>
                <a:cs typeface="Arial"/>
              </a:rPr>
              <a:t>1	</a:t>
            </a:r>
            <a:r>
              <a:rPr sz="3600" b="1" spc="-7" baseline="2314" dirty="0">
                <a:solidFill>
                  <a:srgbClr val="FF0000"/>
                </a:solidFill>
                <a:latin typeface="Arial"/>
                <a:cs typeface="Arial"/>
              </a:rPr>
              <a:t>2	4</a:t>
            </a:r>
            <a:endParaRPr sz="3600" baseline="2314">
              <a:latin typeface="Arial"/>
              <a:cs typeface="Arial"/>
            </a:endParaRPr>
          </a:p>
        </p:txBody>
      </p:sp>
    </p:spTree>
    <p:extLst>
      <p:ext uri="{BB962C8B-B14F-4D97-AF65-F5344CB8AC3E}">
        <p14:creationId xmlns:p14="http://schemas.microsoft.com/office/powerpoint/2010/main" val="1526914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9594215" cy="574040"/>
          </a:xfrm>
          <a:prstGeom prst="rect">
            <a:avLst/>
          </a:prstGeom>
        </p:spPr>
        <p:txBody>
          <a:bodyPr vert="horz" wrap="square" lIns="0" tIns="12700" rIns="0" bIns="0" rtlCol="0">
            <a:spAutoFit/>
          </a:bodyPr>
          <a:lstStyle/>
          <a:p>
            <a:pPr marL="12700">
              <a:lnSpc>
                <a:spcPct val="100000"/>
              </a:lnSpc>
              <a:spcBef>
                <a:spcPts val="100"/>
              </a:spcBef>
            </a:pPr>
            <a:r>
              <a:rPr spc="-5" dirty="0"/>
              <a:t>Ценности</a:t>
            </a:r>
            <a:r>
              <a:rPr spc="-15" dirty="0"/>
              <a:t> </a:t>
            </a:r>
            <a:r>
              <a:rPr dirty="0"/>
              <a:t>и </a:t>
            </a:r>
            <a:r>
              <a:rPr spc="-10" dirty="0"/>
              <a:t>лидерство</a:t>
            </a:r>
            <a:r>
              <a:rPr spc="-5" dirty="0"/>
              <a:t> </a:t>
            </a:r>
            <a:r>
              <a:rPr dirty="0"/>
              <a:t>в</a:t>
            </a:r>
            <a:r>
              <a:rPr spc="-15" dirty="0"/>
              <a:t> </a:t>
            </a:r>
            <a:r>
              <a:rPr spc="-10" dirty="0"/>
              <a:t>поколении</a:t>
            </a:r>
            <a:r>
              <a:rPr spc="30" dirty="0"/>
              <a:t> </a:t>
            </a:r>
            <a:r>
              <a:rPr spc="-25" dirty="0"/>
              <a:t>соцсетей</a:t>
            </a:r>
          </a:p>
        </p:txBody>
      </p:sp>
      <p:sp>
        <p:nvSpPr>
          <p:cNvPr id="3" name="object 3"/>
          <p:cNvSpPr txBox="1"/>
          <p:nvPr/>
        </p:nvSpPr>
        <p:spPr>
          <a:xfrm>
            <a:off x="942847" y="1321384"/>
            <a:ext cx="9742805" cy="112395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Статья</a:t>
            </a:r>
            <a:r>
              <a:rPr sz="2400" dirty="0">
                <a:latin typeface="Arial"/>
                <a:cs typeface="Arial"/>
              </a:rPr>
              <a:t> </a:t>
            </a:r>
            <a:r>
              <a:rPr sz="2400" spc="-5" dirty="0">
                <a:latin typeface="Arial"/>
                <a:cs typeface="Arial"/>
              </a:rPr>
              <a:t>Гэри</a:t>
            </a:r>
            <a:r>
              <a:rPr sz="2400" dirty="0">
                <a:latin typeface="Arial"/>
                <a:cs typeface="Arial"/>
              </a:rPr>
              <a:t> </a:t>
            </a:r>
            <a:r>
              <a:rPr sz="2400" spc="-5" dirty="0">
                <a:latin typeface="Arial"/>
                <a:cs typeface="Arial"/>
              </a:rPr>
              <a:t>Хэмела</a:t>
            </a:r>
            <a:r>
              <a:rPr sz="2400" dirty="0">
                <a:latin typeface="Arial"/>
                <a:cs typeface="Arial"/>
              </a:rPr>
              <a:t> </a:t>
            </a:r>
            <a:r>
              <a:rPr sz="2400" u="heavy" dirty="0">
                <a:solidFill>
                  <a:srgbClr val="0080FF"/>
                </a:solidFill>
                <a:uFill>
                  <a:solidFill>
                    <a:srgbClr val="0080FF"/>
                  </a:solidFill>
                </a:uFill>
                <a:latin typeface="Arial"/>
                <a:cs typeface="Arial"/>
                <a:hlinkClick r:id="rId2"/>
              </a:rPr>
              <a:t>"The</a:t>
            </a:r>
            <a:r>
              <a:rPr sz="2400" u="heavy" spc="-15" dirty="0">
                <a:solidFill>
                  <a:srgbClr val="0080FF"/>
                </a:solidFill>
                <a:uFill>
                  <a:solidFill>
                    <a:srgbClr val="0080FF"/>
                  </a:solidFill>
                </a:uFill>
                <a:latin typeface="Arial"/>
                <a:cs typeface="Arial"/>
                <a:hlinkClick r:id="rId2"/>
              </a:rPr>
              <a:t> </a:t>
            </a:r>
            <a:r>
              <a:rPr sz="2400" u="heavy" dirty="0">
                <a:solidFill>
                  <a:srgbClr val="0080FF"/>
                </a:solidFill>
                <a:uFill>
                  <a:solidFill>
                    <a:srgbClr val="0080FF"/>
                  </a:solidFill>
                </a:uFill>
                <a:latin typeface="Arial"/>
                <a:cs typeface="Arial"/>
                <a:hlinkClick r:id="rId2"/>
              </a:rPr>
              <a:t>Facebook</a:t>
            </a:r>
            <a:r>
              <a:rPr sz="2400" u="heavy" spc="20" dirty="0">
                <a:solidFill>
                  <a:srgbClr val="0080FF"/>
                </a:solidFill>
                <a:uFill>
                  <a:solidFill>
                    <a:srgbClr val="0080FF"/>
                  </a:solidFill>
                </a:uFill>
                <a:latin typeface="Arial"/>
                <a:cs typeface="Arial"/>
                <a:hlinkClick r:id="rId2"/>
              </a:rPr>
              <a:t> </a:t>
            </a:r>
            <a:r>
              <a:rPr sz="2400" u="heavy" dirty="0">
                <a:solidFill>
                  <a:srgbClr val="0080FF"/>
                </a:solidFill>
                <a:uFill>
                  <a:solidFill>
                    <a:srgbClr val="0080FF"/>
                  </a:solidFill>
                </a:uFill>
                <a:latin typeface="Arial"/>
                <a:cs typeface="Arial"/>
                <a:hlinkClick r:id="rId2"/>
              </a:rPr>
              <a:t>Generation</a:t>
            </a:r>
            <a:r>
              <a:rPr sz="2400" u="heavy" spc="10" dirty="0">
                <a:solidFill>
                  <a:srgbClr val="0080FF"/>
                </a:solidFill>
                <a:uFill>
                  <a:solidFill>
                    <a:srgbClr val="0080FF"/>
                  </a:solidFill>
                </a:uFill>
                <a:latin typeface="Arial"/>
                <a:cs typeface="Arial"/>
                <a:hlinkClick r:id="rId2"/>
              </a:rPr>
              <a:t> </a:t>
            </a:r>
            <a:r>
              <a:rPr sz="2400" u="heavy" dirty="0">
                <a:solidFill>
                  <a:srgbClr val="0080FF"/>
                </a:solidFill>
                <a:uFill>
                  <a:solidFill>
                    <a:srgbClr val="0080FF"/>
                  </a:solidFill>
                </a:uFill>
                <a:latin typeface="Arial"/>
                <a:cs typeface="Arial"/>
                <a:hlinkClick r:id="rId2"/>
              </a:rPr>
              <a:t>vs.</a:t>
            </a:r>
            <a:r>
              <a:rPr sz="2400" u="heavy" spc="-15" dirty="0">
                <a:solidFill>
                  <a:srgbClr val="0080FF"/>
                </a:solidFill>
                <a:uFill>
                  <a:solidFill>
                    <a:srgbClr val="0080FF"/>
                  </a:solidFill>
                </a:uFill>
                <a:latin typeface="Arial"/>
                <a:cs typeface="Arial"/>
                <a:hlinkClick r:id="rId2"/>
              </a:rPr>
              <a:t> </a:t>
            </a:r>
            <a:r>
              <a:rPr sz="2400" u="heavy" dirty="0">
                <a:solidFill>
                  <a:srgbClr val="0080FF"/>
                </a:solidFill>
                <a:uFill>
                  <a:solidFill>
                    <a:srgbClr val="0080FF"/>
                  </a:solidFill>
                </a:uFill>
                <a:latin typeface="Arial"/>
                <a:cs typeface="Arial"/>
                <a:hlinkClick r:id="rId2"/>
              </a:rPr>
              <a:t>the</a:t>
            </a:r>
            <a:r>
              <a:rPr sz="2400" u="heavy" spc="5" dirty="0">
                <a:solidFill>
                  <a:srgbClr val="0080FF"/>
                </a:solidFill>
                <a:uFill>
                  <a:solidFill>
                    <a:srgbClr val="0080FF"/>
                  </a:solidFill>
                </a:uFill>
                <a:latin typeface="Arial"/>
                <a:cs typeface="Arial"/>
                <a:hlinkClick r:id="rId2"/>
              </a:rPr>
              <a:t> </a:t>
            </a:r>
            <a:r>
              <a:rPr sz="2400" u="heavy" spc="-5" dirty="0">
                <a:solidFill>
                  <a:srgbClr val="0080FF"/>
                </a:solidFill>
                <a:uFill>
                  <a:solidFill>
                    <a:srgbClr val="0080FF"/>
                  </a:solidFill>
                </a:uFill>
                <a:latin typeface="Arial"/>
                <a:cs typeface="Arial"/>
                <a:hlinkClick r:id="rId2"/>
              </a:rPr>
              <a:t>Fortune</a:t>
            </a:r>
            <a:r>
              <a:rPr sz="2400" u="heavy" dirty="0">
                <a:solidFill>
                  <a:srgbClr val="0080FF"/>
                </a:solidFill>
                <a:uFill>
                  <a:solidFill>
                    <a:srgbClr val="0080FF"/>
                  </a:solidFill>
                </a:uFill>
                <a:latin typeface="Arial"/>
                <a:cs typeface="Arial"/>
                <a:hlinkClick r:id="rId2"/>
              </a:rPr>
              <a:t> </a:t>
            </a:r>
            <a:r>
              <a:rPr sz="2400" u="heavy" spc="-15" dirty="0">
                <a:solidFill>
                  <a:srgbClr val="0080FF"/>
                </a:solidFill>
                <a:uFill>
                  <a:solidFill>
                    <a:srgbClr val="0080FF"/>
                  </a:solidFill>
                </a:uFill>
                <a:latin typeface="Arial"/>
                <a:cs typeface="Arial"/>
                <a:hlinkClick r:id="rId2"/>
              </a:rPr>
              <a:t>500"</a:t>
            </a:r>
            <a:r>
              <a:rPr sz="2400" spc="15" dirty="0">
                <a:solidFill>
                  <a:srgbClr val="0080FF"/>
                </a:solidFill>
                <a:latin typeface="Arial"/>
                <a:cs typeface="Arial"/>
                <a:hlinkClick r:id="rId2"/>
              </a:rPr>
              <a:t> </a:t>
            </a:r>
            <a:r>
              <a:rPr sz="2400" dirty="0">
                <a:latin typeface="Arial"/>
                <a:cs typeface="Arial"/>
              </a:rPr>
              <a:t>–</a:t>
            </a:r>
            <a:endParaRPr sz="2400">
              <a:latin typeface="Arial"/>
              <a:cs typeface="Arial"/>
            </a:endParaRPr>
          </a:p>
          <a:p>
            <a:pPr marL="12700" marR="684530">
              <a:lnSpc>
                <a:spcPct val="100000"/>
              </a:lnSpc>
              <a:spcBef>
                <a:spcPts val="5"/>
              </a:spcBef>
            </a:pPr>
            <a:r>
              <a:rPr sz="2400" spc="-5" dirty="0">
                <a:latin typeface="Arial"/>
                <a:cs typeface="Arial"/>
              </a:rPr>
              <a:t>анализ </a:t>
            </a:r>
            <a:r>
              <a:rPr sz="2400" spc="-10" dirty="0">
                <a:latin typeface="Arial"/>
                <a:cs typeface="Arial"/>
              </a:rPr>
              <a:t>паттернов </a:t>
            </a:r>
            <a:r>
              <a:rPr sz="2400" spc="-5" dirty="0">
                <a:latin typeface="Arial"/>
                <a:cs typeface="Arial"/>
              </a:rPr>
              <a:t>лидерства на </a:t>
            </a:r>
            <a:r>
              <a:rPr sz="2400" dirty="0">
                <a:latin typeface="Arial"/>
                <a:cs typeface="Arial"/>
              </a:rPr>
              <a:t>интернет-форумах и в </a:t>
            </a:r>
            <a:r>
              <a:rPr sz="2400" spc="-5" dirty="0">
                <a:latin typeface="Arial"/>
                <a:cs typeface="Arial"/>
              </a:rPr>
              <a:t>группах: </a:t>
            </a:r>
            <a:r>
              <a:rPr sz="2400" spc="-655" dirty="0">
                <a:latin typeface="Arial"/>
                <a:cs typeface="Arial"/>
              </a:rPr>
              <a:t> </a:t>
            </a:r>
            <a:r>
              <a:rPr sz="2400" spc="-5" dirty="0">
                <a:latin typeface="Arial"/>
                <a:cs typeface="Arial"/>
              </a:rPr>
              <a:t>они</a:t>
            </a:r>
            <a:r>
              <a:rPr sz="2400" dirty="0">
                <a:latin typeface="Arial"/>
                <a:cs typeface="Arial"/>
              </a:rPr>
              <a:t> </a:t>
            </a:r>
            <a:r>
              <a:rPr sz="2400" spc="-5" dirty="0">
                <a:latin typeface="Arial"/>
                <a:cs typeface="Arial"/>
              </a:rPr>
              <a:t>противоречат</a:t>
            </a:r>
            <a:r>
              <a:rPr sz="2400" spc="15" dirty="0">
                <a:latin typeface="Arial"/>
                <a:cs typeface="Arial"/>
              </a:rPr>
              <a:t> </a:t>
            </a:r>
            <a:r>
              <a:rPr sz="2400" dirty="0">
                <a:latin typeface="Arial"/>
                <a:cs typeface="Arial"/>
              </a:rPr>
              <a:t>культуре</a:t>
            </a:r>
            <a:r>
              <a:rPr sz="2400" spc="-15" dirty="0">
                <a:latin typeface="Arial"/>
                <a:cs typeface="Arial"/>
              </a:rPr>
              <a:t> </a:t>
            </a:r>
            <a:r>
              <a:rPr sz="2400" spc="-5" dirty="0">
                <a:latin typeface="Arial"/>
                <a:cs typeface="Arial"/>
              </a:rPr>
              <a:t>корпораций</a:t>
            </a:r>
            <a:r>
              <a:rPr sz="2400" spc="5" dirty="0">
                <a:latin typeface="Arial"/>
                <a:cs typeface="Arial"/>
              </a:rPr>
              <a:t> </a:t>
            </a:r>
            <a:r>
              <a:rPr sz="2400" dirty="0">
                <a:latin typeface="Arial"/>
                <a:cs typeface="Arial"/>
              </a:rPr>
              <a:t>и </a:t>
            </a:r>
            <a:r>
              <a:rPr sz="2400" b="1" spc="-5" dirty="0">
                <a:latin typeface="Arial"/>
                <a:cs typeface="Arial"/>
              </a:rPr>
              <a:t>изменят</a:t>
            </a:r>
            <a:r>
              <a:rPr sz="2400" b="1" spc="-10" dirty="0">
                <a:latin typeface="Arial"/>
                <a:cs typeface="Arial"/>
              </a:rPr>
              <a:t> </a:t>
            </a:r>
            <a:r>
              <a:rPr sz="2400" b="1" spc="-5" dirty="0">
                <a:latin typeface="Arial"/>
                <a:cs typeface="Arial"/>
              </a:rPr>
              <a:t>ее</a:t>
            </a:r>
            <a:endParaRPr sz="2400">
              <a:latin typeface="Arial"/>
              <a:cs typeface="Arial"/>
            </a:endParaRPr>
          </a:p>
        </p:txBody>
      </p:sp>
      <p:sp>
        <p:nvSpPr>
          <p:cNvPr id="4" name="object 4"/>
          <p:cNvSpPr txBox="1"/>
          <p:nvPr/>
        </p:nvSpPr>
        <p:spPr>
          <a:xfrm>
            <a:off x="942847" y="2480310"/>
            <a:ext cx="8800465" cy="4007485"/>
          </a:xfrm>
          <a:prstGeom prst="rect">
            <a:avLst/>
          </a:prstGeom>
        </p:spPr>
        <p:txBody>
          <a:bodyPr vert="horz" wrap="square" lIns="0" tIns="13335" rIns="0" bIns="0" rtlCol="0">
            <a:spAutoFit/>
          </a:bodyPr>
          <a:lstStyle/>
          <a:p>
            <a:pPr marL="355600" indent="-342900">
              <a:lnSpc>
                <a:spcPct val="100000"/>
              </a:lnSpc>
              <a:spcBef>
                <a:spcPts val="105"/>
              </a:spcBef>
              <a:buClr>
                <a:srgbClr val="006699"/>
              </a:buClr>
              <a:buSzPct val="135000"/>
              <a:buFont typeface="Wingdings"/>
              <a:buChar char=""/>
              <a:tabLst>
                <a:tab pos="354965" algn="l"/>
                <a:tab pos="355600" algn="l"/>
              </a:tabLst>
            </a:pPr>
            <a:r>
              <a:rPr sz="2000" spc="-5" dirty="0">
                <a:latin typeface="Arial"/>
                <a:cs typeface="Arial"/>
              </a:rPr>
              <a:t>Никто</a:t>
            </a:r>
            <a:r>
              <a:rPr sz="2000" spc="-30" dirty="0">
                <a:latin typeface="Arial"/>
                <a:cs typeface="Arial"/>
              </a:rPr>
              <a:t> </a:t>
            </a:r>
            <a:r>
              <a:rPr sz="2000" spc="-5" dirty="0">
                <a:latin typeface="Arial"/>
                <a:cs typeface="Arial"/>
              </a:rPr>
              <a:t>не</a:t>
            </a:r>
            <a:r>
              <a:rPr sz="2000" spc="-25" dirty="0">
                <a:latin typeface="Arial"/>
                <a:cs typeface="Arial"/>
              </a:rPr>
              <a:t> </a:t>
            </a:r>
            <a:r>
              <a:rPr sz="2000" spc="-20" dirty="0">
                <a:latin typeface="Arial"/>
                <a:cs typeface="Arial"/>
              </a:rPr>
              <a:t>может</a:t>
            </a:r>
            <a:r>
              <a:rPr sz="2000" spc="-30" dirty="0">
                <a:latin typeface="Arial"/>
                <a:cs typeface="Arial"/>
              </a:rPr>
              <a:t> </a:t>
            </a:r>
            <a:r>
              <a:rPr sz="2000" dirty="0">
                <a:latin typeface="Arial"/>
                <a:cs typeface="Arial"/>
              </a:rPr>
              <a:t>загубить</a:t>
            </a:r>
            <a:r>
              <a:rPr sz="2000" spc="-55" dirty="0">
                <a:latin typeface="Arial"/>
                <a:cs typeface="Arial"/>
              </a:rPr>
              <a:t> </a:t>
            </a:r>
            <a:r>
              <a:rPr sz="2000" spc="-5" dirty="0">
                <a:latin typeface="Arial"/>
                <a:cs typeface="Arial"/>
              </a:rPr>
              <a:t>хорошую</a:t>
            </a:r>
            <a:r>
              <a:rPr sz="2000" spc="-15" dirty="0">
                <a:latin typeface="Arial"/>
                <a:cs typeface="Arial"/>
              </a:rPr>
              <a:t> </a:t>
            </a:r>
            <a:r>
              <a:rPr sz="2000" spc="-5" dirty="0">
                <a:latin typeface="Arial"/>
                <a:cs typeface="Arial"/>
              </a:rPr>
              <a:t>идею</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dirty="0">
                <a:latin typeface="Arial"/>
                <a:cs typeface="Arial"/>
              </a:rPr>
              <a:t>Каждый</a:t>
            </a:r>
            <a:r>
              <a:rPr sz="2000" spc="-50" dirty="0">
                <a:latin typeface="Arial"/>
                <a:cs typeface="Arial"/>
              </a:rPr>
              <a:t> </a:t>
            </a:r>
            <a:r>
              <a:rPr sz="2000" spc="-20" dirty="0">
                <a:latin typeface="Arial"/>
                <a:cs typeface="Arial"/>
              </a:rPr>
              <a:t>может</a:t>
            </a:r>
            <a:r>
              <a:rPr sz="2000" spc="-35" dirty="0">
                <a:latin typeface="Arial"/>
                <a:cs typeface="Arial"/>
              </a:rPr>
              <a:t> </a:t>
            </a:r>
            <a:r>
              <a:rPr sz="2000" dirty="0">
                <a:latin typeface="Arial"/>
                <a:cs typeface="Arial"/>
              </a:rPr>
              <a:t>внести</a:t>
            </a:r>
            <a:r>
              <a:rPr sz="2000" spc="-45" dirty="0">
                <a:latin typeface="Arial"/>
                <a:cs typeface="Arial"/>
              </a:rPr>
              <a:t> </a:t>
            </a:r>
            <a:r>
              <a:rPr sz="2000" spc="-5" dirty="0">
                <a:latin typeface="Arial"/>
                <a:cs typeface="Arial"/>
              </a:rPr>
              <a:t>свой</a:t>
            </a:r>
            <a:r>
              <a:rPr sz="2000" spc="-45" dirty="0">
                <a:latin typeface="Arial"/>
                <a:cs typeface="Arial"/>
              </a:rPr>
              <a:t> </a:t>
            </a:r>
            <a:r>
              <a:rPr sz="2000" dirty="0">
                <a:latin typeface="Arial"/>
                <a:cs typeface="Arial"/>
              </a:rPr>
              <a:t>вклад</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dirty="0">
                <a:latin typeface="Arial"/>
                <a:cs typeface="Arial"/>
              </a:rPr>
              <a:t>Каждый</a:t>
            </a:r>
            <a:r>
              <a:rPr sz="2000" spc="-50" dirty="0">
                <a:latin typeface="Arial"/>
                <a:cs typeface="Arial"/>
              </a:rPr>
              <a:t> </a:t>
            </a:r>
            <a:r>
              <a:rPr sz="2000" spc="-20" dirty="0">
                <a:latin typeface="Arial"/>
                <a:cs typeface="Arial"/>
              </a:rPr>
              <a:t>может</a:t>
            </a:r>
            <a:r>
              <a:rPr sz="2000" spc="-35" dirty="0">
                <a:latin typeface="Arial"/>
                <a:cs typeface="Arial"/>
              </a:rPr>
              <a:t> </a:t>
            </a:r>
            <a:r>
              <a:rPr sz="2000" spc="-15" dirty="0">
                <a:latin typeface="Arial"/>
                <a:cs typeface="Arial"/>
              </a:rPr>
              <a:t>стать</a:t>
            </a:r>
            <a:r>
              <a:rPr sz="2000" spc="-35" dirty="0">
                <a:latin typeface="Arial"/>
                <a:cs typeface="Arial"/>
              </a:rPr>
              <a:t> </a:t>
            </a:r>
            <a:r>
              <a:rPr sz="2000" spc="-5" dirty="0">
                <a:latin typeface="Arial"/>
                <a:cs typeface="Arial"/>
              </a:rPr>
              <a:t>лидером</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spc="-5" dirty="0">
                <a:latin typeface="Arial"/>
                <a:cs typeface="Arial"/>
              </a:rPr>
              <a:t>Никто</a:t>
            </a:r>
            <a:r>
              <a:rPr sz="2000" spc="-25" dirty="0">
                <a:latin typeface="Arial"/>
                <a:cs typeface="Arial"/>
              </a:rPr>
              <a:t> </a:t>
            </a:r>
            <a:r>
              <a:rPr sz="2000" spc="-5" dirty="0">
                <a:latin typeface="Arial"/>
                <a:cs typeface="Arial"/>
              </a:rPr>
              <a:t>не</a:t>
            </a:r>
            <a:r>
              <a:rPr sz="2000" spc="-20" dirty="0">
                <a:latin typeface="Arial"/>
                <a:cs typeface="Arial"/>
              </a:rPr>
              <a:t> может</a:t>
            </a:r>
            <a:r>
              <a:rPr sz="2000" spc="-30" dirty="0">
                <a:latin typeface="Arial"/>
                <a:cs typeface="Arial"/>
              </a:rPr>
              <a:t> </a:t>
            </a:r>
            <a:r>
              <a:rPr sz="2000" spc="-10" dirty="0">
                <a:latin typeface="Arial"/>
                <a:cs typeface="Arial"/>
              </a:rPr>
              <a:t>диктовать</a:t>
            </a:r>
            <a:r>
              <a:rPr sz="2000" spc="-35" dirty="0">
                <a:latin typeface="Arial"/>
                <a:cs typeface="Arial"/>
              </a:rPr>
              <a:t> </a:t>
            </a:r>
            <a:r>
              <a:rPr sz="2000" spc="-10" dirty="0">
                <a:latin typeface="Arial"/>
                <a:cs typeface="Arial"/>
              </a:rPr>
              <a:t>другим</a:t>
            </a:r>
            <a:r>
              <a:rPr sz="2000" spc="-15" dirty="0">
                <a:latin typeface="Arial"/>
                <a:cs typeface="Arial"/>
              </a:rPr>
              <a:t> </a:t>
            </a:r>
            <a:r>
              <a:rPr sz="2000" spc="-5" dirty="0">
                <a:latin typeface="Arial"/>
                <a:cs typeface="Arial"/>
              </a:rPr>
              <a:t>свою</a:t>
            </a:r>
            <a:r>
              <a:rPr sz="2000" spc="-25" dirty="0">
                <a:latin typeface="Arial"/>
                <a:cs typeface="Arial"/>
              </a:rPr>
              <a:t> </a:t>
            </a:r>
            <a:r>
              <a:rPr sz="2000" spc="-20" dirty="0">
                <a:latin typeface="Arial"/>
                <a:cs typeface="Arial"/>
              </a:rPr>
              <a:t>волю</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dirty="0">
                <a:latin typeface="Arial"/>
                <a:cs typeface="Arial"/>
              </a:rPr>
              <a:t>Каждый</a:t>
            </a:r>
            <a:r>
              <a:rPr sz="2000" spc="-55" dirty="0">
                <a:latin typeface="Arial"/>
                <a:cs typeface="Arial"/>
              </a:rPr>
              <a:t> </a:t>
            </a:r>
            <a:r>
              <a:rPr sz="2000" dirty="0">
                <a:latin typeface="Arial"/>
                <a:cs typeface="Arial"/>
              </a:rPr>
              <a:t>сам</a:t>
            </a:r>
            <a:r>
              <a:rPr sz="2000" spc="-20" dirty="0">
                <a:latin typeface="Arial"/>
                <a:cs typeface="Arial"/>
              </a:rPr>
              <a:t> </a:t>
            </a:r>
            <a:r>
              <a:rPr sz="2000" spc="-10" dirty="0">
                <a:latin typeface="Arial"/>
                <a:cs typeface="Arial"/>
              </a:rPr>
              <a:t>выбирает</a:t>
            </a:r>
            <a:r>
              <a:rPr sz="2000" spc="-45" dirty="0">
                <a:latin typeface="Arial"/>
                <a:cs typeface="Arial"/>
              </a:rPr>
              <a:t> </a:t>
            </a:r>
            <a:r>
              <a:rPr sz="2000" spc="-10" dirty="0">
                <a:latin typeface="Arial"/>
                <a:cs typeface="Arial"/>
              </a:rPr>
              <a:t>себе</a:t>
            </a:r>
            <a:r>
              <a:rPr sz="2000" spc="-30" dirty="0">
                <a:latin typeface="Arial"/>
                <a:cs typeface="Arial"/>
              </a:rPr>
              <a:t> </a:t>
            </a:r>
            <a:r>
              <a:rPr sz="2000" spc="-15" dirty="0">
                <a:latin typeface="Arial"/>
                <a:cs typeface="Arial"/>
              </a:rPr>
              <a:t>дело</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spc="5" dirty="0">
                <a:latin typeface="Arial"/>
                <a:cs typeface="Arial"/>
              </a:rPr>
              <a:t>Легко</a:t>
            </a:r>
            <a:r>
              <a:rPr sz="2000" spc="-30" dirty="0">
                <a:latin typeface="Arial"/>
                <a:cs typeface="Arial"/>
              </a:rPr>
              <a:t> </a:t>
            </a:r>
            <a:r>
              <a:rPr sz="2000" spc="-5" dirty="0">
                <a:latin typeface="Arial"/>
                <a:cs typeface="Arial"/>
              </a:rPr>
              <a:t>можно</a:t>
            </a:r>
            <a:r>
              <a:rPr sz="2000" spc="-20" dirty="0">
                <a:latin typeface="Arial"/>
                <a:cs typeface="Arial"/>
              </a:rPr>
              <a:t> </a:t>
            </a:r>
            <a:r>
              <a:rPr sz="2000" dirty="0">
                <a:latin typeface="Arial"/>
                <a:cs typeface="Arial"/>
              </a:rPr>
              <a:t>выстроить</a:t>
            </a:r>
            <a:r>
              <a:rPr sz="2000" spc="-45" dirty="0">
                <a:latin typeface="Arial"/>
                <a:cs typeface="Arial"/>
              </a:rPr>
              <a:t> </a:t>
            </a:r>
            <a:r>
              <a:rPr sz="2000" spc="-10" dirty="0">
                <a:latin typeface="Arial"/>
                <a:cs typeface="Arial"/>
              </a:rPr>
              <a:t>что-то</a:t>
            </a:r>
            <a:r>
              <a:rPr sz="2000" spc="-25" dirty="0">
                <a:latin typeface="Arial"/>
                <a:cs typeface="Arial"/>
              </a:rPr>
              <a:t> </a:t>
            </a:r>
            <a:r>
              <a:rPr sz="2000" spc="-5" dirty="0">
                <a:latin typeface="Arial"/>
                <a:cs typeface="Arial"/>
              </a:rPr>
              <a:t>свое</a:t>
            </a:r>
            <a:r>
              <a:rPr sz="2000" spc="-10" dirty="0">
                <a:latin typeface="Arial"/>
                <a:cs typeface="Arial"/>
              </a:rPr>
              <a:t> </a:t>
            </a:r>
            <a:r>
              <a:rPr sz="2000" spc="-5" dirty="0">
                <a:latin typeface="Arial"/>
                <a:cs typeface="Arial"/>
              </a:rPr>
              <a:t>на</a:t>
            </a:r>
            <a:r>
              <a:rPr sz="2000" spc="-20" dirty="0">
                <a:latin typeface="Arial"/>
                <a:cs typeface="Arial"/>
              </a:rPr>
              <a:t> </a:t>
            </a:r>
            <a:r>
              <a:rPr sz="2000" spc="-5" dirty="0">
                <a:latin typeface="Arial"/>
                <a:cs typeface="Arial"/>
              </a:rPr>
              <a:t>основе</a:t>
            </a:r>
            <a:r>
              <a:rPr sz="2000" spc="-35" dirty="0">
                <a:latin typeface="Arial"/>
                <a:cs typeface="Arial"/>
              </a:rPr>
              <a:t> </a:t>
            </a:r>
            <a:r>
              <a:rPr sz="2000" spc="-20" dirty="0">
                <a:latin typeface="Arial"/>
                <a:cs typeface="Arial"/>
              </a:rPr>
              <a:t>того, </a:t>
            </a:r>
            <a:r>
              <a:rPr sz="2000" spc="-10" dirty="0">
                <a:latin typeface="Arial"/>
                <a:cs typeface="Arial"/>
              </a:rPr>
              <a:t>что</a:t>
            </a:r>
            <a:r>
              <a:rPr sz="2000" spc="5" dirty="0">
                <a:latin typeface="Arial"/>
                <a:cs typeface="Arial"/>
              </a:rPr>
              <a:t> </a:t>
            </a:r>
            <a:r>
              <a:rPr sz="2000" spc="-15" dirty="0">
                <a:latin typeface="Arial"/>
                <a:cs typeface="Arial"/>
              </a:rPr>
              <a:t>сделали</a:t>
            </a:r>
            <a:r>
              <a:rPr sz="2000" spc="-30" dirty="0">
                <a:latin typeface="Arial"/>
                <a:cs typeface="Arial"/>
              </a:rPr>
              <a:t> </a:t>
            </a:r>
            <a:r>
              <a:rPr sz="2000" spc="-10" dirty="0">
                <a:latin typeface="Arial"/>
                <a:cs typeface="Arial"/>
              </a:rPr>
              <a:t>другие</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dirty="0">
                <a:latin typeface="Arial"/>
                <a:cs typeface="Arial"/>
              </a:rPr>
              <a:t>Не</a:t>
            </a:r>
            <a:r>
              <a:rPr sz="2000" spc="-25" dirty="0">
                <a:latin typeface="Arial"/>
                <a:cs typeface="Arial"/>
              </a:rPr>
              <a:t> </a:t>
            </a:r>
            <a:r>
              <a:rPr sz="2000" dirty="0">
                <a:latin typeface="Arial"/>
                <a:cs typeface="Arial"/>
              </a:rPr>
              <a:t>нужно</a:t>
            </a:r>
            <a:r>
              <a:rPr sz="2000" spc="-20" dirty="0">
                <a:latin typeface="Arial"/>
                <a:cs typeface="Arial"/>
              </a:rPr>
              <a:t> </a:t>
            </a:r>
            <a:r>
              <a:rPr sz="2000" dirty="0">
                <a:latin typeface="Arial"/>
                <a:cs typeface="Arial"/>
              </a:rPr>
              <a:t>мириться</a:t>
            </a:r>
            <a:r>
              <a:rPr sz="2000" spc="-35" dirty="0">
                <a:latin typeface="Arial"/>
                <a:cs typeface="Arial"/>
              </a:rPr>
              <a:t> </a:t>
            </a:r>
            <a:r>
              <a:rPr sz="2000" dirty="0">
                <a:latin typeface="Arial"/>
                <a:cs typeface="Arial"/>
              </a:rPr>
              <a:t>с</a:t>
            </a:r>
            <a:r>
              <a:rPr sz="2000" spc="-20" dirty="0">
                <a:latin typeface="Arial"/>
                <a:cs typeface="Arial"/>
              </a:rPr>
              <a:t> </a:t>
            </a:r>
            <a:r>
              <a:rPr sz="2000" spc="-15" dirty="0">
                <a:latin typeface="Arial"/>
                <a:cs typeface="Arial"/>
              </a:rPr>
              <a:t>хулиганами</a:t>
            </a:r>
            <a:r>
              <a:rPr sz="2000" spc="-25" dirty="0">
                <a:latin typeface="Arial"/>
                <a:cs typeface="Arial"/>
              </a:rPr>
              <a:t> </a:t>
            </a:r>
            <a:r>
              <a:rPr sz="2000" dirty="0">
                <a:latin typeface="Arial"/>
                <a:cs typeface="Arial"/>
              </a:rPr>
              <a:t>и</a:t>
            </a:r>
            <a:r>
              <a:rPr sz="2000" spc="-25" dirty="0">
                <a:latin typeface="Arial"/>
                <a:cs typeface="Arial"/>
              </a:rPr>
              <a:t> </a:t>
            </a:r>
            <a:r>
              <a:rPr sz="2000" spc="-5" dirty="0">
                <a:latin typeface="Arial"/>
                <a:cs typeface="Arial"/>
              </a:rPr>
              <a:t>тиранами</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spc="-15" dirty="0">
                <a:latin typeface="Arial"/>
                <a:cs typeface="Arial"/>
              </a:rPr>
              <a:t>Агитаторы</a:t>
            </a:r>
            <a:r>
              <a:rPr sz="2000" spc="-25" dirty="0">
                <a:latin typeface="Arial"/>
                <a:cs typeface="Arial"/>
              </a:rPr>
              <a:t> </a:t>
            </a:r>
            <a:r>
              <a:rPr sz="2000" spc="-5" dirty="0">
                <a:latin typeface="Arial"/>
                <a:cs typeface="Arial"/>
              </a:rPr>
              <a:t>не</a:t>
            </a:r>
            <a:r>
              <a:rPr sz="2000" spc="-25" dirty="0">
                <a:latin typeface="Arial"/>
                <a:cs typeface="Arial"/>
              </a:rPr>
              <a:t> </a:t>
            </a:r>
            <a:r>
              <a:rPr sz="2000" spc="-10" dirty="0">
                <a:latin typeface="Arial"/>
                <a:cs typeface="Arial"/>
              </a:rPr>
              <a:t>оказываются</a:t>
            </a:r>
            <a:r>
              <a:rPr sz="2000" spc="-40" dirty="0">
                <a:latin typeface="Arial"/>
                <a:cs typeface="Arial"/>
              </a:rPr>
              <a:t> </a:t>
            </a:r>
            <a:r>
              <a:rPr sz="2000" dirty="0">
                <a:latin typeface="Arial"/>
                <a:cs typeface="Arial"/>
              </a:rPr>
              <a:t>в</a:t>
            </a:r>
            <a:r>
              <a:rPr sz="2000" spc="-20" dirty="0">
                <a:latin typeface="Arial"/>
                <a:cs typeface="Arial"/>
              </a:rPr>
              <a:t> </a:t>
            </a:r>
            <a:r>
              <a:rPr sz="2000" spc="-10" dirty="0">
                <a:latin typeface="Arial"/>
                <a:cs typeface="Arial"/>
              </a:rPr>
              <a:t>изоляции</a:t>
            </a:r>
            <a:endParaRPr sz="2000">
              <a:latin typeface="Arial"/>
              <a:cs typeface="Arial"/>
            </a:endParaRPr>
          </a:p>
          <a:p>
            <a:pPr marL="355600" indent="-342900">
              <a:lnSpc>
                <a:spcPct val="100000"/>
              </a:lnSpc>
              <a:spcBef>
                <a:spcPts val="484"/>
              </a:spcBef>
              <a:buClr>
                <a:srgbClr val="006699"/>
              </a:buClr>
              <a:buSzPct val="135000"/>
              <a:buFont typeface="Wingdings"/>
              <a:buChar char=""/>
              <a:tabLst>
                <a:tab pos="354965" algn="l"/>
                <a:tab pos="355600" algn="l"/>
              </a:tabLst>
            </a:pPr>
            <a:r>
              <a:rPr sz="2000" spc="-10" dirty="0">
                <a:latin typeface="Arial"/>
                <a:cs typeface="Arial"/>
              </a:rPr>
              <a:t>Совершенство</a:t>
            </a:r>
            <a:r>
              <a:rPr sz="2000" spc="-30" dirty="0">
                <a:latin typeface="Arial"/>
                <a:cs typeface="Arial"/>
              </a:rPr>
              <a:t> </a:t>
            </a:r>
            <a:r>
              <a:rPr sz="2000" spc="-5" dirty="0">
                <a:latin typeface="Arial"/>
                <a:cs typeface="Arial"/>
              </a:rPr>
              <a:t>обычно</a:t>
            </a:r>
            <a:r>
              <a:rPr sz="2000" spc="-10" dirty="0">
                <a:latin typeface="Arial"/>
                <a:cs typeface="Arial"/>
              </a:rPr>
              <a:t> </a:t>
            </a:r>
            <a:r>
              <a:rPr sz="2000" spc="-15" dirty="0">
                <a:latin typeface="Arial"/>
                <a:cs typeface="Arial"/>
              </a:rPr>
              <a:t>выигрывает</a:t>
            </a:r>
            <a:r>
              <a:rPr sz="2000" spc="-35" dirty="0">
                <a:latin typeface="Arial"/>
                <a:cs typeface="Arial"/>
              </a:rPr>
              <a:t> </a:t>
            </a:r>
            <a:r>
              <a:rPr sz="2000" dirty="0">
                <a:latin typeface="Arial"/>
                <a:cs typeface="Arial"/>
              </a:rPr>
              <a:t>(а </a:t>
            </a:r>
            <a:r>
              <a:rPr sz="2000" spc="-10" dirty="0">
                <a:latin typeface="Arial"/>
                <a:cs typeface="Arial"/>
              </a:rPr>
              <a:t>посредственность</a:t>
            </a:r>
            <a:r>
              <a:rPr sz="2000" spc="-5" dirty="0">
                <a:latin typeface="Arial"/>
                <a:cs typeface="Arial"/>
              </a:rPr>
              <a:t> </a:t>
            </a:r>
            <a:r>
              <a:rPr sz="2000" dirty="0">
                <a:latin typeface="Arial"/>
                <a:cs typeface="Arial"/>
              </a:rPr>
              <a:t>–</a:t>
            </a:r>
            <a:r>
              <a:rPr sz="2000" spc="-5" dirty="0">
                <a:latin typeface="Arial"/>
                <a:cs typeface="Arial"/>
              </a:rPr>
              <a:t> </a:t>
            </a:r>
            <a:r>
              <a:rPr sz="2000" spc="-20" dirty="0">
                <a:latin typeface="Arial"/>
                <a:cs typeface="Arial"/>
              </a:rPr>
              <a:t>нет)</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spc="-15" dirty="0">
                <a:latin typeface="Arial"/>
                <a:cs typeface="Arial"/>
              </a:rPr>
              <a:t>Разжигание</a:t>
            </a:r>
            <a:r>
              <a:rPr sz="2000" spc="-50" dirty="0">
                <a:latin typeface="Arial"/>
                <a:cs typeface="Arial"/>
              </a:rPr>
              <a:t> </a:t>
            </a:r>
            <a:r>
              <a:rPr sz="2000" spc="-5" dirty="0">
                <a:latin typeface="Arial"/>
                <a:cs typeface="Arial"/>
              </a:rPr>
              <a:t>ненависти</a:t>
            </a:r>
            <a:r>
              <a:rPr sz="2000" spc="-50" dirty="0">
                <a:latin typeface="Arial"/>
                <a:cs typeface="Arial"/>
              </a:rPr>
              <a:t> </a:t>
            </a:r>
            <a:r>
              <a:rPr sz="2000" spc="-15" dirty="0">
                <a:latin typeface="Arial"/>
                <a:cs typeface="Arial"/>
              </a:rPr>
              <a:t>обернется</a:t>
            </a:r>
            <a:r>
              <a:rPr sz="2000" spc="-20" dirty="0">
                <a:latin typeface="Arial"/>
                <a:cs typeface="Arial"/>
              </a:rPr>
              <a:t> </a:t>
            </a:r>
            <a:r>
              <a:rPr sz="2000" spc="-10" dirty="0">
                <a:latin typeface="Arial"/>
                <a:cs typeface="Arial"/>
              </a:rPr>
              <a:t>против</a:t>
            </a:r>
            <a:r>
              <a:rPr sz="2000" dirty="0">
                <a:latin typeface="Arial"/>
                <a:cs typeface="Arial"/>
              </a:rPr>
              <a:t> </a:t>
            </a:r>
            <a:r>
              <a:rPr sz="2000" spc="-20" dirty="0">
                <a:latin typeface="Arial"/>
                <a:cs typeface="Arial"/>
              </a:rPr>
              <a:t>того, </a:t>
            </a:r>
            <a:r>
              <a:rPr sz="2000" spc="-5" dirty="0">
                <a:latin typeface="Arial"/>
                <a:cs typeface="Arial"/>
              </a:rPr>
              <a:t>кто</a:t>
            </a:r>
            <a:r>
              <a:rPr sz="2000" spc="-20" dirty="0">
                <a:latin typeface="Arial"/>
                <a:cs typeface="Arial"/>
              </a:rPr>
              <a:t> </a:t>
            </a:r>
            <a:r>
              <a:rPr sz="2000" spc="-15" dirty="0">
                <a:latin typeface="Arial"/>
                <a:cs typeface="Arial"/>
              </a:rPr>
              <a:t>этим</a:t>
            </a:r>
            <a:r>
              <a:rPr sz="2000" dirty="0">
                <a:latin typeface="Arial"/>
                <a:cs typeface="Arial"/>
              </a:rPr>
              <a:t> </a:t>
            </a:r>
            <a:r>
              <a:rPr sz="2000" spc="-15" dirty="0">
                <a:latin typeface="Arial"/>
                <a:cs typeface="Arial"/>
              </a:rPr>
              <a:t>занимается</a:t>
            </a:r>
            <a:endParaRPr sz="2000">
              <a:latin typeface="Arial"/>
              <a:cs typeface="Arial"/>
            </a:endParaRPr>
          </a:p>
          <a:p>
            <a:pPr marL="355600" indent="-342900">
              <a:lnSpc>
                <a:spcPct val="100000"/>
              </a:lnSpc>
              <a:spcBef>
                <a:spcPts val="480"/>
              </a:spcBef>
              <a:buClr>
                <a:srgbClr val="006699"/>
              </a:buClr>
              <a:buSzPct val="135000"/>
              <a:buFont typeface="Wingdings"/>
              <a:buChar char=""/>
              <a:tabLst>
                <a:tab pos="354965" algn="l"/>
                <a:tab pos="355600" algn="l"/>
              </a:tabLst>
            </a:pPr>
            <a:r>
              <a:rPr sz="2000" spc="-10" dirty="0">
                <a:latin typeface="Arial"/>
                <a:cs typeface="Arial"/>
              </a:rPr>
              <a:t>Большой</a:t>
            </a:r>
            <a:r>
              <a:rPr sz="2000" spc="-50" dirty="0">
                <a:latin typeface="Arial"/>
                <a:cs typeface="Arial"/>
              </a:rPr>
              <a:t> </a:t>
            </a:r>
            <a:r>
              <a:rPr sz="2000" dirty="0">
                <a:latin typeface="Arial"/>
                <a:cs typeface="Arial"/>
              </a:rPr>
              <a:t>вклад</a:t>
            </a:r>
            <a:r>
              <a:rPr sz="2000" spc="-20" dirty="0">
                <a:latin typeface="Arial"/>
                <a:cs typeface="Arial"/>
              </a:rPr>
              <a:t> </a:t>
            </a:r>
            <a:r>
              <a:rPr sz="2000" dirty="0">
                <a:latin typeface="Arial"/>
                <a:cs typeface="Arial"/>
              </a:rPr>
              <a:t>в</a:t>
            </a:r>
            <a:r>
              <a:rPr sz="2000" spc="-15" dirty="0">
                <a:latin typeface="Arial"/>
                <a:cs typeface="Arial"/>
              </a:rPr>
              <a:t> </a:t>
            </a:r>
            <a:r>
              <a:rPr sz="2000" spc="-20" dirty="0">
                <a:latin typeface="Arial"/>
                <a:cs typeface="Arial"/>
              </a:rPr>
              <a:t>дело</a:t>
            </a:r>
            <a:r>
              <a:rPr sz="2000" spc="5" dirty="0">
                <a:latin typeface="Arial"/>
                <a:cs typeface="Arial"/>
              </a:rPr>
              <a:t> </a:t>
            </a:r>
            <a:r>
              <a:rPr sz="2000" spc="-20" dirty="0">
                <a:latin typeface="Arial"/>
                <a:cs typeface="Arial"/>
              </a:rPr>
              <a:t>получает</a:t>
            </a:r>
            <a:r>
              <a:rPr sz="2000" spc="-10" dirty="0">
                <a:latin typeface="Arial"/>
                <a:cs typeface="Arial"/>
              </a:rPr>
              <a:t> </a:t>
            </a:r>
            <a:r>
              <a:rPr sz="2000" spc="-5" dirty="0">
                <a:latin typeface="Arial"/>
                <a:cs typeface="Arial"/>
              </a:rPr>
              <a:t>признание</a:t>
            </a:r>
            <a:r>
              <a:rPr sz="2000" spc="-40" dirty="0">
                <a:latin typeface="Arial"/>
                <a:cs typeface="Arial"/>
              </a:rPr>
              <a:t> </a:t>
            </a:r>
            <a:r>
              <a:rPr sz="2000" dirty="0">
                <a:latin typeface="Arial"/>
                <a:cs typeface="Arial"/>
              </a:rPr>
              <a:t>и</a:t>
            </a:r>
            <a:r>
              <a:rPr sz="2000" spc="-5" dirty="0">
                <a:latin typeface="Arial"/>
                <a:cs typeface="Arial"/>
              </a:rPr>
              <a:t> </a:t>
            </a:r>
            <a:r>
              <a:rPr sz="2000" spc="-10" dirty="0">
                <a:latin typeface="Arial"/>
                <a:cs typeface="Arial"/>
              </a:rPr>
              <a:t>славу</a:t>
            </a:r>
            <a:endParaRPr sz="2000">
              <a:latin typeface="Arial"/>
              <a:cs typeface="Arial"/>
            </a:endParaRPr>
          </a:p>
        </p:txBody>
      </p:sp>
      <p:grpSp>
        <p:nvGrpSpPr>
          <p:cNvPr id="5" name="object 5"/>
          <p:cNvGrpSpPr/>
          <p:nvPr/>
        </p:nvGrpSpPr>
        <p:grpSpPr>
          <a:xfrm>
            <a:off x="7150544" y="2448623"/>
            <a:ext cx="3803015" cy="962660"/>
            <a:chOff x="7150544" y="2448623"/>
            <a:chExt cx="3803015" cy="962660"/>
          </a:xfrm>
        </p:grpSpPr>
        <p:sp>
          <p:nvSpPr>
            <p:cNvPr id="6" name="object 6"/>
            <p:cNvSpPr/>
            <p:nvPr/>
          </p:nvSpPr>
          <p:spPr>
            <a:xfrm>
              <a:off x="7163561" y="2461640"/>
              <a:ext cx="3776979" cy="936625"/>
            </a:xfrm>
            <a:custGeom>
              <a:avLst/>
              <a:gdLst/>
              <a:ahLst/>
              <a:cxnLst/>
              <a:rect l="l" t="t" r="r" b="b"/>
              <a:pathLst>
                <a:path w="3776979" h="936625">
                  <a:moveTo>
                    <a:pt x="3650742" y="181737"/>
                  </a:moveTo>
                  <a:lnTo>
                    <a:pt x="125730" y="181737"/>
                  </a:lnTo>
                  <a:lnTo>
                    <a:pt x="76777" y="191613"/>
                  </a:lnTo>
                  <a:lnTo>
                    <a:pt x="36814" y="218551"/>
                  </a:lnTo>
                  <a:lnTo>
                    <a:pt x="9876" y="258514"/>
                  </a:lnTo>
                  <a:lnTo>
                    <a:pt x="0" y="307467"/>
                  </a:lnTo>
                  <a:lnTo>
                    <a:pt x="0" y="810387"/>
                  </a:lnTo>
                  <a:lnTo>
                    <a:pt x="9876" y="859339"/>
                  </a:lnTo>
                  <a:lnTo>
                    <a:pt x="36814" y="899302"/>
                  </a:lnTo>
                  <a:lnTo>
                    <a:pt x="76777" y="926240"/>
                  </a:lnTo>
                  <a:lnTo>
                    <a:pt x="125730" y="936117"/>
                  </a:lnTo>
                  <a:lnTo>
                    <a:pt x="3650742" y="936117"/>
                  </a:lnTo>
                  <a:lnTo>
                    <a:pt x="3699694" y="926240"/>
                  </a:lnTo>
                  <a:lnTo>
                    <a:pt x="3739657" y="899302"/>
                  </a:lnTo>
                  <a:lnTo>
                    <a:pt x="3766595" y="859339"/>
                  </a:lnTo>
                  <a:lnTo>
                    <a:pt x="3776472" y="810387"/>
                  </a:lnTo>
                  <a:lnTo>
                    <a:pt x="3776472" y="307467"/>
                  </a:lnTo>
                  <a:lnTo>
                    <a:pt x="3766595" y="258514"/>
                  </a:lnTo>
                  <a:lnTo>
                    <a:pt x="3739657" y="218551"/>
                  </a:lnTo>
                  <a:lnTo>
                    <a:pt x="3699694" y="191613"/>
                  </a:lnTo>
                  <a:lnTo>
                    <a:pt x="3650742" y="181737"/>
                  </a:lnTo>
                  <a:close/>
                </a:path>
                <a:path w="3776979" h="936625">
                  <a:moveTo>
                    <a:pt x="46101" y="0"/>
                  </a:moveTo>
                  <a:lnTo>
                    <a:pt x="629412" y="181737"/>
                  </a:lnTo>
                  <a:lnTo>
                    <a:pt x="1573530" y="181737"/>
                  </a:lnTo>
                  <a:lnTo>
                    <a:pt x="46101" y="0"/>
                  </a:lnTo>
                  <a:close/>
                </a:path>
              </a:pathLst>
            </a:custGeom>
            <a:solidFill>
              <a:srgbClr val="F1F1F1"/>
            </a:solidFill>
          </p:spPr>
          <p:txBody>
            <a:bodyPr wrap="square" lIns="0" tIns="0" rIns="0" bIns="0" rtlCol="0"/>
            <a:lstStyle/>
            <a:p>
              <a:endParaRPr/>
            </a:p>
          </p:txBody>
        </p:sp>
        <p:sp>
          <p:nvSpPr>
            <p:cNvPr id="7" name="object 7"/>
            <p:cNvSpPr/>
            <p:nvPr/>
          </p:nvSpPr>
          <p:spPr>
            <a:xfrm>
              <a:off x="7163561" y="2461640"/>
              <a:ext cx="3776979" cy="936625"/>
            </a:xfrm>
            <a:custGeom>
              <a:avLst/>
              <a:gdLst/>
              <a:ahLst/>
              <a:cxnLst/>
              <a:rect l="l" t="t" r="r" b="b"/>
              <a:pathLst>
                <a:path w="3776979" h="936625">
                  <a:moveTo>
                    <a:pt x="0" y="307467"/>
                  </a:moveTo>
                  <a:lnTo>
                    <a:pt x="9876" y="258514"/>
                  </a:lnTo>
                  <a:lnTo>
                    <a:pt x="36814" y="218551"/>
                  </a:lnTo>
                  <a:lnTo>
                    <a:pt x="76777" y="191613"/>
                  </a:lnTo>
                  <a:lnTo>
                    <a:pt x="125730" y="181737"/>
                  </a:lnTo>
                  <a:lnTo>
                    <a:pt x="629412" y="181737"/>
                  </a:lnTo>
                  <a:lnTo>
                    <a:pt x="46101" y="0"/>
                  </a:lnTo>
                  <a:lnTo>
                    <a:pt x="1573530" y="181737"/>
                  </a:lnTo>
                  <a:lnTo>
                    <a:pt x="3650742" y="181737"/>
                  </a:lnTo>
                  <a:lnTo>
                    <a:pt x="3699694" y="191613"/>
                  </a:lnTo>
                  <a:lnTo>
                    <a:pt x="3739657" y="218551"/>
                  </a:lnTo>
                  <a:lnTo>
                    <a:pt x="3766595" y="258514"/>
                  </a:lnTo>
                  <a:lnTo>
                    <a:pt x="3776472" y="307467"/>
                  </a:lnTo>
                  <a:lnTo>
                    <a:pt x="3776472" y="496062"/>
                  </a:lnTo>
                  <a:lnTo>
                    <a:pt x="3776472" y="810387"/>
                  </a:lnTo>
                  <a:lnTo>
                    <a:pt x="3766595" y="859339"/>
                  </a:lnTo>
                  <a:lnTo>
                    <a:pt x="3739657" y="899302"/>
                  </a:lnTo>
                  <a:lnTo>
                    <a:pt x="3699694" y="926240"/>
                  </a:lnTo>
                  <a:lnTo>
                    <a:pt x="3650742" y="936117"/>
                  </a:lnTo>
                  <a:lnTo>
                    <a:pt x="1573530" y="936117"/>
                  </a:lnTo>
                  <a:lnTo>
                    <a:pt x="629412" y="936117"/>
                  </a:lnTo>
                  <a:lnTo>
                    <a:pt x="125730" y="936117"/>
                  </a:lnTo>
                  <a:lnTo>
                    <a:pt x="76777" y="926240"/>
                  </a:lnTo>
                  <a:lnTo>
                    <a:pt x="36814" y="899302"/>
                  </a:lnTo>
                  <a:lnTo>
                    <a:pt x="9876" y="859339"/>
                  </a:lnTo>
                  <a:lnTo>
                    <a:pt x="0" y="810387"/>
                  </a:lnTo>
                  <a:lnTo>
                    <a:pt x="0" y="496062"/>
                  </a:lnTo>
                  <a:lnTo>
                    <a:pt x="0" y="307467"/>
                  </a:lnTo>
                  <a:close/>
                </a:path>
              </a:pathLst>
            </a:custGeom>
            <a:ln w="25908">
              <a:solidFill>
                <a:srgbClr val="A6A6A6"/>
              </a:solidFill>
            </a:ln>
          </p:spPr>
          <p:txBody>
            <a:bodyPr wrap="square" lIns="0" tIns="0" rIns="0" bIns="0" rtlCol="0"/>
            <a:lstStyle/>
            <a:p>
              <a:endParaRPr/>
            </a:p>
          </p:txBody>
        </p:sp>
      </p:grpSp>
      <p:sp>
        <p:nvSpPr>
          <p:cNvPr id="8" name="object 8"/>
          <p:cNvSpPr txBox="1"/>
          <p:nvPr/>
        </p:nvSpPr>
        <p:spPr>
          <a:xfrm>
            <a:off x="8035543" y="2695194"/>
            <a:ext cx="2680970" cy="635635"/>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585858"/>
                </a:solidFill>
                <a:latin typeface="Arial"/>
                <a:cs typeface="Arial"/>
              </a:rPr>
              <a:t>Поколение соцсетей </a:t>
            </a:r>
            <a:r>
              <a:rPr sz="2000" spc="5" dirty="0">
                <a:solidFill>
                  <a:srgbClr val="585858"/>
                </a:solidFill>
                <a:latin typeface="Arial"/>
                <a:cs typeface="Arial"/>
              </a:rPr>
              <a:t> </a:t>
            </a:r>
            <a:r>
              <a:rPr sz="2000" dirty="0">
                <a:solidFill>
                  <a:srgbClr val="585858"/>
                </a:solidFill>
                <a:latin typeface="Arial"/>
                <a:cs typeface="Arial"/>
              </a:rPr>
              <a:t>уже</a:t>
            </a:r>
            <a:r>
              <a:rPr sz="2000" spc="-35" dirty="0">
                <a:solidFill>
                  <a:srgbClr val="585858"/>
                </a:solidFill>
                <a:latin typeface="Arial"/>
                <a:cs typeface="Arial"/>
              </a:rPr>
              <a:t> </a:t>
            </a:r>
            <a:r>
              <a:rPr sz="2000" spc="-5" dirty="0">
                <a:solidFill>
                  <a:srgbClr val="585858"/>
                </a:solidFill>
                <a:latin typeface="Arial"/>
                <a:cs typeface="Arial"/>
              </a:rPr>
              <a:t>пришло</a:t>
            </a:r>
            <a:r>
              <a:rPr sz="2000" spc="-40" dirty="0">
                <a:solidFill>
                  <a:srgbClr val="585858"/>
                </a:solidFill>
                <a:latin typeface="Arial"/>
                <a:cs typeface="Arial"/>
              </a:rPr>
              <a:t> </a:t>
            </a:r>
            <a:r>
              <a:rPr sz="2000" spc="-5" dirty="0">
                <a:solidFill>
                  <a:srgbClr val="585858"/>
                </a:solidFill>
                <a:latin typeface="Arial"/>
                <a:cs typeface="Arial"/>
              </a:rPr>
              <a:t>на</a:t>
            </a:r>
            <a:r>
              <a:rPr sz="2000" spc="-30" dirty="0">
                <a:solidFill>
                  <a:srgbClr val="585858"/>
                </a:solidFill>
                <a:latin typeface="Arial"/>
                <a:cs typeface="Arial"/>
              </a:rPr>
              <a:t> </a:t>
            </a:r>
            <a:r>
              <a:rPr sz="2000" spc="-5" dirty="0">
                <a:solidFill>
                  <a:srgbClr val="585858"/>
                </a:solidFill>
                <a:latin typeface="Arial"/>
                <a:cs typeface="Arial"/>
              </a:rPr>
              <a:t>работу</a:t>
            </a:r>
            <a:endParaRPr sz="2000">
              <a:latin typeface="Arial"/>
              <a:cs typeface="Arial"/>
            </a:endParaRPr>
          </a:p>
        </p:txBody>
      </p:sp>
      <p:sp>
        <p:nvSpPr>
          <p:cNvPr id="10" name="object 10"/>
          <p:cNvSpPr txBox="1">
            <a:spLocks noGrp="1"/>
          </p:cNvSpPr>
          <p:nvPr>
            <p:ph type="sldNum" sz="quarter" idx="4294967295"/>
          </p:nvPr>
        </p:nvSpPr>
        <p:spPr>
          <a:xfrm>
            <a:off x="0" y="0"/>
            <a:ext cx="0" cy="224420"/>
          </a:xfrm>
          <a:prstGeom prst="rect">
            <a:avLst/>
          </a:prstGeom>
        </p:spPr>
        <p:txBody>
          <a:bodyPr vert="horz" wrap="square" lIns="0" tIns="0" rIns="0" bIns="0" rtlCol="0">
            <a:spAutoFit/>
          </a:bodyPr>
          <a:lstStyle/>
          <a:p>
            <a:pPr marL="38100">
              <a:lnSpc>
                <a:spcPts val="1650"/>
              </a:lnSpc>
            </a:pPr>
            <a:endParaRPr dirty="0"/>
          </a:p>
        </p:txBody>
      </p:sp>
    </p:spTree>
    <p:extLst>
      <p:ext uri="{BB962C8B-B14F-4D97-AF65-F5344CB8AC3E}">
        <p14:creationId xmlns:p14="http://schemas.microsoft.com/office/powerpoint/2010/main" val="4191160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8361680" cy="574040"/>
          </a:xfrm>
          <a:prstGeom prst="rect">
            <a:avLst/>
          </a:prstGeom>
        </p:spPr>
        <p:txBody>
          <a:bodyPr vert="horz" wrap="square" lIns="0" tIns="12700" rIns="0" bIns="0" rtlCol="0">
            <a:spAutoFit/>
          </a:bodyPr>
          <a:lstStyle/>
          <a:p>
            <a:pPr marL="12700">
              <a:lnSpc>
                <a:spcPct val="100000"/>
              </a:lnSpc>
              <a:spcBef>
                <a:spcPts val="100"/>
              </a:spcBef>
            </a:pPr>
            <a:r>
              <a:rPr spc="-5" dirty="0"/>
              <a:t>Новый</a:t>
            </a:r>
            <a:r>
              <a:rPr spc="-25" dirty="0"/>
              <a:t> </a:t>
            </a:r>
            <a:r>
              <a:rPr dirty="0"/>
              <a:t>мир</a:t>
            </a:r>
            <a:r>
              <a:rPr spc="-10" dirty="0"/>
              <a:t> </a:t>
            </a:r>
            <a:r>
              <a:rPr spc="-30" dirty="0"/>
              <a:t>несет</a:t>
            </a:r>
            <a:r>
              <a:rPr spc="-10" dirty="0"/>
              <a:t> три</a:t>
            </a:r>
            <a:r>
              <a:rPr spc="-15" dirty="0"/>
              <a:t> </a:t>
            </a:r>
            <a:r>
              <a:rPr spc="-5" dirty="0"/>
              <a:t>основных</a:t>
            </a:r>
            <a:r>
              <a:rPr spc="-25" dirty="0"/>
              <a:t> </a:t>
            </a:r>
            <a:r>
              <a:rPr spc="-15" dirty="0"/>
              <a:t>вызова</a:t>
            </a:r>
          </a:p>
        </p:txBody>
      </p:sp>
      <p:grpSp>
        <p:nvGrpSpPr>
          <p:cNvPr id="3" name="object 3"/>
          <p:cNvGrpSpPr/>
          <p:nvPr/>
        </p:nvGrpSpPr>
        <p:grpSpPr>
          <a:xfrm>
            <a:off x="3037839" y="3220211"/>
            <a:ext cx="7835265" cy="2477135"/>
            <a:chOff x="3037839" y="3220211"/>
            <a:chExt cx="7835265" cy="2477135"/>
          </a:xfrm>
        </p:grpSpPr>
        <p:sp>
          <p:nvSpPr>
            <p:cNvPr id="4" name="object 4"/>
            <p:cNvSpPr/>
            <p:nvPr/>
          </p:nvSpPr>
          <p:spPr>
            <a:xfrm>
              <a:off x="3037840" y="3220211"/>
              <a:ext cx="1587500" cy="2477135"/>
            </a:xfrm>
            <a:custGeom>
              <a:avLst/>
              <a:gdLst/>
              <a:ahLst/>
              <a:cxnLst/>
              <a:rect l="l" t="t" r="r" b="b"/>
              <a:pathLst>
                <a:path w="1587500" h="2477135">
                  <a:moveTo>
                    <a:pt x="715213" y="242544"/>
                  </a:moveTo>
                  <a:lnTo>
                    <a:pt x="712343" y="227711"/>
                  </a:lnTo>
                  <a:lnTo>
                    <a:pt x="636384" y="42418"/>
                  </a:lnTo>
                  <a:lnTo>
                    <a:pt x="618998" y="0"/>
                  </a:lnTo>
                  <a:lnTo>
                    <a:pt x="405765" y="122809"/>
                  </a:lnTo>
                  <a:lnTo>
                    <a:pt x="394373" y="132829"/>
                  </a:lnTo>
                  <a:lnTo>
                    <a:pt x="387959" y="145948"/>
                  </a:lnTo>
                  <a:lnTo>
                    <a:pt x="386956" y="160515"/>
                  </a:lnTo>
                  <a:lnTo>
                    <a:pt x="391795" y="174879"/>
                  </a:lnTo>
                  <a:lnTo>
                    <a:pt x="401739" y="186207"/>
                  </a:lnTo>
                  <a:lnTo>
                    <a:pt x="414858" y="192633"/>
                  </a:lnTo>
                  <a:lnTo>
                    <a:pt x="429412" y="193675"/>
                  </a:lnTo>
                  <a:lnTo>
                    <a:pt x="443738" y="188849"/>
                  </a:lnTo>
                  <a:lnTo>
                    <a:pt x="531444" y="138341"/>
                  </a:lnTo>
                  <a:lnTo>
                    <a:pt x="0" y="1691640"/>
                  </a:lnTo>
                  <a:lnTo>
                    <a:pt x="72136" y="1716278"/>
                  </a:lnTo>
                  <a:lnTo>
                    <a:pt x="603478" y="163042"/>
                  </a:lnTo>
                  <a:lnTo>
                    <a:pt x="641858" y="256667"/>
                  </a:lnTo>
                  <a:lnTo>
                    <a:pt x="650252" y="269227"/>
                  </a:lnTo>
                  <a:lnTo>
                    <a:pt x="662393" y="277317"/>
                  </a:lnTo>
                  <a:lnTo>
                    <a:pt x="676681" y="280250"/>
                  </a:lnTo>
                  <a:lnTo>
                    <a:pt x="691515" y="277368"/>
                  </a:lnTo>
                  <a:lnTo>
                    <a:pt x="704138" y="268973"/>
                  </a:lnTo>
                  <a:lnTo>
                    <a:pt x="712254" y="256832"/>
                  </a:lnTo>
                  <a:lnTo>
                    <a:pt x="715213" y="242544"/>
                  </a:lnTo>
                  <a:close/>
                </a:path>
                <a:path w="1587500" h="2477135">
                  <a:moveTo>
                    <a:pt x="1587246" y="2410256"/>
                  </a:moveTo>
                  <a:lnTo>
                    <a:pt x="1499997" y="2244852"/>
                  </a:lnTo>
                  <a:lnTo>
                    <a:pt x="1492770" y="2235974"/>
                  </a:lnTo>
                  <a:lnTo>
                    <a:pt x="1483004" y="2230729"/>
                  </a:lnTo>
                  <a:lnTo>
                    <a:pt x="1471955" y="2229535"/>
                  </a:lnTo>
                  <a:lnTo>
                    <a:pt x="1460881" y="2232787"/>
                  </a:lnTo>
                  <a:lnTo>
                    <a:pt x="1451991" y="2240013"/>
                  </a:lnTo>
                  <a:lnTo>
                    <a:pt x="1446745" y="2249779"/>
                  </a:lnTo>
                  <a:lnTo>
                    <a:pt x="1445552" y="2260828"/>
                  </a:lnTo>
                  <a:lnTo>
                    <a:pt x="1448816" y="2271903"/>
                  </a:lnTo>
                  <a:lnTo>
                    <a:pt x="1484579" y="2339746"/>
                  </a:lnTo>
                  <a:lnTo>
                    <a:pt x="55626" y="1791081"/>
                  </a:lnTo>
                  <a:lnTo>
                    <a:pt x="34798" y="1845183"/>
                  </a:lnTo>
                  <a:lnTo>
                    <a:pt x="1463852" y="2393899"/>
                  </a:lnTo>
                  <a:lnTo>
                    <a:pt x="1391793" y="2420404"/>
                  </a:lnTo>
                  <a:lnTo>
                    <a:pt x="1382001" y="2426436"/>
                  </a:lnTo>
                  <a:lnTo>
                    <a:pt x="1375498" y="2435441"/>
                  </a:lnTo>
                  <a:lnTo>
                    <a:pt x="1372857" y="2446223"/>
                  </a:lnTo>
                  <a:lnTo>
                    <a:pt x="1374648" y="2457577"/>
                  </a:lnTo>
                  <a:lnTo>
                    <a:pt x="1380629" y="2467381"/>
                  </a:lnTo>
                  <a:lnTo>
                    <a:pt x="1389608" y="2473871"/>
                  </a:lnTo>
                  <a:lnTo>
                    <a:pt x="1400378" y="2476525"/>
                  </a:lnTo>
                  <a:lnTo>
                    <a:pt x="1411732" y="2474760"/>
                  </a:lnTo>
                  <a:lnTo>
                    <a:pt x="1556588" y="2421521"/>
                  </a:lnTo>
                  <a:lnTo>
                    <a:pt x="1587246" y="2410256"/>
                  </a:lnTo>
                  <a:close/>
                </a:path>
                <a:path w="1587500" h="2477135">
                  <a:moveTo>
                    <a:pt x="1587373" y="940308"/>
                  </a:moveTo>
                  <a:lnTo>
                    <a:pt x="1569148" y="936371"/>
                  </a:lnTo>
                  <a:lnTo>
                    <a:pt x="1404620" y="900811"/>
                  </a:lnTo>
                  <a:lnTo>
                    <a:pt x="1393113" y="900696"/>
                  </a:lnTo>
                  <a:lnTo>
                    <a:pt x="1382788" y="904836"/>
                  </a:lnTo>
                  <a:lnTo>
                    <a:pt x="1374775" y="912520"/>
                  </a:lnTo>
                  <a:lnTo>
                    <a:pt x="1370203" y="923036"/>
                  </a:lnTo>
                  <a:lnTo>
                    <a:pt x="1370012" y="934529"/>
                  </a:lnTo>
                  <a:lnTo>
                    <a:pt x="1374114" y="944816"/>
                  </a:lnTo>
                  <a:lnTo>
                    <a:pt x="1381823" y="952830"/>
                  </a:lnTo>
                  <a:lnTo>
                    <a:pt x="1392428" y="957453"/>
                  </a:lnTo>
                  <a:lnTo>
                    <a:pt x="1467548" y="973709"/>
                  </a:lnTo>
                  <a:lnTo>
                    <a:pt x="122555" y="1718945"/>
                  </a:lnTo>
                  <a:lnTo>
                    <a:pt x="150749" y="1769491"/>
                  </a:lnTo>
                  <a:lnTo>
                    <a:pt x="1495615" y="1024255"/>
                  </a:lnTo>
                  <a:lnTo>
                    <a:pt x="1469517" y="1096645"/>
                  </a:lnTo>
                  <a:lnTo>
                    <a:pt x="1486916" y="1133729"/>
                  </a:lnTo>
                  <a:lnTo>
                    <a:pt x="1498257" y="1135367"/>
                  </a:lnTo>
                  <a:lnTo>
                    <a:pt x="1509026" y="1132636"/>
                  </a:lnTo>
                  <a:lnTo>
                    <a:pt x="1518005" y="1126070"/>
                  </a:lnTo>
                  <a:lnTo>
                    <a:pt x="1524000" y="1116203"/>
                  </a:lnTo>
                  <a:lnTo>
                    <a:pt x="1587373" y="940308"/>
                  </a:lnTo>
                  <a:close/>
                </a:path>
              </a:pathLst>
            </a:custGeom>
            <a:solidFill>
              <a:srgbClr val="006699"/>
            </a:solidFill>
          </p:spPr>
          <p:txBody>
            <a:bodyPr wrap="square" lIns="0" tIns="0" rIns="0" bIns="0" rtlCol="0"/>
            <a:lstStyle/>
            <a:p>
              <a:endParaRPr/>
            </a:p>
          </p:txBody>
        </p:sp>
        <p:sp>
          <p:nvSpPr>
            <p:cNvPr id="5" name="object 5"/>
            <p:cNvSpPr/>
            <p:nvPr/>
          </p:nvSpPr>
          <p:spPr>
            <a:xfrm>
              <a:off x="5217413" y="4719065"/>
              <a:ext cx="5655945" cy="911860"/>
            </a:xfrm>
            <a:custGeom>
              <a:avLst/>
              <a:gdLst/>
              <a:ahLst/>
              <a:cxnLst/>
              <a:rect l="l" t="t" r="r" b="b"/>
              <a:pathLst>
                <a:path w="5655945" h="911860">
                  <a:moveTo>
                    <a:pt x="5655564" y="0"/>
                  </a:moveTo>
                  <a:lnTo>
                    <a:pt x="0" y="0"/>
                  </a:lnTo>
                  <a:lnTo>
                    <a:pt x="0" y="911352"/>
                  </a:lnTo>
                  <a:lnTo>
                    <a:pt x="5655564" y="911352"/>
                  </a:lnTo>
                  <a:lnTo>
                    <a:pt x="5655564" y="0"/>
                  </a:lnTo>
                  <a:close/>
                </a:path>
              </a:pathLst>
            </a:custGeom>
            <a:solidFill>
              <a:srgbClr val="F1F1F1"/>
            </a:solidFill>
          </p:spPr>
          <p:txBody>
            <a:bodyPr wrap="square" lIns="0" tIns="0" rIns="0" bIns="0" rtlCol="0"/>
            <a:lstStyle/>
            <a:p>
              <a:endParaRPr/>
            </a:p>
          </p:txBody>
        </p:sp>
        <p:sp>
          <p:nvSpPr>
            <p:cNvPr id="6" name="object 6"/>
            <p:cNvSpPr/>
            <p:nvPr/>
          </p:nvSpPr>
          <p:spPr>
            <a:xfrm>
              <a:off x="4348098" y="4719065"/>
              <a:ext cx="843280" cy="911860"/>
            </a:xfrm>
            <a:custGeom>
              <a:avLst/>
              <a:gdLst/>
              <a:ahLst/>
              <a:cxnLst/>
              <a:rect l="l" t="t" r="r" b="b"/>
              <a:pathLst>
                <a:path w="843279" h="911860">
                  <a:moveTo>
                    <a:pt x="842772" y="0"/>
                  </a:moveTo>
                  <a:lnTo>
                    <a:pt x="842772" y="911351"/>
                  </a:lnTo>
                </a:path>
                <a:path w="843279" h="911860">
                  <a:moveTo>
                    <a:pt x="842772" y="249427"/>
                  </a:moveTo>
                  <a:lnTo>
                    <a:pt x="0" y="768603"/>
                  </a:lnTo>
                </a:path>
              </a:pathLst>
            </a:custGeom>
            <a:ln w="38100">
              <a:solidFill>
                <a:srgbClr val="A6A6A6"/>
              </a:solidFill>
            </a:ln>
          </p:spPr>
          <p:txBody>
            <a:bodyPr wrap="square" lIns="0" tIns="0" rIns="0" bIns="0" rtlCol="0"/>
            <a:lstStyle/>
            <a:p>
              <a:endParaRPr/>
            </a:p>
          </p:txBody>
        </p:sp>
      </p:grpSp>
      <p:sp>
        <p:nvSpPr>
          <p:cNvPr id="7" name="object 7"/>
          <p:cNvSpPr txBox="1"/>
          <p:nvPr/>
        </p:nvSpPr>
        <p:spPr>
          <a:xfrm>
            <a:off x="5209921" y="4744973"/>
            <a:ext cx="5663565" cy="848360"/>
          </a:xfrm>
          <a:prstGeom prst="rect">
            <a:avLst/>
          </a:prstGeom>
        </p:spPr>
        <p:txBody>
          <a:bodyPr vert="horz" wrap="square" lIns="0" tIns="12700" rIns="0" bIns="0" rtlCol="0">
            <a:spAutoFit/>
          </a:bodyPr>
          <a:lstStyle/>
          <a:p>
            <a:pPr marL="88265" marR="76200" indent="193040">
              <a:lnSpc>
                <a:spcPct val="100000"/>
              </a:lnSpc>
              <a:spcBef>
                <a:spcPts val="100"/>
              </a:spcBef>
            </a:pPr>
            <a:r>
              <a:rPr sz="1800" b="1" spc="-5" dirty="0">
                <a:solidFill>
                  <a:srgbClr val="585858"/>
                </a:solidFill>
                <a:latin typeface="Arial"/>
                <a:cs typeface="Arial"/>
              </a:rPr>
              <a:t>Business </a:t>
            </a:r>
            <a:r>
              <a:rPr sz="1800" b="1" spc="-25" dirty="0">
                <a:solidFill>
                  <a:srgbClr val="585858"/>
                </a:solidFill>
                <a:latin typeface="Arial"/>
                <a:cs typeface="Arial"/>
              </a:rPr>
              <a:t>Agility. </a:t>
            </a:r>
            <a:r>
              <a:rPr sz="1800" spc="5" dirty="0">
                <a:solidFill>
                  <a:srgbClr val="585858"/>
                </a:solidFill>
                <a:latin typeface="Arial"/>
                <a:cs typeface="Arial"/>
              </a:rPr>
              <a:t>Высокая </a:t>
            </a:r>
            <a:r>
              <a:rPr sz="1800" dirty="0">
                <a:solidFill>
                  <a:srgbClr val="585858"/>
                </a:solidFill>
                <a:latin typeface="Arial"/>
                <a:cs typeface="Arial"/>
              </a:rPr>
              <a:t>динамика </a:t>
            </a:r>
            <a:r>
              <a:rPr sz="1800" spc="-5" dirty="0">
                <a:solidFill>
                  <a:srgbClr val="585858"/>
                </a:solidFill>
                <a:latin typeface="Arial"/>
                <a:cs typeface="Arial"/>
              </a:rPr>
              <a:t>изменений </a:t>
            </a:r>
            <a:r>
              <a:rPr sz="1800" dirty="0">
                <a:solidFill>
                  <a:srgbClr val="585858"/>
                </a:solidFill>
                <a:latin typeface="Arial"/>
                <a:cs typeface="Arial"/>
              </a:rPr>
              <a:t> </a:t>
            </a:r>
            <a:r>
              <a:rPr sz="1800" spc="-15" dirty="0">
                <a:solidFill>
                  <a:srgbClr val="585858"/>
                </a:solidFill>
                <a:latin typeface="Arial"/>
                <a:cs typeface="Arial"/>
              </a:rPr>
              <a:t>во</a:t>
            </a:r>
            <a:r>
              <a:rPr sz="1800" dirty="0">
                <a:solidFill>
                  <a:srgbClr val="585858"/>
                </a:solidFill>
                <a:latin typeface="Arial"/>
                <a:cs typeface="Arial"/>
              </a:rPr>
              <a:t> </a:t>
            </a:r>
            <a:r>
              <a:rPr sz="1800" spc="-5" dirty="0">
                <a:solidFill>
                  <a:srgbClr val="585858"/>
                </a:solidFill>
                <a:latin typeface="Arial"/>
                <a:cs typeface="Arial"/>
              </a:rPr>
              <a:t>внешнем</a:t>
            </a:r>
            <a:r>
              <a:rPr sz="1800" spc="15" dirty="0">
                <a:solidFill>
                  <a:srgbClr val="585858"/>
                </a:solidFill>
                <a:latin typeface="Arial"/>
                <a:cs typeface="Arial"/>
              </a:rPr>
              <a:t> </a:t>
            </a:r>
            <a:r>
              <a:rPr sz="1800" spc="-5" dirty="0">
                <a:solidFill>
                  <a:srgbClr val="585858"/>
                </a:solidFill>
                <a:latin typeface="Arial"/>
                <a:cs typeface="Arial"/>
              </a:rPr>
              <a:t>мире</a:t>
            </a:r>
            <a:r>
              <a:rPr sz="1800" spc="-10" dirty="0">
                <a:solidFill>
                  <a:srgbClr val="585858"/>
                </a:solidFill>
                <a:latin typeface="Arial"/>
                <a:cs typeface="Arial"/>
              </a:rPr>
              <a:t> </a:t>
            </a:r>
            <a:r>
              <a:rPr sz="1800" spc="-30" dirty="0">
                <a:solidFill>
                  <a:srgbClr val="585858"/>
                </a:solidFill>
                <a:latin typeface="Arial"/>
                <a:cs typeface="Arial"/>
              </a:rPr>
              <a:t>требует</a:t>
            </a:r>
            <a:r>
              <a:rPr sz="1800" spc="10" dirty="0">
                <a:solidFill>
                  <a:srgbClr val="585858"/>
                </a:solidFill>
                <a:latin typeface="Arial"/>
                <a:cs typeface="Arial"/>
              </a:rPr>
              <a:t> </a:t>
            </a:r>
            <a:r>
              <a:rPr sz="1800" dirty="0">
                <a:solidFill>
                  <a:srgbClr val="585858"/>
                </a:solidFill>
                <a:latin typeface="Arial"/>
                <a:cs typeface="Arial"/>
              </a:rPr>
              <a:t>гибкости</a:t>
            </a:r>
            <a:r>
              <a:rPr sz="1800" spc="-20" dirty="0">
                <a:solidFill>
                  <a:srgbClr val="585858"/>
                </a:solidFill>
                <a:latin typeface="Arial"/>
                <a:cs typeface="Arial"/>
              </a:rPr>
              <a:t> </a:t>
            </a:r>
            <a:r>
              <a:rPr sz="1800" spc="-25" dirty="0">
                <a:solidFill>
                  <a:srgbClr val="585858"/>
                </a:solidFill>
                <a:latin typeface="Arial"/>
                <a:cs typeface="Arial"/>
              </a:rPr>
              <a:t>от</a:t>
            </a:r>
            <a:r>
              <a:rPr sz="1800" spc="-5" dirty="0">
                <a:solidFill>
                  <a:srgbClr val="585858"/>
                </a:solidFill>
                <a:latin typeface="Arial"/>
                <a:cs typeface="Arial"/>
              </a:rPr>
              <a:t> </a:t>
            </a:r>
            <a:r>
              <a:rPr sz="1800" spc="-10" dirty="0">
                <a:solidFill>
                  <a:srgbClr val="585858"/>
                </a:solidFill>
                <a:latin typeface="Arial"/>
                <a:cs typeface="Arial"/>
              </a:rPr>
              <a:t>организаций.</a:t>
            </a:r>
            <a:endParaRPr sz="1800">
              <a:latin typeface="Arial"/>
              <a:cs typeface="Arial"/>
            </a:endParaRPr>
          </a:p>
          <a:p>
            <a:pPr marL="273685">
              <a:lnSpc>
                <a:spcPct val="100000"/>
              </a:lnSpc>
            </a:pPr>
            <a:r>
              <a:rPr sz="1800" spc="-20" dirty="0">
                <a:solidFill>
                  <a:srgbClr val="585858"/>
                </a:solidFill>
                <a:latin typeface="Arial"/>
                <a:cs typeface="Arial"/>
              </a:rPr>
              <a:t>Регламенты</a:t>
            </a:r>
            <a:r>
              <a:rPr sz="1800" spc="15" dirty="0">
                <a:solidFill>
                  <a:srgbClr val="585858"/>
                </a:solidFill>
                <a:latin typeface="Arial"/>
                <a:cs typeface="Arial"/>
              </a:rPr>
              <a:t> </a:t>
            </a:r>
            <a:r>
              <a:rPr sz="1800" spc="-5" dirty="0">
                <a:solidFill>
                  <a:srgbClr val="585858"/>
                </a:solidFill>
                <a:latin typeface="Arial"/>
                <a:cs typeface="Arial"/>
              </a:rPr>
              <a:t>не </a:t>
            </a:r>
            <a:r>
              <a:rPr sz="1800" spc="-20" dirty="0">
                <a:solidFill>
                  <a:srgbClr val="585858"/>
                </a:solidFill>
                <a:latin typeface="Arial"/>
                <a:cs typeface="Arial"/>
              </a:rPr>
              <a:t>успевают</a:t>
            </a:r>
            <a:r>
              <a:rPr sz="1800" spc="45" dirty="0">
                <a:solidFill>
                  <a:srgbClr val="585858"/>
                </a:solidFill>
                <a:latin typeface="Arial"/>
                <a:cs typeface="Arial"/>
              </a:rPr>
              <a:t> </a:t>
            </a:r>
            <a:r>
              <a:rPr sz="1800" spc="-5" dirty="0">
                <a:solidFill>
                  <a:srgbClr val="585858"/>
                </a:solidFill>
                <a:latin typeface="Arial"/>
                <a:cs typeface="Arial"/>
              </a:rPr>
              <a:t>за изменениями</a:t>
            </a:r>
            <a:r>
              <a:rPr sz="1800" spc="-10" dirty="0">
                <a:solidFill>
                  <a:srgbClr val="585858"/>
                </a:solidFill>
                <a:latin typeface="Arial"/>
                <a:cs typeface="Arial"/>
              </a:rPr>
              <a:t> </a:t>
            </a:r>
            <a:r>
              <a:rPr sz="1800" spc="-5" dirty="0">
                <a:solidFill>
                  <a:srgbClr val="585858"/>
                </a:solidFill>
                <a:latin typeface="Arial"/>
                <a:cs typeface="Arial"/>
              </a:rPr>
              <a:t>мира.</a:t>
            </a:r>
            <a:endParaRPr sz="1800">
              <a:latin typeface="Arial"/>
              <a:cs typeface="Arial"/>
            </a:endParaRPr>
          </a:p>
        </p:txBody>
      </p:sp>
      <p:grpSp>
        <p:nvGrpSpPr>
          <p:cNvPr id="8" name="object 8"/>
          <p:cNvGrpSpPr/>
          <p:nvPr/>
        </p:nvGrpSpPr>
        <p:grpSpPr>
          <a:xfrm>
            <a:off x="4596384" y="3343655"/>
            <a:ext cx="6581775" cy="1252855"/>
            <a:chOff x="4596384" y="3343655"/>
            <a:chExt cx="6581775" cy="1252855"/>
          </a:xfrm>
        </p:grpSpPr>
        <p:sp>
          <p:nvSpPr>
            <p:cNvPr id="9" name="object 9"/>
            <p:cNvSpPr/>
            <p:nvPr/>
          </p:nvSpPr>
          <p:spPr>
            <a:xfrm>
              <a:off x="5624322" y="3362705"/>
              <a:ext cx="5553710" cy="1214755"/>
            </a:xfrm>
            <a:custGeom>
              <a:avLst/>
              <a:gdLst/>
              <a:ahLst/>
              <a:cxnLst/>
              <a:rect l="l" t="t" r="r" b="b"/>
              <a:pathLst>
                <a:path w="5553709" h="1214754">
                  <a:moveTo>
                    <a:pt x="5553456" y="0"/>
                  </a:moveTo>
                  <a:lnTo>
                    <a:pt x="0" y="0"/>
                  </a:lnTo>
                  <a:lnTo>
                    <a:pt x="0" y="1214628"/>
                  </a:lnTo>
                  <a:lnTo>
                    <a:pt x="5553456" y="1214628"/>
                  </a:lnTo>
                  <a:lnTo>
                    <a:pt x="5553456" y="0"/>
                  </a:lnTo>
                  <a:close/>
                </a:path>
              </a:pathLst>
            </a:custGeom>
            <a:solidFill>
              <a:srgbClr val="F1F1F1"/>
            </a:solidFill>
          </p:spPr>
          <p:txBody>
            <a:bodyPr wrap="square" lIns="0" tIns="0" rIns="0" bIns="0" rtlCol="0"/>
            <a:lstStyle/>
            <a:p>
              <a:endParaRPr/>
            </a:p>
          </p:txBody>
        </p:sp>
        <p:sp>
          <p:nvSpPr>
            <p:cNvPr id="10" name="object 10"/>
            <p:cNvSpPr/>
            <p:nvPr/>
          </p:nvSpPr>
          <p:spPr>
            <a:xfrm>
              <a:off x="4615434" y="3362705"/>
              <a:ext cx="993140" cy="1214755"/>
            </a:xfrm>
            <a:custGeom>
              <a:avLst/>
              <a:gdLst/>
              <a:ahLst/>
              <a:cxnLst/>
              <a:rect l="l" t="t" r="r" b="b"/>
              <a:pathLst>
                <a:path w="993139" h="1214754">
                  <a:moveTo>
                    <a:pt x="992758" y="0"/>
                  </a:moveTo>
                  <a:lnTo>
                    <a:pt x="992758" y="1214628"/>
                  </a:lnTo>
                </a:path>
                <a:path w="993139" h="1214754">
                  <a:moveTo>
                    <a:pt x="992758" y="553085"/>
                  </a:moveTo>
                  <a:lnTo>
                    <a:pt x="0" y="880745"/>
                  </a:lnTo>
                </a:path>
              </a:pathLst>
            </a:custGeom>
            <a:ln w="38100">
              <a:solidFill>
                <a:srgbClr val="A6A6A6"/>
              </a:solidFill>
            </a:ln>
          </p:spPr>
          <p:txBody>
            <a:bodyPr wrap="square" lIns="0" tIns="0" rIns="0" bIns="0" rtlCol="0"/>
            <a:lstStyle/>
            <a:p>
              <a:endParaRPr/>
            </a:p>
          </p:txBody>
        </p:sp>
      </p:grpSp>
      <p:sp>
        <p:nvSpPr>
          <p:cNvPr id="11" name="object 11"/>
          <p:cNvSpPr txBox="1"/>
          <p:nvPr/>
        </p:nvSpPr>
        <p:spPr>
          <a:xfrm>
            <a:off x="5627242" y="3403219"/>
            <a:ext cx="5550535" cy="1123315"/>
          </a:xfrm>
          <a:prstGeom prst="rect">
            <a:avLst/>
          </a:prstGeom>
        </p:spPr>
        <p:txBody>
          <a:bodyPr vert="horz" wrap="square" lIns="0" tIns="12700" rIns="0" bIns="0" rtlCol="0">
            <a:spAutoFit/>
          </a:bodyPr>
          <a:lstStyle/>
          <a:p>
            <a:pPr marL="77470" marR="73025" indent="2540" algn="ctr">
              <a:lnSpc>
                <a:spcPct val="100000"/>
              </a:lnSpc>
              <a:spcBef>
                <a:spcPts val="100"/>
              </a:spcBef>
            </a:pPr>
            <a:r>
              <a:rPr sz="1800" b="1" spc="-10" dirty="0">
                <a:solidFill>
                  <a:srgbClr val="585858"/>
                </a:solidFill>
                <a:latin typeface="Arial"/>
                <a:cs typeface="Arial"/>
              </a:rPr>
              <a:t>Цифровизация</a:t>
            </a:r>
            <a:r>
              <a:rPr sz="1800" spc="-10" dirty="0">
                <a:solidFill>
                  <a:srgbClr val="585858"/>
                </a:solidFill>
                <a:latin typeface="Arial"/>
                <a:cs typeface="Arial"/>
              </a:rPr>
              <a:t>.</a:t>
            </a:r>
            <a:r>
              <a:rPr sz="1800" spc="50" dirty="0">
                <a:solidFill>
                  <a:srgbClr val="585858"/>
                </a:solidFill>
                <a:latin typeface="Arial"/>
                <a:cs typeface="Arial"/>
              </a:rPr>
              <a:t> </a:t>
            </a:r>
            <a:r>
              <a:rPr sz="1800" spc="-65" dirty="0">
                <a:solidFill>
                  <a:srgbClr val="585858"/>
                </a:solidFill>
                <a:latin typeface="Arial"/>
                <a:cs typeface="Arial"/>
              </a:rPr>
              <a:t>То</a:t>
            </a:r>
            <a:r>
              <a:rPr sz="1800" spc="-20" dirty="0">
                <a:solidFill>
                  <a:srgbClr val="585858"/>
                </a:solidFill>
                <a:latin typeface="Arial"/>
                <a:cs typeface="Arial"/>
              </a:rPr>
              <a:t> </a:t>
            </a:r>
            <a:r>
              <a:rPr sz="1800" spc="-10" dirty="0">
                <a:solidFill>
                  <a:srgbClr val="585858"/>
                </a:solidFill>
                <a:latin typeface="Arial"/>
                <a:cs typeface="Arial"/>
              </a:rPr>
              <a:t>что</a:t>
            </a:r>
            <a:r>
              <a:rPr sz="1800" spc="-5" dirty="0">
                <a:solidFill>
                  <a:srgbClr val="585858"/>
                </a:solidFill>
                <a:latin typeface="Arial"/>
                <a:cs typeface="Arial"/>
              </a:rPr>
              <a:t> </a:t>
            </a:r>
            <a:r>
              <a:rPr sz="1800" spc="-15" dirty="0">
                <a:solidFill>
                  <a:srgbClr val="585858"/>
                </a:solidFill>
                <a:latin typeface="Arial"/>
                <a:cs typeface="Arial"/>
              </a:rPr>
              <a:t>делали</a:t>
            </a:r>
            <a:r>
              <a:rPr sz="1800" spc="-25" dirty="0">
                <a:solidFill>
                  <a:srgbClr val="585858"/>
                </a:solidFill>
                <a:latin typeface="Arial"/>
                <a:cs typeface="Arial"/>
              </a:rPr>
              <a:t> </a:t>
            </a:r>
            <a:r>
              <a:rPr sz="1800" dirty="0">
                <a:solidFill>
                  <a:srgbClr val="585858"/>
                </a:solidFill>
                <a:latin typeface="Arial"/>
                <a:cs typeface="Arial"/>
              </a:rPr>
              <a:t>по</a:t>
            </a:r>
            <a:r>
              <a:rPr sz="1800" spc="-10" dirty="0">
                <a:solidFill>
                  <a:srgbClr val="585858"/>
                </a:solidFill>
                <a:latin typeface="Arial"/>
                <a:cs typeface="Arial"/>
              </a:rPr>
              <a:t> регламентам</a:t>
            </a:r>
            <a:r>
              <a:rPr sz="1800" spc="20" dirty="0">
                <a:solidFill>
                  <a:srgbClr val="585858"/>
                </a:solidFill>
                <a:latin typeface="Arial"/>
                <a:cs typeface="Arial"/>
              </a:rPr>
              <a:t> </a:t>
            </a:r>
            <a:r>
              <a:rPr sz="1800" dirty="0">
                <a:solidFill>
                  <a:srgbClr val="585858"/>
                </a:solidFill>
                <a:latin typeface="Arial"/>
                <a:cs typeface="Arial"/>
              </a:rPr>
              <a:t>– </a:t>
            </a:r>
            <a:r>
              <a:rPr sz="1800" spc="5" dirty="0">
                <a:solidFill>
                  <a:srgbClr val="585858"/>
                </a:solidFill>
                <a:latin typeface="Arial"/>
                <a:cs typeface="Arial"/>
              </a:rPr>
              <a:t> </a:t>
            </a:r>
            <a:r>
              <a:rPr sz="1800" spc="-25" dirty="0">
                <a:solidFill>
                  <a:srgbClr val="585858"/>
                </a:solidFill>
                <a:latin typeface="Arial"/>
                <a:cs typeface="Arial"/>
              </a:rPr>
              <a:t>делает</a:t>
            </a:r>
            <a:r>
              <a:rPr sz="1800" spc="-10" dirty="0">
                <a:solidFill>
                  <a:srgbClr val="585858"/>
                </a:solidFill>
                <a:latin typeface="Arial"/>
                <a:cs typeface="Arial"/>
              </a:rPr>
              <a:t> </a:t>
            </a:r>
            <a:r>
              <a:rPr sz="1800" dirty="0">
                <a:solidFill>
                  <a:srgbClr val="585858"/>
                </a:solidFill>
                <a:latin typeface="Arial"/>
                <a:cs typeface="Arial"/>
              </a:rPr>
              <a:t>IT</a:t>
            </a:r>
            <a:r>
              <a:rPr sz="1800" spc="-25" dirty="0">
                <a:solidFill>
                  <a:srgbClr val="585858"/>
                </a:solidFill>
                <a:latin typeface="Arial"/>
                <a:cs typeface="Arial"/>
              </a:rPr>
              <a:t> </a:t>
            </a:r>
            <a:r>
              <a:rPr sz="1800" dirty="0">
                <a:solidFill>
                  <a:srgbClr val="585858"/>
                </a:solidFill>
                <a:latin typeface="Arial"/>
                <a:cs typeface="Arial"/>
              </a:rPr>
              <a:t>и</a:t>
            </a:r>
            <a:r>
              <a:rPr sz="1800" spc="-15" dirty="0">
                <a:solidFill>
                  <a:srgbClr val="585858"/>
                </a:solidFill>
                <a:latin typeface="Arial"/>
                <a:cs typeface="Arial"/>
              </a:rPr>
              <a:t> </a:t>
            </a:r>
            <a:r>
              <a:rPr sz="1800" spc="-10" dirty="0">
                <a:solidFill>
                  <a:srgbClr val="585858"/>
                </a:solidFill>
                <a:latin typeface="Arial"/>
                <a:cs typeface="Arial"/>
              </a:rPr>
              <a:t>роботы,</a:t>
            </a:r>
            <a:r>
              <a:rPr sz="1800" dirty="0">
                <a:solidFill>
                  <a:srgbClr val="585858"/>
                </a:solidFill>
                <a:latin typeface="Arial"/>
                <a:cs typeface="Arial"/>
              </a:rPr>
              <a:t> а</a:t>
            </a:r>
            <a:r>
              <a:rPr sz="1800" spc="-10" dirty="0">
                <a:solidFill>
                  <a:srgbClr val="585858"/>
                </a:solidFill>
                <a:latin typeface="Arial"/>
                <a:cs typeface="Arial"/>
              </a:rPr>
              <a:t> людям</a:t>
            </a:r>
            <a:r>
              <a:rPr sz="1800" spc="-15" dirty="0">
                <a:solidFill>
                  <a:srgbClr val="585858"/>
                </a:solidFill>
                <a:latin typeface="Arial"/>
                <a:cs typeface="Arial"/>
              </a:rPr>
              <a:t> </a:t>
            </a:r>
            <a:r>
              <a:rPr sz="1800" spc="-20" dirty="0">
                <a:solidFill>
                  <a:srgbClr val="585858"/>
                </a:solidFill>
                <a:latin typeface="Arial"/>
                <a:cs typeface="Arial"/>
              </a:rPr>
              <a:t>остается</a:t>
            </a:r>
            <a:r>
              <a:rPr sz="1800" spc="10" dirty="0">
                <a:solidFill>
                  <a:srgbClr val="585858"/>
                </a:solidFill>
                <a:latin typeface="Arial"/>
                <a:cs typeface="Arial"/>
              </a:rPr>
              <a:t> </a:t>
            </a:r>
            <a:r>
              <a:rPr sz="1800" spc="-10" dirty="0">
                <a:solidFill>
                  <a:srgbClr val="585858"/>
                </a:solidFill>
                <a:latin typeface="Arial"/>
                <a:cs typeface="Arial"/>
              </a:rPr>
              <a:t>только </a:t>
            </a:r>
            <a:r>
              <a:rPr sz="1800" spc="-5" dirty="0">
                <a:solidFill>
                  <a:srgbClr val="585858"/>
                </a:solidFill>
                <a:latin typeface="Arial"/>
                <a:cs typeface="Arial"/>
              </a:rPr>
              <a:t> </a:t>
            </a:r>
            <a:r>
              <a:rPr sz="1800" b="1" spc="-15" dirty="0">
                <a:solidFill>
                  <a:srgbClr val="585858"/>
                </a:solidFill>
                <a:latin typeface="Arial"/>
                <a:cs typeface="Arial"/>
              </a:rPr>
              <a:t>умственная</a:t>
            </a:r>
            <a:r>
              <a:rPr sz="1800" b="1" spc="40" dirty="0">
                <a:solidFill>
                  <a:srgbClr val="585858"/>
                </a:solidFill>
                <a:latin typeface="Arial"/>
                <a:cs typeface="Arial"/>
              </a:rPr>
              <a:t> </a:t>
            </a:r>
            <a:r>
              <a:rPr sz="1800" b="1" dirty="0">
                <a:solidFill>
                  <a:srgbClr val="585858"/>
                </a:solidFill>
                <a:latin typeface="Arial"/>
                <a:cs typeface="Arial"/>
              </a:rPr>
              <a:t>и</a:t>
            </a:r>
            <a:r>
              <a:rPr sz="1800" b="1" spc="-5" dirty="0">
                <a:solidFill>
                  <a:srgbClr val="585858"/>
                </a:solidFill>
                <a:latin typeface="Arial"/>
                <a:cs typeface="Arial"/>
              </a:rPr>
              <a:t> </a:t>
            </a:r>
            <a:r>
              <a:rPr sz="1800" b="1" spc="-15" dirty="0">
                <a:solidFill>
                  <a:srgbClr val="585858"/>
                </a:solidFill>
                <a:latin typeface="Arial"/>
                <a:cs typeface="Arial"/>
              </a:rPr>
              <a:t>творческая</a:t>
            </a:r>
            <a:r>
              <a:rPr sz="1800" b="1" spc="40" dirty="0">
                <a:solidFill>
                  <a:srgbClr val="585858"/>
                </a:solidFill>
                <a:latin typeface="Arial"/>
                <a:cs typeface="Arial"/>
              </a:rPr>
              <a:t> </a:t>
            </a:r>
            <a:r>
              <a:rPr sz="1800" b="1" spc="-15" dirty="0">
                <a:solidFill>
                  <a:srgbClr val="585858"/>
                </a:solidFill>
                <a:latin typeface="Arial"/>
                <a:cs typeface="Arial"/>
              </a:rPr>
              <a:t>работа</a:t>
            </a:r>
            <a:r>
              <a:rPr sz="1800" b="1" spc="30" dirty="0">
                <a:solidFill>
                  <a:srgbClr val="585858"/>
                </a:solidFill>
                <a:latin typeface="Arial"/>
                <a:cs typeface="Arial"/>
              </a:rPr>
              <a:t> </a:t>
            </a:r>
            <a:r>
              <a:rPr sz="1800" dirty="0">
                <a:solidFill>
                  <a:srgbClr val="585858"/>
                </a:solidFill>
                <a:latin typeface="Arial"/>
                <a:cs typeface="Arial"/>
              </a:rPr>
              <a:t>–</a:t>
            </a:r>
            <a:r>
              <a:rPr sz="1800" spc="-10" dirty="0">
                <a:solidFill>
                  <a:srgbClr val="585858"/>
                </a:solidFill>
                <a:latin typeface="Arial"/>
                <a:cs typeface="Arial"/>
              </a:rPr>
              <a:t> </a:t>
            </a:r>
            <a:r>
              <a:rPr sz="1800" dirty="0">
                <a:solidFill>
                  <a:srgbClr val="585858"/>
                </a:solidFill>
                <a:latin typeface="Arial"/>
                <a:cs typeface="Arial"/>
              </a:rPr>
              <a:t>и</a:t>
            </a:r>
            <a:r>
              <a:rPr sz="1800" spc="-20" dirty="0">
                <a:solidFill>
                  <a:srgbClr val="585858"/>
                </a:solidFill>
                <a:latin typeface="Arial"/>
                <a:cs typeface="Arial"/>
              </a:rPr>
              <a:t> это</a:t>
            </a:r>
            <a:r>
              <a:rPr sz="1800" spc="-25" dirty="0">
                <a:solidFill>
                  <a:srgbClr val="585858"/>
                </a:solidFill>
                <a:latin typeface="Arial"/>
                <a:cs typeface="Arial"/>
              </a:rPr>
              <a:t> </a:t>
            </a:r>
            <a:r>
              <a:rPr sz="1800" spc="-30" dirty="0">
                <a:solidFill>
                  <a:srgbClr val="585858"/>
                </a:solidFill>
                <a:latin typeface="Arial"/>
                <a:cs typeface="Arial"/>
              </a:rPr>
              <a:t>требует </a:t>
            </a:r>
            <a:r>
              <a:rPr sz="1800" spc="-484" dirty="0">
                <a:solidFill>
                  <a:srgbClr val="585858"/>
                </a:solidFill>
                <a:latin typeface="Arial"/>
                <a:cs typeface="Arial"/>
              </a:rPr>
              <a:t> </a:t>
            </a:r>
            <a:r>
              <a:rPr sz="1800" spc="-5" dirty="0">
                <a:solidFill>
                  <a:srgbClr val="585858"/>
                </a:solidFill>
                <a:latin typeface="Arial"/>
                <a:cs typeface="Arial"/>
              </a:rPr>
              <a:t>новых</a:t>
            </a:r>
            <a:r>
              <a:rPr sz="1800" spc="10" dirty="0">
                <a:solidFill>
                  <a:srgbClr val="585858"/>
                </a:solidFill>
                <a:latin typeface="Arial"/>
                <a:cs typeface="Arial"/>
              </a:rPr>
              <a:t> </a:t>
            </a:r>
            <a:r>
              <a:rPr sz="1800" spc="-5" dirty="0">
                <a:solidFill>
                  <a:srgbClr val="585858"/>
                </a:solidFill>
                <a:latin typeface="Arial"/>
                <a:cs typeface="Arial"/>
              </a:rPr>
              <a:t>конструкций</a:t>
            </a:r>
            <a:r>
              <a:rPr sz="1800" dirty="0">
                <a:solidFill>
                  <a:srgbClr val="585858"/>
                </a:solidFill>
                <a:latin typeface="Arial"/>
                <a:cs typeface="Arial"/>
              </a:rPr>
              <a:t> </a:t>
            </a:r>
            <a:r>
              <a:rPr sz="1800" spc="-10" dirty="0">
                <a:solidFill>
                  <a:srgbClr val="585858"/>
                </a:solidFill>
                <a:latin typeface="Arial"/>
                <a:cs typeface="Arial"/>
              </a:rPr>
              <a:t>управления</a:t>
            </a:r>
            <a:endParaRPr sz="1800">
              <a:latin typeface="Arial"/>
              <a:cs typeface="Arial"/>
            </a:endParaRPr>
          </a:p>
        </p:txBody>
      </p:sp>
      <p:grpSp>
        <p:nvGrpSpPr>
          <p:cNvPr id="12" name="object 12"/>
          <p:cNvGrpSpPr/>
          <p:nvPr/>
        </p:nvGrpSpPr>
        <p:grpSpPr>
          <a:xfrm>
            <a:off x="709650" y="1635251"/>
            <a:ext cx="4276725" cy="2519680"/>
            <a:chOff x="709650" y="1635251"/>
            <a:chExt cx="4276725" cy="2519680"/>
          </a:xfrm>
        </p:grpSpPr>
        <p:sp>
          <p:nvSpPr>
            <p:cNvPr id="13" name="object 13"/>
            <p:cNvSpPr/>
            <p:nvPr/>
          </p:nvSpPr>
          <p:spPr>
            <a:xfrm>
              <a:off x="764285" y="1654301"/>
              <a:ext cx="4221480" cy="1466215"/>
            </a:xfrm>
            <a:custGeom>
              <a:avLst/>
              <a:gdLst/>
              <a:ahLst/>
              <a:cxnLst/>
              <a:rect l="l" t="t" r="r" b="b"/>
              <a:pathLst>
                <a:path w="4221480" h="1466214">
                  <a:moveTo>
                    <a:pt x="4221480" y="0"/>
                  </a:moveTo>
                  <a:lnTo>
                    <a:pt x="0" y="0"/>
                  </a:lnTo>
                  <a:lnTo>
                    <a:pt x="0" y="1466088"/>
                  </a:lnTo>
                  <a:lnTo>
                    <a:pt x="4221480" y="1466088"/>
                  </a:lnTo>
                  <a:lnTo>
                    <a:pt x="4221480" y="0"/>
                  </a:lnTo>
                  <a:close/>
                </a:path>
              </a:pathLst>
            </a:custGeom>
            <a:solidFill>
              <a:srgbClr val="F1F1F1"/>
            </a:solidFill>
          </p:spPr>
          <p:txBody>
            <a:bodyPr wrap="square" lIns="0" tIns="0" rIns="0" bIns="0" rtlCol="0"/>
            <a:lstStyle/>
            <a:p>
              <a:endParaRPr/>
            </a:p>
          </p:txBody>
        </p:sp>
        <p:sp>
          <p:nvSpPr>
            <p:cNvPr id="14" name="object 14"/>
            <p:cNvSpPr/>
            <p:nvPr/>
          </p:nvSpPr>
          <p:spPr>
            <a:xfrm>
              <a:off x="728700" y="1654301"/>
              <a:ext cx="2543175" cy="2481580"/>
            </a:xfrm>
            <a:custGeom>
              <a:avLst/>
              <a:gdLst/>
              <a:ahLst/>
              <a:cxnLst/>
              <a:rect l="l" t="t" r="r" b="b"/>
              <a:pathLst>
                <a:path w="2543175" h="2481579">
                  <a:moveTo>
                    <a:pt x="0" y="0"/>
                  </a:moveTo>
                  <a:lnTo>
                    <a:pt x="0" y="1466088"/>
                  </a:lnTo>
                </a:path>
                <a:path w="2543175" h="2481579">
                  <a:moveTo>
                    <a:pt x="0" y="1472946"/>
                  </a:moveTo>
                  <a:lnTo>
                    <a:pt x="2542692" y="2481326"/>
                  </a:lnTo>
                </a:path>
              </a:pathLst>
            </a:custGeom>
            <a:ln w="38100">
              <a:solidFill>
                <a:srgbClr val="A6A6A6"/>
              </a:solidFill>
            </a:ln>
          </p:spPr>
          <p:txBody>
            <a:bodyPr wrap="square" lIns="0" tIns="0" rIns="0" bIns="0" rtlCol="0"/>
            <a:lstStyle/>
            <a:p>
              <a:endParaRPr/>
            </a:p>
          </p:txBody>
        </p:sp>
      </p:grpSp>
      <p:sp>
        <p:nvSpPr>
          <p:cNvPr id="15" name="object 15"/>
          <p:cNvSpPr txBox="1"/>
          <p:nvPr/>
        </p:nvSpPr>
        <p:spPr>
          <a:xfrm>
            <a:off x="877925" y="1671065"/>
            <a:ext cx="3995420" cy="1397635"/>
          </a:xfrm>
          <a:prstGeom prst="rect">
            <a:avLst/>
          </a:prstGeom>
        </p:spPr>
        <p:txBody>
          <a:bodyPr vert="horz" wrap="square" lIns="0" tIns="12700" rIns="0" bIns="0" rtlCol="0">
            <a:spAutoFit/>
          </a:bodyPr>
          <a:lstStyle/>
          <a:p>
            <a:pPr marL="33655" marR="27305" indent="3175" algn="ctr">
              <a:lnSpc>
                <a:spcPct val="100000"/>
              </a:lnSpc>
              <a:spcBef>
                <a:spcPts val="100"/>
              </a:spcBef>
            </a:pPr>
            <a:r>
              <a:rPr sz="1800" b="1" spc="-35" dirty="0">
                <a:solidFill>
                  <a:srgbClr val="585858"/>
                </a:solidFill>
                <a:latin typeface="Arial"/>
                <a:cs typeface="Arial"/>
              </a:rPr>
              <a:t>Mindset</a:t>
            </a:r>
            <a:r>
              <a:rPr sz="1800" b="1" spc="-40" dirty="0">
                <a:solidFill>
                  <a:srgbClr val="585858"/>
                </a:solidFill>
                <a:latin typeface="Arial"/>
                <a:cs typeface="Arial"/>
              </a:rPr>
              <a:t> </a:t>
            </a:r>
            <a:r>
              <a:rPr sz="1800" b="1" spc="-45" dirty="0">
                <a:solidFill>
                  <a:srgbClr val="585858"/>
                </a:solidFill>
                <a:latin typeface="Arial"/>
                <a:cs typeface="Arial"/>
              </a:rPr>
              <a:t>поколения</a:t>
            </a:r>
            <a:r>
              <a:rPr sz="1800" b="1" spc="-25" dirty="0">
                <a:solidFill>
                  <a:srgbClr val="585858"/>
                </a:solidFill>
                <a:latin typeface="Arial"/>
                <a:cs typeface="Arial"/>
              </a:rPr>
              <a:t> </a:t>
            </a:r>
            <a:r>
              <a:rPr sz="1800" b="1" spc="-40" dirty="0">
                <a:solidFill>
                  <a:srgbClr val="585858"/>
                </a:solidFill>
                <a:latin typeface="Arial"/>
                <a:cs typeface="Arial"/>
              </a:rPr>
              <a:t>соцсетей:</a:t>
            </a:r>
            <a:r>
              <a:rPr sz="1800" b="1" spc="-20" dirty="0">
                <a:solidFill>
                  <a:srgbClr val="585858"/>
                </a:solidFill>
                <a:latin typeface="Arial"/>
                <a:cs typeface="Arial"/>
              </a:rPr>
              <a:t> </a:t>
            </a:r>
            <a:r>
              <a:rPr sz="1800" spc="-35" dirty="0">
                <a:solidFill>
                  <a:srgbClr val="585858"/>
                </a:solidFill>
                <a:latin typeface="Arial"/>
                <a:cs typeface="Arial"/>
              </a:rPr>
              <a:t>фан, </a:t>
            </a:r>
            <a:r>
              <a:rPr sz="1800" spc="-30" dirty="0">
                <a:solidFill>
                  <a:srgbClr val="585858"/>
                </a:solidFill>
                <a:latin typeface="Arial"/>
                <a:cs typeface="Arial"/>
              </a:rPr>
              <a:t> </a:t>
            </a:r>
            <a:r>
              <a:rPr sz="1800" spc="-35" dirty="0">
                <a:solidFill>
                  <a:srgbClr val="585858"/>
                </a:solidFill>
                <a:latin typeface="Arial"/>
                <a:cs typeface="Arial"/>
              </a:rPr>
              <a:t>драйв </a:t>
            </a:r>
            <a:r>
              <a:rPr sz="1800" spc="-20" dirty="0">
                <a:solidFill>
                  <a:srgbClr val="585858"/>
                </a:solidFill>
                <a:latin typeface="Arial"/>
                <a:cs typeface="Arial"/>
              </a:rPr>
              <a:t>на </a:t>
            </a:r>
            <a:r>
              <a:rPr sz="1800" spc="-45" dirty="0">
                <a:solidFill>
                  <a:srgbClr val="585858"/>
                </a:solidFill>
                <a:latin typeface="Arial"/>
                <a:cs typeface="Arial"/>
              </a:rPr>
              <a:t>работе, </a:t>
            </a:r>
            <a:r>
              <a:rPr sz="1800" spc="-40" dirty="0">
                <a:solidFill>
                  <a:srgbClr val="585858"/>
                </a:solidFill>
                <a:latin typeface="Arial"/>
                <a:cs typeface="Arial"/>
              </a:rPr>
              <a:t>самореализация, </a:t>
            </a:r>
            <a:r>
              <a:rPr sz="1800" spc="-35" dirty="0">
                <a:solidFill>
                  <a:srgbClr val="585858"/>
                </a:solidFill>
                <a:latin typeface="Arial"/>
                <a:cs typeface="Arial"/>
              </a:rPr>
              <a:t> </a:t>
            </a:r>
            <a:r>
              <a:rPr sz="1800" spc="-40" dirty="0">
                <a:solidFill>
                  <a:srgbClr val="585858"/>
                </a:solidFill>
                <a:latin typeface="Arial"/>
                <a:cs typeface="Arial"/>
              </a:rPr>
              <a:t>развитие,</a:t>
            </a:r>
            <a:r>
              <a:rPr sz="1800" spc="-25" dirty="0">
                <a:solidFill>
                  <a:srgbClr val="585858"/>
                </a:solidFill>
                <a:latin typeface="Arial"/>
                <a:cs typeface="Arial"/>
              </a:rPr>
              <a:t> </a:t>
            </a:r>
            <a:r>
              <a:rPr sz="1800" spc="-30" dirty="0">
                <a:solidFill>
                  <a:srgbClr val="585858"/>
                </a:solidFill>
                <a:latin typeface="Arial"/>
                <a:cs typeface="Arial"/>
              </a:rPr>
              <a:t>новые</a:t>
            </a:r>
            <a:r>
              <a:rPr sz="1800" spc="-35" dirty="0">
                <a:solidFill>
                  <a:srgbClr val="585858"/>
                </a:solidFill>
                <a:latin typeface="Arial"/>
                <a:cs typeface="Arial"/>
              </a:rPr>
              <a:t> </a:t>
            </a:r>
            <a:r>
              <a:rPr sz="1800" spc="-45" dirty="0">
                <a:solidFill>
                  <a:srgbClr val="585858"/>
                </a:solidFill>
                <a:latin typeface="Arial"/>
                <a:cs typeface="Arial"/>
              </a:rPr>
              <a:t>паттерны</a:t>
            </a:r>
            <a:r>
              <a:rPr sz="1800" spc="-10" dirty="0">
                <a:solidFill>
                  <a:srgbClr val="585858"/>
                </a:solidFill>
                <a:latin typeface="Arial"/>
                <a:cs typeface="Arial"/>
              </a:rPr>
              <a:t> </a:t>
            </a:r>
            <a:r>
              <a:rPr sz="1800" spc="-40" dirty="0">
                <a:solidFill>
                  <a:srgbClr val="585858"/>
                </a:solidFill>
                <a:latin typeface="Arial"/>
                <a:cs typeface="Arial"/>
              </a:rPr>
              <a:t>лидерства.</a:t>
            </a:r>
            <a:endParaRPr sz="1800">
              <a:latin typeface="Arial"/>
              <a:cs typeface="Arial"/>
            </a:endParaRPr>
          </a:p>
          <a:p>
            <a:pPr algn="ctr">
              <a:lnSpc>
                <a:spcPct val="100000"/>
              </a:lnSpc>
            </a:pPr>
            <a:r>
              <a:rPr sz="1800" spc="-40" dirty="0">
                <a:solidFill>
                  <a:srgbClr val="585858"/>
                </a:solidFill>
                <a:latin typeface="Arial"/>
                <a:cs typeface="Arial"/>
              </a:rPr>
              <a:t>Организация</a:t>
            </a:r>
            <a:r>
              <a:rPr sz="1800" spc="-15" dirty="0">
                <a:solidFill>
                  <a:srgbClr val="585858"/>
                </a:solidFill>
                <a:latin typeface="Arial"/>
                <a:cs typeface="Arial"/>
              </a:rPr>
              <a:t> </a:t>
            </a:r>
            <a:r>
              <a:rPr sz="1800" spc="-40" dirty="0">
                <a:solidFill>
                  <a:srgbClr val="585858"/>
                </a:solidFill>
                <a:latin typeface="Arial"/>
                <a:cs typeface="Arial"/>
              </a:rPr>
              <a:t>должна</a:t>
            </a:r>
            <a:r>
              <a:rPr sz="1800" spc="-45" dirty="0">
                <a:solidFill>
                  <a:srgbClr val="585858"/>
                </a:solidFill>
                <a:latin typeface="Arial"/>
                <a:cs typeface="Arial"/>
              </a:rPr>
              <a:t> </a:t>
            </a:r>
            <a:r>
              <a:rPr sz="1800" spc="-50" dirty="0">
                <a:solidFill>
                  <a:srgbClr val="585858"/>
                </a:solidFill>
                <a:latin typeface="Arial"/>
                <a:cs typeface="Arial"/>
              </a:rPr>
              <a:t>соответствовать,</a:t>
            </a:r>
            <a:endParaRPr sz="1800">
              <a:latin typeface="Arial"/>
              <a:cs typeface="Arial"/>
            </a:endParaRPr>
          </a:p>
          <a:p>
            <a:pPr marL="635" algn="ctr">
              <a:lnSpc>
                <a:spcPct val="100000"/>
              </a:lnSpc>
            </a:pPr>
            <a:r>
              <a:rPr sz="1800" spc="-40" dirty="0">
                <a:solidFill>
                  <a:srgbClr val="585858"/>
                </a:solidFill>
                <a:latin typeface="Arial"/>
                <a:cs typeface="Arial"/>
              </a:rPr>
              <a:t>иначе</a:t>
            </a:r>
            <a:r>
              <a:rPr sz="1800" spc="-50" dirty="0">
                <a:solidFill>
                  <a:srgbClr val="585858"/>
                </a:solidFill>
                <a:latin typeface="Arial"/>
                <a:cs typeface="Arial"/>
              </a:rPr>
              <a:t> останется</a:t>
            </a:r>
            <a:r>
              <a:rPr sz="1800" spc="-20" dirty="0">
                <a:solidFill>
                  <a:srgbClr val="585858"/>
                </a:solidFill>
                <a:latin typeface="Arial"/>
                <a:cs typeface="Arial"/>
              </a:rPr>
              <a:t> </a:t>
            </a:r>
            <a:r>
              <a:rPr sz="1800" spc="-50" dirty="0">
                <a:solidFill>
                  <a:srgbClr val="585858"/>
                </a:solidFill>
                <a:latin typeface="Arial"/>
                <a:cs typeface="Arial"/>
              </a:rPr>
              <a:t>без</a:t>
            </a:r>
            <a:r>
              <a:rPr sz="1800" spc="-60" dirty="0">
                <a:solidFill>
                  <a:srgbClr val="585858"/>
                </a:solidFill>
                <a:latin typeface="Arial"/>
                <a:cs typeface="Arial"/>
              </a:rPr>
              <a:t> </a:t>
            </a:r>
            <a:r>
              <a:rPr sz="1800" spc="-30" dirty="0">
                <a:solidFill>
                  <a:srgbClr val="585858"/>
                </a:solidFill>
                <a:latin typeface="Arial"/>
                <a:cs typeface="Arial"/>
              </a:rPr>
              <a:t>кадров</a:t>
            </a:r>
            <a:endParaRPr sz="1800">
              <a:latin typeface="Arial"/>
              <a:cs typeface="Arial"/>
            </a:endParaRPr>
          </a:p>
        </p:txBody>
      </p:sp>
      <p:grpSp>
        <p:nvGrpSpPr>
          <p:cNvPr id="16" name="object 16"/>
          <p:cNvGrpSpPr/>
          <p:nvPr/>
        </p:nvGrpSpPr>
        <p:grpSpPr>
          <a:xfrm>
            <a:off x="4848986" y="2049779"/>
            <a:ext cx="5646420" cy="1328420"/>
            <a:chOff x="4848986" y="2049779"/>
            <a:chExt cx="5646420" cy="1328420"/>
          </a:xfrm>
        </p:grpSpPr>
        <p:sp>
          <p:nvSpPr>
            <p:cNvPr id="17" name="object 17"/>
            <p:cNvSpPr/>
            <p:nvPr/>
          </p:nvSpPr>
          <p:spPr>
            <a:xfrm>
              <a:off x="5825489" y="2068829"/>
              <a:ext cx="4669790" cy="1165860"/>
            </a:xfrm>
            <a:custGeom>
              <a:avLst/>
              <a:gdLst/>
              <a:ahLst/>
              <a:cxnLst/>
              <a:rect l="l" t="t" r="r" b="b"/>
              <a:pathLst>
                <a:path w="4669790" h="1165860">
                  <a:moveTo>
                    <a:pt x="4669536" y="0"/>
                  </a:moveTo>
                  <a:lnTo>
                    <a:pt x="0" y="0"/>
                  </a:lnTo>
                  <a:lnTo>
                    <a:pt x="0" y="1165860"/>
                  </a:lnTo>
                  <a:lnTo>
                    <a:pt x="4669536" y="1165860"/>
                  </a:lnTo>
                  <a:lnTo>
                    <a:pt x="4669536" y="0"/>
                  </a:lnTo>
                  <a:close/>
                </a:path>
              </a:pathLst>
            </a:custGeom>
            <a:solidFill>
              <a:srgbClr val="E7F8EA"/>
            </a:solidFill>
          </p:spPr>
          <p:txBody>
            <a:bodyPr wrap="square" lIns="0" tIns="0" rIns="0" bIns="0" rtlCol="0"/>
            <a:lstStyle/>
            <a:p>
              <a:endParaRPr/>
            </a:p>
          </p:txBody>
        </p:sp>
        <p:sp>
          <p:nvSpPr>
            <p:cNvPr id="18" name="object 18"/>
            <p:cNvSpPr/>
            <p:nvPr/>
          </p:nvSpPr>
          <p:spPr>
            <a:xfrm>
              <a:off x="4868036" y="2068829"/>
              <a:ext cx="934085" cy="1290320"/>
            </a:xfrm>
            <a:custGeom>
              <a:avLst/>
              <a:gdLst/>
              <a:ahLst/>
              <a:cxnLst/>
              <a:rect l="l" t="t" r="r" b="b"/>
              <a:pathLst>
                <a:path w="934085" h="1290320">
                  <a:moveTo>
                    <a:pt x="933830" y="0"/>
                  </a:moveTo>
                  <a:lnTo>
                    <a:pt x="933830" y="1165860"/>
                  </a:lnTo>
                </a:path>
                <a:path w="934085" h="1290320">
                  <a:moveTo>
                    <a:pt x="933830" y="681990"/>
                  </a:moveTo>
                  <a:lnTo>
                    <a:pt x="0" y="1289812"/>
                  </a:lnTo>
                </a:path>
              </a:pathLst>
            </a:custGeom>
            <a:ln w="38100">
              <a:solidFill>
                <a:srgbClr val="2C9B46"/>
              </a:solidFill>
            </a:ln>
          </p:spPr>
          <p:txBody>
            <a:bodyPr wrap="square" lIns="0" tIns="0" rIns="0" bIns="0" rtlCol="0"/>
            <a:lstStyle/>
            <a:p>
              <a:endParaRPr/>
            </a:p>
          </p:txBody>
        </p:sp>
      </p:grpSp>
      <p:sp>
        <p:nvSpPr>
          <p:cNvPr id="19" name="object 19"/>
          <p:cNvSpPr txBox="1"/>
          <p:nvPr/>
        </p:nvSpPr>
        <p:spPr>
          <a:xfrm>
            <a:off x="5820917" y="2082165"/>
            <a:ext cx="4674235" cy="1123315"/>
          </a:xfrm>
          <a:prstGeom prst="rect">
            <a:avLst/>
          </a:prstGeom>
        </p:spPr>
        <p:txBody>
          <a:bodyPr vert="horz" wrap="square" lIns="0" tIns="12700" rIns="0" bIns="0" rtlCol="0">
            <a:spAutoFit/>
          </a:bodyPr>
          <a:lstStyle/>
          <a:p>
            <a:pPr marL="267335" marR="57150" indent="-200025">
              <a:lnSpc>
                <a:spcPct val="100000"/>
              </a:lnSpc>
              <a:spcBef>
                <a:spcPts val="100"/>
              </a:spcBef>
            </a:pPr>
            <a:r>
              <a:rPr sz="2400" spc="-10" dirty="0">
                <a:solidFill>
                  <a:srgbClr val="585858"/>
                </a:solidFill>
                <a:latin typeface="Arial"/>
                <a:cs typeface="Arial"/>
              </a:rPr>
              <a:t>Организации</a:t>
            </a:r>
            <a:r>
              <a:rPr sz="2400" spc="-25" dirty="0">
                <a:solidFill>
                  <a:srgbClr val="585858"/>
                </a:solidFill>
                <a:latin typeface="Arial"/>
                <a:cs typeface="Arial"/>
              </a:rPr>
              <a:t> необходимо</a:t>
            </a:r>
            <a:r>
              <a:rPr sz="2400" spc="15" dirty="0">
                <a:solidFill>
                  <a:srgbClr val="585858"/>
                </a:solidFill>
                <a:latin typeface="Arial"/>
                <a:cs typeface="Arial"/>
              </a:rPr>
              <a:t> </a:t>
            </a:r>
            <a:r>
              <a:rPr sz="2400" spc="-5" dirty="0">
                <a:solidFill>
                  <a:srgbClr val="585858"/>
                </a:solidFill>
                <a:latin typeface="Arial"/>
                <a:cs typeface="Arial"/>
              </a:rPr>
              <a:t>найти </a:t>
            </a:r>
            <a:r>
              <a:rPr sz="2400" spc="-655" dirty="0">
                <a:solidFill>
                  <a:srgbClr val="585858"/>
                </a:solidFill>
                <a:latin typeface="Arial"/>
                <a:cs typeface="Arial"/>
              </a:rPr>
              <a:t> </a:t>
            </a:r>
            <a:r>
              <a:rPr sz="2400" spc="-5" dirty="0">
                <a:solidFill>
                  <a:srgbClr val="585858"/>
                </a:solidFill>
                <a:latin typeface="Arial"/>
                <a:cs typeface="Arial"/>
              </a:rPr>
              <a:t>индивидуальную траекторию </a:t>
            </a:r>
            <a:r>
              <a:rPr sz="2400" dirty="0">
                <a:solidFill>
                  <a:srgbClr val="585858"/>
                </a:solidFill>
                <a:latin typeface="Arial"/>
                <a:cs typeface="Arial"/>
              </a:rPr>
              <a:t> </a:t>
            </a:r>
            <a:r>
              <a:rPr sz="2400" spc="-5" dirty="0">
                <a:solidFill>
                  <a:srgbClr val="585858"/>
                </a:solidFill>
                <a:latin typeface="Arial"/>
                <a:cs typeface="Arial"/>
              </a:rPr>
              <a:t>развития,</a:t>
            </a:r>
            <a:r>
              <a:rPr sz="2400" spc="-25" dirty="0">
                <a:solidFill>
                  <a:srgbClr val="585858"/>
                </a:solidFill>
                <a:latin typeface="Arial"/>
                <a:cs typeface="Arial"/>
              </a:rPr>
              <a:t> отвечая</a:t>
            </a:r>
            <a:r>
              <a:rPr sz="2400" spc="-10" dirty="0">
                <a:solidFill>
                  <a:srgbClr val="585858"/>
                </a:solidFill>
                <a:latin typeface="Arial"/>
                <a:cs typeface="Arial"/>
              </a:rPr>
              <a:t> </a:t>
            </a:r>
            <a:r>
              <a:rPr sz="2400" spc="-5" dirty="0">
                <a:solidFill>
                  <a:srgbClr val="585858"/>
                </a:solidFill>
                <a:latin typeface="Arial"/>
                <a:cs typeface="Arial"/>
              </a:rPr>
              <a:t>на</a:t>
            </a:r>
            <a:r>
              <a:rPr sz="2400" spc="-20" dirty="0">
                <a:solidFill>
                  <a:srgbClr val="585858"/>
                </a:solidFill>
                <a:latin typeface="Arial"/>
                <a:cs typeface="Arial"/>
              </a:rPr>
              <a:t> </a:t>
            </a:r>
            <a:r>
              <a:rPr sz="2400" spc="-10" dirty="0">
                <a:solidFill>
                  <a:srgbClr val="585858"/>
                </a:solidFill>
                <a:latin typeface="Arial"/>
                <a:cs typeface="Arial"/>
              </a:rPr>
              <a:t>вызовы</a:t>
            </a:r>
            <a:endParaRPr sz="2400">
              <a:latin typeface="Arial"/>
              <a:cs typeface="Arial"/>
            </a:endParaRPr>
          </a:p>
        </p:txBody>
      </p:sp>
      <p:sp>
        <p:nvSpPr>
          <p:cNvPr id="21" name="object 21"/>
          <p:cNvSpPr/>
          <p:nvPr/>
        </p:nvSpPr>
        <p:spPr>
          <a:xfrm>
            <a:off x="2903220" y="4832603"/>
            <a:ext cx="360045" cy="361315"/>
          </a:xfrm>
          <a:custGeom>
            <a:avLst/>
            <a:gdLst/>
            <a:ahLst/>
            <a:cxnLst/>
            <a:rect l="l" t="t" r="r" b="b"/>
            <a:pathLst>
              <a:path w="360045" h="361314">
                <a:moveTo>
                  <a:pt x="179831" y="0"/>
                </a:moveTo>
                <a:lnTo>
                  <a:pt x="132027" y="6454"/>
                </a:lnTo>
                <a:lnTo>
                  <a:pt x="89069" y="24666"/>
                </a:lnTo>
                <a:lnTo>
                  <a:pt x="52673" y="52911"/>
                </a:lnTo>
                <a:lnTo>
                  <a:pt x="24553" y="89464"/>
                </a:lnTo>
                <a:lnTo>
                  <a:pt x="6424" y="132600"/>
                </a:lnTo>
                <a:lnTo>
                  <a:pt x="0" y="180594"/>
                </a:lnTo>
                <a:lnTo>
                  <a:pt x="6424" y="228587"/>
                </a:lnTo>
                <a:lnTo>
                  <a:pt x="24553" y="271723"/>
                </a:lnTo>
                <a:lnTo>
                  <a:pt x="52673" y="308276"/>
                </a:lnTo>
                <a:lnTo>
                  <a:pt x="89069" y="336521"/>
                </a:lnTo>
                <a:lnTo>
                  <a:pt x="132027" y="354733"/>
                </a:lnTo>
                <a:lnTo>
                  <a:pt x="179831" y="361188"/>
                </a:lnTo>
                <a:lnTo>
                  <a:pt x="227636" y="354733"/>
                </a:lnTo>
                <a:lnTo>
                  <a:pt x="270594" y="336521"/>
                </a:lnTo>
                <a:lnTo>
                  <a:pt x="306990" y="308276"/>
                </a:lnTo>
                <a:lnTo>
                  <a:pt x="335110" y="271723"/>
                </a:lnTo>
                <a:lnTo>
                  <a:pt x="353239" y="228587"/>
                </a:lnTo>
                <a:lnTo>
                  <a:pt x="359664" y="180594"/>
                </a:lnTo>
                <a:lnTo>
                  <a:pt x="353239" y="132600"/>
                </a:lnTo>
                <a:lnTo>
                  <a:pt x="335110" y="89464"/>
                </a:lnTo>
                <a:lnTo>
                  <a:pt x="306990" y="52911"/>
                </a:lnTo>
                <a:lnTo>
                  <a:pt x="270594" y="24666"/>
                </a:lnTo>
                <a:lnTo>
                  <a:pt x="227636" y="6454"/>
                </a:lnTo>
                <a:lnTo>
                  <a:pt x="179831" y="0"/>
                </a:lnTo>
                <a:close/>
              </a:path>
            </a:pathLst>
          </a:custGeom>
          <a:solidFill>
            <a:srgbClr val="5BD078"/>
          </a:solidFill>
        </p:spPr>
        <p:txBody>
          <a:bodyPr wrap="square" lIns="0" tIns="0" rIns="0" bIns="0" rtlCol="0"/>
          <a:lstStyle/>
          <a:p>
            <a:endParaRPr/>
          </a:p>
        </p:txBody>
      </p:sp>
      <p:sp>
        <p:nvSpPr>
          <p:cNvPr id="22" name="object 22"/>
          <p:cNvSpPr txBox="1"/>
          <p:nvPr/>
        </p:nvSpPr>
        <p:spPr>
          <a:xfrm>
            <a:off x="3003930" y="4857953"/>
            <a:ext cx="15875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a:cs typeface="Arial"/>
              </a:rPr>
              <a:t>К</a:t>
            </a:r>
            <a:endParaRPr sz="1800">
              <a:latin typeface="Arial"/>
              <a:cs typeface="Arial"/>
            </a:endParaRPr>
          </a:p>
        </p:txBody>
      </p:sp>
      <p:grpSp>
        <p:nvGrpSpPr>
          <p:cNvPr id="23" name="object 23"/>
          <p:cNvGrpSpPr/>
          <p:nvPr/>
        </p:nvGrpSpPr>
        <p:grpSpPr>
          <a:xfrm>
            <a:off x="1714500" y="1081976"/>
            <a:ext cx="9982835" cy="4519295"/>
            <a:chOff x="1714500" y="1081976"/>
            <a:chExt cx="9982835" cy="4519295"/>
          </a:xfrm>
        </p:grpSpPr>
        <p:sp>
          <p:nvSpPr>
            <p:cNvPr id="24" name="object 24"/>
            <p:cNvSpPr/>
            <p:nvPr/>
          </p:nvSpPr>
          <p:spPr>
            <a:xfrm>
              <a:off x="1752600" y="5038343"/>
              <a:ext cx="1216660" cy="524510"/>
            </a:xfrm>
            <a:custGeom>
              <a:avLst/>
              <a:gdLst/>
              <a:ahLst/>
              <a:cxnLst/>
              <a:rect l="l" t="t" r="r" b="b"/>
              <a:pathLst>
                <a:path w="1216660" h="524510">
                  <a:moveTo>
                    <a:pt x="0" y="524255"/>
                  </a:moveTo>
                  <a:lnTo>
                    <a:pt x="65012" y="510491"/>
                  </a:lnTo>
                  <a:lnTo>
                    <a:pt x="126499" y="497500"/>
                  </a:lnTo>
                  <a:lnTo>
                    <a:pt x="184612" y="484991"/>
                  </a:lnTo>
                  <a:lnTo>
                    <a:pt x="239507" y="472671"/>
                  </a:lnTo>
                  <a:lnTo>
                    <a:pt x="291338" y="460247"/>
                  </a:lnTo>
                  <a:lnTo>
                    <a:pt x="340257" y="447428"/>
                  </a:lnTo>
                  <a:lnTo>
                    <a:pt x="386419" y="433919"/>
                  </a:lnTo>
                  <a:lnTo>
                    <a:pt x="429979" y="419429"/>
                  </a:lnTo>
                  <a:lnTo>
                    <a:pt x="471089" y="403664"/>
                  </a:lnTo>
                  <a:lnTo>
                    <a:pt x="509905" y="386333"/>
                  </a:lnTo>
                  <a:lnTo>
                    <a:pt x="551096" y="362416"/>
                  </a:lnTo>
                  <a:lnTo>
                    <a:pt x="582594" y="336389"/>
                  </a:lnTo>
                  <a:lnTo>
                    <a:pt x="629840" y="279765"/>
                  </a:lnTo>
                  <a:lnTo>
                    <a:pt x="652252" y="250045"/>
                  </a:lnTo>
                  <a:lnTo>
                    <a:pt x="678301" y="219973"/>
                  </a:lnTo>
                  <a:lnTo>
                    <a:pt x="711317" y="189988"/>
                  </a:lnTo>
                  <a:lnTo>
                    <a:pt x="754633" y="160527"/>
                  </a:lnTo>
                  <a:lnTo>
                    <a:pt x="794069" y="138305"/>
                  </a:lnTo>
                  <a:lnTo>
                    <a:pt x="833380" y="118047"/>
                  </a:lnTo>
                  <a:lnTo>
                    <a:pt x="873172" y="99530"/>
                  </a:lnTo>
                  <a:lnTo>
                    <a:pt x="914052" y="82533"/>
                  </a:lnTo>
                  <a:lnTo>
                    <a:pt x="956627" y="66833"/>
                  </a:lnTo>
                  <a:lnTo>
                    <a:pt x="1001503" y="52208"/>
                  </a:lnTo>
                  <a:lnTo>
                    <a:pt x="1049287" y="38434"/>
                  </a:lnTo>
                  <a:lnTo>
                    <a:pt x="1100586" y="25290"/>
                  </a:lnTo>
                  <a:lnTo>
                    <a:pt x="1156005" y="12552"/>
                  </a:lnTo>
                  <a:lnTo>
                    <a:pt x="1216152" y="0"/>
                  </a:lnTo>
                </a:path>
              </a:pathLst>
            </a:custGeom>
            <a:ln w="76200">
              <a:solidFill>
                <a:srgbClr val="5BD078"/>
              </a:solidFill>
            </a:ln>
          </p:spPr>
          <p:txBody>
            <a:bodyPr wrap="square" lIns="0" tIns="0" rIns="0" bIns="0" rtlCol="0"/>
            <a:lstStyle/>
            <a:p>
              <a:endParaRPr/>
            </a:p>
          </p:txBody>
        </p:sp>
        <p:sp>
          <p:nvSpPr>
            <p:cNvPr id="25" name="object 25"/>
            <p:cNvSpPr/>
            <p:nvPr/>
          </p:nvSpPr>
          <p:spPr>
            <a:xfrm>
              <a:off x="3154172" y="3314572"/>
              <a:ext cx="1746250" cy="1709420"/>
            </a:xfrm>
            <a:custGeom>
              <a:avLst/>
              <a:gdLst/>
              <a:ahLst/>
              <a:cxnLst/>
              <a:rect l="l" t="t" r="r" b="b"/>
              <a:pathLst>
                <a:path w="1746250" h="1709420">
                  <a:moveTo>
                    <a:pt x="94360" y="1594865"/>
                  </a:moveTo>
                  <a:lnTo>
                    <a:pt x="0" y="1615185"/>
                  </a:lnTo>
                  <a:lnTo>
                    <a:pt x="20827" y="1708912"/>
                  </a:lnTo>
                  <a:lnTo>
                    <a:pt x="114173" y="1688845"/>
                  </a:lnTo>
                  <a:lnTo>
                    <a:pt x="94360" y="1594865"/>
                  </a:lnTo>
                  <a:close/>
                </a:path>
                <a:path w="1746250" h="1709420">
                  <a:moveTo>
                    <a:pt x="278764" y="1552575"/>
                  </a:moveTo>
                  <a:lnTo>
                    <a:pt x="266953" y="1555877"/>
                  </a:lnTo>
                  <a:lnTo>
                    <a:pt x="220344" y="1567307"/>
                  </a:lnTo>
                  <a:lnTo>
                    <a:pt x="187451" y="1574800"/>
                  </a:lnTo>
                  <a:lnTo>
                    <a:pt x="208787" y="1668399"/>
                  </a:lnTo>
                  <a:lnTo>
                    <a:pt x="241680" y="1660906"/>
                  </a:lnTo>
                  <a:lnTo>
                    <a:pt x="289940" y="1648968"/>
                  </a:lnTo>
                  <a:lnTo>
                    <a:pt x="304038" y="1645158"/>
                  </a:lnTo>
                  <a:lnTo>
                    <a:pt x="278764" y="1552575"/>
                  </a:lnTo>
                  <a:close/>
                </a:path>
                <a:path w="1746250" h="1709420">
                  <a:moveTo>
                    <a:pt x="453516" y="1493265"/>
                  </a:moveTo>
                  <a:lnTo>
                    <a:pt x="448690" y="1495425"/>
                  </a:lnTo>
                  <a:lnTo>
                    <a:pt x="426719" y="1504569"/>
                  </a:lnTo>
                  <a:lnTo>
                    <a:pt x="405002" y="1512951"/>
                  </a:lnTo>
                  <a:lnTo>
                    <a:pt x="367538" y="1526032"/>
                  </a:lnTo>
                  <a:lnTo>
                    <a:pt x="399161" y="1616709"/>
                  </a:lnTo>
                  <a:lnTo>
                    <a:pt x="436499" y="1603628"/>
                  </a:lnTo>
                  <a:lnTo>
                    <a:pt x="461263" y="1594103"/>
                  </a:lnTo>
                  <a:lnTo>
                    <a:pt x="485393" y="1584197"/>
                  </a:lnTo>
                  <a:lnTo>
                    <a:pt x="492632" y="1581022"/>
                  </a:lnTo>
                  <a:lnTo>
                    <a:pt x="453516" y="1493265"/>
                  </a:lnTo>
                  <a:close/>
                </a:path>
                <a:path w="1746250" h="1709420">
                  <a:moveTo>
                    <a:pt x="606551" y="1402460"/>
                  </a:moveTo>
                  <a:lnTo>
                    <a:pt x="588899" y="1416303"/>
                  </a:lnTo>
                  <a:lnTo>
                    <a:pt x="570483" y="1429384"/>
                  </a:lnTo>
                  <a:lnTo>
                    <a:pt x="551433" y="1441958"/>
                  </a:lnTo>
                  <a:lnTo>
                    <a:pt x="533653" y="1452752"/>
                  </a:lnTo>
                  <a:lnTo>
                    <a:pt x="583564" y="1534795"/>
                  </a:lnTo>
                  <a:lnTo>
                    <a:pt x="623188" y="1509649"/>
                  </a:lnTo>
                  <a:lnTo>
                    <a:pt x="665479" y="1478279"/>
                  </a:lnTo>
                  <a:lnTo>
                    <a:pt x="668527" y="1475739"/>
                  </a:lnTo>
                  <a:lnTo>
                    <a:pt x="606551" y="1402460"/>
                  </a:lnTo>
                  <a:close/>
                </a:path>
                <a:path w="1746250" h="1709420">
                  <a:moveTo>
                    <a:pt x="714375" y="1269238"/>
                  </a:moveTo>
                  <a:lnTo>
                    <a:pt x="707136" y="1283715"/>
                  </a:lnTo>
                  <a:lnTo>
                    <a:pt x="695578" y="1303908"/>
                  </a:lnTo>
                  <a:lnTo>
                    <a:pt x="683260" y="1322577"/>
                  </a:lnTo>
                  <a:lnTo>
                    <a:pt x="669798" y="1339977"/>
                  </a:lnTo>
                  <a:lnTo>
                    <a:pt x="741806" y="1403603"/>
                  </a:lnTo>
                  <a:lnTo>
                    <a:pt x="759078" y="1381378"/>
                  </a:lnTo>
                  <a:lnTo>
                    <a:pt x="775335" y="1357376"/>
                  </a:lnTo>
                  <a:lnTo>
                    <a:pt x="790320" y="1331721"/>
                  </a:lnTo>
                  <a:lnTo>
                    <a:pt x="799973" y="1312799"/>
                  </a:lnTo>
                  <a:lnTo>
                    <a:pt x="714375" y="1269238"/>
                  </a:lnTo>
                  <a:close/>
                </a:path>
                <a:path w="1746250" h="1709420">
                  <a:moveTo>
                    <a:pt x="774573" y="1098422"/>
                  </a:moveTo>
                  <a:lnTo>
                    <a:pt x="765682" y="1130808"/>
                  </a:lnTo>
                  <a:lnTo>
                    <a:pt x="757301" y="1159383"/>
                  </a:lnTo>
                  <a:lnTo>
                    <a:pt x="748029" y="1187450"/>
                  </a:lnTo>
                  <a:lnTo>
                    <a:pt x="839342" y="1217295"/>
                  </a:lnTo>
                  <a:lnTo>
                    <a:pt x="848487" y="1189227"/>
                  </a:lnTo>
                  <a:lnTo>
                    <a:pt x="857757" y="1158113"/>
                  </a:lnTo>
                  <a:lnTo>
                    <a:pt x="866393" y="1126616"/>
                  </a:lnTo>
                  <a:lnTo>
                    <a:pt x="867537" y="1122299"/>
                  </a:lnTo>
                  <a:lnTo>
                    <a:pt x="774573" y="1098422"/>
                  </a:lnTo>
                  <a:close/>
                </a:path>
                <a:path w="1746250" h="1709420">
                  <a:moveTo>
                    <a:pt x="816610" y="913129"/>
                  </a:moveTo>
                  <a:lnTo>
                    <a:pt x="803528" y="975232"/>
                  </a:lnTo>
                  <a:lnTo>
                    <a:pt x="796543" y="1006475"/>
                  </a:lnTo>
                  <a:lnTo>
                    <a:pt x="890142" y="1027429"/>
                  </a:lnTo>
                  <a:lnTo>
                    <a:pt x="897127" y="996314"/>
                  </a:lnTo>
                  <a:lnTo>
                    <a:pt x="910589" y="933069"/>
                  </a:lnTo>
                  <a:lnTo>
                    <a:pt x="816610" y="913129"/>
                  </a:lnTo>
                  <a:close/>
                </a:path>
                <a:path w="1746250" h="1709420">
                  <a:moveTo>
                    <a:pt x="859154" y="724281"/>
                  </a:moveTo>
                  <a:lnTo>
                    <a:pt x="846201" y="776858"/>
                  </a:lnTo>
                  <a:lnTo>
                    <a:pt x="836929" y="818769"/>
                  </a:lnTo>
                  <a:lnTo>
                    <a:pt x="930655" y="839596"/>
                  </a:lnTo>
                  <a:lnTo>
                    <a:pt x="939926" y="797687"/>
                  </a:lnTo>
                  <a:lnTo>
                    <a:pt x="952373" y="747140"/>
                  </a:lnTo>
                  <a:lnTo>
                    <a:pt x="859154" y="724281"/>
                  </a:lnTo>
                  <a:close/>
                </a:path>
                <a:path w="1746250" h="1709420">
                  <a:moveTo>
                    <a:pt x="921765" y="534543"/>
                  </a:moveTo>
                  <a:lnTo>
                    <a:pt x="912876" y="555116"/>
                  </a:lnTo>
                  <a:lnTo>
                    <a:pt x="901191" y="584962"/>
                  </a:lnTo>
                  <a:lnTo>
                    <a:pt x="890524" y="615441"/>
                  </a:lnTo>
                  <a:lnTo>
                    <a:pt x="886332" y="628650"/>
                  </a:lnTo>
                  <a:lnTo>
                    <a:pt x="977645" y="658240"/>
                  </a:lnTo>
                  <a:lnTo>
                    <a:pt x="981963" y="644906"/>
                  </a:lnTo>
                  <a:lnTo>
                    <a:pt x="991869" y="616712"/>
                  </a:lnTo>
                  <a:lnTo>
                    <a:pt x="1002283" y="589914"/>
                  </a:lnTo>
                  <a:lnTo>
                    <a:pt x="1009776" y="572769"/>
                  </a:lnTo>
                  <a:lnTo>
                    <a:pt x="921765" y="534543"/>
                  </a:lnTo>
                  <a:close/>
                </a:path>
                <a:path w="1746250" h="1709420">
                  <a:moveTo>
                    <a:pt x="1037970" y="361950"/>
                  </a:moveTo>
                  <a:lnTo>
                    <a:pt x="1025143" y="375157"/>
                  </a:lnTo>
                  <a:lnTo>
                    <a:pt x="1005331" y="397509"/>
                  </a:lnTo>
                  <a:lnTo>
                    <a:pt x="986789" y="420750"/>
                  </a:lnTo>
                  <a:lnTo>
                    <a:pt x="972185" y="441451"/>
                  </a:lnTo>
                  <a:lnTo>
                    <a:pt x="1050416" y="497077"/>
                  </a:lnTo>
                  <a:lnTo>
                    <a:pt x="1065149" y="476376"/>
                  </a:lnTo>
                  <a:lnTo>
                    <a:pt x="1080262" y="457581"/>
                  </a:lnTo>
                  <a:lnTo>
                    <a:pt x="1096899" y="439038"/>
                  </a:lnTo>
                  <a:lnTo>
                    <a:pt x="1106804" y="428878"/>
                  </a:lnTo>
                  <a:lnTo>
                    <a:pt x="1037970" y="361950"/>
                  </a:lnTo>
                  <a:close/>
                </a:path>
                <a:path w="1746250" h="1709420">
                  <a:moveTo>
                    <a:pt x="1482107" y="153591"/>
                  </a:moveTo>
                  <a:lnTo>
                    <a:pt x="1418716" y="432181"/>
                  </a:lnTo>
                  <a:lnTo>
                    <a:pt x="1611734" y="181610"/>
                  </a:lnTo>
                  <a:lnTo>
                    <a:pt x="1495298" y="181610"/>
                  </a:lnTo>
                  <a:lnTo>
                    <a:pt x="1482107" y="153591"/>
                  </a:lnTo>
                  <a:close/>
                </a:path>
                <a:path w="1746250" h="1709420">
                  <a:moveTo>
                    <a:pt x="1195704" y="235203"/>
                  </a:moveTo>
                  <a:lnTo>
                    <a:pt x="1162430" y="257555"/>
                  </a:lnTo>
                  <a:lnTo>
                    <a:pt x="1113536" y="294131"/>
                  </a:lnTo>
                  <a:lnTo>
                    <a:pt x="1113408" y="294258"/>
                  </a:lnTo>
                  <a:lnTo>
                    <a:pt x="1174241" y="368426"/>
                  </a:lnTo>
                  <a:lnTo>
                    <a:pt x="1196213" y="351663"/>
                  </a:lnTo>
                  <a:lnTo>
                    <a:pt x="1218691" y="335406"/>
                  </a:lnTo>
                  <a:lnTo>
                    <a:pt x="1241932" y="319658"/>
                  </a:lnTo>
                  <a:lnTo>
                    <a:pt x="1248028" y="315721"/>
                  </a:lnTo>
                  <a:lnTo>
                    <a:pt x="1195704" y="235203"/>
                  </a:lnTo>
                  <a:close/>
                </a:path>
                <a:path w="1746250" h="1709420">
                  <a:moveTo>
                    <a:pt x="1366392" y="137667"/>
                  </a:moveTo>
                  <a:lnTo>
                    <a:pt x="1319149" y="162305"/>
                  </a:lnTo>
                  <a:lnTo>
                    <a:pt x="1280667" y="183641"/>
                  </a:lnTo>
                  <a:lnTo>
                    <a:pt x="1327277" y="267588"/>
                  </a:lnTo>
                  <a:lnTo>
                    <a:pt x="1365757" y="246252"/>
                  </a:lnTo>
                  <a:lnTo>
                    <a:pt x="1410715" y="222885"/>
                  </a:lnTo>
                  <a:lnTo>
                    <a:pt x="1366392" y="137667"/>
                  </a:lnTo>
                  <a:close/>
                </a:path>
                <a:path w="1746250" h="1709420">
                  <a:moveTo>
                    <a:pt x="1466468" y="89026"/>
                  </a:moveTo>
                  <a:lnTo>
                    <a:pt x="1454403" y="94741"/>
                  </a:lnTo>
                  <a:lnTo>
                    <a:pt x="1467881" y="123370"/>
                  </a:lnTo>
                  <a:lnTo>
                    <a:pt x="1486915" y="132461"/>
                  </a:lnTo>
                  <a:lnTo>
                    <a:pt x="1482107" y="153591"/>
                  </a:lnTo>
                  <a:lnTo>
                    <a:pt x="1495298" y="181610"/>
                  </a:lnTo>
                  <a:lnTo>
                    <a:pt x="1507489" y="175894"/>
                  </a:lnTo>
                  <a:lnTo>
                    <a:pt x="1466468" y="89026"/>
                  </a:lnTo>
                  <a:close/>
                </a:path>
                <a:path w="1746250" h="1709420">
                  <a:moveTo>
                    <a:pt x="1683052" y="89026"/>
                  </a:moveTo>
                  <a:lnTo>
                    <a:pt x="1466468" y="89026"/>
                  </a:lnTo>
                  <a:lnTo>
                    <a:pt x="1507489" y="175894"/>
                  </a:lnTo>
                  <a:lnTo>
                    <a:pt x="1495298" y="181610"/>
                  </a:lnTo>
                  <a:lnTo>
                    <a:pt x="1611734" y="181610"/>
                  </a:lnTo>
                  <a:lnTo>
                    <a:pt x="1683052" y="89026"/>
                  </a:lnTo>
                  <a:close/>
                </a:path>
                <a:path w="1746250" h="1709420">
                  <a:moveTo>
                    <a:pt x="1467881" y="123370"/>
                  </a:moveTo>
                  <a:lnTo>
                    <a:pt x="1482107" y="153591"/>
                  </a:lnTo>
                  <a:lnTo>
                    <a:pt x="1486915" y="132461"/>
                  </a:lnTo>
                  <a:lnTo>
                    <a:pt x="1467881" y="123370"/>
                  </a:lnTo>
                  <a:close/>
                </a:path>
                <a:path w="1746250" h="1709420">
                  <a:moveTo>
                    <a:pt x="1209548" y="0"/>
                  </a:moveTo>
                  <a:lnTo>
                    <a:pt x="1467881" y="123370"/>
                  </a:lnTo>
                  <a:lnTo>
                    <a:pt x="1454403" y="94741"/>
                  </a:lnTo>
                  <a:lnTo>
                    <a:pt x="1466468" y="89026"/>
                  </a:lnTo>
                  <a:lnTo>
                    <a:pt x="1683052" y="89026"/>
                  </a:lnTo>
                  <a:lnTo>
                    <a:pt x="1746250" y="6985"/>
                  </a:lnTo>
                  <a:lnTo>
                    <a:pt x="1209548" y="0"/>
                  </a:lnTo>
                  <a:close/>
                </a:path>
              </a:pathLst>
            </a:custGeom>
            <a:solidFill>
              <a:srgbClr val="5BD078"/>
            </a:solidFill>
          </p:spPr>
          <p:txBody>
            <a:bodyPr wrap="square" lIns="0" tIns="0" rIns="0" bIns="0" rtlCol="0"/>
            <a:lstStyle/>
            <a:p>
              <a:endParaRPr/>
            </a:p>
          </p:txBody>
        </p:sp>
        <p:sp>
          <p:nvSpPr>
            <p:cNvPr id="26" name="object 26"/>
            <p:cNvSpPr/>
            <p:nvPr/>
          </p:nvSpPr>
          <p:spPr>
            <a:xfrm>
              <a:off x="5087873" y="1094993"/>
              <a:ext cx="6596380" cy="949325"/>
            </a:xfrm>
            <a:custGeom>
              <a:avLst/>
              <a:gdLst/>
              <a:ahLst/>
              <a:cxnLst/>
              <a:rect l="l" t="t" r="r" b="b"/>
              <a:pathLst>
                <a:path w="6596380" h="949325">
                  <a:moveTo>
                    <a:pt x="5496559" y="783335"/>
                  </a:moveTo>
                  <a:lnTo>
                    <a:pt x="3847592" y="783335"/>
                  </a:lnTo>
                  <a:lnTo>
                    <a:pt x="3522091" y="949070"/>
                  </a:lnTo>
                  <a:lnTo>
                    <a:pt x="5496559" y="783335"/>
                  </a:lnTo>
                  <a:close/>
                </a:path>
                <a:path w="6596380" h="949325">
                  <a:moveTo>
                    <a:pt x="6465316" y="0"/>
                  </a:moveTo>
                  <a:lnTo>
                    <a:pt x="130555" y="0"/>
                  </a:lnTo>
                  <a:lnTo>
                    <a:pt x="79724" y="10255"/>
                  </a:lnTo>
                  <a:lnTo>
                    <a:pt x="38226" y="38226"/>
                  </a:lnTo>
                  <a:lnTo>
                    <a:pt x="10255" y="79724"/>
                  </a:lnTo>
                  <a:lnTo>
                    <a:pt x="0" y="130555"/>
                  </a:lnTo>
                  <a:lnTo>
                    <a:pt x="0" y="652779"/>
                  </a:lnTo>
                  <a:lnTo>
                    <a:pt x="10255" y="703611"/>
                  </a:lnTo>
                  <a:lnTo>
                    <a:pt x="38226" y="745108"/>
                  </a:lnTo>
                  <a:lnTo>
                    <a:pt x="79724" y="773080"/>
                  </a:lnTo>
                  <a:lnTo>
                    <a:pt x="130555" y="783335"/>
                  </a:lnTo>
                  <a:lnTo>
                    <a:pt x="6465316" y="783335"/>
                  </a:lnTo>
                  <a:lnTo>
                    <a:pt x="6516147" y="773080"/>
                  </a:lnTo>
                  <a:lnTo>
                    <a:pt x="6557645" y="745108"/>
                  </a:lnTo>
                  <a:lnTo>
                    <a:pt x="6585616" y="703611"/>
                  </a:lnTo>
                  <a:lnTo>
                    <a:pt x="6595872" y="652779"/>
                  </a:lnTo>
                  <a:lnTo>
                    <a:pt x="6595872" y="130555"/>
                  </a:lnTo>
                  <a:lnTo>
                    <a:pt x="6585616" y="79724"/>
                  </a:lnTo>
                  <a:lnTo>
                    <a:pt x="6557645" y="38226"/>
                  </a:lnTo>
                  <a:lnTo>
                    <a:pt x="6516147" y="10255"/>
                  </a:lnTo>
                  <a:lnTo>
                    <a:pt x="6465316" y="0"/>
                  </a:lnTo>
                  <a:close/>
                </a:path>
              </a:pathLst>
            </a:custGeom>
            <a:solidFill>
              <a:srgbClr val="F1F1F1"/>
            </a:solidFill>
          </p:spPr>
          <p:txBody>
            <a:bodyPr wrap="square" lIns="0" tIns="0" rIns="0" bIns="0" rtlCol="0"/>
            <a:lstStyle/>
            <a:p>
              <a:endParaRPr/>
            </a:p>
          </p:txBody>
        </p:sp>
        <p:sp>
          <p:nvSpPr>
            <p:cNvPr id="27" name="object 27"/>
            <p:cNvSpPr/>
            <p:nvPr/>
          </p:nvSpPr>
          <p:spPr>
            <a:xfrm>
              <a:off x="5087873" y="1094993"/>
              <a:ext cx="6596380" cy="949325"/>
            </a:xfrm>
            <a:custGeom>
              <a:avLst/>
              <a:gdLst/>
              <a:ahLst/>
              <a:cxnLst/>
              <a:rect l="l" t="t" r="r" b="b"/>
              <a:pathLst>
                <a:path w="6596380" h="949325">
                  <a:moveTo>
                    <a:pt x="0" y="130555"/>
                  </a:moveTo>
                  <a:lnTo>
                    <a:pt x="10255" y="79724"/>
                  </a:lnTo>
                  <a:lnTo>
                    <a:pt x="38226" y="38226"/>
                  </a:lnTo>
                  <a:lnTo>
                    <a:pt x="79724" y="10255"/>
                  </a:lnTo>
                  <a:lnTo>
                    <a:pt x="130555" y="0"/>
                  </a:lnTo>
                  <a:lnTo>
                    <a:pt x="3847592" y="0"/>
                  </a:lnTo>
                  <a:lnTo>
                    <a:pt x="5496559" y="0"/>
                  </a:lnTo>
                  <a:lnTo>
                    <a:pt x="6465316" y="0"/>
                  </a:lnTo>
                  <a:lnTo>
                    <a:pt x="6516147" y="10255"/>
                  </a:lnTo>
                  <a:lnTo>
                    <a:pt x="6557645" y="38226"/>
                  </a:lnTo>
                  <a:lnTo>
                    <a:pt x="6585616" y="79724"/>
                  </a:lnTo>
                  <a:lnTo>
                    <a:pt x="6595872" y="130555"/>
                  </a:lnTo>
                  <a:lnTo>
                    <a:pt x="6595872" y="456945"/>
                  </a:lnTo>
                  <a:lnTo>
                    <a:pt x="6595872" y="652779"/>
                  </a:lnTo>
                  <a:lnTo>
                    <a:pt x="6585616" y="703611"/>
                  </a:lnTo>
                  <a:lnTo>
                    <a:pt x="6557645" y="745108"/>
                  </a:lnTo>
                  <a:lnTo>
                    <a:pt x="6516147" y="773080"/>
                  </a:lnTo>
                  <a:lnTo>
                    <a:pt x="6465316" y="783335"/>
                  </a:lnTo>
                  <a:lnTo>
                    <a:pt x="5496559" y="783335"/>
                  </a:lnTo>
                  <a:lnTo>
                    <a:pt x="3522091" y="949070"/>
                  </a:lnTo>
                  <a:lnTo>
                    <a:pt x="3847592" y="783335"/>
                  </a:lnTo>
                  <a:lnTo>
                    <a:pt x="130555" y="783335"/>
                  </a:lnTo>
                  <a:lnTo>
                    <a:pt x="79724" y="773080"/>
                  </a:lnTo>
                  <a:lnTo>
                    <a:pt x="38226" y="745108"/>
                  </a:lnTo>
                  <a:lnTo>
                    <a:pt x="10255" y="703611"/>
                  </a:lnTo>
                  <a:lnTo>
                    <a:pt x="0" y="652779"/>
                  </a:lnTo>
                  <a:lnTo>
                    <a:pt x="0" y="456945"/>
                  </a:lnTo>
                  <a:lnTo>
                    <a:pt x="0" y="130555"/>
                  </a:lnTo>
                  <a:close/>
                </a:path>
              </a:pathLst>
            </a:custGeom>
            <a:ln w="25908">
              <a:solidFill>
                <a:srgbClr val="A6A6A6"/>
              </a:solidFill>
            </a:ln>
          </p:spPr>
          <p:txBody>
            <a:bodyPr wrap="square" lIns="0" tIns="0" rIns="0" bIns="0" rtlCol="0"/>
            <a:lstStyle/>
            <a:p>
              <a:endParaRPr/>
            </a:p>
          </p:txBody>
        </p:sp>
      </p:grpSp>
      <p:sp>
        <p:nvSpPr>
          <p:cNvPr id="28" name="object 28"/>
          <p:cNvSpPr txBox="1"/>
          <p:nvPr/>
        </p:nvSpPr>
        <p:spPr>
          <a:xfrm>
            <a:off x="5960490" y="1160526"/>
            <a:ext cx="4286885" cy="330835"/>
          </a:xfrm>
          <a:prstGeom prst="rect">
            <a:avLst/>
          </a:prstGeom>
        </p:spPr>
        <p:txBody>
          <a:bodyPr vert="horz" wrap="square" lIns="0" tIns="13335" rIns="0" bIns="0" rtlCol="0">
            <a:spAutoFit/>
          </a:bodyPr>
          <a:lstStyle/>
          <a:p>
            <a:pPr marL="12700">
              <a:lnSpc>
                <a:spcPct val="100000"/>
              </a:lnSpc>
              <a:spcBef>
                <a:spcPts val="105"/>
              </a:spcBef>
            </a:pPr>
            <a:r>
              <a:rPr sz="2000" spc="-40" dirty="0">
                <a:solidFill>
                  <a:srgbClr val="585858"/>
                </a:solidFill>
                <a:latin typeface="Arial"/>
                <a:cs typeface="Arial"/>
              </a:rPr>
              <a:t>Организация</a:t>
            </a:r>
            <a:r>
              <a:rPr sz="2000" spc="-70" dirty="0">
                <a:solidFill>
                  <a:srgbClr val="585858"/>
                </a:solidFill>
                <a:latin typeface="Arial"/>
                <a:cs typeface="Arial"/>
              </a:rPr>
              <a:t> </a:t>
            </a:r>
            <a:r>
              <a:rPr sz="2000" spc="-55" dirty="0">
                <a:solidFill>
                  <a:srgbClr val="585858"/>
                </a:solidFill>
                <a:latin typeface="Arial"/>
                <a:cs typeface="Arial"/>
              </a:rPr>
              <a:t>ищет</a:t>
            </a:r>
            <a:r>
              <a:rPr sz="2000" spc="-60" dirty="0">
                <a:solidFill>
                  <a:srgbClr val="585858"/>
                </a:solidFill>
                <a:latin typeface="Arial"/>
                <a:cs typeface="Arial"/>
              </a:rPr>
              <a:t> </a:t>
            </a:r>
            <a:r>
              <a:rPr sz="2000" spc="-35" dirty="0">
                <a:solidFill>
                  <a:srgbClr val="585858"/>
                </a:solidFill>
                <a:latin typeface="Arial"/>
                <a:cs typeface="Arial"/>
              </a:rPr>
              <a:t>путь</a:t>
            </a:r>
            <a:r>
              <a:rPr sz="2000" spc="-45" dirty="0">
                <a:solidFill>
                  <a:srgbClr val="585858"/>
                </a:solidFill>
                <a:latin typeface="Arial"/>
                <a:cs typeface="Arial"/>
              </a:rPr>
              <a:t> </a:t>
            </a:r>
            <a:r>
              <a:rPr sz="2000" spc="-35" dirty="0">
                <a:solidFill>
                  <a:srgbClr val="585858"/>
                </a:solidFill>
                <a:latin typeface="Arial"/>
                <a:cs typeface="Arial"/>
              </a:rPr>
              <a:t>коллективно,</a:t>
            </a:r>
            <a:endParaRPr sz="2000">
              <a:latin typeface="Arial"/>
              <a:cs typeface="Arial"/>
            </a:endParaRPr>
          </a:p>
        </p:txBody>
      </p:sp>
      <p:sp>
        <p:nvSpPr>
          <p:cNvPr id="29" name="object 29"/>
          <p:cNvSpPr txBox="1"/>
          <p:nvPr/>
        </p:nvSpPr>
        <p:spPr>
          <a:xfrm>
            <a:off x="5960490" y="1465326"/>
            <a:ext cx="5648325" cy="330835"/>
          </a:xfrm>
          <a:prstGeom prst="rect">
            <a:avLst/>
          </a:prstGeom>
        </p:spPr>
        <p:txBody>
          <a:bodyPr vert="horz" wrap="square" lIns="0" tIns="13335" rIns="0" bIns="0" rtlCol="0">
            <a:spAutoFit/>
          </a:bodyPr>
          <a:lstStyle/>
          <a:p>
            <a:pPr marL="12700">
              <a:lnSpc>
                <a:spcPct val="100000"/>
              </a:lnSpc>
              <a:spcBef>
                <a:spcPts val="105"/>
              </a:spcBef>
            </a:pPr>
            <a:r>
              <a:rPr sz="2000" spc="-25" dirty="0">
                <a:solidFill>
                  <a:srgbClr val="585858"/>
                </a:solidFill>
                <a:latin typeface="Arial"/>
                <a:cs typeface="Arial"/>
              </a:rPr>
              <a:t>каждый</a:t>
            </a:r>
            <a:r>
              <a:rPr sz="2000" spc="-70" dirty="0">
                <a:solidFill>
                  <a:srgbClr val="585858"/>
                </a:solidFill>
                <a:latin typeface="Arial"/>
                <a:cs typeface="Arial"/>
              </a:rPr>
              <a:t> </a:t>
            </a:r>
            <a:r>
              <a:rPr sz="2000" spc="-25" dirty="0">
                <a:solidFill>
                  <a:srgbClr val="585858"/>
                </a:solidFill>
                <a:latin typeface="Arial"/>
                <a:cs typeface="Arial"/>
              </a:rPr>
              <a:t>сам</a:t>
            </a:r>
            <a:r>
              <a:rPr sz="2000" spc="-65" dirty="0">
                <a:solidFill>
                  <a:srgbClr val="585858"/>
                </a:solidFill>
                <a:latin typeface="Arial"/>
                <a:cs typeface="Arial"/>
              </a:rPr>
              <a:t> </a:t>
            </a:r>
            <a:r>
              <a:rPr sz="2000" spc="-55" dirty="0">
                <a:solidFill>
                  <a:srgbClr val="585858"/>
                </a:solidFill>
                <a:latin typeface="Arial"/>
                <a:cs typeface="Arial"/>
              </a:rPr>
              <a:t>определяет</a:t>
            </a:r>
            <a:r>
              <a:rPr sz="2000" spc="-20" dirty="0">
                <a:solidFill>
                  <a:srgbClr val="585858"/>
                </a:solidFill>
                <a:latin typeface="Arial"/>
                <a:cs typeface="Arial"/>
              </a:rPr>
              <a:t> </a:t>
            </a:r>
            <a:r>
              <a:rPr sz="2000" spc="-35" dirty="0">
                <a:solidFill>
                  <a:srgbClr val="585858"/>
                </a:solidFill>
                <a:latin typeface="Arial"/>
                <a:cs typeface="Arial"/>
              </a:rPr>
              <a:t>свое</a:t>
            </a:r>
            <a:r>
              <a:rPr sz="2000" spc="-65" dirty="0">
                <a:solidFill>
                  <a:srgbClr val="585858"/>
                </a:solidFill>
                <a:latin typeface="Arial"/>
                <a:cs typeface="Arial"/>
              </a:rPr>
              <a:t> </a:t>
            </a:r>
            <a:r>
              <a:rPr sz="2000" spc="-35" dirty="0">
                <a:solidFill>
                  <a:srgbClr val="585858"/>
                </a:solidFill>
                <a:latin typeface="Arial"/>
                <a:cs typeface="Arial"/>
              </a:rPr>
              <a:t>место</a:t>
            </a:r>
            <a:r>
              <a:rPr sz="2000" spc="-65" dirty="0">
                <a:solidFill>
                  <a:srgbClr val="585858"/>
                </a:solidFill>
                <a:latin typeface="Arial"/>
                <a:cs typeface="Arial"/>
              </a:rPr>
              <a:t> </a:t>
            </a:r>
            <a:r>
              <a:rPr sz="2000" spc="-20" dirty="0">
                <a:solidFill>
                  <a:srgbClr val="585858"/>
                </a:solidFill>
                <a:latin typeface="Arial"/>
                <a:cs typeface="Arial"/>
              </a:rPr>
              <a:t>на</a:t>
            </a:r>
            <a:r>
              <a:rPr sz="2000" spc="-60" dirty="0">
                <a:solidFill>
                  <a:srgbClr val="585858"/>
                </a:solidFill>
                <a:latin typeface="Arial"/>
                <a:cs typeface="Arial"/>
              </a:rPr>
              <a:t> </a:t>
            </a:r>
            <a:r>
              <a:rPr sz="2000" spc="-50" dirty="0">
                <a:solidFill>
                  <a:srgbClr val="585858"/>
                </a:solidFill>
                <a:latin typeface="Arial"/>
                <a:cs typeface="Arial"/>
              </a:rPr>
              <a:t>этом</a:t>
            </a:r>
            <a:r>
              <a:rPr sz="2000" spc="-45" dirty="0">
                <a:solidFill>
                  <a:srgbClr val="585858"/>
                </a:solidFill>
                <a:latin typeface="Arial"/>
                <a:cs typeface="Arial"/>
              </a:rPr>
              <a:t> пути</a:t>
            </a:r>
            <a:endParaRPr sz="2000" dirty="0">
              <a:latin typeface="Arial"/>
              <a:cs typeface="Arial"/>
            </a:endParaRPr>
          </a:p>
        </p:txBody>
      </p:sp>
    </p:spTree>
    <p:extLst>
      <p:ext uri="{BB962C8B-B14F-4D97-AF65-F5344CB8AC3E}">
        <p14:creationId xmlns:p14="http://schemas.microsoft.com/office/powerpoint/2010/main" val="2833682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1568653"/>
            <a:ext cx="6684009" cy="1854835"/>
          </a:xfrm>
          <a:prstGeom prst="rect">
            <a:avLst/>
          </a:prstGeom>
        </p:spPr>
        <p:txBody>
          <a:bodyPr vert="horz" wrap="square" lIns="0" tIns="12065" rIns="0" bIns="0" rtlCol="0">
            <a:spAutoFit/>
          </a:bodyPr>
          <a:lstStyle/>
          <a:p>
            <a:pPr marL="12700">
              <a:lnSpc>
                <a:spcPct val="100000"/>
              </a:lnSpc>
              <a:spcBef>
                <a:spcPts val="95"/>
              </a:spcBef>
            </a:pPr>
            <a:r>
              <a:rPr sz="4000" spc="-5" dirty="0"/>
              <a:t>Спиральная</a:t>
            </a:r>
            <a:r>
              <a:rPr sz="4000" spc="20" dirty="0"/>
              <a:t> </a:t>
            </a:r>
            <a:r>
              <a:rPr sz="4000" dirty="0"/>
              <a:t>динамика</a:t>
            </a:r>
            <a:r>
              <a:rPr sz="4000" spc="40" dirty="0"/>
              <a:t> </a:t>
            </a:r>
            <a:r>
              <a:rPr sz="4000" spc="-5" dirty="0"/>
              <a:t>–</a:t>
            </a:r>
            <a:endParaRPr sz="4000"/>
          </a:p>
          <a:p>
            <a:pPr marL="12700" marR="5080">
              <a:lnSpc>
                <a:spcPct val="100000"/>
              </a:lnSpc>
              <a:spcBef>
                <a:spcPts val="5"/>
              </a:spcBef>
            </a:pPr>
            <a:r>
              <a:rPr sz="4000" spc="-45" dirty="0"/>
              <a:t>модель</a:t>
            </a:r>
            <a:r>
              <a:rPr sz="4000" spc="-15" dirty="0"/>
              <a:t> ценностей человека </a:t>
            </a:r>
            <a:r>
              <a:rPr sz="4000" spc="-1095" dirty="0"/>
              <a:t> </a:t>
            </a:r>
            <a:r>
              <a:rPr sz="4000" spc="-5" dirty="0"/>
              <a:t>и </a:t>
            </a:r>
            <a:r>
              <a:rPr sz="4000" spc="-50" dirty="0"/>
              <a:t>культуры</a:t>
            </a:r>
            <a:r>
              <a:rPr sz="4000" spc="-5" dirty="0"/>
              <a:t> компании</a:t>
            </a:r>
            <a:endParaRPr sz="4000"/>
          </a:p>
        </p:txBody>
      </p:sp>
      <p:pic>
        <p:nvPicPr>
          <p:cNvPr id="3" name="object 3"/>
          <p:cNvPicPr/>
          <p:nvPr/>
        </p:nvPicPr>
        <p:blipFill>
          <a:blip r:embed="rId2" cstate="print"/>
          <a:stretch>
            <a:fillRect/>
          </a:stretch>
        </p:blipFill>
        <p:spPr>
          <a:xfrm>
            <a:off x="9079992" y="2121407"/>
            <a:ext cx="2325624" cy="3325367"/>
          </a:xfrm>
          <a:prstGeom prst="rect">
            <a:avLst/>
          </a:prstGeom>
        </p:spPr>
      </p:pic>
      <p:grpSp>
        <p:nvGrpSpPr>
          <p:cNvPr id="4" name="object 4"/>
          <p:cNvGrpSpPr/>
          <p:nvPr/>
        </p:nvGrpSpPr>
        <p:grpSpPr>
          <a:xfrm>
            <a:off x="979893" y="3753611"/>
            <a:ext cx="7838440" cy="1774189"/>
            <a:chOff x="979893" y="3753611"/>
            <a:chExt cx="7838440" cy="1774189"/>
          </a:xfrm>
        </p:grpSpPr>
        <p:pic>
          <p:nvPicPr>
            <p:cNvPr id="5" name="object 5"/>
            <p:cNvPicPr/>
            <p:nvPr/>
          </p:nvPicPr>
          <p:blipFill>
            <a:blip r:embed="rId3" cstate="print"/>
            <a:stretch>
              <a:fillRect/>
            </a:stretch>
          </p:blipFill>
          <p:spPr>
            <a:xfrm>
              <a:off x="979893" y="3753611"/>
              <a:ext cx="1565148" cy="1773936"/>
            </a:xfrm>
            <a:prstGeom prst="rect">
              <a:avLst/>
            </a:prstGeom>
          </p:spPr>
        </p:pic>
        <p:sp>
          <p:nvSpPr>
            <p:cNvPr id="6" name="object 6"/>
            <p:cNvSpPr/>
            <p:nvPr/>
          </p:nvSpPr>
          <p:spPr>
            <a:xfrm>
              <a:off x="2293238" y="3938777"/>
              <a:ext cx="6510655" cy="1118870"/>
            </a:xfrm>
            <a:custGeom>
              <a:avLst/>
              <a:gdLst/>
              <a:ahLst/>
              <a:cxnLst/>
              <a:rect l="l" t="t" r="r" b="b"/>
              <a:pathLst>
                <a:path w="6510655" h="1118870">
                  <a:moveTo>
                    <a:pt x="6510146" y="932180"/>
                  </a:moveTo>
                  <a:lnTo>
                    <a:pt x="557403" y="932180"/>
                  </a:lnTo>
                  <a:lnTo>
                    <a:pt x="564060" y="981752"/>
                  </a:lnTo>
                  <a:lnTo>
                    <a:pt x="582850" y="1026291"/>
                  </a:lnTo>
                  <a:lnTo>
                    <a:pt x="611997" y="1064021"/>
                  </a:lnTo>
                  <a:lnTo>
                    <a:pt x="649727" y="1093168"/>
                  </a:lnTo>
                  <a:lnTo>
                    <a:pt x="694266" y="1111958"/>
                  </a:lnTo>
                  <a:lnTo>
                    <a:pt x="743838" y="1118616"/>
                  </a:lnTo>
                  <a:lnTo>
                    <a:pt x="6323711" y="1118616"/>
                  </a:lnTo>
                  <a:lnTo>
                    <a:pt x="6373283" y="1111958"/>
                  </a:lnTo>
                  <a:lnTo>
                    <a:pt x="6417822" y="1093168"/>
                  </a:lnTo>
                  <a:lnTo>
                    <a:pt x="6455552" y="1064021"/>
                  </a:lnTo>
                  <a:lnTo>
                    <a:pt x="6484699" y="1026291"/>
                  </a:lnTo>
                  <a:lnTo>
                    <a:pt x="6503489" y="981752"/>
                  </a:lnTo>
                  <a:lnTo>
                    <a:pt x="6510146" y="932180"/>
                  </a:lnTo>
                  <a:close/>
                </a:path>
                <a:path w="6510655" h="1118870">
                  <a:moveTo>
                    <a:pt x="6323711" y="0"/>
                  </a:moveTo>
                  <a:lnTo>
                    <a:pt x="743838" y="0"/>
                  </a:lnTo>
                  <a:lnTo>
                    <a:pt x="694266" y="6657"/>
                  </a:lnTo>
                  <a:lnTo>
                    <a:pt x="649727" y="25447"/>
                  </a:lnTo>
                  <a:lnTo>
                    <a:pt x="611997" y="54594"/>
                  </a:lnTo>
                  <a:lnTo>
                    <a:pt x="582850" y="92324"/>
                  </a:lnTo>
                  <a:lnTo>
                    <a:pt x="564060" y="136863"/>
                  </a:lnTo>
                  <a:lnTo>
                    <a:pt x="557403" y="186436"/>
                  </a:lnTo>
                  <a:lnTo>
                    <a:pt x="557403" y="652526"/>
                  </a:lnTo>
                  <a:lnTo>
                    <a:pt x="0" y="1028319"/>
                  </a:lnTo>
                  <a:lnTo>
                    <a:pt x="557403" y="932180"/>
                  </a:lnTo>
                  <a:lnTo>
                    <a:pt x="6510146" y="932180"/>
                  </a:lnTo>
                  <a:lnTo>
                    <a:pt x="6510146" y="186436"/>
                  </a:lnTo>
                  <a:lnTo>
                    <a:pt x="6503489" y="136863"/>
                  </a:lnTo>
                  <a:lnTo>
                    <a:pt x="6484699" y="92324"/>
                  </a:lnTo>
                  <a:lnTo>
                    <a:pt x="6455552" y="54594"/>
                  </a:lnTo>
                  <a:lnTo>
                    <a:pt x="6417822" y="25447"/>
                  </a:lnTo>
                  <a:lnTo>
                    <a:pt x="6373283" y="6657"/>
                  </a:lnTo>
                  <a:lnTo>
                    <a:pt x="6323711" y="0"/>
                  </a:lnTo>
                  <a:close/>
                </a:path>
              </a:pathLst>
            </a:custGeom>
            <a:solidFill>
              <a:srgbClr val="F1F1F1"/>
            </a:solidFill>
          </p:spPr>
          <p:txBody>
            <a:bodyPr wrap="square" lIns="0" tIns="0" rIns="0" bIns="0" rtlCol="0"/>
            <a:lstStyle/>
            <a:p>
              <a:endParaRPr/>
            </a:p>
          </p:txBody>
        </p:sp>
        <p:sp>
          <p:nvSpPr>
            <p:cNvPr id="7" name="object 7"/>
            <p:cNvSpPr/>
            <p:nvPr/>
          </p:nvSpPr>
          <p:spPr>
            <a:xfrm>
              <a:off x="2293238" y="3938777"/>
              <a:ext cx="6510655" cy="1118870"/>
            </a:xfrm>
            <a:custGeom>
              <a:avLst/>
              <a:gdLst/>
              <a:ahLst/>
              <a:cxnLst/>
              <a:rect l="l" t="t" r="r" b="b"/>
              <a:pathLst>
                <a:path w="6510655" h="1118870">
                  <a:moveTo>
                    <a:pt x="557403" y="186436"/>
                  </a:moveTo>
                  <a:lnTo>
                    <a:pt x="564060" y="136863"/>
                  </a:lnTo>
                  <a:lnTo>
                    <a:pt x="582850" y="92324"/>
                  </a:lnTo>
                  <a:lnTo>
                    <a:pt x="611997" y="54594"/>
                  </a:lnTo>
                  <a:lnTo>
                    <a:pt x="649727" y="25447"/>
                  </a:lnTo>
                  <a:lnTo>
                    <a:pt x="694266" y="6657"/>
                  </a:lnTo>
                  <a:lnTo>
                    <a:pt x="743838" y="0"/>
                  </a:lnTo>
                  <a:lnTo>
                    <a:pt x="1549527" y="0"/>
                  </a:lnTo>
                  <a:lnTo>
                    <a:pt x="3037713" y="0"/>
                  </a:lnTo>
                  <a:lnTo>
                    <a:pt x="6323711" y="0"/>
                  </a:lnTo>
                  <a:lnTo>
                    <a:pt x="6373283" y="6657"/>
                  </a:lnTo>
                  <a:lnTo>
                    <a:pt x="6417822" y="25447"/>
                  </a:lnTo>
                  <a:lnTo>
                    <a:pt x="6455552" y="54594"/>
                  </a:lnTo>
                  <a:lnTo>
                    <a:pt x="6484699" y="92324"/>
                  </a:lnTo>
                  <a:lnTo>
                    <a:pt x="6503489" y="136863"/>
                  </a:lnTo>
                  <a:lnTo>
                    <a:pt x="6510146" y="186436"/>
                  </a:lnTo>
                  <a:lnTo>
                    <a:pt x="6510146" y="652526"/>
                  </a:lnTo>
                  <a:lnTo>
                    <a:pt x="6510146" y="932180"/>
                  </a:lnTo>
                  <a:lnTo>
                    <a:pt x="6503489" y="981752"/>
                  </a:lnTo>
                  <a:lnTo>
                    <a:pt x="6484699" y="1026291"/>
                  </a:lnTo>
                  <a:lnTo>
                    <a:pt x="6455552" y="1064021"/>
                  </a:lnTo>
                  <a:lnTo>
                    <a:pt x="6417822" y="1093168"/>
                  </a:lnTo>
                  <a:lnTo>
                    <a:pt x="6373283" y="1111958"/>
                  </a:lnTo>
                  <a:lnTo>
                    <a:pt x="6323711" y="1118616"/>
                  </a:lnTo>
                  <a:lnTo>
                    <a:pt x="3037713" y="1118616"/>
                  </a:lnTo>
                  <a:lnTo>
                    <a:pt x="1549527" y="1118616"/>
                  </a:lnTo>
                  <a:lnTo>
                    <a:pt x="743838" y="1118616"/>
                  </a:lnTo>
                  <a:lnTo>
                    <a:pt x="694266" y="1111958"/>
                  </a:lnTo>
                  <a:lnTo>
                    <a:pt x="649727" y="1093168"/>
                  </a:lnTo>
                  <a:lnTo>
                    <a:pt x="611997" y="1064021"/>
                  </a:lnTo>
                  <a:lnTo>
                    <a:pt x="582850" y="1026291"/>
                  </a:lnTo>
                  <a:lnTo>
                    <a:pt x="564060" y="981752"/>
                  </a:lnTo>
                  <a:lnTo>
                    <a:pt x="557403" y="932180"/>
                  </a:lnTo>
                  <a:lnTo>
                    <a:pt x="0" y="1028319"/>
                  </a:lnTo>
                  <a:lnTo>
                    <a:pt x="557403" y="652526"/>
                  </a:lnTo>
                  <a:lnTo>
                    <a:pt x="557403" y="186436"/>
                  </a:lnTo>
                  <a:close/>
                </a:path>
              </a:pathLst>
            </a:custGeom>
            <a:ln w="28955">
              <a:solidFill>
                <a:srgbClr val="A6A6A6"/>
              </a:solidFill>
            </a:ln>
          </p:spPr>
          <p:txBody>
            <a:bodyPr wrap="square" lIns="0" tIns="0" rIns="0" bIns="0" rtlCol="0"/>
            <a:lstStyle/>
            <a:p>
              <a:endParaRPr/>
            </a:p>
          </p:txBody>
        </p:sp>
      </p:grpSp>
      <p:sp>
        <p:nvSpPr>
          <p:cNvPr id="8" name="object 8"/>
          <p:cNvSpPr txBox="1"/>
          <p:nvPr/>
        </p:nvSpPr>
        <p:spPr>
          <a:xfrm>
            <a:off x="2927985" y="4021073"/>
            <a:ext cx="5777865" cy="941069"/>
          </a:xfrm>
          <a:prstGeom prst="rect">
            <a:avLst/>
          </a:prstGeom>
        </p:spPr>
        <p:txBody>
          <a:bodyPr vert="horz" wrap="square" lIns="0" tIns="12700" rIns="0" bIns="0" rtlCol="0">
            <a:spAutoFit/>
          </a:bodyPr>
          <a:lstStyle/>
          <a:p>
            <a:pPr marL="12700" marR="5080">
              <a:lnSpc>
                <a:spcPct val="100000"/>
              </a:lnSpc>
              <a:spcBef>
                <a:spcPts val="100"/>
              </a:spcBef>
            </a:pPr>
            <a:r>
              <a:rPr sz="2000" b="1" spc="-5" dirty="0">
                <a:solidFill>
                  <a:srgbClr val="585858"/>
                </a:solidFill>
                <a:latin typeface="Arial"/>
                <a:cs typeface="Arial"/>
              </a:rPr>
              <a:t>Клэр</a:t>
            </a:r>
            <a:r>
              <a:rPr sz="2000" b="1" spc="-15" dirty="0">
                <a:solidFill>
                  <a:srgbClr val="585858"/>
                </a:solidFill>
                <a:latin typeface="Arial"/>
                <a:cs typeface="Arial"/>
              </a:rPr>
              <a:t> </a:t>
            </a:r>
            <a:r>
              <a:rPr sz="2000" b="1" spc="-10" dirty="0">
                <a:solidFill>
                  <a:srgbClr val="585858"/>
                </a:solidFill>
                <a:latin typeface="Arial"/>
                <a:cs typeface="Arial"/>
              </a:rPr>
              <a:t>Грейвз</a:t>
            </a:r>
            <a:r>
              <a:rPr sz="2000" b="1" spc="-35" dirty="0">
                <a:solidFill>
                  <a:srgbClr val="585858"/>
                </a:solidFill>
                <a:latin typeface="Arial"/>
                <a:cs typeface="Arial"/>
              </a:rPr>
              <a:t> </a:t>
            </a:r>
            <a:r>
              <a:rPr sz="2000" spc="-10" dirty="0">
                <a:solidFill>
                  <a:srgbClr val="585858"/>
                </a:solidFill>
                <a:latin typeface="Arial"/>
                <a:cs typeface="Arial"/>
              </a:rPr>
              <a:t>создал</a:t>
            </a:r>
            <a:r>
              <a:rPr sz="2000" spc="-55" dirty="0">
                <a:solidFill>
                  <a:srgbClr val="585858"/>
                </a:solidFill>
                <a:latin typeface="Arial"/>
                <a:cs typeface="Arial"/>
              </a:rPr>
              <a:t> </a:t>
            </a:r>
            <a:r>
              <a:rPr sz="2000" spc="-5" dirty="0">
                <a:solidFill>
                  <a:srgbClr val="585858"/>
                </a:solidFill>
                <a:latin typeface="Arial"/>
                <a:cs typeface="Arial"/>
              </a:rPr>
              <a:t>ее</a:t>
            </a:r>
            <a:r>
              <a:rPr sz="2000" spc="-20" dirty="0">
                <a:solidFill>
                  <a:srgbClr val="585858"/>
                </a:solidFill>
                <a:latin typeface="Arial"/>
                <a:cs typeface="Arial"/>
              </a:rPr>
              <a:t> </a:t>
            </a:r>
            <a:r>
              <a:rPr sz="2000" spc="-5" dirty="0">
                <a:solidFill>
                  <a:srgbClr val="585858"/>
                </a:solidFill>
                <a:latin typeface="Arial"/>
                <a:cs typeface="Arial"/>
              </a:rPr>
              <a:t>на основе</a:t>
            </a:r>
            <a:r>
              <a:rPr sz="2000" spc="-45" dirty="0">
                <a:solidFill>
                  <a:srgbClr val="585858"/>
                </a:solidFill>
                <a:latin typeface="Arial"/>
                <a:cs typeface="Arial"/>
              </a:rPr>
              <a:t> </a:t>
            </a:r>
            <a:r>
              <a:rPr sz="2000" dirty="0">
                <a:solidFill>
                  <a:srgbClr val="585858"/>
                </a:solidFill>
                <a:latin typeface="Arial"/>
                <a:cs typeface="Arial"/>
              </a:rPr>
              <a:t>эмпирических </a:t>
            </a:r>
            <a:r>
              <a:rPr sz="2000" spc="-545" dirty="0">
                <a:solidFill>
                  <a:srgbClr val="585858"/>
                </a:solidFill>
                <a:latin typeface="Arial"/>
                <a:cs typeface="Arial"/>
              </a:rPr>
              <a:t> </a:t>
            </a:r>
            <a:r>
              <a:rPr sz="2000" spc="-10" dirty="0">
                <a:solidFill>
                  <a:srgbClr val="585858"/>
                </a:solidFill>
                <a:latin typeface="Arial"/>
                <a:cs typeface="Arial"/>
              </a:rPr>
              <a:t>исследований</a:t>
            </a:r>
            <a:r>
              <a:rPr sz="2000" spc="-65" dirty="0">
                <a:solidFill>
                  <a:srgbClr val="585858"/>
                </a:solidFill>
                <a:latin typeface="Arial"/>
                <a:cs typeface="Arial"/>
              </a:rPr>
              <a:t> </a:t>
            </a:r>
            <a:r>
              <a:rPr sz="2000" dirty="0">
                <a:solidFill>
                  <a:srgbClr val="585858"/>
                </a:solidFill>
                <a:latin typeface="Arial"/>
                <a:cs typeface="Arial"/>
              </a:rPr>
              <a:t>с</a:t>
            </a:r>
            <a:r>
              <a:rPr sz="2000" spc="-15" dirty="0">
                <a:solidFill>
                  <a:srgbClr val="585858"/>
                </a:solidFill>
                <a:latin typeface="Arial"/>
                <a:cs typeface="Arial"/>
              </a:rPr>
              <a:t> </a:t>
            </a:r>
            <a:r>
              <a:rPr sz="2000" dirty="0">
                <a:solidFill>
                  <a:srgbClr val="585858"/>
                </a:solidFill>
                <a:latin typeface="Arial"/>
                <a:cs typeface="Arial"/>
              </a:rPr>
              <a:t>1950-х</a:t>
            </a:r>
            <a:r>
              <a:rPr sz="2000" spc="-25" dirty="0">
                <a:solidFill>
                  <a:srgbClr val="585858"/>
                </a:solidFill>
                <a:latin typeface="Arial"/>
                <a:cs typeface="Arial"/>
              </a:rPr>
              <a:t> </a:t>
            </a:r>
            <a:r>
              <a:rPr sz="2000" spc="-5" dirty="0">
                <a:solidFill>
                  <a:srgbClr val="585858"/>
                </a:solidFill>
                <a:latin typeface="Arial"/>
                <a:cs typeface="Arial"/>
              </a:rPr>
              <a:t>до</a:t>
            </a:r>
            <a:r>
              <a:rPr sz="2000" spc="-25" dirty="0">
                <a:solidFill>
                  <a:srgbClr val="585858"/>
                </a:solidFill>
                <a:latin typeface="Arial"/>
                <a:cs typeface="Arial"/>
              </a:rPr>
              <a:t> </a:t>
            </a:r>
            <a:r>
              <a:rPr sz="2000" spc="-10" dirty="0">
                <a:solidFill>
                  <a:srgbClr val="585858"/>
                </a:solidFill>
                <a:latin typeface="Arial"/>
                <a:cs typeface="Arial"/>
              </a:rPr>
              <a:t>смерти</a:t>
            </a:r>
            <a:r>
              <a:rPr sz="2000" spc="-40" dirty="0">
                <a:solidFill>
                  <a:srgbClr val="585858"/>
                </a:solidFill>
                <a:latin typeface="Arial"/>
                <a:cs typeface="Arial"/>
              </a:rPr>
              <a:t> </a:t>
            </a:r>
            <a:r>
              <a:rPr sz="2000" dirty="0">
                <a:solidFill>
                  <a:srgbClr val="585858"/>
                </a:solidFill>
                <a:latin typeface="Arial"/>
                <a:cs typeface="Arial"/>
              </a:rPr>
              <a:t>в </a:t>
            </a:r>
            <a:r>
              <a:rPr sz="2000" spc="-5" dirty="0">
                <a:solidFill>
                  <a:srgbClr val="585858"/>
                </a:solidFill>
                <a:latin typeface="Arial"/>
                <a:cs typeface="Arial"/>
              </a:rPr>
              <a:t>1986.</a:t>
            </a:r>
            <a:endParaRPr sz="2000">
              <a:latin typeface="Arial"/>
              <a:cs typeface="Arial"/>
            </a:endParaRPr>
          </a:p>
          <a:p>
            <a:pPr marL="12700">
              <a:lnSpc>
                <a:spcPct val="100000"/>
              </a:lnSpc>
              <a:spcBef>
                <a:spcPts val="5"/>
              </a:spcBef>
            </a:pPr>
            <a:r>
              <a:rPr sz="2000" spc="-10" dirty="0">
                <a:solidFill>
                  <a:srgbClr val="585858"/>
                </a:solidFill>
                <a:latin typeface="Arial"/>
                <a:cs typeface="Arial"/>
              </a:rPr>
              <a:t>Опубликовали</a:t>
            </a:r>
            <a:r>
              <a:rPr sz="2000" spc="-55" dirty="0">
                <a:solidFill>
                  <a:srgbClr val="585858"/>
                </a:solidFill>
                <a:latin typeface="Arial"/>
                <a:cs typeface="Arial"/>
              </a:rPr>
              <a:t> </a:t>
            </a:r>
            <a:r>
              <a:rPr sz="2000" spc="-5" dirty="0">
                <a:solidFill>
                  <a:srgbClr val="585858"/>
                </a:solidFill>
                <a:latin typeface="Arial"/>
                <a:cs typeface="Arial"/>
              </a:rPr>
              <a:t>ученики</a:t>
            </a:r>
            <a:r>
              <a:rPr sz="2000" spc="-10" dirty="0">
                <a:solidFill>
                  <a:srgbClr val="585858"/>
                </a:solidFill>
                <a:latin typeface="Arial"/>
                <a:cs typeface="Arial"/>
              </a:rPr>
              <a:t> </a:t>
            </a:r>
            <a:r>
              <a:rPr sz="2000" dirty="0">
                <a:solidFill>
                  <a:srgbClr val="585858"/>
                </a:solidFill>
                <a:latin typeface="Arial"/>
                <a:cs typeface="Arial"/>
              </a:rPr>
              <a:t>–</a:t>
            </a:r>
            <a:r>
              <a:rPr sz="2000" spc="-20" dirty="0">
                <a:solidFill>
                  <a:srgbClr val="585858"/>
                </a:solidFill>
                <a:latin typeface="Arial"/>
                <a:cs typeface="Arial"/>
              </a:rPr>
              <a:t> </a:t>
            </a:r>
            <a:r>
              <a:rPr sz="2000" spc="5" dirty="0">
                <a:solidFill>
                  <a:srgbClr val="585858"/>
                </a:solidFill>
                <a:latin typeface="Arial"/>
                <a:cs typeface="Arial"/>
              </a:rPr>
              <a:t>Дон</a:t>
            </a:r>
            <a:r>
              <a:rPr sz="2000" spc="-20" dirty="0">
                <a:solidFill>
                  <a:srgbClr val="585858"/>
                </a:solidFill>
                <a:latin typeface="Arial"/>
                <a:cs typeface="Arial"/>
              </a:rPr>
              <a:t> </a:t>
            </a:r>
            <a:r>
              <a:rPr sz="2000" dirty="0">
                <a:solidFill>
                  <a:srgbClr val="585858"/>
                </a:solidFill>
                <a:latin typeface="Arial"/>
                <a:cs typeface="Arial"/>
              </a:rPr>
              <a:t>Бек</a:t>
            </a:r>
            <a:r>
              <a:rPr sz="2000" spc="-15" dirty="0">
                <a:solidFill>
                  <a:srgbClr val="585858"/>
                </a:solidFill>
                <a:latin typeface="Arial"/>
                <a:cs typeface="Arial"/>
              </a:rPr>
              <a:t> </a:t>
            </a:r>
            <a:r>
              <a:rPr sz="2000" dirty="0">
                <a:solidFill>
                  <a:srgbClr val="585858"/>
                </a:solidFill>
                <a:latin typeface="Arial"/>
                <a:cs typeface="Arial"/>
              </a:rPr>
              <a:t>и</a:t>
            </a:r>
            <a:r>
              <a:rPr sz="2000" spc="-25" dirty="0">
                <a:solidFill>
                  <a:srgbClr val="585858"/>
                </a:solidFill>
                <a:latin typeface="Arial"/>
                <a:cs typeface="Arial"/>
              </a:rPr>
              <a:t> </a:t>
            </a:r>
            <a:r>
              <a:rPr sz="2000" dirty="0">
                <a:solidFill>
                  <a:srgbClr val="585858"/>
                </a:solidFill>
                <a:latin typeface="Arial"/>
                <a:cs typeface="Arial"/>
              </a:rPr>
              <a:t>Крис</a:t>
            </a:r>
            <a:r>
              <a:rPr sz="2000" spc="-15" dirty="0">
                <a:solidFill>
                  <a:srgbClr val="585858"/>
                </a:solidFill>
                <a:latin typeface="Arial"/>
                <a:cs typeface="Arial"/>
              </a:rPr>
              <a:t> </a:t>
            </a:r>
            <a:r>
              <a:rPr sz="2000" spc="-5" dirty="0">
                <a:solidFill>
                  <a:srgbClr val="585858"/>
                </a:solidFill>
                <a:latin typeface="Arial"/>
                <a:cs typeface="Arial"/>
              </a:rPr>
              <a:t>Кован</a:t>
            </a:r>
            <a:endParaRPr sz="2000">
              <a:latin typeface="Arial"/>
              <a:cs typeface="Arial"/>
            </a:endParaRPr>
          </a:p>
        </p:txBody>
      </p:sp>
      <p:sp>
        <p:nvSpPr>
          <p:cNvPr id="9" name="object 9"/>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36</a:t>
            </a:fld>
            <a:r>
              <a:rPr dirty="0"/>
              <a:t>/80</a:t>
            </a:r>
          </a:p>
        </p:txBody>
      </p:sp>
    </p:spTree>
    <p:extLst>
      <p:ext uri="{BB962C8B-B14F-4D97-AF65-F5344CB8AC3E}">
        <p14:creationId xmlns:p14="http://schemas.microsoft.com/office/powerpoint/2010/main" val="4230405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60135" y="1737105"/>
            <a:ext cx="864235" cy="4596765"/>
            <a:chOff x="5660135" y="1737105"/>
            <a:chExt cx="864235" cy="4596765"/>
          </a:xfrm>
        </p:grpSpPr>
        <p:sp>
          <p:nvSpPr>
            <p:cNvPr id="3" name="object 3"/>
            <p:cNvSpPr/>
            <p:nvPr/>
          </p:nvSpPr>
          <p:spPr>
            <a:xfrm>
              <a:off x="5804915" y="2129027"/>
              <a:ext cx="719455" cy="684530"/>
            </a:xfrm>
            <a:custGeom>
              <a:avLst/>
              <a:gdLst/>
              <a:ahLst/>
              <a:cxnLst/>
              <a:rect l="l" t="t" r="r" b="b"/>
              <a:pathLst>
                <a:path w="719454" h="684530">
                  <a:moveTo>
                    <a:pt x="359663" y="0"/>
                  </a:moveTo>
                  <a:lnTo>
                    <a:pt x="0" y="188213"/>
                  </a:lnTo>
                  <a:lnTo>
                    <a:pt x="124460" y="188213"/>
                  </a:lnTo>
                  <a:lnTo>
                    <a:pt x="124460" y="684276"/>
                  </a:lnTo>
                  <a:lnTo>
                    <a:pt x="594868" y="684276"/>
                  </a:lnTo>
                  <a:lnTo>
                    <a:pt x="594868" y="188213"/>
                  </a:lnTo>
                  <a:lnTo>
                    <a:pt x="719328" y="188213"/>
                  </a:lnTo>
                  <a:lnTo>
                    <a:pt x="359663" y="0"/>
                  </a:lnTo>
                  <a:close/>
                </a:path>
              </a:pathLst>
            </a:custGeom>
            <a:solidFill>
              <a:srgbClr val="33CCCC"/>
            </a:solidFill>
          </p:spPr>
          <p:txBody>
            <a:bodyPr wrap="square" lIns="0" tIns="0" rIns="0" bIns="0" rtlCol="0"/>
            <a:lstStyle/>
            <a:p>
              <a:endParaRPr/>
            </a:p>
          </p:txBody>
        </p:sp>
        <p:sp>
          <p:nvSpPr>
            <p:cNvPr id="4" name="object 4"/>
            <p:cNvSpPr/>
            <p:nvPr/>
          </p:nvSpPr>
          <p:spPr>
            <a:xfrm>
              <a:off x="5660135" y="2630423"/>
              <a:ext cx="719455" cy="684530"/>
            </a:xfrm>
            <a:custGeom>
              <a:avLst/>
              <a:gdLst/>
              <a:ahLst/>
              <a:cxnLst/>
              <a:rect l="l" t="t" r="r" b="b"/>
              <a:pathLst>
                <a:path w="719454" h="684529">
                  <a:moveTo>
                    <a:pt x="359663" y="0"/>
                  </a:moveTo>
                  <a:lnTo>
                    <a:pt x="0" y="188213"/>
                  </a:lnTo>
                  <a:lnTo>
                    <a:pt x="124460" y="188213"/>
                  </a:lnTo>
                  <a:lnTo>
                    <a:pt x="124460" y="684276"/>
                  </a:lnTo>
                  <a:lnTo>
                    <a:pt x="594867" y="684276"/>
                  </a:lnTo>
                  <a:lnTo>
                    <a:pt x="594867" y="188213"/>
                  </a:lnTo>
                  <a:lnTo>
                    <a:pt x="719327" y="188213"/>
                  </a:lnTo>
                  <a:lnTo>
                    <a:pt x="359663" y="0"/>
                  </a:lnTo>
                  <a:close/>
                </a:path>
              </a:pathLst>
            </a:custGeom>
            <a:solidFill>
              <a:srgbClr val="FFFF00"/>
            </a:solidFill>
          </p:spPr>
          <p:txBody>
            <a:bodyPr wrap="square" lIns="0" tIns="0" rIns="0" bIns="0" rtlCol="0"/>
            <a:lstStyle/>
            <a:p>
              <a:endParaRPr/>
            </a:p>
          </p:txBody>
        </p:sp>
        <p:sp>
          <p:nvSpPr>
            <p:cNvPr id="5" name="object 5"/>
            <p:cNvSpPr/>
            <p:nvPr/>
          </p:nvSpPr>
          <p:spPr>
            <a:xfrm>
              <a:off x="5804915" y="3131819"/>
              <a:ext cx="719455" cy="684530"/>
            </a:xfrm>
            <a:custGeom>
              <a:avLst/>
              <a:gdLst/>
              <a:ahLst/>
              <a:cxnLst/>
              <a:rect l="l" t="t" r="r" b="b"/>
              <a:pathLst>
                <a:path w="719454" h="684529">
                  <a:moveTo>
                    <a:pt x="359663" y="0"/>
                  </a:moveTo>
                  <a:lnTo>
                    <a:pt x="0" y="188213"/>
                  </a:lnTo>
                  <a:lnTo>
                    <a:pt x="124460" y="188213"/>
                  </a:lnTo>
                  <a:lnTo>
                    <a:pt x="124460" y="684275"/>
                  </a:lnTo>
                  <a:lnTo>
                    <a:pt x="594868" y="684275"/>
                  </a:lnTo>
                  <a:lnTo>
                    <a:pt x="594868" y="188213"/>
                  </a:lnTo>
                  <a:lnTo>
                    <a:pt x="719328" y="188213"/>
                  </a:lnTo>
                  <a:lnTo>
                    <a:pt x="359663" y="0"/>
                  </a:lnTo>
                  <a:close/>
                </a:path>
              </a:pathLst>
            </a:custGeom>
            <a:solidFill>
              <a:srgbClr val="33CC33"/>
            </a:solidFill>
          </p:spPr>
          <p:txBody>
            <a:bodyPr wrap="square" lIns="0" tIns="0" rIns="0" bIns="0" rtlCol="0"/>
            <a:lstStyle/>
            <a:p>
              <a:endParaRPr/>
            </a:p>
          </p:txBody>
        </p:sp>
        <p:sp>
          <p:nvSpPr>
            <p:cNvPr id="6" name="object 6"/>
            <p:cNvSpPr/>
            <p:nvPr/>
          </p:nvSpPr>
          <p:spPr>
            <a:xfrm>
              <a:off x="5660135" y="3633216"/>
              <a:ext cx="719455" cy="684530"/>
            </a:xfrm>
            <a:custGeom>
              <a:avLst/>
              <a:gdLst/>
              <a:ahLst/>
              <a:cxnLst/>
              <a:rect l="l" t="t" r="r" b="b"/>
              <a:pathLst>
                <a:path w="719454" h="684529">
                  <a:moveTo>
                    <a:pt x="359663" y="0"/>
                  </a:moveTo>
                  <a:lnTo>
                    <a:pt x="0" y="188213"/>
                  </a:lnTo>
                  <a:lnTo>
                    <a:pt x="124460" y="188213"/>
                  </a:lnTo>
                  <a:lnTo>
                    <a:pt x="124460" y="684275"/>
                  </a:lnTo>
                  <a:lnTo>
                    <a:pt x="594867" y="684275"/>
                  </a:lnTo>
                  <a:lnTo>
                    <a:pt x="594867" y="188213"/>
                  </a:lnTo>
                  <a:lnTo>
                    <a:pt x="719327" y="188213"/>
                  </a:lnTo>
                  <a:lnTo>
                    <a:pt x="359663" y="0"/>
                  </a:lnTo>
                  <a:close/>
                </a:path>
              </a:pathLst>
            </a:custGeom>
            <a:solidFill>
              <a:srgbClr val="FF6600"/>
            </a:solidFill>
          </p:spPr>
          <p:txBody>
            <a:bodyPr wrap="square" lIns="0" tIns="0" rIns="0" bIns="0" rtlCol="0"/>
            <a:lstStyle/>
            <a:p>
              <a:endParaRPr/>
            </a:p>
          </p:txBody>
        </p:sp>
        <p:sp>
          <p:nvSpPr>
            <p:cNvPr id="7" name="object 7"/>
            <p:cNvSpPr/>
            <p:nvPr/>
          </p:nvSpPr>
          <p:spPr>
            <a:xfrm>
              <a:off x="5804915" y="4134611"/>
              <a:ext cx="719455" cy="684530"/>
            </a:xfrm>
            <a:custGeom>
              <a:avLst/>
              <a:gdLst/>
              <a:ahLst/>
              <a:cxnLst/>
              <a:rect l="l" t="t" r="r" b="b"/>
              <a:pathLst>
                <a:path w="719454" h="684529">
                  <a:moveTo>
                    <a:pt x="359663" y="0"/>
                  </a:moveTo>
                  <a:lnTo>
                    <a:pt x="0" y="188213"/>
                  </a:lnTo>
                  <a:lnTo>
                    <a:pt x="124460" y="188213"/>
                  </a:lnTo>
                  <a:lnTo>
                    <a:pt x="124460" y="684276"/>
                  </a:lnTo>
                  <a:lnTo>
                    <a:pt x="594868" y="684276"/>
                  </a:lnTo>
                  <a:lnTo>
                    <a:pt x="594868" y="188213"/>
                  </a:lnTo>
                  <a:lnTo>
                    <a:pt x="719328" y="188213"/>
                  </a:lnTo>
                  <a:lnTo>
                    <a:pt x="359663" y="0"/>
                  </a:lnTo>
                  <a:close/>
                </a:path>
              </a:pathLst>
            </a:custGeom>
            <a:solidFill>
              <a:srgbClr val="3333CC"/>
            </a:solidFill>
          </p:spPr>
          <p:txBody>
            <a:bodyPr wrap="square" lIns="0" tIns="0" rIns="0" bIns="0" rtlCol="0"/>
            <a:lstStyle/>
            <a:p>
              <a:endParaRPr/>
            </a:p>
          </p:txBody>
        </p:sp>
        <p:sp>
          <p:nvSpPr>
            <p:cNvPr id="8" name="object 8"/>
            <p:cNvSpPr/>
            <p:nvPr/>
          </p:nvSpPr>
          <p:spPr>
            <a:xfrm>
              <a:off x="5660135" y="4636007"/>
              <a:ext cx="719455" cy="684530"/>
            </a:xfrm>
            <a:custGeom>
              <a:avLst/>
              <a:gdLst/>
              <a:ahLst/>
              <a:cxnLst/>
              <a:rect l="l" t="t" r="r" b="b"/>
              <a:pathLst>
                <a:path w="719454" h="684529">
                  <a:moveTo>
                    <a:pt x="359663" y="0"/>
                  </a:moveTo>
                  <a:lnTo>
                    <a:pt x="0" y="188214"/>
                  </a:lnTo>
                  <a:lnTo>
                    <a:pt x="124460" y="188214"/>
                  </a:lnTo>
                  <a:lnTo>
                    <a:pt x="124460" y="684276"/>
                  </a:lnTo>
                  <a:lnTo>
                    <a:pt x="594867" y="684276"/>
                  </a:lnTo>
                  <a:lnTo>
                    <a:pt x="594867" y="188214"/>
                  </a:lnTo>
                  <a:lnTo>
                    <a:pt x="719327" y="188214"/>
                  </a:lnTo>
                  <a:lnTo>
                    <a:pt x="359663" y="0"/>
                  </a:lnTo>
                  <a:close/>
                </a:path>
              </a:pathLst>
            </a:custGeom>
            <a:solidFill>
              <a:srgbClr val="FF0000"/>
            </a:solidFill>
          </p:spPr>
          <p:txBody>
            <a:bodyPr wrap="square" lIns="0" tIns="0" rIns="0" bIns="0" rtlCol="0"/>
            <a:lstStyle/>
            <a:p>
              <a:endParaRPr/>
            </a:p>
          </p:txBody>
        </p:sp>
        <p:sp>
          <p:nvSpPr>
            <p:cNvPr id="9" name="object 9"/>
            <p:cNvSpPr/>
            <p:nvPr/>
          </p:nvSpPr>
          <p:spPr>
            <a:xfrm>
              <a:off x="5804915" y="5137403"/>
              <a:ext cx="719455" cy="684530"/>
            </a:xfrm>
            <a:custGeom>
              <a:avLst/>
              <a:gdLst/>
              <a:ahLst/>
              <a:cxnLst/>
              <a:rect l="l" t="t" r="r" b="b"/>
              <a:pathLst>
                <a:path w="719454" h="684529">
                  <a:moveTo>
                    <a:pt x="359663" y="0"/>
                  </a:moveTo>
                  <a:lnTo>
                    <a:pt x="0" y="188214"/>
                  </a:lnTo>
                  <a:lnTo>
                    <a:pt x="124460" y="188214"/>
                  </a:lnTo>
                  <a:lnTo>
                    <a:pt x="124460" y="684276"/>
                  </a:lnTo>
                  <a:lnTo>
                    <a:pt x="594868" y="684276"/>
                  </a:lnTo>
                  <a:lnTo>
                    <a:pt x="594868" y="188214"/>
                  </a:lnTo>
                  <a:lnTo>
                    <a:pt x="719328" y="188214"/>
                  </a:lnTo>
                  <a:lnTo>
                    <a:pt x="359663" y="0"/>
                  </a:lnTo>
                  <a:close/>
                </a:path>
              </a:pathLst>
            </a:custGeom>
            <a:solidFill>
              <a:srgbClr val="FF00FF"/>
            </a:solidFill>
          </p:spPr>
          <p:txBody>
            <a:bodyPr wrap="square" lIns="0" tIns="0" rIns="0" bIns="0" rtlCol="0"/>
            <a:lstStyle/>
            <a:p>
              <a:endParaRPr/>
            </a:p>
          </p:txBody>
        </p:sp>
        <p:sp>
          <p:nvSpPr>
            <p:cNvPr id="10" name="object 10"/>
            <p:cNvSpPr/>
            <p:nvPr/>
          </p:nvSpPr>
          <p:spPr>
            <a:xfrm>
              <a:off x="5660135" y="5638800"/>
              <a:ext cx="719455" cy="684530"/>
            </a:xfrm>
            <a:custGeom>
              <a:avLst/>
              <a:gdLst/>
              <a:ahLst/>
              <a:cxnLst/>
              <a:rect l="l" t="t" r="r" b="b"/>
              <a:pathLst>
                <a:path w="719454" h="684529">
                  <a:moveTo>
                    <a:pt x="359663" y="0"/>
                  </a:moveTo>
                  <a:lnTo>
                    <a:pt x="0" y="188252"/>
                  </a:lnTo>
                  <a:lnTo>
                    <a:pt x="124460" y="188252"/>
                  </a:lnTo>
                  <a:lnTo>
                    <a:pt x="124460" y="684276"/>
                  </a:lnTo>
                  <a:lnTo>
                    <a:pt x="594867" y="684276"/>
                  </a:lnTo>
                  <a:lnTo>
                    <a:pt x="594867" y="188252"/>
                  </a:lnTo>
                  <a:lnTo>
                    <a:pt x="719327" y="188252"/>
                  </a:lnTo>
                  <a:lnTo>
                    <a:pt x="359663" y="0"/>
                  </a:lnTo>
                  <a:close/>
                </a:path>
              </a:pathLst>
            </a:custGeom>
            <a:solidFill>
              <a:srgbClr val="FFCC66"/>
            </a:solidFill>
          </p:spPr>
          <p:txBody>
            <a:bodyPr wrap="square" lIns="0" tIns="0" rIns="0" bIns="0" rtlCol="0"/>
            <a:lstStyle/>
            <a:p>
              <a:endParaRPr/>
            </a:p>
          </p:txBody>
        </p:sp>
        <p:sp>
          <p:nvSpPr>
            <p:cNvPr id="11" name="object 11"/>
            <p:cNvSpPr/>
            <p:nvPr/>
          </p:nvSpPr>
          <p:spPr>
            <a:xfrm>
              <a:off x="5814821" y="1747265"/>
              <a:ext cx="556895" cy="4576445"/>
            </a:xfrm>
            <a:custGeom>
              <a:avLst/>
              <a:gdLst/>
              <a:ahLst/>
              <a:cxnLst/>
              <a:rect l="l" t="t" r="r" b="b"/>
              <a:pathLst>
                <a:path w="556895" h="4576445">
                  <a:moveTo>
                    <a:pt x="192024" y="310896"/>
                  </a:moveTo>
                  <a:lnTo>
                    <a:pt x="206120" y="4576089"/>
                  </a:lnTo>
                </a:path>
                <a:path w="556895" h="4576445">
                  <a:moveTo>
                    <a:pt x="344424" y="310896"/>
                  </a:moveTo>
                  <a:lnTo>
                    <a:pt x="350519" y="4435195"/>
                  </a:lnTo>
                </a:path>
                <a:path w="556895" h="4576445">
                  <a:moveTo>
                    <a:pt x="335279" y="330581"/>
                  </a:moveTo>
                  <a:lnTo>
                    <a:pt x="556513" y="10668"/>
                  </a:lnTo>
                </a:path>
                <a:path w="556895" h="4576445">
                  <a:moveTo>
                    <a:pt x="201040" y="319913"/>
                  </a:moveTo>
                  <a:lnTo>
                    <a:pt x="0" y="0"/>
                  </a:lnTo>
                </a:path>
              </a:pathLst>
            </a:custGeom>
            <a:ln w="19812">
              <a:solidFill>
                <a:srgbClr val="000000"/>
              </a:solidFill>
            </a:ln>
          </p:spPr>
          <p:txBody>
            <a:bodyPr wrap="square" lIns="0" tIns="0" rIns="0" bIns="0" rtlCol="0"/>
            <a:lstStyle/>
            <a:p>
              <a:endParaRPr/>
            </a:p>
          </p:txBody>
        </p:sp>
      </p:grpSp>
      <p:sp>
        <p:nvSpPr>
          <p:cNvPr id="12" name="object 12"/>
          <p:cNvSpPr txBox="1">
            <a:spLocks noGrp="1"/>
          </p:cNvSpPr>
          <p:nvPr>
            <p:ph type="title"/>
          </p:nvPr>
        </p:nvSpPr>
        <p:spPr>
          <a:xfrm>
            <a:off x="953516" y="494791"/>
            <a:ext cx="10457180" cy="1435100"/>
          </a:xfrm>
          <a:prstGeom prst="rect">
            <a:avLst/>
          </a:prstGeom>
        </p:spPr>
        <p:txBody>
          <a:bodyPr vert="horz" wrap="square" lIns="0" tIns="12700" rIns="0" bIns="0" rtlCol="0">
            <a:spAutoFit/>
          </a:bodyPr>
          <a:lstStyle/>
          <a:p>
            <a:pPr marL="12700" marR="5080">
              <a:lnSpc>
                <a:spcPct val="100000"/>
              </a:lnSpc>
              <a:spcBef>
                <a:spcPts val="100"/>
              </a:spcBef>
            </a:pPr>
            <a:r>
              <a:rPr b="1" spc="-5" dirty="0">
                <a:latin typeface="Arial"/>
                <a:cs typeface="Arial"/>
              </a:rPr>
              <a:t>Спиральная</a:t>
            </a:r>
            <a:r>
              <a:rPr b="1" spc="-10" dirty="0">
                <a:latin typeface="Arial"/>
                <a:cs typeface="Arial"/>
              </a:rPr>
              <a:t> </a:t>
            </a:r>
            <a:r>
              <a:rPr b="1" spc="-5" dirty="0">
                <a:latin typeface="Arial"/>
                <a:cs typeface="Arial"/>
              </a:rPr>
              <a:t>динамика</a:t>
            </a:r>
            <a:r>
              <a:rPr spc="-5" dirty="0"/>
              <a:t>: </a:t>
            </a:r>
            <a:r>
              <a:rPr spc="-10" dirty="0"/>
              <a:t>уровни </a:t>
            </a:r>
            <a:r>
              <a:rPr spc="-25" dirty="0"/>
              <a:t>отражают</a:t>
            </a:r>
            <a:r>
              <a:rPr spc="-5" dirty="0"/>
              <a:t> </a:t>
            </a:r>
            <a:r>
              <a:rPr spc="-30" dirty="0"/>
              <a:t>этапы </a:t>
            </a:r>
            <a:r>
              <a:rPr spc="-985" dirty="0"/>
              <a:t> </a:t>
            </a:r>
            <a:r>
              <a:rPr spc="-10" dirty="0"/>
              <a:t>развития </a:t>
            </a:r>
            <a:r>
              <a:rPr spc="-15" dirty="0"/>
              <a:t>общества,</a:t>
            </a:r>
            <a:r>
              <a:rPr spc="-20" dirty="0"/>
              <a:t> </a:t>
            </a:r>
            <a:r>
              <a:rPr spc="-5" dirty="0"/>
              <a:t>закрепленные</a:t>
            </a:r>
            <a:r>
              <a:rPr spc="-20" dirty="0"/>
              <a:t> </a:t>
            </a:r>
            <a:r>
              <a:rPr dirty="0"/>
              <a:t>в</a:t>
            </a:r>
            <a:r>
              <a:rPr spc="-5" dirty="0"/>
              <a:t> </a:t>
            </a:r>
            <a:r>
              <a:rPr spc="-50" dirty="0"/>
              <a:t>культуре</a:t>
            </a:r>
          </a:p>
          <a:p>
            <a:pPr marL="80645" algn="ctr">
              <a:lnSpc>
                <a:spcPct val="100000"/>
              </a:lnSpc>
              <a:spcBef>
                <a:spcPts val="55"/>
              </a:spcBef>
              <a:tabLst>
                <a:tab pos="878205" algn="l"/>
              </a:tabLst>
            </a:pPr>
            <a:r>
              <a:rPr sz="2000" b="1" dirty="0">
                <a:solidFill>
                  <a:srgbClr val="000000"/>
                </a:solidFill>
                <a:latin typeface="Arial"/>
                <a:cs typeface="Arial"/>
              </a:rPr>
              <a:t>Я	МЫ</a:t>
            </a:r>
            <a:endParaRPr sz="2000">
              <a:latin typeface="Arial"/>
              <a:cs typeface="Arial"/>
            </a:endParaRPr>
          </a:p>
        </p:txBody>
      </p:sp>
      <p:sp>
        <p:nvSpPr>
          <p:cNvPr id="13" name="object 13"/>
          <p:cNvSpPr txBox="1"/>
          <p:nvPr/>
        </p:nvSpPr>
        <p:spPr>
          <a:xfrm>
            <a:off x="1154074" y="6388709"/>
            <a:ext cx="8520278" cy="289823"/>
          </a:xfrm>
          <a:prstGeom prst="rect">
            <a:avLst/>
          </a:prstGeom>
        </p:spPr>
        <p:txBody>
          <a:bodyPr vert="horz" wrap="square" lIns="0" tIns="12700" rIns="0" bIns="0" rtlCol="0">
            <a:spAutoFit/>
          </a:bodyPr>
          <a:lstStyle/>
          <a:p>
            <a:pPr marL="12700">
              <a:lnSpc>
                <a:spcPct val="100000"/>
              </a:lnSpc>
              <a:spcBef>
                <a:spcPts val="100"/>
              </a:spcBef>
            </a:pPr>
            <a:r>
              <a:rPr sz="1800" i="1" u="heavy" spc="-5" dirty="0" err="1">
                <a:solidFill>
                  <a:srgbClr val="0080FF"/>
                </a:solidFill>
                <a:uFill>
                  <a:solidFill>
                    <a:srgbClr val="0080FF"/>
                  </a:solidFill>
                </a:uFill>
                <a:latin typeface="Arial"/>
                <a:cs typeface="Arial"/>
                <a:hlinkClick r:id="rId2"/>
              </a:rPr>
              <a:t>На</a:t>
            </a:r>
            <a:r>
              <a:rPr sz="1800" i="1" u="heavy" spc="-15" dirty="0">
                <a:solidFill>
                  <a:srgbClr val="0080FF"/>
                </a:solidFill>
                <a:uFill>
                  <a:solidFill>
                    <a:srgbClr val="0080FF"/>
                  </a:solidFill>
                </a:uFill>
                <a:latin typeface="Arial"/>
                <a:cs typeface="Arial"/>
                <a:hlinkClick r:id="rId2"/>
              </a:rPr>
              <a:t> </a:t>
            </a:r>
            <a:r>
              <a:rPr lang="ru-RU" sz="1800" i="1" u="heavy" spc="-10" dirty="0">
                <a:solidFill>
                  <a:srgbClr val="0080FF"/>
                </a:solidFill>
                <a:uFill>
                  <a:solidFill>
                    <a:srgbClr val="0080FF"/>
                  </a:solidFill>
                </a:uFill>
                <a:latin typeface="Arial"/>
                <a:cs typeface="Arial"/>
                <a:hlinkClick r:id="rId2"/>
              </a:rPr>
              <a:t>этом</a:t>
            </a:r>
            <a:r>
              <a:rPr sz="1800" i="1" u="heavy" spc="15" dirty="0">
                <a:solidFill>
                  <a:srgbClr val="0080FF"/>
                </a:solidFill>
                <a:uFill>
                  <a:solidFill>
                    <a:srgbClr val="0080FF"/>
                  </a:solidFill>
                </a:uFill>
                <a:latin typeface="Arial"/>
                <a:cs typeface="Arial"/>
                <a:hlinkClick r:id="rId2"/>
              </a:rPr>
              <a:t> </a:t>
            </a:r>
            <a:r>
              <a:rPr sz="1800" i="1" u="heavy" spc="-5" dirty="0" err="1">
                <a:solidFill>
                  <a:srgbClr val="0080FF"/>
                </a:solidFill>
                <a:uFill>
                  <a:solidFill>
                    <a:srgbClr val="0080FF"/>
                  </a:solidFill>
                </a:uFill>
                <a:latin typeface="Arial"/>
                <a:cs typeface="Arial"/>
                <a:hlinkClick r:id="rId2"/>
              </a:rPr>
              <a:t>сайте</a:t>
            </a:r>
            <a:r>
              <a:rPr sz="1800" i="1" spc="20" dirty="0">
                <a:solidFill>
                  <a:srgbClr val="0080FF"/>
                </a:solidFill>
                <a:latin typeface="Arial"/>
                <a:cs typeface="Arial"/>
                <a:hlinkClick r:id="rId2"/>
              </a:rPr>
              <a:t> </a:t>
            </a:r>
            <a:r>
              <a:rPr lang="ru-RU" sz="1800" i="1" spc="-15" dirty="0">
                <a:solidFill>
                  <a:srgbClr val="585858"/>
                </a:solidFill>
                <a:latin typeface="Arial"/>
                <a:cs typeface="Arial"/>
              </a:rPr>
              <a:t>можно найти</a:t>
            </a:r>
            <a:r>
              <a:rPr sz="1800" i="1" spc="15" dirty="0">
                <a:solidFill>
                  <a:srgbClr val="585858"/>
                </a:solidFill>
                <a:latin typeface="Arial"/>
                <a:cs typeface="Arial"/>
              </a:rPr>
              <a:t> </a:t>
            </a:r>
            <a:r>
              <a:rPr sz="1800" i="1" spc="-10" dirty="0">
                <a:solidFill>
                  <a:srgbClr val="585858"/>
                </a:solidFill>
                <a:latin typeface="Arial"/>
                <a:cs typeface="Arial"/>
              </a:rPr>
              <a:t>краткое</a:t>
            </a:r>
            <a:r>
              <a:rPr sz="1800" i="1" spc="10" dirty="0">
                <a:solidFill>
                  <a:srgbClr val="585858"/>
                </a:solidFill>
                <a:latin typeface="Arial"/>
                <a:cs typeface="Arial"/>
              </a:rPr>
              <a:t> </a:t>
            </a:r>
            <a:r>
              <a:rPr sz="1800" i="1" spc="-5" dirty="0">
                <a:solidFill>
                  <a:srgbClr val="585858"/>
                </a:solidFill>
                <a:latin typeface="Arial"/>
                <a:cs typeface="Arial"/>
              </a:rPr>
              <a:t>описание</a:t>
            </a:r>
            <a:r>
              <a:rPr sz="1800" i="1" spc="-10" dirty="0">
                <a:solidFill>
                  <a:srgbClr val="585858"/>
                </a:solidFill>
                <a:latin typeface="Arial"/>
                <a:cs typeface="Arial"/>
              </a:rPr>
              <a:t> </a:t>
            </a:r>
            <a:r>
              <a:rPr sz="1800" i="1" spc="-5" dirty="0">
                <a:solidFill>
                  <a:srgbClr val="585858"/>
                </a:solidFill>
                <a:latin typeface="Arial"/>
                <a:cs typeface="Arial"/>
              </a:rPr>
              <a:t>уровней</a:t>
            </a:r>
            <a:r>
              <a:rPr sz="1800" i="1" spc="-10" dirty="0">
                <a:solidFill>
                  <a:srgbClr val="585858"/>
                </a:solidFill>
                <a:latin typeface="Arial"/>
                <a:cs typeface="Arial"/>
              </a:rPr>
              <a:t> </a:t>
            </a:r>
            <a:r>
              <a:rPr sz="1800" i="1" dirty="0">
                <a:solidFill>
                  <a:srgbClr val="585858"/>
                </a:solidFill>
                <a:latin typeface="Arial"/>
                <a:cs typeface="Arial"/>
              </a:rPr>
              <a:t>с</a:t>
            </a:r>
            <a:r>
              <a:rPr sz="1800" i="1" spc="5" dirty="0">
                <a:solidFill>
                  <a:srgbClr val="585858"/>
                </a:solidFill>
                <a:latin typeface="Arial"/>
                <a:cs typeface="Arial"/>
              </a:rPr>
              <a:t> </a:t>
            </a:r>
            <a:r>
              <a:rPr sz="1800" i="1" spc="-5" dirty="0">
                <a:solidFill>
                  <a:srgbClr val="585858"/>
                </a:solidFill>
                <a:latin typeface="Arial"/>
                <a:cs typeface="Arial"/>
              </a:rPr>
              <a:t>примерами</a:t>
            </a:r>
            <a:endParaRPr sz="1800" dirty="0">
              <a:latin typeface="Arial"/>
              <a:cs typeface="Arial"/>
            </a:endParaRPr>
          </a:p>
        </p:txBody>
      </p:sp>
      <p:grpSp>
        <p:nvGrpSpPr>
          <p:cNvPr id="14" name="object 14"/>
          <p:cNvGrpSpPr/>
          <p:nvPr/>
        </p:nvGrpSpPr>
        <p:grpSpPr>
          <a:xfrm>
            <a:off x="636269" y="4515611"/>
            <a:ext cx="5217160" cy="974090"/>
            <a:chOff x="636269" y="4515611"/>
            <a:chExt cx="5217160" cy="974090"/>
          </a:xfrm>
        </p:grpSpPr>
        <p:sp>
          <p:nvSpPr>
            <p:cNvPr id="15" name="object 15"/>
            <p:cNvSpPr/>
            <p:nvPr/>
          </p:nvSpPr>
          <p:spPr>
            <a:xfrm>
              <a:off x="636269" y="4534661"/>
              <a:ext cx="4680585" cy="935990"/>
            </a:xfrm>
            <a:custGeom>
              <a:avLst/>
              <a:gdLst/>
              <a:ahLst/>
              <a:cxnLst/>
              <a:rect l="l" t="t" r="r" b="b"/>
              <a:pathLst>
                <a:path w="4680585" h="935989">
                  <a:moveTo>
                    <a:pt x="4680204" y="0"/>
                  </a:moveTo>
                  <a:lnTo>
                    <a:pt x="0" y="0"/>
                  </a:lnTo>
                  <a:lnTo>
                    <a:pt x="0" y="935735"/>
                  </a:lnTo>
                  <a:lnTo>
                    <a:pt x="4680204" y="935735"/>
                  </a:lnTo>
                  <a:lnTo>
                    <a:pt x="4680204" y="0"/>
                  </a:lnTo>
                  <a:close/>
                </a:path>
              </a:pathLst>
            </a:custGeom>
            <a:solidFill>
              <a:srgbClr val="FFFFC9"/>
            </a:solidFill>
          </p:spPr>
          <p:txBody>
            <a:bodyPr wrap="square" lIns="0" tIns="0" rIns="0" bIns="0" rtlCol="0"/>
            <a:lstStyle/>
            <a:p>
              <a:endParaRPr/>
            </a:p>
          </p:txBody>
        </p:sp>
        <p:sp>
          <p:nvSpPr>
            <p:cNvPr id="16" name="object 16"/>
            <p:cNvSpPr/>
            <p:nvPr/>
          </p:nvSpPr>
          <p:spPr>
            <a:xfrm>
              <a:off x="5328411" y="4534661"/>
              <a:ext cx="506095" cy="935990"/>
            </a:xfrm>
            <a:custGeom>
              <a:avLst/>
              <a:gdLst/>
              <a:ahLst/>
              <a:cxnLst/>
              <a:rect l="l" t="t" r="r" b="b"/>
              <a:pathLst>
                <a:path w="506095" h="935989">
                  <a:moveTo>
                    <a:pt x="0" y="0"/>
                  </a:moveTo>
                  <a:lnTo>
                    <a:pt x="0" y="935735"/>
                  </a:lnTo>
                </a:path>
                <a:path w="506095" h="935989">
                  <a:moveTo>
                    <a:pt x="0" y="322706"/>
                  </a:moveTo>
                  <a:lnTo>
                    <a:pt x="505967" y="420877"/>
                  </a:lnTo>
                </a:path>
              </a:pathLst>
            </a:custGeom>
            <a:ln w="38100">
              <a:solidFill>
                <a:srgbClr val="A6A6A6"/>
              </a:solidFill>
            </a:ln>
          </p:spPr>
          <p:txBody>
            <a:bodyPr wrap="square" lIns="0" tIns="0" rIns="0" bIns="0" rtlCol="0"/>
            <a:lstStyle/>
            <a:p>
              <a:endParaRPr/>
            </a:p>
          </p:txBody>
        </p:sp>
      </p:grpSp>
      <p:sp>
        <p:nvSpPr>
          <p:cNvPr id="17" name="object 17"/>
          <p:cNvSpPr txBox="1"/>
          <p:nvPr/>
        </p:nvSpPr>
        <p:spPr>
          <a:xfrm>
            <a:off x="636269" y="4572457"/>
            <a:ext cx="4673600" cy="848994"/>
          </a:xfrm>
          <a:prstGeom prst="rect">
            <a:avLst/>
          </a:prstGeom>
        </p:spPr>
        <p:txBody>
          <a:bodyPr vert="horz" wrap="square" lIns="0" tIns="12700" rIns="0" bIns="0" rtlCol="0">
            <a:spAutoFit/>
          </a:bodyPr>
          <a:lstStyle/>
          <a:p>
            <a:pPr marL="5715" algn="ctr">
              <a:lnSpc>
                <a:spcPct val="100000"/>
              </a:lnSpc>
              <a:spcBef>
                <a:spcPts val="100"/>
              </a:spcBef>
            </a:pPr>
            <a:r>
              <a:rPr sz="1800" b="1" spc="-5" dirty="0">
                <a:solidFill>
                  <a:srgbClr val="7E7E7E"/>
                </a:solidFill>
                <a:latin typeface="Arial"/>
                <a:cs typeface="Arial"/>
              </a:rPr>
              <a:t>Красный. </a:t>
            </a:r>
            <a:r>
              <a:rPr sz="1800" spc="-30" dirty="0">
                <a:solidFill>
                  <a:srgbClr val="7E7E7E"/>
                </a:solidFill>
                <a:latin typeface="Arial"/>
                <a:cs typeface="Arial"/>
              </a:rPr>
              <a:t>Герой</a:t>
            </a:r>
            <a:r>
              <a:rPr sz="1800" spc="-5" dirty="0">
                <a:solidFill>
                  <a:srgbClr val="7E7E7E"/>
                </a:solidFill>
                <a:latin typeface="Arial"/>
                <a:cs typeface="Arial"/>
              </a:rPr>
              <a:t> </a:t>
            </a:r>
            <a:r>
              <a:rPr sz="1800" dirty="0">
                <a:solidFill>
                  <a:srgbClr val="7E7E7E"/>
                </a:solidFill>
                <a:latin typeface="Arial"/>
                <a:cs typeface="Arial"/>
              </a:rPr>
              <a:t>–</a:t>
            </a:r>
            <a:r>
              <a:rPr sz="1800" spc="-10" dirty="0">
                <a:solidFill>
                  <a:srgbClr val="7E7E7E"/>
                </a:solidFill>
                <a:latin typeface="Arial"/>
                <a:cs typeface="Arial"/>
              </a:rPr>
              <a:t> </a:t>
            </a:r>
            <a:r>
              <a:rPr sz="1800" spc="-70" dirty="0">
                <a:solidFill>
                  <a:srgbClr val="7E7E7E"/>
                </a:solidFill>
                <a:latin typeface="Arial"/>
                <a:cs typeface="Arial"/>
              </a:rPr>
              <a:t>тот,</a:t>
            </a:r>
            <a:r>
              <a:rPr sz="1800" dirty="0">
                <a:solidFill>
                  <a:srgbClr val="7E7E7E"/>
                </a:solidFill>
                <a:latin typeface="Arial"/>
                <a:cs typeface="Arial"/>
              </a:rPr>
              <a:t> </a:t>
            </a:r>
            <a:r>
              <a:rPr sz="1800" spc="-5" dirty="0">
                <a:solidFill>
                  <a:srgbClr val="7E7E7E"/>
                </a:solidFill>
                <a:latin typeface="Arial"/>
                <a:cs typeface="Arial"/>
              </a:rPr>
              <a:t>чья</a:t>
            </a:r>
            <a:r>
              <a:rPr sz="1800" dirty="0">
                <a:solidFill>
                  <a:srgbClr val="7E7E7E"/>
                </a:solidFill>
                <a:latin typeface="Arial"/>
                <a:cs typeface="Arial"/>
              </a:rPr>
              <a:t> сила</a:t>
            </a:r>
            <a:r>
              <a:rPr sz="1800" spc="-15" dirty="0">
                <a:solidFill>
                  <a:srgbClr val="7E7E7E"/>
                </a:solidFill>
                <a:latin typeface="Arial"/>
                <a:cs typeface="Arial"/>
              </a:rPr>
              <a:t> </a:t>
            </a:r>
            <a:r>
              <a:rPr sz="1800" spc="-5" dirty="0">
                <a:solidFill>
                  <a:srgbClr val="7E7E7E"/>
                </a:solidFill>
                <a:latin typeface="Arial"/>
                <a:cs typeface="Arial"/>
              </a:rPr>
              <a:t>изменит</a:t>
            </a:r>
            <a:endParaRPr sz="1800">
              <a:latin typeface="Arial"/>
              <a:cs typeface="Arial"/>
            </a:endParaRPr>
          </a:p>
          <a:p>
            <a:pPr marL="447675" marR="433705" algn="ctr">
              <a:lnSpc>
                <a:spcPct val="100000"/>
              </a:lnSpc>
              <a:spcBef>
                <a:spcPts val="5"/>
              </a:spcBef>
            </a:pPr>
            <a:r>
              <a:rPr sz="1800" spc="-5" dirty="0">
                <a:solidFill>
                  <a:srgbClr val="7E7E7E"/>
                </a:solidFill>
                <a:latin typeface="Arial"/>
                <a:cs typeface="Arial"/>
              </a:rPr>
              <a:t>мир, </a:t>
            </a:r>
            <a:r>
              <a:rPr sz="1800" spc="-10" dirty="0">
                <a:solidFill>
                  <a:srgbClr val="7E7E7E"/>
                </a:solidFill>
                <a:latin typeface="Arial"/>
                <a:cs typeface="Arial"/>
              </a:rPr>
              <a:t>сторонники</a:t>
            </a:r>
            <a:r>
              <a:rPr sz="1800" dirty="0">
                <a:solidFill>
                  <a:srgbClr val="7E7E7E"/>
                </a:solidFill>
                <a:latin typeface="Arial"/>
                <a:cs typeface="Arial"/>
              </a:rPr>
              <a:t> </a:t>
            </a:r>
            <a:r>
              <a:rPr sz="1800" spc="-10" dirty="0">
                <a:solidFill>
                  <a:srgbClr val="7E7E7E"/>
                </a:solidFill>
                <a:latin typeface="Arial"/>
                <a:cs typeface="Arial"/>
              </a:rPr>
              <a:t>могут</a:t>
            </a:r>
            <a:r>
              <a:rPr sz="1800" spc="20" dirty="0">
                <a:solidFill>
                  <a:srgbClr val="7E7E7E"/>
                </a:solidFill>
                <a:latin typeface="Arial"/>
                <a:cs typeface="Arial"/>
              </a:rPr>
              <a:t> </a:t>
            </a:r>
            <a:r>
              <a:rPr sz="1800" dirty="0">
                <a:solidFill>
                  <a:srgbClr val="7E7E7E"/>
                </a:solidFill>
                <a:latin typeface="Arial"/>
                <a:cs typeface="Arial"/>
              </a:rPr>
              <a:t>идти</a:t>
            </a:r>
            <a:r>
              <a:rPr sz="1800" spc="-25" dirty="0">
                <a:solidFill>
                  <a:srgbClr val="7E7E7E"/>
                </a:solidFill>
                <a:latin typeface="Arial"/>
                <a:cs typeface="Arial"/>
              </a:rPr>
              <a:t> </a:t>
            </a:r>
            <a:r>
              <a:rPr sz="1800" spc="-5" dirty="0">
                <a:solidFill>
                  <a:srgbClr val="7E7E7E"/>
                </a:solidFill>
                <a:latin typeface="Arial"/>
                <a:cs typeface="Arial"/>
              </a:rPr>
              <a:t>за</a:t>
            </a:r>
            <a:r>
              <a:rPr sz="1800" spc="-10" dirty="0">
                <a:solidFill>
                  <a:srgbClr val="7E7E7E"/>
                </a:solidFill>
                <a:latin typeface="Arial"/>
                <a:cs typeface="Arial"/>
              </a:rPr>
              <a:t> </a:t>
            </a:r>
            <a:r>
              <a:rPr sz="1800" spc="-5" dirty="0">
                <a:solidFill>
                  <a:srgbClr val="7E7E7E"/>
                </a:solidFill>
                <a:latin typeface="Arial"/>
                <a:cs typeface="Arial"/>
              </a:rPr>
              <a:t>ним, </a:t>
            </a:r>
            <a:r>
              <a:rPr sz="1800" spc="-484" dirty="0">
                <a:solidFill>
                  <a:srgbClr val="7E7E7E"/>
                </a:solidFill>
                <a:latin typeface="Arial"/>
                <a:cs typeface="Arial"/>
              </a:rPr>
              <a:t> </a:t>
            </a:r>
            <a:r>
              <a:rPr sz="1800" spc="-5" dirty="0">
                <a:solidFill>
                  <a:srgbClr val="7E7E7E"/>
                </a:solidFill>
                <a:latin typeface="Arial"/>
                <a:cs typeface="Arial"/>
              </a:rPr>
              <a:t>они</a:t>
            </a:r>
            <a:r>
              <a:rPr sz="1800" spc="-10" dirty="0">
                <a:solidFill>
                  <a:srgbClr val="7E7E7E"/>
                </a:solidFill>
                <a:latin typeface="Arial"/>
                <a:cs typeface="Arial"/>
              </a:rPr>
              <a:t> </a:t>
            </a:r>
            <a:r>
              <a:rPr sz="1800" spc="-30" dirty="0">
                <a:solidFill>
                  <a:srgbClr val="7E7E7E"/>
                </a:solidFill>
                <a:latin typeface="Arial"/>
                <a:cs typeface="Arial"/>
              </a:rPr>
              <a:t>будут</a:t>
            </a:r>
            <a:r>
              <a:rPr sz="1800" spc="20" dirty="0">
                <a:solidFill>
                  <a:srgbClr val="7E7E7E"/>
                </a:solidFill>
                <a:latin typeface="Arial"/>
                <a:cs typeface="Arial"/>
              </a:rPr>
              <a:t> </a:t>
            </a:r>
            <a:r>
              <a:rPr sz="1800" spc="-5" dirty="0">
                <a:solidFill>
                  <a:srgbClr val="7E7E7E"/>
                </a:solidFill>
                <a:latin typeface="Arial"/>
                <a:cs typeface="Arial"/>
              </a:rPr>
              <a:t>причастны</a:t>
            </a:r>
            <a:r>
              <a:rPr sz="1800" dirty="0">
                <a:solidFill>
                  <a:srgbClr val="7E7E7E"/>
                </a:solidFill>
                <a:latin typeface="Arial"/>
                <a:cs typeface="Arial"/>
              </a:rPr>
              <a:t> к</a:t>
            </a:r>
            <a:r>
              <a:rPr sz="1800" spc="-5" dirty="0">
                <a:solidFill>
                  <a:srgbClr val="7E7E7E"/>
                </a:solidFill>
                <a:latin typeface="Arial"/>
                <a:cs typeface="Arial"/>
              </a:rPr>
              <a:t> </a:t>
            </a:r>
            <a:r>
              <a:rPr sz="1800" spc="-15" dirty="0">
                <a:solidFill>
                  <a:srgbClr val="7E7E7E"/>
                </a:solidFill>
                <a:latin typeface="Arial"/>
                <a:cs typeface="Arial"/>
              </a:rPr>
              <a:t>победе</a:t>
            </a:r>
            <a:endParaRPr sz="1800">
              <a:latin typeface="Arial"/>
              <a:cs typeface="Arial"/>
            </a:endParaRPr>
          </a:p>
        </p:txBody>
      </p:sp>
      <p:grpSp>
        <p:nvGrpSpPr>
          <p:cNvPr id="18" name="object 18"/>
          <p:cNvGrpSpPr/>
          <p:nvPr/>
        </p:nvGrpSpPr>
        <p:grpSpPr>
          <a:xfrm>
            <a:off x="636269" y="1987295"/>
            <a:ext cx="5277485" cy="1298575"/>
            <a:chOff x="636269" y="1987295"/>
            <a:chExt cx="5277485" cy="1298575"/>
          </a:xfrm>
        </p:grpSpPr>
        <p:sp>
          <p:nvSpPr>
            <p:cNvPr id="19" name="object 19"/>
            <p:cNvSpPr/>
            <p:nvPr/>
          </p:nvSpPr>
          <p:spPr>
            <a:xfrm>
              <a:off x="636269" y="2006345"/>
              <a:ext cx="4680585" cy="1260475"/>
            </a:xfrm>
            <a:custGeom>
              <a:avLst/>
              <a:gdLst/>
              <a:ahLst/>
              <a:cxnLst/>
              <a:rect l="l" t="t" r="r" b="b"/>
              <a:pathLst>
                <a:path w="4680585" h="1260475">
                  <a:moveTo>
                    <a:pt x="4680204" y="0"/>
                  </a:moveTo>
                  <a:lnTo>
                    <a:pt x="0" y="0"/>
                  </a:lnTo>
                  <a:lnTo>
                    <a:pt x="0" y="1260348"/>
                  </a:lnTo>
                  <a:lnTo>
                    <a:pt x="4680204" y="1260348"/>
                  </a:lnTo>
                  <a:lnTo>
                    <a:pt x="4680204" y="0"/>
                  </a:lnTo>
                  <a:close/>
                </a:path>
              </a:pathLst>
            </a:custGeom>
            <a:solidFill>
              <a:srgbClr val="FFFFC9"/>
            </a:solidFill>
          </p:spPr>
          <p:txBody>
            <a:bodyPr wrap="square" lIns="0" tIns="0" rIns="0" bIns="0" rtlCol="0"/>
            <a:lstStyle/>
            <a:p>
              <a:endParaRPr/>
            </a:p>
          </p:txBody>
        </p:sp>
        <p:sp>
          <p:nvSpPr>
            <p:cNvPr id="20" name="object 20"/>
            <p:cNvSpPr/>
            <p:nvPr/>
          </p:nvSpPr>
          <p:spPr>
            <a:xfrm>
              <a:off x="5301868" y="2006345"/>
              <a:ext cx="593090" cy="1260475"/>
            </a:xfrm>
            <a:custGeom>
              <a:avLst/>
              <a:gdLst/>
              <a:ahLst/>
              <a:cxnLst/>
              <a:rect l="l" t="t" r="r" b="b"/>
              <a:pathLst>
                <a:path w="593089" h="1260475">
                  <a:moveTo>
                    <a:pt x="0" y="0"/>
                  </a:moveTo>
                  <a:lnTo>
                    <a:pt x="0" y="1260348"/>
                  </a:lnTo>
                </a:path>
                <a:path w="593089" h="1260475">
                  <a:moveTo>
                    <a:pt x="0" y="837438"/>
                  </a:moveTo>
                  <a:lnTo>
                    <a:pt x="592835" y="1030731"/>
                  </a:lnTo>
                </a:path>
              </a:pathLst>
            </a:custGeom>
            <a:ln w="38100">
              <a:solidFill>
                <a:srgbClr val="A6A6A6"/>
              </a:solidFill>
            </a:ln>
          </p:spPr>
          <p:txBody>
            <a:bodyPr wrap="square" lIns="0" tIns="0" rIns="0" bIns="0" rtlCol="0"/>
            <a:lstStyle/>
            <a:p>
              <a:endParaRPr/>
            </a:p>
          </p:txBody>
        </p:sp>
      </p:grpSp>
      <p:sp>
        <p:nvSpPr>
          <p:cNvPr id="21" name="object 21"/>
          <p:cNvSpPr txBox="1"/>
          <p:nvPr/>
        </p:nvSpPr>
        <p:spPr>
          <a:xfrm>
            <a:off x="636269" y="2069338"/>
            <a:ext cx="4646930" cy="1123315"/>
          </a:xfrm>
          <a:prstGeom prst="rect">
            <a:avLst/>
          </a:prstGeom>
        </p:spPr>
        <p:txBody>
          <a:bodyPr vert="horz" wrap="square" lIns="0" tIns="12700" rIns="0" bIns="0" rtlCol="0">
            <a:spAutoFit/>
          </a:bodyPr>
          <a:lstStyle/>
          <a:p>
            <a:pPr marL="133985" marR="93345" algn="ctr">
              <a:lnSpc>
                <a:spcPct val="100000"/>
              </a:lnSpc>
              <a:spcBef>
                <a:spcPts val="100"/>
              </a:spcBef>
            </a:pPr>
            <a:r>
              <a:rPr sz="1800" b="1" spc="-5" dirty="0">
                <a:solidFill>
                  <a:srgbClr val="7E7E7E"/>
                </a:solidFill>
                <a:latin typeface="Arial"/>
                <a:cs typeface="Arial"/>
              </a:rPr>
              <a:t>Желтый. </a:t>
            </a:r>
            <a:r>
              <a:rPr sz="1800" spc="-5" dirty="0">
                <a:solidFill>
                  <a:srgbClr val="7E7E7E"/>
                </a:solidFill>
                <a:latin typeface="Arial"/>
                <a:cs typeface="Arial"/>
              </a:rPr>
              <a:t>Самореализация </a:t>
            </a:r>
            <a:r>
              <a:rPr sz="1800" dirty="0">
                <a:solidFill>
                  <a:srgbClr val="7E7E7E"/>
                </a:solidFill>
                <a:latin typeface="Arial"/>
                <a:cs typeface="Arial"/>
              </a:rPr>
              <a:t>в </a:t>
            </a:r>
            <a:r>
              <a:rPr sz="1800" spc="-5" dirty="0">
                <a:solidFill>
                  <a:srgbClr val="7E7E7E"/>
                </a:solidFill>
                <a:latin typeface="Arial"/>
                <a:cs typeface="Arial"/>
              </a:rPr>
              <a:t>совместном </a:t>
            </a:r>
            <a:r>
              <a:rPr sz="1800" spc="-490" dirty="0">
                <a:solidFill>
                  <a:srgbClr val="7E7E7E"/>
                </a:solidFill>
                <a:latin typeface="Arial"/>
                <a:cs typeface="Arial"/>
              </a:rPr>
              <a:t> </a:t>
            </a:r>
            <a:r>
              <a:rPr sz="1800" spc="-5" dirty="0">
                <a:solidFill>
                  <a:srgbClr val="7E7E7E"/>
                </a:solidFill>
                <a:latin typeface="Arial"/>
                <a:cs typeface="Arial"/>
              </a:rPr>
              <a:t>достижении</a:t>
            </a:r>
            <a:r>
              <a:rPr sz="1800" spc="-30" dirty="0">
                <a:solidFill>
                  <a:srgbClr val="7E7E7E"/>
                </a:solidFill>
                <a:latin typeface="Arial"/>
                <a:cs typeface="Arial"/>
              </a:rPr>
              <a:t> </a:t>
            </a:r>
            <a:r>
              <a:rPr sz="1800" spc="-35" dirty="0">
                <a:solidFill>
                  <a:srgbClr val="7E7E7E"/>
                </a:solidFill>
                <a:latin typeface="Arial"/>
                <a:cs typeface="Arial"/>
              </a:rPr>
              <a:t>результатов</a:t>
            </a:r>
            <a:r>
              <a:rPr sz="1800" spc="15" dirty="0">
                <a:solidFill>
                  <a:srgbClr val="7E7E7E"/>
                </a:solidFill>
                <a:latin typeface="Arial"/>
                <a:cs typeface="Arial"/>
              </a:rPr>
              <a:t> </a:t>
            </a:r>
            <a:r>
              <a:rPr sz="1800" dirty="0">
                <a:solidFill>
                  <a:srgbClr val="7E7E7E"/>
                </a:solidFill>
                <a:latin typeface="Arial"/>
                <a:cs typeface="Arial"/>
              </a:rPr>
              <a:t>и</a:t>
            </a:r>
            <a:r>
              <a:rPr sz="1800" spc="-20" dirty="0">
                <a:solidFill>
                  <a:srgbClr val="7E7E7E"/>
                </a:solidFill>
                <a:latin typeface="Arial"/>
                <a:cs typeface="Arial"/>
              </a:rPr>
              <a:t> </a:t>
            </a:r>
            <a:r>
              <a:rPr sz="1800" spc="-5" dirty="0">
                <a:solidFill>
                  <a:srgbClr val="7E7E7E"/>
                </a:solidFill>
                <a:latin typeface="Arial"/>
                <a:cs typeface="Arial"/>
              </a:rPr>
              <a:t>принесении</a:t>
            </a:r>
            <a:endParaRPr sz="1800">
              <a:latin typeface="Arial"/>
              <a:cs typeface="Arial"/>
            </a:endParaRPr>
          </a:p>
          <a:p>
            <a:pPr marL="182880" marR="142875" algn="ctr">
              <a:lnSpc>
                <a:spcPct val="100000"/>
              </a:lnSpc>
            </a:pPr>
            <a:r>
              <a:rPr sz="1800" spc="-10" dirty="0">
                <a:solidFill>
                  <a:srgbClr val="7E7E7E"/>
                </a:solidFill>
                <a:latin typeface="Arial"/>
                <a:cs typeface="Arial"/>
              </a:rPr>
              <a:t>пользы</a:t>
            </a:r>
            <a:r>
              <a:rPr sz="1800" spc="-5" dirty="0">
                <a:solidFill>
                  <a:srgbClr val="7E7E7E"/>
                </a:solidFill>
                <a:latin typeface="Arial"/>
                <a:cs typeface="Arial"/>
              </a:rPr>
              <a:t> </a:t>
            </a:r>
            <a:r>
              <a:rPr sz="1800" spc="-10" dirty="0">
                <a:solidFill>
                  <a:srgbClr val="7E7E7E"/>
                </a:solidFill>
                <a:latin typeface="Arial"/>
                <a:cs typeface="Arial"/>
              </a:rPr>
              <a:t>миру</a:t>
            </a:r>
            <a:r>
              <a:rPr sz="1800" spc="-15" dirty="0">
                <a:solidFill>
                  <a:srgbClr val="7E7E7E"/>
                </a:solidFill>
                <a:latin typeface="Arial"/>
                <a:cs typeface="Arial"/>
              </a:rPr>
              <a:t> </a:t>
            </a:r>
            <a:r>
              <a:rPr sz="1800" dirty="0">
                <a:solidFill>
                  <a:srgbClr val="7E7E7E"/>
                </a:solidFill>
                <a:latin typeface="Arial"/>
                <a:cs typeface="Arial"/>
              </a:rPr>
              <a:t>в</a:t>
            </a:r>
            <a:r>
              <a:rPr sz="1800" spc="-5" dirty="0">
                <a:solidFill>
                  <a:srgbClr val="7E7E7E"/>
                </a:solidFill>
                <a:latin typeface="Arial"/>
                <a:cs typeface="Arial"/>
              </a:rPr>
              <a:t> команде, </a:t>
            </a:r>
            <a:r>
              <a:rPr sz="1800" spc="-10" dirty="0">
                <a:solidFill>
                  <a:srgbClr val="7E7E7E"/>
                </a:solidFill>
                <a:latin typeface="Arial"/>
                <a:cs typeface="Arial"/>
              </a:rPr>
              <a:t>нашедшей</a:t>
            </a:r>
            <a:r>
              <a:rPr sz="1800" spc="10" dirty="0">
                <a:solidFill>
                  <a:srgbClr val="7E7E7E"/>
                </a:solidFill>
                <a:latin typeface="Arial"/>
                <a:cs typeface="Arial"/>
              </a:rPr>
              <a:t> </a:t>
            </a:r>
            <a:r>
              <a:rPr sz="1800" spc="-10" dirty="0">
                <a:solidFill>
                  <a:srgbClr val="7E7E7E"/>
                </a:solidFill>
                <a:latin typeface="Arial"/>
                <a:cs typeface="Arial"/>
              </a:rPr>
              <a:t>свое </a:t>
            </a:r>
            <a:r>
              <a:rPr sz="1800" spc="-484" dirty="0">
                <a:solidFill>
                  <a:srgbClr val="7E7E7E"/>
                </a:solidFill>
                <a:latin typeface="Arial"/>
                <a:cs typeface="Arial"/>
              </a:rPr>
              <a:t> </a:t>
            </a:r>
            <a:r>
              <a:rPr sz="1800" spc="-10" dirty="0">
                <a:solidFill>
                  <a:srgbClr val="7E7E7E"/>
                </a:solidFill>
                <a:latin typeface="Arial"/>
                <a:cs typeface="Arial"/>
              </a:rPr>
              <a:t>место</a:t>
            </a:r>
            <a:r>
              <a:rPr sz="1800" dirty="0">
                <a:solidFill>
                  <a:srgbClr val="7E7E7E"/>
                </a:solidFill>
                <a:latin typeface="Arial"/>
                <a:cs typeface="Arial"/>
              </a:rPr>
              <a:t> в</a:t>
            </a:r>
            <a:r>
              <a:rPr sz="1800" spc="-5" dirty="0">
                <a:solidFill>
                  <a:srgbClr val="7E7E7E"/>
                </a:solidFill>
                <a:latin typeface="Arial"/>
                <a:cs typeface="Arial"/>
              </a:rPr>
              <a:t> </a:t>
            </a:r>
            <a:r>
              <a:rPr sz="1800" spc="-10" dirty="0">
                <a:solidFill>
                  <a:srgbClr val="7E7E7E"/>
                </a:solidFill>
                <a:latin typeface="Arial"/>
                <a:cs typeface="Arial"/>
              </a:rPr>
              <a:t>большом</a:t>
            </a:r>
            <a:r>
              <a:rPr sz="1800" spc="-15" dirty="0">
                <a:solidFill>
                  <a:srgbClr val="7E7E7E"/>
                </a:solidFill>
                <a:latin typeface="Arial"/>
                <a:cs typeface="Arial"/>
              </a:rPr>
              <a:t> </a:t>
            </a:r>
            <a:r>
              <a:rPr sz="1800" spc="-5" dirty="0">
                <a:solidFill>
                  <a:srgbClr val="7E7E7E"/>
                </a:solidFill>
                <a:latin typeface="Arial"/>
                <a:cs typeface="Arial"/>
              </a:rPr>
              <a:t>сложном</a:t>
            </a:r>
            <a:r>
              <a:rPr sz="1800" spc="10" dirty="0">
                <a:solidFill>
                  <a:srgbClr val="7E7E7E"/>
                </a:solidFill>
                <a:latin typeface="Arial"/>
                <a:cs typeface="Arial"/>
              </a:rPr>
              <a:t> </a:t>
            </a:r>
            <a:r>
              <a:rPr sz="1800" spc="-5" dirty="0">
                <a:solidFill>
                  <a:srgbClr val="7E7E7E"/>
                </a:solidFill>
                <a:latin typeface="Arial"/>
                <a:cs typeface="Arial"/>
              </a:rPr>
              <a:t>мире</a:t>
            </a:r>
            <a:endParaRPr sz="1800">
              <a:latin typeface="Arial"/>
              <a:cs typeface="Arial"/>
            </a:endParaRPr>
          </a:p>
        </p:txBody>
      </p:sp>
      <p:grpSp>
        <p:nvGrpSpPr>
          <p:cNvPr id="22" name="object 22"/>
          <p:cNvGrpSpPr/>
          <p:nvPr/>
        </p:nvGrpSpPr>
        <p:grpSpPr>
          <a:xfrm>
            <a:off x="636269" y="3416808"/>
            <a:ext cx="5267960" cy="974090"/>
            <a:chOff x="636269" y="3416808"/>
            <a:chExt cx="5267960" cy="974090"/>
          </a:xfrm>
        </p:grpSpPr>
        <p:sp>
          <p:nvSpPr>
            <p:cNvPr id="23" name="object 23"/>
            <p:cNvSpPr/>
            <p:nvPr/>
          </p:nvSpPr>
          <p:spPr>
            <a:xfrm>
              <a:off x="636269" y="3435858"/>
              <a:ext cx="4680585" cy="935990"/>
            </a:xfrm>
            <a:custGeom>
              <a:avLst/>
              <a:gdLst/>
              <a:ahLst/>
              <a:cxnLst/>
              <a:rect l="l" t="t" r="r" b="b"/>
              <a:pathLst>
                <a:path w="4680585" h="935989">
                  <a:moveTo>
                    <a:pt x="4680204" y="0"/>
                  </a:moveTo>
                  <a:lnTo>
                    <a:pt x="0" y="0"/>
                  </a:lnTo>
                  <a:lnTo>
                    <a:pt x="0" y="935736"/>
                  </a:lnTo>
                  <a:lnTo>
                    <a:pt x="4680204" y="935736"/>
                  </a:lnTo>
                  <a:lnTo>
                    <a:pt x="4680204" y="0"/>
                  </a:lnTo>
                  <a:close/>
                </a:path>
              </a:pathLst>
            </a:custGeom>
            <a:solidFill>
              <a:srgbClr val="FFFFC9"/>
            </a:solidFill>
          </p:spPr>
          <p:txBody>
            <a:bodyPr wrap="square" lIns="0" tIns="0" rIns="0" bIns="0" rtlCol="0"/>
            <a:lstStyle/>
            <a:p>
              <a:endParaRPr/>
            </a:p>
          </p:txBody>
        </p:sp>
        <p:sp>
          <p:nvSpPr>
            <p:cNvPr id="24" name="object 24"/>
            <p:cNvSpPr/>
            <p:nvPr/>
          </p:nvSpPr>
          <p:spPr>
            <a:xfrm>
              <a:off x="5307456" y="3435858"/>
              <a:ext cx="577850" cy="935990"/>
            </a:xfrm>
            <a:custGeom>
              <a:avLst/>
              <a:gdLst/>
              <a:ahLst/>
              <a:cxnLst/>
              <a:rect l="l" t="t" r="r" b="b"/>
              <a:pathLst>
                <a:path w="577850" h="935989">
                  <a:moveTo>
                    <a:pt x="0" y="0"/>
                  </a:moveTo>
                  <a:lnTo>
                    <a:pt x="0" y="935735"/>
                  </a:lnTo>
                </a:path>
                <a:path w="577850" h="935989">
                  <a:moveTo>
                    <a:pt x="0" y="387349"/>
                  </a:moveTo>
                  <a:lnTo>
                    <a:pt x="577722" y="519810"/>
                  </a:lnTo>
                </a:path>
              </a:pathLst>
            </a:custGeom>
            <a:ln w="38100">
              <a:solidFill>
                <a:srgbClr val="A6A6A6"/>
              </a:solidFill>
            </a:ln>
          </p:spPr>
          <p:txBody>
            <a:bodyPr wrap="square" lIns="0" tIns="0" rIns="0" bIns="0" rtlCol="0"/>
            <a:lstStyle/>
            <a:p>
              <a:endParaRPr/>
            </a:p>
          </p:txBody>
        </p:sp>
      </p:grpSp>
      <p:sp>
        <p:nvSpPr>
          <p:cNvPr id="25" name="object 25"/>
          <p:cNvSpPr txBox="1"/>
          <p:nvPr/>
        </p:nvSpPr>
        <p:spPr>
          <a:xfrm>
            <a:off x="636269" y="3473957"/>
            <a:ext cx="4652645" cy="848994"/>
          </a:xfrm>
          <a:prstGeom prst="rect">
            <a:avLst/>
          </a:prstGeom>
        </p:spPr>
        <p:txBody>
          <a:bodyPr vert="horz" wrap="square" lIns="0" tIns="12700" rIns="0" bIns="0" rtlCol="0">
            <a:spAutoFit/>
          </a:bodyPr>
          <a:lstStyle/>
          <a:p>
            <a:pPr marL="358140" marR="160655" indent="-163830">
              <a:lnSpc>
                <a:spcPct val="100000"/>
              </a:lnSpc>
              <a:spcBef>
                <a:spcPts val="100"/>
              </a:spcBef>
            </a:pPr>
            <a:r>
              <a:rPr sz="1800" b="1" spc="-5" dirty="0">
                <a:solidFill>
                  <a:srgbClr val="7E7E7E"/>
                </a:solidFill>
                <a:latin typeface="Arial"/>
                <a:cs typeface="Arial"/>
              </a:rPr>
              <a:t>Оранжевый. </a:t>
            </a:r>
            <a:r>
              <a:rPr sz="1800" spc="-15" dirty="0">
                <a:solidFill>
                  <a:srgbClr val="7E7E7E"/>
                </a:solidFill>
                <a:latin typeface="Arial"/>
                <a:cs typeface="Arial"/>
              </a:rPr>
              <a:t>Предприниматель </a:t>
            </a:r>
            <a:r>
              <a:rPr sz="1800" spc="-5" dirty="0">
                <a:solidFill>
                  <a:srgbClr val="7E7E7E"/>
                </a:solidFill>
                <a:latin typeface="Arial"/>
                <a:cs typeface="Arial"/>
              </a:rPr>
              <a:t>первым </a:t>
            </a:r>
            <a:r>
              <a:rPr sz="1800" spc="-490" dirty="0">
                <a:solidFill>
                  <a:srgbClr val="7E7E7E"/>
                </a:solidFill>
                <a:latin typeface="Arial"/>
                <a:cs typeface="Arial"/>
              </a:rPr>
              <a:t> </a:t>
            </a:r>
            <a:r>
              <a:rPr sz="1800" spc="-5" dirty="0">
                <a:solidFill>
                  <a:srgbClr val="7E7E7E"/>
                </a:solidFill>
                <a:latin typeface="Arial"/>
                <a:cs typeface="Arial"/>
              </a:rPr>
              <a:t>видит</a:t>
            </a:r>
            <a:r>
              <a:rPr sz="1800" spc="-25" dirty="0">
                <a:solidFill>
                  <a:srgbClr val="7E7E7E"/>
                </a:solidFill>
                <a:latin typeface="Arial"/>
                <a:cs typeface="Arial"/>
              </a:rPr>
              <a:t> </a:t>
            </a:r>
            <a:r>
              <a:rPr sz="1800" spc="-10" dirty="0">
                <a:solidFill>
                  <a:srgbClr val="7E7E7E"/>
                </a:solidFill>
                <a:latin typeface="Arial"/>
                <a:cs typeface="Arial"/>
              </a:rPr>
              <a:t>возможности</a:t>
            </a:r>
            <a:r>
              <a:rPr sz="1800" spc="5" dirty="0">
                <a:solidFill>
                  <a:srgbClr val="7E7E7E"/>
                </a:solidFill>
                <a:latin typeface="Arial"/>
                <a:cs typeface="Arial"/>
              </a:rPr>
              <a:t> </a:t>
            </a:r>
            <a:r>
              <a:rPr sz="1800" spc="-5" dirty="0">
                <a:solidFill>
                  <a:srgbClr val="7E7E7E"/>
                </a:solidFill>
                <a:latin typeface="Arial"/>
                <a:cs typeface="Arial"/>
              </a:rPr>
              <a:t>мира,</a:t>
            </a:r>
            <a:r>
              <a:rPr sz="1800" spc="-15" dirty="0">
                <a:solidFill>
                  <a:srgbClr val="7E7E7E"/>
                </a:solidFill>
                <a:latin typeface="Arial"/>
                <a:cs typeface="Arial"/>
              </a:rPr>
              <a:t> </a:t>
            </a:r>
            <a:r>
              <a:rPr sz="1800" spc="-20" dirty="0">
                <a:solidFill>
                  <a:srgbClr val="7E7E7E"/>
                </a:solidFill>
                <a:latin typeface="Arial"/>
                <a:cs typeface="Arial"/>
              </a:rPr>
              <a:t>использует</a:t>
            </a:r>
            <a:endParaRPr sz="1800">
              <a:latin typeface="Arial"/>
              <a:cs typeface="Arial"/>
            </a:endParaRPr>
          </a:p>
          <a:p>
            <a:pPr marL="189865">
              <a:lnSpc>
                <a:spcPct val="100000"/>
              </a:lnSpc>
            </a:pPr>
            <a:r>
              <a:rPr sz="1800" dirty="0">
                <a:solidFill>
                  <a:srgbClr val="7E7E7E"/>
                </a:solidFill>
                <a:latin typeface="Arial"/>
                <a:cs typeface="Arial"/>
              </a:rPr>
              <a:t>их</a:t>
            </a:r>
            <a:r>
              <a:rPr sz="1800" spc="-25" dirty="0">
                <a:solidFill>
                  <a:srgbClr val="7E7E7E"/>
                </a:solidFill>
                <a:latin typeface="Arial"/>
                <a:cs typeface="Arial"/>
              </a:rPr>
              <a:t> </a:t>
            </a:r>
            <a:r>
              <a:rPr sz="1800" dirty="0">
                <a:solidFill>
                  <a:srgbClr val="7E7E7E"/>
                </a:solidFill>
                <a:latin typeface="Arial"/>
                <a:cs typeface="Arial"/>
              </a:rPr>
              <a:t>и</a:t>
            </a:r>
            <a:r>
              <a:rPr sz="1800" spc="-15" dirty="0">
                <a:solidFill>
                  <a:srgbClr val="7E7E7E"/>
                </a:solidFill>
                <a:latin typeface="Arial"/>
                <a:cs typeface="Arial"/>
              </a:rPr>
              <a:t> </a:t>
            </a:r>
            <a:r>
              <a:rPr sz="1800" spc="-30" dirty="0">
                <a:solidFill>
                  <a:srgbClr val="7E7E7E"/>
                </a:solidFill>
                <a:latin typeface="Arial"/>
                <a:cs typeface="Arial"/>
              </a:rPr>
              <a:t>выигрывает.</a:t>
            </a:r>
            <a:r>
              <a:rPr sz="1800" spc="10" dirty="0">
                <a:solidFill>
                  <a:srgbClr val="7E7E7E"/>
                </a:solidFill>
                <a:latin typeface="Arial"/>
                <a:cs typeface="Arial"/>
              </a:rPr>
              <a:t> </a:t>
            </a:r>
            <a:r>
              <a:rPr sz="1800" spc="-5" dirty="0">
                <a:solidFill>
                  <a:srgbClr val="7E7E7E"/>
                </a:solidFill>
                <a:latin typeface="Arial"/>
                <a:cs typeface="Arial"/>
              </a:rPr>
              <a:t>Остальные </a:t>
            </a:r>
            <a:r>
              <a:rPr sz="1800" spc="-30" dirty="0">
                <a:solidFill>
                  <a:srgbClr val="7E7E7E"/>
                </a:solidFill>
                <a:latin typeface="Arial"/>
                <a:cs typeface="Arial"/>
              </a:rPr>
              <a:t>исполняют.</a:t>
            </a:r>
            <a:endParaRPr sz="1800">
              <a:latin typeface="Arial"/>
              <a:cs typeface="Arial"/>
            </a:endParaRPr>
          </a:p>
        </p:txBody>
      </p:sp>
      <p:grpSp>
        <p:nvGrpSpPr>
          <p:cNvPr id="26" name="object 26"/>
          <p:cNvGrpSpPr/>
          <p:nvPr/>
        </p:nvGrpSpPr>
        <p:grpSpPr>
          <a:xfrm>
            <a:off x="6304279" y="4197096"/>
            <a:ext cx="5326380" cy="974090"/>
            <a:chOff x="6304279" y="4197096"/>
            <a:chExt cx="5326380" cy="974090"/>
          </a:xfrm>
        </p:grpSpPr>
        <p:sp>
          <p:nvSpPr>
            <p:cNvPr id="27" name="object 27"/>
            <p:cNvSpPr/>
            <p:nvPr/>
          </p:nvSpPr>
          <p:spPr>
            <a:xfrm>
              <a:off x="6950201" y="4216146"/>
              <a:ext cx="4680585" cy="935990"/>
            </a:xfrm>
            <a:custGeom>
              <a:avLst/>
              <a:gdLst/>
              <a:ahLst/>
              <a:cxnLst/>
              <a:rect l="l" t="t" r="r" b="b"/>
              <a:pathLst>
                <a:path w="4680584" h="935989">
                  <a:moveTo>
                    <a:pt x="4680204" y="0"/>
                  </a:moveTo>
                  <a:lnTo>
                    <a:pt x="0" y="0"/>
                  </a:lnTo>
                  <a:lnTo>
                    <a:pt x="0" y="935735"/>
                  </a:lnTo>
                  <a:lnTo>
                    <a:pt x="4680204" y="935735"/>
                  </a:lnTo>
                  <a:lnTo>
                    <a:pt x="4680204" y="0"/>
                  </a:lnTo>
                  <a:close/>
                </a:path>
              </a:pathLst>
            </a:custGeom>
            <a:solidFill>
              <a:srgbClr val="FFFFC9"/>
            </a:solidFill>
          </p:spPr>
          <p:txBody>
            <a:bodyPr wrap="square" lIns="0" tIns="0" rIns="0" bIns="0" rtlCol="0"/>
            <a:lstStyle/>
            <a:p>
              <a:endParaRPr/>
            </a:p>
          </p:txBody>
        </p:sp>
        <p:sp>
          <p:nvSpPr>
            <p:cNvPr id="28" name="object 28"/>
            <p:cNvSpPr/>
            <p:nvPr/>
          </p:nvSpPr>
          <p:spPr>
            <a:xfrm>
              <a:off x="6323329" y="4216146"/>
              <a:ext cx="619125" cy="935990"/>
            </a:xfrm>
            <a:custGeom>
              <a:avLst/>
              <a:gdLst/>
              <a:ahLst/>
              <a:cxnLst/>
              <a:rect l="l" t="t" r="r" b="b"/>
              <a:pathLst>
                <a:path w="619125" h="935989">
                  <a:moveTo>
                    <a:pt x="618871" y="0"/>
                  </a:moveTo>
                  <a:lnTo>
                    <a:pt x="618871" y="935735"/>
                  </a:lnTo>
                </a:path>
                <a:path w="619125" h="935989">
                  <a:moveTo>
                    <a:pt x="618871" y="529335"/>
                  </a:moveTo>
                  <a:lnTo>
                    <a:pt x="0" y="328294"/>
                  </a:lnTo>
                </a:path>
              </a:pathLst>
            </a:custGeom>
            <a:ln w="38100">
              <a:solidFill>
                <a:srgbClr val="A6A6A6"/>
              </a:solidFill>
            </a:ln>
          </p:spPr>
          <p:txBody>
            <a:bodyPr wrap="square" lIns="0" tIns="0" rIns="0" bIns="0" rtlCol="0"/>
            <a:lstStyle/>
            <a:p>
              <a:endParaRPr/>
            </a:p>
          </p:txBody>
        </p:sp>
      </p:grpSp>
      <p:sp>
        <p:nvSpPr>
          <p:cNvPr id="29" name="object 29"/>
          <p:cNvSpPr txBox="1"/>
          <p:nvPr/>
        </p:nvSpPr>
        <p:spPr>
          <a:xfrm>
            <a:off x="6961251" y="4267961"/>
            <a:ext cx="4669155" cy="793750"/>
          </a:xfrm>
          <a:prstGeom prst="rect">
            <a:avLst/>
          </a:prstGeom>
        </p:spPr>
        <p:txBody>
          <a:bodyPr vert="horz" wrap="square" lIns="0" tIns="40005" rIns="0" bIns="0" rtlCol="0">
            <a:spAutoFit/>
          </a:bodyPr>
          <a:lstStyle/>
          <a:p>
            <a:pPr marL="365125" marR="365125" algn="ctr">
              <a:lnSpc>
                <a:spcPct val="90000"/>
              </a:lnSpc>
              <a:spcBef>
                <a:spcPts val="315"/>
              </a:spcBef>
            </a:pPr>
            <a:r>
              <a:rPr sz="1800" b="1" spc="-5" dirty="0">
                <a:solidFill>
                  <a:srgbClr val="7E7E7E"/>
                </a:solidFill>
                <a:latin typeface="Arial"/>
                <a:cs typeface="Arial"/>
              </a:rPr>
              <a:t>Синий. </a:t>
            </a:r>
            <a:r>
              <a:rPr sz="1800" spc="-35" dirty="0">
                <a:solidFill>
                  <a:srgbClr val="7E7E7E"/>
                </a:solidFill>
                <a:latin typeface="Arial"/>
                <a:cs typeface="Arial"/>
              </a:rPr>
              <a:t>Империя, церковь </a:t>
            </a:r>
            <a:r>
              <a:rPr sz="1800" dirty="0">
                <a:solidFill>
                  <a:srgbClr val="7E7E7E"/>
                </a:solidFill>
                <a:latin typeface="Arial"/>
                <a:cs typeface="Arial"/>
              </a:rPr>
              <a:t>– </a:t>
            </a:r>
            <a:r>
              <a:rPr sz="1800" spc="-40" dirty="0">
                <a:solidFill>
                  <a:srgbClr val="7E7E7E"/>
                </a:solidFill>
                <a:latin typeface="Arial"/>
                <a:cs typeface="Arial"/>
              </a:rPr>
              <a:t>иерархия </a:t>
            </a:r>
            <a:r>
              <a:rPr sz="1800" spc="-495" dirty="0">
                <a:solidFill>
                  <a:srgbClr val="7E7E7E"/>
                </a:solidFill>
                <a:latin typeface="Arial"/>
                <a:cs typeface="Arial"/>
              </a:rPr>
              <a:t> </a:t>
            </a:r>
            <a:r>
              <a:rPr sz="1800" spc="-35" dirty="0">
                <a:solidFill>
                  <a:srgbClr val="7E7E7E"/>
                </a:solidFill>
                <a:latin typeface="Arial"/>
                <a:cs typeface="Arial"/>
              </a:rPr>
              <a:t>сильнее </a:t>
            </a:r>
            <a:r>
              <a:rPr sz="1800" spc="-45" dirty="0">
                <a:solidFill>
                  <a:srgbClr val="7E7E7E"/>
                </a:solidFill>
                <a:latin typeface="Arial"/>
                <a:cs typeface="Arial"/>
              </a:rPr>
              <a:t>героя,</a:t>
            </a:r>
            <a:r>
              <a:rPr sz="1800" spc="-20" dirty="0">
                <a:solidFill>
                  <a:srgbClr val="7E7E7E"/>
                </a:solidFill>
                <a:latin typeface="Arial"/>
                <a:cs typeface="Arial"/>
              </a:rPr>
              <a:t> </a:t>
            </a:r>
            <a:r>
              <a:rPr sz="1800" spc="-30" dirty="0">
                <a:solidFill>
                  <a:srgbClr val="7E7E7E"/>
                </a:solidFill>
                <a:latin typeface="Arial"/>
                <a:cs typeface="Arial"/>
              </a:rPr>
              <a:t>она</a:t>
            </a:r>
            <a:r>
              <a:rPr sz="1800" spc="-50" dirty="0">
                <a:solidFill>
                  <a:srgbClr val="7E7E7E"/>
                </a:solidFill>
                <a:latin typeface="Arial"/>
                <a:cs typeface="Arial"/>
              </a:rPr>
              <a:t> организует</a:t>
            </a:r>
            <a:r>
              <a:rPr sz="1800" dirty="0">
                <a:solidFill>
                  <a:srgbClr val="7E7E7E"/>
                </a:solidFill>
                <a:latin typeface="Arial"/>
                <a:cs typeface="Arial"/>
              </a:rPr>
              <a:t> </a:t>
            </a:r>
            <a:r>
              <a:rPr sz="1800" spc="-30" dirty="0">
                <a:solidFill>
                  <a:srgbClr val="7E7E7E"/>
                </a:solidFill>
                <a:latin typeface="Arial"/>
                <a:cs typeface="Arial"/>
              </a:rPr>
              <a:t>мир </a:t>
            </a:r>
            <a:r>
              <a:rPr sz="1800" spc="-25" dirty="0">
                <a:solidFill>
                  <a:srgbClr val="7E7E7E"/>
                </a:solidFill>
                <a:latin typeface="Arial"/>
                <a:cs typeface="Arial"/>
              </a:rPr>
              <a:t> </a:t>
            </a:r>
            <a:r>
              <a:rPr sz="1800" spc="-35" dirty="0">
                <a:solidFill>
                  <a:srgbClr val="7E7E7E"/>
                </a:solidFill>
                <a:latin typeface="Arial"/>
                <a:cs typeface="Arial"/>
              </a:rPr>
              <a:t>правильным</a:t>
            </a:r>
            <a:r>
              <a:rPr sz="1800" spc="-30" dirty="0">
                <a:solidFill>
                  <a:srgbClr val="7E7E7E"/>
                </a:solidFill>
                <a:latin typeface="Arial"/>
                <a:cs typeface="Arial"/>
              </a:rPr>
              <a:t> </a:t>
            </a:r>
            <a:r>
              <a:rPr sz="1800" spc="-45" dirty="0">
                <a:solidFill>
                  <a:srgbClr val="7E7E7E"/>
                </a:solidFill>
                <a:latin typeface="Arial"/>
                <a:cs typeface="Arial"/>
              </a:rPr>
              <a:t>образом</a:t>
            </a:r>
            <a:r>
              <a:rPr sz="1800" spc="-30" dirty="0">
                <a:solidFill>
                  <a:srgbClr val="7E7E7E"/>
                </a:solidFill>
                <a:latin typeface="Arial"/>
                <a:cs typeface="Arial"/>
              </a:rPr>
              <a:t> </a:t>
            </a:r>
            <a:r>
              <a:rPr sz="1800" dirty="0">
                <a:solidFill>
                  <a:srgbClr val="7E7E7E"/>
                </a:solidFill>
                <a:latin typeface="Arial"/>
                <a:cs typeface="Arial"/>
              </a:rPr>
              <a:t>и</a:t>
            </a:r>
            <a:r>
              <a:rPr sz="1800" spc="-85" dirty="0">
                <a:solidFill>
                  <a:srgbClr val="7E7E7E"/>
                </a:solidFill>
                <a:latin typeface="Arial"/>
                <a:cs typeface="Arial"/>
              </a:rPr>
              <a:t> </a:t>
            </a:r>
            <a:r>
              <a:rPr sz="1800" spc="-45" dirty="0">
                <a:solidFill>
                  <a:srgbClr val="7E7E7E"/>
                </a:solidFill>
                <a:latin typeface="Arial"/>
                <a:cs typeface="Arial"/>
              </a:rPr>
              <a:t>подчиняет</a:t>
            </a:r>
            <a:r>
              <a:rPr sz="1800" spc="-25" dirty="0">
                <a:solidFill>
                  <a:srgbClr val="7E7E7E"/>
                </a:solidFill>
                <a:latin typeface="Arial"/>
                <a:cs typeface="Arial"/>
              </a:rPr>
              <a:t> </a:t>
            </a:r>
            <a:r>
              <a:rPr sz="1800" spc="-40" dirty="0">
                <a:solidFill>
                  <a:srgbClr val="7E7E7E"/>
                </a:solidFill>
                <a:latin typeface="Arial"/>
                <a:cs typeface="Arial"/>
              </a:rPr>
              <a:t>его</a:t>
            </a:r>
            <a:endParaRPr sz="1800">
              <a:latin typeface="Arial"/>
              <a:cs typeface="Arial"/>
            </a:endParaRPr>
          </a:p>
        </p:txBody>
      </p:sp>
      <p:grpSp>
        <p:nvGrpSpPr>
          <p:cNvPr id="30" name="object 30"/>
          <p:cNvGrpSpPr/>
          <p:nvPr/>
        </p:nvGrpSpPr>
        <p:grpSpPr>
          <a:xfrm>
            <a:off x="636269" y="5620511"/>
            <a:ext cx="5267960" cy="722630"/>
            <a:chOff x="636269" y="5620511"/>
            <a:chExt cx="5267960" cy="722630"/>
          </a:xfrm>
        </p:grpSpPr>
        <p:sp>
          <p:nvSpPr>
            <p:cNvPr id="31" name="object 31"/>
            <p:cNvSpPr/>
            <p:nvPr/>
          </p:nvSpPr>
          <p:spPr>
            <a:xfrm>
              <a:off x="636269" y="5639561"/>
              <a:ext cx="4680585" cy="684530"/>
            </a:xfrm>
            <a:custGeom>
              <a:avLst/>
              <a:gdLst/>
              <a:ahLst/>
              <a:cxnLst/>
              <a:rect l="l" t="t" r="r" b="b"/>
              <a:pathLst>
                <a:path w="4680585" h="684529">
                  <a:moveTo>
                    <a:pt x="4680204" y="0"/>
                  </a:moveTo>
                  <a:lnTo>
                    <a:pt x="0" y="0"/>
                  </a:lnTo>
                  <a:lnTo>
                    <a:pt x="0" y="684276"/>
                  </a:lnTo>
                  <a:lnTo>
                    <a:pt x="4680204" y="684276"/>
                  </a:lnTo>
                  <a:lnTo>
                    <a:pt x="4680204" y="0"/>
                  </a:lnTo>
                  <a:close/>
                </a:path>
              </a:pathLst>
            </a:custGeom>
            <a:solidFill>
              <a:srgbClr val="FFFFC9"/>
            </a:solidFill>
          </p:spPr>
          <p:txBody>
            <a:bodyPr wrap="square" lIns="0" tIns="0" rIns="0" bIns="0" rtlCol="0"/>
            <a:lstStyle/>
            <a:p>
              <a:endParaRPr/>
            </a:p>
          </p:txBody>
        </p:sp>
        <p:sp>
          <p:nvSpPr>
            <p:cNvPr id="32" name="object 32"/>
            <p:cNvSpPr/>
            <p:nvPr/>
          </p:nvSpPr>
          <p:spPr>
            <a:xfrm>
              <a:off x="5307456" y="5639561"/>
              <a:ext cx="577215" cy="684530"/>
            </a:xfrm>
            <a:custGeom>
              <a:avLst/>
              <a:gdLst/>
              <a:ahLst/>
              <a:cxnLst/>
              <a:rect l="l" t="t" r="r" b="b"/>
              <a:pathLst>
                <a:path w="577214" h="684529">
                  <a:moveTo>
                    <a:pt x="0" y="0"/>
                  </a:moveTo>
                  <a:lnTo>
                    <a:pt x="0" y="684276"/>
                  </a:lnTo>
                </a:path>
                <a:path w="577214" h="684529">
                  <a:moveTo>
                    <a:pt x="0" y="227698"/>
                  </a:moveTo>
                  <a:lnTo>
                    <a:pt x="577214" y="358013"/>
                  </a:lnTo>
                </a:path>
              </a:pathLst>
            </a:custGeom>
            <a:ln w="38100">
              <a:solidFill>
                <a:srgbClr val="A6A6A6"/>
              </a:solidFill>
            </a:ln>
          </p:spPr>
          <p:txBody>
            <a:bodyPr wrap="square" lIns="0" tIns="0" rIns="0" bIns="0" rtlCol="0"/>
            <a:lstStyle/>
            <a:p>
              <a:endParaRPr/>
            </a:p>
          </p:txBody>
        </p:sp>
      </p:grpSp>
      <p:sp>
        <p:nvSpPr>
          <p:cNvPr id="33" name="object 33"/>
          <p:cNvSpPr txBox="1"/>
          <p:nvPr/>
        </p:nvSpPr>
        <p:spPr>
          <a:xfrm>
            <a:off x="636269" y="5688888"/>
            <a:ext cx="4652645" cy="574675"/>
          </a:xfrm>
          <a:prstGeom prst="rect">
            <a:avLst/>
          </a:prstGeom>
        </p:spPr>
        <p:txBody>
          <a:bodyPr vert="horz" wrap="square" lIns="0" tIns="12700" rIns="0" bIns="0" rtlCol="0">
            <a:spAutoFit/>
          </a:bodyPr>
          <a:lstStyle/>
          <a:p>
            <a:pPr marL="26034" algn="ctr">
              <a:lnSpc>
                <a:spcPct val="100000"/>
              </a:lnSpc>
              <a:spcBef>
                <a:spcPts val="100"/>
              </a:spcBef>
            </a:pPr>
            <a:r>
              <a:rPr sz="1800" b="1" spc="-10" dirty="0">
                <a:solidFill>
                  <a:srgbClr val="7E7E7E"/>
                </a:solidFill>
                <a:latin typeface="Arial"/>
                <a:cs typeface="Arial"/>
              </a:rPr>
              <a:t>Бежевый.</a:t>
            </a:r>
            <a:r>
              <a:rPr sz="1800" b="1" spc="10" dirty="0">
                <a:solidFill>
                  <a:srgbClr val="7E7E7E"/>
                </a:solidFill>
                <a:latin typeface="Arial"/>
                <a:cs typeface="Arial"/>
              </a:rPr>
              <a:t> </a:t>
            </a:r>
            <a:r>
              <a:rPr sz="1800" spc="-10" dirty="0">
                <a:solidFill>
                  <a:srgbClr val="7E7E7E"/>
                </a:solidFill>
                <a:latin typeface="Arial"/>
                <a:cs typeface="Arial"/>
              </a:rPr>
              <a:t>Одинокий</a:t>
            </a:r>
            <a:r>
              <a:rPr sz="1800" spc="-40" dirty="0">
                <a:solidFill>
                  <a:srgbClr val="7E7E7E"/>
                </a:solidFill>
                <a:latin typeface="Arial"/>
                <a:cs typeface="Arial"/>
              </a:rPr>
              <a:t> </a:t>
            </a:r>
            <a:r>
              <a:rPr sz="1800" spc="-15" dirty="0">
                <a:solidFill>
                  <a:srgbClr val="7E7E7E"/>
                </a:solidFill>
                <a:latin typeface="Arial"/>
                <a:cs typeface="Arial"/>
              </a:rPr>
              <a:t>человек</a:t>
            </a:r>
            <a:r>
              <a:rPr sz="1800" dirty="0">
                <a:solidFill>
                  <a:srgbClr val="7E7E7E"/>
                </a:solidFill>
                <a:latin typeface="Arial"/>
                <a:cs typeface="Arial"/>
              </a:rPr>
              <a:t> </a:t>
            </a:r>
            <a:r>
              <a:rPr sz="1800" spc="-15" dirty="0">
                <a:solidFill>
                  <a:srgbClr val="7E7E7E"/>
                </a:solidFill>
                <a:latin typeface="Arial"/>
                <a:cs typeface="Arial"/>
              </a:rPr>
              <a:t>выживает</a:t>
            </a:r>
            <a:endParaRPr sz="1800">
              <a:latin typeface="Arial"/>
              <a:cs typeface="Arial"/>
            </a:endParaRPr>
          </a:p>
          <a:p>
            <a:pPr marL="27305" algn="ctr">
              <a:lnSpc>
                <a:spcPct val="100000"/>
              </a:lnSpc>
              <a:spcBef>
                <a:spcPts val="5"/>
              </a:spcBef>
            </a:pPr>
            <a:r>
              <a:rPr sz="1800" dirty="0">
                <a:solidFill>
                  <a:srgbClr val="7E7E7E"/>
                </a:solidFill>
                <a:latin typeface="Arial"/>
                <a:cs typeface="Arial"/>
              </a:rPr>
              <a:t>в</a:t>
            </a:r>
            <a:r>
              <a:rPr sz="1800" spc="-10" dirty="0">
                <a:solidFill>
                  <a:srgbClr val="7E7E7E"/>
                </a:solidFill>
                <a:latin typeface="Arial"/>
                <a:cs typeface="Arial"/>
              </a:rPr>
              <a:t> </a:t>
            </a:r>
            <a:r>
              <a:rPr sz="1800" spc="-5" dirty="0">
                <a:solidFill>
                  <a:srgbClr val="7E7E7E"/>
                </a:solidFill>
                <a:latin typeface="Arial"/>
                <a:cs typeface="Arial"/>
              </a:rPr>
              <a:t>непонятном</a:t>
            </a:r>
            <a:r>
              <a:rPr sz="1800" spc="10" dirty="0">
                <a:solidFill>
                  <a:srgbClr val="7E7E7E"/>
                </a:solidFill>
                <a:latin typeface="Arial"/>
                <a:cs typeface="Arial"/>
              </a:rPr>
              <a:t> </a:t>
            </a:r>
            <a:r>
              <a:rPr sz="1800" dirty="0">
                <a:solidFill>
                  <a:srgbClr val="7E7E7E"/>
                </a:solidFill>
                <a:latin typeface="Arial"/>
                <a:cs typeface="Arial"/>
              </a:rPr>
              <a:t>и</a:t>
            </a:r>
            <a:r>
              <a:rPr sz="1800" spc="-20" dirty="0">
                <a:solidFill>
                  <a:srgbClr val="7E7E7E"/>
                </a:solidFill>
                <a:latin typeface="Arial"/>
                <a:cs typeface="Arial"/>
              </a:rPr>
              <a:t> </a:t>
            </a:r>
            <a:r>
              <a:rPr sz="1800" spc="-10" dirty="0">
                <a:solidFill>
                  <a:srgbClr val="7E7E7E"/>
                </a:solidFill>
                <a:latin typeface="Arial"/>
                <a:cs typeface="Arial"/>
              </a:rPr>
              <a:t>враждебном</a:t>
            </a:r>
            <a:r>
              <a:rPr sz="1800" spc="5" dirty="0">
                <a:solidFill>
                  <a:srgbClr val="7E7E7E"/>
                </a:solidFill>
                <a:latin typeface="Arial"/>
                <a:cs typeface="Arial"/>
              </a:rPr>
              <a:t> </a:t>
            </a:r>
            <a:r>
              <a:rPr sz="1800" spc="-5" dirty="0">
                <a:solidFill>
                  <a:srgbClr val="7E7E7E"/>
                </a:solidFill>
                <a:latin typeface="Arial"/>
                <a:cs typeface="Arial"/>
              </a:rPr>
              <a:t>мире</a:t>
            </a:r>
            <a:endParaRPr sz="1800">
              <a:latin typeface="Arial"/>
              <a:cs typeface="Arial"/>
            </a:endParaRPr>
          </a:p>
        </p:txBody>
      </p:sp>
      <p:grpSp>
        <p:nvGrpSpPr>
          <p:cNvPr id="34" name="object 34"/>
          <p:cNvGrpSpPr/>
          <p:nvPr/>
        </p:nvGrpSpPr>
        <p:grpSpPr>
          <a:xfrm>
            <a:off x="6332473" y="5323332"/>
            <a:ext cx="5298440" cy="721360"/>
            <a:chOff x="6332473" y="5323332"/>
            <a:chExt cx="5298440" cy="721360"/>
          </a:xfrm>
        </p:grpSpPr>
        <p:sp>
          <p:nvSpPr>
            <p:cNvPr id="35" name="object 35"/>
            <p:cNvSpPr/>
            <p:nvPr/>
          </p:nvSpPr>
          <p:spPr>
            <a:xfrm>
              <a:off x="6950201" y="5342382"/>
              <a:ext cx="4680585" cy="683260"/>
            </a:xfrm>
            <a:custGeom>
              <a:avLst/>
              <a:gdLst/>
              <a:ahLst/>
              <a:cxnLst/>
              <a:rect l="l" t="t" r="r" b="b"/>
              <a:pathLst>
                <a:path w="4680584" h="683260">
                  <a:moveTo>
                    <a:pt x="4680204" y="0"/>
                  </a:moveTo>
                  <a:lnTo>
                    <a:pt x="0" y="0"/>
                  </a:lnTo>
                  <a:lnTo>
                    <a:pt x="0" y="682752"/>
                  </a:lnTo>
                  <a:lnTo>
                    <a:pt x="4680204" y="682752"/>
                  </a:lnTo>
                  <a:lnTo>
                    <a:pt x="4680204" y="0"/>
                  </a:lnTo>
                  <a:close/>
                </a:path>
              </a:pathLst>
            </a:custGeom>
            <a:solidFill>
              <a:srgbClr val="FFFFC9"/>
            </a:solidFill>
          </p:spPr>
          <p:txBody>
            <a:bodyPr wrap="square" lIns="0" tIns="0" rIns="0" bIns="0" rtlCol="0"/>
            <a:lstStyle/>
            <a:p>
              <a:endParaRPr/>
            </a:p>
          </p:txBody>
        </p:sp>
        <p:sp>
          <p:nvSpPr>
            <p:cNvPr id="36" name="object 36"/>
            <p:cNvSpPr/>
            <p:nvPr/>
          </p:nvSpPr>
          <p:spPr>
            <a:xfrm>
              <a:off x="6351523" y="5342382"/>
              <a:ext cx="606425" cy="683260"/>
            </a:xfrm>
            <a:custGeom>
              <a:avLst/>
              <a:gdLst/>
              <a:ahLst/>
              <a:cxnLst/>
              <a:rect l="l" t="t" r="r" b="b"/>
              <a:pathLst>
                <a:path w="606425" h="683260">
                  <a:moveTo>
                    <a:pt x="606298" y="0"/>
                  </a:moveTo>
                  <a:lnTo>
                    <a:pt x="606298" y="682752"/>
                  </a:lnTo>
                </a:path>
                <a:path w="606425" h="683260">
                  <a:moveTo>
                    <a:pt x="606298" y="180086"/>
                  </a:moveTo>
                  <a:lnTo>
                    <a:pt x="0" y="68453"/>
                  </a:lnTo>
                </a:path>
              </a:pathLst>
            </a:custGeom>
            <a:ln w="38100">
              <a:solidFill>
                <a:srgbClr val="A6A6A6"/>
              </a:solidFill>
            </a:ln>
          </p:spPr>
          <p:txBody>
            <a:bodyPr wrap="square" lIns="0" tIns="0" rIns="0" bIns="0" rtlCol="0"/>
            <a:lstStyle/>
            <a:p>
              <a:endParaRPr/>
            </a:p>
          </p:txBody>
        </p:sp>
      </p:grpSp>
      <p:sp>
        <p:nvSpPr>
          <p:cNvPr id="37" name="object 37"/>
          <p:cNvSpPr txBox="1"/>
          <p:nvPr/>
        </p:nvSpPr>
        <p:spPr>
          <a:xfrm>
            <a:off x="6976871" y="5390794"/>
            <a:ext cx="4653915" cy="574675"/>
          </a:xfrm>
          <a:prstGeom prst="rect">
            <a:avLst/>
          </a:prstGeom>
        </p:spPr>
        <p:txBody>
          <a:bodyPr vert="horz" wrap="square" lIns="0" tIns="12700" rIns="0" bIns="0" rtlCol="0">
            <a:spAutoFit/>
          </a:bodyPr>
          <a:lstStyle/>
          <a:p>
            <a:pPr marR="17145" algn="ctr">
              <a:lnSpc>
                <a:spcPct val="100000"/>
              </a:lnSpc>
              <a:spcBef>
                <a:spcPts val="100"/>
              </a:spcBef>
            </a:pPr>
            <a:r>
              <a:rPr sz="1800" b="1" spc="-20" dirty="0">
                <a:solidFill>
                  <a:srgbClr val="7E7E7E"/>
                </a:solidFill>
                <a:latin typeface="Arial"/>
                <a:cs typeface="Arial"/>
              </a:rPr>
              <a:t>Фиолетовый.</a:t>
            </a:r>
            <a:r>
              <a:rPr sz="1800" b="1" spc="55" dirty="0">
                <a:solidFill>
                  <a:srgbClr val="7E7E7E"/>
                </a:solidFill>
                <a:latin typeface="Arial"/>
                <a:cs typeface="Arial"/>
              </a:rPr>
              <a:t> </a:t>
            </a:r>
            <a:r>
              <a:rPr sz="1800" dirty="0">
                <a:solidFill>
                  <a:srgbClr val="7E7E7E"/>
                </a:solidFill>
                <a:latin typeface="Arial"/>
                <a:cs typeface="Arial"/>
              </a:rPr>
              <a:t>Племя</a:t>
            </a:r>
            <a:r>
              <a:rPr sz="1800" spc="-5" dirty="0">
                <a:solidFill>
                  <a:srgbClr val="7E7E7E"/>
                </a:solidFill>
                <a:latin typeface="Arial"/>
                <a:cs typeface="Arial"/>
              </a:rPr>
              <a:t> </a:t>
            </a:r>
            <a:r>
              <a:rPr sz="1800" dirty="0">
                <a:solidFill>
                  <a:srgbClr val="7E7E7E"/>
                </a:solidFill>
                <a:latin typeface="Arial"/>
                <a:cs typeface="Arial"/>
              </a:rPr>
              <a:t>–</a:t>
            </a:r>
            <a:r>
              <a:rPr sz="1800" spc="-5" dirty="0">
                <a:solidFill>
                  <a:srgbClr val="7E7E7E"/>
                </a:solidFill>
                <a:latin typeface="Arial"/>
                <a:cs typeface="Arial"/>
              </a:rPr>
              <a:t> остров </a:t>
            </a:r>
            <a:r>
              <a:rPr sz="1800" spc="-10" dirty="0">
                <a:solidFill>
                  <a:srgbClr val="7E7E7E"/>
                </a:solidFill>
                <a:latin typeface="Arial"/>
                <a:cs typeface="Arial"/>
              </a:rPr>
              <a:t>«своих»</a:t>
            </a:r>
            <a:endParaRPr sz="1800">
              <a:latin typeface="Arial"/>
              <a:cs typeface="Arial"/>
            </a:endParaRPr>
          </a:p>
          <a:p>
            <a:pPr marR="19685" algn="ctr">
              <a:lnSpc>
                <a:spcPct val="100000"/>
              </a:lnSpc>
              <a:spcBef>
                <a:spcPts val="5"/>
              </a:spcBef>
            </a:pPr>
            <a:r>
              <a:rPr sz="1800" dirty="0">
                <a:solidFill>
                  <a:srgbClr val="7E7E7E"/>
                </a:solidFill>
                <a:latin typeface="Arial"/>
                <a:cs typeface="Arial"/>
              </a:rPr>
              <a:t>в</a:t>
            </a:r>
            <a:r>
              <a:rPr sz="1800" spc="-15" dirty="0">
                <a:solidFill>
                  <a:srgbClr val="7E7E7E"/>
                </a:solidFill>
                <a:latin typeface="Arial"/>
                <a:cs typeface="Arial"/>
              </a:rPr>
              <a:t> </a:t>
            </a:r>
            <a:r>
              <a:rPr sz="1800" spc="-5" dirty="0">
                <a:solidFill>
                  <a:srgbClr val="7E7E7E"/>
                </a:solidFill>
                <a:latin typeface="Arial"/>
                <a:cs typeface="Arial"/>
              </a:rPr>
              <a:t>непонятном</a:t>
            </a:r>
            <a:r>
              <a:rPr sz="1800" spc="15" dirty="0">
                <a:solidFill>
                  <a:srgbClr val="7E7E7E"/>
                </a:solidFill>
                <a:latin typeface="Arial"/>
                <a:cs typeface="Arial"/>
              </a:rPr>
              <a:t> </a:t>
            </a:r>
            <a:r>
              <a:rPr sz="1800" spc="-5" dirty="0">
                <a:solidFill>
                  <a:srgbClr val="7E7E7E"/>
                </a:solidFill>
                <a:latin typeface="Arial"/>
                <a:cs typeface="Arial"/>
              </a:rPr>
              <a:t>мире.</a:t>
            </a:r>
            <a:r>
              <a:rPr sz="1800" spc="-30" dirty="0">
                <a:solidFill>
                  <a:srgbClr val="7E7E7E"/>
                </a:solidFill>
                <a:latin typeface="Arial"/>
                <a:cs typeface="Arial"/>
              </a:rPr>
              <a:t> </a:t>
            </a:r>
            <a:r>
              <a:rPr sz="1800" spc="-5" dirty="0">
                <a:solidFill>
                  <a:srgbClr val="7E7E7E"/>
                </a:solidFill>
                <a:latin typeface="Arial"/>
                <a:cs typeface="Arial"/>
              </a:rPr>
              <a:t>Ритуалы</a:t>
            </a:r>
            <a:r>
              <a:rPr sz="1800" spc="5" dirty="0">
                <a:solidFill>
                  <a:srgbClr val="7E7E7E"/>
                </a:solidFill>
                <a:latin typeface="Arial"/>
                <a:cs typeface="Arial"/>
              </a:rPr>
              <a:t> </a:t>
            </a:r>
            <a:r>
              <a:rPr sz="1800" dirty="0">
                <a:solidFill>
                  <a:srgbClr val="7E7E7E"/>
                </a:solidFill>
                <a:latin typeface="Arial"/>
                <a:cs typeface="Arial"/>
              </a:rPr>
              <a:t>и</a:t>
            </a:r>
            <a:r>
              <a:rPr sz="1800" spc="-25" dirty="0">
                <a:solidFill>
                  <a:srgbClr val="7E7E7E"/>
                </a:solidFill>
                <a:latin typeface="Arial"/>
                <a:cs typeface="Arial"/>
              </a:rPr>
              <a:t> </a:t>
            </a:r>
            <a:r>
              <a:rPr sz="1800" dirty="0">
                <a:solidFill>
                  <a:srgbClr val="7E7E7E"/>
                </a:solidFill>
                <a:latin typeface="Arial"/>
                <a:cs typeface="Arial"/>
              </a:rPr>
              <a:t>заклинания</a:t>
            </a:r>
            <a:endParaRPr sz="1800">
              <a:latin typeface="Arial"/>
              <a:cs typeface="Arial"/>
            </a:endParaRPr>
          </a:p>
        </p:txBody>
      </p:sp>
      <p:grpSp>
        <p:nvGrpSpPr>
          <p:cNvPr id="38" name="object 38"/>
          <p:cNvGrpSpPr/>
          <p:nvPr/>
        </p:nvGrpSpPr>
        <p:grpSpPr>
          <a:xfrm>
            <a:off x="6277736" y="1915667"/>
            <a:ext cx="5353050" cy="974090"/>
            <a:chOff x="6277736" y="1915667"/>
            <a:chExt cx="5353050" cy="974090"/>
          </a:xfrm>
        </p:grpSpPr>
        <p:sp>
          <p:nvSpPr>
            <p:cNvPr id="39" name="object 39"/>
            <p:cNvSpPr/>
            <p:nvPr/>
          </p:nvSpPr>
          <p:spPr>
            <a:xfrm>
              <a:off x="6950201" y="1934717"/>
              <a:ext cx="4680585" cy="935990"/>
            </a:xfrm>
            <a:custGeom>
              <a:avLst/>
              <a:gdLst/>
              <a:ahLst/>
              <a:cxnLst/>
              <a:rect l="l" t="t" r="r" b="b"/>
              <a:pathLst>
                <a:path w="4680584" h="935989">
                  <a:moveTo>
                    <a:pt x="4680204" y="0"/>
                  </a:moveTo>
                  <a:lnTo>
                    <a:pt x="0" y="0"/>
                  </a:lnTo>
                  <a:lnTo>
                    <a:pt x="0" y="935736"/>
                  </a:lnTo>
                  <a:lnTo>
                    <a:pt x="4680204" y="935736"/>
                  </a:lnTo>
                  <a:lnTo>
                    <a:pt x="4680204" y="0"/>
                  </a:lnTo>
                  <a:close/>
                </a:path>
              </a:pathLst>
            </a:custGeom>
            <a:solidFill>
              <a:srgbClr val="FFFFC9"/>
            </a:solidFill>
          </p:spPr>
          <p:txBody>
            <a:bodyPr wrap="square" lIns="0" tIns="0" rIns="0" bIns="0" rtlCol="0"/>
            <a:lstStyle/>
            <a:p>
              <a:endParaRPr/>
            </a:p>
          </p:txBody>
        </p:sp>
        <p:sp>
          <p:nvSpPr>
            <p:cNvPr id="40" name="object 40"/>
            <p:cNvSpPr/>
            <p:nvPr/>
          </p:nvSpPr>
          <p:spPr>
            <a:xfrm>
              <a:off x="6296786" y="1934717"/>
              <a:ext cx="639445" cy="935990"/>
            </a:xfrm>
            <a:custGeom>
              <a:avLst/>
              <a:gdLst/>
              <a:ahLst/>
              <a:cxnLst/>
              <a:rect l="l" t="t" r="r" b="b"/>
              <a:pathLst>
                <a:path w="639445" h="935989">
                  <a:moveTo>
                    <a:pt x="638937" y="0"/>
                  </a:moveTo>
                  <a:lnTo>
                    <a:pt x="638937" y="935736"/>
                  </a:lnTo>
                </a:path>
                <a:path w="639445" h="935989">
                  <a:moveTo>
                    <a:pt x="638937" y="373380"/>
                  </a:moveTo>
                  <a:lnTo>
                    <a:pt x="0" y="719328"/>
                  </a:lnTo>
                </a:path>
              </a:pathLst>
            </a:custGeom>
            <a:ln w="38100">
              <a:solidFill>
                <a:srgbClr val="A6A6A6"/>
              </a:solidFill>
            </a:ln>
          </p:spPr>
          <p:txBody>
            <a:bodyPr wrap="square" lIns="0" tIns="0" rIns="0" bIns="0" rtlCol="0"/>
            <a:lstStyle/>
            <a:p>
              <a:endParaRPr/>
            </a:p>
          </p:txBody>
        </p:sp>
      </p:grpSp>
      <p:sp>
        <p:nvSpPr>
          <p:cNvPr id="41" name="object 41"/>
          <p:cNvSpPr txBox="1"/>
          <p:nvPr/>
        </p:nvSpPr>
        <p:spPr>
          <a:xfrm>
            <a:off x="6954773" y="1984959"/>
            <a:ext cx="4676140" cy="794385"/>
          </a:xfrm>
          <a:prstGeom prst="rect">
            <a:avLst/>
          </a:prstGeom>
        </p:spPr>
        <p:txBody>
          <a:bodyPr vert="horz" wrap="square" lIns="0" tIns="44450" rIns="0" bIns="0" rtlCol="0">
            <a:spAutoFit/>
          </a:bodyPr>
          <a:lstStyle/>
          <a:p>
            <a:pPr marL="222250" marR="217170" indent="-2540" algn="ctr">
              <a:lnSpc>
                <a:spcPts val="1939"/>
              </a:lnSpc>
              <a:spcBef>
                <a:spcPts val="350"/>
              </a:spcBef>
            </a:pPr>
            <a:r>
              <a:rPr sz="1800" b="1" spc="-5" dirty="0">
                <a:solidFill>
                  <a:srgbClr val="7E7E7E"/>
                </a:solidFill>
                <a:latin typeface="Arial"/>
                <a:cs typeface="Arial"/>
              </a:rPr>
              <a:t>Бирюзовый.</a:t>
            </a:r>
            <a:r>
              <a:rPr sz="1800" b="1" spc="20" dirty="0">
                <a:solidFill>
                  <a:srgbClr val="7E7E7E"/>
                </a:solidFill>
                <a:latin typeface="Arial"/>
                <a:cs typeface="Arial"/>
              </a:rPr>
              <a:t> </a:t>
            </a:r>
            <a:r>
              <a:rPr sz="1800" spc="-25" dirty="0">
                <a:solidFill>
                  <a:srgbClr val="7E7E7E"/>
                </a:solidFill>
                <a:latin typeface="Arial"/>
                <a:cs typeface="Arial"/>
              </a:rPr>
              <a:t>Сетевая</a:t>
            </a:r>
            <a:r>
              <a:rPr sz="1800" spc="20" dirty="0">
                <a:solidFill>
                  <a:srgbClr val="7E7E7E"/>
                </a:solidFill>
                <a:latin typeface="Arial"/>
                <a:cs typeface="Arial"/>
              </a:rPr>
              <a:t> </a:t>
            </a:r>
            <a:r>
              <a:rPr sz="1800" spc="-5" dirty="0">
                <a:solidFill>
                  <a:srgbClr val="7E7E7E"/>
                </a:solidFill>
                <a:latin typeface="Arial"/>
                <a:cs typeface="Arial"/>
              </a:rPr>
              <a:t>кооперация </a:t>
            </a:r>
            <a:r>
              <a:rPr sz="1800" dirty="0">
                <a:solidFill>
                  <a:srgbClr val="7E7E7E"/>
                </a:solidFill>
                <a:latin typeface="Arial"/>
                <a:cs typeface="Arial"/>
              </a:rPr>
              <a:t> </a:t>
            </a:r>
            <a:r>
              <a:rPr sz="1800" spc="-10" dirty="0">
                <a:solidFill>
                  <a:srgbClr val="7E7E7E"/>
                </a:solidFill>
                <a:latin typeface="Arial"/>
                <a:cs typeface="Arial"/>
              </a:rPr>
              <a:t>разномасштабных,</a:t>
            </a:r>
            <a:r>
              <a:rPr sz="1800" spc="35" dirty="0">
                <a:solidFill>
                  <a:srgbClr val="7E7E7E"/>
                </a:solidFill>
                <a:latin typeface="Arial"/>
                <a:cs typeface="Arial"/>
              </a:rPr>
              <a:t> </a:t>
            </a:r>
            <a:r>
              <a:rPr sz="1800" spc="-10" dirty="0">
                <a:solidFill>
                  <a:srgbClr val="7E7E7E"/>
                </a:solidFill>
                <a:latin typeface="Arial"/>
                <a:cs typeface="Arial"/>
              </a:rPr>
              <a:t>эволюционирующих </a:t>
            </a:r>
            <a:r>
              <a:rPr sz="1800" spc="-484" dirty="0">
                <a:solidFill>
                  <a:srgbClr val="7E7E7E"/>
                </a:solidFill>
                <a:latin typeface="Arial"/>
                <a:cs typeface="Arial"/>
              </a:rPr>
              <a:t> </a:t>
            </a:r>
            <a:r>
              <a:rPr sz="1800" spc="-10" dirty="0">
                <a:solidFill>
                  <a:srgbClr val="7E7E7E"/>
                </a:solidFill>
                <a:latin typeface="Arial"/>
                <a:cs typeface="Arial"/>
              </a:rPr>
              <a:t>организаций</a:t>
            </a:r>
            <a:r>
              <a:rPr sz="1800" spc="-35" dirty="0">
                <a:solidFill>
                  <a:srgbClr val="7E7E7E"/>
                </a:solidFill>
                <a:latin typeface="Arial"/>
                <a:cs typeface="Arial"/>
              </a:rPr>
              <a:t> </a:t>
            </a:r>
            <a:r>
              <a:rPr sz="1800" dirty="0">
                <a:solidFill>
                  <a:srgbClr val="7E7E7E"/>
                </a:solidFill>
                <a:latin typeface="Arial"/>
                <a:cs typeface="Arial"/>
              </a:rPr>
              <a:t>из</a:t>
            </a:r>
            <a:r>
              <a:rPr sz="1800" spc="-15" dirty="0">
                <a:solidFill>
                  <a:srgbClr val="7E7E7E"/>
                </a:solidFill>
                <a:latin typeface="Arial"/>
                <a:cs typeface="Arial"/>
              </a:rPr>
              <a:t> </a:t>
            </a:r>
            <a:r>
              <a:rPr sz="1800" spc="-10" dirty="0">
                <a:solidFill>
                  <a:srgbClr val="7E7E7E"/>
                </a:solidFill>
                <a:latin typeface="Arial"/>
                <a:cs typeface="Arial"/>
              </a:rPr>
              <a:t>развивающихся</a:t>
            </a:r>
            <a:r>
              <a:rPr sz="1800" dirty="0">
                <a:solidFill>
                  <a:srgbClr val="7E7E7E"/>
                </a:solidFill>
                <a:latin typeface="Arial"/>
                <a:cs typeface="Arial"/>
              </a:rPr>
              <a:t> </a:t>
            </a:r>
            <a:r>
              <a:rPr sz="1800" spc="-10" dirty="0">
                <a:solidFill>
                  <a:srgbClr val="7E7E7E"/>
                </a:solidFill>
                <a:latin typeface="Arial"/>
                <a:cs typeface="Arial"/>
              </a:rPr>
              <a:t>людей</a:t>
            </a:r>
            <a:endParaRPr sz="1800">
              <a:latin typeface="Arial"/>
              <a:cs typeface="Arial"/>
            </a:endParaRPr>
          </a:p>
        </p:txBody>
      </p:sp>
      <p:grpSp>
        <p:nvGrpSpPr>
          <p:cNvPr id="42" name="object 42"/>
          <p:cNvGrpSpPr/>
          <p:nvPr/>
        </p:nvGrpSpPr>
        <p:grpSpPr>
          <a:xfrm>
            <a:off x="6293611" y="2987801"/>
            <a:ext cx="5337175" cy="935990"/>
            <a:chOff x="6293611" y="2987801"/>
            <a:chExt cx="5337175" cy="935990"/>
          </a:xfrm>
        </p:grpSpPr>
        <p:sp>
          <p:nvSpPr>
            <p:cNvPr id="43" name="object 43"/>
            <p:cNvSpPr/>
            <p:nvPr/>
          </p:nvSpPr>
          <p:spPr>
            <a:xfrm>
              <a:off x="6950201" y="2987801"/>
              <a:ext cx="4680585" cy="935990"/>
            </a:xfrm>
            <a:custGeom>
              <a:avLst/>
              <a:gdLst/>
              <a:ahLst/>
              <a:cxnLst/>
              <a:rect l="l" t="t" r="r" b="b"/>
              <a:pathLst>
                <a:path w="4680584" h="935989">
                  <a:moveTo>
                    <a:pt x="4680204" y="0"/>
                  </a:moveTo>
                  <a:lnTo>
                    <a:pt x="0" y="0"/>
                  </a:lnTo>
                  <a:lnTo>
                    <a:pt x="0" y="935736"/>
                  </a:lnTo>
                  <a:lnTo>
                    <a:pt x="4680204" y="935736"/>
                  </a:lnTo>
                  <a:lnTo>
                    <a:pt x="4680204" y="0"/>
                  </a:lnTo>
                  <a:close/>
                </a:path>
              </a:pathLst>
            </a:custGeom>
            <a:solidFill>
              <a:srgbClr val="FFFFC9"/>
            </a:solidFill>
          </p:spPr>
          <p:txBody>
            <a:bodyPr wrap="square" lIns="0" tIns="0" rIns="0" bIns="0" rtlCol="0"/>
            <a:lstStyle/>
            <a:p>
              <a:endParaRPr/>
            </a:p>
          </p:txBody>
        </p:sp>
        <p:sp>
          <p:nvSpPr>
            <p:cNvPr id="44" name="object 44"/>
            <p:cNvSpPr/>
            <p:nvPr/>
          </p:nvSpPr>
          <p:spPr>
            <a:xfrm>
              <a:off x="6312661" y="2987801"/>
              <a:ext cx="615950" cy="935990"/>
            </a:xfrm>
            <a:custGeom>
              <a:avLst/>
              <a:gdLst/>
              <a:ahLst/>
              <a:cxnLst/>
              <a:rect l="l" t="t" r="r" b="b"/>
              <a:pathLst>
                <a:path w="615950" h="935989">
                  <a:moveTo>
                    <a:pt x="615822" y="0"/>
                  </a:moveTo>
                  <a:lnTo>
                    <a:pt x="615822" y="935736"/>
                  </a:lnTo>
                </a:path>
                <a:path w="615950" h="935989">
                  <a:moveTo>
                    <a:pt x="615822" y="322580"/>
                  </a:moveTo>
                  <a:lnTo>
                    <a:pt x="0" y="577976"/>
                  </a:lnTo>
                </a:path>
              </a:pathLst>
            </a:custGeom>
            <a:ln w="38100">
              <a:solidFill>
                <a:srgbClr val="A6A6A6"/>
              </a:solidFill>
            </a:ln>
          </p:spPr>
          <p:txBody>
            <a:bodyPr wrap="square" lIns="0" tIns="0" rIns="0" bIns="0" rtlCol="0"/>
            <a:lstStyle/>
            <a:p>
              <a:endParaRPr/>
            </a:p>
          </p:txBody>
        </p:sp>
      </p:grpSp>
      <p:sp>
        <p:nvSpPr>
          <p:cNvPr id="45" name="object 45"/>
          <p:cNvSpPr txBox="1"/>
          <p:nvPr/>
        </p:nvSpPr>
        <p:spPr>
          <a:xfrm>
            <a:off x="6947534" y="3039871"/>
            <a:ext cx="4683125" cy="793750"/>
          </a:xfrm>
          <a:prstGeom prst="rect">
            <a:avLst/>
          </a:prstGeom>
        </p:spPr>
        <p:txBody>
          <a:bodyPr vert="horz" wrap="square" lIns="0" tIns="43815" rIns="0" bIns="0" rtlCol="0">
            <a:spAutoFit/>
          </a:bodyPr>
          <a:lstStyle/>
          <a:p>
            <a:pPr marL="112395" marR="97790" indent="309245">
              <a:lnSpc>
                <a:spcPts val="1939"/>
              </a:lnSpc>
              <a:spcBef>
                <a:spcPts val="345"/>
              </a:spcBef>
            </a:pPr>
            <a:r>
              <a:rPr sz="1800" b="1" spc="-10" dirty="0">
                <a:solidFill>
                  <a:srgbClr val="7E7E7E"/>
                </a:solidFill>
                <a:latin typeface="Arial"/>
                <a:cs typeface="Arial"/>
              </a:rPr>
              <a:t>Зеленый. </a:t>
            </a:r>
            <a:r>
              <a:rPr sz="1800" spc="-30" dirty="0">
                <a:solidFill>
                  <a:srgbClr val="7E7E7E"/>
                </a:solidFill>
                <a:latin typeface="Arial"/>
                <a:cs typeface="Arial"/>
              </a:rPr>
              <a:t>«Мы </a:t>
            </a:r>
            <a:r>
              <a:rPr sz="1800" spc="-40" dirty="0">
                <a:solidFill>
                  <a:srgbClr val="7E7E7E"/>
                </a:solidFill>
                <a:latin typeface="Arial"/>
                <a:cs typeface="Arial"/>
              </a:rPr>
              <a:t>вместе» </a:t>
            </a:r>
            <a:r>
              <a:rPr sz="1800" dirty="0">
                <a:solidFill>
                  <a:srgbClr val="7E7E7E"/>
                </a:solidFill>
                <a:latin typeface="Arial"/>
                <a:cs typeface="Arial"/>
              </a:rPr>
              <a:t>– </a:t>
            </a:r>
            <a:r>
              <a:rPr sz="1800" spc="-35" dirty="0">
                <a:solidFill>
                  <a:srgbClr val="7E7E7E"/>
                </a:solidFill>
                <a:latin typeface="Arial"/>
                <a:cs typeface="Arial"/>
              </a:rPr>
              <a:t>совместно </a:t>
            </a:r>
            <a:r>
              <a:rPr sz="1800" spc="-30" dirty="0">
                <a:solidFill>
                  <a:srgbClr val="7E7E7E"/>
                </a:solidFill>
                <a:latin typeface="Arial"/>
                <a:cs typeface="Arial"/>
              </a:rPr>
              <a:t> </a:t>
            </a:r>
            <a:r>
              <a:rPr sz="1800" spc="-35" dirty="0">
                <a:solidFill>
                  <a:srgbClr val="7E7E7E"/>
                </a:solidFill>
                <a:latin typeface="Arial"/>
                <a:cs typeface="Arial"/>
              </a:rPr>
              <a:t>меняем</a:t>
            </a:r>
            <a:r>
              <a:rPr sz="1800" spc="-25" dirty="0">
                <a:solidFill>
                  <a:srgbClr val="7E7E7E"/>
                </a:solidFill>
                <a:latin typeface="Arial"/>
                <a:cs typeface="Arial"/>
              </a:rPr>
              <a:t> мир</a:t>
            </a:r>
            <a:r>
              <a:rPr sz="1800" spc="-70" dirty="0">
                <a:solidFill>
                  <a:srgbClr val="7E7E7E"/>
                </a:solidFill>
                <a:latin typeface="Arial"/>
                <a:cs typeface="Arial"/>
              </a:rPr>
              <a:t> </a:t>
            </a:r>
            <a:r>
              <a:rPr sz="1800" dirty="0">
                <a:solidFill>
                  <a:srgbClr val="7E7E7E"/>
                </a:solidFill>
                <a:latin typeface="Arial"/>
                <a:cs typeface="Arial"/>
              </a:rPr>
              <a:t>к</a:t>
            </a:r>
            <a:r>
              <a:rPr sz="1800" spc="-75" dirty="0">
                <a:solidFill>
                  <a:srgbClr val="7E7E7E"/>
                </a:solidFill>
                <a:latin typeface="Arial"/>
                <a:cs typeface="Arial"/>
              </a:rPr>
              <a:t> </a:t>
            </a:r>
            <a:r>
              <a:rPr sz="1800" spc="-30" dirty="0">
                <a:solidFill>
                  <a:srgbClr val="7E7E7E"/>
                </a:solidFill>
                <a:latin typeface="Arial"/>
                <a:cs typeface="Arial"/>
              </a:rPr>
              <a:t>лучшему</a:t>
            </a:r>
            <a:r>
              <a:rPr sz="1800" spc="-20" dirty="0">
                <a:solidFill>
                  <a:srgbClr val="7E7E7E"/>
                </a:solidFill>
                <a:latin typeface="Arial"/>
                <a:cs typeface="Arial"/>
              </a:rPr>
              <a:t> </a:t>
            </a:r>
            <a:r>
              <a:rPr sz="1800" dirty="0">
                <a:solidFill>
                  <a:srgbClr val="7E7E7E"/>
                </a:solidFill>
                <a:latin typeface="Arial"/>
                <a:cs typeface="Arial"/>
              </a:rPr>
              <a:t>и</a:t>
            </a:r>
            <a:r>
              <a:rPr sz="1800" spc="-80" dirty="0">
                <a:solidFill>
                  <a:srgbClr val="7E7E7E"/>
                </a:solidFill>
                <a:latin typeface="Arial"/>
                <a:cs typeface="Arial"/>
              </a:rPr>
              <a:t> </a:t>
            </a:r>
            <a:r>
              <a:rPr sz="1800" spc="-40" dirty="0">
                <a:solidFill>
                  <a:srgbClr val="7E7E7E"/>
                </a:solidFill>
                <a:latin typeface="Arial"/>
                <a:cs typeface="Arial"/>
              </a:rPr>
              <a:t>живем</a:t>
            </a:r>
            <a:r>
              <a:rPr sz="1800" spc="-45" dirty="0">
                <a:solidFill>
                  <a:srgbClr val="7E7E7E"/>
                </a:solidFill>
                <a:latin typeface="Arial"/>
                <a:cs typeface="Arial"/>
              </a:rPr>
              <a:t> счастливо.</a:t>
            </a:r>
            <a:endParaRPr sz="1800">
              <a:latin typeface="Arial"/>
              <a:cs typeface="Arial"/>
            </a:endParaRPr>
          </a:p>
          <a:p>
            <a:pPr marL="327025">
              <a:lnSpc>
                <a:spcPts val="1920"/>
              </a:lnSpc>
            </a:pPr>
            <a:r>
              <a:rPr sz="1800" spc="-40" dirty="0">
                <a:solidFill>
                  <a:srgbClr val="7E7E7E"/>
                </a:solidFill>
                <a:latin typeface="Arial"/>
                <a:cs typeface="Arial"/>
              </a:rPr>
              <a:t>Справедливость,</a:t>
            </a:r>
            <a:r>
              <a:rPr sz="1800" spc="-30" dirty="0">
                <a:solidFill>
                  <a:srgbClr val="7E7E7E"/>
                </a:solidFill>
                <a:latin typeface="Arial"/>
                <a:cs typeface="Arial"/>
              </a:rPr>
              <a:t> </a:t>
            </a:r>
            <a:r>
              <a:rPr sz="1800" spc="-40" dirty="0">
                <a:solidFill>
                  <a:srgbClr val="7E7E7E"/>
                </a:solidFill>
                <a:latin typeface="Arial"/>
                <a:cs typeface="Arial"/>
              </a:rPr>
              <a:t>равенство,</a:t>
            </a:r>
            <a:r>
              <a:rPr sz="1800" spc="-15" dirty="0">
                <a:solidFill>
                  <a:srgbClr val="7E7E7E"/>
                </a:solidFill>
                <a:latin typeface="Arial"/>
                <a:cs typeface="Arial"/>
              </a:rPr>
              <a:t> </a:t>
            </a:r>
            <a:r>
              <a:rPr sz="1800" spc="-35" dirty="0">
                <a:solidFill>
                  <a:srgbClr val="7E7E7E"/>
                </a:solidFill>
                <a:latin typeface="Arial"/>
                <a:cs typeface="Arial"/>
              </a:rPr>
              <a:t>консенсус</a:t>
            </a:r>
            <a:endParaRPr sz="1800">
              <a:latin typeface="Arial"/>
              <a:cs typeface="Arial"/>
            </a:endParaRPr>
          </a:p>
        </p:txBody>
      </p:sp>
    </p:spTree>
    <p:extLst>
      <p:ext uri="{BB962C8B-B14F-4D97-AF65-F5344CB8AC3E}">
        <p14:creationId xmlns:p14="http://schemas.microsoft.com/office/powerpoint/2010/main" val="1198023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10852150" cy="574040"/>
          </a:xfrm>
          <a:prstGeom prst="rect">
            <a:avLst/>
          </a:prstGeom>
        </p:spPr>
        <p:txBody>
          <a:bodyPr vert="horz" wrap="square" lIns="0" tIns="12700" rIns="0" bIns="0" rtlCol="0">
            <a:spAutoFit/>
          </a:bodyPr>
          <a:lstStyle/>
          <a:p>
            <a:pPr marL="12700">
              <a:lnSpc>
                <a:spcPct val="100000"/>
              </a:lnSpc>
              <a:spcBef>
                <a:spcPts val="100"/>
              </a:spcBef>
            </a:pPr>
            <a:r>
              <a:rPr spc="-20" dirty="0"/>
              <a:t>Эволюция</a:t>
            </a:r>
            <a:r>
              <a:rPr spc="-15" dirty="0"/>
              <a:t> </a:t>
            </a:r>
            <a:r>
              <a:rPr spc="-10" dirty="0"/>
              <a:t>понятия</a:t>
            </a:r>
            <a:r>
              <a:rPr spc="-15" dirty="0"/>
              <a:t> </a:t>
            </a:r>
            <a:r>
              <a:rPr spc="-25" dirty="0"/>
              <a:t>ответственности</a:t>
            </a:r>
            <a:r>
              <a:rPr spc="-10" dirty="0"/>
              <a:t> </a:t>
            </a:r>
            <a:r>
              <a:rPr dirty="0"/>
              <a:t>в</a:t>
            </a:r>
            <a:r>
              <a:rPr spc="-15" dirty="0"/>
              <a:t> </a:t>
            </a:r>
            <a:r>
              <a:rPr spc="-10" dirty="0"/>
              <a:t>организации</a:t>
            </a:r>
          </a:p>
        </p:txBody>
      </p:sp>
      <p:grpSp>
        <p:nvGrpSpPr>
          <p:cNvPr id="3" name="object 3"/>
          <p:cNvGrpSpPr/>
          <p:nvPr/>
        </p:nvGrpSpPr>
        <p:grpSpPr>
          <a:xfrm>
            <a:off x="1048511" y="1556003"/>
            <a:ext cx="9523095" cy="4320540"/>
            <a:chOff x="1048511" y="1556003"/>
            <a:chExt cx="9523095" cy="4320540"/>
          </a:xfrm>
        </p:grpSpPr>
        <p:sp>
          <p:nvSpPr>
            <p:cNvPr id="4" name="object 4"/>
            <p:cNvSpPr/>
            <p:nvPr/>
          </p:nvSpPr>
          <p:spPr>
            <a:xfrm>
              <a:off x="1048511" y="1556003"/>
              <a:ext cx="719455" cy="647700"/>
            </a:xfrm>
            <a:custGeom>
              <a:avLst/>
              <a:gdLst/>
              <a:ahLst/>
              <a:cxnLst/>
              <a:rect l="l" t="t" r="r" b="b"/>
              <a:pathLst>
                <a:path w="719455" h="647700">
                  <a:moveTo>
                    <a:pt x="359663" y="0"/>
                  </a:moveTo>
                  <a:lnTo>
                    <a:pt x="0" y="178181"/>
                  </a:lnTo>
                  <a:lnTo>
                    <a:pt x="124421" y="178181"/>
                  </a:lnTo>
                  <a:lnTo>
                    <a:pt x="124421" y="647700"/>
                  </a:lnTo>
                  <a:lnTo>
                    <a:pt x="594868" y="647700"/>
                  </a:lnTo>
                  <a:lnTo>
                    <a:pt x="594868" y="178181"/>
                  </a:lnTo>
                  <a:lnTo>
                    <a:pt x="719327" y="178181"/>
                  </a:lnTo>
                  <a:lnTo>
                    <a:pt x="359663" y="0"/>
                  </a:lnTo>
                  <a:close/>
                </a:path>
              </a:pathLst>
            </a:custGeom>
            <a:solidFill>
              <a:srgbClr val="33CCCC"/>
            </a:solidFill>
          </p:spPr>
          <p:txBody>
            <a:bodyPr wrap="square" lIns="0" tIns="0" rIns="0" bIns="0" rtlCol="0"/>
            <a:lstStyle/>
            <a:p>
              <a:endParaRPr/>
            </a:p>
          </p:txBody>
        </p:sp>
        <p:sp>
          <p:nvSpPr>
            <p:cNvPr id="5" name="object 5"/>
            <p:cNvSpPr/>
            <p:nvPr/>
          </p:nvSpPr>
          <p:spPr>
            <a:xfrm>
              <a:off x="1048511" y="2074163"/>
              <a:ext cx="719455" cy="647700"/>
            </a:xfrm>
            <a:custGeom>
              <a:avLst/>
              <a:gdLst/>
              <a:ahLst/>
              <a:cxnLst/>
              <a:rect l="l" t="t" r="r" b="b"/>
              <a:pathLst>
                <a:path w="719455" h="647700">
                  <a:moveTo>
                    <a:pt x="359663" y="0"/>
                  </a:moveTo>
                  <a:lnTo>
                    <a:pt x="0" y="178181"/>
                  </a:lnTo>
                  <a:lnTo>
                    <a:pt x="124421" y="178181"/>
                  </a:lnTo>
                  <a:lnTo>
                    <a:pt x="124421" y="647700"/>
                  </a:lnTo>
                  <a:lnTo>
                    <a:pt x="594868" y="647700"/>
                  </a:lnTo>
                  <a:lnTo>
                    <a:pt x="594868" y="178181"/>
                  </a:lnTo>
                  <a:lnTo>
                    <a:pt x="719327" y="178181"/>
                  </a:lnTo>
                  <a:lnTo>
                    <a:pt x="359663" y="0"/>
                  </a:lnTo>
                  <a:close/>
                </a:path>
              </a:pathLst>
            </a:custGeom>
            <a:solidFill>
              <a:srgbClr val="FFFF00"/>
            </a:solidFill>
          </p:spPr>
          <p:txBody>
            <a:bodyPr wrap="square" lIns="0" tIns="0" rIns="0" bIns="0" rtlCol="0"/>
            <a:lstStyle/>
            <a:p>
              <a:endParaRPr/>
            </a:p>
          </p:txBody>
        </p:sp>
        <p:sp>
          <p:nvSpPr>
            <p:cNvPr id="6" name="object 6"/>
            <p:cNvSpPr/>
            <p:nvPr/>
          </p:nvSpPr>
          <p:spPr>
            <a:xfrm>
              <a:off x="1048511" y="2596895"/>
              <a:ext cx="719455" cy="647700"/>
            </a:xfrm>
            <a:custGeom>
              <a:avLst/>
              <a:gdLst/>
              <a:ahLst/>
              <a:cxnLst/>
              <a:rect l="l" t="t" r="r" b="b"/>
              <a:pathLst>
                <a:path w="719455" h="647700">
                  <a:moveTo>
                    <a:pt x="359663" y="0"/>
                  </a:moveTo>
                  <a:lnTo>
                    <a:pt x="0" y="178180"/>
                  </a:lnTo>
                  <a:lnTo>
                    <a:pt x="124421" y="178180"/>
                  </a:lnTo>
                  <a:lnTo>
                    <a:pt x="124421" y="647700"/>
                  </a:lnTo>
                  <a:lnTo>
                    <a:pt x="594868" y="647700"/>
                  </a:lnTo>
                  <a:lnTo>
                    <a:pt x="594868" y="178180"/>
                  </a:lnTo>
                  <a:lnTo>
                    <a:pt x="719327" y="178180"/>
                  </a:lnTo>
                  <a:lnTo>
                    <a:pt x="359663" y="0"/>
                  </a:lnTo>
                  <a:close/>
                </a:path>
              </a:pathLst>
            </a:custGeom>
            <a:solidFill>
              <a:srgbClr val="33CC33"/>
            </a:solidFill>
          </p:spPr>
          <p:txBody>
            <a:bodyPr wrap="square" lIns="0" tIns="0" rIns="0" bIns="0" rtlCol="0"/>
            <a:lstStyle/>
            <a:p>
              <a:endParaRPr/>
            </a:p>
          </p:txBody>
        </p:sp>
        <p:sp>
          <p:nvSpPr>
            <p:cNvPr id="7" name="object 7"/>
            <p:cNvSpPr/>
            <p:nvPr/>
          </p:nvSpPr>
          <p:spPr>
            <a:xfrm>
              <a:off x="1048511" y="3119627"/>
              <a:ext cx="719455" cy="649605"/>
            </a:xfrm>
            <a:custGeom>
              <a:avLst/>
              <a:gdLst/>
              <a:ahLst/>
              <a:cxnLst/>
              <a:rect l="l" t="t" r="r" b="b"/>
              <a:pathLst>
                <a:path w="719455" h="649604">
                  <a:moveTo>
                    <a:pt x="359663" y="0"/>
                  </a:moveTo>
                  <a:lnTo>
                    <a:pt x="0" y="178562"/>
                  </a:lnTo>
                  <a:lnTo>
                    <a:pt x="124421" y="178562"/>
                  </a:lnTo>
                  <a:lnTo>
                    <a:pt x="124421" y="649224"/>
                  </a:lnTo>
                  <a:lnTo>
                    <a:pt x="594868" y="649224"/>
                  </a:lnTo>
                  <a:lnTo>
                    <a:pt x="594868" y="178562"/>
                  </a:lnTo>
                  <a:lnTo>
                    <a:pt x="719327" y="178562"/>
                  </a:lnTo>
                  <a:lnTo>
                    <a:pt x="359663" y="0"/>
                  </a:lnTo>
                  <a:close/>
                </a:path>
              </a:pathLst>
            </a:custGeom>
            <a:solidFill>
              <a:srgbClr val="FF6600"/>
            </a:solidFill>
          </p:spPr>
          <p:txBody>
            <a:bodyPr wrap="square" lIns="0" tIns="0" rIns="0" bIns="0" rtlCol="0"/>
            <a:lstStyle/>
            <a:p>
              <a:endParaRPr/>
            </a:p>
          </p:txBody>
        </p:sp>
        <p:sp>
          <p:nvSpPr>
            <p:cNvPr id="8" name="object 8"/>
            <p:cNvSpPr/>
            <p:nvPr/>
          </p:nvSpPr>
          <p:spPr>
            <a:xfrm>
              <a:off x="1048511" y="3646931"/>
              <a:ext cx="719455" cy="647700"/>
            </a:xfrm>
            <a:custGeom>
              <a:avLst/>
              <a:gdLst/>
              <a:ahLst/>
              <a:cxnLst/>
              <a:rect l="l" t="t" r="r" b="b"/>
              <a:pathLst>
                <a:path w="719455" h="647700">
                  <a:moveTo>
                    <a:pt x="359663" y="0"/>
                  </a:moveTo>
                  <a:lnTo>
                    <a:pt x="0" y="178181"/>
                  </a:lnTo>
                  <a:lnTo>
                    <a:pt x="124421" y="178181"/>
                  </a:lnTo>
                  <a:lnTo>
                    <a:pt x="124421" y="647700"/>
                  </a:lnTo>
                  <a:lnTo>
                    <a:pt x="594868" y="647700"/>
                  </a:lnTo>
                  <a:lnTo>
                    <a:pt x="594868" y="178181"/>
                  </a:lnTo>
                  <a:lnTo>
                    <a:pt x="719327" y="178181"/>
                  </a:lnTo>
                  <a:lnTo>
                    <a:pt x="359663" y="0"/>
                  </a:lnTo>
                  <a:close/>
                </a:path>
              </a:pathLst>
            </a:custGeom>
            <a:solidFill>
              <a:srgbClr val="3333CC"/>
            </a:solidFill>
          </p:spPr>
          <p:txBody>
            <a:bodyPr wrap="square" lIns="0" tIns="0" rIns="0" bIns="0" rtlCol="0"/>
            <a:lstStyle/>
            <a:p>
              <a:endParaRPr/>
            </a:p>
          </p:txBody>
        </p:sp>
        <p:sp>
          <p:nvSpPr>
            <p:cNvPr id="9" name="object 9"/>
            <p:cNvSpPr/>
            <p:nvPr/>
          </p:nvSpPr>
          <p:spPr>
            <a:xfrm>
              <a:off x="1048511" y="4172711"/>
              <a:ext cx="719455" cy="647700"/>
            </a:xfrm>
            <a:custGeom>
              <a:avLst/>
              <a:gdLst/>
              <a:ahLst/>
              <a:cxnLst/>
              <a:rect l="l" t="t" r="r" b="b"/>
              <a:pathLst>
                <a:path w="719455" h="647700">
                  <a:moveTo>
                    <a:pt x="359663" y="0"/>
                  </a:moveTo>
                  <a:lnTo>
                    <a:pt x="0" y="178181"/>
                  </a:lnTo>
                  <a:lnTo>
                    <a:pt x="124421" y="178181"/>
                  </a:lnTo>
                  <a:lnTo>
                    <a:pt x="124421" y="647700"/>
                  </a:lnTo>
                  <a:lnTo>
                    <a:pt x="594868" y="647700"/>
                  </a:lnTo>
                  <a:lnTo>
                    <a:pt x="594868" y="178181"/>
                  </a:lnTo>
                  <a:lnTo>
                    <a:pt x="719327" y="178181"/>
                  </a:lnTo>
                  <a:lnTo>
                    <a:pt x="359663" y="0"/>
                  </a:lnTo>
                  <a:close/>
                </a:path>
              </a:pathLst>
            </a:custGeom>
            <a:solidFill>
              <a:srgbClr val="FF0000"/>
            </a:solidFill>
          </p:spPr>
          <p:txBody>
            <a:bodyPr wrap="square" lIns="0" tIns="0" rIns="0" bIns="0" rtlCol="0"/>
            <a:lstStyle/>
            <a:p>
              <a:endParaRPr/>
            </a:p>
          </p:txBody>
        </p:sp>
        <p:sp>
          <p:nvSpPr>
            <p:cNvPr id="10" name="object 10"/>
            <p:cNvSpPr/>
            <p:nvPr/>
          </p:nvSpPr>
          <p:spPr>
            <a:xfrm>
              <a:off x="1048511" y="4706111"/>
              <a:ext cx="719455" cy="647700"/>
            </a:xfrm>
            <a:custGeom>
              <a:avLst/>
              <a:gdLst/>
              <a:ahLst/>
              <a:cxnLst/>
              <a:rect l="l" t="t" r="r" b="b"/>
              <a:pathLst>
                <a:path w="719455" h="647700">
                  <a:moveTo>
                    <a:pt x="359663" y="0"/>
                  </a:moveTo>
                  <a:lnTo>
                    <a:pt x="0" y="178181"/>
                  </a:lnTo>
                  <a:lnTo>
                    <a:pt x="124421" y="178181"/>
                  </a:lnTo>
                  <a:lnTo>
                    <a:pt x="124421" y="647700"/>
                  </a:lnTo>
                  <a:lnTo>
                    <a:pt x="594868" y="647700"/>
                  </a:lnTo>
                  <a:lnTo>
                    <a:pt x="594868" y="178181"/>
                  </a:lnTo>
                  <a:lnTo>
                    <a:pt x="719327" y="178181"/>
                  </a:lnTo>
                  <a:lnTo>
                    <a:pt x="359663" y="0"/>
                  </a:lnTo>
                  <a:close/>
                </a:path>
              </a:pathLst>
            </a:custGeom>
            <a:solidFill>
              <a:srgbClr val="FF00FF"/>
            </a:solidFill>
          </p:spPr>
          <p:txBody>
            <a:bodyPr wrap="square" lIns="0" tIns="0" rIns="0" bIns="0" rtlCol="0"/>
            <a:lstStyle/>
            <a:p>
              <a:endParaRPr/>
            </a:p>
          </p:txBody>
        </p:sp>
        <p:sp>
          <p:nvSpPr>
            <p:cNvPr id="11" name="object 11"/>
            <p:cNvSpPr/>
            <p:nvPr/>
          </p:nvSpPr>
          <p:spPr>
            <a:xfrm>
              <a:off x="1048511" y="5228844"/>
              <a:ext cx="719455" cy="647700"/>
            </a:xfrm>
            <a:custGeom>
              <a:avLst/>
              <a:gdLst/>
              <a:ahLst/>
              <a:cxnLst/>
              <a:rect l="l" t="t" r="r" b="b"/>
              <a:pathLst>
                <a:path w="719455" h="647700">
                  <a:moveTo>
                    <a:pt x="359663" y="0"/>
                  </a:moveTo>
                  <a:lnTo>
                    <a:pt x="0" y="178180"/>
                  </a:lnTo>
                  <a:lnTo>
                    <a:pt x="124421" y="178180"/>
                  </a:lnTo>
                  <a:lnTo>
                    <a:pt x="124421" y="647699"/>
                  </a:lnTo>
                  <a:lnTo>
                    <a:pt x="594868" y="647699"/>
                  </a:lnTo>
                  <a:lnTo>
                    <a:pt x="594868" y="178180"/>
                  </a:lnTo>
                  <a:lnTo>
                    <a:pt x="719327" y="178180"/>
                  </a:lnTo>
                  <a:lnTo>
                    <a:pt x="359663" y="0"/>
                  </a:lnTo>
                  <a:close/>
                </a:path>
              </a:pathLst>
            </a:custGeom>
            <a:solidFill>
              <a:srgbClr val="FFCC66"/>
            </a:solidFill>
          </p:spPr>
          <p:txBody>
            <a:bodyPr wrap="square" lIns="0" tIns="0" rIns="0" bIns="0" rtlCol="0"/>
            <a:lstStyle/>
            <a:p>
              <a:endParaRPr/>
            </a:p>
          </p:txBody>
        </p:sp>
        <p:sp>
          <p:nvSpPr>
            <p:cNvPr id="12" name="object 12"/>
            <p:cNvSpPr/>
            <p:nvPr/>
          </p:nvSpPr>
          <p:spPr>
            <a:xfrm>
              <a:off x="1930145" y="4926330"/>
              <a:ext cx="8641080" cy="439420"/>
            </a:xfrm>
            <a:custGeom>
              <a:avLst/>
              <a:gdLst/>
              <a:ahLst/>
              <a:cxnLst/>
              <a:rect l="l" t="t" r="r" b="b"/>
              <a:pathLst>
                <a:path w="8641080" h="439420">
                  <a:moveTo>
                    <a:pt x="8641080" y="0"/>
                  </a:moveTo>
                  <a:lnTo>
                    <a:pt x="0" y="0"/>
                  </a:lnTo>
                  <a:lnTo>
                    <a:pt x="0" y="438912"/>
                  </a:lnTo>
                  <a:lnTo>
                    <a:pt x="8641080" y="438912"/>
                  </a:lnTo>
                  <a:lnTo>
                    <a:pt x="8641080" y="0"/>
                  </a:lnTo>
                  <a:close/>
                </a:path>
              </a:pathLst>
            </a:custGeom>
            <a:solidFill>
              <a:srgbClr val="FFFFC9"/>
            </a:solidFill>
          </p:spPr>
          <p:txBody>
            <a:bodyPr wrap="square" lIns="0" tIns="0" rIns="0" bIns="0" rtlCol="0"/>
            <a:lstStyle/>
            <a:p>
              <a:endParaRPr/>
            </a:p>
          </p:txBody>
        </p:sp>
        <p:sp>
          <p:nvSpPr>
            <p:cNvPr id="13" name="object 13"/>
            <p:cNvSpPr/>
            <p:nvPr/>
          </p:nvSpPr>
          <p:spPr>
            <a:xfrm>
              <a:off x="1443100" y="4926330"/>
              <a:ext cx="476884" cy="439420"/>
            </a:xfrm>
            <a:custGeom>
              <a:avLst/>
              <a:gdLst/>
              <a:ahLst/>
              <a:cxnLst/>
              <a:rect l="l" t="t" r="r" b="b"/>
              <a:pathLst>
                <a:path w="476885" h="439420">
                  <a:moveTo>
                    <a:pt x="476757" y="0"/>
                  </a:moveTo>
                  <a:lnTo>
                    <a:pt x="476757" y="438912"/>
                  </a:lnTo>
                </a:path>
                <a:path w="476885" h="439420">
                  <a:moveTo>
                    <a:pt x="476757" y="130048"/>
                  </a:moveTo>
                  <a:lnTo>
                    <a:pt x="0" y="172466"/>
                  </a:lnTo>
                </a:path>
              </a:pathLst>
            </a:custGeom>
            <a:ln w="28956">
              <a:solidFill>
                <a:srgbClr val="A6A6A6"/>
              </a:solidFill>
            </a:ln>
          </p:spPr>
          <p:txBody>
            <a:bodyPr wrap="square" lIns="0" tIns="0" rIns="0" bIns="0" rtlCol="0"/>
            <a:lstStyle/>
            <a:p>
              <a:endParaRPr/>
            </a:p>
          </p:txBody>
        </p:sp>
        <p:sp>
          <p:nvSpPr>
            <p:cNvPr id="14" name="object 14"/>
            <p:cNvSpPr/>
            <p:nvPr/>
          </p:nvSpPr>
          <p:spPr>
            <a:xfrm>
              <a:off x="1930145" y="4356353"/>
              <a:ext cx="8641080" cy="439420"/>
            </a:xfrm>
            <a:custGeom>
              <a:avLst/>
              <a:gdLst/>
              <a:ahLst/>
              <a:cxnLst/>
              <a:rect l="l" t="t" r="r" b="b"/>
              <a:pathLst>
                <a:path w="8641080" h="439420">
                  <a:moveTo>
                    <a:pt x="8641080" y="0"/>
                  </a:moveTo>
                  <a:lnTo>
                    <a:pt x="0" y="0"/>
                  </a:lnTo>
                  <a:lnTo>
                    <a:pt x="0" y="438912"/>
                  </a:lnTo>
                  <a:lnTo>
                    <a:pt x="8641080" y="438912"/>
                  </a:lnTo>
                  <a:lnTo>
                    <a:pt x="8641080" y="0"/>
                  </a:lnTo>
                  <a:close/>
                </a:path>
              </a:pathLst>
            </a:custGeom>
            <a:solidFill>
              <a:srgbClr val="FFFFC9"/>
            </a:solidFill>
          </p:spPr>
          <p:txBody>
            <a:bodyPr wrap="square" lIns="0" tIns="0" rIns="0" bIns="0" rtlCol="0"/>
            <a:lstStyle/>
            <a:p>
              <a:endParaRPr/>
            </a:p>
          </p:txBody>
        </p:sp>
        <p:sp>
          <p:nvSpPr>
            <p:cNvPr id="15" name="object 15"/>
            <p:cNvSpPr/>
            <p:nvPr/>
          </p:nvSpPr>
          <p:spPr>
            <a:xfrm>
              <a:off x="1429511" y="4356353"/>
              <a:ext cx="490855" cy="439420"/>
            </a:xfrm>
            <a:custGeom>
              <a:avLst/>
              <a:gdLst/>
              <a:ahLst/>
              <a:cxnLst/>
              <a:rect l="l" t="t" r="r" b="b"/>
              <a:pathLst>
                <a:path w="490855" h="439420">
                  <a:moveTo>
                    <a:pt x="490346" y="0"/>
                  </a:moveTo>
                  <a:lnTo>
                    <a:pt x="490346" y="438912"/>
                  </a:lnTo>
                </a:path>
                <a:path w="490855" h="439420">
                  <a:moveTo>
                    <a:pt x="490346" y="150495"/>
                  </a:moveTo>
                  <a:lnTo>
                    <a:pt x="0" y="193675"/>
                  </a:lnTo>
                </a:path>
              </a:pathLst>
            </a:custGeom>
            <a:ln w="28956">
              <a:solidFill>
                <a:srgbClr val="A6A6A6"/>
              </a:solidFill>
            </a:ln>
          </p:spPr>
          <p:txBody>
            <a:bodyPr wrap="square" lIns="0" tIns="0" rIns="0" bIns="0" rtlCol="0"/>
            <a:lstStyle/>
            <a:p>
              <a:endParaRPr/>
            </a:p>
          </p:txBody>
        </p:sp>
        <p:sp>
          <p:nvSpPr>
            <p:cNvPr id="16" name="object 16"/>
            <p:cNvSpPr/>
            <p:nvPr/>
          </p:nvSpPr>
          <p:spPr>
            <a:xfrm>
              <a:off x="1930145" y="3807713"/>
              <a:ext cx="8641080" cy="417830"/>
            </a:xfrm>
            <a:custGeom>
              <a:avLst/>
              <a:gdLst/>
              <a:ahLst/>
              <a:cxnLst/>
              <a:rect l="l" t="t" r="r" b="b"/>
              <a:pathLst>
                <a:path w="8641080" h="417829">
                  <a:moveTo>
                    <a:pt x="8641080" y="0"/>
                  </a:moveTo>
                  <a:lnTo>
                    <a:pt x="0" y="0"/>
                  </a:lnTo>
                  <a:lnTo>
                    <a:pt x="0" y="417575"/>
                  </a:lnTo>
                  <a:lnTo>
                    <a:pt x="8641080" y="417575"/>
                  </a:lnTo>
                  <a:lnTo>
                    <a:pt x="8641080" y="0"/>
                  </a:lnTo>
                  <a:close/>
                </a:path>
              </a:pathLst>
            </a:custGeom>
            <a:solidFill>
              <a:srgbClr val="FFFFC9"/>
            </a:solidFill>
          </p:spPr>
          <p:txBody>
            <a:bodyPr wrap="square" lIns="0" tIns="0" rIns="0" bIns="0" rtlCol="0"/>
            <a:lstStyle/>
            <a:p>
              <a:endParaRPr/>
            </a:p>
          </p:txBody>
        </p:sp>
        <p:sp>
          <p:nvSpPr>
            <p:cNvPr id="17" name="object 17"/>
            <p:cNvSpPr/>
            <p:nvPr/>
          </p:nvSpPr>
          <p:spPr>
            <a:xfrm>
              <a:off x="1448942" y="3807713"/>
              <a:ext cx="477520" cy="417830"/>
            </a:xfrm>
            <a:custGeom>
              <a:avLst/>
              <a:gdLst/>
              <a:ahLst/>
              <a:cxnLst/>
              <a:rect l="l" t="t" r="r" b="b"/>
              <a:pathLst>
                <a:path w="477519" h="417829">
                  <a:moveTo>
                    <a:pt x="477519" y="0"/>
                  </a:moveTo>
                  <a:lnTo>
                    <a:pt x="477519" y="417575"/>
                  </a:lnTo>
                </a:path>
                <a:path w="477519" h="417829">
                  <a:moveTo>
                    <a:pt x="477519" y="97409"/>
                  </a:moveTo>
                  <a:lnTo>
                    <a:pt x="0" y="161036"/>
                  </a:lnTo>
                </a:path>
              </a:pathLst>
            </a:custGeom>
            <a:ln w="28956">
              <a:solidFill>
                <a:srgbClr val="A6A6A6"/>
              </a:solidFill>
            </a:ln>
          </p:spPr>
          <p:txBody>
            <a:bodyPr wrap="square" lIns="0" tIns="0" rIns="0" bIns="0" rtlCol="0"/>
            <a:lstStyle/>
            <a:p>
              <a:endParaRPr/>
            </a:p>
          </p:txBody>
        </p:sp>
      </p:grpSp>
      <p:sp>
        <p:nvSpPr>
          <p:cNvPr id="18" name="object 18"/>
          <p:cNvSpPr txBox="1"/>
          <p:nvPr/>
        </p:nvSpPr>
        <p:spPr>
          <a:xfrm>
            <a:off x="1934336" y="3861307"/>
            <a:ext cx="8637270" cy="1429385"/>
          </a:xfrm>
          <a:prstGeom prst="rect">
            <a:avLst/>
          </a:prstGeom>
        </p:spPr>
        <p:txBody>
          <a:bodyPr vert="horz" wrap="square" lIns="0" tIns="12700" rIns="0" bIns="0" rtlCol="0">
            <a:spAutoFit/>
          </a:bodyPr>
          <a:lstStyle/>
          <a:p>
            <a:pPr marL="67945">
              <a:lnSpc>
                <a:spcPct val="100000"/>
              </a:lnSpc>
              <a:spcBef>
                <a:spcPts val="100"/>
              </a:spcBef>
            </a:pPr>
            <a:r>
              <a:rPr sz="1800" spc="-35" dirty="0">
                <a:solidFill>
                  <a:srgbClr val="7E7E7E"/>
                </a:solidFill>
                <a:latin typeface="Arial"/>
                <a:cs typeface="Arial"/>
              </a:rPr>
              <a:t>Правильно</a:t>
            </a:r>
            <a:r>
              <a:rPr sz="1800" spc="-20" dirty="0">
                <a:solidFill>
                  <a:srgbClr val="7E7E7E"/>
                </a:solidFill>
                <a:latin typeface="Arial"/>
                <a:cs typeface="Arial"/>
              </a:rPr>
              <a:t> </a:t>
            </a:r>
            <a:r>
              <a:rPr sz="1800" spc="-35" dirty="0">
                <a:solidFill>
                  <a:srgbClr val="7E7E7E"/>
                </a:solidFill>
                <a:latin typeface="Arial"/>
                <a:cs typeface="Arial"/>
              </a:rPr>
              <a:t>выполнять</a:t>
            </a:r>
            <a:r>
              <a:rPr sz="1800" spc="-15" dirty="0">
                <a:solidFill>
                  <a:srgbClr val="7E7E7E"/>
                </a:solidFill>
                <a:latin typeface="Arial"/>
                <a:cs typeface="Arial"/>
              </a:rPr>
              <a:t> </a:t>
            </a:r>
            <a:r>
              <a:rPr sz="1800" spc="-40" dirty="0">
                <a:solidFill>
                  <a:srgbClr val="7E7E7E"/>
                </a:solidFill>
                <a:latin typeface="Arial"/>
                <a:cs typeface="Arial"/>
              </a:rPr>
              <a:t>предписанные</a:t>
            </a:r>
            <a:r>
              <a:rPr sz="1800" dirty="0">
                <a:solidFill>
                  <a:srgbClr val="7E7E7E"/>
                </a:solidFill>
                <a:latin typeface="Arial"/>
                <a:cs typeface="Arial"/>
              </a:rPr>
              <a:t> </a:t>
            </a:r>
            <a:r>
              <a:rPr sz="1800" spc="-35" dirty="0">
                <a:solidFill>
                  <a:srgbClr val="7E7E7E"/>
                </a:solidFill>
                <a:latin typeface="Arial"/>
                <a:cs typeface="Arial"/>
              </a:rPr>
              <a:t>действия</a:t>
            </a:r>
            <a:r>
              <a:rPr sz="1800" spc="-50" dirty="0">
                <a:solidFill>
                  <a:srgbClr val="7E7E7E"/>
                </a:solidFill>
                <a:latin typeface="Arial"/>
                <a:cs typeface="Arial"/>
              </a:rPr>
              <a:t> </a:t>
            </a:r>
            <a:r>
              <a:rPr sz="1800" spc="-20" dirty="0">
                <a:solidFill>
                  <a:srgbClr val="7E7E7E"/>
                </a:solidFill>
                <a:latin typeface="Arial"/>
                <a:cs typeface="Arial"/>
              </a:rPr>
              <a:t>на</a:t>
            </a:r>
            <a:r>
              <a:rPr sz="1800" spc="-50" dirty="0">
                <a:solidFill>
                  <a:srgbClr val="7E7E7E"/>
                </a:solidFill>
                <a:latin typeface="Arial"/>
                <a:cs typeface="Arial"/>
              </a:rPr>
              <a:t> </a:t>
            </a:r>
            <a:r>
              <a:rPr sz="1800" spc="-40" dirty="0">
                <a:solidFill>
                  <a:srgbClr val="7E7E7E"/>
                </a:solidFill>
                <a:latin typeface="Arial"/>
                <a:cs typeface="Arial"/>
              </a:rPr>
              <a:t>своем</a:t>
            </a:r>
            <a:r>
              <a:rPr sz="1800" spc="-25" dirty="0">
                <a:solidFill>
                  <a:srgbClr val="7E7E7E"/>
                </a:solidFill>
                <a:latin typeface="Arial"/>
                <a:cs typeface="Arial"/>
              </a:rPr>
              <a:t> </a:t>
            </a:r>
            <a:r>
              <a:rPr sz="1800" spc="-40" dirty="0">
                <a:solidFill>
                  <a:srgbClr val="7E7E7E"/>
                </a:solidFill>
                <a:latin typeface="Arial"/>
                <a:cs typeface="Arial"/>
              </a:rPr>
              <a:t>месте</a:t>
            </a:r>
            <a:r>
              <a:rPr sz="1800" dirty="0">
                <a:solidFill>
                  <a:srgbClr val="7E7E7E"/>
                </a:solidFill>
                <a:latin typeface="Arial"/>
                <a:cs typeface="Arial"/>
              </a:rPr>
              <a:t> –</a:t>
            </a:r>
            <a:r>
              <a:rPr sz="1800" spc="-65" dirty="0">
                <a:solidFill>
                  <a:srgbClr val="7E7E7E"/>
                </a:solidFill>
                <a:latin typeface="Arial"/>
                <a:cs typeface="Arial"/>
              </a:rPr>
              <a:t> </a:t>
            </a:r>
            <a:r>
              <a:rPr sz="1800" b="1" spc="-35" dirty="0">
                <a:solidFill>
                  <a:srgbClr val="7E7E7E"/>
                </a:solidFill>
                <a:latin typeface="Arial"/>
                <a:cs typeface="Arial"/>
              </a:rPr>
              <a:t>responsibility</a:t>
            </a:r>
            <a:endParaRPr sz="1800">
              <a:latin typeface="Arial"/>
              <a:cs typeface="Arial"/>
            </a:endParaRPr>
          </a:p>
          <a:p>
            <a:pPr>
              <a:lnSpc>
                <a:spcPct val="100000"/>
              </a:lnSpc>
            </a:pPr>
            <a:endParaRPr sz="1950">
              <a:latin typeface="Arial"/>
              <a:cs typeface="Arial"/>
            </a:endParaRPr>
          </a:p>
          <a:p>
            <a:pPr marL="67945">
              <a:lnSpc>
                <a:spcPct val="100000"/>
              </a:lnSpc>
            </a:pPr>
            <a:r>
              <a:rPr sz="1800" spc="-10" dirty="0">
                <a:solidFill>
                  <a:srgbClr val="7E7E7E"/>
                </a:solidFill>
                <a:latin typeface="Arial"/>
                <a:cs typeface="Arial"/>
              </a:rPr>
              <a:t>Победить,</a:t>
            </a:r>
            <a:r>
              <a:rPr sz="1800" spc="-15" dirty="0">
                <a:solidFill>
                  <a:srgbClr val="7E7E7E"/>
                </a:solidFill>
                <a:latin typeface="Arial"/>
                <a:cs typeface="Arial"/>
              </a:rPr>
              <a:t> </a:t>
            </a:r>
            <a:r>
              <a:rPr sz="1800" spc="-10" dirty="0">
                <a:solidFill>
                  <a:srgbClr val="7E7E7E"/>
                </a:solidFill>
                <a:latin typeface="Arial"/>
                <a:cs typeface="Arial"/>
              </a:rPr>
              <a:t>воплотить</a:t>
            </a:r>
            <a:r>
              <a:rPr sz="1800" spc="-5" dirty="0">
                <a:solidFill>
                  <a:srgbClr val="7E7E7E"/>
                </a:solidFill>
                <a:latin typeface="Arial"/>
                <a:cs typeface="Arial"/>
              </a:rPr>
              <a:t> </a:t>
            </a:r>
            <a:r>
              <a:rPr sz="1800" spc="-10" dirty="0">
                <a:solidFill>
                  <a:srgbClr val="7E7E7E"/>
                </a:solidFill>
                <a:latin typeface="Arial"/>
                <a:cs typeface="Arial"/>
              </a:rPr>
              <a:t>свой</a:t>
            </a:r>
            <a:r>
              <a:rPr sz="1800" dirty="0">
                <a:solidFill>
                  <a:srgbClr val="7E7E7E"/>
                </a:solidFill>
                <a:latin typeface="Arial"/>
                <a:cs typeface="Arial"/>
              </a:rPr>
              <a:t> </a:t>
            </a:r>
            <a:r>
              <a:rPr sz="1800" spc="-15" dirty="0">
                <a:solidFill>
                  <a:srgbClr val="7E7E7E"/>
                </a:solidFill>
                <a:latin typeface="Arial"/>
                <a:cs typeface="Arial"/>
              </a:rPr>
              <a:t>замысел,</a:t>
            </a:r>
            <a:r>
              <a:rPr sz="1800" spc="10" dirty="0">
                <a:solidFill>
                  <a:srgbClr val="7E7E7E"/>
                </a:solidFill>
                <a:latin typeface="Arial"/>
                <a:cs typeface="Arial"/>
              </a:rPr>
              <a:t> </a:t>
            </a:r>
            <a:r>
              <a:rPr sz="1800" spc="-10" dirty="0">
                <a:solidFill>
                  <a:srgbClr val="7E7E7E"/>
                </a:solidFill>
                <a:latin typeface="Arial"/>
                <a:cs typeface="Arial"/>
              </a:rPr>
              <a:t>невзирая</a:t>
            </a:r>
            <a:r>
              <a:rPr sz="1800" spc="20" dirty="0">
                <a:solidFill>
                  <a:srgbClr val="7E7E7E"/>
                </a:solidFill>
                <a:latin typeface="Arial"/>
                <a:cs typeface="Arial"/>
              </a:rPr>
              <a:t> </a:t>
            </a:r>
            <a:r>
              <a:rPr sz="1800" spc="-5" dirty="0">
                <a:solidFill>
                  <a:srgbClr val="7E7E7E"/>
                </a:solidFill>
                <a:latin typeface="Arial"/>
                <a:cs typeface="Arial"/>
              </a:rPr>
              <a:t>на</a:t>
            </a:r>
            <a:r>
              <a:rPr sz="1800" dirty="0">
                <a:solidFill>
                  <a:srgbClr val="7E7E7E"/>
                </a:solidFill>
                <a:latin typeface="Arial"/>
                <a:cs typeface="Arial"/>
              </a:rPr>
              <a:t> </a:t>
            </a:r>
            <a:r>
              <a:rPr sz="1800" spc="-15" dirty="0">
                <a:solidFill>
                  <a:srgbClr val="7E7E7E"/>
                </a:solidFill>
                <a:latin typeface="Arial"/>
                <a:cs typeface="Arial"/>
              </a:rPr>
              <a:t>обстоятельства</a:t>
            </a:r>
            <a:endParaRPr sz="1800">
              <a:latin typeface="Arial"/>
              <a:cs typeface="Arial"/>
            </a:endParaRPr>
          </a:p>
          <a:p>
            <a:pPr>
              <a:lnSpc>
                <a:spcPct val="100000"/>
              </a:lnSpc>
              <a:spcBef>
                <a:spcPts val="25"/>
              </a:spcBef>
            </a:pPr>
            <a:endParaRPr sz="2000">
              <a:latin typeface="Arial"/>
              <a:cs typeface="Arial"/>
            </a:endParaRPr>
          </a:p>
          <a:p>
            <a:pPr marL="67945">
              <a:lnSpc>
                <a:spcPct val="100000"/>
              </a:lnSpc>
              <a:spcBef>
                <a:spcPts val="5"/>
              </a:spcBef>
            </a:pPr>
            <a:r>
              <a:rPr sz="1800" spc="-20" dirty="0">
                <a:solidFill>
                  <a:srgbClr val="7E7E7E"/>
                </a:solidFill>
                <a:latin typeface="Arial"/>
                <a:cs typeface="Arial"/>
              </a:rPr>
              <a:t>Делать </a:t>
            </a:r>
            <a:r>
              <a:rPr sz="1800" dirty="0">
                <a:solidFill>
                  <a:srgbClr val="7E7E7E"/>
                </a:solidFill>
                <a:latin typeface="Arial"/>
                <a:cs typeface="Arial"/>
              </a:rPr>
              <a:t>привычные</a:t>
            </a:r>
            <a:r>
              <a:rPr sz="1800" spc="10" dirty="0">
                <a:solidFill>
                  <a:srgbClr val="7E7E7E"/>
                </a:solidFill>
                <a:latin typeface="Arial"/>
                <a:cs typeface="Arial"/>
              </a:rPr>
              <a:t> </a:t>
            </a:r>
            <a:r>
              <a:rPr sz="1800" spc="-5" dirty="0">
                <a:solidFill>
                  <a:srgbClr val="7E7E7E"/>
                </a:solidFill>
                <a:latin typeface="Arial"/>
                <a:cs typeface="Arial"/>
              </a:rPr>
              <a:t>действия,</a:t>
            </a:r>
            <a:r>
              <a:rPr sz="1800" spc="-25" dirty="0">
                <a:solidFill>
                  <a:srgbClr val="7E7E7E"/>
                </a:solidFill>
                <a:latin typeface="Arial"/>
                <a:cs typeface="Arial"/>
              </a:rPr>
              <a:t> </a:t>
            </a:r>
            <a:r>
              <a:rPr sz="1800" spc="-5" dirty="0">
                <a:solidFill>
                  <a:srgbClr val="7E7E7E"/>
                </a:solidFill>
                <a:latin typeface="Arial"/>
                <a:cs typeface="Arial"/>
              </a:rPr>
              <a:t>не </a:t>
            </a:r>
            <a:r>
              <a:rPr sz="1800" spc="-10" dirty="0">
                <a:solidFill>
                  <a:srgbClr val="7E7E7E"/>
                </a:solidFill>
                <a:latin typeface="Arial"/>
                <a:cs typeface="Arial"/>
              </a:rPr>
              <a:t>разгневав</a:t>
            </a:r>
            <a:r>
              <a:rPr sz="1800" spc="25" dirty="0">
                <a:solidFill>
                  <a:srgbClr val="7E7E7E"/>
                </a:solidFill>
                <a:latin typeface="Arial"/>
                <a:cs typeface="Arial"/>
              </a:rPr>
              <a:t> </a:t>
            </a:r>
            <a:r>
              <a:rPr sz="1800" spc="-10" dirty="0">
                <a:solidFill>
                  <a:srgbClr val="7E7E7E"/>
                </a:solidFill>
                <a:latin typeface="Arial"/>
                <a:cs typeface="Arial"/>
              </a:rPr>
              <a:t>начальство</a:t>
            </a:r>
            <a:endParaRPr sz="1800">
              <a:latin typeface="Arial"/>
              <a:cs typeface="Arial"/>
            </a:endParaRPr>
          </a:p>
        </p:txBody>
      </p:sp>
      <p:grpSp>
        <p:nvGrpSpPr>
          <p:cNvPr id="19" name="object 19"/>
          <p:cNvGrpSpPr/>
          <p:nvPr/>
        </p:nvGrpSpPr>
        <p:grpSpPr>
          <a:xfrm>
            <a:off x="1400683" y="3245992"/>
            <a:ext cx="554990" cy="447040"/>
            <a:chOff x="1400683" y="3245992"/>
            <a:chExt cx="554990" cy="447040"/>
          </a:xfrm>
        </p:grpSpPr>
        <p:sp>
          <p:nvSpPr>
            <p:cNvPr id="20" name="object 20"/>
            <p:cNvSpPr/>
            <p:nvPr/>
          </p:nvSpPr>
          <p:spPr>
            <a:xfrm>
              <a:off x="1922652" y="3260597"/>
              <a:ext cx="0" cy="417830"/>
            </a:xfrm>
            <a:custGeom>
              <a:avLst/>
              <a:gdLst/>
              <a:ahLst/>
              <a:cxnLst/>
              <a:rect l="l" t="t" r="r" b="b"/>
              <a:pathLst>
                <a:path h="417829">
                  <a:moveTo>
                    <a:pt x="0" y="0"/>
                  </a:moveTo>
                  <a:lnTo>
                    <a:pt x="0" y="417575"/>
                  </a:lnTo>
                </a:path>
              </a:pathLst>
            </a:custGeom>
            <a:ln w="28956">
              <a:solidFill>
                <a:srgbClr val="A6A6A6"/>
              </a:solidFill>
            </a:ln>
          </p:spPr>
          <p:txBody>
            <a:bodyPr wrap="square" lIns="0" tIns="0" rIns="0" bIns="0" rtlCol="0"/>
            <a:lstStyle/>
            <a:p>
              <a:endParaRPr/>
            </a:p>
          </p:txBody>
        </p:sp>
        <p:sp>
          <p:nvSpPr>
            <p:cNvPr id="21" name="object 21"/>
            <p:cNvSpPr/>
            <p:nvPr/>
          </p:nvSpPr>
          <p:spPr>
            <a:xfrm>
              <a:off x="1433703" y="3384676"/>
              <a:ext cx="488950" cy="37465"/>
            </a:xfrm>
            <a:custGeom>
              <a:avLst/>
              <a:gdLst/>
              <a:ahLst/>
              <a:cxnLst/>
              <a:rect l="l" t="t" r="r" b="b"/>
              <a:pathLst>
                <a:path w="488950" h="37464">
                  <a:moveTo>
                    <a:pt x="-14478" y="18478"/>
                  </a:moveTo>
                  <a:lnTo>
                    <a:pt x="503427" y="18478"/>
                  </a:lnTo>
                </a:path>
              </a:pathLst>
            </a:custGeom>
            <a:ln w="65912">
              <a:solidFill>
                <a:srgbClr val="A6A6A6"/>
              </a:solidFill>
            </a:ln>
          </p:spPr>
          <p:txBody>
            <a:bodyPr wrap="square" lIns="0" tIns="0" rIns="0" bIns="0" rtlCol="0"/>
            <a:lstStyle/>
            <a:p>
              <a:endParaRPr/>
            </a:p>
          </p:txBody>
        </p:sp>
      </p:grpSp>
      <p:sp>
        <p:nvSpPr>
          <p:cNvPr id="22" name="object 22"/>
          <p:cNvSpPr txBox="1"/>
          <p:nvPr/>
        </p:nvSpPr>
        <p:spPr>
          <a:xfrm>
            <a:off x="1937130" y="3260597"/>
            <a:ext cx="8634095" cy="417830"/>
          </a:xfrm>
          <a:prstGeom prst="rect">
            <a:avLst/>
          </a:prstGeom>
          <a:solidFill>
            <a:srgbClr val="FFFFC9"/>
          </a:solidFill>
        </p:spPr>
        <p:txBody>
          <a:bodyPr vert="horz" wrap="square" lIns="0" tIns="64769" rIns="0" bIns="0" rtlCol="0">
            <a:spAutoFit/>
          </a:bodyPr>
          <a:lstStyle/>
          <a:p>
            <a:pPr marL="64769">
              <a:lnSpc>
                <a:spcPct val="100000"/>
              </a:lnSpc>
              <a:spcBef>
                <a:spcPts val="509"/>
              </a:spcBef>
            </a:pPr>
            <a:r>
              <a:rPr sz="1800" b="1" spc="-5" dirty="0">
                <a:solidFill>
                  <a:srgbClr val="7E7E7E"/>
                </a:solidFill>
                <a:latin typeface="Arial"/>
                <a:cs typeface="Arial"/>
              </a:rPr>
              <a:t>Достигнуть</a:t>
            </a:r>
            <a:r>
              <a:rPr sz="1800" b="1" spc="35" dirty="0">
                <a:solidFill>
                  <a:srgbClr val="7E7E7E"/>
                </a:solidFill>
                <a:latin typeface="Arial"/>
                <a:cs typeface="Arial"/>
              </a:rPr>
              <a:t> </a:t>
            </a:r>
            <a:r>
              <a:rPr sz="1800" b="1" spc="-25" dirty="0">
                <a:solidFill>
                  <a:srgbClr val="7E7E7E"/>
                </a:solidFill>
                <a:latin typeface="Arial"/>
                <a:cs typeface="Arial"/>
              </a:rPr>
              <a:t>результата</a:t>
            </a:r>
            <a:r>
              <a:rPr sz="1800" spc="-25" dirty="0">
                <a:solidFill>
                  <a:srgbClr val="7E7E7E"/>
                </a:solidFill>
                <a:latin typeface="Arial"/>
                <a:cs typeface="Arial"/>
              </a:rPr>
              <a:t>,</a:t>
            </a:r>
            <a:r>
              <a:rPr sz="1800" spc="35" dirty="0">
                <a:solidFill>
                  <a:srgbClr val="7E7E7E"/>
                </a:solidFill>
                <a:latin typeface="Arial"/>
                <a:cs typeface="Arial"/>
              </a:rPr>
              <a:t> </a:t>
            </a:r>
            <a:r>
              <a:rPr sz="1800" spc="-10" dirty="0">
                <a:solidFill>
                  <a:srgbClr val="7E7E7E"/>
                </a:solidFill>
                <a:latin typeface="Arial"/>
                <a:cs typeface="Arial"/>
              </a:rPr>
              <a:t>придумав</a:t>
            </a:r>
            <a:r>
              <a:rPr sz="1800" spc="25" dirty="0">
                <a:solidFill>
                  <a:srgbClr val="7E7E7E"/>
                </a:solidFill>
                <a:latin typeface="Arial"/>
                <a:cs typeface="Arial"/>
              </a:rPr>
              <a:t> </a:t>
            </a:r>
            <a:r>
              <a:rPr sz="1800" dirty="0">
                <a:solidFill>
                  <a:srgbClr val="7E7E7E"/>
                </a:solidFill>
                <a:latin typeface="Arial"/>
                <a:cs typeface="Arial"/>
              </a:rPr>
              <a:t>способ</a:t>
            </a:r>
            <a:r>
              <a:rPr sz="1800" spc="-5" dirty="0">
                <a:solidFill>
                  <a:srgbClr val="7E7E7E"/>
                </a:solidFill>
                <a:latin typeface="Arial"/>
                <a:cs typeface="Arial"/>
              </a:rPr>
              <a:t> </a:t>
            </a:r>
            <a:r>
              <a:rPr sz="1800" dirty="0">
                <a:solidFill>
                  <a:srgbClr val="7E7E7E"/>
                </a:solidFill>
                <a:latin typeface="Arial"/>
                <a:cs typeface="Arial"/>
              </a:rPr>
              <a:t>–</a:t>
            </a:r>
            <a:r>
              <a:rPr sz="1800" spc="-10" dirty="0">
                <a:solidFill>
                  <a:srgbClr val="7E7E7E"/>
                </a:solidFill>
                <a:latin typeface="Arial"/>
                <a:cs typeface="Arial"/>
              </a:rPr>
              <a:t> </a:t>
            </a:r>
            <a:r>
              <a:rPr sz="1800" b="1" dirty="0">
                <a:solidFill>
                  <a:srgbClr val="7E7E7E"/>
                </a:solidFill>
                <a:latin typeface="Arial"/>
                <a:cs typeface="Arial"/>
              </a:rPr>
              <a:t>accountability</a:t>
            </a:r>
            <a:endParaRPr sz="1800">
              <a:latin typeface="Arial"/>
              <a:cs typeface="Arial"/>
            </a:endParaRPr>
          </a:p>
        </p:txBody>
      </p:sp>
      <p:grpSp>
        <p:nvGrpSpPr>
          <p:cNvPr id="23" name="object 23"/>
          <p:cNvGrpSpPr/>
          <p:nvPr/>
        </p:nvGrpSpPr>
        <p:grpSpPr>
          <a:xfrm>
            <a:off x="1434464" y="1639061"/>
            <a:ext cx="9693910" cy="1490980"/>
            <a:chOff x="1434464" y="1639061"/>
            <a:chExt cx="9693910" cy="1490980"/>
          </a:xfrm>
        </p:grpSpPr>
        <p:sp>
          <p:nvSpPr>
            <p:cNvPr id="24" name="object 24"/>
            <p:cNvSpPr/>
            <p:nvPr/>
          </p:nvSpPr>
          <p:spPr>
            <a:xfrm>
              <a:off x="1930145" y="2739389"/>
              <a:ext cx="8641080" cy="390525"/>
            </a:xfrm>
            <a:custGeom>
              <a:avLst/>
              <a:gdLst/>
              <a:ahLst/>
              <a:cxnLst/>
              <a:rect l="l" t="t" r="r" b="b"/>
              <a:pathLst>
                <a:path w="8641080" h="390525">
                  <a:moveTo>
                    <a:pt x="8641080" y="0"/>
                  </a:moveTo>
                  <a:lnTo>
                    <a:pt x="0" y="0"/>
                  </a:lnTo>
                  <a:lnTo>
                    <a:pt x="0" y="390143"/>
                  </a:lnTo>
                  <a:lnTo>
                    <a:pt x="8641080" y="390143"/>
                  </a:lnTo>
                  <a:lnTo>
                    <a:pt x="8641080" y="0"/>
                  </a:lnTo>
                  <a:close/>
                </a:path>
              </a:pathLst>
            </a:custGeom>
            <a:solidFill>
              <a:srgbClr val="FFFFC9"/>
            </a:solidFill>
          </p:spPr>
          <p:txBody>
            <a:bodyPr wrap="square" lIns="0" tIns="0" rIns="0" bIns="0" rtlCol="0"/>
            <a:lstStyle/>
            <a:p>
              <a:endParaRPr/>
            </a:p>
          </p:txBody>
        </p:sp>
        <p:sp>
          <p:nvSpPr>
            <p:cNvPr id="25" name="object 25"/>
            <p:cNvSpPr/>
            <p:nvPr/>
          </p:nvSpPr>
          <p:spPr>
            <a:xfrm>
              <a:off x="1452879" y="2739389"/>
              <a:ext cx="473709" cy="390525"/>
            </a:xfrm>
            <a:custGeom>
              <a:avLst/>
              <a:gdLst/>
              <a:ahLst/>
              <a:cxnLst/>
              <a:rect l="l" t="t" r="r" b="b"/>
              <a:pathLst>
                <a:path w="473710" h="390525">
                  <a:moveTo>
                    <a:pt x="473582" y="0"/>
                  </a:moveTo>
                  <a:lnTo>
                    <a:pt x="473582" y="390144"/>
                  </a:lnTo>
                </a:path>
                <a:path w="473710" h="390525">
                  <a:moveTo>
                    <a:pt x="473582" y="69342"/>
                  </a:moveTo>
                  <a:lnTo>
                    <a:pt x="0" y="126746"/>
                  </a:lnTo>
                </a:path>
              </a:pathLst>
            </a:custGeom>
            <a:ln w="28956">
              <a:solidFill>
                <a:srgbClr val="A6A6A6"/>
              </a:solidFill>
            </a:ln>
          </p:spPr>
          <p:txBody>
            <a:bodyPr wrap="square" lIns="0" tIns="0" rIns="0" bIns="0" rtlCol="0"/>
            <a:lstStyle/>
            <a:p>
              <a:endParaRPr/>
            </a:p>
          </p:txBody>
        </p:sp>
        <p:sp>
          <p:nvSpPr>
            <p:cNvPr id="26" name="object 26"/>
            <p:cNvSpPr/>
            <p:nvPr/>
          </p:nvSpPr>
          <p:spPr>
            <a:xfrm>
              <a:off x="1930145" y="1639061"/>
              <a:ext cx="8641080" cy="390525"/>
            </a:xfrm>
            <a:custGeom>
              <a:avLst/>
              <a:gdLst/>
              <a:ahLst/>
              <a:cxnLst/>
              <a:rect l="l" t="t" r="r" b="b"/>
              <a:pathLst>
                <a:path w="8641080" h="390525">
                  <a:moveTo>
                    <a:pt x="8641080" y="0"/>
                  </a:moveTo>
                  <a:lnTo>
                    <a:pt x="0" y="0"/>
                  </a:lnTo>
                  <a:lnTo>
                    <a:pt x="0" y="390144"/>
                  </a:lnTo>
                  <a:lnTo>
                    <a:pt x="8641080" y="390144"/>
                  </a:lnTo>
                  <a:lnTo>
                    <a:pt x="8641080" y="0"/>
                  </a:lnTo>
                  <a:close/>
                </a:path>
              </a:pathLst>
            </a:custGeom>
            <a:solidFill>
              <a:srgbClr val="FFFFC9"/>
            </a:solidFill>
          </p:spPr>
          <p:txBody>
            <a:bodyPr wrap="square" lIns="0" tIns="0" rIns="0" bIns="0" rtlCol="0"/>
            <a:lstStyle/>
            <a:p>
              <a:endParaRPr/>
            </a:p>
          </p:txBody>
        </p:sp>
        <p:sp>
          <p:nvSpPr>
            <p:cNvPr id="27" name="object 27"/>
            <p:cNvSpPr/>
            <p:nvPr/>
          </p:nvSpPr>
          <p:spPr>
            <a:xfrm>
              <a:off x="1448942" y="1639061"/>
              <a:ext cx="477520" cy="747395"/>
            </a:xfrm>
            <a:custGeom>
              <a:avLst/>
              <a:gdLst/>
              <a:ahLst/>
              <a:cxnLst/>
              <a:rect l="l" t="t" r="r" b="b"/>
              <a:pathLst>
                <a:path w="477519" h="747394">
                  <a:moveTo>
                    <a:pt x="477519" y="0"/>
                  </a:moveTo>
                  <a:lnTo>
                    <a:pt x="477519" y="390143"/>
                  </a:lnTo>
                </a:path>
                <a:path w="477519" h="747394">
                  <a:moveTo>
                    <a:pt x="477519" y="309245"/>
                  </a:moveTo>
                  <a:lnTo>
                    <a:pt x="0" y="747267"/>
                  </a:lnTo>
                </a:path>
              </a:pathLst>
            </a:custGeom>
            <a:ln w="28956">
              <a:solidFill>
                <a:srgbClr val="A6A6A6"/>
              </a:solidFill>
            </a:ln>
          </p:spPr>
          <p:txBody>
            <a:bodyPr wrap="square" lIns="0" tIns="0" rIns="0" bIns="0" rtlCol="0"/>
            <a:lstStyle/>
            <a:p>
              <a:endParaRPr/>
            </a:p>
          </p:txBody>
        </p:sp>
        <p:sp>
          <p:nvSpPr>
            <p:cNvPr id="28" name="object 28"/>
            <p:cNvSpPr/>
            <p:nvPr/>
          </p:nvSpPr>
          <p:spPr>
            <a:xfrm>
              <a:off x="3972305" y="2193797"/>
              <a:ext cx="7141845" cy="575310"/>
            </a:xfrm>
            <a:custGeom>
              <a:avLst/>
              <a:gdLst/>
              <a:ahLst/>
              <a:cxnLst/>
              <a:rect l="l" t="t" r="r" b="b"/>
              <a:pathLst>
                <a:path w="7141845" h="575310">
                  <a:moveTo>
                    <a:pt x="5951220" y="411479"/>
                  </a:moveTo>
                  <a:lnTo>
                    <a:pt x="4165854" y="411479"/>
                  </a:lnTo>
                  <a:lnTo>
                    <a:pt x="3750437" y="575182"/>
                  </a:lnTo>
                  <a:lnTo>
                    <a:pt x="5951220" y="411479"/>
                  </a:lnTo>
                  <a:close/>
                </a:path>
                <a:path w="7141845" h="575310">
                  <a:moveTo>
                    <a:pt x="7072884" y="0"/>
                  </a:moveTo>
                  <a:lnTo>
                    <a:pt x="68580" y="0"/>
                  </a:lnTo>
                  <a:lnTo>
                    <a:pt x="41898" y="5393"/>
                  </a:lnTo>
                  <a:lnTo>
                    <a:pt x="20097" y="20097"/>
                  </a:lnTo>
                  <a:lnTo>
                    <a:pt x="5393" y="41898"/>
                  </a:lnTo>
                  <a:lnTo>
                    <a:pt x="0" y="68579"/>
                  </a:lnTo>
                  <a:lnTo>
                    <a:pt x="0" y="342900"/>
                  </a:lnTo>
                  <a:lnTo>
                    <a:pt x="5393" y="369581"/>
                  </a:lnTo>
                  <a:lnTo>
                    <a:pt x="20097" y="391382"/>
                  </a:lnTo>
                  <a:lnTo>
                    <a:pt x="41898" y="406086"/>
                  </a:lnTo>
                  <a:lnTo>
                    <a:pt x="68580" y="411479"/>
                  </a:lnTo>
                  <a:lnTo>
                    <a:pt x="7072884" y="411479"/>
                  </a:lnTo>
                  <a:lnTo>
                    <a:pt x="7099565" y="406086"/>
                  </a:lnTo>
                  <a:lnTo>
                    <a:pt x="7121366" y="391382"/>
                  </a:lnTo>
                  <a:lnTo>
                    <a:pt x="7136070" y="369581"/>
                  </a:lnTo>
                  <a:lnTo>
                    <a:pt x="7141464" y="342900"/>
                  </a:lnTo>
                  <a:lnTo>
                    <a:pt x="7141464" y="68579"/>
                  </a:lnTo>
                  <a:lnTo>
                    <a:pt x="7136070" y="41898"/>
                  </a:lnTo>
                  <a:lnTo>
                    <a:pt x="7121366" y="20097"/>
                  </a:lnTo>
                  <a:lnTo>
                    <a:pt x="7099565" y="5393"/>
                  </a:lnTo>
                  <a:lnTo>
                    <a:pt x="7072884" y="0"/>
                  </a:lnTo>
                  <a:close/>
                </a:path>
              </a:pathLst>
            </a:custGeom>
            <a:solidFill>
              <a:srgbClr val="F8E8EB"/>
            </a:solidFill>
          </p:spPr>
          <p:txBody>
            <a:bodyPr wrap="square" lIns="0" tIns="0" rIns="0" bIns="0" rtlCol="0"/>
            <a:lstStyle/>
            <a:p>
              <a:endParaRPr/>
            </a:p>
          </p:txBody>
        </p:sp>
        <p:sp>
          <p:nvSpPr>
            <p:cNvPr id="29" name="object 29"/>
            <p:cNvSpPr/>
            <p:nvPr/>
          </p:nvSpPr>
          <p:spPr>
            <a:xfrm>
              <a:off x="3972305" y="2193797"/>
              <a:ext cx="7141845" cy="575310"/>
            </a:xfrm>
            <a:custGeom>
              <a:avLst/>
              <a:gdLst/>
              <a:ahLst/>
              <a:cxnLst/>
              <a:rect l="l" t="t" r="r" b="b"/>
              <a:pathLst>
                <a:path w="7141845" h="575310">
                  <a:moveTo>
                    <a:pt x="0" y="68579"/>
                  </a:moveTo>
                  <a:lnTo>
                    <a:pt x="5393" y="41898"/>
                  </a:lnTo>
                  <a:lnTo>
                    <a:pt x="20097" y="20097"/>
                  </a:lnTo>
                  <a:lnTo>
                    <a:pt x="41898" y="5393"/>
                  </a:lnTo>
                  <a:lnTo>
                    <a:pt x="68580" y="0"/>
                  </a:lnTo>
                  <a:lnTo>
                    <a:pt x="4165854" y="0"/>
                  </a:lnTo>
                  <a:lnTo>
                    <a:pt x="5951220" y="0"/>
                  </a:lnTo>
                  <a:lnTo>
                    <a:pt x="7072884" y="0"/>
                  </a:lnTo>
                  <a:lnTo>
                    <a:pt x="7099565" y="5393"/>
                  </a:lnTo>
                  <a:lnTo>
                    <a:pt x="7121366" y="20097"/>
                  </a:lnTo>
                  <a:lnTo>
                    <a:pt x="7136070" y="41898"/>
                  </a:lnTo>
                  <a:lnTo>
                    <a:pt x="7141464" y="68579"/>
                  </a:lnTo>
                  <a:lnTo>
                    <a:pt x="7141464" y="240029"/>
                  </a:lnTo>
                  <a:lnTo>
                    <a:pt x="7141464" y="342900"/>
                  </a:lnTo>
                  <a:lnTo>
                    <a:pt x="7136070" y="369581"/>
                  </a:lnTo>
                  <a:lnTo>
                    <a:pt x="7121366" y="391382"/>
                  </a:lnTo>
                  <a:lnTo>
                    <a:pt x="7099565" y="406086"/>
                  </a:lnTo>
                  <a:lnTo>
                    <a:pt x="7072884" y="411479"/>
                  </a:lnTo>
                  <a:lnTo>
                    <a:pt x="5951220" y="411479"/>
                  </a:lnTo>
                  <a:lnTo>
                    <a:pt x="3750437" y="575182"/>
                  </a:lnTo>
                  <a:lnTo>
                    <a:pt x="4165854" y="411479"/>
                  </a:lnTo>
                  <a:lnTo>
                    <a:pt x="68580" y="411479"/>
                  </a:lnTo>
                  <a:lnTo>
                    <a:pt x="41898" y="406086"/>
                  </a:lnTo>
                  <a:lnTo>
                    <a:pt x="20097" y="391382"/>
                  </a:lnTo>
                  <a:lnTo>
                    <a:pt x="5393" y="369581"/>
                  </a:lnTo>
                  <a:lnTo>
                    <a:pt x="0" y="342900"/>
                  </a:lnTo>
                  <a:lnTo>
                    <a:pt x="0" y="240029"/>
                  </a:lnTo>
                  <a:lnTo>
                    <a:pt x="0" y="68579"/>
                  </a:lnTo>
                  <a:close/>
                </a:path>
              </a:pathLst>
            </a:custGeom>
            <a:ln w="28955">
              <a:solidFill>
                <a:srgbClr val="9B374F"/>
              </a:solidFill>
            </a:ln>
          </p:spPr>
          <p:txBody>
            <a:bodyPr wrap="square" lIns="0" tIns="0" rIns="0" bIns="0" rtlCol="0"/>
            <a:lstStyle/>
            <a:p>
              <a:endParaRPr/>
            </a:p>
          </p:txBody>
        </p:sp>
      </p:grpSp>
      <p:sp>
        <p:nvSpPr>
          <p:cNvPr id="30" name="object 30"/>
          <p:cNvSpPr txBox="1"/>
          <p:nvPr/>
        </p:nvSpPr>
        <p:spPr>
          <a:xfrm>
            <a:off x="1940941" y="1678304"/>
            <a:ext cx="9050020" cy="1399540"/>
          </a:xfrm>
          <a:prstGeom prst="rect">
            <a:avLst/>
          </a:prstGeom>
        </p:spPr>
        <p:txBody>
          <a:bodyPr vert="horz" wrap="square" lIns="0" tIns="12700" rIns="0" bIns="0" rtlCol="0">
            <a:spAutoFit/>
          </a:bodyPr>
          <a:lstStyle/>
          <a:p>
            <a:pPr marL="60960">
              <a:lnSpc>
                <a:spcPct val="100000"/>
              </a:lnSpc>
              <a:spcBef>
                <a:spcPts val="100"/>
              </a:spcBef>
            </a:pPr>
            <a:r>
              <a:rPr sz="1800" spc="-15" dirty="0">
                <a:solidFill>
                  <a:srgbClr val="7E7E7E"/>
                </a:solidFill>
                <a:latin typeface="Arial"/>
                <a:cs typeface="Arial"/>
              </a:rPr>
              <a:t>Видеть</a:t>
            </a:r>
            <a:r>
              <a:rPr sz="1800" spc="-5" dirty="0">
                <a:solidFill>
                  <a:srgbClr val="7E7E7E"/>
                </a:solidFill>
                <a:latin typeface="Arial"/>
                <a:cs typeface="Arial"/>
              </a:rPr>
              <a:t> </a:t>
            </a:r>
            <a:r>
              <a:rPr sz="1800" dirty="0">
                <a:solidFill>
                  <a:srgbClr val="7E7E7E"/>
                </a:solidFill>
                <a:latin typeface="Arial"/>
                <a:cs typeface="Arial"/>
              </a:rPr>
              <a:t>и </a:t>
            </a:r>
            <a:r>
              <a:rPr sz="1800" b="1" spc="-10" dirty="0">
                <a:solidFill>
                  <a:srgbClr val="7E7E7E"/>
                </a:solidFill>
                <a:latin typeface="Arial"/>
                <a:cs typeface="Arial"/>
              </a:rPr>
              <a:t>достигать</a:t>
            </a:r>
            <a:r>
              <a:rPr sz="1800" b="1" spc="50" dirty="0">
                <a:solidFill>
                  <a:srgbClr val="7E7E7E"/>
                </a:solidFill>
                <a:latin typeface="Arial"/>
                <a:cs typeface="Arial"/>
              </a:rPr>
              <a:t> </a:t>
            </a:r>
            <a:r>
              <a:rPr sz="1800" b="1" spc="-20" dirty="0">
                <a:solidFill>
                  <a:srgbClr val="7E7E7E"/>
                </a:solidFill>
                <a:latin typeface="Arial"/>
                <a:cs typeface="Arial"/>
              </a:rPr>
              <a:t>возможности</a:t>
            </a:r>
            <a:r>
              <a:rPr sz="1800" spc="-20" dirty="0">
                <a:solidFill>
                  <a:srgbClr val="7E7E7E"/>
                </a:solidFill>
                <a:latin typeface="Arial"/>
                <a:cs typeface="Arial"/>
              </a:rPr>
              <a:t>,</a:t>
            </a:r>
            <a:r>
              <a:rPr sz="1800" spc="65" dirty="0">
                <a:solidFill>
                  <a:srgbClr val="7E7E7E"/>
                </a:solidFill>
                <a:latin typeface="Arial"/>
                <a:cs typeface="Arial"/>
              </a:rPr>
              <a:t> </a:t>
            </a:r>
            <a:r>
              <a:rPr sz="1800" b="1" spc="-15" dirty="0">
                <a:solidFill>
                  <a:srgbClr val="7E7E7E"/>
                </a:solidFill>
                <a:latin typeface="Arial"/>
                <a:cs typeface="Arial"/>
              </a:rPr>
              <a:t>устранять</a:t>
            </a:r>
            <a:r>
              <a:rPr sz="1800" b="1" spc="65" dirty="0">
                <a:solidFill>
                  <a:srgbClr val="7E7E7E"/>
                </a:solidFill>
                <a:latin typeface="Arial"/>
                <a:cs typeface="Arial"/>
              </a:rPr>
              <a:t> </a:t>
            </a:r>
            <a:r>
              <a:rPr sz="1800" b="1" spc="-10" dirty="0">
                <a:solidFill>
                  <a:srgbClr val="7E7E7E"/>
                </a:solidFill>
                <a:latin typeface="Arial"/>
                <a:cs typeface="Arial"/>
              </a:rPr>
              <a:t>препятствия</a:t>
            </a:r>
            <a:endParaRPr sz="1800">
              <a:latin typeface="Arial"/>
              <a:cs typeface="Arial"/>
            </a:endParaRPr>
          </a:p>
          <a:p>
            <a:pPr>
              <a:lnSpc>
                <a:spcPct val="100000"/>
              </a:lnSpc>
              <a:spcBef>
                <a:spcPts val="40"/>
              </a:spcBef>
            </a:pPr>
            <a:endParaRPr sz="1950">
              <a:latin typeface="Arial"/>
              <a:cs typeface="Arial"/>
            </a:endParaRPr>
          </a:p>
          <a:p>
            <a:pPr marL="2123440">
              <a:lnSpc>
                <a:spcPct val="100000"/>
              </a:lnSpc>
              <a:spcBef>
                <a:spcPts val="5"/>
              </a:spcBef>
            </a:pPr>
            <a:r>
              <a:rPr sz="1800" spc="-5" dirty="0">
                <a:solidFill>
                  <a:srgbClr val="9B374F"/>
                </a:solidFill>
                <a:latin typeface="Arial"/>
                <a:cs typeface="Arial"/>
              </a:rPr>
              <a:t>Совместное</a:t>
            </a:r>
            <a:r>
              <a:rPr sz="1800" spc="15" dirty="0">
                <a:solidFill>
                  <a:srgbClr val="9B374F"/>
                </a:solidFill>
                <a:latin typeface="Arial"/>
                <a:cs typeface="Arial"/>
              </a:rPr>
              <a:t> </a:t>
            </a:r>
            <a:r>
              <a:rPr sz="1800" spc="-5" dirty="0">
                <a:solidFill>
                  <a:srgbClr val="9B374F"/>
                </a:solidFill>
                <a:latin typeface="Arial"/>
                <a:cs typeface="Arial"/>
              </a:rPr>
              <a:t>движение </a:t>
            </a:r>
            <a:r>
              <a:rPr sz="1800" dirty="0">
                <a:solidFill>
                  <a:srgbClr val="9B374F"/>
                </a:solidFill>
                <a:latin typeface="Arial"/>
                <a:cs typeface="Arial"/>
              </a:rPr>
              <a:t>–</a:t>
            </a:r>
            <a:r>
              <a:rPr sz="1800" spc="-5" dirty="0">
                <a:solidFill>
                  <a:srgbClr val="9B374F"/>
                </a:solidFill>
                <a:latin typeface="Arial"/>
                <a:cs typeface="Arial"/>
              </a:rPr>
              <a:t> </a:t>
            </a:r>
            <a:r>
              <a:rPr sz="1800" spc="-15" dirty="0">
                <a:solidFill>
                  <a:srgbClr val="9B374F"/>
                </a:solidFill>
                <a:latin typeface="Arial"/>
                <a:cs typeface="Arial"/>
              </a:rPr>
              <a:t>хорошо,</a:t>
            </a:r>
            <a:r>
              <a:rPr sz="1800" spc="45" dirty="0">
                <a:solidFill>
                  <a:srgbClr val="9B374F"/>
                </a:solidFill>
                <a:latin typeface="Arial"/>
                <a:cs typeface="Arial"/>
              </a:rPr>
              <a:t> </a:t>
            </a:r>
            <a:r>
              <a:rPr sz="1800" spc="-5" dirty="0">
                <a:solidFill>
                  <a:srgbClr val="9B374F"/>
                </a:solidFill>
                <a:latin typeface="Arial"/>
                <a:cs typeface="Arial"/>
              </a:rPr>
              <a:t>но</a:t>
            </a:r>
            <a:r>
              <a:rPr sz="1800" dirty="0">
                <a:solidFill>
                  <a:srgbClr val="9B374F"/>
                </a:solidFill>
                <a:latin typeface="Arial"/>
                <a:cs typeface="Arial"/>
              </a:rPr>
              <a:t> </a:t>
            </a:r>
            <a:r>
              <a:rPr sz="1800" b="1" dirty="0">
                <a:solidFill>
                  <a:srgbClr val="9B374F"/>
                </a:solidFill>
                <a:latin typeface="Arial"/>
                <a:cs typeface="Arial"/>
              </a:rPr>
              <a:t>не </a:t>
            </a:r>
            <a:r>
              <a:rPr sz="1800" b="1" spc="-15" dirty="0">
                <a:solidFill>
                  <a:srgbClr val="9B374F"/>
                </a:solidFill>
                <a:latin typeface="Arial"/>
                <a:cs typeface="Arial"/>
              </a:rPr>
              <a:t>гарантирует</a:t>
            </a:r>
            <a:r>
              <a:rPr sz="1800" b="1" spc="45" dirty="0">
                <a:solidFill>
                  <a:srgbClr val="9B374F"/>
                </a:solidFill>
                <a:latin typeface="Arial"/>
                <a:cs typeface="Arial"/>
              </a:rPr>
              <a:t> </a:t>
            </a:r>
            <a:r>
              <a:rPr sz="1800" b="1" spc="-30" dirty="0">
                <a:solidFill>
                  <a:srgbClr val="9B374F"/>
                </a:solidFill>
                <a:latin typeface="Arial"/>
                <a:cs typeface="Arial"/>
              </a:rPr>
              <a:t>результата</a:t>
            </a:r>
            <a:endParaRPr sz="1800">
              <a:latin typeface="Arial"/>
              <a:cs typeface="Arial"/>
            </a:endParaRPr>
          </a:p>
          <a:p>
            <a:pPr>
              <a:lnSpc>
                <a:spcPct val="100000"/>
              </a:lnSpc>
              <a:spcBef>
                <a:spcPts val="35"/>
              </a:spcBef>
            </a:pPr>
            <a:endParaRPr sz="1750">
              <a:latin typeface="Arial"/>
              <a:cs typeface="Arial"/>
            </a:endParaRPr>
          </a:p>
          <a:p>
            <a:pPr marL="60960">
              <a:lnSpc>
                <a:spcPct val="100000"/>
              </a:lnSpc>
              <a:spcBef>
                <a:spcPts val="5"/>
              </a:spcBef>
            </a:pPr>
            <a:r>
              <a:rPr sz="1800" spc="-15" dirty="0">
                <a:solidFill>
                  <a:srgbClr val="7E7E7E"/>
                </a:solidFill>
                <a:latin typeface="Arial"/>
                <a:cs typeface="Arial"/>
              </a:rPr>
              <a:t>Действовать</a:t>
            </a:r>
            <a:r>
              <a:rPr sz="1800" spc="20" dirty="0">
                <a:solidFill>
                  <a:srgbClr val="7E7E7E"/>
                </a:solidFill>
                <a:latin typeface="Arial"/>
                <a:cs typeface="Arial"/>
              </a:rPr>
              <a:t> </a:t>
            </a:r>
            <a:r>
              <a:rPr sz="1800" spc="-5" dirty="0">
                <a:solidFill>
                  <a:srgbClr val="7E7E7E"/>
                </a:solidFill>
                <a:latin typeface="Arial"/>
                <a:cs typeface="Arial"/>
              </a:rPr>
              <a:t>совместно</a:t>
            </a:r>
            <a:r>
              <a:rPr sz="1800" spc="30" dirty="0">
                <a:solidFill>
                  <a:srgbClr val="7E7E7E"/>
                </a:solidFill>
                <a:latin typeface="Arial"/>
                <a:cs typeface="Arial"/>
              </a:rPr>
              <a:t> </a:t>
            </a:r>
            <a:r>
              <a:rPr sz="1800" dirty="0">
                <a:solidFill>
                  <a:srgbClr val="7E7E7E"/>
                </a:solidFill>
                <a:latin typeface="Arial"/>
                <a:cs typeface="Arial"/>
              </a:rPr>
              <a:t>и</a:t>
            </a:r>
            <a:r>
              <a:rPr sz="1800" spc="10" dirty="0">
                <a:solidFill>
                  <a:srgbClr val="7E7E7E"/>
                </a:solidFill>
                <a:latin typeface="Arial"/>
                <a:cs typeface="Arial"/>
              </a:rPr>
              <a:t> </a:t>
            </a:r>
            <a:r>
              <a:rPr sz="1800" dirty="0">
                <a:solidFill>
                  <a:srgbClr val="7E7E7E"/>
                </a:solidFill>
                <a:latin typeface="Arial"/>
                <a:cs typeface="Arial"/>
              </a:rPr>
              <a:t>в</a:t>
            </a:r>
            <a:r>
              <a:rPr sz="1800" spc="5" dirty="0">
                <a:solidFill>
                  <a:srgbClr val="7E7E7E"/>
                </a:solidFill>
                <a:latin typeface="Arial"/>
                <a:cs typeface="Arial"/>
              </a:rPr>
              <a:t> </a:t>
            </a:r>
            <a:r>
              <a:rPr sz="1800" spc="-10" dirty="0">
                <a:solidFill>
                  <a:srgbClr val="7E7E7E"/>
                </a:solidFill>
                <a:latin typeface="Arial"/>
                <a:cs typeface="Arial"/>
              </a:rPr>
              <a:t>консенсусе,</a:t>
            </a:r>
            <a:r>
              <a:rPr sz="1800" spc="45" dirty="0">
                <a:solidFill>
                  <a:srgbClr val="7E7E7E"/>
                </a:solidFill>
                <a:latin typeface="Arial"/>
                <a:cs typeface="Arial"/>
              </a:rPr>
              <a:t> </a:t>
            </a:r>
            <a:r>
              <a:rPr sz="1800" spc="-5" dirty="0">
                <a:solidFill>
                  <a:srgbClr val="7E7E7E"/>
                </a:solidFill>
                <a:latin typeface="Arial"/>
                <a:cs typeface="Arial"/>
              </a:rPr>
              <a:t>не</a:t>
            </a:r>
            <a:r>
              <a:rPr sz="1800" spc="5" dirty="0">
                <a:solidFill>
                  <a:srgbClr val="7E7E7E"/>
                </a:solidFill>
                <a:latin typeface="Arial"/>
                <a:cs typeface="Arial"/>
              </a:rPr>
              <a:t> </a:t>
            </a:r>
            <a:r>
              <a:rPr sz="1800" spc="-5" dirty="0">
                <a:solidFill>
                  <a:srgbClr val="7E7E7E"/>
                </a:solidFill>
                <a:latin typeface="Arial"/>
                <a:cs typeface="Arial"/>
              </a:rPr>
              <a:t>причинить</a:t>
            </a:r>
            <a:r>
              <a:rPr sz="1800" dirty="0">
                <a:solidFill>
                  <a:srgbClr val="7E7E7E"/>
                </a:solidFill>
                <a:latin typeface="Arial"/>
                <a:cs typeface="Arial"/>
              </a:rPr>
              <a:t> </a:t>
            </a:r>
            <a:r>
              <a:rPr sz="1800" spc="-10" dirty="0">
                <a:solidFill>
                  <a:srgbClr val="7E7E7E"/>
                </a:solidFill>
                <a:latin typeface="Arial"/>
                <a:cs typeface="Arial"/>
              </a:rPr>
              <a:t>несчастья</a:t>
            </a:r>
            <a:endParaRPr sz="1800">
              <a:latin typeface="Arial"/>
              <a:cs typeface="Arial"/>
            </a:endParaRPr>
          </a:p>
        </p:txBody>
      </p:sp>
      <p:sp>
        <p:nvSpPr>
          <p:cNvPr id="31" name="object 31"/>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38</a:t>
            </a:fld>
            <a:r>
              <a:rPr dirty="0"/>
              <a:t>/80</a:t>
            </a:r>
          </a:p>
        </p:txBody>
      </p:sp>
    </p:spTree>
    <p:extLst>
      <p:ext uri="{BB962C8B-B14F-4D97-AF65-F5344CB8AC3E}">
        <p14:creationId xmlns:p14="http://schemas.microsoft.com/office/powerpoint/2010/main" val="3951320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109" y="3449573"/>
            <a:ext cx="10988675" cy="0"/>
          </a:xfrm>
          <a:custGeom>
            <a:avLst/>
            <a:gdLst/>
            <a:ahLst/>
            <a:cxnLst/>
            <a:rect l="l" t="t" r="r" b="b"/>
            <a:pathLst>
              <a:path w="10988675">
                <a:moveTo>
                  <a:pt x="0" y="0"/>
                </a:moveTo>
                <a:lnTo>
                  <a:pt x="10988675" y="0"/>
                </a:lnTo>
              </a:path>
            </a:pathLst>
          </a:custGeom>
          <a:ln w="28956">
            <a:solidFill>
              <a:srgbClr val="7E7E7E"/>
            </a:solidFill>
            <a:prstDash val="dash"/>
          </a:ln>
        </p:spPr>
        <p:txBody>
          <a:bodyPr wrap="square" lIns="0" tIns="0" rIns="0" bIns="0" rtlCol="0"/>
          <a:lstStyle/>
          <a:p>
            <a:endParaRPr/>
          </a:p>
        </p:txBody>
      </p:sp>
      <p:sp>
        <p:nvSpPr>
          <p:cNvPr id="3" name="object 3"/>
          <p:cNvSpPr/>
          <p:nvPr/>
        </p:nvSpPr>
        <p:spPr>
          <a:xfrm>
            <a:off x="376427" y="5035296"/>
            <a:ext cx="11413490" cy="1417320"/>
          </a:xfrm>
          <a:custGeom>
            <a:avLst/>
            <a:gdLst/>
            <a:ahLst/>
            <a:cxnLst/>
            <a:rect l="l" t="t" r="r" b="b"/>
            <a:pathLst>
              <a:path w="11413490" h="1417320">
                <a:moveTo>
                  <a:pt x="11413236" y="0"/>
                </a:moveTo>
                <a:lnTo>
                  <a:pt x="0" y="0"/>
                </a:lnTo>
                <a:lnTo>
                  <a:pt x="0" y="1417319"/>
                </a:lnTo>
                <a:lnTo>
                  <a:pt x="11413236" y="1417319"/>
                </a:lnTo>
                <a:lnTo>
                  <a:pt x="11413236" y="0"/>
                </a:lnTo>
                <a:close/>
              </a:path>
            </a:pathLst>
          </a:custGeom>
          <a:solidFill>
            <a:srgbClr val="FFD1FF"/>
          </a:solidFill>
        </p:spPr>
        <p:txBody>
          <a:bodyPr wrap="square" lIns="0" tIns="0" rIns="0" bIns="0" rtlCol="0"/>
          <a:lstStyle/>
          <a:p>
            <a:endParaRPr/>
          </a:p>
        </p:txBody>
      </p:sp>
      <p:sp>
        <p:nvSpPr>
          <p:cNvPr id="4" name="object 4"/>
          <p:cNvSpPr/>
          <p:nvPr/>
        </p:nvSpPr>
        <p:spPr>
          <a:xfrm>
            <a:off x="367284" y="3491484"/>
            <a:ext cx="11422380" cy="1490980"/>
          </a:xfrm>
          <a:custGeom>
            <a:avLst/>
            <a:gdLst/>
            <a:ahLst/>
            <a:cxnLst/>
            <a:rect l="l" t="t" r="r" b="b"/>
            <a:pathLst>
              <a:path w="11422380" h="1490979">
                <a:moveTo>
                  <a:pt x="11422380" y="0"/>
                </a:moveTo>
                <a:lnTo>
                  <a:pt x="0" y="0"/>
                </a:lnTo>
                <a:lnTo>
                  <a:pt x="0" y="1490471"/>
                </a:lnTo>
                <a:lnTo>
                  <a:pt x="11422380" y="1490471"/>
                </a:lnTo>
                <a:lnTo>
                  <a:pt x="11422380" y="0"/>
                </a:lnTo>
                <a:close/>
              </a:path>
            </a:pathLst>
          </a:custGeom>
          <a:solidFill>
            <a:srgbClr val="B8D5FA"/>
          </a:solidFill>
        </p:spPr>
        <p:txBody>
          <a:bodyPr wrap="square" lIns="0" tIns="0" rIns="0" bIns="0" rtlCol="0"/>
          <a:lstStyle/>
          <a:p>
            <a:endParaRPr/>
          </a:p>
        </p:txBody>
      </p:sp>
      <p:sp>
        <p:nvSpPr>
          <p:cNvPr id="5" name="object 5"/>
          <p:cNvSpPr/>
          <p:nvPr/>
        </p:nvSpPr>
        <p:spPr>
          <a:xfrm>
            <a:off x="358140" y="1911095"/>
            <a:ext cx="11431905" cy="1493520"/>
          </a:xfrm>
          <a:custGeom>
            <a:avLst/>
            <a:gdLst/>
            <a:ahLst/>
            <a:cxnLst/>
            <a:rect l="l" t="t" r="r" b="b"/>
            <a:pathLst>
              <a:path w="11431905" h="1493520">
                <a:moveTo>
                  <a:pt x="11431524" y="0"/>
                </a:moveTo>
                <a:lnTo>
                  <a:pt x="0" y="0"/>
                </a:lnTo>
                <a:lnTo>
                  <a:pt x="0" y="1493519"/>
                </a:lnTo>
                <a:lnTo>
                  <a:pt x="11431524" y="1493519"/>
                </a:lnTo>
                <a:lnTo>
                  <a:pt x="11431524" y="0"/>
                </a:lnTo>
                <a:close/>
              </a:path>
            </a:pathLst>
          </a:custGeom>
          <a:solidFill>
            <a:srgbClr val="C7FDFC"/>
          </a:solidFill>
        </p:spPr>
        <p:txBody>
          <a:bodyPr wrap="square" lIns="0" tIns="0" rIns="0" bIns="0" rtlCol="0"/>
          <a:lstStyle/>
          <a:p>
            <a:endParaRPr/>
          </a:p>
        </p:txBody>
      </p:sp>
      <p:grpSp>
        <p:nvGrpSpPr>
          <p:cNvPr id="6" name="object 6"/>
          <p:cNvGrpSpPr/>
          <p:nvPr/>
        </p:nvGrpSpPr>
        <p:grpSpPr>
          <a:xfrm>
            <a:off x="489076" y="2008568"/>
            <a:ext cx="11017885" cy="4364990"/>
            <a:chOff x="489076" y="2008568"/>
            <a:chExt cx="11017885" cy="4364990"/>
          </a:xfrm>
        </p:grpSpPr>
        <p:sp>
          <p:nvSpPr>
            <p:cNvPr id="7" name="object 7"/>
            <p:cNvSpPr/>
            <p:nvPr/>
          </p:nvSpPr>
          <p:spPr>
            <a:xfrm>
              <a:off x="503681" y="5010150"/>
              <a:ext cx="10988675" cy="0"/>
            </a:xfrm>
            <a:custGeom>
              <a:avLst/>
              <a:gdLst/>
              <a:ahLst/>
              <a:cxnLst/>
              <a:rect l="l" t="t" r="r" b="b"/>
              <a:pathLst>
                <a:path w="10988675">
                  <a:moveTo>
                    <a:pt x="0" y="0"/>
                  </a:moveTo>
                  <a:lnTo>
                    <a:pt x="10988675" y="0"/>
                  </a:lnTo>
                </a:path>
              </a:pathLst>
            </a:custGeom>
            <a:ln w="28956">
              <a:solidFill>
                <a:srgbClr val="7E7E7E"/>
              </a:solidFill>
              <a:prstDash val="dash"/>
            </a:ln>
          </p:spPr>
          <p:txBody>
            <a:bodyPr wrap="square" lIns="0" tIns="0" rIns="0" bIns="0" rtlCol="0"/>
            <a:lstStyle/>
            <a:p>
              <a:endParaRPr/>
            </a:p>
          </p:txBody>
        </p:sp>
        <p:sp>
          <p:nvSpPr>
            <p:cNvPr id="8" name="object 8"/>
            <p:cNvSpPr/>
            <p:nvPr/>
          </p:nvSpPr>
          <p:spPr>
            <a:xfrm>
              <a:off x="1217675" y="2055875"/>
              <a:ext cx="657225" cy="647700"/>
            </a:xfrm>
            <a:custGeom>
              <a:avLst/>
              <a:gdLst/>
              <a:ahLst/>
              <a:cxnLst/>
              <a:rect l="l" t="t" r="r" b="b"/>
              <a:pathLst>
                <a:path w="657225" h="647700">
                  <a:moveTo>
                    <a:pt x="328422" y="0"/>
                  </a:moveTo>
                  <a:lnTo>
                    <a:pt x="0" y="178181"/>
                  </a:lnTo>
                  <a:lnTo>
                    <a:pt x="113665" y="178181"/>
                  </a:lnTo>
                  <a:lnTo>
                    <a:pt x="113665" y="647700"/>
                  </a:lnTo>
                  <a:lnTo>
                    <a:pt x="543179" y="647700"/>
                  </a:lnTo>
                  <a:lnTo>
                    <a:pt x="543179" y="178181"/>
                  </a:lnTo>
                  <a:lnTo>
                    <a:pt x="656844" y="178181"/>
                  </a:lnTo>
                  <a:lnTo>
                    <a:pt x="328422" y="0"/>
                  </a:lnTo>
                  <a:close/>
                </a:path>
              </a:pathLst>
            </a:custGeom>
            <a:solidFill>
              <a:srgbClr val="33CCCC"/>
            </a:solidFill>
          </p:spPr>
          <p:txBody>
            <a:bodyPr wrap="square" lIns="0" tIns="0" rIns="0" bIns="0" rtlCol="0"/>
            <a:lstStyle/>
            <a:p>
              <a:endParaRPr/>
            </a:p>
          </p:txBody>
        </p:sp>
        <p:sp>
          <p:nvSpPr>
            <p:cNvPr id="9" name="object 9"/>
            <p:cNvSpPr/>
            <p:nvPr/>
          </p:nvSpPr>
          <p:spPr>
            <a:xfrm>
              <a:off x="1217675" y="2574036"/>
              <a:ext cx="657225" cy="647700"/>
            </a:xfrm>
            <a:custGeom>
              <a:avLst/>
              <a:gdLst/>
              <a:ahLst/>
              <a:cxnLst/>
              <a:rect l="l" t="t" r="r" b="b"/>
              <a:pathLst>
                <a:path w="657225" h="647700">
                  <a:moveTo>
                    <a:pt x="328422" y="0"/>
                  </a:moveTo>
                  <a:lnTo>
                    <a:pt x="0" y="178180"/>
                  </a:lnTo>
                  <a:lnTo>
                    <a:pt x="113665" y="178180"/>
                  </a:lnTo>
                  <a:lnTo>
                    <a:pt x="113665" y="647700"/>
                  </a:lnTo>
                  <a:lnTo>
                    <a:pt x="543179" y="647700"/>
                  </a:lnTo>
                  <a:lnTo>
                    <a:pt x="543179" y="178180"/>
                  </a:lnTo>
                  <a:lnTo>
                    <a:pt x="656844" y="178180"/>
                  </a:lnTo>
                  <a:lnTo>
                    <a:pt x="328422" y="0"/>
                  </a:lnTo>
                  <a:close/>
                </a:path>
              </a:pathLst>
            </a:custGeom>
            <a:solidFill>
              <a:srgbClr val="FFFF00"/>
            </a:solidFill>
          </p:spPr>
          <p:txBody>
            <a:bodyPr wrap="square" lIns="0" tIns="0" rIns="0" bIns="0" rtlCol="0"/>
            <a:lstStyle/>
            <a:p>
              <a:endParaRPr/>
            </a:p>
          </p:txBody>
        </p:sp>
        <p:sp>
          <p:nvSpPr>
            <p:cNvPr id="10" name="object 10"/>
            <p:cNvSpPr/>
            <p:nvPr/>
          </p:nvSpPr>
          <p:spPr>
            <a:xfrm>
              <a:off x="1217675" y="3095244"/>
              <a:ext cx="657225" cy="647700"/>
            </a:xfrm>
            <a:custGeom>
              <a:avLst/>
              <a:gdLst/>
              <a:ahLst/>
              <a:cxnLst/>
              <a:rect l="l" t="t" r="r" b="b"/>
              <a:pathLst>
                <a:path w="657225" h="647700">
                  <a:moveTo>
                    <a:pt x="328422" y="0"/>
                  </a:moveTo>
                  <a:lnTo>
                    <a:pt x="0" y="178180"/>
                  </a:lnTo>
                  <a:lnTo>
                    <a:pt x="113665" y="178180"/>
                  </a:lnTo>
                  <a:lnTo>
                    <a:pt x="113665" y="647699"/>
                  </a:lnTo>
                  <a:lnTo>
                    <a:pt x="543179" y="647699"/>
                  </a:lnTo>
                  <a:lnTo>
                    <a:pt x="543179" y="178180"/>
                  </a:lnTo>
                  <a:lnTo>
                    <a:pt x="656844" y="178180"/>
                  </a:lnTo>
                  <a:lnTo>
                    <a:pt x="328422" y="0"/>
                  </a:lnTo>
                  <a:close/>
                </a:path>
              </a:pathLst>
            </a:custGeom>
            <a:solidFill>
              <a:srgbClr val="33CC33"/>
            </a:solidFill>
          </p:spPr>
          <p:txBody>
            <a:bodyPr wrap="square" lIns="0" tIns="0" rIns="0" bIns="0" rtlCol="0"/>
            <a:lstStyle/>
            <a:p>
              <a:endParaRPr/>
            </a:p>
          </p:txBody>
        </p:sp>
        <p:sp>
          <p:nvSpPr>
            <p:cNvPr id="11" name="object 11"/>
            <p:cNvSpPr/>
            <p:nvPr/>
          </p:nvSpPr>
          <p:spPr>
            <a:xfrm>
              <a:off x="1217675" y="3617975"/>
              <a:ext cx="657225" cy="647700"/>
            </a:xfrm>
            <a:custGeom>
              <a:avLst/>
              <a:gdLst/>
              <a:ahLst/>
              <a:cxnLst/>
              <a:rect l="l" t="t" r="r" b="b"/>
              <a:pathLst>
                <a:path w="657225" h="647700">
                  <a:moveTo>
                    <a:pt x="328422" y="0"/>
                  </a:moveTo>
                  <a:lnTo>
                    <a:pt x="0" y="178181"/>
                  </a:lnTo>
                  <a:lnTo>
                    <a:pt x="113665" y="178181"/>
                  </a:lnTo>
                  <a:lnTo>
                    <a:pt x="113665" y="647700"/>
                  </a:lnTo>
                  <a:lnTo>
                    <a:pt x="543179" y="647700"/>
                  </a:lnTo>
                  <a:lnTo>
                    <a:pt x="543179" y="178181"/>
                  </a:lnTo>
                  <a:lnTo>
                    <a:pt x="656844" y="178181"/>
                  </a:lnTo>
                  <a:lnTo>
                    <a:pt x="328422" y="0"/>
                  </a:lnTo>
                  <a:close/>
                </a:path>
              </a:pathLst>
            </a:custGeom>
            <a:solidFill>
              <a:srgbClr val="FF6600"/>
            </a:solidFill>
          </p:spPr>
          <p:txBody>
            <a:bodyPr wrap="square" lIns="0" tIns="0" rIns="0" bIns="0" rtlCol="0"/>
            <a:lstStyle/>
            <a:p>
              <a:endParaRPr/>
            </a:p>
          </p:txBody>
        </p:sp>
        <p:sp>
          <p:nvSpPr>
            <p:cNvPr id="12" name="object 12"/>
            <p:cNvSpPr/>
            <p:nvPr/>
          </p:nvSpPr>
          <p:spPr>
            <a:xfrm>
              <a:off x="1217675" y="4143755"/>
              <a:ext cx="657225" cy="647700"/>
            </a:xfrm>
            <a:custGeom>
              <a:avLst/>
              <a:gdLst/>
              <a:ahLst/>
              <a:cxnLst/>
              <a:rect l="l" t="t" r="r" b="b"/>
              <a:pathLst>
                <a:path w="657225" h="647700">
                  <a:moveTo>
                    <a:pt x="328422" y="0"/>
                  </a:moveTo>
                  <a:lnTo>
                    <a:pt x="0" y="178181"/>
                  </a:lnTo>
                  <a:lnTo>
                    <a:pt x="113665" y="178181"/>
                  </a:lnTo>
                  <a:lnTo>
                    <a:pt x="113665" y="647700"/>
                  </a:lnTo>
                  <a:lnTo>
                    <a:pt x="543179" y="647700"/>
                  </a:lnTo>
                  <a:lnTo>
                    <a:pt x="543179" y="178181"/>
                  </a:lnTo>
                  <a:lnTo>
                    <a:pt x="656844" y="178181"/>
                  </a:lnTo>
                  <a:lnTo>
                    <a:pt x="328422" y="0"/>
                  </a:lnTo>
                  <a:close/>
                </a:path>
              </a:pathLst>
            </a:custGeom>
            <a:solidFill>
              <a:srgbClr val="3333CC"/>
            </a:solidFill>
          </p:spPr>
          <p:txBody>
            <a:bodyPr wrap="square" lIns="0" tIns="0" rIns="0" bIns="0" rtlCol="0"/>
            <a:lstStyle/>
            <a:p>
              <a:endParaRPr/>
            </a:p>
          </p:txBody>
        </p:sp>
        <p:sp>
          <p:nvSpPr>
            <p:cNvPr id="13" name="object 13"/>
            <p:cNvSpPr/>
            <p:nvPr/>
          </p:nvSpPr>
          <p:spPr>
            <a:xfrm>
              <a:off x="1217675" y="4669535"/>
              <a:ext cx="657225" cy="647700"/>
            </a:xfrm>
            <a:custGeom>
              <a:avLst/>
              <a:gdLst/>
              <a:ahLst/>
              <a:cxnLst/>
              <a:rect l="l" t="t" r="r" b="b"/>
              <a:pathLst>
                <a:path w="657225" h="647700">
                  <a:moveTo>
                    <a:pt x="328422" y="0"/>
                  </a:moveTo>
                  <a:lnTo>
                    <a:pt x="0" y="178181"/>
                  </a:lnTo>
                  <a:lnTo>
                    <a:pt x="113665" y="178181"/>
                  </a:lnTo>
                  <a:lnTo>
                    <a:pt x="113665" y="647700"/>
                  </a:lnTo>
                  <a:lnTo>
                    <a:pt x="543179" y="647700"/>
                  </a:lnTo>
                  <a:lnTo>
                    <a:pt x="543179" y="178181"/>
                  </a:lnTo>
                  <a:lnTo>
                    <a:pt x="656844" y="178181"/>
                  </a:lnTo>
                  <a:lnTo>
                    <a:pt x="328422" y="0"/>
                  </a:lnTo>
                  <a:close/>
                </a:path>
              </a:pathLst>
            </a:custGeom>
            <a:solidFill>
              <a:srgbClr val="FF0000"/>
            </a:solidFill>
          </p:spPr>
          <p:txBody>
            <a:bodyPr wrap="square" lIns="0" tIns="0" rIns="0" bIns="0" rtlCol="0"/>
            <a:lstStyle/>
            <a:p>
              <a:endParaRPr/>
            </a:p>
          </p:txBody>
        </p:sp>
        <p:sp>
          <p:nvSpPr>
            <p:cNvPr id="14" name="object 14"/>
            <p:cNvSpPr/>
            <p:nvPr/>
          </p:nvSpPr>
          <p:spPr>
            <a:xfrm>
              <a:off x="1217675" y="5202935"/>
              <a:ext cx="657225" cy="647700"/>
            </a:xfrm>
            <a:custGeom>
              <a:avLst/>
              <a:gdLst/>
              <a:ahLst/>
              <a:cxnLst/>
              <a:rect l="l" t="t" r="r" b="b"/>
              <a:pathLst>
                <a:path w="657225" h="647700">
                  <a:moveTo>
                    <a:pt x="328422" y="0"/>
                  </a:moveTo>
                  <a:lnTo>
                    <a:pt x="0" y="178180"/>
                  </a:lnTo>
                  <a:lnTo>
                    <a:pt x="113665" y="178180"/>
                  </a:lnTo>
                  <a:lnTo>
                    <a:pt x="113665" y="647700"/>
                  </a:lnTo>
                  <a:lnTo>
                    <a:pt x="543179" y="647700"/>
                  </a:lnTo>
                  <a:lnTo>
                    <a:pt x="543179" y="178180"/>
                  </a:lnTo>
                  <a:lnTo>
                    <a:pt x="656844" y="178180"/>
                  </a:lnTo>
                  <a:lnTo>
                    <a:pt x="328422" y="0"/>
                  </a:lnTo>
                  <a:close/>
                </a:path>
              </a:pathLst>
            </a:custGeom>
            <a:solidFill>
              <a:srgbClr val="FF00FF"/>
            </a:solidFill>
          </p:spPr>
          <p:txBody>
            <a:bodyPr wrap="square" lIns="0" tIns="0" rIns="0" bIns="0" rtlCol="0"/>
            <a:lstStyle/>
            <a:p>
              <a:endParaRPr/>
            </a:p>
          </p:txBody>
        </p:sp>
        <p:sp>
          <p:nvSpPr>
            <p:cNvPr id="15" name="object 15"/>
            <p:cNvSpPr/>
            <p:nvPr/>
          </p:nvSpPr>
          <p:spPr>
            <a:xfrm>
              <a:off x="1217675" y="5725667"/>
              <a:ext cx="657225" cy="647700"/>
            </a:xfrm>
            <a:custGeom>
              <a:avLst/>
              <a:gdLst/>
              <a:ahLst/>
              <a:cxnLst/>
              <a:rect l="l" t="t" r="r" b="b"/>
              <a:pathLst>
                <a:path w="657225" h="647700">
                  <a:moveTo>
                    <a:pt x="328422" y="0"/>
                  </a:moveTo>
                  <a:lnTo>
                    <a:pt x="0" y="178193"/>
                  </a:lnTo>
                  <a:lnTo>
                    <a:pt x="113665" y="178193"/>
                  </a:lnTo>
                  <a:lnTo>
                    <a:pt x="113665" y="647699"/>
                  </a:lnTo>
                  <a:lnTo>
                    <a:pt x="543179" y="647699"/>
                  </a:lnTo>
                  <a:lnTo>
                    <a:pt x="543179" y="178193"/>
                  </a:lnTo>
                  <a:lnTo>
                    <a:pt x="656844" y="178193"/>
                  </a:lnTo>
                  <a:lnTo>
                    <a:pt x="328422" y="0"/>
                  </a:lnTo>
                  <a:close/>
                </a:path>
              </a:pathLst>
            </a:custGeom>
            <a:solidFill>
              <a:srgbClr val="FFCC66"/>
            </a:solidFill>
          </p:spPr>
          <p:txBody>
            <a:bodyPr wrap="square" lIns="0" tIns="0" rIns="0" bIns="0" rtlCol="0"/>
            <a:lstStyle/>
            <a:p>
              <a:endParaRPr/>
            </a:p>
          </p:txBody>
        </p:sp>
        <p:sp>
          <p:nvSpPr>
            <p:cNvPr id="16" name="object 16"/>
            <p:cNvSpPr/>
            <p:nvPr/>
          </p:nvSpPr>
          <p:spPr>
            <a:xfrm>
              <a:off x="1046225" y="2021585"/>
              <a:ext cx="901065" cy="1347470"/>
            </a:xfrm>
            <a:custGeom>
              <a:avLst/>
              <a:gdLst/>
              <a:ahLst/>
              <a:cxnLst/>
              <a:rect l="l" t="t" r="r" b="b"/>
              <a:pathLst>
                <a:path w="901064" h="1347470">
                  <a:moveTo>
                    <a:pt x="0" y="150113"/>
                  </a:moveTo>
                  <a:lnTo>
                    <a:pt x="7652" y="102656"/>
                  </a:lnTo>
                  <a:lnTo>
                    <a:pt x="28963" y="61447"/>
                  </a:lnTo>
                  <a:lnTo>
                    <a:pt x="61458" y="28955"/>
                  </a:lnTo>
                  <a:lnTo>
                    <a:pt x="102666" y="7650"/>
                  </a:lnTo>
                  <a:lnTo>
                    <a:pt x="150114" y="0"/>
                  </a:lnTo>
                  <a:lnTo>
                    <a:pt x="750569" y="0"/>
                  </a:lnTo>
                  <a:lnTo>
                    <a:pt x="798027" y="7650"/>
                  </a:lnTo>
                  <a:lnTo>
                    <a:pt x="839236" y="28955"/>
                  </a:lnTo>
                  <a:lnTo>
                    <a:pt x="871728" y="61447"/>
                  </a:lnTo>
                  <a:lnTo>
                    <a:pt x="893033" y="102656"/>
                  </a:lnTo>
                  <a:lnTo>
                    <a:pt x="900684" y="150113"/>
                  </a:lnTo>
                  <a:lnTo>
                    <a:pt x="900684" y="1197102"/>
                  </a:lnTo>
                  <a:lnTo>
                    <a:pt x="893033" y="1244559"/>
                  </a:lnTo>
                  <a:lnTo>
                    <a:pt x="871728" y="1285768"/>
                  </a:lnTo>
                  <a:lnTo>
                    <a:pt x="839236" y="1318260"/>
                  </a:lnTo>
                  <a:lnTo>
                    <a:pt x="798027" y="1339565"/>
                  </a:lnTo>
                  <a:lnTo>
                    <a:pt x="750569" y="1347215"/>
                  </a:lnTo>
                  <a:lnTo>
                    <a:pt x="150114" y="1347215"/>
                  </a:lnTo>
                  <a:lnTo>
                    <a:pt x="102666" y="1339565"/>
                  </a:lnTo>
                  <a:lnTo>
                    <a:pt x="61458" y="1318260"/>
                  </a:lnTo>
                  <a:lnTo>
                    <a:pt x="28963" y="1285768"/>
                  </a:lnTo>
                  <a:lnTo>
                    <a:pt x="7652" y="1244559"/>
                  </a:lnTo>
                  <a:lnTo>
                    <a:pt x="0" y="1197102"/>
                  </a:lnTo>
                  <a:lnTo>
                    <a:pt x="0" y="150113"/>
                  </a:lnTo>
                  <a:close/>
                </a:path>
              </a:pathLst>
            </a:custGeom>
            <a:ln w="25908">
              <a:solidFill>
                <a:srgbClr val="000000"/>
              </a:solidFill>
            </a:ln>
          </p:spPr>
          <p:txBody>
            <a:bodyPr wrap="square" lIns="0" tIns="0" rIns="0" bIns="0" rtlCol="0"/>
            <a:lstStyle/>
            <a:p>
              <a:endParaRPr/>
            </a:p>
          </p:txBody>
        </p:sp>
      </p:grpSp>
      <p:sp>
        <p:nvSpPr>
          <p:cNvPr id="17" name="object 17"/>
          <p:cNvSpPr txBox="1">
            <a:spLocks noGrp="1"/>
          </p:cNvSpPr>
          <p:nvPr>
            <p:ph type="title"/>
          </p:nvPr>
        </p:nvSpPr>
        <p:spPr>
          <a:xfrm>
            <a:off x="942847" y="453009"/>
            <a:ext cx="9154160" cy="1123315"/>
          </a:xfrm>
          <a:prstGeom prst="rect">
            <a:avLst/>
          </a:prstGeom>
        </p:spPr>
        <p:txBody>
          <a:bodyPr vert="horz" wrap="square" lIns="0" tIns="12700" rIns="0" bIns="0" rtlCol="0">
            <a:spAutoFit/>
          </a:bodyPr>
          <a:lstStyle/>
          <a:p>
            <a:pPr marL="12700" marR="5080">
              <a:lnSpc>
                <a:spcPct val="100000"/>
              </a:lnSpc>
              <a:spcBef>
                <a:spcPts val="100"/>
              </a:spcBef>
            </a:pPr>
            <a:r>
              <a:rPr spc="-30" dirty="0"/>
              <a:t>Уровни</a:t>
            </a:r>
            <a:r>
              <a:rPr spc="-10" dirty="0"/>
              <a:t> </a:t>
            </a:r>
            <a:r>
              <a:rPr spc="-5" dirty="0"/>
              <a:t>Спиральной</a:t>
            </a:r>
            <a:r>
              <a:rPr spc="-30" dirty="0"/>
              <a:t> </a:t>
            </a:r>
            <a:r>
              <a:rPr spc="-5" dirty="0"/>
              <a:t>динамики</a:t>
            </a:r>
            <a:r>
              <a:rPr spc="15" dirty="0"/>
              <a:t> </a:t>
            </a:r>
            <a:r>
              <a:rPr spc="-20" dirty="0"/>
              <a:t>раскрывают </a:t>
            </a:r>
            <a:r>
              <a:rPr spc="-985" dirty="0"/>
              <a:t> </a:t>
            </a:r>
            <a:r>
              <a:rPr spc="-30" dirty="0"/>
              <a:t>волны</a:t>
            </a:r>
            <a:r>
              <a:rPr spc="5" dirty="0"/>
              <a:t> </a:t>
            </a:r>
            <a:r>
              <a:rPr spc="-50" dirty="0"/>
              <a:t>Тоффлера</a:t>
            </a:r>
          </a:p>
        </p:txBody>
      </p:sp>
      <p:sp>
        <p:nvSpPr>
          <p:cNvPr id="18" name="object 18"/>
          <p:cNvSpPr txBox="1"/>
          <p:nvPr/>
        </p:nvSpPr>
        <p:spPr>
          <a:xfrm>
            <a:off x="1105916" y="2953588"/>
            <a:ext cx="16764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3</a:t>
            </a:r>
            <a:endParaRPr sz="2000">
              <a:latin typeface="Arial"/>
              <a:cs typeface="Arial"/>
            </a:endParaRPr>
          </a:p>
        </p:txBody>
      </p:sp>
      <p:sp>
        <p:nvSpPr>
          <p:cNvPr id="19" name="object 19"/>
          <p:cNvSpPr/>
          <p:nvPr/>
        </p:nvSpPr>
        <p:spPr>
          <a:xfrm>
            <a:off x="1046225" y="3533394"/>
            <a:ext cx="901065" cy="1408430"/>
          </a:xfrm>
          <a:custGeom>
            <a:avLst/>
            <a:gdLst/>
            <a:ahLst/>
            <a:cxnLst/>
            <a:rect l="l" t="t" r="r" b="b"/>
            <a:pathLst>
              <a:path w="901064" h="1408429">
                <a:moveTo>
                  <a:pt x="0" y="150113"/>
                </a:moveTo>
                <a:lnTo>
                  <a:pt x="7652" y="102656"/>
                </a:lnTo>
                <a:lnTo>
                  <a:pt x="28963" y="61447"/>
                </a:lnTo>
                <a:lnTo>
                  <a:pt x="61458" y="28955"/>
                </a:lnTo>
                <a:lnTo>
                  <a:pt x="102666" y="7650"/>
                </a:lnTo>
                <a:lnTo>
                  <a:pt x="150114" y="0"/>
                </a:lnTo>
                <a:lnTo>
                  <a:pt x="750569" y="0"/>
                </a:lnTo>
                <a:lnTo>
                  <a:pt x="798027" y="7650"/>
                </a:lnTo>
                <a:lnTo>
                  <a:pt x="839236" y="28955"/>
                </a:lnTo>
                <a:lnTo>
                  <a:pt x="871728" y="61447"/>
                </a:lnTo>
                <a:lnTo>
                  <a:pt x="893033" y="102656"/>
                </a:lnTo>
                <a:lnTo>
                  <a:pt x="900684" y="150113"/>
                </a:lnTo>
                <a:lnTo>
                  <a:pt x="900684" y="1258061"/>
                </a:lnTo>
                <a:lnTo>
                  <a:pt x="893033" y="1305519"/>
                </a:lnTo>
                <a:lnTo>
                  <a:pt x="871728" y="1346728"/>
                </a:lnTo>
                <a:lnTo>
                  <a:pt x="839236" y="1379219"/>
                </a:lnTo>
                <a:lnTo>
                  <a:pt x="798027" y="1400525"/>
                </a:lnTo>
                <a:lnTo>
                  <a:pt x="750569" y="1408175"/>
                </a:lnTo>
                <a:lnTo>
                  <a:pt x="150114" y="1408175"/>
                </a:lnTo>
                <a:lnTo>
                  <a:pt x="102666" y="1400525"/>
                </a:lnTo>
                <a:lnTo>
                  <a:pt x="61458" y="1379219"/>
                </a:lnTo>
                <a:lnTo>
                  <a:pt x="28963" y="1346728"/>
                </a:lnTo>
                <a:lnTo>
                  <a:pt x="7652" y="1305519"/>
                </a:lnTo>
                <a:lnTo>
                  <a:pt x="0" y="1258061"/>
                </a:lnTo>
                <a:lnTo>
                  <a:pt x="0" y="150113"/>
                </a:lnTo>
                <a:close/>
              </a:path>
            </a:pathLst>
          </a:custGeom>
          <a:ln w="25908">
            <a:solidFill>
              <a:srgbClr val="000000"/>
            </a:solidFill>
          </a:ln>
        </p:spPr>
        <p:txBody>
          <a:bodyPr wrap="square" lIns="0" tIns="0" rIns="0" bIns="0" rtlCol="0"/>
          <a:lstStyle/>
          <a:p>
            <a:endParaRPr/>
          </a:p>
        </p:txBody>
      </p:sp>
      <p:sp>
        <p:nvSpPr>
          <p:cNvPr id="20" name="object 20"/>
          <p:cNvSpPr txBox="1"/>
          <p:nvPr/>
        </p:nvSpPr>
        <p:spPr>
          <a:xfrm>
            <a:off x="1105916" y="4527550"/>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2</a:t>
            </a:r>
            <a:endParaRPr sz="2000">
              <a:latin typeface="Arial"/>
              <a:cs typeface="Arial"/>
            </a:endParaRPr>
          </a:p>
        </p:txBody>
      </p:sp>
      <p:sp>
        <p:nvSpPr>
          <p:cNvPr id="21" name="object 21"/>
          <p:cNvSpPr/>
          <p:nvPr/>
        </p:nvSpPr>
        <p:spPr>
          <a:xfrm>
            <a:off x="1046225" y="5097017"/>
            <a:ext cx="901065" cy="1356360"/>
          </a:xfrm>
          <a:custGeom>
            <a:avLst/>
            <a:gdLst/>
            <a:ahLst/>
            <a:cxnLst/>
            <a:rect l="l" t="t" r="r" b="b"/>
            <a:pathLst>
              <a:path w="901064" h="1356360">
                <a:moveTo>
                  <a:pt x="0" y="150113"/>
                </a:moveTo>
                <a:lnTo>
                  <a:pt x="7652" y="102656"/>
                </a:lnTo>
                <a:lnTo>
                  <a:pt x="28963" y="61447"/>
                </a:lnTo>
                <a:lnTo>
                  <a:pt x="61458" y="28955"/>
                </a:lnTo>
                <a:lnTo>
                  <a:pt x="102666" y="7650"/>
                </a:lnTo>
                <a:lnTo>
                  <a:pt x="150114" y="0"/>
                </a:lnTo>
                <a:lnTo>
                  <a:pt x="750569" y="0"/>
                </a:lnTo>
                <a:lnTo>
                  <a:pt x="798027" y="7650"/>
                </a:lnTo>
                <a:lnTo>
                  <a:pt x="839236" y="28955"/>
                </a:lnTo>
                <a:lnTo>
                  <a:pt x="871728" y="61447"/>
                </a:lnTo>
                <a:lnTo>
                  <a:pt x="893033" y="102656"/>
                </a:lnTo>
                <a:lnTo>
                  <a:pt x="900684" y="150113"/>
                </a:lnTo>
                <a:lnTo>
                  <a:pt x="900684" y="1206245"/>
                </a:lnTo>
                <a:lnTo>
                  <a:pt x="893033" y="1253693"/>
                </a:lnTo>
                <a:lnTo>
                  <a:pt x="871728" y="1294901"/>
                </a:lnTo>
                <a:lnTo>
                  <a:pt x="839236" y="1327396"/>
                </a:lnTo>
                <a:lnTo>
                  <a:pt x="798027" y="1348707"/>
                </a:lnTo>
                <a:lnTo>
                  <a:pt x="750569" y="1356359"/>
                </a:lnTo>
                <a:lnTo>
                  <a:pt x="150114" y="1356359"/>
                </a:lnTo>
                <a:lnTo>
                  <a:pt x="102666" y="1348707"/>
                </a:lnTo>
                <a:lnTo>
                  <a:pt x="61458" y="1327396"/>
                </a:lnTo>
                <a:lnTo>
                  <a:pt x="28963" y="1294901"/>
                </a:lnTo>
                <a:lnTo>
                  <a:pt x="7652" y="1253693"/>
                </a:lnTo>
                <a:lnTo>
                  <a:pt x="0" y="1206245"/>
                </a:lnTo>
                <a:lnTo>
                  <a:pt x="0" y="150113"/>
                </a:lnTo>
                <a:close/>
              </a:path>
            </a:pathLst>
          </a:custGeom>
          <a:ln w="25908">
            <a:solidFill>
              <a:srgbClr val="000000"/>
            </a:solidFill>
          </a:ln>
        </p:spPr>
        <p:txBody>
          <a:bodyPr wrap="square" lIns="0" tIns="0" rIns="0" bIns="0" rtlCol="0"/>
          <a:lstStyle/>
          <a:p>
            <a:endParaRPr/>
          </a:p>
        </p:txBody>
      </p:sp>
      <p:sp>
        <p:nvSpPr>
          <p:cNvPr id="22" name="object 22"/>
          <p:cNvSpPr txBox="1"/>
          <p:nvPr/>
        </p:nvSpPr>
        <p:spPr>
          <a:xfrm>
            <a:off x="1105916" y="6040018"/>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1</a:t>
            </a:r>
            <a:endParaRPr sz="2000">
              <a:latin typeface="Arial"/>
              <a:cs typeface="Arial"/>
            </a:endParaRPr>
          </a:p>
        </p:txBody>
      </p:sp>
      <p:grpSp>
        <p:nvGrpSpPr>
          <p:cNvPr id="23" name="object 23"/>
          <p:cNvGrpSpPr/>
          <p:nvPr/>
        </p:nvGrpSpPr>
        <p:grpSpPr>
          <a:xfrm>
            <a:off x="1768729" y="5067300"/>
            <a:ext cx="9168765" cy="1184275"/>
            <a:chOff x="1768729" y="5067300"/>
            <a:chExt cx="9168765" cy="1184275"/>
          </a:xfrm>
        </p:grpSpPr>
        <p:sp>
          <p:nvSpPr>
            <p:cNvPr id="24" name="object 24"/>
            <p:cNvSpPr/>
            <p:nvPr/>
          </p:nvSpPr>
          <p:spPr>
            <a:xfrm>
              <a:off x="2376678" y="5086350"/>
              <a:ext cx="8560435" cy="1146175"/>
            </a:xfrm>
            <a:custGeom>
              <a:avLst/>
              <a:gdLst/>
              <a:ahLst/>
              <a:cxnLst/>
              <a:rect l="l" t="t" r="r" b="b"/>
              <a:pathLst>
                <a:path w="8560435" h="1146175">
                  <a:moveTo>
                    <a:pt x="8560308" y="0"/>
                  </a:moveTo>
                  <a:lnTo>
                    <a:pt x="0" y="0"/>
                  </a:lnTo>
                  <a:lnTo>
                    <a:pt x="0" y="1146048"/>
                  </a:lnTo>
                  <a:lnTo>
                    <a:pt x="8560308" y="1146048"/>
                  </a:lnTo>
                  <a:lnTo>
                    <a:pt x="8560308" y="0"/>
                  </a:lnTo>
                  <a:close/>
                </a:path>
              </a:pathLst>
            </a:custGeom>
            <a:solidFill>
              <a:srgbClr val="FFFFC9"/>
            </a:solidFill>
          </p:spPr>
          <p:txBody>
            <a:bodyPr wrap="square" lIns="0" tIns="0" rIns="0" bIns="0" rtlCol="0"/>
            <a:lstStyle/>
            <a:p>
              <a:endParaRPr/>
            </a:p>
          </p:txBody>
        </p:sp>
        <p:sp>
          <p:nvSpPr>
            <p:cNvPr id="25" name="object 25"/>
            <p:cNvSpPr/>
            <p:nvPr/>
          </p:nvSpPr>
          <p:spPr>
            <a:xfrm>
              <a:off x="1787779" y="5086350"/>
              <a:ext cx="587375" cy="1146175"/>
            </a:xfrm>
            <a:custGeom>
              <a:avLst/>
              <a:gdLst/>
              <a:ahLst/>
              <a:cxnLst/>
              <a:rect l="l" t="t" r="r" b="b"/>
              <a:pathLst>
                <a:path w="587375" h="1146175">
                  <a:moveTo>
                    <a:pt x="586866" y="0"/>
                  </a:moveTo>
                  <a:lnTo>
                    <a:pt x="586866" y="1146048"/>
                  </a:lnTo>
                </a:path>
                <a:path w="587375" h="1146175">
                  <a:moveTo>
                    <a:pt x="586866" y="278384"/>
                  </a:moveTo>
                  <a:lnTo>
                    <a:pt x="0" y="495172"/>
                  </a:lnTo>
                </a:path>
              </a:pathLst>
            </a:custGeom>
            <a:ln w="38100">
              <a:solidFill>
                <a:srgbClr val="A6A6A6"/>
              </a:solidFill>
            </a:ln>
          </p:spPr>
          <p:txBody>
            <a:bodyPr wrap="square" lIns="0" tIns="0" rIns="0" bIns="0" rtlCol="0"/>
            <a:lstStyle/>
            <a:p>
              <a:endParaRPr/>
            </a:p>
          </p:txBody>
        </p:sp>
      </p:grpSp>
      <p:sp>
        <p:nvSpPr>
          <p:cNvPr id="26" name="object 26"/>
          <p:cNvSpPr txBox="1"/>
          <p:nvPr/>
        </p:nvSpPr>
        <p:spPr>
          <a:xfrm>
            <a:off x="2393695" y="5120385"/>
            <a:ext cx="8543290" cy="1040765"/>
          </a:xfrm>
          <a:prstGeom prst="rect">
            <a:avLst/>
          </a:prstGeom>
        </p:spPr>
        <p:txBody>
          <a:bodyPr vert="horz" wrap="square" lIns="0" tIns="12700" rIns="0" bIns="0" rtlCol="0">
            <a:spAutoFit/>
          </a:bodyPr>
          <a:lstStyle/>
          <a:p>
            <a:pPr marL="90170">
              <a:lnSpc>
                <a:spcPts val="2050"/>
              </a:lnSpc>
              <a:spcBef>
                <a:spcPts val="100"/>
              </a:spcBef>
            </a:pPr>
            <a:r>
              <a:rPr sz="1800" b="1" spc="-15" dirty="0">
                <a:solidFill>
                  <a:srgbClr val="7E7E7E"/>
                </a:solidFill>
                <a:latin typeface="Arial"/>
                <a:cs typeface="Arial"/>
              </a:rPr>
              <a:t>Сельскохозяйственное</a:t>
            </a:r>
            <a:r>
              <a:rPr sz="1800" b="1" spc="40" dirty="0">
                <a:solidFill>
                  <a:srgbClr val="7E7E7E"/>
                </a:solidFill>
                <a:latin typeface="Arial"/>
                <a:cs typeface="Arial"/>
              </a:rPr>
              <a:t> </a:t>
            </a:r>
            <a:r>
              <a:rPr sz="1800" b="1" spc="-15" dirty="0">
                <a:solidFill>
                  <a:srgbClr val="7E7E7E"/>
                </a:solidFill>
                <a:latin typeface="Arial"/>
                <a:cs typeface="Arial"/>
              </a:rPr>
              <a:t>общество</a:t>
            </a:r>
            <a:r>
              <a:rPr sz="1800" b="1" spc="50" dirty="0">
                <a:solidFill>
                  <a:srgbClr val="7E7E7E"/>
                </a:solidFill>
                <a:latin typeface="Arial"/>
                <a:cs typeface="Arial"/>
              </a:rPr>
              <a:t> </a:t>
            </a:r>
            <a:r>
              <a:rPr sz="1800" b="1" spc="-5" dirty="0">
                <a:solidFill>
                  <a:srgbClr val="7E7E7E"/>
                </a:solidFill>
                <a:latin typeface="Arial"/>
                <a:cs typeface="Arial"/>
              </a:rPr>
              <a:t>первой</a:t>
            </a:r>
            <a:r>
              <a:rPr sz="1800" b="1" spc="15" dirty="0">
                <a:solidFill>
                  <a:srgbClr val="7E7E7E"/>
                </a:solidFill>
                <a:latin typeface="Arial"/>
                <a:cs typeface="Arial"/>
              </a:rPr>
              <a:t> </a:t>
            </a:r>
            <a:r>
              <a:rPr sz="1800" b="1" spc="-20" dirty="0">
                <a:solidFill>
                  <a:srgbClr val="7E7E7E"/>
                </a:solidFill>
                <a:latin typeface="Arial"/>
                <a:cs typeface="Arial"/>
              </a:rPr>
              <a:t>волны</a:t>
            </a:r>
            <a:r>
              <a:rPr sz="1800" b="1" spc="25" dirty="0">
                <a:solidFill>
                  <a:srgbClr val="7E7E7E"/>
                </a:solidFill>
                <a:latin typeface="Arial"/>
                <a:cs typeface="Arial"/>
              </a:rPr>
              <a:t> </a:t>
            </a:r>
            <a:r>
              <a:rPr sz="1800" b="1" dirty="0">
                <a:solidFill>
                  <a:srgbClr val="7E7E7E"/>
                </a:solidFill>
                <a:latin typeface="Arial"/>
                <a:cs typeface="Arial"/>
              </a:rPr>
              <a:t>– </a:t>
            </a:r>
            <a:r>
              <a:rPr sz="1800" b="1" spc="-10" dirty="0">
                <a:solidFill>
                  <a:srgbClr val="7E7E7E"/>
                </a:solidFill>
                <a:latin typeface="Arial"/>
                <a:cs typeface="Arial"/>
              </a:rPr>
              <a:t>ремесленное</a:t>
            </a:r>
            <a:r>
              <a:rPr sz="1800" b="1" spc="-5" dirty="0">
                <a:solidFill>
                  <a:srgbClr val="7E7E7E"/>
                </a:solidFill>
                <a:latin typeface="Arial"/>
                <a:cs typeface="Arial"/>
              </a:rPr>
              <a:t> </a:t>
            </a:r>
            <a:r>
              <a:rPr sz="1800" b="1" spc="-10" dirty="0">
                <a:solidFill>
                  <a:srgbClr val="7E7E7E"/>
                </a:solidFill>
                <a:latin typeface="Arial"/>
                <a:cs typeface="Arial"/>
              </a:rPr>
              <a:t>освоение</a:t>
            </a:r>
            <a:endParaRPr sz="1800">
              <a:latin typeface="Arial"/>
              <a:cs typeface="Arial"/>
            </a:endParaRPr>
          </a:p>
          <a:p>
            <a:pPr marL="90170">
              <a:lnSpc>
                <a:spcPts val="1945"/>
              </a:lnSpc>
            </a:pPr>
            <a:r>
              <a:rPr sz="1800" spc="-10" dirty="0">
                <a:solidFill>
                  <a:srgbClr val="7E7E7E"/>
                </a:solidFill>
                <a:latin typeface="Arial"/>
                <a:cs typeface="Arial"/>
              </a:rPr>
              <a:t>деятельности.</a:t>
            </a:r>
            <a:r>
              <a:rPr sz="1800" dirty="0">
                <a:solidFill>
                  <a:srgbClr val="7E7E7E"/>
                </a:solidFill>
                <a:latin typeface="Arial"/>
                <a:cs typeface="Arial"/>
              </a:rPr>
              <a:t> </a:t>
            </a:r>
            <a:r>
              <a:rPr sz="1800" spc="-5" dirty="0">
                <a:solidFill>
                  <a:srgbClr val="7E7E7E"/>
                </a:solidFill>
                <a:latin typeface="Arial"/>
                <a:cs typeface="Arial"/>
              </a:rPr>
              <a:t>Маленькие</a:t>
            </a:r>
            <a:r>
              <a:rPr sz="1800" spc="-10" dirty="0">
                <a:solidFill>
                  <a:srgbClr val="7E7E7E"/>
                </a:solidFill>
                <a:latin typeface="Arial"/>
                <a:cs typeface="Arial"/>
              </a:rPr>
              <a:t> организации</a:t>
            </a:r>
            <a:r>
              <a:rPr sz="1800" spc="-5" dirty="0">
                <a:solidFill>
                  <a:srgbClr val="7E7E7E"/>
                </a:solidFill>
                <a:latin typeface="Arial"/>
                <a:cs typeface="Arial"/>
              </a:rPr>
              <a:t> </a:t>
            </a:r>
            <a:r>
              <a:rPr sz="1800" dirty="0">
                <a:solidFill>
                  <a:srgbClr val="7E7E7E"/>
                </a:solidFill>
                <a:latin typeface="Arial"/>
                <a:cs typeface="Arial"/>
              </a:rPr>
              <a:t>и</a:t>
            </a:r>
            <a:r>
              <a:rPr sz="1800" spc="-5" dirty="0">
                <a:solidFill>
                  <a:srgbClr val="7E7E7E"/>
                </a:solidFill>
                <a:latin typeface="Arial"/>
                <a:cs typeface="Arial"/>
              </a:rPr>
              <a:t> малый</a:t>
            </a:r>
            <a:r>
              <a:rPr sz="1800" spc="5" dirty="0">
                <a:solidFill>
                  <a:srgbClr val="7E7E7E"/>
                </a:solidFill>
                <a:latin typeface="Arial"/>
                <a:cs typeface="Arial"/>
              </a:rPr>
              <a:t> </a:t>
            </a:r>
            <a:r>
              <a:rPr sz="1800" spc="-10" dirty="0">
                <a:solidFill>
                  <a:srgbClr val="7E7E7E"/>
                </a:solidFill>
                <a:latin typeface="Arial"/>
                <a:cs typeface="Arial"/>
              </a:rPr>
              <a:t>масштаб</a:t>
            </a:r>
            <a:r>
              <a:rPr sz="1800" spc="35" dirty="0">
                <a:solidFill>
                  <a:srgbClr val="7E7E7E"/>
                </a:solidFill>
                <a:latin typeface="Arial"/>
                <a:cs typeface="Arial"/>
              </a:rPr>
              <a:t> </a:t>
            </a:r>
            <a:r>
              <a:rPr sz="1800" dirty="0">
                <a:solidFill>
                  <a:srgbClr val="7E7E7E"/>
                </a:solidFill>
                <a:latin typeface="Arial"/>
                <a:cs typeface="Arial"/>
              </a:rPr>
              <a:t>–</a:t>
            </a:r>
            <a:r>
              <a:rPr sz="1800" spc="-5" dirty="0">
                <a:solidFill>
                  <a:srgbClr val="7E7E7E"/>
                </a:solidFill>
                <a:latin typeface="Arial"/>
                <a:cs typeface="Arial"/>
              </a:rPr>
              <a:t> мастерская</a:t>
            </a:r>
            <a:endParaRPr sz="1800">
              <a:latin typeface="Arial"/>
              <a:cs typeface="Arial"/>
            </a:endParaRPr>
          </a:p>
          <a:p>
            <a:pPr marL="90170">
              <a:lnSpc>
                <a:spcPts val="1945"/>
              </a:lnSpc>
            </a:pPr>
            <a:r>
              <a:rPr sz="1800" spc="-5" dirty="0">
                <a:solidFill>
                  <a:srgbClr val="7E7E7E"/>
                </a:solidFill>
                <a:latin typeface="Arial"/>
                <a:cs typeface="Arial"/>
              </a:rPr>
              <a:t>ремесленников,</a:t>
            </a:r>
            <a:r>
              <a:rPr sz="1800" spc="10" dirty="0">
                <a:solidFill>
                  <a:srgbClr val="7E7E7E"/>
                </a:solidFill>
                <a:latin typeface="Arial"/>
                <a:cs typeface="Arial"/>
              </a:rPr>
              <a:t> </a:t>
            </a:r>
            <a:r>
              <a:rPr sz="1800" spc="-10" dirty="0">
                <a:solidFill>
                  <a:srgbClr val="7E7E7E"/>
                </a:solidFill>
                <a:latin typeface="Arial"/>
                <a:cs typeface="Arial"/>
              </a:rPr>
              <a:t>ферма.</a:t>
            </a:r>
            <a:r>
              <a:rPr sz="1800" spc="20" dirty="0">
                <a:solidFill>
                  <a:srgbClr val="7E7E7E"/>
                </a:solidFill>
                <a:latin typeface="Arial"/>
                <a:cs typeface="Arial"/>
              </a:rPr>
              <a:t> </a:t>
            </a:r>
            <a:r>
              <a:rPr sz="1800" spc="-15" dirty="0">
                <a:solidFill>
                  <a:srgbClr val="7E7E7E"/>
                </a:solidFill>
                <a:latin typeface="Arial"/>
                <a:cs typeface="Arial"/>
              </a:rPr>
              <a:t>Традиции.</a:t>
            </a:r>
            <a:r>
              <a:rPr sz="1800" spc="-30" dirty="0">
                <a:solidFill>
                  <a:srgbClr val="7E7E7E"/>
                </a:solidFill>
                <a:latin typeface="Arial"/>
                <a:cs typeface="Arial"/>
              </a:rPr>
              <a:t> </a:t>
            </a:r>
            <a:r>
              <a:rPr sz="1800" spc="-10" dirty="0">
                <a:solidFill>
                  <a:srgbClr val="7E7E7E"/>
                </a:solidFill>
                <a:latin typeface="Arial"/>
                <a:cs typeface="Arial"/>
              </a:rPr>
              <a:t>Обучение</a:t>
            </a:r>
            <a:r>
              <a:rPr sz="1800" spc="10" dirty="0">
                <a:solidFill>
                  <a:srgbClr val="7E7E7E"/>
                </a:solidFill>
                <a:latin typeface="Arial"/>
                <a:cs typeface="Arial"/>
              </a:rPr>
              <a:t> </a:t>
            </a:r>
            <a:r>
              <a:rPr sz="1800" spc="-10" dirty="0">
                <a:solidFill>
                  <a:srgbClr val="7E7E7E"/>
                </a:solidFill>
                <a:latin typeface="Arial"/>
                <a:cs typeface="Arial"/>
              </a:rPr>
              <a:t>повторением</a:t>
            </a:r>
            <a:endParaRPr sz="1800">
              <a:latin typeface="Arial"/>
              <a:cs typeface="Arial"/>
            </a:endParaRPr>
          </a:p>
          <a:p>
            <a:pPr marL="90170">
              <a:lnSpc>
                <a:spcPts val="2055"/>
              </a:lnSpc>
            </a:pPr>
            <a:r>
              <a:rPr sz="1800" spc="-5" dirty="0">
                <a:solidFill>
                  <a:srgbClr val="7E7E7E"/>
                </a:solidFill>
                <a:latin typeface="Arial"/>
                <a:cs typeface="Arial"/>
              </a:rPr>
              <a:t>за</a:t>
            </a:r>
            <a:r>
              <a:rPr sz="1800" spc="-15" dirty="0">
                <a:solidFill>
                  <a:srgbClr val="7E7E7E"/>
                </a:solidFill>
                <a:latin typeface="Arial"/>
                <a:cs typeface="Arial"/>
              </a:rPr>
              <a:t> </a:t>
            </a:r>
            <a:r>
              <a:rPr sz="1800" spc="-5" dirty="0">
                <a:solidFill>
                  <a:srgbClr val="7E7E7E"/>
                </a:solidFill>
                <a:latin typeface="Arial"/>
                <a:cs typeface="Arial"/>
              </a:rPr>
              <a:t>наставником.</a:t>
            </a:r>
            <a:r>
              <a:rPr sz="1800" spc="10" dirty="0">
                <a:solidFill>
                  <a:srgbClr val="7E7E7E"/>
                </a:solidFill>
                <a:latin typeface="Arial"/>
                <a:cs typeface="Arial"/>
              </a:rPr>
              <a:t> </a:t>
            </a:r>
            <a:r>
              <a:rPr sz="1800" b="1" dirty="0">
                <a:solidFill>
                  <a:srgbClr val="7E7E7E"/>
                </a:solidFill>
                <a:latin typeface="Arial"/>
                <a:cs typeface="Arial"/>
              </a:rPr>
              <a:t>Цель</a:t>
            </a:r>
            <a:r>
              <a:rPr sz="1800" b="1" spc="-5" dirty="0">
                <a:solidFill>
                  <a:srgbClr val="7E7E7E"/>
                </a:solidFill>
                <a:latin typeface="Arial"/>
                <a:cs typeface="Arial"/>
              </a:rPr>
              <a:t> </a:t>
            </a:r>
            <a:r>
              <a:rPr sz="1800" b="1" dirty="0">
                <a:solidFill>
                  <a:srgbClr val="7E7E7E"/>
                </a:solidFill>
                <a:latin typeface="Arial"/>
                <a:cs typeface="Arial"/>
              </a:rPr>
              <a:t>–</a:t>
            </a:r>
            <a:r>
              <a:rPr sz="1800" b="1" spc="-10" dirty="0">
                <a:solidFill>
                  <a:srgbClr val="7E7E7E"/>
                </a:solidFill>
                <a:latin typeface="Arial"/>
                <a:cs typeface="Arial"/>
              </a:rPr>
              <a:t> </a:t>
            </a:r>
            <a:r>
              <a:rPr sz="1800" b="1" spc="-15" dirty="0">
                <a:solidFill>
                  <a:srgbClr val="7E7E7E"/>
                </a:solidFill>
                <a:latin typeface="Arial"/>
                <a:cs typeface="Arial"/>
              </a:rPr>
              <a:t>хорошо</a:t>
            </a:r>
            <a:r>
              <a:rPr sz="1800" b="1" spc="10" dirty="0">
                <a:solidFill>
                  <a:srgbClr val="7E7E7E"/>
                </a:solidFill>
                <a:latin typeface="Arial"/>
                <a:cs typeface="Arial"/>
              </a:rPr>
              <a:t> </a:t>
            </a:r>
            <a:r>
              <a:rPr sz="1800" b="1" spc="-10" dirty="0">
                <a:solidFill>
                  <a:srgbClr val="7E7E7E"/>
                </a:solidFill>
                <a:latin typeface="Arial"/>
                <a:cs typeface="Arial"/>
              </a:rPr>
              <a:t>делать</a:t>
            </a:r>
            <a:r>
              <a:rPr sz="1800" b="1" spc="40" dirty="0">
                <a:solidFill>
                  <a:srgbClr val="7E7E7E"/>
                </a:solidFill>
                <a:latin typeface="Arial"/>
                <a:cs typeface="Arial"/>
              </a:rPr>
              <a:t> </a:t>
            </a:r>
            <a:r>
              <a:rPr sz="1800" b="1" spc="-10" dirty="0">
                <a:solidFill>
                  <a:srgbClr val="7E7E7E"/>
                </a:solidFill>
                <a:latin typeface="Arial"/>
                <a:cs typeface="Arial"/>
              </a:rPr>
              <a:t>дело</a:t>
            </a:r>
            <a:r>
              <a:rPr sz="1800" b="1" spc="-5" dirty="0">
                <a:solidFill>
                  <a:srgbClr val="7E7E7E"/>
                </a:solidFill>
                <a:latin typeface="Arial"/>
                <a:cs typeface="Arial"/>
              </a:rPr>
              <a:t> </a:t>
            </a:r>
            <a:r>
              <a:rPr sz="1800" b="1" dirty="0">
                <a:solidFill>
                  <a:srgbClr val="7E7E7E"/>
                </a:solidFill>
                <a:latin typeface="Arial"/>
                <a:cs typeface="Arial"/>
              </a:rPr>
              <a:t>в </a:t>
            </a:r>
            <a:r>
              <a:rPr sz="1800" b="1" spc="-10" dirty="0">
                <a:solidFill>
                  <a:srgbClr val="7E7E7E"/>
                </a:solidFill>
                <a:latin typeface="Arial"/>
                <a:cs typeface="Arial"/>
              </a:rPr>
              <a:t>своей</a:t>
            </a:r>
            <a:r>
              <a:rPr sz="1800" b="1" spc="5" dirty="0">
                <a:solidFill>
                  <a:srgbClr val="7E7E7E"/>
                </a:solidFill>
                <a:latin typeface="Arial"/>
                <a:cs typeface="Arial"/>
              </a:rPr>
              <a:t> </a:t>
            </a:r>
            <a:r>
              <a:rPr sz="1800" b="1" spc="-10" dirty="0">
                <a:solidFill>
                  <a:srgbClr val="7E7E7E"/>
                </a:solidFill>
                <a:latin typeface="Arial"/>
                <a:cs typeface="Arial"/>
              </a:rPr>
              <a:t>нише</a:t>
            </a:r>
            <a:endParaRPr sz="1800">
              <a:latin typeface="Arial"/>
              <a:cs typeface="Arial"/>
            </a:endParaRPr>
          </a:p>
        </p:txBody>
      </p:sp>
      <p:grpSp>
        <p:nvGrpSpPr>
          <p:cNvPr id="27" name="object 27"/>
          <p:cNvGrpSpPr/>
          <p:nvPr/>
        </p:nvGrpSpPr>
        <p:grpSpPr>
          <a:xfrm>
            <a:off x="1826005" y="3531108"/>
            <a:ext cx="9110980" cy="1287780"/>
            <a:chOff x="1826005" y="3531108"/>
            <a:chExt cx="9110980" cy="1287780"/>
          </a:xfrm>
        </p:grpSpPr>
        <p:sp>
          <p:nvSpPr>
            <p:cNvPr id="28" name="object 28"/>
            <p:cNvSpPr/>
            <p:nvPr/>
          </p:nvSpPr>
          <p:spPr>
            <a:xfrm>
              <a:off x="2376677" y="3550158"/>
              <a:ext cx="8560435" cy="1249680"/>
            </a:xfrm>
            <a:custGeom>
              <a:avLst/>
              <a:gdLst/>
              <a:ahLst/>
              <a:cxnLst/>
              <a:rect l="l" t="t" r="r" b="b"/>
              <a:pathLst>
                <a:path w="8560435" h="1249679">
                  <a:moveTo>
                    <a:pt x="8560308" y="0"/>
                  </a:moveTo>
                  <a:lnTo>
                    <a:pt x="0" y="0"/>
                  </a:lnTo>
                  <a:lnTo>
                    <a:pt x="0" y="1249680"/>
                  </a:lnTo>
                  <a:lnTo>
                    <a:pt x="8560308" y="1249680"/>
                  </a:lnTo>
                  <a:lnTo>
                    <a:pt x="8560308" y="0"/>
                  </a:lnTo>
                  <a:close/>
                </a:path>
              </a:pathLst>
            </a:custGeom>
            <a:solidFill>
              <a:srgbClr val="FFFFC9"/>
            </a:solidFill>
          </p:spPr>
          <p:txBody>
            <a:bodyPr wrap="square" lIns="0" tIns="0" rIns="0" bIns="0" rtlCol="0"/>
            <a:lstStyle/>
            <a:p>
              <a:endParaRPr/>
            </a:p>
          </p:txBody>
        </p:sp>
        <p:sp>
          <p:nvSpPr>
            <p:cNvPr id="29" name="object 29"/>
            <p:cNvSpPr/>
            <p:nvPr/>
          </p:nvSpPr>
          <p:spPr>
            <a:xfrm>
              <a:off x="1845055" y="3550158"/>
              <a:ext cx="523240" cy="1249680"/>
            </a:xfrm>
            <a:custGeom>
              <a:avLst/>
              <a:gdLst/>
              <a:ahLst/>
              <a:cxnLst/>
              <a:rect l="l" t="t" r="r" b="b"/>
              <a:pathLst>
                <a:path w="523239" h="1249679">
                  <a:moveTo>
                    <a:pt x="523113" y="0"/>
                  </a:moveTo>
                  <a:lnTo>
                    <a:pt x="523113" y="1249679"/>
                  </a:lnTo>
                </a:path>
                <a:path w="523239" h="1249679">
                  <a:moveTo>
                    <a:pt x="523113" y="227964"/>
                  </a:moveTo>
                  <a:lnTo>
                    <a:pt x="0" y="416305"/>
                  </a:lnTo>
                </a:path>
              </a:pathLst>
            </a:custGeom>
            <a:ln w="38100">
              <a:solidFill>
                <a:srgbClr val="A6A6A6"/>
              </a:solidFill>
            </a:ln>
          </p:spPr>
          <p:txBody>
            <a:bodyPr wrap="square" lIns="0" tIns="0" rIns="0" bIns="0" rtlCol="0"/>
            <a:lstStyle/>
            <a:p>
              <a:endParaRPr/>
            </a:p>
          </p:txBody>
        </p:sp>
      </p:grpSp>
      <p:sp>
        <p:nvSpPr>
          <p:cNvPr id="30" name="object 30"/>
          <p:cNvSpPr txBox="1"/>
          <p:nvPr/>
        </p:nvSpPr>
        <p:spPr>
          <a:xfrm>
            <a:off x="2387219" y="3607689"/>
            <a:ext cx="8550275" cy="1123315"/>
          </a:xfrm>
          <a:prstGeom prst="rect">
            <a:avLst/>
          </a:prstGeom>
        </p:spPr>
        <p:txBody>
          <a:bodyPr vert="horz" wrap="square" lIns="0" tIns="12700" rIns="0" bIns="0" rtlCol="0">
            <a:spAutoFit/>
          </a:bodyPr>
          <a:lstStyle/>
          <a:p>
            <a:pPr marL="132715" marR="207010" algn="just">
              <a:lnSpc>
                <a:spcPct val="100000"/>
              </a:lnSpc>
              <a:spcBef>
                <a:spcPts val="100"/>
              </a:spcBef>
            </a:pPr>
            <a:r>
              <a:rPr sz="1800" b="1" spc="-35" dirty="0">
                <a:solidFill>
                  <a:srgbClr val="7E7E7E"/>
                </a:solidFill>
                <a:latin typeface="Arial"/>
                <a:cs typeface="Arial"/>
              </a:rPr>
              <a:t>Индустриальное </a:t>
            </a:r>
            <a:r>
              <a:rPr sz="1800" b="1" spc="-40" dirty="0">
                <a:solidFill>
                  <a:srgbClr val="7E7E7E"/>
                </a:solidFill>
                <a:latin typeface="Arial"/>
                <a:cs typeface="Arial"/>
              </a:rPr>
              <a:t>общество </a:t>
            </a:r>
            <a:r>
              <a:rPr sz="1800" b="1" spc="-45" dirty="0">
                <a:solidFill>
                  <a:srgbClr val="7E7E7E"/>
                </a:solidFill>
                <a:latin typeface="Arial"/>
                <a:cs typeface="Arial"/>
              </a:rPr>
              <a:t>второй волны </a:t>
            </a:r>
            <a:r>
              <a:rPr sz="1800" b="1" dirty="0">
                <a:solidFill>
                  <a:srgbClr val="7E7E7E"/>
                </a:solidFill>
                <a:latin typeface="Arial"/>
                <a:cs typeface="Arial"/>
              </a:rPr>
              <a:t>– </a:t>
            </a:r>
            <a:r>
              <a:rPr sz="1800" b="1" spc="-45" dirty="0">
                <a:solidFill>
                  <a:srgbClr val="7E7E7E"/>
                </a:solidFill>
                <a:latin typeface="Arial"/>
                <a:cs typeface="Arial"/>
              </a:rPr>
              <a:t>технологичное </a:t>
            </a:r>
            <a:r>
              <a:rPr sz="1800" b="1" spc="-40" dirty="0">
                <a:solidFill>
                  <a:srgbClr val="7E7E7E"/>
                </a:solidFill>
                <a:latin typeface="Arial"/>
                <a:cs typeface="Arial"/>
              </a:rPr>
              <a:t>производство</a:t>
            </a:r>
            <a:r>
              <a:rPr sz="1800" spc="-40" dirty="0">
                <a:solidFill>
                  <a:srgbClr val="7E7E7E"/>
                </a:solidFill>
                <a:latin typeface="Arial"/>
                <a:cs typeface="Arial"/>
              </a:rPr>
              <a:t>. </a:t>
            </a:r>
            <a:r>
              <a:rPr sz="1800" spc="-490" dirty="0">
                <a:solidFill>
                  <a:srgbClr val="7E7E7E"/>
                </a:solidFill>
                <a:latin typeface="Arial"/>
                <a:cs typeface="Arial"/>
              </a:rPr>
              <a:t> </a:t>
            </a:r>
            <a:r>
              <a:rPr sz="1800" spc="-40" dirty="0">
                <a:solidFill>
                  <a:srgbClr val="7E7E7E"/>
                </a:solidFill>
                <a:latin typeface="Arial"/>
                <a:cs typeface="Arial"/>
              </a:rPr>
              <a:t>Большие организации-механизмы. Классический менеджмент: топ-менеджеры </a:t>
            </a:r>
            <a:r>
              <a:rPr sz="1800" spc="-35" dirty="0">
                <a:solidFill>
                  <a:srgbClr val="7E7E7E"/>
                </a:solidFill>
                <a:latin typeface="Arial"/>
                <a:cs typeface="Arial"/>
              </a:rPr>
              <a:t> </a:t>
            </a:r>
            <a:r>
              <a:rPr sz="1800" spc="-40" dirty="0">
                <a:solidFill>
                  <a:srgbClr val="7E7E7E"/>
                </a:solidFill>
                <a:latin typeface="Arial"/>
                <a:cs typeface="Arial"/>
              </a:rPr>
              <a:t>задают</a:t>
            </a:r>
            <a:r>
              <a:rPr sz="1800" spc="-45" dirty="0">
                <a:solidFill>
                  <a:srgbClr val="7E7E7E"/>
                </a:solidFill>
                <a:latin typeface="Arial"/>
                <a:cs typeface="Arial"/>
              </a:rPr>
              <a:t> </a:t>
            </a:r>
            <a:r>
              <a:rPr sz="1800" spc="-40" dirty="0">
                <a:solidFill>
                  <a:srgbClr val="7E7E7E"/>
                </a:solidFill>
                <a:latin typeface="Arial"/>
                <a:cs typeface="Arial"/>
              </a:rPr>
              <a:t>направление</a:t>
            </a:r>
            <a:r>
              <a:rPr sz="1800" spc="-15" dirty="0">
                <a:solidFill>
                  <a:srgbClr val="7E7E7E"/>
                </a:solidFill>
                <a:latin typeface="Arial"/>
                <a:cs typeface="Arial"/>
              </a:rPr>
              <a:t> </a:t>
            </a:r>
            <a:r>
              <a:rPr sz="1800" dirty="0">
                <a:solidFill>
                  <a:srgbClr val="7E7E7E"/>
                </a:solidFill>
                <a:latin typeface="Arial"/>
                <a:cs typeface="Arial"/>
              </a:rPr>
              <a:t>и</a:t>
            </a:r>
            <a:r>
              <a:rPr sz="1800" spc="-60" dirty="0">
                <a:solidFill>
                  <a:srgbClr val="7E7E7E"/>
                </a:solidFill>
                <a:latin typeface="Arial"/>
                <a:cs typeface="Arial"/>
              </a:rPr>
              <a:t> </a:t>
            </a:r>
            <a:r>
              <a:rPr sz="1800" spc="-40" dirty="0">
                <a:solidFill>
                  <a:srgbClr val="7E7E7E"/>
                </a:solidFill>
                <a:latin typeface="Arial"/>
                <a:cs typeface="Arial"/>
              </a:rPr>
              <a:t>дают</a:t>
            </a:r>
            <a:r>
              <a:rPr sz="1800" spc="-50" dirty="0">
                <a:solidFill>
                  <a:srgbClr val="7E7E7E"/>
                </a:solidFill>
                <a:latin typeface="Arial"/>
                <a:cs typeface="Arial"/>
              </a:rPr>
              <a:t> </a:t>
            </a:r>
            <a:r>
              <a:rPr sz="1800" spc="-35" dirty="0">
                <a:solidFill>
                  <a:srgbClr val="7E7E7E"/>
                </a:solidFill>
                <a:latin typeface="Arial"/>
                <a:cs typeface="Arial"/>
              </a:rPr>
              <a:t>энергию, </a:t>
            </a:r>
            <a:r>
              <a:rPr sz="1800" spc="-40" dirty="0">
                <a:solidFill>
                  <a:srgbClr val="7E7E7E"/>
                </a:solidFill>
                <a:latin typeface="Arial"/>
                <a:cs typeface="Arial"/>
              </a:rPr>
              <a:t>организация</a:t>
            </a:r>
            <a:r>
              <a:rPr sz="1800" spc="-10" dirty="0">
                <a:solidFill>
                  <a:srgbClr val="7E7E7E"/>
                </a:solidFill>
                <a:latin typeface="Arial"/>
                <a:cs typeface="Arial"/>
              </a:rPr>
              <a:t> </a:t>
            </a:r>
            <a:r>
              <a:rPr sz="1800" spc="-45" dirty="0">
                <a:solidFill>
                  <a:srgbClr val="7E7E7E"/>
                </a:solidFill>
                <a:latin typeface="Arial"/>
                <a:cs typeface="Arial"/>
              </a:rPr>
              <a:t>движется</a:t>
            </a:r>
            <a:r>
              <a:rPr sz="1800" spc="-20" dirty="0">
                <a:solidFill>
                  <a:srgbClr val="7E7E7E"/>
                </a:solidFill>
                <a:latin typeface="Arial"/>
                <a:cs typeface="Arial"/>
              </a:rPr>
              <a:t> </a:t>
            </a:r>
            <a:r>
              <a:rPr sz="1800" dirty="0">
                <a:solidFill>
                  <a:srgbClr val="7E7E7E"/>
                </a:solidFill>
                <a:latin typeface="Arial"/>
                <a:cs typeface="Arial"/>
              </a:rPr>
              <a:t>к</a:t>
            </a:r>
            <a:r>
              <a:rPr sz="1800" spc="-65" dirty="0">
                <a:solidFill>
                  <a:srgbClr val="7E7E7E"/>
                </a:solidFill>
                <a:latin typeface="Arial"/>
                <a:cs typeface="Arial"/>
              </a:rPr>
              <a:t> </a:t>
            </a:r>
            <a:r>
              <a:rPr sz="1800" spc="-80" dirty="0">
                <a:solidFill>
                  <a:srgbClr val="7E7E7E"/>
                </a:solidFill>
                <a:latin typeface="Arial"/>
                <a:cs typeface="Arial"/>
              </a:rPr>
              <a:t>результату.</a:t>
            </a:r>
            <a:endParaRPr sz="1800">
              <a:latin typeface="Arial"/>
              <a:cs typeface="Arial"/>
            </a:endParaRPr>
          </a:p>
          <a:p>
            <a:pPr marL="132715" algn="just">
              <a:lnSpc>
                <a:spcPct val="100000"/>
              </a:lnSpc>
            </a:pPr>
            <a:r>
              <a:rPr sz="1800" b="1" spc="-25" dirty="0">
                <a:solidFill>
                  <a:srgbClr val="7E7E7E"/>
                </a:solidFill>
                <a:latin typeface="Arial"/>
                <a:cs typeface="Arial"/>
              </a:rPr>
              <a:t>Цель</a:t>
            </a:r>
            <a:r>
              <a:rPr sz="1800" b="1" spc="-50" dirty="0">
                <a:solidFill>
                  <a:srgbClr val="7E7E7E"/>
                </a:solidFill>
                <a:latin typeface="Arial"/>
                <a:cs typeface="Arial"/>
              </a:rPr>
              <a:t> </a:t>
            </a:r>
            <a:r>
              <a:rPr sz="1800" b="1" dirty="0">
                <a:solidFill>
                  <a:srgbClr val="7E7E7E"/>
                </a:solidFill>
                <a:latin typeface="Arial"/>
                <a:cs typeface="Arial"/>
              </a:rPr>
              <a:t>–</a:t>
            </a:r>
            <a:r>
              <a:rPr sz="1800" b="1" spc="-60" dirty="0">
                <a:solidFill>
                  <a:srgbClr val="7E7E7E"/>
                </a:solidFill>
                <a:latin typeface="Arial"/>
                <a:cs typeface="Arial"/>
              </a:rPr>
              <a:t> </a:t>
            </a:r>
            <a:r>
              <a:rPr sz="1800" b="1" spc="-35" dirty="0">
                <a:solidFill>
                  <a:srgbClr val="7E7E7E"/>
                </a:solidFill>
                <a:latin typeface="Arial"/>
                <a:cs typeface="Arial"/>
              </a:rPr>
              <a:t>неограниченная</a:t>
            </a:r>
            <a:r>
              <a:rPr sz="1800" b="1" dirty="0">
                <a:solidFill>
                  <a:srgbClr val="7E7E7E"/>
                </a:solidFill>
                <a:latin typeface="Arial"/>
                <a:cs typeface="Arial"/>
              </a:rPr>
              <a:t> </a:t>
            </a:r>
            <a:r>
              <a:rPr sz="1800" b="1" spc="-40" dirty="0">
                <a:solidFill>
                  <a:srgbClr val="7E7E7E"/>
                </a:solidFill>
                <a:latin typeface="Arial"/>
                <a:cs typeface="Arial"/>
              </a:rPr>
              <a:t>экспансия,</a:t>
            </a:r>
            <a:r>
              <a:rPr sz="1800" b="1" spc="-10" dirty="0">
                <a:solidFill>
                  <a:srgbClr val="7E7E7E"/>
                </a:solidFill>
                <a:latin typeface="Arial"/>
                <a:cs typeface="Arial"/>
              </a:rPr>
              <a:t> </a:t>
            </a:r>
            <a:r>
              <a:rPr sz="1800" b="1" spc="-40" dirty="0">
                <a:solidFill>
                  <a:srgbClr val="7E7E7E"/>
                </a:solidFill>
                <a:latin typeface="Arial"/>
                <a:cs typeface="Arial"/>
              </a:rPr>
              <a:t>подчинение</a:t>
            </a:r>
            <a:r>
              <a:rPr sz="1800" b="1" dirty="0">
                <a:solidFill>
                  <a:srgbClr val="7E7E7E"/>
                </a:solidFill>
                <a:latin typeface="Arial"/>
                <a:cs typeface="Arial"/>
              </a:rPr>
              <a:t> </a:t>
            </a:r>
            <a:r>
              <a:rPr sz="1800" b="1" spc="-30" dirty="0">
                <a:solidFill>
                  <a:srgbClr val="7E7E7E"/>
                </a:solidFill>
                <a:latin typeface="Arial"/>
                <a:cs typeface="Arial"/>
              </a:rPr>
              <a:t>мира</a:t>
            </a:r>
            <a:r>
              <a:rPr sz="1800" b="1" spc="-40" dirty="0">
                <a:solidFill>
                  <a:srgbClr val="7E7E7E"/>
                </a:solidFill>
                <a:latin typeface="Arial"/>
                <a:cs typeface="Arial"/>
              </a:rPr>
              <a:t> своим</a:t>
            </a:r>
            <a:r>
              <a:rPr sz="1800" b="1" spc="-15" dirty="0">
                <a:solidFill>
                  <a:srgbClr val="7E7E7E"/>
                </a:solidFill>
                <a:latin typeface="Arial"/>
                <a:cs typeface="Arial"/>
              </a:rPr>
              <a:t> </a:t>
            </a:r>
            <a:r>
              <a:rPr sz="1800" b="1" spc="-35" dirty="0">
                <a:solidFill>
                  <a:srgbClr val="7E7E7E"/>
                </a:solidFill>
                <a:latin typeface="Arial"/>
                <a:cs typeface="Arial"/>
              </a:rPr>
              <a:t>целям</a:t>
            </a:r>
            <a:endParaRPr sz="1800">
              <a:latin typeface="Arial"/>
              <a:cs typeface="Arial"/>
            </a:endParaRPr>
          </a:p>
        </p:txBody>
      </p:sp>
      <p:grpSp>
        <p:nvGrpSpPr>
          <p:cNvPr id="31" name="object 31"/>
          <p:cNvGrpSpPr/>
          <p:nvPr/>
        </p:nvGrpSpPr>
        <p:grpSpPr>
          <a:xfrm>
            <a:off x="1819655" y="2036826"/>
            <a:ext cx="9117330" cy="1274445"/>
            <a:chOff x="1819655" y="2036826"/>
            <a:chExt cx="9117330" cy="1274445"/>
          </a:xfrm>
        </p:grpSpPr>
        <p:sp>
          <p:nvSpPr>
            <p:cNvPr id="32" name="object 32"/>
            <p:cNvSpPr/>
            <p:nvPr/>
          </p:nvSpPr>
          <p:spPr>
            <a:xfrm>
              <a:off x="2376677" y="2036826"/>
              <a:ext cx="8560435" cy="1274445"/>
            </a:xfrm>
            <a:custGeom>
              <a:avLst/>
              <a:gdLst/>
              <a:ahLst/>
              <a:cxnLst/>
              <a:rect l="l" t="t" r="r" b="b"/>
              <a:pathLst>
                <a:path w="8560435" h="1274445">
                  <a:moveTo>
                    <a:pt x="8560308" y="0"/>
                  </a:moveTo>
                  <a:lnTo>
                    <a:pt x="0" y="0"/>
                  </a:lnTo>
                  <a:lnTo>
                    <a:pt x="0" y="1274064"/>
                  </a:lnTo>
                  <a:lnTo>
                    <a:pt x="8560308" y="1274064"/>
                  </a:lnTo>
                  <a:lnTo>
                    <a:pt x="8560308" y="0"/>
                  </a:lnTo>
                  <a:close/>
                </a:path>
              </a:pathLst>
            </a:custGeom>
            <a:solidFill>
              <a:srgbClr val="FFFFC9"/>
            </a:solidFill>
          </p:spPr>
          <p:txBody>
            <a:bodyPr wrap="square" lIns="0" tIns="0" rIns="0" bIns="0" rtlCol="0"/>
            <a:lstStyle/>
            <a:p>
              <a:endParaRPr/>
            </a:p>
          </p:txBody>
        </p:sp>
        <p:sp>
          <p:nvSpPr>
            <p:cNvPr id="33" name="object 33"/>
            <p:cNvSpPr/>
            <p:nvPr/>
          </p:nvSpPr>
          <p:spPr>
            <a:xfrm>
              <a:off x="1838705" y="2036826"/>
              <a:ext cx="523240" cy="1274445"/>
            </a:xfrm>
            <a:custGeom>
              <a:avLst/>
              <a:gdLst/>
              <a:ahLst/>
              <a:cxnLst/>
              <a:rect l="l" t="t" r="r" b="b"/>
              <a:pathLst>
                <a:path w="523239" h="1274445">
                  <a:moveTo>
                    <a:pt x="523113" y="0"/>
                  </a:moveTo>
                  <a:lnTo>
                    <a:pt x="523113" y="1274064"/>
                  </a:lnTo>
                </a:path>
                <a:path w="523239" h="1274445">
                  <a:moveTo>
                    <a:pt x="523113" y="315087"/>
                  </a:moveTo>
                  <a:lnTo>
                    <a:pt x="0" y="582676"/>
                  </a:lnTo>
                </a:path>
              </a:pathLst>
            </a:custGeom>
            <a:ln w="38100">
              <a:solidFill>
                <a:srgbClr val="A6A6A6"/>
              </a:solidFill>
            </a:ln>
          </p:spPr>
          <p:txBody>
            <a:bodyPr wrap="square" lIns="0" tIns="0" rIns="0" bIns="0" rtlCol="0"/>
            <a:lstStyle/>
            <a:p>
              <a:endParaRPr/>
            </a:p>
          </p:txBody>
        </p:sp>
      </p:grpSp>
      <p:sp>
        <p:nvSpPr>
          <p:cNvPr id="34" name="object 34"/>
          <p:cNvSpPr txBox="1"/>
          <p:nvPr/>
        </p:nvSpPr>
        <p:spPr>
          <a:xfrm>
            <a:off x="2380869" y="2105914"/>
            <a:ext cx="8556625" cy="1123315"/>
          </a:xfrm>
          <a:prstGeom prst="rect">
            <a:avLst/>
          </a:prstGeom>
        </p:spPr>
        <p:txBody>
          <a:bodyPr vert="horz" wrap="square" lIns="0" tIns="12700" rIns="0" bIns="0" rtlCol="0">
            <a:spAutoFit/>
          </a:bodyPr>
          <a:lstStyle/>
          <a:p>
            <a:pPr marL="139065" marR="1099820">
              <a:lnSpc>
                <a:spcPct val="100000"/>
              </a:lnSpc>
              <a:spcBef>
                <a:spcPts val="100"/>
              </a:spcBef>
            </a:pPr>
            <a:r>
              <a:rPr sz="1800" b="1" spc="-25" dirty="0">
                <a:solidFill>
                  <a:srgbClr val="7E7E7E"/>
                </a:solidFill>
                <a:latin typeface="Arial"/>
                <a:cs typeface="Arial"/>
              </a:rPr>
              <a:t>Третья</a:t>
            </a:r>
            <a:r>
              <a:rPr sz="1800" b="1" spc="40" dirty="0">
                <a:solidFill>
                  <a:srgbClr val="7E7E7E"/>
                </a:solidFill>
                <a:latin typeface="Arial"/>
                <a:cs typeface="Arial"/>
              </a:rPr>
              <a:t> </a:t>
            </a:r>
            <a:r>
              <a:rPr sz="1800" b="1" spc="-20" dirty="0">
                <a:solidFill>
                  <a:srgbClr val="7E7E7E"/>
                </a:solidFill>
                <a:latin typeface="Arial"/>
                <a:cs typeface="Arial"/>
              </a:rPr>
              <a:t>волна</a:t>
            </a:r>
            <a:r>
              <a:rPr sz="1800" b="1" dirty="0">
                <a:solidFill>
                  <a:srgbClr val="7E7E7E"/>
                </a:solidFill>
                <a:latin typeface="Arial"/>
                <a:cs typeface="Arial"/>
              </a:rPr>
              <a:t> </a:t>
            </a:r>
            <a:r>
              <a:rPr sz="1800" dirty="0">
                <a:solidFill>
                  <a:srgbClr val="7E7E7E"/>
                </a:solidFill>
                <a:latin typeface="Arial"/>
                <a:cs typeface="Arial"/>
              </a:rPr>
              <a:t>–</a:t>
            </a:r>
            <a:r>
              <a:rPr sz="1800" spc="-5" dirty="0">
                <a:solidFill>
                  <a:srgbClr val="7E7E7E"/>
                </a:solidFill>
                <a:latin typeface="Arial"/>
                <a:cs typeface="Arial"/>
              </a:rPr>
              <a:t> </a:t>
            </a:r>
            <a:r>
              <a:rPr sz="1800" spc="-10" dirty="0">
                <a:solidFill>
                  <a:srgbClr val="7E7E7E"/>
                </a:solidFill>
                <a:latin typeface="Arial"/>
                <a:cs typeface="Arial"/>
              </a:rPr>
              <a:t>организация</a:t>
            </a:r>
            <a:r>
              <a:rPr sz="1800" spc="-15" dirty="0">
                <a:solidFill>
                  <a:srgbClr val="7E7E7E"/>
                </a:solidFill>
                <a:latin typeface="Arial"/>
                <a:cs typeface="Arial"/>
              </a:rPr>
              <a:t> </a:t>
            </a:r>
            <a:r>
              <a:rPr sz="1800" spc="10" dirty="0">
                <a:solidFill>
                  <a:srgbClr val="7E7E7E"/>
                </a:solidFill>
                <a:latin typeface="Arial"/>
                <a:cs typeface="Arial"/>
              </a:rPr>
              <a:t>как </a:t>
            </a:r>
            <a:r>
              <a:rPr sz="1800" b="1" spc="-10" dirty="0">
                <a:solidFill>
                  <a:srgbClr val="7E7E7E"/>
                </a:solidFill>
                <a:latin typeface="Arial"/>
                <a:cs typeface="Arial"/>
              </a:rPr>
              <a:t>эволюционирующий</a:t>
            </a:r>
            <a:r>
              <a:rPr sz="1800" b="1" spc="45" dirty="0">
                <a:solidFill>
                  <a:srgbClr val="7E7E7E"/>
                </a:solidFill>
                <a:latin typeface="Arial"/>
                <a:cs typeface="Arial"/>
              </a:rPr>
              <a:t> </a:t>
            </a:r>
            <a:r>
              <a:rPr sz="1800" b="1" spc="-10" dirty="0">
                <a:solidFill>
                  <a:srgbClr val="7E7E7E"/>
                </a:solidFill>
                <a:latin typeface="Arial"/>
                <a:cs typeface="Arial"/>
              </a:rPr>
              <a:t>организм</a:t>
            </a:r>
            <a:r>
              <a:rPr sz="1800" spc="-10" dirty="0">
                <a:solidFill>
                  <a:srgbClr val="7E7E7E"/>
                </a:solidFill>
                <a:latin typeface="Arial"/>
                <a:cs typeface="Arial"/>
              </a:rPr>
              <a:t>. </a:t>
            </a:r>
            <a:r>
              <a:rPr sz="1800" spc="-5" dirty="0">
                <a:solidFill>
                  <a:srgbClr val="7E7E7E"/>
                </a:solidFill>
                <a:latin typeface="Arial"/>
                <a:cs typeface="Arial"/>
              </a:rPr>
              <a:t> </a:t>
            </a:r>
            <a:r>
              <a:rPr sz="1800" spc="-15" dirty="0">
                <a:solidFill>
                  <a:srgbClr val="7E7E7E"/>
                </a:solidFill>
                <a:latin typeface="Arial"/>
                <a:cs typeface="Arial"/>
              </a:rPr>
              <a:t>Размытие</a:t>
            </a:r>
            <a:r>
              <a:rPr sz="1800" dirty="0">
                <a:solidFill>
                  <a:srgbClr val="7E7E7E"/>
                </a:solidFill>
                <a:latin typeface="Arial"/>
                <a:cs typeface="Arial"/>
              </a:rPr>
              <a:t> </a:t>
            </a:r>
            <a:r>
              <a:rPr sz="1800" spc="-5" dirty="0">
                <a:solidFill>
                  <a:srgbClr val="7E7E7E"/>
                </a:solidFill>
                <a:latin typeface="Arial"/>
                <a:cs typeface="Arial"/>
              </a:rPr>
              <a:t>границ</a:t>
            </a:r>
            <a:r>
              <a:rPr sz="1800" spc="10" dirty="0">
                <a:solidFill>
                  <a:srgbClr val="7E7E7E"/>
                </a:solidFill>
                <a:latin typeface="Arial"/>
                <a:cs typeface="Arial"/>
              </a:rPr>
              <a:t> </a:t>
            </a:r>
            <a:r>
              <a:rPr sz="1800" spc="-10" dirty="0">
                <a:solidFill>
                  <a:srgbClr val="7E7E7E"/>
                </a:solidFill>
                <a:latin typeface="Arial"/>
                <a:cs typeface="Arial"/>
              </a:rPr>
              <a:t>организаций,</a:t>
            </a:r>
            <a:r>
              <a:rPr sz="1800" spc="-15" dirty="0">
                <a:solidFill>
                  <a:srgbClr val="7E7E7E"/>
                </a:solidFill>
                <a:latin typeface="Arial"/>
                <a:cs typeface="Arial"/>
              </a:rPr>
              <a:t> </a:t>
            </a:r>
            <a:r>
              <a:rPr sz="1800" spc="-5" dirty="0">
                <a:solidFill>
                  <a:srgbClr val="7E7E7E"/>
                </a:solidFill>
                <a:latin typeface="Arial"/>
                <a:cs typeface="Arial"/>
              </a:rPr>
              <a:t>сложные</a:t>
            </a:r>
            <a:r>
              <a:rPr sz="1800" spc="5" dirty="0">
                <a:solidFill>
                  <a:srgbClr val="7E7E7E"/>
                </a:solidFill>
                <a:latin typeface="Arial"/>
                <a:cs typeface="Arial"/>
              </a:rPr>
              <a:t> </a:t>
            </a:r>
            <a:r>
              <a:rPr sz="1800" spc="-15" dirty="0">
                <a:solidFill>
                  <a:srgbClr val="7E7E7E"/>
                </a:solidFill>
                <a:latin typeface="Arial"/>
                <a:cs typeface="Arial"/>
              </a:rPr>
              <a:t>сетевые</a:t>
            </a:r>
            <a:r>
              <a:rPr sz="1800" spc="10" dirty="0">
                <a:solidFill>
                  <a:srgbClr val="7E7E7E"/>
                </a:solidFill>
                <a:latin typeface="Arial"/>
                <a:cs typeface="Arial"/>
              </a:rPr>
              <a:t> </a:t>
            </a:r>
            <a:r>
              <a:rPr sz="1800" spc="-5" dirty="0">
                <a:solidFill>
                  <a:srgbClr val="7E7E7E"/>
                </a:solidFill>
                <a:latin typeface="Arial"/>
                <a:cs typeface="Arial"/>
              </a:rPr>
              <a:t>кооперации</a:t>
            </a:r>
            <a:r>
              <a:rPr sz="1800" spc="5" dirty="0">
                <a:solidFill>
                  <a:srgbClr val="7E7E7E"/>
                </a:solidFill>
                <a:latin typeface="Arial"/>
                <a:cs typeface="Arial"/>
              </a:rPr>
              <a:t> </a:t>
            </a:r>
            <a:r>
              <a:rPr sz="1800" spc="-10" dirty="0">
                <a:solidFill>
                  <a:srgbClr val="7E7E7E"/>
                </a:solidFill>
                <a:latin typeface="Arial"/>
                <a:cs typeface="Arial"/>
              </a:rPr>
              <a:t>людей </a:t>
            </a:r>
            <a:r>
              <a:rPr sz="1800" spc="-484" dirty="0">
                <a:solidFill>
                  <a:srgbClr val="7E7E7E"/>
                </a:solidFill>
                <a:latin typeface="Arial"/>
                <a:cs typeface="Arial"/>
              </a:rPr>
              <a:t> </a:t>
            </a:r>
            <a:r>
              <a:rPr sz="1800" dirty="0">
                <a:solidFill>
                  <a:srgbClr val="7E7E7E"/>
                </a:solidFill>
                <a:latin typeface="Arial"/>
                <a:cs typeface="Arial"/>
              </a:rPr>
              <a:t>и</a:t>
            </a:r>
            <a:r>
              <a:rPr sz="1800" spc="-10" dirty="0">
                <a:solidFill>
                  <a:srgbClr val="7E7E7E"/>
                </a:solidFill>
                <a:latin typeface="Arial"/>
                <a:cs typeface="Arial"/>
              </a:rPr>
              <a:t> организаций</a:t>
            </a:r>
            <a:r>
              <a:rPr sz="1800" spc="-25" dirty="0">
                <a:solidFill>
                  <a:srgbClr val="7E7E7E"/>
                </a:solidFill>
                <a:latin typeface="Arial"/>
                <a:cs typeface="Arial"/>
              </a:rPr>
              <a:t> </a:t>
            </a:r>
            <a:r>
              <a:rPr sz="1800" dirty="0">
                <a:solidFill>
                  <a:srgbClr val="7E7E7E"/>
                </a:solidFill>
                <a:latin typeface="Arial"/>
                <a:cs typeface="Arial"/>
              </a:rPr>
              <a:t>в </a:t>
            </a:r>
            <a:r>
              <a:rPr sz="1800" spc="-15" dirty="0">
                <a:solidFill>
                  <a:srgbClr val="7E7E7E"/>
                </a:solidFill>
                <a:latin typeface="Arial"/>
                <a:cs typeface="Arial"/>
              </a:rPr>
              <a:t>деятельности.</a:t>
            </a:r>
            <a:r>
              <a:rPr sz="1800" spc="-5" dirty="0">
                <a:solidFill>
                  <a:srgbClr val="7E7E7E"/>
                </a:solidFill>
                <a:latin typeface="Arial"/>
                <a:cs typeface="Arial"/>
              </a:rPr>
              <a:t> Самореализация.</a:t>
            </a:r>
            <a:endParaRPr sz="1800">
              <a:latin typeface="Arial"/>
              <a:cs typeface="Arial"/>
            </a:endParaRPr>
          </a:p>
          <a:p>
            <a:pPr marL="139065">
              <a:lnSpc>
                <a:spcPct val="100000"/>
              </a:lnSpc>
            </a:pPr>
            <a:r>
              <a:rPr sz="1800" b="1" dirty="0">
                <a:solidFill>
                  <a:srgbClr val="7E7E7E"/>
                </a:solidFill>
                <a:latin typeface="Arial"/>
                <a:cs typeface="Arial"/>
              </a:rPr>
              <a:t>Цель</a:t>
            </a:r>
            <a:r>
              <a:rPr sz="1800" b="1" spc="-5" dirty="0">
                <a:solidFill>
                  <a:srgbClr val="7E7E7E"/>
                </a:solidFill>
                <a:latin typeface="Arial"/>
                <a:cs typeface="Arial"/>
              </a:rPr>
              <a:t> </a:t>
            </a:r>
            <a:r>
              <a:rPr sz="1800" b="1" dirty="0">
                <a:solidFill>
                  <a:srgbClr val="7E7E7E"/>
                </a:solidFill>
                <a:latin typeface="Arial"/>
                <a:cs typeface="Arial"/>
              </a:rPr>
              <a:t>–</a:t>
            </a:r>
            <a:r>
              <a:rPr sz="1800" b="1" spc="-5" dirty="0">
                <a:solidFill>
                  <a:srgbClr val="7E7E7E"/>
                </a:solidFill>
                <a:latin typeface="Arial"/>
                <a:cs typeface="Arial"/>
              </a:rPr>
              <a:t> </a:t>
            </a:r>
            <a:r>
              <a:rPr sz="1800" b="1" spc="-15" dirty="0">
                <a:solidFill>
                  <a:srgbClr val="7E7E7E"/>
                </a:solidFill>
                <a:latin typeface="Arial"/>
                <a:cs typeface="Arial"/>
              </a:rPr>
              <a:t>улучшать</a:t>
            </a:r>
            <a:r>
              <a:rPr sz="1800" b="1" spc="40" dirty="0">
                <a:solidFill>
                  <a:srgbClr val="7E7E7E"/>
                </a:solidFill>
                <a:latin typeface="Arial"/>
                <a:cs typeface="Arial"/>
              </a:rPr>
              <a:t> </a:t>
            </a:r>
            <a:r>
              <a:rPr sz="1800" b="1" dirty="0">
                <a:solidFill>
                  <a:srgbClr val="7E7E7E"/>
                </a:solidFill>
                <a:latin typeface="Arial"/>
                <a:cs typeface="Arial"/>
              </a:rPr>
              <a:t>мир</a:t>
            </a:r>
            <a:r>
              <a:rPr sz="1800" b="1" spc="15" dirty="0">
                <a:solidFill>
                  <a:srgbClr val="7E7E7E"/>
                </a:solidFill>
                <a:latin typeface="Arial"/>
                <a:cs typeface="Arial"/>
              </a:rPr>
              <a:t> </a:t>
            </a:r>
            <a:r>
              <a:rPr sz="1800" b="1" dirty="0">
                <a:solidFill>
                  <a:srgbClr val="7E7E7E"/>
                </a:solidFill>
                <a:latin typeface="Arial"/>
                <a:cs typeface="Arial"/>
              </a:rPr>
              <a:t>и</a:t>
            </a:r>
            <a:r>
              <a:rPr sz="1800" b="1" spc="-5" dirty="0">
                <a:solidFill>
                  <a:srgbClr val="7E7E7E"/>
                </a:solidFill>
                <a:latin typeface="Arial"/>
                <a:cs typeface="Arial"/>
              </a:rPr>
              <a:t> </a:t>
            </a:r>
            <a:r>
              <a:rPr sz="1800" b="1" spc="-10" dirty="0">
                <a:solidFill>
                  <a:srgbClr val="7E7E7E"/>
                </a:solidFill>
                <a:latin typeface="Arial"/>
                <a:cs typeface="Arial"/>
              </a:rPr>
              <a:t>приносить</a:t>
            </a:r>
            <a:r>
              <a:rPr sz="1800" b="1" spc="45" dirty="0">
                <a:solidFill>
                  <a:srgbClr val="7E7E7E"/>
                </a:solidFill>
                <a:latin typeface="Arial"/>
                <a:cs typeface="Arial"/>
              </a:rPr>
              <a:t> </a:t>
            </a:r>
            <a:r>
              <a:rPr sz="1800" b="1" spc="-15" dirty="0">
                <a:solidFill>
                  <a:srgbClr val="7E7E7E"/>
                </a:solidFill>
                <a:latin typeface="Arial"/>
                <a:cs typeface="Arial"/>
              </a:rPr>
              <a:t>счастье</a:t>
            </a:r>
            <a:r>
              <a:rPr sz="1800" b="1" spc="35" dirty="0">
                <a:solidFill>
                  <a:srgbClr val="7E7E7E"/>
                </a:solidFill>
                <a:latin typeface="Arial"/>
                <a:cs typeface="Arial"/>
              </a:rPr>
              <a:t> </a:t>
            </a:r>
            <a:r>
              <a:rPr sz="1800" b="1" spc="-10" dirty="0">
                <a:solidFill>
                  <a:srgbClr val="7E7E7E"/>
                </a:solidFill>
                <a:latin typeface="Arial"/>
                <a:cs typeface="Arial"/>
              </a:rPr>
              <a:t>участникам</a:t>
            </a:r>
            <a:endParaRPr sz="1800">
              <a:latin typeface="Arial"/>
              <a:cs typeface="Arial"/>
            </a:endParaRPr>
          </a:p>
        </p:txBody>
      </p:sp>
    </p:spTree>
    <p:extLst>
      <p:ext uri="{BB962C8B-B14F-4D97-AF65-F5344CB8AC3E}">
        <p14:creationId xmlns:p14="http://schemas.microsoft.com/office/powerpoint/2010/main" val="37258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9977755" cy="574040"/>
          </a:xfrm>
          <a:prstGeom prst="rect">
            <a:avLst/>
          </a:prstGeom>
        </p:spPr>
        <p:txBody>
          <a:bodyPr vert="horz" wrap="square" lIns="0" tIns="12700" rIns="0" bIns="0" rtlCol="0">
            <a:spAutoFit/>
          </a:bodyPr>
          <a:lstStyle/>
          <a:p>
            <a:pPr marL="12700">
              <a:lnSpc>
                <a:spcPct val="100000"/>
              </a:lnSpc>
              <a:spcBef>
                <a:spcPts val="100"/>
              </a:spcBef>
            </a:pPr>
            <a:r>
              <a:rPr spc="-45" dirty="0"/>
              <a:t>Рассказ</a:t>
            </a:r>
            <a:r>
              <a:rPr spc="-35" dirty="0"/>
              <a:t> </a:t>
            </a:r>
            <a:r>
              <a:rPr spc="-30" dirty="0"/>
              <a:t>про</a:t>
            </a:r>
            <a:r>
              <a:rPr spc="-55" dirty="0"/>
              <a:t> </a:t>
            </a:r>
            <a:r>
              <a:rPr spc="-35" dirty="0"/>
              <a:t>Scrum</a:t>
            </a:r>
            <a:r>
              <a:rPr spc="-45" dirty="0"/>
              <a:t> </a:t>
            </a:r>
            <a:r>
              <a:rPr spc="-40" dirty="0"/>
              <a:t>часто </a:t>
            </a:r>
            <a:r>
              <a:rPr spc="-55" dirty="0"/>
              <a:t>сводят</a:t>
            </a:r>
            <a:r>
              <a:rPr spc="-30" dirty="0"/>
              <a:t> </a:t>
            </a:r>
            <a:r>
              <a:rPr dirty="0"/>
              <a:t>к</a:t>
            </a:r>
            <a:r>
              <a:rPr spc="-75" dirty="0"/>
              <a:t> </a:t>
            </a:r>
            <a:r>
              <a:rPr spc="-60" dirty="0"/>
              <a:t>этой</a:t>
            </a:r>
            <a:r>
              <a:rPr spc="-40" dirty="0"/>
              <a:t> схеме…</a:t>
            </a:r>
          </a:p>
        </p:txBody>
      </p:sp>
      <p:grpSp>
        <p:nvGrpSpPr>
          <p:cNvPr id="3" name="object 3"/>
          <p:cNvGrpSpPr/>
          <p:nvPr/>
        </p:nvGrpSpPr>
        <p:grpSpPr>
          <a:xfrm>
            <a:off x="2642552" y="2122932"/>
            <a:ext cx="6326505" cy="2900680"/>
            <a:chOff x="2642552" y="2122932"/>
            <a:chExt cx="6326505" cy="2900680"/>
          </a:xfrm>
        </p:grpSpPr>
        <p:sp>
          <p:nvSpPr>
            <p:cNvPr id="4" name="object 4"/>
            <p:cNvSpPr/>
            <p:nvPr/>
          </p:nvSpPr>
          <p:spPr>
            <a:xfrm>
              <a:off x="3531108" y="2122931"/>
              <a:ext cx="5438140" cy="2569845"/>
            </a:xfrm>
            <a:custGeom>
              <a:avLst/>
              <a:gdLst/>
              <a:ahLst/>
              <a:cxnLst/>
              <a:rect l="l" t="t" r="r" b="b"/>
              <a:pathLst>
                <a:path w="5438140" h="2569845">
                  <a:moveTo>
                    <a:pt x="1572895" y="389001"/>
                  </a:moveTo>
                  <a:lnTo>
                    <a:pt x="1550670" y="58674"/>
                  </a:lnTo>
                  <a:lnTo>
                    <a:pt x="1501660" y="61747"/>
                  </a:lnTo>
                  <a:lnTo>
                    <a:pt x="1453324" y="66802"/>
                  </a:lnTo>
                  <a:lnTo>
                    <a:pt x="1405686" y="73837"/>
                  </a:lnTo>
                  <a:lnTo>
                    <a:pt x="1358811" y="82778"/>
                  </a:lnTo>
                  <a:lnTo>
                    <a:pt x="1312722" y="93599"/>
                  </a:lnTo>
                  <a:lnTo>
                    <a:pt x="1267460" y="106248"/>
                  </a:lnTo>
                  <a:lnTo>
                    <a:pt x="1223073" y="120675"/>
                  </a:lnTo>
                  <a:lnTo>
                    <a:pt x="1179588" y="136855"/>
                  </a:lnTo>
                  <a:lnTo>
                    <a:pt x="1137056" y="154736"/>
                  </a:lnTo>
                  <a:lnTo>
                    <a:pt x="1095502" y="174269"/>
                  </a:lnTo>
                  <a:lnTo>
                    <a:pt x="1054989" y="195414"/>
                  </a:lnTo>
                  <a:lnTo>
                    <a:pt x="1015530" y="218135"/>
                  </a:lnTo>
                  <a:lnTo>
                    <a:pt x="977176" y="242366"/>
                  </a:lnTo>
                  <a:lnTo>
                    <a:pt x="939977" y="268097"/>
                  </a:lnTo>
                  <a:lnTo>
                    <a:pt x="903960" y="295262"/>
                  </a:lnTo>
                  <a:lnTo>
                    <a:pt x="869162" y="323824"/>
                  </a:lnTo>
                  <a:lnTo>
                    <a:pt x="835634" y="353733"/>
                  </a:lnTo>
                  <a:lnTo>
                    <a:pt x="803414" y="384949"/>
                  </a:lnTo>
                  <a:lnTo>
                    <a:pt x="772528" y="417436"/>
                  </a:lnTo>
                  <a:lnTo>
                    <a:pt x="743038" y="451142"/>
                  </a:lnTo>
                  <a:lnTo>
                    <a:pt x="714971" y="486029"/>
                  </a:lnTo>
                  <a:lnTo>
                    <a:pt x="688352" y="522058"/>
                  </a:lnTo>
                  <a:lnTo>
                    <a:pt x="663244" y="559168"/>
                  </a:lnTo>
                  <a:lnTo>
                    <a:pt x="639686" y="597331"/>
                  </a:lnTo>
                  <a:lnTo>
                    <a:pt x="617702" y="636498"/>
                  </a:lnTo>
                  <a:lnTo>
                    <a:pt x="597344" y="676617"/>
                  </a:lnTo>
                  <a:lnTo>
                    <a:pt x="578637" y="717664"/>
                  </a:lnTo>
                  <a:lnTo>
                    <a:pt x="561644" y="759587"/>
                  </a:lnTo>
                  <a:lnTo>
                    <a:pt x="546379" y="802335"/>
                  </a:lnTo>
                  <a:lnTo>
                    <a:pt x="532904" y="845870"/>
                  </a:lnTo>
                  <a:lnTo>
                    <a:pt x="521233" y="890155"/>
                  </a:lnTo>
                  <a:lnTo>
                    <a:pt x="511441" y="935139"/>
                  </a:lnTo>
                  <a:lnTo>
                    <a:pt x="503542" y="980770"/>
                  </a:lnTo>
                  <a:lnTo>
                    <a:pt x="497573" y="1027023"/>
                  </a:lnTo>
                  <a:lnTo>
                    <a:pt x="493585" y="1073848"/>
                  </a:lnTo>
                  <a:lnTo>
                    <a:pt x="491617" y="1121194"/>
                  </a:lnTo>
                  <a:lnTo>
                    <a:pt x="491705" y="1169035"/>
                  </a:lnTo>
                  <a:lnTo>
                    <a:pt x="493903" y="1217295"/>
                  </a:lnTo>
                  <a:lnTo>
                    <a:pt x="498373" y="1267002"/>
                  </a:lnTo>
                  <a:lnTo>
                    <a:pt x="505091" y="1316342"/>
                  </a:lnTo>
                  <a:lnTo>
                    <a:pt x="513994" y="1365237"/>
                  </a:lnTo>
                  <a:lnTo>
                    <a:pt x="525081" y="1413637"/>
                  </a:lnTo>
                  <a:lnTo>
                    <a:pt x="538302" y="1461465"/>
                  </a:lnTo>
                  <a:lnTo>
                    <a:pt x="553618" y="1508658"/>
                  </a:lnTo>
                  <a:lnTo>
                    <a:pt x="571030" y="1555140"/>
                  </a:lnTo>
                  <a:lnTo>
                    <a:pt x="590473" y="1600860"/>
                  </a:lnTo>
                  <a:lnTo>
                    <a:pt x="611949" y="1645742"/>
                  </a:lnTo>
                  <a:lnTo>
                    <a:pt x="635406" y="1689709"/>
                  </a:lnTo>
                  <a:lnTo>
                    <a:pt x="660831" y="1732711"/>
                  </a:lnTo>
                  <a:lnTo>
                    <a:pt x="688174" y="1774672"/>
                  </a:lnTo>
                  <a:lnTo>
                    <a:pt x="717410" y="1815528"/>
                  </a:lnTo>
                  <a:lnTo>
                    <a:pt x="748525" y="1855216"/>
                  </a:lnTo>
                  <a:lnTo>
                    <a:pt x="781469" y="1893658"/>
                  </a:lnTo>
                  <a:lnTo>
                    <a:pt x="816229" y="1930781"/>
                  </a:lnTo>
                  <a:lnTo>
                    <a:pt x="741299" y="2022856"/>
                  </a:lnTo>
                  <a:lnTo>
                    <a:pt x="1030351" y="1901063"/>
                  </a:lnTo>
                  <a:lnTo>
                    <a:pt x="1101725" y="1580134"/>
                  </a:lnTo>
                  <a:lnTo>
                    <a:pt x="1027049" y="1671828"/>
                  </a:lnTo>
                  <a:lnTo>
                    <a:pt x="995514" y="1634388"/>
                  </a:lnTo>
                  <a:lnTo>
                    <a:pt x="966635" y="1595716"/>
                  </a:lnTo>
                  <a:lnTo>
                    <a:pt x="940409" y="1555953"/>
                  </a:lnTo>
                  <a:lnTo>
                    <a:pt x="916838" y="1515211"/>
                  </a:lnTo>
                  <a:lnTo>
                    <a:pt x="895896" y="1473593"/>
                  </a:lnTo>
                  <a:lnTo>
                    <a:pt x="877595" y="1431213"/>
                  </a:lnTo>
                  <a:lnTo>
                    <a:pt x="861923" y="1388198"/>
                  </a:lnTo>
                  <a:lnTo>
                    <a:pt x="848855" y="1344663"/>
                  </a:lnTo>
                  <a:lnTo>
                    <a:pt x="838415" y="1300708"/>
                  </a:lnTo>
                  <a:lnTo>
                    <a:pt x="830580" y="1256461"/>
                  </a:lnTo>
                  <a:lnTo>
                    <a:pt x="825334" y="1212049"/>
                  </a:lnTo>
                  <a:lnTo>
                    <a:pt x="822693" y="1167561"/>
                  </a:lnTo>
                  <a:lnTo>
                    <a:pt x="822629" y="1123111"/>
                  </a:lnTo>
                  <a:lnTo>
                    <a:pt x="825157" y="1078839"/>
                  </a:lnTo>
                  <a:lnTo>
                    <a:pt x="830249" y="1034859"/>
                  </a:lnTo>
                  <a:lnTo>
                    <a:pt x="837920" y="991260"/>
                  </a:lnTo>
                  <a:lnTo>
                    <a:pt x="848144" y="948169"/>
                  </a:lnTo>
                  <a:lnTo>
                    <a:pt x="860920" y="905713"/>
                  </a:lnTo>
                  <a:lnTo>
                    <a:pt x="876249" y="863993"/>
                  </a:lnTo>
                  <a:lnTo>
                    <a:pt x="894105" y="823137"/>
                  </a:lnTo>
                  <a:lnTo>
                    <a:pt x="914514" y="783247"/>
                  </a:lnTo>
                  <a:lnTo>
                    <a:pt x="937437" y="744435"/>
                  </a:lnTo>
                  <a:lnTo>
                    <a:pt x="962888" y="706843"/>
                  </a:lnTo>
                  <a:lnTo>
                    <a:pt x="990854" y="670547"/>
                  </a:lnTo>
                  <a:lnTo>
                    <a:pt x="1021334" y="635698"/>
                  </a:lnTo>
                  <a:lnTo>
                    <a:pt x="1054303" y="602386"/>
                  </a:lnTo>
                  <a:lnTo>
                    <a:pt x="1089787" y="570738"/>
                  </a:lnTo>
                  <a:lnTo>
                    <a:pt x="1127163" y="541362"/>
                  </a:lnTo>
                  <a:lnTo>
                    <a:pt x="1166215" y="514413"/>
                  </a:lnTo>
                  <a:lnTo>
                    <a:pt x="1206830" y="489940"/>
                  </a:lnTo>
                  <a:lnTo>
                    <a:pt x="1248867" y="467995"/>
                  </a:lnTo>
                  <a:lnTo>
                    <a:pt x="1292212" y="448627"/>
                  </a:lnTo>
                  <a:lnTo>
                    <a:pt x="1336738" y="431876"/>
                  </a:lnTo>
                  <a:lnTo>
                    <a:pt x="1382331" y="417779"/>
                  </a:lnTo>
                  <a:lnTo>
                    <a:pt x="1428864" y="406412"/>
                  </a:lnTo>
                  <a:lnTo>
                    <a:pt x="1476209" y="397789"/>
                  </a:lnTo>
                  <a:lnTo>
                    <a:pt x="1524266" y="391972"/>
                  </a:lnTo>
                  <a:lnTo>
                    <a:pt x="1572895" y="389001"/>
                  </a:lnTo>
                  <a:close/>
                </a:path>
                <a:path w="5438140" h="2569845">
                  <a:moveTo>
                    <a:pt x="3883152" y="74168"/>
                  </a:moveTo>
                  <a:lnTo>
                    <a:pt x="1850898" y="74168"/>
                  </a:lnTo>
                  <a:lnTo>
                    <a:pt x="1850898" y="0"/>
                  </a:lnTo>
                  <a:lnTo>
                    <a:pt x="1620012" y="230886"/>
                  </a:lnTo>
                  <a:lnTo>
                    <a:pt x="1850898" y="461772"/>
                  </a:lnTo>
                  <a:lnTo>
                    <a:pt x="1850898" y="387604"/>
                  </a:lnTo>
                  <a:lnTo>
                    <a:pt x="3883152" y="387604"/>
                  </a:lnTo>
                  <a:lnTo>
                    <a:pt x="3883152" y="74168"/>
                  </a:lnTo>
                  <a:close/>
                </a:path>
                <a:path w="5438140" h="2569845">
                  <a:moveTo>
                    <a:pt x="5437632" y="2209800"/>
                  </a:moveTo>
                  <a:lnTo>
                    <a:pt x="5077968" y="1850136"/>
                  </a:lnTo>
                  <a:lnTo>
                    <a:pt x="5077968" y="2029968"/>
                  </a:lnTo>
                  <a:lnTo>
                    <a:pt x="4434573" y="2029968"/>
                  </a:lnTo>
                  <a:lnTo>
                    <a:pt x="4461573" y="1999983"/>
                  </a:lnTo>
                  <a:lnTo>
                    <a:pt x="4490732" y="1964867"/>
                  </a:lnTo>
                  <a:lnTo>
                    <a:pt x="4518558" y="1928507"/>
                  </a:lnTo>
                  <a:lnTo>
                    <a:pt x="4545012" y="1890953"/>
                  </a:lnTo>
                  <a:lnTo>
                    <a:pt x="4570057" y="1852244"/>
                  </a:lnTo>
                  <a:lnTo>
                    <a:pt x="4593653" y="1812417"/>
                  </a:lnTo>
                  <a:lnTo>
                    <a:pt x="4615751" y="1771510"/>
                  </a:lnTo>
                  <a:lnTo>
                    <a:pt x="4636313" y="1729587"/>
                  </a:lnTo>
                  <a:lnTo>
                    <a:pt x="4655312" y="1686674"/>
                  </a:lnTo>
                  <a:lnTo>
                    <a:pt x="4672685" y="1642833"/>
                  </a:lnTo>
                  <a:lnTo>
                    <a:pt x="4688408" y="1598091"/>
                  </a:lnTo>
                  <a:lnTo>
                    <a:pt x="4702429" y="1552498"/>
                  </a:lnTo>
                  <a:lnTo>
                    <a:pt x="4714722" y="1506093"/>
                  </a:lnTo>
                  <a:lnTo>
                    <a:pt x="4725225" y="1458912"/>
                  </a:lnTo>
                  <a:lnTo>
                    <a:pt x="4733912" y="1411020"/>
                  </a:lnTo>
                  <a:lnTo>
                    <a:pt x="4740745" y="1362456"/>
                  </a:lnTo>
                  <a:lnTo>
                    <a:pt x="4745672" y="1313256"/>
                  </a:lnTo>
                  <a:lnTo>
                    <a:pt x="4748657" y="1263459"/>
                  </a:lnTo>
                  <a:lnTo>
                    <a:pt x="4749673" y="1213104"/>
                  </a:lnTo>
                  <a:lnTo>
                    <a:pt x="4748657" y="1162939"/>
                  </a:lnTo>
                  <a:lnTo>
                    <a:pt x="4745647" y="1113167"/>
                  </a:lnTo>
                  <a:lnTo>
                    <a:pt x="4740668" y="1063879"/>
                  </a:lnTo>
                  <a:lnTo>
                    <a:pt x="4733772" y="1015098"/>
                  </a:lnTo>
                  <a:lnTo>
                    <a:pt x="4724971" y="966889"/>
                  </a:lnTo>
                  <a:lnTo>
                    <a:pt x="4714303" y="919302"/>
                  </a:lnTo>
                  <a:lnTo>
                    <a:pt x="4701806" y="872401"/>
                  </a:lnTo>
                  <a:lnTo>
                    <a:pt x="4687519" y="826223"/>
                  </a:lnTo>
                  <a:lnTo>
                    <a:pt x="4671479" y="780846"/>
                  </a:lnTo>
                  <a:lnTo>
                    <a:pt x="4653699" y="736307"/>
                  </a:lnTo>
                  <a:lnTo>
                    <a:pt x="4634230" y="692658"/>
                  </a:lnTo>
                  <a:lnTo>
                    <a:pt x="4613097" y="649973"/>
                  </a:lnTo>
                  <a:lnTo>
                    <a:pt x="4590339" y="608279"/>
                  </a:lnTo>
                  <a:lnTo>
                    <a:pt x="4565993" y="567651"/>
                  </a:lnTo>
                  <a:lnTo>
                    <a:pt x="4540085" y="528129"/>
                  </a:lnTo>
                  <a:lnTo>
                    <a:pt x="4512653" y="489775"/>
                  </a:lnTo>
                  <a:lnTo>
                    <a:pt x="4483735" y="452653"/>
                  </a:lnTo>
                  <a:lnTo>
                    <a:pt x="4453356" y="416788"/>
                  </a:lnTo>
                  <a:lnTo>
                    <a:pt x="4421556" y="382257"/>
                  </a:lnTo>
                  <a:lnTo>
                    <a:pt x="4388370" y="349123"/>
                  </a:lnTo>
                  <a:lnTo>
                    <a:pt x="4353826" y="317411"/>
                  </a:lnTo>
                  <a:lnTo>
                    <a:pt x="4317962" y="287185"/>
                  </a:lnTo>
                  <a:lnTo>
                    <a:pt x="4280814" y="258521"/>
                  </a:lnTo>
                  <a:lnTo>
                    <a:pt x="4242409" y="231444"/>
                  </a:lnTo>
                  <a:lnTo>
                    <a:pt x="4202798" y="206019"/>
                  </a:lnTo>
                  <a:lnTo>
                    <a:pt x="4161980" y="182308"/>
                  </a:lnTo>
                  <a:lnTo>
                    <a:pt x="4120019" y="160350"/>
                  </a:lnTo>
                  <a:lnTo>
                    <a:pt x="4076954" y="140208"/>
                  </a:lnTo>
                  <a:lnTo>
                    <a:pt x="4103751" y="28448"/>
                  </a:lnTo>
                  <a:lnTo>
                    <a:pt x="3893439" y="246888"/>
                  </a:lnTo>
                  <a:lnTo>
                    <a:pt x="3973068" y="574421"/>
                  </a:lnTo>
                  <a:lnTo>
                    <a:pt x="3999484" y="464058"/>
                  </a:lnTo>
                  <a:lnTo>
                    <a:pt x="4039057" y="487057"/>
                  </a:lnTo>
                  <a:lnTo>
                    <a:pt x="4076916" y="512229"/>
                  </a:lnTo>
                  <a:lnTo>
                    <a:pt x="4112984" y="539445"/>
                  </a:lnTo>
                  <a:lnTo>
                    <a:pt x="4147274" y="568617"/>
                  </a:lnTo>
                  <a:lnTo>
                    <a:pt x="4179722" y="599655"/>
                  </a:lnTo>
                  <a:lnTo>
                    <a:pt x="4210304" y="632421"/>
                  </a:lnTo>
                  <a:lnTo>
                    <a:pt x="4238980" y="666838"/>
                  </a:lnTo>
                  <a:lnTo>
                    <a:pt x="4265739" y="702779"/>
                  </a:lnTo>
                  <a:lnTo>
                    <a:pt x="4290530" y="740168"/>
                  </a:lnTo>
                  <a:lnTo>
                    <a:pt x="4313326" y="778865"/>
                  </a:lnTo>
                  <a:lnTo>
                    <a:pt x="4334103" y="818794"/>
                  </a:lnTo>
                  <a:lnTo>
                    <a:pt x="4352810" y="859840"/>
                  </a:lnTo>
                  <a:lnTo>
                    <a:pt x="4369435" y="901890"/>
                  </a:lnTo>
                  <a:lnTo>
                    <a:pt x="4383925" y="944854"/>
                  </a:lnTo>
                  <a:lnTo>
                    <a:pt x="4396257" y="988618"/>
                  </a:lnTo>
                  <a:lnTo>
                    <a:pt x="4406404" y="1033081"/>
                  </a:lnTo>
                  <a:lnTo>
                    <a:pt x="4414329" y="1078128"/>
                  </a:lnTo>
                  <a:lnTo>
                    <a:pt x="4419993" y="1123670"/>
                  </a:lnTo>
                  <a:lnTo>
                    <a:pt x="4423384" y="1169593"/>
                  </a:lnTo>
                  <a:lnTo>
                    <a:pt x="4424438" y="1215796"/>
                  </a:lnTo>
                  <a:lnTo>
                    <a:pt x="4423156" y="1262164"/>
                  </a:lnTo>
                  <a:lnTo>
                    <a:pt x="4419485" y="1308608"/>
                  </a:lnTo>
                  <a:lnTo>
                    <a:pt x="4413389" y="1355013"/>
                  </a:lnTo>
                  <a:lnTo>
                    <a:pt x="4404855" y="1401267"/>
                  </a:lnTo>
                  <a:lnTo>
                    <a:pt x="4393831" y="1447292"/>
                  </a:lnTo>
                  <a:lnTo>
                    <a:pt x="4380293" y="1492948"/>
                  </a:lnTo>
                  <a:lnTo>
                    <a:pt x="4364215" y="1538160"/>
                  </a:lnTo>
                  <a:lnTo>
                    <a:pt x="4345559" y="1582801"/>
                  </a:lnTo>
                  <a:lnTo>
                    <a:pt x="4322902" y="1629346"/>
                  </a:lnTo>
                  <a:lnTo>
                    <a:pt x="4297845" y="1673860"/>
                  </a:lnTo>
                  <a:lnTo>
                    <a:pt x="4270489" y="1716290"/>
                  </a:lnTo>
                  <a:lnTo>
                    <a:pt x="4240949" y="1756549"/>
                  </a:lnTo>
                  <a:lnTo>
                    <a:pt x="4209338" y="1794548"/>
                  </a:lnTo>
                  <a:lnTo>
                    <a:pt x="4175772" y="1830235"/>
                  </a:lnTo>
                  <a:lnTo>
                    <a:pt x="4140365" y="1863509"/>
                  </a:lnTo>
                  <a:lnTo>
                    <a:pt x="4103230" y="1894293"/>
                  </a:lnTo>
                  <a:lnTo>
                    <a:pt x="4064482" y="1922513"/>
                  </a:lnTo>
                  <a:lnTo>
                    <a:pt x="4024249" y="1948103"/>
                  </a:lnTo>
                  <a:lnTo>
                    <a:pt x="3982618" y="1970963"/>
                  </a:lnTo>
                  <a:lnTo>
                    <a:pt x="3939730" y="1991042"/>
                  </a:lnTo>
                  <a:lnTo>
                    <a:pt x="3895687" y="2008238"/>
                  </a:lnTo>
                  <a:lnTo>
                    <a:pt x="3850602" y="2022487"/>
                  </a:lnTo>
                  <a:lnTo>
                    <a:pt x="3819906" y="2029968"/>
                  </a:lnTo>
                  <a:lnTo>
                    <a:pt x="3173425" y="2029968"/>
                  </a:lnTo>
                  <a:lnTo>
                    <a:pt x="3188805" y="2014410"/>
                  </a:lnTo>
                  <a:lnTo>
                    <a:pt x="3217989" y="1979764"/>
                  </a:lnTo>
                  <a:lnTo>
                    <a:pt x="3244392" y="1942820"/>
                  </a:lnTo>
                  <a:lnTo>
                    <a:pt x="3267862" y="1903730"/>
                  </a:lnTo>
                  <a:lnTo>
                    <a:pt x="3288246" y="1862645"/>
                  </a:lnTo>
                  <a:lnTo>
                    <a:pt x="3305378" y="1819706"/>
                  </a:lnTo>
                  <a:lnTo>
                    <a:pt x="3319107" y="1775053"/>
                  </a:lnTo>
                  <a:lnTo>
                    <a:pt x="3329279" y="1728851"/>
                  </a:lnTo>
                  <a:lnTo>
                    <a:pt x="3335731" y="1681226"/>
                  </a:lnTo>
                  <a:lnTo>
                    <a:pt x="3338322" y="1632331"/>
                  </a:lnTo>
                  <a:lnTo>
                    <a:pt x="3337039" y="1585582"/>
                  </a:lnTo>
                  <a:lnTo>
                    <a:pt x="3332238" y="1539659"/>
                  </a:lnTo>
                  <a:lnTo>
                    <a:pt x="3324009" y="1494688"/>
                  </a:lnTo>
                  <a:lnTo>
                    <a:pt x="3312515" y="1450809"/>
                  </a:lnTo>
                  <a:lnTo>
                    <a:pt x="3297872" y="1408176"/>
                  </a:lnTo>
                  <a:lnTo>
                    <a:pt x="3280219" y="1366913"/>
                  </a:lnTo>
                  <a:lnTo>
                    <a:pt x="3259683" y="1327175"/>
                  </a:lnTo>
                  <a:lnTo>
                    <a:pt x="3236391" y="1289088"/>
                  </a:lnTo>
                  <a:lnTo>
                    <a:pt x="3210496" y="1252791"/>
                  </a:lnTo>
                  <a:lnTo>
                    <a:pt x="3182112" y="1218425"/>
                  </a:lnTo>
                  <a:lnTo>
                    <a:pt x="3151365" y="1186129"/>
                  </a:lnTo>
                  <a:lnTo>
                    <a:pt x="3118408" y="1156055"/>
                  </a:lnTo>
                  <a:lnTo>
                    <a:pt x="3083369" y="1128318"/>
                  </a:lnTo>
                  <a:lnTo>
                    <a:pt x="3046361" y="1103071"/>
                  </a:lnTo>
                  <a:lnTo>
                    <a:pt x="3007537" y="1080439"/>
                  </a:lnTo>
                  <a:lnTo>
                    <a:pt x="2967024" y="1060589"/>
                  </a:lnTo>
                  <a:lnTo>
                    <a:pt x="2924949" y="1043635"/>
                  </a:lnTo>
                  <a:lnTo>
                    <a:pt x="2881452" y="1029716"/>
                  </a:lnTo>
                  <a:lnTo>
                    <a:pt x="2836646" y="1018984"/>
                  </a:lnTo>
                  <a:lnTo>
                    <a:pt x="2790698" y="1011580"/>
                  </a:lnTo>
                  <a:lnTo>
                    <a:pt x="2743708" y="1007618"/>
                  </a:lnTo>
                  <a:lnTo>
                    <a:pt x="2694317" y="1007364"/>
                  </a:lnTo>
                  <a:lnTo>
                    <a:pt x="2645994" y="1010996"/>
                  </a:lnTo>
                  <a:lnTo>
                    <a:pt x="2598877" y="1018400"/>
                  </a:lnTo>
                  <a:lnTo>
                    <a:pt x="2553131" y="1029423"/>
                  </a:lnTo>
                  <a:lnTo>
                    <a:pt x="2508910" y="1043901"/>
                  </a:lnTo>
                  <a:lnTo>
                    <a:pt x="2466365" y="1061707"/>
                  </a:lnTo>
                  <a:lnTo>
                    <a:pt x="2425662" y="1082687"/>
                  </a:lnTo>
                  <a:lnTo>
                    <a:pt x="2386939" y="1106690"/>
                  </a:lnTo>
                  <a:lnTo>
                    <a:pt x="2350376" y="1133576"/>
                  </a:lnTo>
                  <a:lnTo>
                    <a:pt x="2316124" y="1163193"/>
                  </a:lnTo>
                  <a:lnTo>
                    <a:pt x="2284336" y="1195400"/>
                  </a:lnTo>
                  <a:lnTo>
                    <a:pt x="2255151" y="1230045"/>
                  </a:lnTo>
                  <a:lnTo>
                    <a:pt x="2228761" y="1266990"/>
                  </a:lnTo>
                  <a:lnTo>
                    <a:pt x="2205291" y="1306080"/>
                  </a:lnTo>
                  <a:lnTo>
                    <a:pt x="2184920" y="1347165"/>
                  </a:lnTo>
                  <a:lnTo>
                    <a:pt x="2167788" y="1390103"/>
                  </a:lnTo>
                  <a:lnTo>
                    <a:pt x="2154059" y="1434757"/>
                  </a:lnTo>
                  <a:lnTo>
                    <a:pt x="2143899" y="1480959"/>
                  </a:lnTo>
                  <a:lnTo>
                    <a:pt x="2137448" y="1528584"/>
                  </a:lnTo>
                  <a:lnTo>
                    <a:pt x="2134870" y="1577467"/>
                  </a:lnTo>
                  <a:lnTo>
                    <a:pt x="2136356" y="1627238"/>
                  </a:lnTo>
                  <a:lnTo>
                    <a:pt x="2141969" y="1676628"/>
                  </a:lnTo>
                  <a:lnTo>
                    <a:pt x="2151646" y="1725422"/>
                  </a:lnTo>
                  <a:lnTo>
                    <a:pt x="2165299" y="1773351"/>
                  </a:lnTo>
                  <a:lnTo>
                    <a:pt x="2182876" y="1820164"/>
                  </a:lnTo>
                  <a:lnTo>
                    <a:pt x="2204288" y="1865617"/>
                  </a:lnTo>
                  <a:lnTo>
                    <a:pt x="2229485" y="1909445"/>
                  </a:lnTo>
                  <a:lnTo>
                    <a:pt x="2146300" y="1975358"/>
                  </a:lnTo>
                  <a:lnTo>
                    <a:pt x="2325116" y="1931543"/>
                  </a:lnTo>
                  <a:lnTo>
                    <a:pt x="2414778" y="1762252"/>
                  </a:lnTo>
                  <a:lnTo>
                    <a:pt x="2331720" y="1828165"/>
                  </a:lnTo>
                  <a:lnTo>
                    <a:pt x="2308974" y="1784934"/>
                  </a:lnTo>
                  <a:lnTo>
                    <a:pt x="2290991" y="1740674"/>
                  </a:lnTo>
                  <a:lnTo>
                    <a:pt x="2277694" y="1695729"/>
                  </a:lnTo>
                  <a:lnTo>
                    <a:pt x="2268982" y="1650403"/>
                  </a:lnTo>
                  <a:lnTo>
                    <a:pt x="2264791" y="1605026"/>
                  </a:lnTo>
                  <a:lnTo>
                    <a:pt x="2265045" y="1559902"/>
                  </a:lnTo>
                  <a:lnTo>
                    <a:pt x="2269642" y="1515364"/>
                  </a:lnTo>
                  <a:lnTo>
                    <a:pt x="2278519" y="1471726"/>
                  </a:lnTo>
                  <a:lnTo>
                    <a:pt x="2291588" y="1429308"/>
                  </a:lnTo>
                  <a:lnTo>
                    <a:pt x="2308758" y="1388427"/>
                  </a:lnTo>
                  <a:lnTo>
                    <a:pt x="2329967" y="1349400"/>
                  </a:lnTo>
                  <a:lnTo>
                    <a:pt x="2355126" y="1312557"/>
                  </a:lnTo>
                  <a:lnTo>
                    <a:pt x="2384158" y="1278204"/>
                  </a:lnTo>
                  <a:lnTo>
                    <a:pt x="2416975" y="1246657"/>
                  </a:lnTo>
                  <a:lnTo>
                    <a:pt x="2453487" y="1218247"/>
                  </a:lnTo>
                  <a:lnTo>
                    <a:pt x="2493645" y="1193292"/>
                  </a:lnTo>
                  <a:lnTo>
                    <a:pt x="2536279" y="1172591"/>
                  </a:lnTo>
                  <a:lnTo>
                    <a:pt x="2580144" y="1156665"/>
                  </a:lnTo>
                  <a:lnTo>
                    <a:pt x="2624925" y="1145400"/>
                  </a:lnTo>
                  <a:lnTo>
                    <a:pt x="2670276" y="1138732"/>
                  </a:lnTo>
                  <a:lnTo>
                    <a:pt x="2715895" y="1136548"/>
                  </a:lnTo>
                  <a:lnTo>
                    <a:pt x="2761437" y="1138758"/>
                  </a:lnTo>
                  <a:lnTo>
                    <a:pt x="2806585" y="1145260"/>
                  </a:lnTo>
                  <a:lnTo>
                    <a:pt x="2851023" y="1155979"/>
                  </a:lnTo>
                  <a:lnTo>
                    <a:pt x="2894393" y="1170800"/>
                  </a:lnTo>
                  <a:lnTo>
                    <a:pt x="2936405" y="1189634"/>
                  </a:lnTo>
                  <a:lnTo>
                    <a:pt x="2976715" y="1212380"/>
                  </a:lnTo>
                  <a:lnTo>
                    <a:pt x="3014992" y="1238961"/>
                  </a:lnTo>
                  <a:lnTo>
                    <a:pt x="3050921" y="1269276"/>
                  </a:lnTo>
                  <a:lnTo>
                    <a:pt x="3084169" y="1303223"/>
                  </a:lnTo>
                  <a:lnTo>
                    <a:pt x="3114421" y="1340700"/>
                  </a:lnTo>
                  <a:lnTo>
                    <a:pt x="3141345" y="1381633"/>
                  </a:lnTo>
                  <a:lnTo>
                    <a:pt x="3164103" y="1424876"/>
                  </a:lnTo>
                  <a:lnTo>
                    <a:pt x="3182099" y="1469136"/>
                  </a:lnTo>
                  <a:lnTo>
                    <a:pt x="3195409" y="1514081"/>
                  </a:lnTo>
                  <a:lnTo>
                    <a:pt x="3204121" y="1559407"/>
                  </a:lnTo>
                  <a:lnTo>
                    <a:pt x="3208312" y="1604784"/>
                  </a:lnTo>
                  <a:lnTo>
                    <a:pt x="3208070" y="1649907"/>
                  </a:lnTo>
                  <a:lnTo>
                    <a:pt x="3203473" y="1694446"/>
                  </a:lnTo>
                  <a:lnTo>
                    <a:pt x="3194596" y="1738083"/>
                  </a:lnTo>
                  <a:lnTo>
                    <a:pt x="3181527" y="1780501"/>
                  </a:lnTo>
                  <a:lnTo>
                    <a:pt x="3164357" y="1821383"/>
                  </a:lnTo>
                  <a:lnTo>
                    <a:pt x="3143148" y="1860410"/>
                  </a:lnTo>
                  <a:lnTo>
                    <a:pt x="3118002" y="1897253"/>
                  </a:lnTo>
                  <a:lnTo>
                    <a:pt x="3088983" y="1931606"/>
                  </a:lnTo>
                  <a:lnTo>
                    <a:pt x="3056178" y="1963153"/>
                  </a:lnTo>
                  <a:lnTo>
                    <a:pt x="3019666" y="1991563"/>
                  </a:lnTo>
                  <a:lnTo>
                    <a:pt x="2979547" y="2016506"/>
                  </a:lnTo>
                  <a:lnTo>
                    <a:pt x="2951442" y="2029968"/>
                  </a:lnTo>
                  <a:lnTo>
                    <a:pt x="0" y="2029968"/>
                  </a:lnTo>
                  <a:lnTo>
                    <a:pt x="0" y="2389632"/>
                  </a:lnTo>
                  <a:lnTo>
                    <a:pt x="5077968" y="2389632"/>
                  </a:lnTo>
                  <a:lnTo>
                    <a:pt x="5077968" y="2569464"/>
                  </a:lnTo>
                  <a:lnTo>
                    <a:pt x="5437632" y="2209800"/>
                  </a:lnTo>
                  <a:close/>
                </a:path>
              </a:pathLst>
            </a:custGeom>
            <a:solidFill>
              <a:srgbClr val="00AF50"/>
            </a:solidFill>
          </p:spPr>
          <p:txBody>
            <a:bodyPr wrap="square" lIns="0" tIns="0" rIns="0" bIns="0" rtlCol="0"/>
            <a:lstStyle/>
            <a:p>
              <a:endParaRPr/>
            </a:p>
          </p:txBody>
        </p:sp>
        <p:sp>
          <p:nvSpPr>
            <p:cNvPr id="5" name="object 5"/>
            <p:cNvSpPr/>
            <p:nvPr/>
          </p:nvSpPr>
          <p:spPr>
            <a:xfrm>
              <a:off x="7927086" y="4272280"/>
              <a:ext cx="504825" cy="160655"/>
            </a:xfrm>
            <a:custGeom>
              <a:avLst/>
              <a:gdLst/>
              <a:ahLst/>
              <a:cxnLst/>
              <a:rect l="l" t="t" r="r" b="b"/>
              <a:pathLst>
                <a:path w="504825" h="160654">
                  <a:moveTo>
                    <a:pt x="504444" y="0"/>
                  </a:moveTo>
                  <a:lnTo>
                    <a:pt x="455785" y="22374"/>
                  </a:lnTo>
                  <a:lnTo>
                    <a:pt x="401189" y="30559"/>
                  </a:lnTo>
                  <a:lnTo>
                    <a:pt x="331951" y="35921"/>
                  </a:lnTo>
                  <a:lnTo>
                    <a:pt x="252222" y="37846"/>
                  </a:lnTo>
                  <a:lnTo>
                    <a:pt x="172492" y="35921"/>
                  </a:lnTo>
                  <a:lnTo>
                    <a:pt x="103254" y="30559"/>
                  </a:lnTo>
                  <a:lnTo>
                    <a:pt x="48658" y="22374"/>
                  </a:lnTo>
                  <a:lnTo>
                    <a:pt x="12856" y="11982"/>
                  </a:lnTo>
                  <a:lnTo>
                    <a:pt x="0" y="0"/>
                  </a:lnTo>
                  <a:lnTo>
                    <a:pt x="0" y="122428"/>
                  </a:lnTo>
                  <a:lnTo>
                    <a:pt x="48658" y="144802"/>
                  </a:lnTo>
                  <a:lnTo>
                    <a:pt x="103254" y="152987"/>
                  </a:lnTo>
                  <a:lnTo>
                    <a:pt x="172492" y="158349"/>
                  </a:lnTo>
                  <a:lnTo>
                    <a:pt x="252222" y="160274"/>
                  </a:lnTo>
                  <a:lnTo>
                    <a:pt x="331951" y="158349"/>
                  </a:lnTo>
                  <a:lnTo>
                    <a:pt x="401189" y="152987"/>
                  </a:lnTo>
                  <a:lnTo>
                    <a:pt x="455785" y="144802"/>
                  </a:lnTo>
                  <a:lnTo>
                    <a:pt x="491587" y="134410"/>
                  </a:lnTo>
                  <a:lnTo>
                    <a:pt x="504444" y="122428"/>
                  </a:lnTo>
                  <a:lnTo>
                    <a:pt x="504444" y="0"/>
                  </a:lnTo>
                  <a:close/>
                </a:path>
              </a:pathLst>
            </a:custGeom>
            <a:solidFill>
              <a:srgbClr val="8FB5E4"/>
            </a:solidFill>
          </p:spPr>
          <p:txBody>
            <a:bodyPr wrap="square" lIns="0" tIns="0" rIns="0" bIns="0" rtlCol="0"/>
            <a:lstStyle/>
            <a:p>
              <a:endParaRPr/>
            </a:p>
          </p:txBody>
        </p:sp>
        <p:sp>
          <p:nvSpPr>
            <p:cNvPr id="6" name="object 6"/>
            <p:cNvSpPr/>
            <p:nvPr/>
          </p:nvSpPr>
          <p:spPr>
            <a:xfrm>
              <a:off x="7927086" y="4234433"/>
              <a:ext cx="504825" cy="76200"/>
            </a:xfrm>
            <a:custGeom>
              <a:avLst/>
              <a:gdLst/>
              <a:ahLst/>
              <a:cxnLst/>
              <a:rect l="l" t="t" r="r" b="b"/>
              <a:pathLst>
                <a:path w="504825" h="76200">
                  <a:moveTo>
                    <a:pt x="252222" y="0"/>
                  </a:moveTo>
                  <a:lnTo>
                    <a:pt x="172492" y="1924"/>
                  </a:lnTo>
                  <a:lnTo>
                    <a:pt x="103254" y="7286"/>
                  </a:lnTo>
                  <a:lnTo>
                    <a:pt x="48658" y="15471"/>
                  </a:lnTo>
                  <a:lnTo>
                    <a:pt x="0" y="37846"/>
                  </a:lnTo>
                  <a:lnTo>
                    <a:pt x="12856" y="49828"/>
                  </a:lnTo>
                  <a:lnTo>
                    <a:pt x="48658" y="60220"/>
                  </a:lnTo>
                  <a:lnTo>
                    <a:pt x="103254" y="68405"/>
                  </a:lnTo>
                  <a:lnTo>
                    <a:pt x="172492" y="73767"/>
                  </a:lnTo>
                  <a:lnTo>
                    <a:pt x="252222" y="75692"/>
                  </a:lnTo>
                  <a:lnTo>
                    <a:pt x="331951" y="73767"/>
                  </a:lnTo>
                  <a:lnTo>
                    <a:pt x="401189" y="68405"/>
                  </a:lnTo>
                  <a:lnTo>
                    <a:pt x="455785" y="60220"/>
                  </a:lnTo>
                  <a:lnTo>
                    <a:pt x="491587" y="49828"/>
                  </a:lnTo>
                  <a:lnTo>
                    <a:pt x="504444" y="37846"/>
                  </a:lnTo>
                  <a:lnTo>
                    <a:pt x="491587" y="25863"/>
                  </a:lnTo>
                  <a:lnTo>
                    <a:pt x="455785" y="15471"/>
                  </a:lnTo>
                  <a:lnTo>
                    <a:pt x="401189" y="7286"/>
                  </a:lnTo>
                  <a:lnTo>
                    <a:pt x="331951" y="1924"/>
                  </a:lnTo>
                  <a:lnTo>
                    <a:pt x="252222" y="0"/>
                  </a:lnTo>
                  <a:close/>
                </a:path>
              </a:pathLst>
            </a:custGeom>
            <a:solidFill>
              <a:srgbClr val="BBD2EE"/>
            </a:solidFill>
          </p:spPr>
          <p:txBody>
            <a:bodyPr wrap="square" lIns="0" tIns="0" rIns="0" bIns="0" rtlCol="0"/>
            <a:lstStyle/>
            <a:p>
              <a:endParaRPr/>
            </a:p>
          </p:txBody>
        </p:sp>
        <p:sp>
          <p:nvSpPr>
            <p:cNvPr id="7" name="object 7"/>
            <p:cNvSpPr/>
            <p:nvPr/>
          </p:nvSpPr>
          <p:spPr>
            <a:xfrm>
              <a:off x="7927086" y="4234433"/>
              <a:ext cx="504825" cy="198120"/>
            </a:xfrm>
            <a:custGeom>
              <a:avLst/>
              <a:gdLst/>
              <a:ahLst/>
              <a:cxnLst/>
              <a:rect l="l" t="t" r="r" b="b"/>
              <a:pathLst>
                <a:path w="504825" h="198120">
                  <a:moveTo>
                    <a:pt x="504444" y="37846"/>
                  </a:moveTo>
                  <a:lnTo>
                    <a:pt x="455785" y="60220"/>
                  </a:lnTo>
                  <a:lnTo>
                    <a:pt x="401189" y="68405"/>
                  </a:lnTo>
                  <a:lnTo>
                    <a:pt x="331951" y="73767"/>
                  </a:lnTo>
                  <a:lnTo>
                    <a:pt x="252222" y="75692"/>
                  </a:lnTo>
                  <a:lnTo>
                    <a:pt x="172492" y="73767"/>
                  </a:lnTo>
                  <a:lnTo>
                    <a:pt x="103254" y="68405"/>
                  </a:lnTo>
                  <a:lnTo>
                    <a:pt x="48658" y="60220"/>
                  </a:lnTo>
                  <a:lnTo>
                    <a:pt x="12856" y="49828"/>
                  </a:lnTo>
                  <a:lnTo>
                    <a:pt x="0" y="37846"/>
                  </a:lnTo>
                  <a:lnTo>
                    <a:pt x="12856" y="25863"/>
                  </a:lnTo>
                  <a:lnTo>
                    <a:pt x="48658" y="15471"/>
                  </a:lnTo>
                  <a:lnTo>
                    <a:pt x="103254" y="7286"/>
                  </a:lnTo>
                  <a:lnTo>
                    <a:pt x="172492" y="1924"/>
                  </a:lnTo>
                  <a:lnTo>
                    <a:pt x="252222" y="0"/>
                  </a:lnTo>
                  <a:lnTo>
                    <a:pt x="331951" y="1924"/>
                  </a:lnTo>
                  <a:lnTo>
                    <a:pt x="401189" y="7286"/>
                  </a:lnTo>
                  <a:lnTo>
                    <a:pt x="455785" y="15471"/>
                  </a:lnTo>
                  <a:lnTo>
                    <a:pt x="491587" y="25863"/>
                  </a:lnTo>
                  <a:lnTo>
                    <a:pt x="504444" y="37846"/>
                  </a:lnTo>
                  <a:close/>
                </a:path>
                <a:path w="504825" h="198120">
                  <a:moveTo>
                    <a:pt x="504444" y="37846"/>
                  </a:moveTo>
                  <a:lnTo>
                    <a:pt x="504444" y="160274"/>
                  </a:lnTo>
                  <a:lnTo>
                    <a:pt x="491587" y="172256"/>
                  </a:lnTo>
                  <a:lnTo>
                    <a:pt x="455785" y="182648"/>
                  </a:lnTo>
                  <a:lnTo>
                    <a:pt x="401189" y="190833"/>
                  </a:lnTo>
                  <a:lnTo>
                    <a:pt x="331951" y="196195"/>
                  </a:lnTo>
                  <a:lnTo>
                    <a:pt x="252222" y="198120"/>
                  </a:lnTo>
                  <a:lnTo>
                    <a:pt x="172492" y="196195"/>
                  </a:lnTo>
                  <a:lnTo>
                    <a:pt x="103254" y="190833"/>
                  </a:lnTo>
                  <a:lnTo>
                    <a:pt x="48658" y="182648"/>
                  </a:lnTo>
                  <a:lnTo>
                    <a:pt x="12856" y="172256"/>
                  </a:lnTo>
                  <a:lnTo>
                    <a:pt x="0" y="160274"/>
                  </a:lnTo>
                  <a:lnTo>
                    <a:pt x="0" y="37846"/>
                  </a:lnTo>
                </a:path>
              </a:pathLst>
            </a:custGeom>
            <a:ln w="25908">
              <a:solidFill>
                <a:srgbClr val="2861AA"/>
              </a:solidFill>
            </a:ln>
          </p:spPr>
          <p:txBody>
            <a:bodyPr wrap="square" lIns="0" tIns="0" rIns="0" bIns="0" rtlCol="0"/>
            <a:lstStyle/>
            <a:p>
              <a:endParaRPr/>
            </a:p>
          </p:txBody>
        </p:sp>
        <p:sp>
          <p:nvSpPr>
            <p:cNvPr id="8" name="object 8"/>
            <p:cNvSpPr/>
            <p:nvPr/>
          </p:nvSpPr>
          <p:spPr>
            <a:xfrm>
              <a:off x="8132825" y="3225546"/>
              <a:ext cx="581025" cy="553720"/>
            </a:xfrm>
            <a:custGeom>
              <a:avLst/>
              <a:gdLst/>
              <a:ahLst/>
              <a:cxnLst/>
              <a:rect l="l" t="t" r="r" b="b"/>
              <a:pathLst>
                <a:path w="581025" h="553720">
                  <a:moveTo>
                    <a:pt x="290322" y="0"/>
                  </a:moveTo>
                  <a:lnTo>
                    <a:pt x="233299" y="222376"/>
                  </a:lnTo>
                  <a:lnTo>
                    <a:pt x="0" y="276605"/>
                  </a:lnTo>
                  <a:lnTo>
                    <a:pt x="233299" y="330834"/>
                  </a:lnTo>
                  <a:lnTo>
                    <a:pt x="290322" y="553211"/>
                  </a:lnTo>
                  <a:lnTo>
                    <a:pt x="347345" y="330834"/>
                  </a:lnTo>
                  <a:lnTo>
                    <a:pt x="580644" y="276605"/>
                  </a:lnTo>
                  <a:lnTo>
                    <a:pt x="347345" y="222376"/>
                  </a:lnTo>
                  <a:lnTo>
                    <a:pt x="290322" y="0"/>
                  </a:lnTo>
                  <a:close/>
                </a:path>
              </a:pathLst>
            </a:custGeom>
            <a:solidFill>
              <a:srgbClr val="5AFAF8"/>
            </a:solidFill>
          </p:spPr>
          <p:txBody>
            <a:bodyPr wrap="square" lIns="0" tIns="0" rIns="0" bIns="0" rtlCol="0"/>
            <a:lstStyle/>
            <a:p>
              <a:endParaRPr/>
            </a:p>
          </p:txBody>
        </p:sp>
        <p:sp>
          <p:nvSpPr>
            <p:cNvPr id="9" name="object 9"/>
            <p:cNvSpPr/>
            <p:nvPr/>
          </p:nvSpPr>
          <p:spPr>
            <a:xfrm>
              <a:off x="8132825" y="3225546"/>
              <a:ext cx="581025" cy="553720"/>
            </a:xfrm>
            <a:custGeom>
              <a:avLst/>
              <a:gdLst/>
              <a:ahLst/>
              <a:cxnLst/>
              <a:rect l="l" t="t" r="r" b="b"/>
              <a:pathLst>
                <a:path w="581025" h="553720">
                  <a:moveTo>
                    <a:pt x="0" y="276605"/>
                  </a:moveTo>
                  <a:lnTo>
                    <a:pt x="233299" y="222376"/>
                  </a:lnTo>
                  <a:lnTo>
                    <a:pt x="290322" y="0"/>
                  </a:lnTo>
                  <a:lnTo>
                    <a:pt x="347345" y="222376"/>
                  </a:lnTo>
                  <a:lnTo>
                    <a:pt x="580644" y="276605"/>
                  </a:lnTo>
                  <a:lnTo>
                    <a:pt x="347345" y="330834"/>
                  </a:lnTo>
                  <a:lnTo>
                    <a:pt x="290322" y="553211"/>
                  </a:lnTo>
                  <a:lnTo>
                    <a:pt x="233299" y="330834"/>
                  </a:lnTo>
                  <a:lnTo>
                    <a:pt x="0" y="276605"/>
                  </a:lnTo>
                  <a:close/>
                </a:path>
              </a:pathLst>
            </a:custGeom>
            <a:ln w="25908">
              <a:solidFill>
                <a:srgbClr val="2085B9"/>
              </a:solidFill>
            </a:ln>
          </p:spPr>
          <p:txBody>
            <a:bodyPr wrap="square" lIns="0" tIns="0" rIns="0" bIns="0" rtlCol="0"/>
            <a:lstStyle/>
            <a:p>
              <a:endParaRPr/>
            </a:p>
          </p:txBody>
        </p:sp>
        <p:sp>
          <p:nvSpPr>
            <p:cNvPr id="10" name="object 10"/>
            <p:cNvSpPr/>
            <p:nvPr/>
          </p:nvSpPr>
          <p:spPr>
            <a:xfrm>
              <a:off x="6758177" y="3469386"/>
              <a:ext cx="518159" cy="536575"/>
            </a:xfrm>
            <a:custGeom>
              <a:avLst/>
              <a:gdLst/>
              <a:ahLst/>
              <a:cxnLst/>
              <a:rect l="l" t="t" r="r" b="b"/>
              <a:pathLst>
                <a:path w="518159" h="536575">
                  <a:moveTo>
                    <a:pt x="259079" y="0"/>
                  </a:moveTo>
                  <a:lnTo>
                    <a:pt x="195579" y="202437"/>
                  </a:lnTo>
                  <a:lnTo>
                    <a:pt x="0" y="268224"/>
                  </a:lnTo>
                  <a:lnTo>
                    <a:pt x="195579" y="334009"/>
                  </a:lnTo>
                  <a:lnTo>
                    <a:pt x="259079" y="536447"/>
                  </a:lnTo>
                  <a:lnTo>
                    <a:pt x="322579" y="334009"/>
                  </a:lnTo>
                  <a:lnTo>
                    <a:pt x="518160" y="268224"/>
                  </a:lnTo>
                  <a:lnTo>
                    <a:pt x="322579" y="202437"/>
                  </a:lnTo>
                  <a:lnTo>
                    <a:pt x="259079" y="0"/>
                  </a:lnTo>
                  <a:close/>
                </a:path>
              </a:pathLst>
            </a:custGeom>
            <a:solidFill>
              <a:srgbClr val="5AFAF8"/>
            </a:solidFill>
          </p:spPr>
          <p:txBody>
            <a:bodyPr wrap="square" lIns="0" tIns="0" rIns="0" bIns="0" rtlCol="0"/>
            <a:lstStyle/>
            <a:p>
              <a:endParaRPr/>
            </a:p>
          </p:txBody>
        </p:sp>
        <p:sp>
          <p:nvSpPr>
            <p:cNvPr id="11" name="object 11"/>
            <p:cNvSpPr/>
            <p:nvPr/>
          </p:nvSpPr>
          <p:spPr>
            <a:xfrm>
              <a:off x="6758177" y="3469386"/>
              <a:ext cx="518159" cy="536575"/>
            </a:xfrm>
            <a:custGeom>
              <a:avLst/>
              <a:gdLst/>
              <a:ahLst/>
              <a:cxnLst/>
              <a:rect l="l" t="t" r="r" b="b"/>
              <a:pathLst>
                <a:path w="518159" h="536575">
                  <a:moveTo>
                    <a:pt x="0" y="268224"/>
                  </a:moveTo>
                  <a:lnTo>
                    <a:pt x="195579" y="202437"/>
                  </a:lnTo>
                  <a:lnTo>
                    <a:pt x="259079" y="0"/>
                  </a:lnTo>
                  <a:lnTo>
                    <a:pt x="322579" y="202437"/>
                  </a:lnTo>
                  <a:lnTo>
                    <a:pt x="518160" y="268224"/>
                  </a:lnTo>
                  <a:lnTo>
                    <a:pt x="322579" y="334009"/>
                  </a:lnTo>
                  <a:lnTo>
                    <a:pt x="259079" y="536447"/>
                  </a:lnTo>
                  <a:lnTo>
                    <a:pt x="195579" y="334009"/>
                  </a:lnTo>
                  <a:lnTo>
                    <a:pt x="0" y="268224"/>
                  </a:lnTo>
                  <a:close/>
                </a:path>
              </a:pathLst>
            </a:custGeom>
            <a:ln w="25908">
              <a:solidFill>
                <a:srgbClr val="2085B9"/>
              </a:solidFill>
            </a:ln>
          </p:spPr>
          <p:txBody>
            <a:bodyPr wrap="square" lIns="0" tIns="0" rIns="0" bIns="0" rtlCol="0"/>
            <a:lstStyle/>
            <a:p>
              <a:endParaRPr/>
            </a:p>
          </p:txBody>
        </p:sp>
        <p:sp>
          <p:nvSpPr>
            <p:cNvPr id="12" name="object 12"/>
            <p:cNvSpPr/>
            <p:nvPr/>
          </p:nvSpPr>
          <p:spPr>
            <a:xfrm>
              <a:off x="5645657" y="2984754"/>
              <a:ext cx="320040" cy="340360"/>
            </a:xfrm>
            <a:custGeom>
              <a:avLst/>
              <a:gdLst/>
              <a:ahLst/>
              <a:cxnLst/>
              <a:rect l="l" t="t" r="r" b="b"/>
              <a:pathLst>
                <a:path w="320039" h="340360">
                  <a:moveTo>
                    <a:pt x="160019" y="0"/>
                  </a:moveTo>
                  <a:lnTo>
                    <a:pt x="114300" y="121412"/>
                  </a:lnTo>
                  <a:lnTo>
                    <a:pt x="0" y="169925"/>
                  </a:lnTo>
                  <a:lnTo>
                    <a:pt x="114300" y="218440"/>
                  </a:lnTo>
                  <a:lnTo>
                    <a:pt x="160019" y="339851"/>
                  </a:lnTo>
                  <a:lnTo>
                    <a:pt x="205739" y="218440"/>
                  </a:lnTo>
                  <a:lnTo>
                    <a:pt x="320039" y="169925"/>
                  </a:lnTo>
                  <a:lnTo>
                    <a:pt x="205739" y="121412"/>
                  </a:lnTo>
                  <a:lnTo>
                    <a:pt x="160019" y="0"/>
                  </a:lnTo>
                  <a:close/>
                </a:path>
              </a:pathLst>
            </a:custGeom>
            <a:solidFill>
              <a:srgbClr val="5AFAF8"/>
            </a:solidFill>
          </p:spPr>
          <p:txBody>
            <a:bodyPr wrap="square" lIns="0" tIns="0" rIns="0" bIns="0" rtlCol="0"/>
            <a:lstStyle/>
            <a:p>
              <a:endParaRPr/>
            </a:p>
          </p:txBody>
        </p:sp>
        <p:sp>
          <p:nvSpPr>
            <p:cNvPr id="13" name="object 13"/>
            <p:cNvSpPr/>
            <p:nvPr/>
          </p:nvSpPr>
          <p:spPr>
            <a:xfrm>
              <a:off x="5645657" y="2984754"/>
              <a:ext cx="320040" cy="340360"/>
            </a:xfrm>
            <a:custGeom>
              <a:avLst/>
              <a:gdLst/>
              <a:ahLst/>
              <a:cxnLst/>
              <a:rect l="l" t="t" r="r" b="b"/>
              <a:pathLst>
                <a:path w="320039" h="340360">
                  <a:moveTo>
                    <a:pt x="0" y="169925"/>
                  </a:moveTo>
                  <a:lnTo>
                    <a:pt x="114300" y="121412"/>
                  </a:lnTo>
                  <a:lnTo>
                    <a:pt x="160019" y="0"/>
                  </a:lnTo>
                  <a:lnTo>
                    <a:pt x="205739" y="121412"/>
                  </a:lnTo>
                  <a:lnTo>
                    <a:pt x="320039" y="169925"/>
                  </a:lnTo>
                  <a:lnTo>
                    <a:pt x="205739" y="218440"/>
                  </a:lnTo>
                  <a:lnTo>
                    <a:pt x="160019" y="339851"/>
                  </a:lnTo>
                  <a:lnTo>
                    <a:pt x="114300" y="218440"/>
                  </a:lnTo>
                  <a:lnTo>
                    <a:pt x="0" y="169925"/>
                  </a:lnTo>
                  <a:close/>
                </a:path>
              </a:pathLst>
            </a:custGeom>
            <a:ln w="25908">
              <a:solidFill>
                <a:srgbClr val="2085B9"/>
              </a:solidFill>
            </a:ln>
          </p:spPr>
          <p:txBody>
            <a:bodyPr wrap="square" lIns="0" tIns="0" rIns="0" bIns="0" rtlCol="0"/>
            <a:lstStyle/>
            <a:p>
              <a:endParaRPr/>
            </a:p>
          </p:txBody>
        </p:sp>
        <p:sp>
          <p:nvSpPr>
            <p:cNvPr id="14" name="object 14"/>
            <p:cNvSpPr/>
            <p:nvPr/>
          </p:nvSpPr>
          <p:spPr>
            <a:xfrm>
              <a:off x="3085337" y="4456938"/>
              <a:ext cx="581025" cy="553720"/>
            </a:xfrm>
            <a:custGeom>
              <a:avLst/>
              <a:gdLst/>
              <a:ahLst/>
              <a:cxnLst/>
              <a:rect l="l" t="t" r="r" b="b"/>
              <a:pathLst>
                <a:path w="581025" h="553720">
                  <a:moveTo>
                    <a:pt x="290322" y="0"/>
                  </a:moveTo>
                  <a:lnTo>
                    <a:pt x="233299" y="222376"/>
                  </a:lnTo>
                  <a:lnTo>
                    <a:pt x="0" y="276606"/>
                  </a:lnTo>
                  <a:lnTo>
                    <a:pt x="233299" y="330835"/>
                  </a:lnTo>
                  <a:lnTo>
                    <a:pt x="290322" y="553212"/>
                  </a:lnTo>
                  <a:lnTo>
                    <a:pt x="347345" y="330835"/>
                  </a:lnTo>
                  <a:lnTo>
                    <a:pt x="580644" y="276606"/>
                  </a:lnTo>
                  <a:lnTo>
                    <a:pt x="347345" y="222376"/>
                  </a:lnTo>
                  <a:lnTo>
                    <a:pt x="290322" y="0"/>
                  </a:lnTo>
                  <a:close/>
                </a:path>
              </a:pathLst>
            </a:custGeom>
            <a:solidFill>
              <a:srgbClr val="5AFAF8"/>
            </a:solidFill>
          </p:spPr>
          <p:txBody>
            <a:bodyPr wrap="square" lIns="0" tIns="0" rIns="0" bIns="0" rtlCol="0"/>
            <a:lstStyle/>
            <a:p>
              <a:endParaRPr/>
            </a:p>
          </p:txBody>
        </p:sp>
        <p:sp>
          <p:nvSpPr>
            <p:cNvPr id="15" name="object 15"/>
            <p:cNvSpPr/>
            <p:nvPr/>
          </p:nvSpPr>
          <p:spPr>
            <a:xfrm>
              <a:off x="3085337" y="4456938"/>
              <a:ext cx="581025" cy="553720"/>
            </a:xfrm>
            <a:custGeom>
              <a:avLst/>
              <a:gdLst/>
              <a:ahLst/>
              <a:cxnLst/>
              <a:rect l="l" t="t" r="r" b="b"/>
              <a:pathLst>
                <a:path w="581025" h="553720">
                  <a:moveTo>
                    <a:pt x="0" y="276606"/>
                  </a:moveTo>
                  <a:lnTo>
                    <a:pt x="233299" y="222376"/>
                  </a:lnTo>
                  <a:lnTo>
                    <a:pt x="290322" y="0"/>
                  </a:lnTo>
                  <a:lnTo>
                    <a:pt x="347345" y="222376"/>
                  </a:lnTo>
                  <a:lnTo>
                    <a:pt x="580644" y="276606"/>
                  </a:lnTo>
                  <a:lnTo>
                    <a:pt x="347345" y="330835"/>
                  </a:lnTo>
                  <a:lnTo>
                    <a:pt x="290322" y="553212"/>
                  </a:lnTo>
                  <a:lnTo>
                    <a:pt x="233299" y="330835"/>
                  </a:lnTo>
                  <a:lnTo>
                    <a:pt x="0" y="276606"/>
                  </a:lnTo>
                  <a:close/>
                </a:path>
              </a:pathLst>
            </a:custGeom>
            <a:ln w="25908">
              <a:solidFill>
                <a:srgbClr val="2085B9"/>
              </a:solidFill>
            </a:ln>
          </p:spPr>
          <p:txBody>
            <a:bodyPr wrap="square" lIns="0" tIns="0" rIns="0" bIns="0" rtlCol="0"/>
            <a:lstStyle/>
            <a:p>
              <a:endParaRPr/>
            </a:p>
          </p:txBody>
        </p:sp>
        <p:sp>
          <p:nvSpPr>
            <p:cNvPr id="16" name="object 16"/>
            <p:cNvSpPr/>
            <p:nvPr/>
          </p:nvSpPr>
          <p:spPr>
            <a:xfrm>
              <a:off x="3531869" y="3854958"/>
              <a:ext cx="502920" cy="137160"/>
            </a:xfrm>
            <a:custGeom>
              <a:avLst/>
              <a:gdLst/>
              <a:ahLst/>
              <a:cxnLst/>
              <a:rect l="l" t="t" r="r" b="b"/>
              <a:pathLst>
                <a:path w="502920" h="137160">
                  <a:moveTo>
                    <a:pt x="502920" y="0"/>
                  </a:moveTo>
                  <a:lnTo>
                    <a:pt x="0" y="0"/>
                  </a:lnTo>
                  <a:lnTo>
                    <a:pt x="0" y="137160"/>
                  </a:lnTo>
                  <a:lnTo>
                    <a:pt x="502920" y="137160"/>
                  </a:lnTo>
                  <a:lnTo>
                    <a:pt x="502920" y="0"/>
                  </a:lnTo>
                  <a:close/>
                </a:path>
              </a:pathLst>
            </a:custGeom>
            <a:solidFill>
              <a:srgbClr val="DBEDF8"/>
            </a:solidFill>
          </p:spPr>
          <p:txBody>
            <a:bodyPr wrap="square" lIns="0" tIns="0" rIns="0" bIns="0" rtlCol="0"/>
            <a:lstStyle/>
            <a:p>
              <a:endParaRPr/>
            </a:p>
          </p:txBody>
        </p:sp>
        <p:sp>
          <p:nvSpPr>
            <p:cNvPr id="17" name="object 17"/>
            <p:cNvSpPr/>
            <p:nvPr/>
          </p:nvSpPr>
          <p:spPr>
            <a:xfrm>
              <a:off x="3531869" y="3854958"/>
              <a:ext cx="502920" cy="137160"/>
            </a:xfrm>
            <a:custGeom>
              <a:avLst/>
              <a:gdLst/>
              <a:ahLst/>
              <a:cxnLst/>
              <a:rect l="l" t="t" r="r" b="b"/>
              <a:pathLst>
                <a:path w="502920" h="137160">
                  <a:moveTo>
                    <a:pt x="0" y="137160"/>
                  </a:moveTo>
                  <a:lnTo>
                    <a:pt x="502920" y="137160"/>
                  </a:lnTo>
                  <a:lnTo>
                    <a:pt x="502920" y="0"/>
                  </a:lnTo>
                  <a:lnTo>
                    <a:pt x="0" y="0"/>
                  </a:lnTo>
                  <a:lnTo>
                    <a:pt x="0" y="137160"/>
                  </a:lnTo>
                  <a:close/>
                </a:path>
              </a:pathLst>
            </a:custGeom>
            <a:ln w="25908">
              <a:solidFill>
                <a:srgbClr val="2085B9"/>
              </a:solidFill>
            </a:ln>
          </p:spPr>
          <p:txBody>
            <a:bodyPr wrap="square" lIns="0" tIns="0" rIns="0" bIns="0" rtlCol="0"/>
            <a:lstStyle/>
            <a:p>
              <a:endParaRPr/>
            </a:p>
          </p:txBody>
        </p:sp>
        <p:sp>
          <p:nvSpPr>
            <p:cNvPr id="18" name="object 18"/>
            <p:cNvSpPr/>
            <p:nvPr/>
          </p:nvSpPr>
          <p:spPr>
            <a:xfrm>
              <a:off x="3531869" y="3992117"/>
              <a:ext cx="502920" cy="102235"/>
            </a:xfrm>
            <a:custGeom>
              <a:avLst/>
              <a:gdLst/>
              <a:ahLst/>
              <a:cxnLst/>
              <a:rect l="l" t="t" r="r" b="b"/>
              <a:pathLst>
                <a:path w="502920" h="102235">
                  <a:moveTo>
                    <a:pt x="502920" y="0"/>
                  </a:moveTo>
                  <a:lnTo>
                    <a:pt x="0" y="0"/>
                  </a:lnTo>
                  <a:lnTo>
                    <a:pt x="0" y="102107"/>
                  </a:lnTo>
                  <a:lnTo>
                    <a:pt x="502920" y="102107"/>
                  </a:lnTo>
                  <a:lnTo>
                    <a:pt x="502920" y="0"/>
                  </a:lnTo>
                  <a:close/>
                </a:path>
              </a:pathLst>
            </a:custGeom>
            <a:solidFill>
              <a:srgbClr val="DBEDF8"/>
            </a:solidFill>
          </p:spPr>
          <p:txBody>
            <a:bodyPr wrap="square" lIns="0" tIns="0" rIns="0" bIns="0" rtlCol="0"/>
            <a:lstStyle/>
            <a:p>
              <a:endParaRPr/>
            </a:p>
          </p:txBody>
        </p:sp>
        <p:sp>
          <p:nvSpPr>
            <p:cNvPr id="19" name="object 19"/>
            <p:cNvSpPr/>
            <p:nvPr/>
          </p:nvSpPr>
          <p:spPr>
            <a:xfrm>
              <a:off x="3531869" y="3992117"/>
              <a:ext cx="502920" cy="102235"/>
            </a:xfrm>
            <a:custGeom>
              <a:avLst/>
              <a:gdLst/>
              <a:ahLst/>
              <a:cxnLst/>
              <a:rect l="l" t="t" r="r" b="b"/>
              <a:pathLst>
                <a:path w="502920" h="102235">
                  <a:moveTo>
                    <a:pt x="0" y="102107"/>
                  </a:moveTo>
                  <a:lnTo>
                    <a:pt x="502920" y="102107"/>
                  </a:lnTo>
                  <a:lnTo>
                    <a:pt x="502920" y="0"/>
                  </a:lnTo>
                  <a:lnTo>
                    <a:pt x="0" y="0"/>
                  </a:lnTo>
                  <a:lnTo>
                    <a:pt x="0" y="102107"/>
                  </a:lnTo>
                  <a:close/>
                </a:path>
              </a:pathLst>
            </a:custGeom>
            <a:ln w="25908">
              <a:solidFill>
                <a:srgbClr val="2085B9"/>
              </a:solidFill>
            </a:ln>
          </p:spPr>
          <p:txBody>
            <a:bodyPr wrap="square" lIns="0" tIns="0" rIns="0" bIns="0" rtlCol="0"/>
            <a:lstStyle/>
            <a:p>
              <a:endParaRPr/>
            </a:p>
          </p:txBody>
        </p:sp>
        <p:sp>
          <p:nvSpPr>
            <p:cNvPr id="20" name="object 20"/>
            <p:cNvSpPr/>
            <p:nvPr/>
          </p:nvSpPr>
          <p:spPr>
            <a:xfrm>
              <a:off x="3531869" y="3797046"/>
              <a:ext cx="502920" cy="58419"/>
            </a:xfrm>
            <a:custGeom>
              <a:avLst/>
              <a:gdLst/>
              <a:ahLst/>
              <a:cxnLst/>
              <a:rect l="l" t="t" r="r" b="b"/>
              <a:pathLst>
                <a:path w="502920" h="58420">
                  <a:moveTo>
                    <a:pt x="502920" y="0"/>
                  </a:moveTo>
                  <a:lnTo>
                    <a:pt x="0" y="0"/>
                  </a:lnTo>
                  <a:lnTo>
                    <a:pt x="0" y="57911"/>
                  </a:lnTo>
                  <a:lnTo>
                    <a:pt x="502920" y="57911"/>
                  </a:lnTo>
                  <a:lnTo>
                    <a:pt x="502920" y="0"/>
                  </a:lnTo>
                  <a:close/>
                </a:path>
              </a:pathLst>
            </a:custGeom>
            <a:solidFill>
              <a:srgbClr val="DBEDF8"/>
            </a:solidFill>
          </p:spPr>
          <p:txBody>
            <a:bodyPr wrap="square" lIns="0" tIns="0" rIns="0" bIns="0" rtlCol="0"/>
            <a:lstStyle/>
            <a:p>
              <a:endParaRPr/>
            </a:p>
          </p:txBody>
        </p:sp>
        <p:sp>
          <p:nvSpPr>
            <p:cNvPr id="21" name="object 21"/>
            <p:cNvSpPr/>
            <p:nvPr/>
          </p:nvSpPr>
          <p:spPr>
            <a:xfrm>
              <a:off x="3531869" y="3797046"/>
              <a:ext cx="502920" cy="58419"/>
            </a:xfrm>
            <a:custGeom>
              <a:avLst/>
              <a:gdLst/>
              <a:ahLst/>
              <a:cxnLst/>
              <a:rect l="l" t="t" r="r" b="b"/>
              <a:pathLst>
                <a:path w="502920" h="58420">
                  <a:moveTo>
                    <a:pt x="0" y="57911"/>
                  </a:moveTo>
                  <a:lnTo>
                    <a:pt x="502920" y="57911"/>
                  </a:lnTo>
                  <a:lnTo>
                    <a:pt x="502920" y="0"/>
                  </a:lnTo>
                  <a:lnTo>
                    <a:pt x="0" y="0"/>
                  </a:lnTo>
                  <a:lnTo>
                    <a:pt x="0" y="57911"/>
                  </a:lnTo>
                  <a:close/>
                </a:path>
              </a:pathLst>
            </a:custGeom>
            <a:ln w="25908">
              <a:solidFill>
                <a:srgbClr val="2085B9"/>
              </a:solidFill>
            </a:ln>
          </p:spPr>
          <p:txBody>
            <a:bodyPr wrap="square" lIns="0" tIns="0" rIns="0" bIns="0" rtlCol="0"/>
            <a:lstStyle/>
            <a:p>
              <a:endParaRPr/>
            </a:p>
          </p:txBody>
        </p:sp>
        <p:sp>
          <p:nvSpPr>
            <p:cNvPr id="22" name="object 22"/>
            <p:cNvSpPr/>
            <p:nvPr/>
          </p:nvSpPr>
          <p:spPr>
            <a:xfrm>
              <a:off x="2655569" y="3600450"/>
              <a:ext cx="504825" cy="100965"/>
            </a:xfrm>
            <a:custGeom>
              <a:avLst/>
              <a:gdLst/>
              <a:ahLst/>
              <a:cxnLst/>
              <a:rect l="l" t="t" r="r" b="b"/>
              <a:pathLst>
                <a:path w="504825" h="100964">
                  <a:moveTo>
                    <a:pt x="504444" y="0"/>
                  </a:moveTo>
                  <a:lnTo>
                    <a:pt x="0" y="0"/>
                  </a:lnTo>
                  <a:lnTo>
                    <a:pt x="0" y="100583"/>
                  </a:lnTo>
                  <a:lnTo>
                    <a:pt x="504444" y="100583"/>
                  </a:lnTo>
                  <a:lnTo>
                    <a:pt x="504444" y="0"/>
                  </a:lnTo>
                  <a:close/>
                </a:path>
              </a:pathLst>
            </a:custGeom>
            <a:solidFill>
              <a:srgbClr val="D5EFFF"/>
            </a:solidFill>
          </p:spPr>
          <p:txBody>
            <a:bodyPr wrap="square" lIns="0" tIns="0" rIns="0" bIns="0" rtlCol="0"/>
            <a:lstStyle/>
            <a:p>
              <a:endParaRPr/>
            </a:p>
          </p:txBody>
        </p:sp>
        <p:sp>
          <p:nvSpPr>
            <p:cNvPr id="23" name="object 23"/>
            <p:cNvSpPr/>
            <p:nvPr/>
          </p:nvSpPr>
          <p:spPr>
            <a:xfrm>
              <a:off x="2655569" y="3600450"/>
              <a:ext cx="504825" cy="100965"/>
            </a:xfrm>
            <a:custGeom>
              <a:avLst/>
              <a:gdLst/>
              <a:ahLst/>
              <a:cxnLst/>
              <a:rect l="l" t="t" r="r" b="b"/>
              <a:pathLst>
                <a:path w="504825" h="100964">
                  <a:moveTo>
                    <a:pt x="0" y="100583"/>
                  </a:moveTo>
                  <a:lnTo>
                    <a:pt x="504444" y="100583"/>
                  </a:lnTo>
                  <a:lnTo>
                    <a:pt x="504444" y="0"/>
                  </a:lnTo>
                  <a:lnTo>
                    <a:pt x="0" y="0"/>
                  </a:lnTo>
                  <a:lnTo>
                    <a:pt x="0" y="100583"/>
                  </a:lnTo>
                  <a:close/>
                </a:path>
              </a:pathLst>
            </a:custGeom>
            <a:ln w="25908">
              <a:solidFill>
                <a:srgbClr val="17ABFC"/>
              </a:solidFill>
            </a:ln>
          </p:spPr>
          <p:txBody>
            <a:bodyPr wrap="square" lIns="0" tIns="0" rIns="0" bIns="0" rtlCol="0"/>
            <a:lstStyle/>
            <a:p>
              <a:endParaRPr/>
            </a:p>
          </p:txBody>
        </p:sp>
        <p:sp>
          <p:nvSpPr>
            <p:cNvPr id="24" name="object 24"/>
            <p:cNvSpPr/>
            <p:nvPr/>
          </p:nvSpPr>
          <p:spPr>
            <a:xfrm>
              <a:off x="2655569" y="3701034"/>
              <a:ext cx="504825" cy="100965"/>
            </a:xfrm>
            <a:custGeom>
              <a:avLst/>
              <a:gdLst/>
              <a:ahLst/>
              <a:cxnLst/>
              <a:rect l="l" t="t" r="r" b="b"/>
              <a:pathLst>
                <a:path w="504825" h="100964">
                  <a:moveTo>
                    <a:pt x="504444" y="0"/>
                  </a:moveTo>
                  <a:lnTo>
                    <a:pt x="0" y="0"/>
                  </a:lnTo>
                  <a:lnTo>
                    <a:pt x="0" y="100583"/>
                  </a:lnTo>
                  <a:lnTo>
                    <a:pt x="504444" y="100583"/>
                  </a:lnTo>
                  <a:lnTo>
                    <a:pt x="504444" y="0"/>
                  </a:lnTo>
                  <a:close/>
                </a:path>
              </a:pathLst>
            </a:custGeom>
            <a:solidFill>
              <a:srgbClr val="D5EFFF"/>
            </a:solidFill>
          </p:spPr>
          <p:txBody>
            <a:bodyPr wrap="square" lIns="0" tIns="0" rIns="0" bIns="0" rtlCol="0"/>
            <a:lstStyle/>
            <a:p>
              <a:endParaRPr/>
            </a:p>
          </p:txBody>
        </p:sp>
        <p:sp>
          <p:nvSpPr>
            <p:cNvPr id="25" name="object 25"/>
            <p:cNvSpPr/>
            <p:nvPr/>
          </p:nvSpPr>
          <p:spPr>
            <a:xfrm>
              <a:off x="2655569" y="3701034"/>
              <a:ext cx="504825" cy="100965"/>
            </a:xfrm>
            <a:custGeom>
              <a:avLst/>
              <a:gdLst/>
              <a:ahLst/>
              <a:cxnLst/>
              <a:rect l="l" t="t" r="r" b="b"/>
              <a:pathLst>
                <a:path w="504825" h="100964">
                  <a:moveTo>
                    <a:pt x="0" y="100583"/>
                  </a:moveTo>
                  <a:lnTo>
                    <a:pt x="504444" y="100583"/>
                  </a:lnTo>
                  <a:lnTo>
                    <a:pt x="504444" y="0"/>
                  </a:lnTo>
                  <a:lnTo>
                    <a:pt x="0" y="0"/>
                  </a:lnTo>
                  <a:lnTo>
                    <a:pt x="0" y="100583"/>
                  </a:lnTo>
                  <a:close/>
                </a:path>
              </a:pathLst>
            </a:custGeom>
            <a:ln w="25908">
              <a:solidFill>
                <a:srgbClr val="17ABFC"/>
              </a:solidFill>
            </a:ln>
          </p:spPr>
          <p:txBody>
            <a:bodyPr wrap="square" lIns="0" tIns="0" rIns="0" bIns="0" rtlCol="0"/>
            <a:lstStyle/>
            <a:p>
              <a:endParaRPr/>
            </a:p>
          </p:txBody>
        </p:sp>
        <p:sp>
          <p:nvSpPr>
            <p:cNvPr id="26" name="object 26"/>
            <p:cNvSpPr/>
            <p:nvPr/>
          </p:nvSpPr>
          <p:spPr>
            <a:xfrm>
              <a:off x="2655569" y="3801617"/>
              <a:ext cx="504825" cy="100965"/>
            </a:xfrm>
            <a:custGeom>
              <a:avLst/>
              <a:gdLst/>
              <a:ahLst/>
              <a:cxnLst/>
              <a:rect l="l" t="t" r="r" b="b"/>
              <a:pathLst>
                <a:path w="504825" h="100964">
                  <a:moveTo>
                    <a:pt x="504444" y="0"/>
                  </a:moveTo>
                  <a:lnTo>
                    <a:pt x="0" y="0"/>
                  </a:lnTo>
                  <a:lnTo>
                    <a:pt x="0" y="100583"/>
                  </a:lnTo>
                  <a:lnTo>
                    <a:pt x="504444" y="100583"/>
                  </a:lnTo>
                  <a:lnTo>
                    <a:pt x="504444" y="0"/>
                  </a:lnTo>
                  <a:close/>
                </a:path>
              </a:pathLst>
            </a:custGeom>
            <a:solidFill>
              <a:srgbClr val="D5EFFF"/>
            </a:solidFill>
          </p:spPr>
          <p:txBody>
            <a:bodyPr wrap="square" lIns="0" tIns="0" rIns="0" bIns="0" rtlCol="0"/>
            <a:lstStyle/>
            <a:p>
              <a:endParaRPr/>
            </a:p>
          </p:txBody>
        </p:sp>
        <p:sp>
          <p:nvSpPr>
            <p:cNvPr id="27" name="object 27"/>
            <p:cNvSpPr/>
            <p:nvPr/>
          </p:nvSpPr>
          <p:spPr>
            <a:xfrm>
              <a:off x="2655569" y="3801617"/>
              <a:ext cx="504825" cy="100965"/>
            </a:xfrm>
            <a:custGeom>
              <a:avLst/>
              <a:gdLst/>
              <a:ahLst/>
              <a:cxnLst/>
              <a:rect l="l" t="t" r="r" b="b"/>
              <a:pathLst>
                <a:path w="504825" h="100964">
                  <a:moveTo>
                    <a:pt x="0" y="100583"/>
                  </a:moveTo>
                  <a:lnTo>
                    <a:pt x="504444" y="100583"/>
                  </a:lnTo>
                  <a:lnTo>
                    <a:pt x="504444" y="0"/>
                  </a:lnTo>
                  <a:lnTo>
                    <a:pt x="0" y="0"/>
                  </a:lnTo>
                  <a:lnTo>
                    <a:pt x="0" y="100583"/>
                  </a:lnTo>
                  <a:close/>
                </a:path>
              </a:pathLst>
            </a:custGeom>
            <a:ln w="25908">
              <a:solidFill>
                <a:srgbClr val="17ABFC"/>
              </a:solidFill>
            </a:ln>
          </p:spPr>
          <p:txBody>
            <a:bodyPr wrap="square" lIns="0" tIns="0" rIns="0" bIns="0" rtlCol="0"/>
            <a:lstStyle/>
            <a:p>
              <a:endParaRPr/>
            </a:p>
          </p:txBody>
        </p:sp>
        <p:sp>
          <p:nvSpPr>
            <p:cNvPr id="28" name="object 28"/>
            <p:cNvSpPr/>
            <p:nvPr/>
          </p:nvSpPr>
          <p:spPr>
            <a:xfrm>
              <a:off x="2655569" y="3900677"/>
              <a:ext cx="504825" cy="102235"/>
            </a:xfrm>
            <a:custGeom>
              <a:avLst/>
              <a:gdLst/>
              <a:ahLst/>
              <a:cxnLst/>
              <a:rect l="l" t="t" r="r" b="b"/>
              <a:pathLst>
                <a:path w="504825" h="102235">
                  <a:moveTo>
                    <a:pt x="504444" y="0"/>
                  </a:moveTo>
                  <a:lnTo>
                    <a:pt x="0" y="0"/>
                  </a:lnTo>
                  <a:lnTo>
                    <a:pt x="0" y="102108"/>
                  </a:lnTo>
                  <a:lnTo>
                    <a:pt x="504444" y="102108"/>
                  </a:lnTo>
                  <a:lnTo>
                    <a:pt x="504444" y="0"/>
                  </a:lnTo>
                  <a:close/>
                </a:path>
              </a:pathLst>
            </a:custGeom>
            <a:solidFill>
              <a:srgbClr val="D5EFFF"/>
            </a:solidFill>
          </p:spPr>
          <p:txBody>
            <a:bodyPr wrap="square" lIns="0" tIns="0" rIns="0" bIns="0" rtlCol="0"/>
            <a:lstStyle/>
            <a:p>
              <a:endParaRPr/>
            </a:p>
          </p:txBody>
        </p:sp>
        <p:sp>
          <p:nvSpPr>
            <p:cNvPr id="29" name="object 29"/>
            <p:cNvSpPr/>
            <p:nvPr/>
          </p:nvSpPr>
          <p:spPr>
            <a:xfrm>
              <a:off x="2655569" y="3900677"/>
              <a:ext cx="504825" cy="102235"/>
            </a:xfrm>
            <a:custGeom>
              <a:avLst/>
              <a:gdLst/>
              <a:ahLst/>
              <a:cxnLst/>
              <a:rect l="l" t="t" r="r" b="b"/>
              <a:pathLst>
                <a:path w="504825" h="102235">
                  <a:moveTo>
                    <a:pt x="0" y="102108"/>
                  </a:moveTo>
                  <a:lnTo>
                    <a:pt x="504444" y="102108"/>
                  </a:lnTo>
                  <a:lnTo>
                    <a:pt x="504444" y="0"/>
                  </a:lnTo>
                  <a:lnTo>
                    <a:pt x="0" y="0"/>
                  </a:lnTo>
                  <a:lnTo>
                    <a:pt x="0" y="102108"/>
                  </a:lnTo>
                  <a:close/>
                </a:path>
              </a:pathLst>
            </a:custGeom>
            <a:ln w="25908">
              <a:solidFill>
                <a:srgbClr val="17ABFC"/>
              </a:solidFill>
            </a:ln>
          </p:spPr>
          <p:txBody>
            <a:bodyPr wrap="square" lIns="0" tIns="0" rIns="0" bIns="0" rtlCol="0"/>
            <a:lstStyle/>
            <a:p>
              <a:endParaRPr/>
            </a:p>
          </p:txBody>
        </p:sp>
        <p:sp>
          <p:nvSpPr>
            <p:cNvPr id="30" name="object 30"/>
            <p:cNvSpPr/>
            <p:nvPr/>
          </p:nvSpPr>
          <p:spPr>
            <a:xfrm>
              <a:off x="2655569" y="4001261"/>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1" name="object 31"/>
            <p:cNvSpPr/>
            <p:nvPr/>
          </p:nvSpPr>
          <p:spPr>
            <a:xfrm>
              <a:off x="2655569" y="4001261"/>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32" name="object 32"/>
            <p:cNvSpPr/>
            <p:nvPr/>
          </p:nvSpPr>
          <p:spPr>
            <a:xfrm>
              <a:off x="2655569" y="4101846"/>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3" name="object 33"/>
            <p:cNvSpPr/>
            <p:nvPr/>
          </p:nvSpPr>
          <p:spPr>
            <a:xfrm>
              <a:off x="2655569" y="4101846"/>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34" name="object 34"/>
            <p:cNvSpPr/>
            <p:nvPr/>
          </p:nvSpPr>
          <p:spPr>
            <a:xfrm>
              <a:off x="2655569" y="4202430"/>
              <a:ext cx="504825" cy="102235"/>
            </a:xfrm>
            <a:custGeom>
              <a:avLst/>
              <a:gdLst/>
              <a:ahLst/>
              <a:cxnLst/>
              <a:rect l="l" t="t" r="r" b="b"/>
              <a:pathLst>
                <a:path w="504825" h="102235">
                  <a:moveTo>
                    <a:pt x="504444" y="0"/>
                  </a:moveTo>
                  <a:lnTo>
                    <a:pt x="0" y="0"/>
                  </a:lnTo>
                  <a:lnTo>
                    <a:pt x="0" y="102108"/>
                  </a:lnTo>
                  <a:lnTo>
                    <a:pt x="504444" y="102108"/>
                  </a:lnTo>
                  <a:lnTo>
                    <a:pt x="504444" y="0"/>
                  </a:lnTo>
                  <a:close/>
                </a:path>
              </a:pathLst>
            </a:custGeom>
            <a:solidFill>
              <a:srgbClr val="D5EFFF"/>
            </a:solidFill>
          </p:spPr>
          <p:txBody>
            <a:bodyPr wrap="square" lIns="0" tIns="0" rIns="0" bIns="0" rtlCol="0"/>
            <a:lstStyle/>
            <a:p>
              <a:endParaRPr/>
            </a:p>
          </p:txBody>
        </p:sp>
        <p:sp>
          <p:nvSpPr>
            <p:cNvPr id="35" name="object 35"/>
            <p:cNvSpPr/>
            <p:nvPr/>
          </p:nvSpPr>
          <p:spPr>
            <a:xfrm>
              <a:off x="2655569" y="4202430"/>
              <a:ext cx="504825" cy="102235"/>
            </a:xfrm>
            <a:custGeom>
              <a:avLst/>
              <a:gdLst/>
              <a:ahLst/>
              <a:cxnLst/>
              <a:rect l="l" t="t" r="r" b="b"/>
              <a:pathLst>
                <a:path w="504825" h="102235">
                  <a:moveTo>
                    <a:pt x="0" y="102108"/>
                  </a:moveTo>
                  <a:lnTo>
                    <a:pt x="504444" y="102108"/>
                  </a:lnTo>
                  <a:lnTo>
                    <a:pt x="504444" y="0"/>
                  </a:lnTo>
                  <a:lnTo>
                    <a:pt x="0" y="0"/>
                  </a:lnTo>
                  <a:lnTo>
                    <a:pt x="0" y="102108"/>
                  </a:lnTo>
                  <a:close/>
                </a:path>
              </a:pathLst>
            </a:custGeom>
            <a:ln w="25908">
              <a:solidFill>
                <a:srgbClr val="17ABFC"/>
              </a:solidFill>
            </a:ln>
          </p:spPr>
          <p:txBody>
            <a:bodyPr wrap="square" lIns="0" tIns="0" rIns="0" bIns="0" rtlCol="0"/>
            <a:lstStyle/>
            <a:p>
              <a:endParaRPr/>
            </a:p>
          </p:txBody>
        </p:sp>
        <p:sp>
          <p:nvSpPr>
            <p:cNvPr id="36" name="object 36"/>
            <p:cNvSpPr/>
            <p:nvPr/>
          </p:nvSpPr>
          <p:spPr>
            <a:xfrm>
              <a:off x="2655569" y="4303014"/>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7" name="object 37"/>
            <p:cNvSpPr/>
            <p:nvPr/>
          </p:nvSpPr>
          <p:spPr>
            <a:xfrm>
              <a:off x="2655569" y="4303014"/>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38" name="object 38"/>
            <p:cNvSpPr/>
            <p:nvPr/>
          </p:nvSpPr>
          <p:spPr>
            <a:xfrm>
              <a:off x="2655569" y="4403598"/>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9" name="object 39"/>
            <p:cNvSpPr/>
            <p:nvPr/>
          </p:nvSpPr>
          <p:spPr>
            <a:xfrm>
              <a:off x="2655569" y="4403598"/>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grpSp>
      <p:sp>
        <p:nvSpPr>
          <p:cNvPr id="40" name="object 40"/>
          <p:cNvSpPr txBox="1"/>
          <p:nvPr/>
        </p:nvSpPr>
        <p:spPr>
          <a:xfrm>
            <a:off x="4267200" y="4570476"/>
            <a:ext cx="3436620" cy="567055"/>
          </a:xfrm>
          <a:prstGeom prst="rect">
            <a:avLst/>
          </a:prstGeom>
          <a:solidFill>
            <a:srgbClr val="F1F1F1"/>
          </a:solidFill>
        </p:spPr>
        <p:txBody>
          <a:bodyPr vert="horz" wrap="square" lIns="0" tIns="4445" rIns="0" bIns="0" rtlCol="0">
            <a:spAutoFit/>
          </a:bodyPr>
          <a:lstStyle/>
          <a:p>
            <a:pPr marL="480059" marR="64769" indent="-408940">
              <a:lnSpc>
                <a:spcPct val="100000"/>
              </a:lnSpc>
              <a:spcBef>
                <a:spcPts val="35"/>
              </a:spcBef>
            </a:pPr>
            <a:r>
              <a:rPr sz="1800" b="1" spc="-5" dirty="0">
                <a:solidFill>
                  <a:srgbClr val="585858"/>
                </a:solidFill>
                <a:latin typeface="Arial"/>
                <a:cs typeface="Arial"/>
              </a:rPr>
              <a:t>Спринт </a:t>
            </a:r>
            <a:r>
              <a:rPr sz="1800" spc="-5" dirty="0">
                <a:solidFill>
                  <a:srgbClr val="585858"/>
                </a:solidFill>
                <a:latin typeface="Arial"/>
                <a:cs typeface="Arial"/>
              </a:rPr>
              <a:t>2-4 </a:t>
            </a:r>
            <a:r>
              <a:rPr sz="1800" spc="-20" dirty="0">
                <a:solidFill>
                  <a:srgbClr val="585858"/>
                </a:solidFill>
                <a:latin typeface="Arial"/>
                <a:cs typeface="Arial"/>
              </a:rPr>
              <a:t>недели </a:t>
            </a:r>
            <a:r>
              <a:rPr sz="1800" dirty="0">
                <a:solidFill>
                  <a:srgbClr val="585858"/>
                </a:solidFill>
                <a:latin typeface="Arial"/>
                <a:cs typeface="Arial"/>
              </a:rPr>
              <a:t>– </a:t>
            </a:r>
            <a:r>
              <a:rPr sz="1800" spc="-10" dirty="0">
                <a:solidFill>
                  <a:srgbClr val="585858"/>
                </a:solidFill>
                <a:latin typeface="Arial"/>
                <a:cs typeface="Arial"/>
              </a:rPr>
              <a:t>создание </a:t>
            </a:r>
            <a:r>
              <a:rPr sz="1800" spc="-490" dirty="0">
                <a:solidFill>
                  <a:srgbClr val="585858"/>
                </a:solidFill>
                <a:latin typeface="Arial"/>
                <a:cs typeface="Arial"/>
              </a:rPr>
              <a:t> </a:t>
            </a:r>
            <a:r>
              <a:rPr sz="1800" spc="-10" dirty="0">
                <a:solidFill>
                  <a:srgbClr val="585858"/>
                </a:solidFill>
                <a:latin typeface="Arial"/>
                <a:cs typeface="Arial"/>
              </a:rPr>
              <a:t>конкретного </a:t>
            </a:r>
            <a:r>
              <a:rPr sz="1800" spc="-40" dirty="0">
                <a:solidFill>
                  <a:srgbClr val="585858"/>
                </a:solidFill>
                <a:latin typeface="Arial"/>
                <a:cs typeface="Arial"/>
              </a:rPr>
              <a:t>результата</a:t>
            </a:r>
            <a:endParaRPr sz="1800">
              <a:latin typeface="Arial"/>
              <a:cs typeface="Arial"/>
            </a:endParaRPr>
          </a:p>
        </p:txBody>
      </p:sp>
      <p:sp>
        <p:nvSpPr>
          <p:cNvPr id="41" name="object 41"/>
          <p:cNvSpPr txBox="1"/>
          <p:nvPr/>
        </p:nvSpPr>
        <p:spPr>
          <a:xfrm>
            <a:off x="5858255" y="3544823"/>
            <a:ext cx="807720" cy="309880"/>
          </a:xfrm>
          <a:prstGeom prst="rect">
            <a:avLst/>
          </a:prstGeom>
          <a:solidFill>
            <a:srgbClr val="F1F1F1"/>
          </a:solidFill>
        </p:spPr>
        <p:txBody>
          <a:bodyPr vert="horz" wrap="square" lIns="0" tIns="28575" rIns="0" bIns="0" rtlCol="0">
            <a:spAutoFit/>
          </a:bodyPr>
          <a:lstStyle/>
          <a:p>
            <a:pPr marL="74930">
              <a:lnSpc>
                <a:spcPct val="100000"/>
              </a:lnSpc>
              <a:spcBef>
                <a:spcPts val="225"/>
              </a:spcBef>
            </a:pPr>
            <a:r>
              <a:rPr sz="1600" b="1" spc="-5" dirty="0">
                <a:solidFill>
                  <a:srgbClr val="585858"/>
                </a:solidFill>
                <a:latin typeface="Arial"/>
                <a:cs typeface="Arial"/>
              </a:rPr>
              <a:t>1</a:t>
            </a:r>
            <a:r>
              <a:rPr sz="1600" b="1" spc="-45" dirty="0">
                <a:solidFill>
                  <a:srgbClr val="585858"/>
                </a:solidFill>
                <a:latin typeface="Arial"/>
                <a:cs typeface="Arial"/>
              </a:rPr>
              <a:t> </a:t>
            </a:r>
            <a:r>
              <a:rPr sz="1600" b="1" spc="-10" dirty="0">
                <a:solidFill>
                  <a:srgbClr val="585858"/>
                </a:solidFill>
                <a:latin typeface="Arial"/>
                <a:cs typeface="Arial"/>
              </a:rPr>
              <a:t>день</a:t>
            </a:r>
            <a:endParaRPr sz="1600">
              <a:latin typeface="Arial"/>
              <a:cs typeface="Arial"/>
            </a:endParaRPr>
          </a:p>
        </p:txBody>
      </p:sp>
      <p:grpSp>
        <p:nvGrpSpPr>
          <p:cNvPr id="42" name="object 42"/>
          <p:cNvGrpSpPr/>
          <p:nvPr/>
        </p:nvGrpSpPr>
        <p:grpSpPr>
          <a:xfrm>
            <a:off x="1261110" y="4423790"/>
            <a:ext cx="1376680" cy="742950"/>
            <a:chOff x="1261110" y="4423790"/>
            <a:chExt cx="1376680" cy="742950"/>
          </a:xfrm>
        </p:grpSpPr>
        <p:sp>
          <p:nvSpPr>
            <p:cNvPr id="43" name="object 43"/>
            <p:cNvSpPr/>
            <p:nvPr/>
          </p:nvSpPr>
          <p:spPr>
            <a:xfrm>
              <a:off x="1261110" y="4491989"/>
              <a:ext cx="1050290" cy="655320"/>
            </a:xfrm>
            <a:custGeom>
              <a:avLst/>
              <a:gdLst/>
              <a:ahLst/>
              <a:cxnLst/>
              <a:rect l="l" t="t" r="r" b="b"/>
              <a:pathLst>
                <a:path w="1050289" h="655320">
                  <a:moveTo>
                    <a:pt x="1050036" y="0"/>
                  </a:moveTo>
                  <a:lnTo>
                    <a:pt x="0" y="0"/>
                  </a:lnTo>
                  <a:lnTo>
                    <a:pt x="0" y="655319"/>
                  </a:lnTo>
                  <a:lnTo>
                    <a:pt x="1050036" y="655319"/>
                  </a:lnTo>
                  <a:lnTo>
                    <a:pt x="1050036" y="0"/>
                  </a:lnTo>
                  <a:close/>
                </a:path>
              </a:pathLst>
            </a:custGeom>
            <a:solidFill>
              <a:srgbClr val="F1F1F1"/>
            </a:solidFill>
          </p:spPr>
          <p:txBody>
            <a:bodyPr wrap="square" lIns="0" tIns="0" rIns="0" bIns="0" rtlCol="0"/>
            <a:lstStyle/>
            <a:p>
              <a:endParaRPr/>
            </a:p>
          </p:txBody>
        </p:sp>
        <p:sp>
          <p:nvSpPr>
            <p:cNvPr id="44" name="object 44"/>
            <p:cNvSpPr/>
            <p:nvPr/>
          </p:nvSpPr>
          <p:spPr>
            <a:xfrm>
              <a:off x="2336927" y="4442840"/>
              <a:ext cx="281940" cy="704850"/>
            </a:xfrm>
            <a:custGeom>
              <a:avLst/>
              <a:gdLst/>
              <a:ahLst/>
              <a:cxnLst/>
              <a:rect l="l" t="t" r="r" b="b"/>
              <a:pathLst>
                <a:path w="281939" h="704850">
                  <a:moveTo>
                    <a:pt x="0" y="49148"/>
                  </a:moveTo>
                  <a:lnTo>
                    <a:pt x="0" y="704468"/>
                  </a:lnTo>
                </a:path>
                <a:path w="281939" h="704850">
                  <a:moveTo>
                    <a:pt x="0" y="216534"/>
                  </a:moveTo>
                  <a:lnTo>
                    <a:pt x="281686" y="0"/>
                  </a:lnTo>
                </a:path>
              </a:pathLst>
            </a:custGeom>
            <a:ln w="38100">
              <a:solidFill>
                <a:srgbClr val="A6A6A6"/>
              </a:solidFill>
            </a:ln>
          </p:spPr>
          <p:txBody>
            <a:bodyPr wrap="square" lIns="0" tIns="0" rIns="0" bIns="0" rtlCol="0"/>
            <a:lstStyle/>
            <a:p>
              <a:endParaRPr/>
            </a:p>
          </p:txBody>
        </p:sp>
      </p:grpSp>
      <p:sp>
        <p:nvSpPr>
          <p:cNvPr id="45" name="object 45"/>
          <p:cNvSpPr txBox="1"/>
          <p:nvPr/>
        </p:nvSpPr>
        <p:spPr>
          <a:xfrm>
            <a:off x="1261110" y="4526660"/>
            <a:ext cx="1057275" cy="574040"/>
          </a:xfrm>
          <a:prstGeom prst="rect">
            <a:avLst/>
          </a:prstGeom>
        </p:spPr>
        <p:txBody>
          <a:bodyPr vert="horz" wrap="square" lIns="0" tIns="12700" rIns="0" bIns="0" rtlCol="0">
            <a:spAutoFit/>
          </a:bodyPr>
          <a:lstStyle/>
          <a:p>
            <a:pPr marL="119380" marR="117475" indent="12065">
              <a:lnSpc>
                <a:spcPct val="100000"/>
              </a:lnSpc>
              <a:spcBef>
                <a:spcPts val="100"/>
              </a:spcBef>
            </a:pPr>
            <a:r>
              <a:rPr sz="1800" spc="-5" dirty="0">
                <a:solidFill>
                  <a:srgbClr val="585858"/>
                </a:solidFill>
                <a:latin typeface="Arial"/>
                <a:cs typeface="Arial"/>
              </a:rPr>
              <a:t>Product </a:t>
            </a:r>
            <a:r>
              <a:rPr sz="1800" spc="-490" dirty="0">
                <a:solidFill>
                  <a:srgbClr val="585858"/>
                </a:solidFill>
                <a:latin typeface="Arial"/>
                <a:cs typeface="Arial"/>
              </a:rPr>
              <a:t> </a:t>
            </a:r>
            <a:r>
              <a:rPr sz="1800" spc="-5" dirty="0">
                <a:solidFill>
                  <a:srgbClr val="585858"/>
                </a:solidFill>
                <a:latin typeface="Arial"/>
                <a:cs typeface="Arial"/>
              </a:rPr>
              <a:t>B</a:t>
            </a:r>
            <a:r>
              <a:rPr sz="1800" spc="-15" dirty="0">
                <a:solidFill>
                  <a:srgbClr val="585858"/>
                </a:solidFill>
                <a:latin typeface="Arial"/>
                <a:cs typeface="Arial"/>
              </a:rPr>
              <a:t>a</a:t>
            </a:r>
            <a:r>
              <a:rPr sz="1800" spc="-5" dirty="0">
                <a:solidFill>
                  <a:srgbClr val="585858"/>
                </a:solidFill>
                <a:latin typeface="Arial"/>
                <a:cs typeface="Arial"/>
              </a:rPr>
              <a:t>ckl</a:t>
            </a:r>
            <a:r>
              <a:rPr sz="1800" spc="-15" dirty="0">
                <a:solidFill>
                  <a:srgbClr val="585858"/>
                </a:solidFill>
                <a:latin typeface="Arial"/>
                <a:cs typeface="Arial"/>
              </a:rPr>
              <a:t>o</a:t>
            </a:r>
            <a:r>
              <a:rPr sz="1800" spc="-5" dirty="0">
                <a:solidFill>
                  <a:srgbClr val="585858"/>
                </a:solidFill>
                <a:latin typeface="Arial"/>
                <a:cs typeface="Arial"/>
              </a:rPr>
              <a:t>g</a:t>
            </a:r>
            <a:endParaRPr sz="1800">
              <a:latin typeface="Arial"/>
              <a:cs typeface="Arial"/>
            </a:endParaRPr>
          </a:p>
        </p:txBody>
      </p:sp>
      <p:grpSp>
        <p:nvGrpSpPr>
          <p:cNvPr id="46" name="object 46"/>
          <p:cNvGrpSpPr/>
          <p:nvPr/>
        </p:nvGrpSpPr>
        <p:grpSpPr>
          <a:xfrm>
            <a:off x="5644134" y="4897882"/>
            <a:ext cx="2517775" cy="1408430"/>
            <a:chOff x="5644134" y="4897882"/>
            <a:chExt cx="2517775" cy="1408430"/>
          </a:xfrm>
        </p:grpSpPr>
        <p:sp>
          <p:nvSpPr>
            <p:cNvPr id="47" name="object 47"/>
            <p:cNvSpPr/>
            <p:nvPr/>
          </p:nvSpPr>
          <p:spPr>
            <a:xfrm>
              <a:off x="5644134" y="5365242"/>
              <a:ext cx="2045335" cy="922019"/>
            </a:xfrm>
            <a:custGeom>
              <a:avLst/>
              <a:gdLst/>
              <a:ahLst/>
              <a:cxnLst/>
              <a:rect l="l" t="t" r="r" b="b"/>
              <a:pathLst>
                <a:path w="2045334" h="922020">
                  <a:moveTo>
                    <a:pt x="2045208" y="0"/>
                  </a:moveTo>
                  <a:lnTo>
                    <a:pt x="0" y="0"/>
                  </a:lnTo>
                  <a:lnTo>
                    <a:pt x="0" y="922019"/>
                  </a:lnTo>
                  <a:lnTo>
                    <a:pt x="2045208" y="922019"/>
                  </a:lnTo>
                  <a:lnTo>
                    <a:pt x="2045208" y="0"/>
                  </a:lnTo>
                  <a:close/>
                </a:path>
              </a:pathLst>
            </a:custGeom>
            <a:solidFill>
              <a:srgbClr val="FAE6B3"/>
            </a:solidFill>
          </p:spPr>
          <p:txBody>
            <a:bodyPr wrap="square" lIns="0" tIns="0" rIns="0" bIns="0" rtlCol="0"/>
            <a:lstStyle/>
            <a:p>
              <a:endParaRPr/>
            </a:p>
          </p:txBody>
        </p:sp>
        <p:sp>
          <p:nvSpPr>
            <p:cNvPr id="48" name="object 48"/>
            <p:cNvSpPr/>
            <p:nvPr/>
          </p:nvSpPr>
          <p:spPr>
            <a:xfrm>
              <a:off x="7708519" y="4916932"/>
              <a:ext cx="434340" cy="1370330"/>
            </a:xfrm>
            <a:custGeom>
              <a:avLst/>
              <a:gdLst/>
              <a:ahLst/>
              <a:cxnLst/>
              <a:rect l="l" t="t" r="r" b="b"/>
              <a:pathLst>
                <a:path w="434340" h="1370329">
                  <a:moveTo>
                    <a:pt x="0" y="448310"/>
                  </a:moveTo>
                  <a:lnTo>
                    <a:pt x="0" y="1370330"/>
                  </a:lnTo>
                </a:path>
                <a:path w="434340" h="1370329">
                  <a:moveTo>
                    <a:pt x="0" y="586232"/>
                  </a:moveTo>
                  <a:lnTo>
                    <a:pt x="433958" y="0"/>
                  </a:lnTo>
                </a:path>
              </a:pathLst>
            </a:custGeom>
            <a:ln w="38100">
              <a:solidFill>
                <a:srgbClr val="A6A6A6"/>
              </a:solidFill>
            </a:ln>
          </p:spPr>
          <p:txBody>
            <a:bodyPr wrap="square" lIns="0" tIns="0" rIns="0" bIns="0" rtlCol="0"/>
            <a:lstStyle/>
            <a:p>
              <a:endParaRPr/>
            </a:p>
          </p:txBody>
        </p:sp>
      </p:grpSp>
      <p:sp>
        <p:nvSpPr>
          <p:cNvPr id="49" name="object 49"/>
          <p:cNvSpPr txBox="1"/>
          <p:nvPr/>
        </p:nvSpPr>
        <p:spPr>
          <a:xfrm>
            <a:off x="5644134" y="5396890"/>
            <a:ext cx="2045335" cy="848360"/>
          </a:xfrm>
          <a:prstGeom prst="rect">
            <a:avLst/>
          </a:prstGeom>
        </p:spPr>
        <p:txBody>
          <a:bodyPr vert="horz" wrap="square" lIns="0" tIns="12700" rIns="0" bIns="0" rtlCol="0">
            <a:spAutoFit/>
          </a:bodyPr>
          <a:lstStyle/>
          <a:p>
            <a:pPr marL="107314" marR="99060" algn="ctr">
              <a:lnSpc>
                <a:spcPct val="100000"/>
              </a:lnSpc>
              <a:spcBef>
                <a:spcPts val="100"/>
              </a:spcBef>
            </a:pPr>
            <a:r>
              <a:rPr sz="1800" b="1" spc="-10" dirty="0">
                <a:solidFill>
                  <a:srgbClr val="585858"/>
                </a:solidFill>
                <a:latin typeface="Arial"/>
                <a:cs typeface="Arial"/>
              </a:rPr>
              <a:t>Демо</a:t>
            </a:r>
            <a:r>
              <a:rPr sz="1800" b="1" spc="-35" dirty="0">
                <a:solidFill>
                  <a:srgbClr val="585858"/>
                </a:solidFill>
                <a:latin typeface="Arial"/>
                <a:cs typeface="Arial"/>
              </a:rPr>
              <a:t> </a:t>
            </a:r>
            <a:r>
              <a:rPr sz="1800" dirty="0">
                <a:solidFill>
                  <a:srgbClr val="585858"/>
                </a:solidFill>
                <a:latin typeface="Arial"/>
                <a:cs typeface="Arial"/>
              </a:rPr>
              <a:t>–</a:t>
            </a:r>
            <a:r>
              <a:rPr sz="1800" spc="-45" dirty="0">
                <a:solidFill>
                  <a:srgbClr val="585858"/>
                </a:solidFill>
                <a:latin typeface="Arial"/>
                <a:cs typeface="Arial"/>
              </a:rPr>
              <a:t> </a:t>
            </a:r>
            <a:r>
              <a:rPr sz="1800" spc="-5" dirty="0">
                <a:solidFill>
                  <a:srgbClr val="585858"/>
                </a:solidFill>
                <a:latin typeface="Arial"/>
                <a:cs typeface="Arial"/>
              </a:rPr>
              <a:t>проверка </a:t>
            </a:r>
            <a:r>
              <a:rPr sz="1800" spc="-484" dirty="0">
                <a:solidFill>
                  <a:srgbClr val="585858"/>
                </a:solidFill>
                <a:latin typeface="Arial"/>
                <a:cs typeface="Arial"/>
              </a:rPr>
              <a:t> </a:t>
            </a:r>
            <a:r>
              <a:rPr sz="1800" spc="-10" dirty="0">
                <a:solidFill>
                  <a:srgbClr val="585858"/>
                </a:solidFill>
                <a:latin typeface="Arial"/>
                <a:cs typeface="Arial"/>
              </a:rPr>
              <a:t>адекватности </a:t>
            </a:r>
            <a:r>
              <a:rPr sz="1800" spc="-5" dirty="0">
                <a:solidFill>
                  <a:srgbClr val="585858"/>
                </a:solidFill>
                <a:latin typeface="Arial"/>
                <a:cs typeface="Arial"/>
              </a:rPr>
              <a:t> </a:t>
            </a:r>
            <a:r>
              <a:rPr sz="1800" spc="-40" dirty="0">
                <a:solidFill>
                  <a:srgbClr val="585858"/>
                </a:solidFill>
                <a:latin typeface="Arial"/>
                <a:cs typeface="Arial"/>
              </a:rPr>
              <a:t>результата</a:t>
            </a:r>
            <a:endParaRPr sz="1800">
              <a:latin typeface="Arial"/>
              <a:cs typeface="Arial"/>
            </a:endParaRPr>
          </a:p>
        </p:txBody>
      </p:sp>
      <p:grpSp>
        <p:nvGrpSpPr>
          <p:cNvPr id="50" name="object 50"/>
          <p:cNvGrpSpPr/>
          <p:nvPr/>
        </p:nvGrpSpPr>
        <p:grpSpPr>
          <a:xfrm>
            <a:off x="8566784" y="2005583"/>
            <a:ext cx="2143125" cy="1282700"/>
            <a:chOff x="8566784" y="2005583"/>
            <a:chExt cx="2143125" cy="1282700"/>
          </a:xfrm>
        </p:grpSpPr>
        <p:sp>
          <p:nvSpPr>
            <p:cNvPr id="51" name="object 51"/>
            <p:cNvSpPr/>
            <p:nvPr/>
          </p:nvSpPr>
          <p:spPr>
            <a:xfrm>
              <a:off x="9443465" y="2024633"/>
              <a:ext cx="1266825" cy="975360"/>
            </a:xfrm>
            <a:custGeom>
              <a:avLst/>
              <a:gdLst/>
              <a:ahLst/>
              <a:cxnLst/>
              <a:rect l="l" t="t" r="r" b="b"/>
              <a:pathLst>
                <a:path w="1266825" h="975360">
                  <a:moveTo>
                    <a:pt x="1266444" y="0"/>
                  </a:moveTo>
                  <a:lnTo>
                    <a:pt x="0" y="0"/>
                  </a:lnTo>
                  <a:lnTo>
                    <a:pt x="0" y="975360"/>
                  </a:lnTo>
                  <a:lnTo>
                    <a:pt x="1266444" y="975360"/>
                  </a:lnTo>
                  <a:lnTo>
                    <a:pt x="1266444" y="0"/>
                  </a:lnTo>
                  <a:close/>
                </a:path>
              </a:pathLst>
            </a:custGeom>
            <a:solidFill>
              <a:srgbClr val="FAE6B3"/>
            </a:solidFill>
          </p:spPr>
          <p:txBody>
            <a:bodyPr wrap="square" lIns="0" tIns="0" rIns="0" bIns="0" rtlCol="0"/>
            <a:lstStyle/>
            <a:p>
              <a:endParaRPr/>
            </a:p>
          </p:txBody>
        </p:sp>
        <p:sp>
          <p:nvSpPr>
            <p:cNvPr id="52" name="object 52"/>
            <p:cNvSpPr/>
            <p:nvPr/>
          </p:nvSpPr>
          <p:spPr>
            <a:xfrm>
              <a:off x="8585834" y="2024633"/>
              <a:ext cx="842644" cy="1244600"/>
            </a:xfrm>
            <a:custGeom>
              <a:avLst/>
              <a:gdLst/>
              <a:ahLst/>
              <a:cxnLst/>
              <a:rect l="l" t="t" r="r" b="b"/>
              <a:pathLst>
                <a:path w="842645" h="1244600">
                  <a:moveTo>
                    <a:pt x="842645" y="0"/>
                  </a:moveTo>
                  <a:lnTo>
                    <a:pt x="842645" y="975360"/>
                  </a:lnTo>
                </a:path>
                <a:path w="842645" h="1244600">
                  <a:moveTo>
                    <a:pt x="842645" y="678688"/>
                  </a:moveTo>
                  <a:lnTo>
                    <a:pt x="0" y="1244345"/>
                  </a:lnTo>
                </a:path>
              </a:pathLst>
            </a:custGeom>
            <a:ln w="38100">
              <a:solidFill>
                <a:srgbClr val="A6A6A6"/>
              </a:solidFill>
            </a:ln>
          </p:spPr>
          <p:txBody>
            <a:bodyPr wrap="square" lIns="0" tIns="0" rIns="0" bIns="0" rtlCol="0"/>
            <a:lstStyle/>
            <a:p>
              <a:endParaRPr/>
            </a:p>
          </p:txBody>
        </p:sp>
      </p:grpSp>
      <p:sp>
        <p:nvSpPr>
          <p:cNvPr id="53" name="object 53"/>
          <p:cNvSpPr txBox="1"/>
          <p:nvPr/>
        </p:nvSpPr>
        <p:spPr>
          <a:xfrm>
            <a:off x="9447530" y="2081910"/>
            <a:ext cx="1262380" cy="848994"/>
          </a:xfrm>
          <a:prstGeom prst="rect">
            <a:avLst/>
          </a:prstGeom>
        </p:spPr>
        <p:txBody>
          <a:bodyPr vert="horz" wrap="square" lIns="0" tIns="12700" rIns="0" bIns="0" rtlCol="0">
            <a:spAutoFit/>
          </a:bodyPr>
          <a:lstStyle/>
          <a:p>
            <a:pPr marL="88900" marR="79375" indent="-1905" algn="ctr">
              <a:lnSpc>
                <a:spcPct val="100000"/>
              </a:lnSpc>
              <a:spcBef>
                <a:spcPts val="100"/>
              </a:spcBef>
            </a:pPr>
            <a:r>
              <a:rPr sz="1800" b="1" spc="-55" dirty="0">
                <a:solidFill>
                  <a:srgbClr val="585858"/>
                </a:solidFill>
                <a:latin typeface="Arial"/>
                <a:cs typeface="Arial"/>
              </a:rPr>
              <a:t>Ретро</a:t>
            </a:r>
            <a:r>
              <a:rPr sz="1800" b="1" spc="-15" dirty="0">
                <a:solidFill>
                  <a:srgbClr val="585858"/>
                </a:solidFill>
                <a:latin typeface="Arial"/>
                <a:cs typeface="Arial"/>
              </a:rPr>
              <a:t> </a:t>
            </a:r>
            <a:r>
              <a:rPr sz="1800" dirty="0">
                <a:solidFill>
                  <a:srgbClr val="585858"/>
                </a:solidFill>
                <a:latin typeface="Arial"/>
                <a:cs typeface="Arial"/>
              </a:rPr>
              <a:t>– </a:t>
            </a:r>
            <a:r>
              <a:rPr sz="1800" spc="5" dirty="0">
                <a:solidFill>
                  <a:srgbClr val="585858"/>
                </a:solidFill>
                <a:latin typeface="Arial"/>
                <a:cs typeface="Arial"/>
              </a:rPr>
              <a:t> </a:t>
            </a:r>
            <a:r>
              <a:rPr sz="1800" spc="-45" dirty="0">
                <a:solidFill>
                  <a:srgbClr val="585858"/>
                </a:solidFill>
                <a:latin typeface="Arial"/>
                <a:cs typeface="Arial"/>
              </a:rPr>
              <a:t>а</a:t>
            </a:r>
            <a:r>
              <a:rPr sz="1800" spc="-35" dirty="0">
                <a:solidFill>
                  <a:srgbClr val="585858"/>
                </a:solidFill>
                <a:latin typeface="Arial"/>
                <a:cs typeface="Arial"/>
              </a:rPr>
              <a:t>д</a:t>
            </a:r>
            <a:r>
              <a:rPr sz="1800" spc="-45" dirty="0">
                <a:solidFill>
                  <a:srgbClr val="585858"/>
                </a:solidFill>
                <a:latin typeface="Arial"/>
                <a:cs typeface="Arial"/>
              </a:rPr>
              <a:t>ап</a:t>
            </a:r>
            <a:r>
              <a:rPr sz="1800" spc="-60" dirty="0">
                <a:solidFill>
                  <a:srgbClr val="585858"/>
                </a:solidFill>
                <a:latin typeface="Arial"/>
                <a:cs typeface="Arial"/>
              </a:rPr>
              <a:t>т</a:t>
            </a:r>
            <a:r>
              <a:rPr sz="1800" spc="-45" dirty="0">
                <a:solidFill>
                  <a:srgbClr val="585858"/>
                </a:solidFill>
                <a:latin typeface="Arial"/>
                <a:cs typeface="Arial"/>
              </a:rPr>
              <a:t>а</a:t>
            </a:r>
            <a:r>
              <a:rPr sz="1800" spc="-40" dirty="0">
                <a:solidFill>
                  <a:srgbClr val="585858"/>
                </a:solidFill>
                <a:latin typeface="Arial"/>
                <a:cs typeface="Arial"/>
              </a:rPr>
              <a:t>ци</a:t>
            </a:r>
            <a:r>
              <a:rPr sz="1800" dirty="0">
                <a:solidFill>
                  <a:srgbClr val="585858"/>
                </a:solidFill>
                <a:latin typeface="Arial"/>
                <a:cs typeface="Arial"/>
              </a:rPr>
              <a:t>я  </a:t>
            </a:r>
            <a:r>
              <a:rPr sz="1800" spc="-40" dirty="0">
                <a:solidFill>
                  <a:srgbClr val="585858"/>
                </a:solidFill>
                <a:latin typeface="Arial"/>
                <a:cs typeface="Arial"/>
              </a:rPr>
              <a:t>процесса</a:t>
            </a:r>
            <a:endParaRPr sz="1800">
              <a:latin typeface="Arial"/>
              <a:cs typeface="Arial"/>
            </a:endParaRPr>
          </a:p>
        </p:txBody>
      </p:sp>
      <p:grpSp>
        <p:nvGrpSpPr>
          <p:cNvPr id="54" name="object 54"/>
          <p:cNvGrpSpPr/>
          <p:nvPr/>
        </p:nvGrpSpPr>
        <p:grpSpPr>
          <a:xfrm>
            <a:off x="6988302" y="2790444"/>
            <a:ext cx="1532890" cy="2254250"/>
            <a:chOff x="6988302" y="2790444"/>
            <a:chExt cx="1532890" cy="2254250"/>
          </a:xfrm>
        </p:grpSpPr>
        <p:sp>
          <p:nvSpPr>
            <p:cNvPr id="55" name="object 55"/>
            <p:cNvSpPr/>
            <p:nvPr/>
          </p:nvSpPr>
          <p:spPr>
            <a:xfrm>
              <a:off x="7925562" y="4476750"/>
              <a:ext cx="582295" cy="554990"/>
            </a:xfrm>
            <a:custGeom>
              <a:avLst/>
              <a:gdLst/>
              <a:ahLst/>
              <a:cxnLst/>
              <a:rect l="l" t="t" r="r" b="b"/>
              <a:pathLst>
                <a:path w="582295" h="554989">
                  <a:moveTo>
                    <a:pt x="291084" y="0"/>
                  </a:moveTo>
                  <a:lnTo>
                    <a:pt x="233934" y="222885"/>
                  </a:lnTo>
                  <a:lnTo>
                    <a:pt x="0" y="277368"/>
                  </a:lnTo>
                  <a:lnTo>
                    <a:pt x="233934" y="331850"/>
                  </a:lnTo>
                  <a:lnTo>
                    <a:pt x="291084" y="554736"/>
                  </a:lnTo>
                  <a:lnTo>
                    <a:pt x="348234" y="331850"/>
                  </a:lnTo>
                  <a:lnTo>
                    <a:pt x="582168" y="277368"/>
                  </a:lnTo>
                  <a:lnTo>
                    <a:pt x="348234" y="222885"/>
                  </a:lnTo>
                  <a:lnTo>
                    <a:pt x="291084" y="0"/>
                  </a:lnTo>
                  <a:close/>
                </a:path>
              </a:pathLst>
            </a:custGeom>
            <a:solidFill>
              <a:srgbClr val="5AFAF8"/>
            </a:solidFill>
          </p:spPr>
          <p:txBody>
            <a:bodyPr wrap="square" lIns="0" tIns="0" rIns="0" bIns="0" rtlCol="0"/>
            <a:lstStyle/>
            <a:p>
              <a:endParaRPr/>
            </a:p>
          </p:txBody>
        </p:sp>
        <p:sp>
          <p:nvSpPr>
            <p:cNvPr id="56" name="object 56"/>
            <p:cNvSpPr/>
            <p:nvPr/>
          </p:nvSpPr>
          <p:spPr>
            <a:xfrm>
              <a:off x="7925562" y="4476750"/>
              <a:ext cx="582295" cy="554990"/>
            </a:xfrm>
            <a:custGeom>
              <a:avLst/>
              <a:gdLst/>
              <a:ahLst/>
              <a:cxnLst/>
              <a:rect l="l" t="t" r="r" b="b"/>
              <a:pathLst>
                <a:path w="582295" h="554989">
                  <a:moveTo>
                    <a:pt x="0" y="277368"/>
                  </a:moveTo>
                  <a:lnTo>
                    <a:pt x="233934" y="222885"/>
                  </a:lnTo>
                  <a:lnTo>
                    <a:pt x="291084" y="0"/>
                  </a:lnTo>
                  <a:lnTo>
                    <a:pt x="348234" y="222885"/>
                  </a:lnTo>
                  <a:lnTo>
                    <a:pt x="582168" y="277368"/>
                  </a:lnTo>
                  <a:lnTo>
                    <a:pt x="348234" y="331850"/>
                  </a:lnTo>
                  <a:lnTo>
                    <a:pt x="291084" y="554736"/>
                  </a:lnTo>
                  <a:lnTo>
                    <a:pt x="233934" y="331850"/>
                  </a:lnTo>
                  <a:lnTo>
                    <a:pt x="0" y="277368"/>
                  </a:lnTo>
                  <a:close/>
                </a:path>
              </a:pathLst>
            </a:custGeom>
            <a:ln w="25908">
              <a:solidFill>
                <a:srgbClr val="2085B9"/>
              </a:solidFill>
            </a:ln>
          </p:spPr>
          <p:txBody>
            <a:bodyPr wrap="square" lIns="0" tIns="0" rIns="0" bIns="0" rtlCol="0"/>
            <a:lstStyle/>
            <a:p>
              <a:endParaRPr/>
            </a:p>
          </p:txBody>
        </p:sp>
        <p:sp>
          <p:nvSpPr>
            <p:cNvPr id="57" name="object 57"/>
            <p:cNvSpPr/>
            <p:nvPr/>
          </p:nvSpPr>
          <p:spPr>
            <a:xfrm>
              <a:off x="6988302" y="2809494"/>
              <a:ext cx="716280" cy="535305"/>
            </a:xfrm>
            <a:custGeom>
              <a:avLst/>
              <a:gdLst/>
              <a:ahLst/>
              <a:cxnLst/>
              <a:rect l="l" t="t" r="r" b="b"/>
              <a:pathLst>
                <a:path w="716279" h="535304">
                  <a:moveTo>
                    <a:pt x="716279" y="0"/>
                  </a:moveTo>
                  <a:lnTo>
                    <a:pt x="0" y="0"/>
                  </a:lnTo>
                  <a:lnTo>
                    <a:pt x="0" y="534924"/>
                  </a:lnTo>
                  <a:lnTo>
                    <a:pt x="716279" y="534924"/>
                  </a:lnTo>
                  <a:lnTo>
                    <a:pt x="716279" y="0"/>
                  </a:lnTo>
                  <a:close/>
                </a:path>
              </a:pathLst>
            </a:custGeom>
            <a:solidFill>
              <a:srgbClr val="FAE6B3"/>
            </a:solidFill>
          </p:spPr>
          <p:txBody>
            <a:bodyPr wrap="square" lIns="0" tIns="0" rIns="0" bIns="0" rtlCol="0"/>
            <a:lstStyle/>
            <a:p>
              <a:endParaRPr/>
            </a:p>
          </p:txBody>
        </p:sp>
        <p:sp>
          <p:nvSpPr>
            <p:cNvPr id="58" name="object 58"/>
            <p:cNvSpPr/>
            <p:nvPr/>
          </p:nvSpPr>
          <p:spPr>
            <a:xfrm>
              <a:off x="7126605" y="2809494"/>
              <a:ext cx="589915" cy="757555"/>
            </a:xfrm>
            <a:custGeom>
              <a:avLst/>
              <a:gdLst/>
              <a:ahLst/>
              <a:cxnLst/>
              <a:rect l="l" t="t" r="r" b="b"/>
              <a:pathLst>
                <a:path w="589915" h="757554">
                  <a:moveTo>
                    <a:pt x="589788" y="0"/>
                  </a:moveTo>
                  <a:lnTo>
                    <a:pt x="589788" y="534923"/>
                  </a:lnTo>
                </a:path>
                <a:path w="589915" h="757554">
                  <a:moveTo>
                    <a:pt x="589788" y="525017"/>
                  </a:moveTo>
                  <a:lnTo>
                    <a:pt x="0" y="757046"/>
                  </a:lnTo>
                </a:path>
              </a:pathLst>
            </a:custGeom>
            <a:ln w="38100">
              <a:solidFill>
                <a:srgbClr val="A6A6A6"/>
              </a:solidFill>
            </a:ln>
          </p:spPr>
          <p:txBody>
            <a:bodyPr wrap="square" lIns="0" tIns="0" rIns="0" bIns="0" rtlCol="0"/>
            <a:lstStyle/>
            <a:p>
              <a:endParaRPr/>
            </a:p>
          </p:txBody>
        </p:sp>
      </p:grpSp>
      <p:sp>
        <p:nvSpPr>
          <p:cNvPr id="59" name="object 59"/>
          <p:cNvSpPr txBox="1"/>
          <p:nvPr/>
        </p:nvSpPr>
        <p:spPr>
          <a:xfrm>
            <a:off x="6988302" y="2784094"/>
            <a:ext cx="709295" cy="299720"/>
          </a:xfrm>
          <a:prstGeom prst="rect">
            <a:avLst/>
          </a:prstGeom>
        </p:spPr>
        <p:txBody>
          <a:bodyPr vert="horz" wrap="square" lIns="0" tIns="12700" rIns="0" bIns="0" rtlCol="0">
            <a:spAutoFit/>
          </a:bodyPr>
          <a:lstStyle/>
          <a:p>
            <a:pPr marL="107314">
              <a:lnSpc>
                <a:spcPct val="100000"/>
              </a:lnSpc>
              <a:spcBef>
                <a:spcPts val="100"/>
              </a:spcBef>
            </a:pPr>
            <a:r>
              <a:rPr sz="1800" spc="-5" dirty="0">
                <a:solidFill>
                  <a:srgbClr val="585858"/>
                </a:solidFill>
                <a:latin typeface="Arial"/>
                <a:cs typeface="Arial"/>
              </a:rPr>
              <a:t>Daily</a:t>
            </a:r>
            <a:endParaRPr sz="1800">
              <a:latin typeface="Arial"/>
              <a:cs typeface="Arial"/>
            </a:endParaRPr>
          </a:p>
        </p:txBody>
      </p:sp>
      <p:sp>
        <p:nvSpPr>
          <p:cNvPr id="60" name="object 60"/>
          <p:cNvSpPr txBox="1"/>
          <p:nvPr/>
        </p:nvSpPr>
        <p:spPr>
          <a:xfrm>
            <a:off x="6988302" y="3058414"/>
            <a:ext cx="709295" cy="299720"/>
          </a:xfrm>
          <a:prstGeom prst="rect">
            <a:avLst/>
          </a:prstGeom>
        </p:spPr>
        <p:txBody>
          <a:bodyPr vert="horz" wrap="square" lIns="0" tIns="12700" rIns="0" bIns="0" rtlCol="0">
            <a:spAutoFit/>
          </a:bodyPr>
          <a:lstStyle/>
          <a:p>
            <a:pPr marL="47625">
              <a:lnSpc>
                <a:spcPct val="100000"/>
              </a:lnSpc>
              <a:spcBef>
                <a:spcPts val="100"/>
              </a:spcBef>
            </a:pPr>
            <a:r>
              <a:rPr sz="1800" spc="-5" dirty="0">
                <a:solidFill>
                  <a:srgbClr val="585858"/>
                </a:solidFill>
                <a:latin typeface="Arial"/>
                <a:cs typeface="Arial"/>
              </a:rPr>
              <a:t>scrum</a:t>
            </a:r>
            <a:endParaRPr sz="1800">
              <a:latin typeface="Arial"/>
              <a:cs typeface="Arial"/>
            </a:endParaRPr>
          </a:p>
        </p:txBody>
      </p:sp>
      <p:grpSp>
        <p:nvGrpSpPr>
          <p:cNvPr id="61" name="object 61"/>
          <p:cNvGrpSpPr/>
          <p:nvPr/>
        </p:nvGrpSpPr>
        <p:grpSpPr>
          <a:xfrm>
            <a:off x="4765675" y="3232530"/>
            <a:ext cx="989965" cy="756285"/>
            <a:chOff x="4765675" y="3232530"/>
            <a:chExt cx="989965" cy="756285"/>
          </a:xfrm>
        </p:grpSpPr>
        <p:sp>
          <p:nvSpPr>
            <p:cNvPr id="62" name="object 62"/>
            <p:cNvSpPr/>
            <p:nvPr/>
          </p:nvSpPr>
          <p:spPr>
            <a:xfrm>
              <a:off x="4786122" y="3437381"/>
              <a:ext cx="817244" cy="532130"/>
            </a:xfrm>
            <a:custGeom>
              <a:avLst/>
              <a:gdLst/>
              <a:ahLst/>
              <a:cxnLst/>
              <a:rect l="l" t="t" r="r" b="b"/>
              <a:pathLst>
                <a:path w="817245" h="532129">
                  <a:moveTo>
                    <a:pt x="816863" y="0"/>
                  </a:moveTo>
                  <a:lnTo>
                    <a:pt x="0" y="0"/>
                  </a:lnTo>
                  <a:lnTo>
                    <a:pt x="0" y="531876"/>
                  </a:lnTo>
                  <a:lnTo>
                    <a:pt x="816863" y="531876"/>
                  </a:lnTo>
                  <a:lnTo>
                    <a:pt x="816863" y="0"/>
                  </a:lnTo>
                  <a:close/>
                </a:path>
              </a:pathLst>
            </a:custGeom>
            <a:solidFill>
              <a:srgbClr val="FAE6B3"/>
            </a:solidFill>
          </p:spPr>
          <p:txBody>
            <a:bodyPr wrap="square" lIns="0" tIns="0" rIns="0" bIns="0" rtlCol="0"/>
            <a:lstStyle/>
            <a:p>
              <a:endParaRPr/>
            </a:p>
          </p:txBody>
        </p:sp>
        <p:sp>
          <p:nvSpPr>
            <p:cNvPr id="63" name="object 63"/>
            <p:cNvSpPr/>
            <p:nvPr/>
          </p:nvSpPr>
          <p:spPr>
            <a:xfrm>
              <a:off x="4784725" y="3251580"/>
              <a:ext cx="951865" cy="718185"/>
            </a:xfrm>
            <a:custGeom>
              <a:avLst/>
              <a:gdLst/>
              <a:ahLst/>
              <a:cxnLst/>
              <a:rect l="l" t="t" r="r" b="b"/>
              <a:pathLst>
                <a:path w="951864" h="718185">
                  <a:moveTo>
                    <a:pt x="0" y="185801"/>
                  </a:moveTo>
                  <a:lnTo>
                    <a:pt x="0" y="717677"/>
                  </a:lnTo>
                </a:path>
                <a:path w="951864" h="718185">
                  <a:moveTo>
                    <a:pt x="0" y="202946"/>
                  </a:moveTo>
                  <a:lnTo>
                    <a:pt x="951357" y="0"/>
                  </a:lnTo>
                </a:path>
              </a:pathLst>
            </a:custGeom>
            <a:ln w="38100">
              <a:solidFill>
                <a:srgbClr val="A6A6A6"/>
              </a:solidFill>
            </a:ln>
          </p:spPr>
          <p:txBody>
            <a:bodyPr wrap="square" lIns="0" tIns="0" rIns="0" bIns="0" rtlCol="0"/>
            <a:lstStyle/>
            <a:p>
              <a:endParaRPr/>
            </a:p>
          </p:txBody>
        </p:sp>
      </p:grpSp>
      <p:sp>
        <p:nvSpPr>
          <p:cNvPr id="64" name="object 64"/>
          <p:cNvSpPr txBox="1"/>
          <p:nvPr/>
        </p:nvSpPr>
        <p:spPr>
          <a:xfrm>
            <a:off x="4803775" y="3409645"/>
            <a:ext cx="799465" cy="300355"/>
          </a:xfrm>
          <a:prstGeom prst="rect">
            <a:avLst/>
          </a:prstGeom>
        </p:spPr>
        <p:txBody>
          <a:bodyPr vert="horz" wrap="square" lIns="0" tIns="12700" rIns="0" bIns="0" rtlCol="0">
            <a:spAutoFit/>
          </a:bodyPr>
          <a:lstStyle/>
          <a:p>
            <a:pPr marL="40005">
              <a:lnSpc>
                <a:spcPct val="100000"/>
              </a:lnSpc>
              <a:spcBef>
                <a:spcPts val="100"/>
              </a:spcBef>
            </a:pPr>
            <a:r>
              <a:rPr sz="1800" spc="-5" dirty="0">
                <a:solidFill>
                  <a:srgbClr val="585858"/>
                </a:solidFill>
                <a:latin typeface="Arial"/>
                <a:cs typeface="Arial"/>
              </a:rPr>
              <a:t>Выбор</a:t>
            </a:r>
            <a:endParaRPr sz="1800">
              <a:latin typeface="Arial"/>
              <a:cs typeface="Arial"/>
            </a:endParaRPr>
          </a:p>
        </p:txBody>
      </p:sp>
      <p:sp>
        <p:nvSpPr>
          <p:cNvPr id="65" name="object 65"/>
          <p:cNvSpPr txBox="1"/>
          <p:nvPr/>
        </p:nvSpPr>
        <p:spPr>
          <a:xfrm>
            <a:off x="4803775" y="3657092"/>
            <a:ext cx="799465" cy="299720"/>
          </a:xfrm>
          <a:prstGeom prst="rect">
            <a:avLst/>
          </a:prstGeom>
        </p:spPr>
        <p:txBody>
          <a:bodyPr vert="horz" wrap="square" lIns="0" tIns="12700" rIns="0" bIns="0" rtlCol="0">
            <a:spAutoFit/>
          </a:bodyPr>
          <a:lstStyle/>
          <a:p>
            <a:pPr marL="22860">
              <a:lnSpc>
                <a:spcPct val="100000"/>
              </a:lnSpc>
              <a:spcBef>
                <a:spcPts val="100"/>
              </a:spcBef>
            </a:pPr>
            <a:r>
              <a:rPr sz="1800" spc="-10" dirty="0">
                <a:solidFill>
                  <a:srgbClr val="585858"/>
                </a:solidFill>
                <a:latin typeface="Arial"/>
                <a:cs typeface="Arial"/>
              </a:rPr>
              <a:t>задачи</a:t>
            </a:r>
            <a:endParaRPr sz="1800">
              <a:latin typeface="Arial"/>
              <a:cs typeface="Arial"/>
            </a:endParaRPr>
          </a:p>
        </p:txBody>
      </p:sp>
      <p:grpSp>
        <p:nvGrpSpPr>
          <p:cNvPr id="66" name="object 66"/>
          <p:cNvGrpSpPr/>
          <p:nvPr/>
        </p:nvGrpSpPr>
        <p:grpSpPr>
          <a:xfrm>
            <a:off x="2871977" y="2671445"/>
            <a:ext cx="1090295" cy="1044575"/>
            <a:chOff x="2871977" y="2671445"/>
            <a:chExt cx="1090295" cy="1044575"/>
          </a:xfrm>
        </p:grpSpPr>
        <p:sp>
          <p:nvSpPr>
            <p:cNvPr id="67" name="object 67"/>
            <p:cNvSpPr/>
            <p:nvPr/>
          </p:nvSpPr>
          <p:spPr>
            <a:xfrm>
              <a:off x="2871977" y="2686050"/>
              <a:ext cx="890269" cy="530860"/>
            </a:xfrm>
            <a:custGeom>
              <a:avLst/>
              <a:gdLst/>
              <a:ahLst/>
              <a:cxnLst/>
              <a:rect l="l" t="t" r="r" b="b"/>
              <a:pathLst>
                <a:path w="890270" h="530860">
                  <a:moveTo>
                    <a:pt x="890015" y="0"/>
                  </a:moveTo>
                  <a:lnTo>
                    <a:pt x="0" y="0"/>
                  </a:lnTo>
                  <a:lnTo>
                    <a:pt x="0" y="530351"/>
                  </a:lnTo>
                  <a:lnTo>
                    <a:pt x="890015" y="530351"/>
                  </a:lnTo>
                  <a:lnTo>
                    <a:pt x="890015" y="0"/>
                  </a:lnTo>
                  <a:close/>
                </a:path>
              </a:pathLst>
            </a:custGeom>
            <a:solidFill>
              <a:srgbClr val="F1F1F1"/>
            </a:solidFill>
          </p:spPr>
          <p:txBody>
            <a:bodyPr wrap="square" lIns="0" tIns="0" rIns="0" bIns="0" rtlCol="0"/>
            <a:lstStyle/>
            <a:p>
              <a:endParaRPr/>
            </a:p>
          </p:txBody>
        </p:sp>
        <p:sp>
          <p:nvSpPr>
            <p:cNvPr id="68" name="object 68"/>
            <p:cNvSpPr/>
            <p:nvPr/>
          </p:nvSpPr>
          <p:spPr>
            <a:xfrm>
              <a:off x="3774058" y="2686050"/>
              <a:ext cx="173355" cy="1015365"/>
            </a:xfrm>
            <a:custGeom>
              <a:avLst/>
              <a:gdLst/>
              <a:ahLst/>
              <a:cxnLst/>
              <a:rect l="l" t="t" r="r" b="b"/>
              <a:pathLst>
                <a:path w="173354" h="1015364">
                  <a:moveTo>
                    <a:pt x="0" y="0"/>
                  </a:moveTo>
                  <a:lnTo>
                    <a:pt x="0" y="530351"/>
                  </a:lnTo>
                </a:path>
                <a:path w="173354" h="1015364">
                  <a:moveTo>
                    <a:pt x="0" y="406908"/>
                  </a:moveTo>
                  <a:lnTo>
                    <a:pt x="173227" y="1015111"/>
                  </a:lnTo>
                </a:path>
              </a:pathLst>
            </a:custGeom>
            <a:ln w="28956">
              <a:solidFill>
                <a:srgbClr val="A6A6A6"/>
              </a:solidFill>
            </a:ln>
          </p:spPr>
          <p:txBody>
            <a:bodyPr wrap="square" lIns="0" tIns="0" rIns="0" bIns="0" rtlCol="0"/>
            <a:lstStyle/>
            <a:p>
              <a:endParaRPr/>
            </a:p>
          </p:txBody>
        </p:sp>
      </p:grpSp>
      <p:sp>
        <p:nvSpPr>
          <p:cNvPr id="69" name="object 69"/>
          <p:cNvSpPr txBox="1"/>
          <p:nvPr/>
        </p:nvSpPr>
        <p:spPr>
          <a:xfrm>
            <a:off x="2871977" y="2686050"/>
            <a:ext cx="887730" cy="271780"/>
          </a:xfrm>
          <a:prstGeom prst="rect">
            <a:avLst/>
          </a:prstGeom>
          <a:solidFill>
            <a:srgbClr val="F1F1F1"/>
          </a:solidFill>
        </p:spPr>
        <p:txBody>
          <a:bodyPr vert="horz" wrap="square" lIns="0" tIns="0" rIns="0" bIns="0" rtlCol="0">
            <a:spAutoFit/>
          </a:bodyPr>
          <a:lstStyle/>
          <a:p>
            <a:pPr marL="145415">
              <a:lnSpc>
                <a:spcPts val="2039"/>
              </a:lnSpc>
            </a:pPr>
            <a:r>
              <a:rPr sz="1800" spc="-5" dirty="0">
                <a:solidFill>
                  <a:srgbClr val="585858"/>
                </a:solidFill>
                <a:latin typeface="Arial"/>
                <a:cs typeface="Arial"/>
              </a:rPr>
              <a:t>Sprint</a:t>
            </a:r>
            <a:endParaRPr sz="1800">
              <a:latin typeface="Arial"/>
              <a:cs typeface="Arial"/>
            </a:endParaRPr>
          </a:p>
        </p:txBody>
      </p:sp>
      <p:sp>
        <p:nvSpPr>
          <p:cNvPr id="70" name="object 70"/>
          <p:cNvSpPr txBox="1"/>
          <p:nvPr/>
        </p:nvSpPr>
        <p:spPr>
          <a:xfrm>
            <a:off x="2871977" y="2957446"/>
            <a:ext cx="887730" cy="259079"/>
          </a:xfrm>
          <a:prstGeom prst="rect">
            <a:avLst/>
          </a:prstGeom>
          <a:solidFill>
            <a:srgbClr val="F1F1F1"/>
          </a:solidFill>
        </p:spPr>
        <p:txBody>
          <a:bodyPr vert="horz" wrap="square" lIns="0" tIns="0" rIns="0" bIns="0" rtlCol="0">
            <a:spAutoFit/>
          </a:bodyPr>
          <a:lstStyle/>
          <a:p>
            <a:pPr marL="38735">
              <a:lnSpc>
                <a:spcPts val="2039"/>
              </a:lnSpc>
            </a:pPr>
            <a:r>
              <a:rPr sz="1800" spc="-5" dirty="0">
                <a:solidFill>
                  <a:srgbClr val="585858"/>
                </a:solidFill>
                <a:latin typeface="Arial"/>
                <a:cs typeface="Arial"/>
              </a:rPr>
              <a:t>Backlog</a:t>
            </a:r>
            <a:endParaRPr sz="1800">
              <a:latin typeface="Arial"/>
              <a:cs typeface="Arial"/>
            </a:endParaRPr>
          </a:p>
        </p:txBody>
      </p:sp>
      <p:grpSp>
        <p:nvGrpSpPr>
          <p:cNvPr id="71" name="object 71"/>
          <p:cNvGrpSpPr/>
          <p:nvPr/>
        </p:nvGrpSpPr>
        <p:grpSpPr>
          <a:xfrm>
            <a:off x="2409698" y="2604389"/>
            <a:ext cx="4450080" cy="3403600"/>
            <a:chOff x="2409698" y="2604389"/>
            <a:chExt cx="4450080" cy="3403600"/>
          </a:xfrm>
        </p:grpSpPr>
        <p:sp>
          <p:nvSpPr>
            <p:cNvPr id="72" name="object 72"/>
            <p:cNvSpPr/>
            <p:nvPr/>
          </p:nvSpPr>
          <p:spPr>
            <a:xfrm>
              <a:off x="6128766" y="2618994"/>
              <a:ext cx="718185" cy="460375"/>
            </a:xfrm>
            <a:custGeom>
              <a:avLst/>
              <a:gdLst/>
              <a:ahLst/>
              <a:cxnLst/>
              <a:rect l="l" t="t" r="r" b="b"/>
              <a:pathLst>
                <a:path w="718184" h="460375">
                  <a:moveTo>
                    <a:pt x="717804" y="0"/>
                  </a:moveTo>
                  <a:lnTo>
                    <a:pt x="0" y="0"/>
                  </a:lnTo>
                  <a:lnTo>
                    <a:pt x="0" y="460248"/>
                  </a:lnTo>
                  <a:lnTo>
                    <a:pt x="717804" y="460248"/>
                  </a:lnTo>
                  <a:lnTo>
                    <a:pt x="717804" y="0"/>
                  </a:lnTo>
                  <a:close/>
                </a:path>
              </a:pathLst>
            </a:custGeom>
            <a:solidFill>
              <a:srgbClr val="D9D9D9"/>
            </a:solidFill>
          </p:spPr>
          <p:txBody>
            <a:bodyPr wrap="square" lIns="0" tIns="0" rIns="0" bIns="0" rtlCol="0"/>
            <a:lstStyle/>
            <a:p>
              <a:endParaRPr/>
            </a:p>
          </p:txBody>
        </p:sp>
        <p:sp>
          <p:nvSpPr>
            <p:cNvPr id="73" name="object 73"/>
            <p:cNvSpPr/>
            <p:nvPr/>
          </p:nvSpPr>
          <p:spPr>
            <a:xfrm>
              <a:off x="6128766" y="2618994"/>
              <a:ext cx="718185" cy="460375"/>
            </a:xfrm>
            <a:custGeom>
              <a:avLst/>
              <a:gdLst/>
              <a:ahLst/>
              <a:cxnLst/>
              <a:rect l="l" t="t" r="r" b="b"/>
              <a:pathLst>
                <a:path w="718184" h="460375">
                  <a:moveTo>
                    <a:pt x="0" y="460248"/>
                  </a:moveTo>
                  <a:lnTo>
                    <a:pt x="717804" y="460248"/>
                  </a:lnTo>
                  <a:lnTo>
                    <a:pt x="717804" y="0"/>
                  </a:lnTo>
                  <a:lnTo>
                    <a:pt x="0" y="0"/>
                  </a:lnTo>
                  <a:lnTo>
                    <a:pt x="0" y="460248"/>
                  </a:lnTo>
                  <a:close/>
                </a:path>
              </a:pathLst>
            </a:custGeom>
            <a:ln w="25907">
              <a:solidFill>
                <a:srgbClr val="7E7E7E"/>
              </a:solidFill>
            </a:ln>
          </p:spPr>
          <p:txBody>
            <a:bodyPr wrap="square" lIns="0" tIns="0" rIns="0" bIns="0" rtlCol="0"/>
            <a:lstStyle/>
            <a:p>
              <a:endParaRPr/>
            </a:p>
          </p:txBody>
        </p:sp>
        <p:sp>
          <p:nvSpPr>
            <p:cNvPr id="74" name="object 74"/>
            <p:cNvSpPr/>
            <p:nvPr/>
          </p:nvSpPr>
          <p:spPr>
            <a:xfrm>
              <a:off x="6128766" y="2618994"/>
              <a:ext cx="718185" cy="460375"/>
            </a:xfrm>
            <a:custGeom>
              <a:avLst/>
              <a:gdLst/>
              <a:ahLst/>
              <a:cxnLst/>
              <a:rect l="l" t="t" r="r" b="b"/>
              <a:pathLst>
                <a:path w="718184" h="460375">
                  <a:moveTo>
                    <a:pt x="0" y="0"/>
                  </a:moveTo>
                  <a:lnTo>
                    <a:pt x="717677" y="460375"/>
                  </a:lnTo>
                </a:path>
              </a:pathLst>
            </a:custGeom>
            <a:ln w="19811">
              <a:solidFill>
                <a:srgbClr val="5BD078"/>
              </a:solidFill>
            </a:ln>
          </p:spPr>
          <p:txBody>
            <a:bodyPr wrap="square" lIns="0" tIns="0" rIns="0" bIns="0" rtlCol="0"/>
            <a:lstStyle/>
            <a:p>
              <a:endParaRPr/>
            </a:p>
          </p:txBody>
        </p:sp>
        <p:sp>
          <p:nvSpPr>
            <p:cNvPr id="75" name="object 75"/>
            <p:cNvSpPr/>
            <p:nvPr/>
          </p:nvSpPr>
          <p:spPr>
            <a:xfrm>
              <a:off x="6128766" y="2618994"/>
              <a:ext cx="504825" cy="382270"/>
            </a:xfrm>
            <a:custGeom>
              <a:avLst/>
              <a:gdLst/>
              <a:ahLst/>
              <a:cxnLst/>
              <a:rect l="l" t="t" r="r" b="b"/>
              <a:pathLst>
                <a:path w="504825" h="382269">
                  <a:moveTo>
                    <a:pt x="0" y="0"/>
                  </a:moveTo>
                  <a:lnTo>
                    <a:pt x="311150" y="123825"/>
                  </a:lnTo>
                </a:path>
                <a:path w="504825" h="382269">
                  <a:moveTo>
                    <a:pt x="310896" y="124967"/>
                  </a:moveTo>
                  <a:lnTo>
                    <a:pt x="504570" y="382142"/>
                  </a:lnTo>
                </a:path>
              </a:pathLst>
            </a:custGeom>
            <a:ln w="28956">
              <a:solidFill>
                <a:srgbClr val="30B6FC"/>
              </a:solidFill>
            </a:ln>
          </p:spPr>
          <p:txBody>
            <a:bodyPr wrap="square" lIns="0" tIns="0" rIns="0" bIns="0" rtlCol="0"/>
            <a:lstStyle/>
            <a:p>
              <a:endParaRPr/>
            </a:p>
          </p:txBody>
        </p:sp>
        <p:sp>
          <p:nvSpPr>
            <p:cNvPr id="76" name="object 76"/>
            <p:cNvSpPr/>
            <p:nvPr/>
          </p:nvSpPr>
          <p:spPr>
            <a:xfrm>
              <a:off x="4738877" y="2660142"/>
              <a:ext cx="797560" cy="547370"/>
            </a:xfrm>
            <a:custGeom>
              <a:avLst/>
              <a:gdLst/>
              <a:ahLst/>
              <a:cxnLst/>
              <a:rect l="l" t="t" r="r" b="b"/>
              <a:pathLst>
                <a:path w="797560" h="547369">
                  <a:moveTo>
                    <a:pt x="797051" y="0"/>
                  </a:moveTo>
                  <a:lnTo>
                    <a:pt x="0" y="0"/>
                  </a:lnTo>
                  <a:lnTo>
                    <a:pt x="0" y="547115"/>
                  </a:lnTo>
                  <a:lnTo>
                    <a:pt x="797051" y="547115"/>
                  </a:lnTo>
                  <a:lnTo>
                    <a:pt x="797051" y="0"/>
                  </a:lnTo>
                  <a:close/>
                </a:path>
              </a:pathLst>
            </a:custGeom>
            <a:solidFill>
              <a:srgbClr val="D9D9D9"/>
            </a:solidFill>
          </p:spPr>
          <p:txBody>
            <a:bodyPr wrap="square" lIns="0" tIns="0" rIns="0" bIns="0" rtlCol="0"/>
            <a:lstStyle/>
            <a:p>
              <a:endParaRPr/>
            </a:p>
          </p:txBody>
        </p:sp>
        <p:sp>
          <p:nvSpPr>
            <p:cNvPr id="77" name="object 77"/>
            <p:cNvSpPr/>
            <p:nvPr/>
          </p:nvSpPr>
          <p:spPr>
            <a:xfrm>
              <a:off x="4738877" y="2660142"/>
              <a:ext cx="797560" cy="547370"/>
            </a:xfrm>
            <a:custGeom>
              <a:avLst/>
              <a:gdLst/>
              <a:ahLst/>
              <a:cxnLst/>
              <a:rect l="l" t="t" r="r" b="b"/>
              <a:pathLst>
                <a:path w="797560" h="547369">
                  <a:moveTo>
                    <a:pt x="0" y="547115"/>
                  </a:moveTo>
                  <a:lnTo>
                    <a:pt x="797051" y="547115"/>
                  </a:lnTo>
                  <a:lnTo>
                    <a:pt x="797051" y="0"/>
                  </a:lnTo>
                  <a:lnTo>
                    <a:pt x="0" y="0"/>
                  </a:lnTo>
                  <a:lnTo>
                    <a:pt x="0" y="547115"/>
                  </a:lnTo>
                  <a:close/>
                </a:path>
                <a:path w="797560" h="547369">
                  <a:moveTo>
                    <a:pt x="275844" y="547115"/>
                  </a:moveTo>
                  <a:lnTo>
                    <a:pt x="530352" y="547115"/>
                  </a:lnTo>
                  <a:lnTo>
                    <a:pt x="530352" y="0"/>
                  </a:lnTo>
                  <a:lnTo>
                    <a:pt x="275844" y="0"/>
                  </a:lnTo>
                  <a:lnTo>
                    <a:pt x="275844" y="547115"/>
                  </a:lnTo>
                  <a:close/>
                </a:path>
              </a:pathLst>
            </a:custGeom>
            <a:ln w="25908">
              <a:solidFill>
                <a:srgbClr val="7E7E7E"/>
              </a:solidFill>
            </a:ln>
          </p:spPr>
          <p:txBody>
            <a:bodyPr wrap="square" lIns="0" tIns="0" rIns="0" bIns="0" rtlCol="0"/>
            <a:lstStyle/>
            <a:p>
              <a:endParaRPr/>
            </a:p>
          </p:txBody>
        </p:sp>
        <p:pic>
          <p:nvPicPr>
            <p:cNvPr id="78" name="object 78"/>
            <p:cNvPicPr/>
            <p:nvPr/>
          </p:nvPicPr>
          <p:blipFill>
            <a:blip r:embed="rId2" cstate="print"/>
            <a:stretch>
              <a:fillRect/>
            </a:stretch>
          </p:blipFill>
          <p:spPr>
            <a:xfrm>
              <a:off x="4783836" y="2709672"/>
              <a:ext cx="169163" cy="103632"/>
            </a:xfrm>
            <a:prstGeom prst="rect">
              <a:avLst/>
            </a:prstGeom>
          </p:spPr>
        </p:pic>
        <p:pic>
          <p:nvPicPr>
            <p:cNvPr id="79" name="object 79"/>
            <p:cNvPicPr/>
            <p:nvPr/>
          </p:nvPicPr>
          <p:blipFill>
            <a:blip r:embed="rId3" cstate="print"/>
            <a:stretch>
              <a:fillRect/>
            </a:stretch>
          </p:blipFill>
          <p:spPr>
            <a:xfrm>
              <a:off x="4780788" y="2848356"/>
              <a:ext cx="169163" cy="105156"/>
            </a:xfrm>
            <a:prstGeom prst="rect">
              <a:avLst/>
            </a:prstGeom>
          </p:spPr>
        </p:pic>
        <p:pic>
          <p:nvPicPr>
            <p:cNvPr id="80" name="object 80"/>
            <p:cNvPicPr/>
            <p:nvPr/>
          </p:nvPicPr>
          <p:blipFill>
            <a:blip r:embed="rId4" cstate="print"/>
            <a:stretch>
              <a:fillRect/>
            </a:stretch>
          </p:blipFill>
          <p:spPr>
            <a:xfrm>
              <a:off x="4777740" y="2988564"/>
              <a:ext cx="169164" cy="105156"/>
            </a:xfrm>
            <a:prstGeom prst="rect">
              <a:avLst/>
            </a:prstGeom>
          </p:spPr>
        </p:pic>
        <p:pic>
          <p:nvPicPr>
            <p:cNvPr id="81" name="object 81"/>
            <p:cNvPicPr/>
            <p:nvPr/>
          </p:nvPicPr>
          <p:blipFill>
            <a:blip r:embed="rId5" cstate="print"/>
            <a:stretch>
              <a:fillRect/>
            </a:stretch>
          </p:blipFill>
          <p:spPr>
            <a:xfrm>
              <a:off x="5061204" y="2731008"/>
              <a:ext cx="169164" cy="105156"/>
            </a:xfrm>
            <a:prstGeom prst="rect">
              <a:avLst/>
            </a:prstGeom>
          </p:spPr>
        </p:pic>
        <p:pic>
          <p:nvPicPr>
            <p:cNvPr id="82" name="object 82"/>
            <p:cNvPicPr/>
            <p:nvPr/>
          </p:nvPicPr>
          <p:blipFill>
            <a:blip r:embed="rId6" cstate="print"/>
            <a:stretch>
              <a:fillRect/>
            </a:stretch>
          </p:blipFill>
          <p:spPr>
            <a:xfrm>
              <a:off x="5047488" y="2941320"/>
              <a:ext cx="169163" cy="103632"/>
            </a:xfrm>
            <a:prstGeom prst="rect">
              <a:avLst/>
            </a:prstGeom>
          </p:spPr>
        </p:pic>
        <p:pic>
          <p:nvPicPr>
            <p:cNvPr id="83" name="object 83"/>
            <p:cNvPicPr/>
            <p:nvPr/>
          </p:nvPicPr>
          <p:blipFill>
            <a:blip r:embed="rId7" cstate="print"/>
            <a:stretch>
              <a:fillRect/>
            </a:stretch>
          </p:blipFill>
          <p:spPr>
            <a:xfrm>
              <a:off x="5327904" y="2738628"/>
              <a:ext cx="169164" cy="103632"/>
            </a:xfrm>
            <a:prstGeom prst="rect">
              <a:avLst/>
            </a:prstGeom>
          </p:spPr>
        </p:pic>
        <p:pic>
          <p:nvPicPr>
            <p:cNvPr id="84" name="object 84"/>
            <p:cNvPicPr/>
            <p:nvPr/>
          </p:nvPicPr>
          <p:blipFill>
            <a:blip r:embed="rId4" cstate="print"/>
            <a:stretch>
              <a:fillRect/>
            </a:stretch>
          </p:blipFill>
          <p:spPr>
            <a:xfrm>
              <a:off x="5334000" y="2886456"/>
              <a:ext cx="169163" cy="105156"/>
            </a:xfrm>
            <a:prstGeom prst="rect">
              <a:avLst/>
            </a:prstGeom>
          </p:spPr>
        </p:pic>
        <p:sp>
          <p:nvSpPr>
            <p:cNvPr id="85" name="object 85"/>
            <p:cNvSpPr/>
            <p:nvPr/>
          </p:nvSpPr>
          <p:spPr>
            <a:xfrm>
              <a:off x="2431542" y="5436870"/>
              <a:ext cx="2621280" cy="551815"/>
            </a:xfrm>
            <a:custGeom>
              <a:avLst/>
              <a:gdLst/>
              <a:ahLst/>
              <a:cxnLst/>
              <a:rect l="l" t="t" r="r" b="b"/>
              <a:pathLst>
                <a:path w="2621279" h="551814">
                  <a:moveTo>
                    <a:pt x="2621280" y="0"/>
                  </a:moveTo>
                  <a:lnTo>
                    <a:pt x="0" y="0"/>
                  </a:lnTo>
                  <a:lnTo>
                    <a:pt x="0" y="551687"/>
                  </a:lnTo>
                  <a:lnTo>
                    <a:pt x="2621280" y="551687"/>
                  </a:lnTo>
                  <a:lnTo>
                    <a:pt x="2621280" y="0"/>
                  </a:lnTo>
                  <a:close/>
                </a:path>
              </a:pathLst>
            </a:custGeom>
            <a:solidFill>
              <a:srgbClr val="FAE6B3"/>
            </a:solidFill>
          </p:spPr>
          <p:txBody>
            <a:bodyPr wrap="square" lIns="0" tIns="0" rIns="0" bIns="0" rtlCol="0"/>
            <a:lstStyle/>
            <a:p>
              <a:endParaRPr/>
            </a:p>
          </p:txBody>
        </p:sp>
        <p:sp>
          <p:nvSpPr>
            <p:cNvPr id="86" name="object 86"/>
            <p:cNvSpPr/>
            <p:nvPr/>
          </p:nvSpPr>
          <p:spPr>
            <a:xfrm>
              <a:off x="2428748" y="4947666"/>
              <a:ext cx="824865" cy="1041400"/>
            </a:xfrm>
            <a:custGeom>
              <a:avLst/>
              <a:gdLst/>
              <a:ahLst/>
              <a:cxnLst/>
              <a:rect l="l" t="t" r="r" b="b"/>
              <a:pathLst>
                <a:path w="824864" h="1041400">
                  <a:moveTo>
                    <a:pt x="0" y="489203"/>
                  </a:moveTo>
                  <a:lnTo>
                    <a:pt x="0" y="1040891"/>
                  </a:lnTo>
                </a:path>
                <a:path w="824864" h="1041400">
                  <a:moveTo>
                    <a:pt x="0" y="473328"/>
                  </a:moveTo>
                  <a:lnTo>
                    <a:pt x="824864" y="0"/>
                  </a:lnTo>
                </a:path>
              </a:pathLst>
            </a:custGeom>
            <a:ln w="38100">
              <a:solidFill>
                <a:srgbClr val="A6A6A6"/>
              </a:solidFill>
            </a:ln>
          </p:spPr>
          <p:txBody>
            <a:bodyPr wrap="square" lIns="0" tIns="0" rIns="0" bIns="0" rtlCol="0"/>
            <a:lstStyle/>
            <a:p>
              <a:endParaRPr/>
            </a:p>
          </p:txBody>
        </p:sp>
      </p:grpSp>
      <p:sp>
        <p:nvSpPr>
          <p:cNvPr id="87" name="object 87"/>
          <p:cNvSpPr txBox="1"/>
          <p:nvPr/>
        </p:nvSpPr>
        <p:spPr>
          <a:xfrm>
            <a:off x="2447798" y="5420969"/>
            <a:ext cx="2605405" cy="574040"/>
          </a:xfrm>
          <a:prstGeom prst="rect">
            <a:avLst/>
          </a:prstGeom>
        </p:spPr>
        <p:txBody>
          <a:bodyPr vert="horz" wrap="square" lIns="0" tIns="12700" rIns="0" bIns="0" rtlCol="0">
            <a:spAutoFit/>
          </a:bodyPr>
          <a:lstStyle/>
          <a:p>
            <a:pPr marR="8890" algn="ctr">
              <a:lnSpc>
                <a:spcPct val="100000"/>
              </a:lnSpc>
              <a:spcBef>
                <a:spcPts val="100"/>
              </a:spcBef>
            </a:pPr>
            <a:r>
              <a:rPr sz="1800" spc="-10" dirty="0">
                <a:solidFill>
                  <a:srgbClr val="585858"/>
                </a:solidFill>
                <a:latin typeface="Arial"/>
                <a:cs typeface="Arial"/>
              </a:rPr>
              <a:t>Планирование</a:t>
            </a:r>
            <a:r>
              <a:rPr sz="1800" spc="-25" dirty="0">
                <a:solidFill>
                  <a:srgbClr val="585858"/>
                </a:solidFill>
                <a:latin typeface="Arial"/>
                <a:cs typeface="Arial"/>
              </a:rPr>
              <a:t> </a:t>
            </a:r>
            <a:r>
              <a:rPr sz="1800" spc="-5" dirty="0">
                <a:solidFill>
                  <a:srgbClr val="585858"/>
                </a:solidFill>
                <a:latin typeface="Arial"/>
                <a:cs typeface="Arial"/>
              </a:rPr>
              <a:t>спринта:</a:t>
            </a:r>
            <a:endParaRPr sz="1800">
              <a:latin typeface="Arial"/>
              <a:cs typeface="Arial"/>
            </a:endParaRPr>
          </a:p>
          <a:p>
            <a:pPr marR="9525" algn="ctr">
              <a:lnSpc>
                <a:spcPct val="100000"/>
              </a:lnSpc>
            </a:pPr>
            <a:r>
              <a:rPr sz="1800" b="1" spc="-5" dirty="0">
                <a:solidFill>
                  <a:srgbClr val="585858"/>
                </a:solidFill>
                <a:latin typeface="Arial"/>
                <a:cs typeface="Arial"/>
              </a:rPr>
              <a:t>цели</a:t>
            </a:r>
            <a:r>
              <a:rPr sz="1800" b="1" spc="-25" dirty="0">
                <a:solidFill>
                  <a:srgbClr val="585858"/>
                </a:solidFill>
                <a:latin typeface="Arial"/>
                <a:cs typeface="Arial"/>
              </a:rPr>
              <a:t> </a:t>
            </a:r>
            <a:r>
              <a:rPr sz="1800" dirty="0">
                <a:solidFill>
                  <a:srgbClr val="585858"/>
                </a:solidFill>
                <a:latin typeface="Arial"/>
                <a:cs typeface="Arial"/>
              </a:rPr>
              <a:t>и</a:t>
            </a:r>
            <a:r>
              <a:rPr sz="1800" spc="-35" dirty="0">
                <a:solidFill>
                  <a:srgbClr val="585858"/>
                </a:solidFill>
                <a:latin typeface="Arial"/>
                <a:cs typeface="Arial"/>
              </a:rPr>
              <a:t> </a:t>
            </a:r>
            <a:r>
              <a:rPr sz="1800" spc="-5" dirty="0">
                <a:solidFill>
                  <a:srgbClr val="585858"/>
                </a:solidFill>
                <a:latin typeface="Arial"/>
                <a:cs typeface="Arial"/>
              </a:rPr>
              <a:t>scope</a:t>
            </a:r>
            <a:endParaRPr sz="1800">
              <a:latin typeface="Arial"/>
              <a:cs typeface="Arial"/>
            </a:endParaRPr>
          </a:p>
        </p:txBody>
      </p:sp>
      <p:grpSp>
        <p:nvGrpSpPr>
          <p:cNvPr id="88" name="object 88"/>
          <p:cNvGrpSpPr/>
          <p:nvPr/>
        </p:nvGrpSpPr>
        <p:grpSpPr>
          <a:xfrm>
            <a:off x="6211951" y="1185672"/>
            <a:ext cx="4864100" cy="1652270"/>
            <a:chOff x="6211951" y="1185672"/>
            <a:chExt cx="4864100" cy="1652270"/>
          </a:xfrm>
        </p:grpSpPr>
        <p:sp>
          <p:nvSpPr>
            <p:cNvPr id="89" name="object 89"/>
            <p:cNvSpPr/>
            <p:nvPr/>
          </p:nvSpPr>
          <p:spPr>
            <a:xfrm>
              <a:off x="7104126" y="1204722"/>
              <a:ext cx="3971925" cy="532130"/>
            </a:xfrm>
            <a:custGeom>
              <a:avLst/>
              <a:gdLst/>
              <a:ahLst/>
              <a:cxnLst/>
              <a:rect l="l" t="t" r="r" b="b"/>
              <a:pathLst>
                <a:path w="3971925" h="532130">
                  <a:moveTo>
                    <a:pt x="3971544" y="0"/>
                  </a:moveTo>
                  <a:lnTo>
                    <a:pt x="0" y="0"/>
                  </a:lnTo>
                  <a:lnTo>
                    <a:pt x="0" y="531876"/>
                  </a:lnTo>
                  <a:lnTo>
                    <a:pt x="3971544" y="531876"/>
                  </a:lnTo>
                  <a:lnTo>
                    <a:pt x="3971544" y="0"/>
                  </a:lnTo>
                  <a:close/>
                </a:path>
              </a:pathLst>
            </a:custGeom>
            <a:solidFill>
              <a:srgbClr val="F1F1F1"/>
            </a:solidFill>
          </p:spPr>
          <p:txBody>
            <a:bodyPr wrap="square" lIns="0" tIns="0" rIns="0" bIns="0" rtlCol="0"/>
            <a:lstStyle/>
            <a:p>
              <a:endParaRPr/>
            </a:p>
          </p:txBody>
        </p:sp>
        <p:sp>
          <p:nvSpPr>
            <p:cNvPr id="90" name="object 90"/>
            <p:cNvSpPr/>
            <p:nvPr/>
          </p:nvSpPr>
          <p:spPr>
            <a:xfrm>
              <a:off x="6231001" y="1204722"/>
              <a:ext cx="866140" cy="1614170"/>
            </a:xfrm>
            <a:custGeom>
              <a:avLst/>
              <a:gdLst/>
              <a:ahLst/>
              <a:cxnLst/>
              <a:rect l="l" t="t" r="r" b="b"/>
              <a:pathLst>
                <a:path w="866140" h="1614170">
                  <a:moveTo>
                    <a:pt x="865758" y="0"/>
                  </a:moveTo>
                  <a:lnTo>
                    <a:pt x="865758" y="531876"/>
                  </a:lnTo>
                </a:path>
                <a:path w="866140" h="1614170">
                  <a:moveTo>
                    <a:pt x="865758" y="360806"/>
                  </a:moveTo>
                  <a:lnTo>
                    <a:pt x="0" y="1614169"/>
                  </a:lnTo>
                </a:path>
              </a:pathLst>
            </a:custGeom>
            <a:ln w="38100">
              <a:solidFill>
                <a:srgbClr val="A6A6A6"/>
              </a:solidFill>
            </a:ln>
          </p:spPr>
          <p:txBody>
            <a:bodyPr wrap="square" lIns="0" tIns="0" rIns="0" bIns="0" rtlCol="0"/>
            <a:lstStyle/>
            <a:p>
              <a:endParaRPr/>
            </a:p>
          </p:txBody>
        </p:sp>
      </p:grpSp>
      <p:sp>
        <p:nvSpPr>
          <p:cNvPr id="91" name="object 91"/>
          <p:cNvSpPr txBox="1"/>
          <p:nvPr/>
        </p:nvSpPr>
        <p:spPr>
          <a:xfrm>
            <a:off x="7115809" y="1177290"/>
            <a:ext cx="3959860" cy="547370"/>
          </a:xfrm>
          <a:prstGeom prst="rect">
            <a:avLst/>
          </a:prstGeom>
        </p:spPr>
        <p:txBody>
          <a:bodyPr vert="horz" wrap="square" lIns="0" tIns="43180" rIns="0" bIns="0" rtlCol="0">
            <a:spAutoFit/>
          </a:bodyPr>
          <a:lstStyle/>
          <a:p>
            <a:pPr marL="24765" marR="101600">
              <a:lnSpc>
                <a:spcPts val="1950"/>
              </a:lnSpc>
              <a:spcBef>
                <a:spcPts val="340"/>
              </a:spcBef>
            </a:pPr>
            <a:r>
              <a:rPr sz="1800" spc="5" dirty="0">
                <a:solidFill>
                  <a:srgbClr val="585858"/>
                </a:solidFill>
                <a:latin typeface="Arial"/>
                <a:cs typeface="Arial"/>
              </a:rPr>
              <a:t>Доска</a:t>
            </a:r>
            <a:r>
              <a:rPr sz="1800" spc="-5" dirty="0">
                <a:solidFill>
                  <a:srgbClr val="585858"/>
                </a:solidFill>
                <a:latin typeface="Arial"/>
                <a:cs typeface="Arial"/>
              </a:rPr>
              <a:t> </a:t>
            </a:r>
            <a:r>
              <a:rPr sz="1800" dirty="0">
                <a:solidFill>
                  <a:srgbClr val="585858"/>
                </a:solidFill>
                <a:latin typeface="Arial"/>
                <a:cs typeface="Arial"/>
              </a:rPr>
              <a:t>и</a:t>
            </a:r>
            <a:r>
              <a:rPr sz="1800" spc="-15" dirty="0">
                <a:solidFill>
                  <a:srgbClr val="585858"/>
                </a:solidFill>
                <a:latin typeface="Arial"/>
                <a:cs typeface="Arial"/>
              </a:rPr>
              <a:t> </a:t>
            </a:r>
            <a:r>
              <a:rPr sz="1800" spc="-10" dirty="0">
                <a:solidFill>
                  <a:srgbClr val="585858"/>
                </a:solidFill>
                <a:latin typeface="Arial"/>
                <a:cs typeface="Arial"/>
              </a:rPr>
              <a:t>Burndown</a:t>
            </a:r>
            <a:r>
              <a:rPr sz="1800" spc="50" dirty="0">
                <a:solidFill>
                  <a:srgbClr val="585858"/>
                </a:solidFill>
                <a:latin typeface="Arial"/>
                <a:cs typeface="Arial"/>
              </a:rPr>
              <a:t> </a:t>
            </a:r>
            <a:r>
              <a:rPr sz="1800" spc="-10" dirty="0">
                <a:solidFill>
                  <a:srgbClr val="585858"/>
                </a:solidFill>
                <a:latin typeface="Arial"/>
                <a:cs typeface="Arial"/>
              </a:rPr>
              <a:t>показывают</a:t>
            </a:r>
            <a:r>
              <a:rPr sz="1800" spc="-5" dirty="0">
                <a:solidFill>
                  <a:srgbClr val="585858"/>
                </a:solidFill>
                <a:latin typeface="Arial"/>
                <a:cs typeface="Arial"/>
              </a:rPr>
              <a:t> </a:t>
            </a:r>
            <a:r>
              <a:rPr sz="1800" spc="-10" dirty="0">
                <a:solidFill>
                  <a:srgbClr val="585858"/>
                </a:solidFill>
                <a:latin typeface="Arial"/>
                <a:cs typeface="Arial"/>
              </a:rPr>
              <a:t>всем </a:t>
            </a:r>
            <a:r>
              <a:rPr sz="1800" spc="-484" dirty="0">
                <a:solidFill>
                  <a:srgbClr val="585858"/>
                </a:solidFill>
                <a:latin typeface="Arial"/>
                <a:cs typeface="Arial"/>
              </a:rPr>
              <a:t> </a:t>
            </a:r>
            <a:r>
              <a:rPr sz="1800" spc="-5" dirty="0">
                <a:solidFill>
                  <a:srgbClr val="585858"/>
                </a:solidFill>
                <a:latin typeface="Arial"/>
                <a:cs typeface="Arial"/>
              </a:rPr>
              <a:t>движение</a:t>
            </a:r>
            <a:r>
              <a:rPr sz="1800" spc="-15" dirty="0">
                <a:solidFill>
                  <a:srgbClr val="585858"/>
                </a:solidFill>
                <a:latin typeface="Arial"/>
                <a:cs typeface="Arial"/>
              </a:rPr>
              <a:t> </a:t>
            </a:r>
            <a:r>
              <a:rPr sz="1800" dirty="0">
                <a:solidFill>
                  <a:srgbClr val="585858"/>
                </a:solidFill>
                <a:latin typeface="Arial"/>
                <a:cs typeface="Arial"/>
              </a:rPr>
              <a:t>к</a:t>
            </a:r>
            <a:r>
              <a:rPr sz="1800" spc="-5" dirty="0">
                <a:solidFill>
                  <a:srgbClr val="585858"/>
                </a:solidFill>
                <a:latin typeface="Arial"/>
                <a:cs typeface="Arial"/>
              </a:rPr>
              <a:t> </a:t>
            </a:r>
            <a:r>
              <a:rPr sz="1800" spc="-35" dirty="0">
                <a:solidFill>
                  <a:srgbClr val="585858"/>
                </a:solidFill>
                <a:latin typeface="Arial"/>
                <a:cs typeface="Arial"/>
              </a:rPr>
              <a:t>результату</a:t>
            </a:r>
            <a:r>
              <a:rPr sz="1800" spc="20" dirty="0">
                <a:solidFill>
                  <a:srgbClr val="585858"/>
                </a:solidFill>
                <a:latin typeface="Arial"/>
                <a:cs typeface="Arial"/>
              </a:rPr>
              <a:t> </a:t>
            </a:r>
            <a:r>
              <a:rPr sz="1800" dirty="0">
                <a:solidFill>
                  <a:srgbClr val="585858"/>
                </a:solidFill>
                <a:latin typeface="Arial"/>
                <a:cs typeface="Arial"/>
              </a:rPr>
              <a:t>в</a:t>
            </a:r>
            <a:r>
              <a:rPr sz="1800" spc="-10" dirty="0">
                <a:solidFill>
                  <a:srgbClr val="585858"/>
                </a:solidFill>
                <a:latin typeface="Arial"/>
                <a:cs typeface="Arial"/>
              </a:rPr>
              <a:t> </a:t>
            </a:r>
            <a:r>
              <a:rPr sz="1800" spc="-5" dirty="0">
                <a:solidFill>
                  <a:srgbClr val="585858"/>
                </a:solidFill>
                <a:latin typeface="Arial"/>
                <a:cs typeface="Arial"/>
              </a:rPr>
              <a:t>спринте</a:t>
            </a:r>
            <a:endParaRPr sz="1800">
              <a:latin typeface="Arial"/>
              <a:cs typeface="Arial"/>
            </a:endParaRPr>
          </a:p>
        </p:txBody>
      </p:sp>
      <p:grpSp>
        <p:nvGrpSpPr>
          <p:cNvPr id="92" name="object 92"/>
          <p:cNvGrpSpPr/>
          <p:nvPr/>
        </p:nvGrpSpPr>
        <p:grpSpPr>
          <a:xfrm>
            <a:off x="8346440" y="3137916"/>
            <a:ext cx="2553970" cy="958850"/>
            <a:chOff x="8346440" y="3137916"/>
            <a:chExt cx="2553970" cy="958850"/>
          </a:xfrm>
        </p:grpSpPr>
        <p:sp>
          <p:nvSpPr>
            <p:cNvPr id="93" name="object 93"/>
            <p:cNvSpPr/>
            <p:nvPr/>
          </p:nvSpPr>
          <p:spPr>
            <a:xfrm>
              <a:off x="9550146" y="3156966"/>
              <a:ext cx="1350645" cy="853440"/>
            </a:xfrm>
            <a:custGeom>
              <a:avLst/>
              <a:gdLst/>
              <a:ahLst/>
              <a:cxnLst/>
              <a:rect l="l" t="t" r="r" b="b"/>
              <a:pathLst>
                <a:path w="1350645" h="853439">
                  <a:moveTo>
                    <a:pt x="1350263" y="0"/>
                  </a:moveTo>
                  <a:lnTo>
                    <a:pt x="0" y="0"/>
                  </a:lnTo>
                  <a:lnTo>
                    <a:pt x="0" y="853440"/>
                  </a:lnTo>
                  <a:lnTo>
                    <a:pt x="1350263" y="853440"/>
                  </a:lnTo>
                  <a:lnTo>
                    <a:pt x="1350263" y="0"/>
                  </a:lnTo>
                  <a:close/>
                </a:path>
              </a:pathLst>
            </a:custGeom>
            <a:solidFill>
              <a:srgbClr val="F1F1F1"/>
            </a:solidFill>
          </p:spPr>
          <p:txBody>
            <a:bodyPr wrap="square" lIns="0" tIns="0" rIns="0" bIns="0" rtlCol="0"/>
            <a:lstStyle/>
            <a:p>
              <a:endParaRPr/>
            </a:p>
          </p:txBody>
        </p:sp>
        <p:sp>
          <p:nvSpPr>
            <p:cNvPr id="94" name="object 94"/>
            <p:cNvSpPr/>
            <p:nvPr/>
          </p:nvSpPr>
          <p:spPr>
            <a:xfrm>
              <a:off x="8365490" y="3156966"/>
              <a:ext cx="1170305" cy="920750"/>
            </a:xfrm>
            <a:custGeom>
              <a:avLst/>
              <a:gdLst/>
              <a:ahLst/>
              <a:cxnLst/>
              <a:rect l="l" t="t" r="r" b="b"/>
              <a:pathLst>
                <a:path w="1170304" h="920750">
                  <a:moveTo>
                    <a:pt x="1170304" y="0"/>
                  </a:moveTo>
                  <a:lnTo>
                    <a:pt x="1170304" y="853440"/>
                  </a:lnTo>
                </a:path>
                <a:path w="1170304" h="920750">
                  <a:moveTo>
                    <a:pt x="1170304" y="443230"/>
                  </a:moveTo>
                  <a:lnTo>
                    <a:pt x="0" y="920369"/>
                  </a:lnTo>
                </a:path>
              </a:pathLst>
            </a:custGeom>
            <a:ln w="38100">
              <a:solidFill>
                <a:srgbClr val="A6A6A6"/>
              </a:solidFill>
            </a:ln>
          </p:spPr>
          <p:txBody>
            <a:bodyPr wrap="square" lIns="0" tIns="0" rIns="0" bIns="0" rtlCol="0"/>
            <a:lstStyle/>
            <a:p>
              <a:endParaRPr/>
            </a:p>
          </p:txBody>
        </p:sp>
      </p:grpSp>
      <p:sp>
        <p:nvSpPr>
          <p:cNvPr id="95" name="object 95"/>
          <p:cNvSpPr txBox="1"/>
          <p:nvPr/>
        </p:nvSpPr>
        <p:spPr>
          <a:xfrm>
            <a:off x="9554844" y="3156966"/>
            <a:ext cx="1345565" cy="296545"/>
          </a:xfrm>
          <a:prstGeom prst="rect">
            <a:avLst/>
          </a:prstGeom>
          <a:solidFill>
            <a:srgbClr val="F1F1F1"/>
          </a:solidFill>
        </p:spPr>
        <p:txBody>
          <a:bodyPr vert="horz" wrap="square" lIns="0" tIns="9525" rIns="0" bIns="0" rtlCol="0">
            <a:spAutoFit/>
          </a:bodyPr>
          <a:lstStyle/>
          <a:p>
            <a:pPr marL="177165">
              <a:lnSpc>
                <a:spcPct val="100000"/>
              </a:lnSpc>
              <a:spcBef>
                <a:spcPts val="75"/>
              </a:spcBef>
            </a:pPr>
            <a:r>
              <a:rPr sz="1800" dirty="0">
                <a:solidFill>
                  <a:srgbClr val="585858"/>
                </a:solidFill>
                <a:latin typeface="Arial"/>
                <a:cs typeface="Arial"/>
              </a:rPr>
              <a:t>Поставка</a:t>
            </a:r>
            <a:endParaRPr sz="1800">
              <a:latin typeface="Arial"/>
              <a:cs typeface="Arial"/>
            </a:endParaRPr>
          </a:p>
        </p:txBody>
      </p:sp>
      <p:sp>
        <p:nvSpPr>
          <p:cNvPr id="96" name="object 96"/>
          <p:cNvSpPr txBox="1"/>
          <p:nvPr/>
        </p:nvSpPr>
        <p:spPr>
          <a:xfrm>
            <a:off x="9554844" y="3453253"/>
            <a:ext cx="1345565" cy="274955"/>
          </a:xfrm>
          <a:prstGeom prst="rect">
            <a:avLst/>
          </a:prstGeom>
          <a:solidFill>
            <a:srgbClr val="F1F1F1"/>
          </a:solidFill>
        </p:spPr>
        <p:txBody>
          <a:bodyPr vert="horz" wrap="square" lIns="0" tIns="0" rIns="0" bIns="0" rtlCol="0">
            <a:spAutoFit/>
          </a:bodyPr>
          <a:lstStyle/>
          <a:p>
            <a:pPr marL="98425">
              <a:lnSpc>
                <a:spcPts val="2065"/>
              </a:lnSpc>
            </a:pPr>
            <a:r>
              <a:rPr sz="1800" spc="-40" dirty="0">
                <a:solidFill>
                  <a:srgbClr val="585858"/>
                </a:solidFill>
                <a:latin typeface="Arial"/>
                <a:cs typeface="Arial"/>
              </a:rPr>
              <a:t>результата</a:t>
            </a:r>
            <a:endParaRPr sz="1800">
              <a:latin typeface="Arial"/>
              <a:cs typeface="Arial"/>
            </a:endParaRPr>
          </a:p>
        </p:txBody>
      </p:sp>
      <p:sp>
        <p:nvSpPr>
          <p:cNvPr id="97" name="object 97"/>
          <p:cNvSpPr txBox="1"/>
          <p:nvPr/>
        </p:nvSpPr>
        <p:spPr>
          <a:xfrm>
            <a:off x="9554844" y="3727701"/>
            <a:ext cx="1345565" cy="283210"/>
          </a:xfrm>
          <a:prstGeom prst="rect">
            <a:avLst/>
          </a:prstGeom>
          <a:solidFill>
            <a:srgbClr val="F1F1F1"/>
          </a:solidFill>
        </p:spPr>
        <p:txBody>
          <a:bodyPr vert="horz" wrap="square" lIns="0" tIns="0" rIns="0" bIns="0" rtlCol="0">
            <a:spAutoFit/>
          </a:bodyPr>
          <a:lstStyle/>
          <a:p>
            <a:pPr marL="247650">
              <a:lnSpc>
                <a:spcPts val="2065"/>
              </a:lnSpc>
            </a:pPr>
            <a:r>
              <a:rPr sz="1800" spc="-5" dirty="0">
                <a:solidFill>
                  <a:srgbClr val="585858"/>
                </a:solidFill>
                <a:latin typeface="Arial"/>
                <a:cs typeface="Arial"/>
              </a:rPr>
              <a:t>спринта</a:t>
            </a:r>
            <a:endParaRPr sz="1800">
              <a:latin typeface="Arial"/>
              <a:cs typeface="Arial"/>
            </a:endParaRPr>
          </a:p>
        </p:txBody>
      </p:sp>
      <p:sp>
        <p:nvSpPr>
          <p:cNvPr id="98" name="object 98"/>
          <p:cNvSpPr/>
          <p:nvPr/>
        </p:nvSpPr>
        <p:spPr>
          <a:xfrm>
            <a:off x="5438394" y="1471422"/>
            <a:ext cx="1666875" cy="1243965"/>
          </a:xfrm>
          <a:custGeom>
            <a:avLst/>
            <a:gdLst/>
            <a:ahLst/>
            <a:cxnLst/>
            <a:rect l="l" t="t" r="r" b="b"/>
            <a:pathLst>
              <a:path w="1666875" h="1243964">
                <a:moveTo>
                  <a:pt x="1666621" y="0"/>
                </a:moveTo>
                <a:lnTo>
                  <a:pt x="0" y="1243838"/>
                </a:lnTo>
              </a:path>
            </a:pathLst>
          </a:custGeom>
          <a:ln w="38100">
            <a:solidFill>
              <a:srgbClr val="A6A6A6"/>
            </a:solidFill>
          </a:ln>
        </p:spPr>
        <p:txBody>
          <a:bodyPr wrap="square" lIns="0" tIns="0" rIns="0" bIns="0" rtlCol="0"/>
          <a:lstStyle/>
          <a:p>
            <a:endParaRPr/>
          </a:p>
        </p:txBody>
      </p:sp>
    </p:spTree>
    <p:extLst>
      <p:ext uri="{BB962C8B-B14F-4D97-AF65-F5344CB8AC3E}">
        <p14:creationId xmlns:p14="http://schemas.microsoft.com/office/powerpoint/2010/main" val="23718625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99109" y="3128010"/>
            <a:ext cx="10988675" cy="0"/>
          </a:xfrm>
          <a:custGeom>
            <a:avLst/>
            <a:gdLst/>
            <a:ahLst/>
            <a:cxnLst/>
            <a:rect l="l" t="t" r="r" b="b"/>
            <a:pathLst>
              <a:path w="10988675">
                <a:moveTo>
                  <a:pt x="0" y="0"/>
                </a:moveTo>
                <a:lnTo>
                  <a:pt x="10988675" y="0"/>
                </a:lnTo>
              </a:path>
            </a:pathLst>
          </a:custGeom>
          <a:ln w="28956">
            <a:solidFill>
              <a:srgbClr val="7E7E7E"/>
            </a:solidFill>
            <a:prstDash val="dash"/>
          </a:ln>
        </p:spPr>
        <p:txBody>
          <a:bodyPr wrap="square" lIns="0" tIns="0" rIns="0" bIns="0" rtlCol="0"/>
          <a:lstStyle/>
          <a:p>
            <a:endParaRPr/>
          </a:p>
        </p:txBody>
      </p:sp>
      <p:sp>
        <p:nvSpPr>
          <p:cNvPr id="3" name="object 3"/>
          <p:cNvSpPr/>
          <p:nvPr/>
        </p:nvSpPr>
        <p:spPr>
          <a:xfrm>
            <a:off x="376427" y="4674108"/>
            <a:ext cx="8137525" cy="414020"/>
          </a:xfrm>
          <a:custGeom>
            <a:avLst/>
            <a:gdLst/>
            <a:ahLst/>
            <a:cxnLst/>
            <a:rect l="l" t="t" r="r" b="b"/>
            <a:pathLst>
              <a:path w="8137525" h="414020">
                <a:moveTo>
                  <a:pt x="0" y="413765"/>
                </a:moveTo>
                <a:lnTo>
                  <a:pt x="8137398" y="413765"/>
                </a:lnTo>
                <a:lnTo>
                  <a:pt x="8137398" y="0"/>
                </a:lnTo>
                <a:lnTo>
                  <a:pt x="0" y="0"/>
                </a:lnTo>
                <a:lnTo>
                  <a:pt x="0" y="413765"/>
                </a:lnTo>
                <a:close/>
              </a:path>
            </a:pathLst>
          </a:custGeom>
          <a:solidFill>
            <a:srgbClr val="FFD1FF"/>
          </a:solidFill>
        </p:spPr>
        <p:txBody>
          <a:bodyPr wrap="square" lIns="0" tIns="0" rIns="0" bIns="0" rtlCol="0"/>
          <a:lstStyle/>
          <a:p>
            <a:endParaRPr/>
          </a:p>
        </p:txBody>
      </p:sp>
      <p:sp>
        <p:nvSpPr>
          <p:cNvPr id="4" name="object 4"/>
          <p:cNvSpPr/>
          <p:nvPr/>
        </p:nvSpPr>
        <p:spPr>
          <a:xfrm>
            <a:off x="376428" y="4674120"/>
            <a:ext cx="11413490" cy="1209040"/>
          </a:xfrm>
          <a:custGeom>
            <a:avLst/>
            <a:gdLst/>
            <a:ahLst/>
            <a:cxnLst/>
            <a:rect l="l" t="t" r="r" b="b"/>
            <a:pathLst>
              <a:path w="11413490" h="1209039">
                <a:moveTo>
                  <a:pt x="11413223" y="0"/>
                </a:moveTo>
                <a:lnTo>
                  <a:pt x="11348466" y="0"/>
                </a:lnTo>
                <a:lnTo>
                  <a:pt x="11348466" y="413753"/>
                </a:lnTo>
                <a:lnTo>
                  <a:pt x="0" y="413753"/>
                </a:lnTo>
                <a:lnTo>
                  <a:pt x="0" y="1093457"/>
                </a:lnTo>
                <a:lnTo>
                  <a:pt x="0" y="1208519"/>
                </a:lnTo>
                <a:lnTo>
                  <a:pt x="11413223" y="1208519"/>
                </a:lnTo>
                <a:lnTo>
                  <a:pt x="11413223" y="1093457"/>
                </a:lnTo>
                <a:lnTo>
                  <a:pt x="11413223" y="413753"/>
                </a:lnTo>
                <a:lnTo>
                  <a:pt x="11413223" y="0"/>
                </a:lnTo>
                <a:close/>
              </a:path>
            </a:pathLst>
          </a:custGeom>
          <a:solidFill>
            <a:srgbClr val="FFD1FF"/>
          </a:solidFill>
        </p:spPr>
        <p:txBody>
          <a:bodyPr wrap="square" lIns="0" tIns="0" rIns="0" bIns="0" rtlCol="0"/>
          <a:lstStyle/>
          <a:p>
            <a:endParaRPr/>
          </a:p>
        </p:txBody>
      </p:sp>
      <p:sp>
        <p:nvSpPr>
          <p:cNvPr id="5" name="object 5"/>
          <p:cNvSpPr/>
          <p:nvPr/>
        </p:nvSpPr>
        <p:spPr>
          <a:xfrm>
            <a:off x="367284" y="4181094"/>
            <a:ext cx="7477759" cy="372745"/>
          </a:xfrm>
          <a:custGeom>
            <a:avLst/>
            <a:gdLst/>
            <a:ahLst/>
            <a:cxnLst/>
            <a:rect l="l" t="t" r="r" b="b"/>
            <a:pathLst>
              <a:path w="7477759" h="372745">
                <a:moveTo>
                  <a:pt x="0" y="372617"/>
                </a:moveTo>
                <a:lnTo>
                  <a:pt x="7477506" y="372617"/>
                </a:lnTo>
                <a:lnTo>
                  <a:pt x="7477506" y="0"/>
                </a:lnTo>
                <a:lnTo>
                  <a:pt x="0" y="0"/>
                </a:lnTo>
                <a:lnTo>
                  <a:pt x="0" y="372617"/>
                </a:lnTo>
                <a:close/>
              </a:path>
            </a:pathLst>
          </a:custGeom>
          <a:solidFill>
            <a:srgbClr val="B8D5FA"/>
          </a:solidFill>
        </p:spPr>
        <p:txBody>
          <a:bodyPr wrap="square" lIns="0" tIns="0" rIns="0" bIns="0" rtlCol="0"/>
          <a:lstStyle/>
          <a:p>
            <a:endParaRPr/>
          </a:p>
        </p:txBody>
      </p:sp>
      <p:sp>
        <p:nvSpPr>
          <p:cNvPr id="6" name="object 6"/>
          <p:cNvSpPr/>
          <p:nvPr/>
        </p:nvSpPr>
        <p:spPr>
          <a:xfrm>
            <a:off x="11724893" y="4181094"/>
            <a:ext cx="64769" cy="372745"/>
          </a:xfrm>
          <a:custGeom>
            <a:avLst/>
            <a:gdLst/>
            <a:ahLst/>
            <a:cxnLst/>
            <a:rect l="l" t="t" r="r" b="b"/>
            <a:pathLst>
              <a:path w="64770" h="372745">
                <a:moveTo>
                  <a:pt x="0" y="372617"/>
                </a:moveTo>
                <a:lnTo>
                  <a:pt x="64769" y="372617"/>
                </a:lnTo>
                <a:lnTo>
                  <a:pt x="64769" y="0"/>
                </a:lnTo>
                <a:lnTo>
                  <a:pt x="0" y="0"/>
                </a:lnTo>
                <a:lnTo>
                  <a:pt x="0" y="372617"/>
                </a:lnTo>
                <a:close/>
              </a:path>
            </a:pathLst>
          </a:custGeom>
          <a:solidFill>
            <a:srgbClr val="B8D5FA"/>
          </a:solidFill>
        </p:spPr>
        <p:txBody>
          <a:bodyPr wrap="square" lIns="0" tIns="0" rIns="0" bIns="0" rtlCol="0"/>
          <a:lstStyle/>
          <a:p>
            <a:endParaRPr/>
          </a:p>
        </p:txBody>
      </p:sp>
      <p:sp>
        <p:nvSpPr>
          <p:cNvPr id="7" name="object 7"/>
          <p:cNvSpPr/>
          <p:nvPr/>
        </p:nvSpPr>
        <p:spPr>
          <a:xfrm>
            <a:off x="367284" y="3171444"/>
            <a:ext cx="7477759" cy="1009650"/>
          </a:xfrm>
          <a:custGeom>
            <a:avLst/>
            <a:gdLst/>
            <a:ahLst/>
            <a:cxnLst/>
            <a:rect l="l" t="t" r="r" b="b"/>
            <a:pathLst>
              <a:path w="7477759" h="1009650">
                <a:moveTo>
                  <a:pt x="0" y="1009649"/>
                </a:moveTo>
                <a:lnTo>
                  <a:pt x="7477506" y="1009649"/>
                </a:lnTo>
                <a:lnTo>
                  <a:pt x="7477506" y="0"/>
                </a:lnTo>
                <a:lnTo>
                  <a:pt x="0" y="0"/>
                </a:lnTo>
                <a:lnTo>
                  <a:pt x="0" y="1009649"/>
                </a:lnTo>
                <a:close/>
              </a:path>
            </a:pathLst>
          </a:custGeom>
          <a:solidFill>
            <a:srgbClr val="B8D5FA"/>
          </a:solidFill>
        </p:spPr>
        <p:txBody>
          <a:bodyPr wrap="square" lIns="0" tIns="0" rIns="0" bIns="0" rtlCol="0"/>
          <a:lstStyle/>
          <a:p>
            <a:endParaRPr/>
          </a:p>
        </p:txBody>
      </p:sp>
      <p:sp>
        <p:nvSpPr>
          <p:cNvPr id="8" name="object 8"/>
          <p:cNvSpPr/>
          <p:nvPr/>
        </p:nvSpPr>
        <p:spPr>
          <a:xfrm>
            <a:off x="11724893" y="3171444"/>
            <a:ext cx="64769" cy="1009650"/>
          </a:xfrm>
          <a:custGeom>
            <a:avLst/>
            <a:gdLst/>
            <a:ahLst/>
            <a:cxnLst/>
            <a:rect l="l" t="t" r="r" b="b"/>
            <a:pathLst>
              <a:path w="64770" h="1009650">
                <a:moveTo>
                  <a:pt x="0" y="1009649"/>
                </a:moveTo>
                <a:lnTo>
                  <a:pt x="64769" y="1009649"/>
                </a:lnTo>
                <a:lnTo>
                  <a:pt x="64769" y="0"/>
                </a:lnTo>
                <a:lnTo>
                  <a:pt x="0" y="0"/>
                </a:lnTo>
                <a:lnTo>
                  <a:pt x="0" y="1009649"/>
                </a:lnTo>
                <a:close/>
              </a:path>
            </a:pathLst>
          </a:custGeom>
          <a:solidFill>
            <a:srgbClr val="B8D5FA"/>
          </a:solidFill>
        </p:spPr>
        <p:txBody>
          <a:bodyPr wrap="square" lIns="0" tIns="0" rIns="0" bIns="0" rtlCol="0"/>
          <a:lstStyle/>
          <a:p>
            <a:endParaRPr/>
          </a:p>
        </p:txBody>
      </p:sp>
      <p:sp>
        <p:nvSpPr>
          <p:cNvPr id="9" name="object 9"/>
          <p:cNvSpPr/>
          <p:nvPr/>
        </p:nvSpPr>
        <p:spPr>
          <a:xfrm>
            <a:off x="358140" y="1114044"/>
            <a:ext cx="11431905" cy="1969135"/>
          </a:xfrm>
          <a:custGeom>
            <a:avLst/>
            <a:gdLst/>
            <a:ahLst/>
            <a:cxnLst/>
            <a:rect l="l" t="t" r="r" b="b"/>
            <a:pathLst>
              <a:path w="11431905" h="1969135">
                <a:moveTo>
                  <a:pt x="11431524" y="0"/>
                </a:moveTo>
                <a:lnTo>
                  <a:pt x="0" y="0"/>
                </a:lnTo>
                <a:lnTo>
                  <a:pt x="0" y="1969007"/>
                </a:lnTo>
                <a:lnTo>
                  <a:pt x="11431524" y="1969007"/>
                </a:lnTo>
                <a:lnTo>
                  <a:pt x="11431524" y="0"/>
                </a:lnTo>
                <a:close/>
              </a:path>
            </a:pathLst>
          </a:custGeom>
          <a:solidFill>
            <a:srgbClr val="C7FDFC"/>
          </a:solidFill>
        </p:spPr>
        <p:txBody>
          <a:bodyPr wrap="square" lIns="0" tIns="0" rIns="0" bIns="0" rtlCol="0"/>
          <a:lstStyle/>
          <a:p>
            <a:endParaRPr/>
          </a:p>
        </p:txBody>
      </p:sp>
      <p:grpSp>
        <p:nvGrpSpPr>
          <p:cNvPr id="10" name="object 10"/>
          <p:cNvGrpSpPr/>
          <p:nvPr/>
        </p:nvGrpSpPr>
        <p:grpSpPr>
          <a:xfrm>
            <a:off x="4116260" y="1621472"/>
            <a:ext cx="7390765" cy="4279900"/>
            <a:chOff x="4116260" y="1621472"/>
            <a:chExt cx="7390765" cy="4279900"/>
          </a:xfrm>
        </p:grpSpPr>
        <p:sp>
          <p:nvSpPr>
            <p:cNvPr id="11" name="object 11"/>
            <p:cNvSpPr/>
            <p:nvPr/>
          </p:nvSpPr>
          <p:spPr>
            <a:xfrm>
              <a:off x="4299965" y="4620005"/>
              <a:ext cx="7192645" cy="0"/>
            </a:xfrm>
            <a:custGeom>
              <a:avLst/>
              <a:gdLst/>
              <a:ahLst/>
              <a:cxnLst/>
              <a:rect l="l" t="t" r="r" b="b"/>
              <a:pathLst>
                <a:path w="7192645">
                  <a:moveTo>
                    <a:pt x="0" y="0"/>
                  </a:moveTo>
                  <a:lnTo>
                    <a:pt x="7192390" y="0"/>
                  </a:lnTo>
                </a:path>
              </a:pathLst>
            </a:custGeom>
            <a:ln w="28955">
              <a:solidFill>
                <a:srgbClr val="7E7E7E"/>
              </a:solidFill>
              <a:prstDash val="dash"/>
            </a:ln>
          </p:spPr>
          <p:txBody>
            <a:bodyPr wrap="square" lIns="0" tIns="0" rIns="0" bIns="0" rtlCol="0"/>
            <a:lstStyle/>
            <a:p>
              <a:endParaRPr/>
            </a:p>
          </p:txBody>
        </p:sp>
        <p:sp>
          <p:nvSpPr>
            <p:cNvPr id="12" name="object 12"/>
            <p:cNvSpPr/>
            <p:nvPr/>
          </p:nvSpPr>
          <p:spPr>
            <a:xfrm>
              <a:off x="4308347" y="1760220"/>
              <a:ext cx="3787775" cy="3977640"/>
            </a:xfrm>
            <a:custGeom>
              <a:avLst/>
              <a:gdLst/>
              <a:ahLst/>
              <a:cxnLst/>
              <a:rect l="l" t="t" r="r" b="b"/>
              <a:pathLst>
                <a:path w="3787775" h="3977640">
                  <a:moveTo>
                    <a:pt x="1816227" y="0"/>
                  </a:moveTo>
                  <a:lnTo>
                    <a:pt x="1298448" y="3977576"/>
                  </a:lnTo>
                </a:path>
                <a:path w="3787775" h="3977640">
                  <a:moveTo>
                    <a:pt x="1816607" y="0"/>
                  </a:moveTo>
                  <a:lnTo>
                    <a:pt x="2591180" y="3934574"/>
                  </a:lnTo>
                </a:path>
                <a:path w="3787775" h="3977640">
                  <a:moveTo>
                    <a:pt x="1816607" y="0"/>
                  </a:moveTo>
                  <a:lnTo>
                    <a:pt x="3715257" y="3710813"/>
                  </a:lnTo>
                </a:path>
                <a:path w="3787775" h="3977640">
                  <a:moveTo>
                    <a:pt x="1816607" y="0"/>
                  </a:moveTo>
                  <a:lnTo>
                    <a:pt x="0" y="3740530"/>
                  </a:lnTo>
                </a:path>
                <a:path w="3787775" h="3977640">
                  <a:moveTo>
                    <a:pt x="3787267" y="3674236"/>
                  </a:moveTo>
                  <a:lnTo>
                    <a:pt x="3739696" y="3688647"/>
                  </a:lnTo>
                  <a:lnTo>
                    <a:pt x="3691984" y="3702693"/>
                  </a:lnTo>
                  <a:lnTo>
                    <a:pt x="3644136" y="3716374"/>
                  </a:lnTo>
                  <a:lnTo>
                    <a:pt x="3596155" y="3729689"/>
                  </a:lnTo>
                  <a:lnTo>
                    <a:pt x="3548045" y="3742639"/>
                  </a:lnTo>
                  <a:lnTo>
                    <a:pt x="3499808" y="3755224"/>
                  </a:lnTo>
                  <a:lnTo>
                    <a:pt x="3451449" y="3767444"/>
                  </a:lnTo>
                  <a:lnTo>
                    <a:pt x="3402971" y="3779298"/>
                  </a:lnTo>
                  <a:lnTo>
                    <a:pt x="3354378" y="3790787"/>
                  </a:lnTo>
                  <a:lnTo>
                    <a:pt x="3305673" y="3801910"/>
                  </a:lnTo>
                  <a:lnTo>
                    <a:pt x="3256859" y="3812668"/>
                  </a:lnTo>
                  <a:lnTo>
                    <a:pt x="3207941" y="3823061"/>
                  </a:lnTo>
                  <a:lnTo>
                    <a:pt x="3158922" y="3833088"/>
                  </a:lnTo>
                  <a:lnTo>
                    <a:pt x="3109805" y="3842749"/>
                  </a:lnTo>
                  <a:lnTo>
                    <a:pt x="3060595" y="3852044"/>
                  </a:lnTo>
                  <a:lnTo>
                    <a:pt x="3011294" y="3860974"/>
                  </a:lnTo>
                  <a:lnTo>
                    <a:pt x="2961906" y="3869538"/>
                  </a:lnTo>
                  <a:lnTo>
                    <a:pt x="2912434" y="3877736"/>
                  </a:lnTo>
                  <a:lnTo>
                    <a:pt x="2862883" y="3885568"/>
                  </a:lnTo>
                  <a:lnTo>
                    <a:pt x="2813256" y="3893035"/>
                  </a:lnTo>
                  <a:lnTo>
                    <a:pt x="2763556" y="3900135"/>
                  </a:lnTo>
                  <a:lnTo>
                    <a:pt x="2713787" y="3906869"/>
                  </a:lnTo>
                  <a:lnTo>
                    <a:pt x="2663952" y="3913238"/>
                  </a:lnTo>
                  <a:lnTo>
                    <a:pt x="2614055" y="3919240"/>
                  </a:lnTo>
                  <a:lnTo>
                    <a:pt x="2564100" y="3924876"/>
                  </a:lnTo>
                  <a:lnTo>
                    <a:pt x="2514090" y="3930145"/>
                  </a:lnTo>
                  <a:lnTo>
                    <a:pt x="2464029" y="3935049"/>
                  </a:lnTo>
                  <a:lnTo>
                    <a:pt x="2413920" y="3939586"/>
                  </a:lnTo>
                  <a:lnTo>
                    <a:pt x="2363766" y="3943757"/>
                  </a:lnTo>
                  <a:lnTo>
                    <a:pt x="2313573" y="3947562"/>
                  </a:lnTo>
                  <a:lnTo>
                    <a:pt x="2263342" y="3951000"/>
                  </a:lnTo>
                  <a:lnTo>
                    <a:pt x="2213077" y="3954071"/>
                  </a:lnTo>
                  <a:lnTo>
                    <a:pt x="2162782" y="3956776"/>
                  </a:lnTo>
                  <a:lnTo>
                    <a:pt x="2112461" y="3959115"/>
                  </a:lnTo>
                  <a:lnTo>
                    <a:pt x="2062118" y="3961086"/>
                  </a:lnTo>
                  <a:lnTo>
                    <a:pt x="2011754" y="3962691"/>
                  </a:lnTo>
                  <a:lnTo>
                    <a:pt x="1961375" y="3963930"/>
                  </a:lnTo>
                  <a:lnTo>
                    <a:pt x="1910984" y="3964801"/>
                  </a:lnTo>
                  <a:lnTo>
                    <a:pt x="1860585" y="3965306"/>
                  </a:lnTo>
                  <a:lnTo>
                    <a:pt x="1810180" y="3965444"/>
                  </a:lnTo>
                  <a:lnTo>
                    <a:pt x="1759773" y="3965215"/>
                  </a:lnTo>
                  <a:lnTo>
                    <a:pt x="1709369" y="3964619"/>
                  </a:lnTo>
                  <a:lnTo>
                    <a:pt x="1658970" y="3963656"/>
                  </a:lnTo>
                  <a:lnTo>
                    <a:pt x="1608581" y="3962326"/>
                  </a:lnTo>
                  <a:lnTo>
                    <a:pt x="1558204" y="3960629"/>
                  </a:lnTo>
                  <a:lnTo>
                    <a:pt x="1507843" y="3958564"/>
                  </a:lnTo>
                  <a:lnTo>
                    <a:pt x="1457502" y="3956133"/>
                  </a:lnTo>
                  <a:lnTo>
                    <a:pt x="1407185" y="3953334"/>
                  </a:lnTo>
                  <a:lnTo>
                    <a:pt x="1356894" y="3950168"/>
                  </a:lnTo>
                  <a:lnTo>
                    <a:pt x="1306634" y="3946635"/>
                  </a:lnTo>
                  <a:lnTo>
                    <a:pt x="1256408" y="3942734"/>
                  </a:lnTo>
                  <a:lnTo>
                    <a:pt x="1206220" y="3938465"/>
                  </a:lnTo>
                  <a:lnTo>
                    <a:pt x="1156073" y="3933830"/>
                  </a:lnTo>
                  <a:lnTo>
                    <a:pt x="1105970" y="3928826"/>
                  </a:lnTo>
                  <a:lnTo>
                    <a:pt x="1055916" y="3923456"/>
                  </a:lnTo>
                  <a:lnTo>
                    <a:pt x="1005913" y="3917717"/>
                  </a:lnTo>
                  <a:lnTo>
                    <a:pt x="955966" y="3911611"/>
                  </a:lnTo>
                  <a:lnTo>
                    <a:pt x="906078" y="3905137"/>
                  </a:lnTo>
                  <a:lnTo>
                    <a:pt x="856252" y="3898295"/>
                  </a:lnTo>
                  <a:lnTo>
                    <a:pt x="806493" y="3891086"/>
                  </a:lnTo>
                  <a:lnTo>
                    <a:pt x="756803" y="3883508"/>
                  </a:lnTo>
                  <a:lnTo>
                    <a:pt x="707186" y="3875563"/>
                  </a:lnTo>
                  <a:lnTo>
                    <a:pt x="657646" y="3867250"/>
                  </a:lnTo>
                  <a:lnTo>
                    <a:pt x="608186" y="3858569"/>
                  </a:lnTo>
                  <a:lnTo>
                    <a:pt x="558810" y="3849519"/>
                  </a:lnTo>
                  <a:lnTo>
                    <a:pt x="509521" y="3840102"/>
                  </a:lnTo>
                  <a:lnTo>
                    <a:pt x="460324" y="3830316"/>
                  </a:lnTo>
                  <a:lnTo>
                    <a:pt x="411221" y="3820162"/>
                  </a:lnTo>
                  <a:lnTo>
                    <a:pt x="362216" y="3809640"/>
                  </a:lnTo>
                  <a:lnTo>
                    <a:pt x="313312" y="3798750"/>
                  </a:lnTo>
                  <a:lnTo>
                    <a:pt x="264514" y="3787492"/>
                  </a:lnTo>
                  <a:lnTo>
                    <a:pt x="215824" y="3775864"/>
                  </a:lnTo>
                  <a:lnTo>
                    <a:pt x="167247" y="3763869"/>
                  </a:lnTo>
                  <a:lnTo>
                    <a:pt x="118786" y="3751505"/>
                  </a:lnTo>
                  <a:lnTo>
                    <a:pt x="70444" y="3738773"/>
                  </a:lnTo>
                  <a:lnTo>
                    <a:pt x="22225" y="3725671"/>
                  </a:lnTo>
                </a:path>
              </a:pathLst>
            </a:custGeom>
            <a:ln w="12192">
              <a:solidFill>
                <a:srgbClr val="585858"/>
              </a:solidFill>
              <a:prstDash val="sysDash"/>
            </a:ln>
          </p:spPr>
          <p:txBody>
            <a:bodyPr wrap="square" lIns="0" tIns="0" rIns="0" bIns="0" rtlCol="0"/>
            <a:lstStyle/>
            <a:p>
              <a:endParaRPr/>
            </a:p>
          </p:txBody>
        </p:sp>
        <p:sp>
          <p:nvSpPr>
            <p:cNvPr id="13" name="object 13"/>
            <p:cNvSpPr/>
            <p:nvPr/>
          </p:nvSpPr>
          <p:spPr>
            <a:xfrm>
              <a:off x="4129277" y="5321045"/>
              <a:ext cx="360045" cy="360045"/>
            </a:xfrm>
            <a:custGeom>
              <a:avLst/>
              <a:gdLst/>
              <a:ahLst/>
              <a:cxnLst/>
              <a:rect l="l" t="t" r="r" b="b"/>
              <a:pathLst>
                <a:path w="360045" h="360045">
                  <a:moveTo>
                    <a:pt x="179832" y="0"/>
                  </a:moveTo>
                  <a:lnTo>
                    <a:pt x="132027" y="6424"/>
                  </a:lnTo>
                  <a:lnTo>
                    <a:pt x="89069" y="24553"/>
                  </a:lnTo>
                  <a:lnTo>
                    <a:pt x="52673" y="52673"/>
                  </a:lnTo>
                  <a:lnTo>
                    <a:pt x="24553" y="89069"/>
                  </a:lnTo>
                  <a:lnTo>
                    <a:pt x="6424" y="132027"/>
                  </a:lnTo>
                  <a:lnTo>
                    <a:pt x="0" y="179831"/>
                  </a:lnTo>
                  <a:lnTo>
                    <a:pt x="6424" y="227636"/>
                  </a:lnTo>
                  <a:lnTo>
                    <a:pt x="24553" y="270594"/>
                  </a:lnTo>
                  <a:lnTo>
                    <a:pt x="52673" y="306990"/>
                  </a:lnTo>
                  <a:lnTo>
                    <a:pt x="89069" y="335110"/>
                  </a:lnTo>
                  <a:lnTo>
                    <a:pt x="132027" y="353239"/>
                  </a:lnTo>
                  <a:lnTo>
                    <a:pt x="179832" y="359663"/>
                  </a:lnTo>
                  <a:lnTo>
                    <a:pt x="227636" y="353239"/>
                  </a:lnTo>
                  <a:lnTo>
                    <a:pt x="270594" y="335110"/>
                  </a:lnTo>
                  <a:lnTo>
                    <a:pt x="306990" y="306990"/>
                  </a:lnTo>
                  <a:lnTo>
                    <a:pt x="335110" y="270594"/>
                  </a:lnTo>
                  <a:lnTo>
                    <a:pt x="353239" y="227636"/>
                  </a:lnTo>
                  <a:lnTo>
                    <a:pt x="359663" y="179831"/>
                  </a:lnTo>
                  <a:lnTo>
                    <a:pt x="353239" y="132027"/>
                  </a:lnTo>
                  <a:lnTo>
                    <a:pt x="335110" y="89069"/>
                  </a:lnTo>
                  <a:lnTo>
                    <a:pt x="306990" y="52673"/>
                  </a:lnTo>
                  <a:lnTo>
                    <a:pt x="270594" y="24553"/>
                  </a:lnTo>
                  <a:lnTo>
                    <a:pt x="227636" y="6424"/>
                  </a:lnTo>
                  <a:lnTo>
                    <a:pt x="179832" y="0"/>
                  </a:lnTo>
                  <a:close/>
                </a:path>
              </a:pathLst>
            </a:custGeom>
            <a:solidFill>
              <a:srgbClr val="A6A6A6"/>
            </a:solidFill>
          </p:spPr>
          <p:txBody>
            <a:bodyPr wrap="square" lIns="0" tIns="0" rIns="0" bIns="0" rtlCol="0"/>
            <a:lstStyle/>
            <a:p>
              <a:endParaRPr/>
            </a:p>
          </p:txBody>
        </p:sp>
        <p:sp>
          <p:nvSpPr>
            <p:cNvPr id="14" name="object 14"/>
            <p:cNvSpPr/>
            <p:nvPr/>
          </p:nvSpPr>
          <p:spPr>
            <a:xfrm>
              <a:off x="4129277" y="5321045"/>
              <a:ext cx="360045" cy="360045"/>
            </a:xfrm>
            <a:custGeom>
              <a:avLst/>
              <a:gdLst/>
              <a:ahLst/>
              <a:cxnLst/>
              <a:rect l="l" t="t" r="r" b="b"/>
              <a:pathLst>
                <a:path w="360045" h="360045">
                  <a:moveTo>
                    <a:pt x="0" y="179831"/>
                  </a:moveTo>
                  <a:lnTo>
                    <a:pt x="6424" y="132027"/>
                  </a:lnTo>
                  <a:lnTo>
                    <a:pt x="24553" y="89069"/>
                  </a:lnTo>
                  <a:lnTo>
                    <a:pt x="52673" y="52673"/>
                  </a:lnTo>
                  <a:lnTo>
                    <a:pt x="89069" y="24553"/>
                  </a:lnTo>
                  <a:lnTo>
                    <a:pt x="132027" y="6424"/>
                  </a:lnTo>
                  <a:lnTo>
                    <a:pt x="179832" y="0"/>
                  </a:lnTo>
                  <a:lnTo>
                    <a:pt x="227636" y="6424"/>
                  </a:lnTo>
                  <a:lnTo>
                    <a:pt x="270594" y="24553"/>
                  </a:lnTo>
                  <a:lnTo>
                    <a:pt x="306990" y="52673"/>
                  </a:lnTo>
                  <a:lnTo>
                    <a:pt x="335110" y="89069"/>
                  </a:lnTo>
                  <a:lnTo>
                    <a:pt x="353239" y="132027"/>
                  </a:lnTo>
                  <a:lnTo>
                    <a:pt x="359663" y="179831"/>
                  </a:lnTo>
                  <a:lnTo>
                    <a:pt x="353239" y="227636"/>
                  </a:lnTo>
                  <a:lnTo>
                    <a:pt x="335110" y="270594"/>
                  </a:lnTo>
                  <a:lnTo>
                    <a:pt x="306990" y="306990"/>
                  </a:lnTo>
                  <a:lnTo>
                    <a:pt x="270594" y="335110"/>
                  </a:lnTo>
                  <a:lnTo>
                    <a:pt x="227636" y="353239"/>
                  </a:lnTo>
                  <a:lnTo>
                    <a:pt x="179832" y="359663"/>
                  </a:lnTo>
                  <a:lnTo>
                    <a:pt x="132027" y="353239"/>
                  </a:lnTo>
                  <a:lnTo>
                    <a:pt x="89069" y="335110"/>
                  </a:lnTo>
                  <a:lnTo>
                    <a:pt x="52673" y="306990"/>
                  </a:lnTo>
                  <a:lnTo>
                    <a:pt x="24553" y="270594"/>
                  </a:lnTo>
                  <a:lnTo>
                    <a:pt x="6424" y="227636"/>
                  </a:lnTo>
                  <a:lnTo>
                    <a:pt x="0" y="179831"/>
                  </a:lnTo>
                  <a:close/>
                </a:path>
              </a:pathLst>
            </a:custGeom>
            <a:ln w="25908">
              <a:solidFill>
                <a:srgbClr val="7E7E7E"/>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5999225" y="1634490"/>
              <a:ext cx="252984" cy="251460"/>
            </a:xfrm>
            <a:prstGeom prst="rect">
              <a:avLst/>
            </a:prstGeom>
          </p:spPr>
        </p:pic>
        <p:sp>
          <p:nvSpPr>
            <p:cNvPr id="16" name="object 16"/>
            <p:cNvSpPr/>
            <p:nvPr/>
          </p:nvSpPr>
          <p:spPr>
            <a:xfrm>
              <a:off x="5999225" y="1634490"/>
              <a:ext cx="253365" cy="251460"/>
            </a:xfrm>
            <a:custGeom>
              <a:avLst/>
              <a:gdLst/>
              <a:ahLst/>
              <a:cxnLst/>
              <a:rect l="l" t="t" r="r" b="b"/>
              <a:pathLst>
                <a:path w="253364" h="251460">
                  <a:moveTo>
                    <a:pt x="0" y="125730"/>
                  </a:moveTo>
                  <a:lnTo>
                    <a:pt x="9941" y="76777"/>
                  </a:lnTo>
                  <a:lnTo>
                    <a:pt x="37052" y="36814"/>
                  </a:lnTo>
                  <a:lnTo>
                    <a:pt x="77259" y="9876"/>
                  </a:lnTo>
                  <a:lnTo>
                    <a:pt x="126491" y="0"/>
                  </a:lnTo>
                  <a:lnTo>
                    <a:pt x="175724" y="9876"/>
                  </a:lnTo>
                  <a:lnTo>
                    <a:pt x="215931" y="36814"/>
                  </a:lnTo>
                  <a:lnTo>
                    <a:pt x="243042" y="76777"/>
                  </a:lnTo>
                  <a:lnTo>
                    <a:pt x="252984" y="125730"/>
                  </a:lnTo>
                  <a:lnTo>
                    <a:pt x="243042" y="174682"/>
                  </a:lnTo>
                  <a:lnTo>
                    <a:pt x="215931" y="214645"/>
                  </a:lnTo>
                  <a:lnTo>
                    <a:pt x="175724" y="241583"/>
                  </a:lnTo>
                  <a:lnTo>
                    <a:pt x="126491" y="251460"/>
                  </a:lnTo>
                  <a:lnTo>
                    <a:pt x="77259" y="241583"/>
                  </a:lnTo>
                  <a:lnTo>
                    <a:pt x="37052" y="214645"/>
                  </a:lnTo>
                  <a:lnTo>
                    <a:pt x="9941" y="174682"/>
                  </a:lnTo>
                  <a:lnTo>
                    <a:pt x="0" y="125730"/>
                  </a:lnTo>
                  <a:close/>
                </a:path>
              </a:pathLst>
            </a:custGeom>
            <a:ln w="25908">
              <a:solidFill>
                <a:srgbClr val="7E7E7E"/>
              </a:solidFill>
            </a:ln>
          </p:spPr>
          <p:txBody>
            <a:bodyPr wrap="square" lIns="0" tIns="0" rIns="0" bIns="0" rtlCol="0"/>
            <a:lstStyle/>
            <a:p>
              <a:endParaRPr/>
            </a:p>
          </p:txBody>
        </p:sp>
        <p:sp>
          <p:nvSpPr>
            <p:cNvPr id="17" name="object 17"/>
            <p:cNvSpPr/>
            <p:nvPr/>
          </p:nvSpPr>
          <p:spPr>
            <a:xfrm>
              <a:off x="5427725" y="5528310"/>
              <a:ext cx="360045" cy="360045"/>
            </a:xfrm>
            <a:custGeom>
              <a:avLst/>
              <a:gdLst/>
              <a:ahLst/>
              <a:cxnLst/>
              <a:rect l="l" t="t" r="r" b="b"/>
              <a:pathLst>
                <a:path w="360045" h="360045">
                  <a:moveTo>
                    <a:pt x="179832" y="0"/>
                  </a:moveTo>
                  <a:lnTo>
                    <a:pt x="132027" y="6424"/>
                  </a:lnTo>
                  <a:lnTo>
                    <a:pt x="89069" y="24553"/>
                  </a:lnTo>
                  <a:lnTo>
                    <a:pt x="52673" y="52673"/>
                  </a:lnTo>
                  <a:lnTo>
                    <a:pt x="24553" y="89069"/>
                  </a:lnTo>
                  <a:lnTo>
                    <a:pt x="6424" y="132027"/>
                  </a:lnTo>
                  <a:lnTo>
                    <a:pt x="0" y="179831"/>
                  </a:lnTo>
                  <a:lnTo>
                    <a:pt x="6424" y="227636"/>
                  </a:lnTo>
                  <a:lnTo>
                    <a:pt x="24553" y="270594"/>
                  </a:lnTo>
                  <a:lnTo>
                    <a:pt x="52673" y="306990"/>
                  </a:lnTo>
                  <a:lnTo>
                    <a:pt x="89069" y="335110"/>
                  </a:lnTo>
                  <a:lnTo>
                    <a:pt x="132027" y="353239"/>
                  </a:lnTo>
                  <a:lnTo>
                    <a:pt x="179832" y="359663"/>
                  </a:lnTo>
                  <a:lnTo>
                    <a:pt x="227636" y="353239"/>
                  </a:lnTo>
                  <a:lnTo>
                    <a:pt x="270594" y="335110"/>
                  </a:lnTo>
                  <a:lnTo>
                    <a:pt x="306990" y="306990"/>
                  </a:lnTo>
                  <a:lnTo>
                    <a:pt x="335110" y="270594"/>
                  </a:lnTo>
                  <a:lnTo>
                    <a:pt x="353239" y="227636"/>
                  </a:lnTo>
                  <a:lnTo>
                    <a:pt x="359663" y="179831"/>
                  </a:lnTo>
                  <a:lnTo>
                    <a:pt x="353239" y="132027"/>
                  </a:lnTo>
                  <a:lnTo>
                    <a:pt x="335110" y="89069"/>
                  </a:lnTo>
                  <a:lnTo>
                    <a:pt x="306990" y="52673"/>
                  </a:lnTo>
                  <a:lnTo>
                    <a:pt x="270594" y="24553"/>
                  </a:lnTo>
                  <a:lnTo>
                    <a:pt x="227636" y="6424"/>
                  </a:lnTo>
                  <a:lnTo>
                    <a:pt x="179832" y="0"/>
                  </a:lnTo>
                  <a:close/>
                </a:path>
              </a:pathLst>
            </a:custGeom>
            <a:solidFill>
              <a:srgbClr val="FFFFFF"/>
            </a:solidFill>
          </p:spPr>
          <p:txBody>
            <a:bodyPr wrap="square" lIns="0" tIns="0" rIns="0" bIns="0" rtlCol="0"/>
            <a:lstStyle/>
            <a:p>
              <a:endParaRPr/>
            </a:p>
          </p:txBody>
        </p:sp>
        <p:sp>
          <p:nvSpPr>
            <p:cNvPr id="18" name="object 18"/>
            <p:cNvSpPr/>
            <p:nvPr/>
          </p:nvSpPr>
          <p:spPr>
            <a:xfrm>
              <a:off x="5427725" y="5528310"/>
              <a:ext cx="360045" cy="360045"/>
            </a:xfrm>
            <a:custGeom>
              <a:avLst/>
              <a:gdLst/>
              <a:ahLst/>
              <a:cxnLst/>
              <a:rect l="l" t="t" r="r" b="b"/>
              <a:pathLst>
                <a:path w="360045" h="360045">
                  <a:moveTo>
                    <a:pt x="0" y="179831"/>
                  </a:moveTo>
                  <a:lnTo>
                    <a:pt x="6424" y="132027"/>
                  </a:lnTo>
                  <a:lnTo>
                    <a:pt x="24553" y="89069"/>
                  </a:lnTo>
                  <a:lnTo>
                    <a:pt x="52673" y="52673"/>
                  </a:lnTo>
                  <a:lnTo>
                    <a:pt x="89069" y="24553"/>
                  </a:lnTo>
                  <a:lnTo>
                    <a:pt x="132027" y="6424"/>
                  </a:lnTo>
                  <a:lnTo>
                    <a:pt x="179832" y="0"/>
                  </a:lnTo>
                  <a:lnTo>
                    <a:pt x="227636" y="6424"/>
                  </a:lnTo>
                  <a:lnTo>
                    <a:pt x="270594" y="24553"/>
                  </a:lnTo>
                  <a:lnTo>
                    <a:pt x="306990" y="52673"/>
                  </a:lnTo>
                  <a:lnTo>
                    <a:pt x="335110" y="89069"/>
                  </a:lnTo>
                  <a:lnTo>
                    <a:pt x="353239" y="132027"/>
                  </a:lnTo>
                  <a:lnTo>
                    <a:pt x="359663" y="179831"/>
                  </a:lnTo>
                  <a:lnTo>
                    <a:pt x="353239" y="227636"/>
                  </a:lnTo>
                  <a:lnTo>
                    <a:pt x="335110" y="270594"/>
                  </a:lnTo>
                  <a:lnTo>
                    <a:pt x="306990" y="306990"/>
                  </a:lnTo>
                  <a:lnTo>
                    <a:pt x="270594" y="335110"/>
                  </a:lnTo>
                  <a:lnTo>
                    <a:pt x="227636" y="353239"/>
                  </a:lnTo>
                  <a:lnTo>
                    <a:pt x="179832" y="359663"/>
                  </a:lnTo>
                  <a:lnTo>
                    <a:pt x="132027" y="353239"/>
                  </a:lnTo>
                  <a:lnTo>
                    <a:pt x="89069" y="335110"/>
                  </a:lnTo>
                  <a:lnTo>
                    <a:pt x="52673" y="306990"/>
                  </a:lnTo>
                  <a:lnTo>
                    <a:pt x="24553" y="270594"/>
                  </a:lnTo>
                  <a:lnTo>
                    <a:pt x="6424" y="227636"/>
                  </a:lnTo>
                  <a:lnTo>
                    <a:pt x="0" y="179831"/>
                  </a:lnTo>
                  <a:close/>
                </a:path>
              </a:pathLst>
            </a:custGeom>
            <a:ln w="25908">
              <a:solidFill>
                <a:srgbClr val="BEBEBE"/>
              </a:solidFill>
              <a:prstDash val="sysDash"/>
            </a:ln>
          </p:spPr>
          <p:txBody>
            <a:bodyPr wrap="square" lIns="0" tIns="0" rIns="0" bIns="0" rtlCol="0"/>
            <a:lstStyle/>
            <a:p>
              <a:endParaRPr/>
            </a:p>
          </p:txBody>
        </p:sp>
        <p:sp>
          <p:nvSpPr>
            <p:cNvPr id="19" name="object 19"/>
            <p:cNvSpPr/>
            <p:nvPr/>
          </p:nvSpPr>
          <p:spPr>
            <a:xfrm>
              <a:off x="6720077" y="5514594"/>
              <a:ext cx="360045" cy="361315"/>
            </a:xfrm>
            <a:custGeom>
              <a:avLst/>
              <a:gdLst/>
              <a:ahLst/>
              <a:cxnLst/>
              <a:rect l="l" t="t" r="r" b="b"/>
              <a:pathLst>
                <a:path w="360045" h="361314">
                  <a:moveTo>
                    <a:pt x="179831" y="0"/>
                  </a:moveTo>
                  <a:lnTo>
                    <a:pt x="132027" y="6450"/>
                  </a:lnTo>
                  <a:lnTo>
                    <a:pt x="89069" y="24654"/>
                  </a:lnTo>
                  <a:lnTo>
                    <a:pt x="52673" y="52892"/>
                  </a:lnTo>
                  <a:lnTo>
                    <a:pt x="24553" y="89441"/>
                  </a:lnTo>
                  <a:lnTo>
                    <a:pt x="6424" y="132582"/>
                  </a:lnTo>
                  <a:lnTo>
                    <a:pt x="0" y="180593"/>
                  </a:lnTo>
                  <a:lnTo>
                    <a:pt x="6424" y="228600"/>
                  </a:lnTo>
                  <a:lnTo>
                    <a:pt x="24553" y="271740"/>
                  </a:lnTo>
                  <a:lnTo>
                    <a:pt x="52673" y="308290"/>
                  </a:lnTo>
                  <a:lnTo>
                    <a:pt x="89069" y="336530"/>
                  </a:lnTo>
                  <a:lnTo>
                    <a:pt x="132027" y="354736"/>
                  </a:lnTo>
                  <a:lnTo>
                    <a:pt x="179831" y="361187"/>
                  </a:lnTo>
                  <a:lnTo>
                    <a:pt x="227636" y="354736"/>
                  </a:lnTo>
                  <a:lnTo>
                    <a:pt x="270594" y="336530"/>
                  </a:lnTo>
                  <a:lnTo>
                    <a:pt x="306990" y="308290"/>
                  </a:lnTo>
                  <a:lnTo>
                    <a:pt x="335110" y="271740"/>
                  </a:lnTo>
                  <a:lnTo>
                    <a:pt x="353239" y="228600"/>
                  </a:lnTo>
                  <a:lnTo>
                    <a:pt x="359664" y="180593"/>
                  </a:lnTo>
                  <a:lnTo>
                    <a:pt x="353239" y="132582"/>
                  </a:lnTo>
                  <a:lnTo>
                    <a:pt x="335110" y="89441"/>
                  </a:lnTo>
                  <a:lnTo>
                    <a:pt x="306990" y="52892"/>
                  </a:lnTo>
                  <a:lnTo>
                    <a:pt x="270594" y="24654"/>
                  </a:lnTo>
                  <a:lnTo>
                    <a:pt x="227636" y="6450"/>
                  </a:lnTo>
                  <a:lnTo>
                    <a:pt x="179831" y="0"/>
                  </a:lnTo>
                  <a:close/>
                </a:path>
              </a:pathLst>
            </a:custGeom>
            <a:solidFill>
              <a:srgbClr val="FFFFFF"/>
            </a:solidFill>
          </p:spPr>
          <p:txBody>
            <a:bodyPr wrap="square" lIns="0" tIns="0" rIns="0" bIns="0" rtlCol="0"/>
            <a:lstStyle/>
            <a:p>
              <a:endParaRPr/>
            </a:p>
          </p:txBody>
        </p:sp>
        <p:sp>
          <p:nvSpPr>
            <p:cNvPr id="20" name="object 20"/>
            <p:cNvSpPr/>
            <p:nvPr/>
          </p:nvSpPr>
          <p:spPr>
            <a:xfrm>
              <a:off x="6720077" y="5514594"/>
              <a:ext cx="360045" cy="361315"/>
            </a:xfrm>
            <a:custGeom>
              <a:avLst/>
              <a:gdLst/>
              <a:ahLst/>
              <a:cxnLst/>
              <a:rect l="l" t="t" r="r" b="b"/>
              <a:pathLst>
                <a:path w="360045" h="361314">
                  <a:moveTo>
                    <a:pt x="0" y="180593"/>
                  </a:moveTo>
                  <a:lnTo>
                    <a:pt x="6424" y="132582"/>
                  </a:lnTo>
                  <a:lnTo>
                    <a:pt x="24553" y="89441"/>
                  </a:lnTo>
                  <a:lnTo>
                    <a:pt x="52673" y="52892"/>
                  </a:lnTo>
                  <a:lnTo>
                    <a:pt x="89069" y="24654"/>
                  </a:lnTo>
                  <a:lnTo>
                    <a:pt x="132027" y="6450"/>
                  </a:lnTo>
                  <a:lnTo>
                    <a:pt x="179831" y="0"/>
                  </a:lnTo>
                  <a:lnTo>
                    <a:pt x="227636" y="6450"/>
                  </a:lnTo>
                  <a:lnTo>
                    <a:pt x="270594" y="24654"/>
                  </a:lnTo>
                  <a:lnTo>
                    <a:pt x="306990" y="52892"/>
                  </a:lnTo>
                  <a:lnTo>
                    <a:pt x="335110" y="89441"/>
                  </a:lnTo>
                  <a:lnTo>
                    <a:pt x="353239" y="132582"/>
                  </a:lnTo>
                  <a:lnTo>
                    <a:pt x="359664" y="180593"/>
                  </a:lnTo>
                  <a:lnTo>
                    <a:pt x="353239" y="228600"/>
                  </a:lnTo>
                  <a:lnTo>
                    <a:pt x="335110" y="271740"/>
                  </a:lnTo>
                  <a:lnTo>
                    <a:pt x="306990" y="308290"/>
                  </a:lnTo>
                  <a:lnTo>
                    <a:pt x="270594" y="336530"/>
                  </a:lnTo>
                  <a:lnTo>
                    <a:pt x="227636" y="354736"/>
                  </a:lnTo>
                  <a:lnTo>
                    <a:pt x="179831" y="361187"/>
                  </a:lnTo>
                  <a:lnTo>
                    <a:pt x="132027" y="354736"/>
                  </a:lnTo>
                  <a:lnTo>
                    <a:pt x="89069" y="336530"/>
                  </a:lnTo>
                  <a:lnTo>
                    <a:pt x="52673" y="308290"/>
                  </a:lnTo>
                  <a:lnTo>
                    <a:pt x="24553" y="271740"/>
                  </a:lnTo>
                  <a:lnTo>
                    <a:pt x="6424" y="228600"/>
                  </a:lnTo>
                  <a:lnTo>
                    <a:pt x="0" y="180593"/>
                  </a:lnTo>
                  <a:close/>
                </a:path>
              </a:pathLst>
            </a:custGeom>
            <a:ln w="25908">
              <a:solidFill>
                <a:srgbClr val="BEBEBE"/>
              </a:solidFill>
              <a:prstDash val="sysDash"/>
            </a:ln>
          </p:spPr>
          <p:txBody>
            <a:bodyPr wrap="square" lIns="0" tIns="0" rIns="0" bIns="0" rtlCol="0"/>
            <a:lstStyle/>
            <a:p>
              <a:endParaRPr/>
            </a:p>
          </p:txBody>
        </p:sp>
        <p:sp>
          <p:nvSpPr>
            <p:cNvPr id="21" name="object 21"/>
            <p:cNvSpPr/>
            <p:nvPr/>
          </p:nvSpPr>
          <p:spPr>
            <a:xfrm>
              <a:off x="7835645" y="5275325"/>
              <a:ext cx="360045" cy="360045"/>
            </a:xfrm>
            <a:custGeom>
              <a:avLst/>
              <a:gdLst/>
              <a:ahLst/>
              <a:cxnLst/>
              <a:rect l="l" t="t" r="r" b="b"/>
              <a:pathLst>
                <a:path w="360045" h="360045">
                  <a:moveTo>
                    <a:pt x="179831" y="0"/>
                  </a:moveTo>
                  <a:lnTo>
                    <a:pt x="132027" y="6424"/>
                  </a:lnTo>
                  <a:lnTo>
                    <a:pt x="89069" y="24553"/>
                  </a:lnTo>
                  <a:lnTo>
                    <a:pt x="52673" y="52673"/>
                  </a:lnTo>
                  <a:lnTo>
                    <a:pt x="24553" y="89069"/>
                  </a:lnTo>
                  <a:lnTo>
                    <a:pt x="6424" y="132027"/>
                  </a:lnTo>
                  <a:lnTo>
                    <a:pt x="0" y="179832"/>
                  </a:lnTo>
                  <a:lnTo>
                    <a:pt x="6424" y="227636"/>
                  </a:lnTo>
                  <a:lnTo>
                    <a:pt x="24553" y="270594"/>
                  </a:lnTo>
                  <a:lnTo>
                    <a:pt x="52673" y="306990"/>
                  </a:lnTo>
                  <a:lnTo>
                    <a:pt x="89069" y="335110"/>
                  </a:lnTo>
                  <a:lnTo>
                    <a:pt x="132027" y="353239"/>
                  </a:lnTo>
                  <a:lnTo>
                    <a:pt x="179831" y="359664"/>
                  </a:lnTo>
                  <a:lnTo>
                    <a:pt x="227636" y="353239"/>
                  </a:lnTo>
                  <a:lnTo>
                    <a:pt x="270594" y="335110"/>
                  </a:lnTo>
                  <a:lnTo>
                    <a:pt x="306990" y="306990"/>
                  </a:lnTo>
                  <a:lnTo>
                    <a:pt x="335110" y="270594"/>
                  </a:lnTo>
                  <a:lnTo>
                    <a:pt x="353239" y="227636"/>
                  </a:lnTo>
                  <a:lnTo>
                    <a:pt x="359663" y="179832"/>
                  </a:lnTo>
                  <a:lnTo>
                    <a:pt x="353239" y="132027"/>
                  </a:lnTo>
                  <a:lnTo>
                    <a:pt x="335110" y="89069"/>
                  </a:lnTo>
                  <a:lnTo>
                    <a:pt x="306990" y="52673"/>
                  </a:lnTo>
                  <a:lnTo>
                    <a:pt x="270594" y="24553"/>
                  </a:lnTo>
                  <a:lnTo>
                    <a:pt x="227636" y="6424"/>
                  </a:lnTo>
                  <a:lnTo>
                    <a:pt x="179831" y="0"/>
                  </a:lnTo>
                  <a:close/>
                </a:path>
              </a:pathLst>
            </a:custGeom>
            <a:solidFill>
              <a:srgbClr val="FFFFFF"/>
            </a:solidFill>
          </p:spPr>
          <p:txBody>
            <a:bodyPr wrap="square" lIns="0" tIns="0" rIns="0" bIns="0" rtlCol="0"/>
            <a:lstStyle/>
            <a:p>
              <a:endParaRPr/>
            </a:p>
          </p:txBody>
        </p:sp>
        <p:sp>
          <p:nvSpPr>
            <p:cNvPr id="22" name="object 22"/>
            <p:cNvSpPr/>
            <p:nvPr/>
          </p:nvSpPr>
          <p:spPr>
            <a:xfrm>
              <a:off x="7835645" y="5275325"/>
              <a:ext cx="360045" cy="360045"/>
            </a:xfrm>
            <a:custGeom>
              <a:avLst/>
              <a:gdLst/>
              <a:ahLst/>
              <a:cxnLst/>
              <a:rect l="l" t="t" r="r" b="b"/>
              <a:pathLst>
                <a:path w="360045" h="360045">
                  <a:moveTo>
                    <a:pt x="0" y="179832"/>
                  </a:moveTo>
                  <a:lnTo>
                    <a:pt x="6424" y="132027"/>
                  </a:lnTo>
                  <a:lnTo>
                    <a:pt x="24553" y="89069"/>
                  </a:lnTo>
                  <a:lnTo>
                    <a:pt x="52673" y="52673"/>
                  </a:lnTo>
                  <a:lnTo>
                    <a:pt x="89069" y="24553"/>
                  </a:lnTo>
                  <a:lnTo>
                    <a:pt x="132027" y="6424"/>
                  </a:lnTo>
                  <a:lnTo>
                    <a:pt x="179831" y="0"/>
                  </a:lnTo>
                  <a:lnTo>
                    <a:pt x="227636" y="6424"/>
                  </a:lnTo>
                  <a:lnTo>
                    <a:pt x="270594" y="24553"/>
                  </a:lnTo>
                  <a:lnTo>
                    <a:pt x="306990" y="52673"/>
                  </a:lnTo>
                  <a:lnTo>
                    <a:pt x="335110" y="89069"/>
                  </a:lnTo>
                  <a:lnTo>
                    <a:pt x="353239" y="132027"/>
                  </a:lnTo>
                  <a:lnTo>
                    <a:pt x="359663" y="179832"/>
                  </a:lnTo>
                  <a:lnTo>
                    <a:pt x="353239" y="227636"/>
                  </a:lnTo>
                  <a:lnTo>
                    <a:pt x="335110" y="270594"/>
                  </a:lnTo>
                  <a:lnTo>
                    <a:pt x="306990" y="306990"/>
                  </a:lnTo>
                  <a:lnTo>
                    <a:pt x="270594" y="335110"/>
                  </a:lnTo>
                  <a:lnTo>
                    <a:pt x="227636" y="353239"/>
                  </a:lnTo>
                  <a:lnTo>
                    <a:pt x="179831" y="359664"/>
                  </a:lnTo>
                  <a:lnTo>
                    <a:pt x="132027" y="353239"/>
                  </a:lnTo>
                  <a:lnTo>
                    <a:pt x="89069" y="335110"/>
                  </a:lnTo>
                  <a:lnTo>
                    <a:pt x="52673" y="306990"/>
                  </a:lnTo>
                  <a:lnTo>
                    <a:pt x="24553" y="270594"/>
                  </a:lnTo>
                  <a:lnTo>
                    <a:pt x="6424" y="227636"/>
                  </a:lnTo>
                  <a:lnTo>
                    <a:pt x="0" y="179832"/>
                  </a:lnTo>
                  <a:close/>
                </a:path>
              </a:pathLst>
            </a:custGeom>
            <a:ln w="25908">
              <a:solidFill>
                <a:srgbClr val="BEBEBE"/>
              </a:solidFill>
              <a:prstDash val="sysDash"/>
            </a:ln>
          </p:spPr>
          <p:txBody>
            <a:bodyPr wrap="square" lIns="0" tIns="0" rIns="0" bIns="0" rtlCol="0"/>
            <a:lstStyle/>
            <a:p>
              <a:endParaRPr/>
            </a:p>
          </p:txBody>
        </p:sp>
        <p:sp>
          <p:nvSpPr>
            <p:cNvPr id="23" name="object 23"/>
            <p:cNvSpPr/>
            <p:nvPr/>
          </p:nvSpPr>
          <p:spPr>
            <a:xfrm>
              <a:off x="7522463" y="4736592"/>
              <a:ext cx="539750" cy="539750"/>
            </a:xfrm>
            <a:custGeom>
              <a:avLst/>
              <a:gdLst/>
              <a:ahLst/>
              <a:cxnLst/>
              <a:rect l="l" t="t" r="r" b="b"/>
              <a:pathLst>
                <a:path w="539750" h="539750">
                  <a:moveTo>
                    <a:pt x="269747" y="0"/>
                  </a:moveTo>
                  <a:lnTo>
                    <a:pt x="221262" y="4346"/>
                  </a:lnTo>
                  <a:lnTo>
                    <a:pt x="175626" y="16876"/>
                  </a:lnTo>
                  <a:lnTo>
                    <a:pt x="133603" y="36829"/>
                  </a:lnTo>
                  <a:lnTo>
                    <a:pt x="95955" y="63443"/>
                  </a:lnTo>
                  <a:lnTo>
                    <a:pt x="63443" y="95955"/>
                  </a:lnTo>
                  <a:lnTo>
                    <a:pt x="36829" y="133603"/>
                  </a:lnTo>
                  <a:lnTo>
                    <a:pt x="16876" y="175626"/>
                  </a:lnTo>
                  <a:lnTo>
                    <a:pt x="4346" y="221262"/>
                  </a:lnTo>
                  <a:lnTo>
                    <a:pt x="0" y="269747"/>
                  </a:lnTo>
                  <a:lnTo>
                    <a:pt x="4346" y="318233"/>
                  </a:lnTo>
                  <a:lnTo>
                    <a:pt x="16876" y="363869"/>
                  </a:lnTo>
                  <a:lnTo>
                    <a:pt x="36829" y="405891"/>
                  </a:lnTo>
                  <a:lnTo>
                    <a:pt x="63443" y="443540"/>
                  </a:lnTo>
                  <a:lnTo>
                    <a:pt x="95955" y="476052"/>
                  </a:lnTo>
                  <a:lnTo>
                    <a:pt x="133603" y="502665"/>
                  </a:lnTo>
                  <a:lnTo>
                    <a:pt x="175626" y="522619"/>
                  </a:lnTo>
                  <a:lnTo>
                    <a:pt x="221262" y="535149"/>
                  </a:lnTo>
                  <a:lnTo>
                    <a:pt x="269747" y="539495"/>
                  </a:lnTo>
                  <a:lnTo>
                    <a:pt x="318233" y="535149"/>
                  </a:lnTo>
                  <a:lnTo>
                    <a:pt x="363869" y="522619"/>
                  </a:lnTo>
                  <a:lnTo>
                    <a:pt x="405892" y="502665"/>
                  </a:lnTo>
                  <a:lnTo>
                    <a:pt x="443540" y="476052"/>
                  </a:lnTo>
                  <a:lnTo>
                    <a:pt x="476052" y="443540"/>
                  </a:lnTo>
                  <a:lnTo>
                    <a:pt x="502665" y="405891"/>
                  </a:lnTo>
                  <a:lnTo>
                    <a:pt x="522619" y="363869"/>
                  </a:lnTo>
                  <a:lnTo>
                    <a:pt x="535149" y="318233"/>
                  </a:lnTo>
                  <a:lnTo>
                    <a:pt x="539495" y="269747"/>
                  </a:lnTo>
                  <a:lnTo>
                    <a:pt x="535149" y="221262"/>
                  </a:lnTo>
                  <a:lnTo>
                    <a:pt x="522619" y="175626"/>
                  </a:lnTo>
                  <a:lnTo>
                    <a:pt x="502665" y="133604"/>
                  </a:lnTo>
                  <a:lnTo>
                    <a:pt x="476052" y="95955"/>
                  </a:lnTo>
                  <a:lnTo>
                    <a:pt x="443540" y="63443"/>
                  </a:lnTo>
                  <a:lnTo>
                    <a:pt x="405891" y="36830"/>
                  </a:lnTo>
                  <a:lnTo>
                    <a:pt x="363869" y="16876"/>
                  </a:lnTo>
                  <a:lnTo>
                    <a:pt x="318233" y="4346"/>
                  </a:lnTo>
                  <a:lnTo>
                    <a:pt x="269747" y="0"/>
                  </a:lnTo>
                  <a:close/>
                </a:path>
              </a:pathLst>
            </a:custGeom>
            <a:solidFill>
              <a:srgbClr val="FF00FF"/>
            </a:solidFill>
          </p:spPr>
          <p:txBody>
            <a:bodyPr wrap="square" lIns="0" tIns="0" rIns="0" bIns="0" rtlCol="0"/>
            <a:lstStyle/>
            <a:p>
              <a:endParaRPr/>
            </a:p>
          </p:txBody>
        </p:sp>
        <p:sp>
          <p:nvSpPr>
            <p:cNvPr id="24" name="object 24"/>
            <p:cNvSpPr/>
            <p:nvPr/>
          </p:nvSpPr>
          <p:spPr>
            <a:xfrm>
              <a:off x="4485131" y="4383024"/>
              <a:ext cx="541020" cy="539750"/>
            </a:xfrm>
            <a:custGeom>
              <a:avLst/>
              <a:gdLst/>
              <a:ahLst/>
              <a:cxnLst/>
              <a:rect l="l" t="t" r="r" b="b"/>
              <a:pathLst>
                <a:path w="541020" h="539750">
                  <a:moveTo>
                    <a:pt x="270509" y="0"/>
                  </a:moveTo>
                  <a:lnTo>
                    <a:pt x="221897" y="4346"/>
                  </a:lnTo>
                  <a:lnTo>
                    <a:pt x="176139" y="16876"/>
                  </a:lnTo>
                  <a:lnTo>
                    <a:pt x="133999" y="36829"/>
                  </a:lnTo>
                  <a:lnTo>
                    <a:pt x="96243" y="63443"/>
                  </a:lnTo>
                  <a:lnTo>
                    <a:pt x="63635" y="95955"/>
                  </a:lnTo>
                  <a:lnTo>
                    <a:pt x="36942" y="133603"/>
                  </a:lnTo>
                  <a:lnTo>
                    <a:pt x="16929" y="175626"/>
                  </a:lnTo>
                  <a:lnTo>
                    <a:pt x="4359" y="221262"/>
                  </a:lnTo>
                  <a:lnTo>
                    <a:pt x="0" y="269748"/>
                  </a:lnTo>
                  <a:lnTo>
                    <a:pt x="4359" y="318233"/>
                  </a:lnTo>
                  <a:lnTo>
                    <a:pt x="16929" y="363869"/>
                  </a:lnTo>
                  <a:lnTo>
                    <a:pt x="36942" y="405891"/>
                  </a:lnTo>
                  <a:lnTo>
                    <a:pt x="63635" y="443540"/>
                  </a:lnTo>
                  <a:lnTo>
                    <a:pt x="96243" y="476052"/>
                  </a:lnTo>
                  <a:lnTo>
                    <a:pt x="133999" y="502665"/>
                  </a:lnTo>
                  <a:lnTo>
                    <a:pt x="176139" y="522619"/>
                  </a:lnTo>
                  <a:lnTo>
                    <a:pt x="221897" y="535149"/>
                  </a:lnTo>
                  <a:lnTo>
                    <a:pt x="270509" y="539495"/>
                  </a:lnTo>
                  <a:lnTo>
                    <a:pt x="319122" y="535149"/>
                  </a:lnTo>
                  <a:lnTo>
                    <a:pt x="364880" y="522619"/>
                  </a:lnTo>
                  <a:lnTo>
                    <a:pt x="407020" y="502665"/>
                  </a:lnTo>
                  <a:lnTo>
                    <a:pt x="444776" y="476052"/>
                  </a:lnTo>
                  <a:lnTo>
                    <a:pt x="477384" y="443540"/>
                  </a:lnTo>
                  <a:lnTo>
                    <a:pt x="504077" y="405891"/>
                  </a:lnTo>
                  <a:lnTo>
                    <a:pt x="524090" y="363869"/>
                  </a:lnTo>
                  <a:lnTo>
                    <a:pt x="536660" y="318233"/>
                  </a:lnTo>
                  <a:lnTo>
                    <a:pt x="541019" y="269748"/>
                  </a:lnTo>
                  <a:lnTo>
                    <a:pt x="536660" y="221262"/>
                  </a:lnTo>
                  <a:lnTo>
                    <a:pt x="524090" y="175626"/>
                  </a:lnTo>
                  <a:lnTo>
                    <a:pt x="504077" y="133604"/>
                  </a:lnTo>
                  <a:lnTo>
                    <a:pt x="477384" y="95955"/>
                  </a:lnTo>
                  <a:lnTo>
                    <a:pt x="444776" y="63443"/>
                  </a:lnTo>
                  <a:lnTo>
                    <a:pt x="407020" y="36830"/>
                  </a:lnTo>
                  <a:lnTo>
                    <a:pt x="364880" y="16876"/>
                  </a:lnTo>
                  <a:lnTo>
                    <a:pt x="319122" y="4346"/>
                  </a:lnTo>
                  <a:lnTo>
                    <a:pt x="270509" y="0"/>
                  </a:lnTo>
                  <a:close/>
                </a:path>
              </a:pathLst>
            </a:custGeom>
            <a:solidFill>
              <a:srgbClr val="FF0000"/>
            </a:solidFill>
          </p:spPr>
          <p:txBody>
            <a:bodyPr wrap="square" lIns="0" tIns="0" rIns="0" bIns="0" rtlCol="0"/>
            <a:lstStyle/>
            <a:p>
              <a:endParaRPr/>
            </a:p>
          </p:txBody>
        </p:sp>
        <p:sp>
          <p:nvSpPr>
            <p:cNvPr id="25" name="object 25"/>
            <p:cNvSpPr/>
            <p:nvPr/>
          </p:nvSpPr>
          <p:spPr>
            <a:xfrm>
              <a:off x="7109459" y="3904488"/>
              <a:ext cx="539750" cy="539750"/>
            </a:xfrm>
            <a:custGeom>
              <a:avLst/>
              <a:gdLst/>
              <a:ahLst/>
              <a:cxnLst/>
              <a:rect l="l" t="t" r="r" b="b"/>
              <a:pathLst>
                <a:path w="539750" h="539750">
                  <a:moveTo>
                    <a:pt x="269748" y="0"/>
                  </a:moveTo>
                  <a:lnTo>
                    <a:pt x="221262" y="4346"/>
                  </a:lnTo>
                  <a:lnTo>
                    <a:pt x="175626" y="16876"/>
                  </a:lnTo>
                  <a:lnTo>
                    <a:pt x="133603" y="36829"/>
                  </a:lnTo>
                  <a:lnTo>
                    <a:pt x="95955" y="63443"/>
                  </a:lnTo>
                  <a:lnTo>
                    <a:pt x="63443" y="95955"/>
                  </a:lnTo>
                  <a:lnTo>
                    <a:pt x="36829" y="133603"/>
                  </a:lnTo>
                  <a:lnTo>
                    <a:pt x="16876" y="175626"/>
                  </a:lnTo>
                  <a:lnTo>
                    <a:pt x="4346" y="221262"/>
                  </a:lnTo>
                  <a:lnTo>
                    <a:pt x="0" y="269748"/>
                  </a:lnTo>
                  <a:lnTo>
                    <a:pt x="4346" y="318233"/>
                  </a:lnTo>
                  <a:lnTo>
                    <a:pt x="16876" y="363869"/>
                  </a:lnTo>
                  <a:lnTo>
                    <a:pt x="36830" y="405891"/>
                  </a:lnTo>
                  <a:lnTo>
                    <a:pt x="63443" y="443540"/>
                  </a:lnTo>
                  <a:lnTo>
                    <a:pt x="95955" y="476052"/>
                  </a:lnTo>
                  <a:lnTo>
                    <a:pt x="133603" y="502665"/>
                  </a:lnTo>
                  <a:lnTo>
                    <a:pt x="175626" y="522619"/>
                  </a:lnTo>
                  <a:lnTo>
                    <a:pt x="221262" y="535149"/>
                  </a:lnTo>
                  <a:lnTo>
                    <a:pt x="269748" y="539495"/>
                  </a:lnTo>
                  <a:lnTo>
                    <a:pt x="318233" y="535149"/>
                  </a:lnTo>
                  <a:lnTo>
                    <a:pt x="363869" y="522619"/>
                  </a:lnTo>
                  <a:lnTo>
                    <a:pt x="405892" y="502665"/>
                  </a:lnTo>
                  <a:lnTo>
                    <a:pt x="443540" y="476052"/>
                  </a:lnTo>
                  <a:lnTo>
                    <a:pt x="476052" y="443540"/>
                  </a:lnTo>
                  <a:lnTo>
                    <a:pt x="502666" y="405891"/>
                  </a:lnTo>
                  <a:lnTo>
                    <a:pt x="522619" y="363869"/>
                  </a:lnTo>
                  <a:lnTo>
                    <a:pt x="535149" y="318233"/>
                  </a:lnTo>
                  <a:lnTo>
                    <a:pt x="539496" y="269748"/>
                  </a:lnTo>
                  <a:lnTo>
                    <a:pt x="535149" y="221262"/>
                  </a:lnTo>
                  <a:lnTo>
                    <a:pt x="522619" y="175626"/>
                  </a:lnTo>
                  <a:lnTo>
                    <a:pt x="502665" y="133604"/>
                  </a:lnTo>
                  <a:lnTo>
                    <a:pt x="476052" y="95955"/>
                  </a:lnTo>
                  <a:lnTo>
                    <a:pt x="443540" y="63443"/>
                  </a:lnTo>
                  <a:lnTo>
                    <a:pt x="405892" y="36830"/>
                  </a:lnTo>
                  <a:lnTo>
                    <a:pt x="363869" y="16876"/>
                  </a:lnTo>
                  <a:lnTo>
                    <a:pt x="318233" y="4346"/>
                  </a:lnTo>
                  <a:lnTo>
                    <a:pt x="269748" y="0"/>
                  </a:lnTo>
                  <a:close/>
                </a:path>
              </a:pathLst>
            </a:custGeom>
            <a:solidFill>
              <a:srgbClr val="3333CC"/>
            </a:solidFill>
          </p:spPr>
          <p:txBody>
            <a:bodyPr wrap="square" lIns="0" tIns="0" rIns="0" bIns="0" rtlCol="0"/>
            <a:lstStyle/>
            <a:p>
              <a:endParaRPr/>
            </a:p>
          </p:txBody>
        </p:sp>
        <p:sp>
          <p:nvSpPr>
            <p:cNvPr id="26" name="object 26"/>
            <p:cNvSpPr/>
            <p:nvPr/>
          </p:nvSpPr>
          <p:spPr>
            <a:xfrm>
              <a:off x="4914899" y="3480816"/>
              <a:ext cx="541020" cy="539750"/>
            </a:xfrm>
            <a:custGeom>
              <a:avLst/>
              <a:gdLst/>
              <a:ahLst/>
              <a:cxnLst/>
              <a:rect l="l" t="t" r="r" b="b"/>
              <a:pathLst>
                <a:path w="541020" h="539750">
                  <a:moveTo>
                    <a:pt x="270510" y="0"/>
                  </a:moveTo>
                  <a:lnTo>
                    <a:pt x="221897" y="4346"/>
                  </a:lnTo>
                  <a:lnTo>
                    <a:pt x="176139" y="16876"/>
                  </a:lnTo>
                  <a:lnTo>
                    <a:pt x="133999" y="36829"/>
                  </a:lnTo>
                  <a:lnTo>
                    <a:pt x="96243" y="63443"/>
                  </a:lnTo>
                  <a:lnTo>
                    <a:pt x="63635" y="95955"/>
                  </a:lnTo>
                  <a:lnTo>
                    <a:pt x="36942" y="133603"/>
                  </a:lnTo>
                  <a:lnTo>
                    <a:pt x="16929" y="175626"/>
                  </a:lnTo>
                  <a:lnTo>
                    <a:pt x="4359" y="221262"/>
                  </a:lnTo>
                  <a:lnTo>
                    <a:pt x="0" y="269748"/>
                  </a:lnTo>
                  <a:lnTo>
                    <a:pt x="4359" y="318233"/>
                  </a:lnTo>
                  <a:lnTo>
                    <a:pt x="16929" y="363869"/>
                  </a:lnTo>
                  <a:lnTo>
                    <a:pt x="36942" y="405891"/>
                  </a:lnTo>
                  <a:lnTo>
                    <a:pt x="63635" y="443540"/>
                  </a:lnTo>
                  <a:lnTo>
                    <a:pt x="96243" y="476052"/>
                  </a:lnTo>
                  <a:lnTo>
                    <a:pt x="133999" y="502665"/>
                  </a:lnTo>
                  <a:lnTo>
                    <a:pt x="176139" y="522619"/>
                  </a:lnTo>
                  <a:lnTo>
                    <a:pt x="221897" y="535149"/>
                  </a:lnTo>
                  <a:lnTo>
                    <a:pt x="270510" y="539496"/>
                  </a:lnTo>
                  <a:lnTo>
                    <a:pt x="319122" y="535149"/>
                  </a:lnTo>
                  <a:lnTo>
                    <a:pt x="364880" y="522619"/>
                  </a:lnTo>
                  <a:lnTo>
                    <a:pt x="407020" y="502666"/>
                  </a:lnTo>
                  <a:lnTo>
                    <a:pt x="444776" y="476052"/>
                  </a:lnTo>
                  <a:lnTo>
                    <a:pt x="477384" y="443540"/>
                  </a:lnTo>
                  <a:lnTo>
                    <a:pt x="504077" y="405892"/>
                  </a:lnTo>
                  <a:lnTo>
                    <a:pt x="524090" y="363869"/>
                  </a:lnTo>
                  <a:lnTo>
                    <a:pt x="536660" y="318233"/>
                  </a:lnTo>
                  <a:lnTo>
                    <a:pt x="541020" y="269748"/>
                  </a:lnTo>
                  <a:lnTo>
                    <a:pt x="536660" y="221262"/>
                  </a:lnTo>
                  <a:lnTo>
                    <a:pt x="524090" y="175626"/>
                  </a:lnTo>
                  <a:lnTo>
                    <a:pt x="504077" y="133604"/>
                  </a:lnTo>
                  <a:lnTo>
                    <a:pt x="477384" y="95955"/>
                  </a:lnTo>
                  <a:lnTo>
                    <a:pt x="444776" y="63443"/>
                  </a:lnTo>
                  <a:lnTo>
                    <a:pt x="407020" y="36830"/>
                  </a:lnTo>
                  <a:lnTo>
                    <a:pt x="364880" y="16876"/>
                  </a:lnTo>
                  <a:lnTo>
                    <a:pt x="319122" y="4346"/>
                  </a:lnTo>
                  <a:lnTo>
                    <a:pt x="270510" y="0"/>
                  </a:lnTo>
                  <a:close/>
                </a:path>
              </a:pathLst>
            </a:custGeom>
            <a:solidFill>
              <a:srgbClr val="FF6600"/>
            </a:solidFill>
          </p:spPr>
          <p:txBody>
            <a:bodyPr wrap="square" lIns="0" tIns="0" rIns="0" bIns="0" rtlCol="0"/>
            <a:lstStyle/>
            <a:p>
              <a:endParaRPr/>
            </a:p>
          </p:txBody>
        </p:sp>
        <p:sp>
          <p:nvSpPr>
            <p:cNvPr id="27" name="object 27"/>
            <p:cNvSpPr/>
            <p:nvPr/>
          </p:nvSpPr>
          <p:spPr>
            <a:xfrm>
              <a:off x="6579107" y="2901696"/>
              <a:ext cx="539750" cy="539750"/>
            </a:xfrm>
            <a:custGeom>
              <a:avLst/>
              <a:gdLst/>
              <a:ahLst/>
              <a:cxnLst/>
              <a:rect l="l" t="t" r="r" b="b"/>
              <a:pathLst>
                <a:path w="539750" h="539750">
                  <a:moveTo>
                    <a:pt x="269748" y="0"/>
                  </a:moveTo>
                  <a:lnTo>
                    <a:pt x="221262" y="4346"/>
                  </a:lnTo>
                  <a:lnTo>
                    <a:pt x="175626" y="16876"/>
                  </a:lnTo>
                  <a:lnTo>
                    <a:pt x="133603" y="36829"/>
                  </a:lnTo>
                  <a:lnTo>
                    <a:pt x="95955" y="63443"/>
                  </a:lnTo>
                  <a:lnTo>
                    <a:pt x="63443" y="95955"/>
                  </a:lnTo>
                  <a:lnTo>
                    <a:pt x="36829" y="133603"/>
                  </a:lnTo>
                  <a:lnTo>
                    <a:pt x="16876" y="175626"/>
                  </a:lnTo>
                  <a:lnTo>
                    <a:pt x="4346" y="221262"/>
                  </a:lnTo>
                  <a:lnTo>
                    <a:pt x="0" y="269748"/>
                  </a:lnTo>
                  <a:lnTo>
                    <a:pt x="4346" y="318233"/>
                  </a:lnTo>
                  <a:lnTo>
                    <a:pt x="16876" y="363869"/>
                  </a:lnTo>
                  <a:lnTo>
                    <a:pt x="36830" y="405891"/>
                  </a:lnTo>
                  <a:lnTo>
                    <a:pt x="63443" y="443540"/>
                  </a:lnTo>
                  <a:lnTo>
                    <a:pt x="95955" y="476052"/>
                  </a:lnTo>
                  <a:lnTo>
                    <a:pt x="133603" y="502665"/>
                  </a:lnTo>
                  <a:lnTo>
                    <a:pt x="175626" y="522619"/>
                  </a:lnTo>
                  <a:lnTo>
                    <a:pt x="221262" y="535149"/>
                  </a:lnTo>
                  <a:lnTo>
                    <a:pt x="269748" y="539495"/>
                  </a:lnTo>
                  <a:lnTo>
                    <a:pt x="318233" y="535149"/>
                  </a:lnTo>
                  <a:lnTo>
                    <a:pt x="363869" y="522619"/>
                  </a:lnTo>
                  <a:lnTo>
                    <a:pt x="405892" y="502665"/>
                  </a:lnTo>
                  <a:lnTo>
                    <a:pt x="443540" y="476052"/>
                  </a:lnTo>
                  <a:lnTo>
                    <a:pt x="476052" y="443540"/>
                  </a:lnTo>
                  <a:lnTo>
                    <a:pt x="502666" y="405891"/>
                  </a:lnTo>
                  <a:lnTo>
                    <a:pt x="522619" y="363869"/>
                  </a:lnTo>
                  <a:lnTo>
                    <a:pt x="535149" y="318233"/>
                  </a:lnTo>
                  <a:lnTo>
                    <a:pt x="539496" y="269748"/>
                  </a:lnTo>
                  <a:lnTo>
                    <a:pt x="535149" y="221262"/>
                  </a:lnTo>
                  <a:lnTo>
                    <a:pt x="522619" y="175626"/>
                  </a:lnTo>
                  <a:lnTo>
                    <a:pt x="502665" y="133604"/>
                  </a:lnTo>
                  <a:lnTo>
                    <a:pt x="476052" y="95955"/>
                  </a:lnTo>
                  <a:lnTo>
                    <a:pt x="443540" y="63443"/>
                  </a:lnTo>
                  <a:lnTo>
                    <a:pt x="405892" y="36830"/>
                  </a:lnTo>
                  <a:lnTo>
                    <a:pt x="363869" y="16876"/>
                  </a:lnTo>
                  <a:lnTo>
                    <a:pt x="318233" y="4346"/>
                  </a:lnTo>
                  <a:lnTo>
                    <a:pt x="269748" y="0"/>
                  </a:lnTo>
                  <a:close/>
                </a:path>
              </a:pathLst>
            </a:custGeom>
            <a:solidFill>
              <a:srgbClr val="33CC33"/>
            </a:solidFill>
          </p:spPr>
          <p:txBody>
            <a:bodyPr wrap="square" lIns="0" tIns="0" rIns="0" bIns="0" rtlCol="0"/>
            <a:lstStyle/>
            <a:p>
              <a:endParaRPr/>
            </a:p>
          </p:txBody>
        </p:sp>
        <p:sp>
          <p:nvSpPr>
            <p:cNvPr id="28" name="object 28"/>
            <p:cNvSpPr/>
            <p:nvPr/>
          </p:nvSpPr>
          <p:spPr>
            <a:xfrm>
              <a:off x="5428487" y="2430780"/>
              <a:ext cx="541020" cy="539750"/>
            </a:xfrm>
            <a:custGeom>
              <a:avLst/>
              <a:gdLst/>
              <a:ahLst/>
              <a:cxnLst/>
              <a:rect l="l" t="t" r="r" b="b"/>
              <a:pathLst>
                <a:path w="541020" h="539750">
                  <a:moveTo>
                    <a:pt x="270510" y="0"/>
                  </a:moveTo>
                  <a:lnTo>
                    <a:pt x="221897" y="4346"/>
                  </a:lnTo>
                  <a:lnTo>
                    <a:pt x="176139" y="16876"/>
                  </a:lnTo>
                  <a:lnTo>
                    <a:pt x="133999" y="36830"/>
                  </a:lnTo>
                  <a:lnTo>
                    <a:pt x="96243" y="63443"/>
                  </a:lnTo>
                  <a:lnTo>
                    <a:pt x="63635" y="95955"/>
                  </a:lnTo>
                  <a:lnTo>
                    <a:pt x="36942" y="133604"/>
                  </a:lnTo>
                  <a:lnTo>
                    <a:pt x="16929" y="175626"/>
                  </a:lnTo>
                  <a:lnTo>
                    <a:pt x="4359" y="221262"/>
                  </a:lnTo>
                  <a:lnTo>
                    <a:pt x="0" y="269748"/>
                  </a:lnTo>
                  <a:lnTo>
                    <a:pt x="4359" y="318233"/>
                  </a:lnTo>
                  <a:lnTo>
                    <a:pt x="16929" y="363869"/>
                  </a:lnTo>
                  <a:lnTo>
                    <a:pt x="36942" y="405891"/>
                  </a:lnTo>
                  <a:lnTo>
                    <a:pt x="63635" y="443540"/>
                  </a:lnTo>
                  <a:lnTo>
                    <a:pt x="96243" y="476052"/>
                  </a:lnTo>
                  <a:lnTo>
                    <a:pt x="133999" y="502665"/>
                  </a:lnTo>
                  <a:lnTo>
                    <a:pt x="176139" y="522619"/>
                  </a:lnTo>
                  <a:lnTo>
                    <a:pt x="221897" y="535149"/>
                  </a:lnTo>
                  <a:lnTo>
                    <a:pt x="270510" y="539496"/>
                  </a:lnTo>
                  <a:lnTo>
                    <a:pt x="319122" y="535149"/>
                  </a:lnTo>
                  <a:lnTo>
                    <a:pt x="364880" y="522619"/>
                  </a:lnTo>
                  <a:lnTo>
                    <a:pt x="407020" y="502666"/>
                  </a:lnTo>
                  <a:lnTo>
                    <a:pt x="444776" y="476052"/>
                  </a:lnTo>
                  <a:lnTo>
                    <a:pt x="477384" y="443540"/>
                  </a:lnTo>
                  <a:lnTo>
                    <a:pt x="504077" y="405892"/>
                  </a:lnTo>
                  <a:lnTo>
                    <a:pt x="524090" y="363869"/>
                  </a:lnTo>
                  <a:lnTo>
                    <a:pt x="536660" y="318233"/>
                  </a:lnTo>
                  <a:lnTo>
                    <a:pt x="541020" y="269748"/>
                  </a:lnTo>
                  <a:lnTo>
                    <a:pt x="536660" y="221262"/>
                  </a:lnTo>
                  <a:lnTo>
                    <a:pt x="524090" y="175626"/>
                  </a:lnTo>
                  <a:lnTo>
                    <a:pt x="504077" y="133604"/>
                  </a:lnTo>
                  <a:lnTo>
                    <a:pt x="477384" y="95955"/>
                  </a:lnTo>
                  <a:lnTo>
                    <a:pt x="444776" y="63443"/>
                  </a:lnTo>
                  <a:lnTo>
                    <a:pt x="407020" y="36830"/>
                  </a:lnTo>
                  <a:lnTo>
                    <a:pt x="364880" y="16876"/>
                  </a:lnTo>
                  <a:lnTo>
                    <a:pt x="319122" y="4346"/>
                  </a:lnTo>
                  <a:lnTo>
                    <a:pt x="270510" y="0"/>
                  </a:lnTo>
                  <a:close/>
                </a:path>
              </a:pathLst>
            </a:custGeom>
            <a:solidFill>
              <a:srgbClr val="FFFF00"/>
            </a:solidFill>
          </p:spPr>
          <p:txBody>
            <a:bodyPr wrap="square" lIns="0" tIns="0" rIns="0" bIns="0" rtlCol="0"/>
            <a:lstStyle/>
            <a:p>
              <a:endParaRPr/>
            </a:p>
          </p:txBody>
        </p:sp>
        <p:sp>
          <p:nvSpPr>
            <p:cNvPr id="29" name="object 29"/>
            <p:cNvSpPr/>
            <p:nvPr/>
          </p:nvSpPr>
          <p:spPr>
            <a:xfrm>
              <a:off x="6100571" y="1994916"/>
              <a:ext cx="539750" cy="539750"/>
            </a:xfrm>
            <a:custGeom>
              <a:avLst/>
              <a:gdLst/>
              <a:ahLst/>
              <a:cxnLst/>
              <a:rect l="l" t="t" r="r" b="b"/>
              <a:pathLst>
                <a:path w="539750" h="539750">
                  <a:moveTo>
                    <a:pt x="269748" y="0"/>
                  </a:moveTo>
                  <a:lnTo>
                    <a:pt x="221262" y="4346"/>
                  </a:lnTo>
                  <a:lnTo>
                    <a:pt x="175626" y="16876"/>
                  </a:lnTo>
                  <a:lnTo>
                    <a:pt x="133604" y="36829"/>
                  </a:lnTo>
                  <a:lnTo>
                    <a:pt x="95955" y="63443"/>
                  </a:lnTo>
                  <a:lnTo>
                    <a:pt x="63443" y="95955"/>
                  </a:lnTo>
                  <a:lnTo>
                    <a:pt x="36830" y="133603"/>
                  </a:lnTo>
                  <a:lnTo>
                    <a:pt x="16876" y="175626"/>
                  </a:lnTo>
                  <a:lnTo>
                    <a:pt x="4346" y="221262"/>
                  </a:lnTo>
                  <a:lnTo>
                    <a:pt x="0" y="269748"/>
                  </a:lnTo>
                  <a:lnTo>
                    <a:pt x="4346" y="318233"/>
                  </a:lnTo>
                  <a:lnTo>
                    <a:pt x="16876" y="363869"/>
                  </a:lnTo>
                  <a:lnTo>
                    <a:pt x="36829" y="405891"/>
                  </a:lnTo>
                  <a:lnTo>
                    <a:pt x="63443" y="443540"/>
                  </a:lnTo>
                  <a:lnTo>
                    <a:pt x="95955" y="476052"/>
                  </a:lnTo>
                  <a:lnTo>
                    <a:pt x="133603" y="502665"/>
                  </a:lnTo>
                  <a:lnTo>
                    <a:pt x="175626" y="522619"/>
                  </a:lnTo>
                  <a:lnTo>
                    <a:pt x="221262" y="535149"/>
                  </a:lnTo>
                  <a:lnTo>
                    <a:pt x="269748" y="539496"/>
                  </a:lnTo>
                  <a:lnTo>
                    <a:pt x="318233" y="535149"/>
                  </a:lnTo>
                  <a:lnTo>
                    <a:pt x="363869" y="522619"/>
                  </a:lnTo>
                  <a:lnTo>
                    <a:pt x="405892" y="502666"/>
                  </a:lnTo>
                  <a:lnTo>
                    <a:pt x="443540" y="476052"/>
                  </a:lnTo>
                  <a:lnTo>
                    <a:pt x="476052" y="443540"/>
                  </a:lnTo>
                  <a:lnTo>
                    <a:pt x="502666" y="405892"/>
                  </a:lnTo>
                  <a:lnTo>
                    <a:pt x="522619" y="363869"/>
                  </a:lnTo>
                  <a:lnTo>
                    <a:pt x="535149" y="318233"/>
                  </a:lnTo>
                  <a:lnTo>
                    <a:pt x="539496" y="269748"/>
                  </a:lnTo>
                  <a:lnTo>
                    <a:pt x="535149" y="221262"/>
                  </a:lnTo>
                  <a:lnTo>
                    <a:pt x="522619" y="175626"/>
                  </a:lnTo>
                  <a:lnTo>
                    <a:pt x="502665" y="133604"/>
                  </a:lnTo>
                  <a:lnTo>
                    <a:pt x="476052" y="95955"/>
                  </a:lnTo>
                  <a:lnTo>
                    <a:pt x="443540" y="63443"/>
                  </a:lnTo>
                  <a:lnTo>
                    <a:pt x="405892" y="36830"/>
                  </a:lnTo>
                  <a:lnTo>
                    <a:pt x="363869" y="16876"/>
                  </a:lnTo>
                  <a:lnTo>
                    <a:pt x="318233" y="4346"/>
                  </a:lnTo>
                  <a:lnTo>
                    <a:pt x="269748" y="0"/>
                  </a:lnTo>
                  <a:close/>
                </a:path>
              </a:pathLst>
            </a:custGeom>
            <a:solidFill>
              <a:srgbClr val="33CCCC"/>
            </a:solidFill>
          </p:spPr>
          <p:txBody>
            <a:bodyPr wrap="square" lIns="0" tIns="0" rIns="0" bIns="0" rtlCol="0"/>
            <a:lstStyle/>
            <a:p>
              <a:endParaRPr/>
            </a:p>
          </p:txBody>
        </p:sp>
      </p:grpSp>
      <p:sp>
        <p:nvSpPr>
          <p:cNvPr id="30" name="object 30"/>
          <p:cNvSpPr txBox="1">
            <a:spLocks noGrp="1"/>
          </p:cNvSpPr>
          <p:nvPr>
            <p:ph type="title"/>
          </p:nvPr>
        </p:nvSpPr>
        <p:spPr>
          <a:xfrm>
            <a:off x="942847" y="453009"/>
            <a:ext cx="8072755" cy="574040"/>
          </a:xfrm>
          <a:prstGeom prst="rect">
            <a:avLst/>
          </a:prstGeom>
        </p:spPr>
        <p:txBody>
          <a:bodyPr vert="horz" wrap="square" lIns="0" tIns="12700" rIns="0" bIns="0" rtlCol="0">
            <a:spAutoFit/>
          </a:bodyPr>
          <a:lstStyle/>
          <a:p>
            <a:pPr marL="12700">
              <a:lnSpc>
                <a:spcPct val="100000"/>
              </a:lnSpc>
              <a:spcBef>
                <a:spcPts val="100"/>
              </a:spcBef>
            </a:pPr>
            <a:r>
              <a:rPr spc="-50" dirty="0"/>
              <a:t>Культура</a:t>
            </a:r>
            <a:r>
              <a:rPr spc="-25" dirty="0"/>
              <a:t> </a:t>
            </a:r>
            <a:r>
              <a:rPr spc="-10" dirty="0"/>
              <a:t>организаций</a:t>
            </a:r>
            <a:r>
              <a:rPr spc="-40" dirty="0"/>
              <a:t> </a:t>
            </a:r>
            <a:r>
              <a:rPr spc="-20" dirty="0"/>
              <a:t>разного</a:t>
            </a:r>
            <a:r>
              <a:rPr spc="-35" dirty="0"/>
              <a:t> </a:t>
            </a:r>
            <a:r>
              <a:rPr spc="-15" dirty="0"/>
              <a:t>уровня</a:t>
            </a:r>
          </a:p>
        </p:txBody>
      </p:sp>
      <p:sp>
        <p:nvSpPr>
          <p:cNvPr id="31" name="object 31"/>
          <p:cNvSpPr/>
          <p:nvPr/>
        </p:nvSpPr>
        <p:spPr>
          <a:xfrm>
            <a:off x="3576065" y="6068110"/>
            <a:ext cx="5213985" cy="203835"/>
          </a:xfrm>
          <a:custGeom>
            <a:avLst/>
            <a:gdLst/>
            <a:ahLst/>
            <a:cxnLst/>
            <a:rect l="l" t="t" r="r" b="b"/>
            <a:pathLst>
              <a:path w="5213984" h="203835">
                <a:moveTo>
                  <a:pt x="159638" y="25615"/>
                </a:moveTo>
                <a:lnTo>
                  <a:pt x="0" y="115379"/>
                </a:lnTo>
                <a:lnTo>
                  <a:pt x="160528" y="203466"/>
                </a:lnTo>
                <a:lnTo>
                  <a:pt x="169291" y="200914"/>
                </a:lnTo>
                <a:lnTo>
                  <a:pt x="173228" y="193903"/>
                </a:lnTo>
                <a:lnTo>
                  <a:pt x="177037" y="186893"/>
                </a:lnTo>
                <a:lnTo>
                  <a:pt x="174498" y="178092"/>
                </a:lnTo>
                <a:lnTo>
                  <a:pt x="86339" y="129705"/>
                </a:lnTo>
                <a:lnTo>
                  <a:pt x="29845" y="129705"/>
                </a:lnTo>
                <a:lnTo>
                  <a:pt x="29718" y="100749"/>
                </a:lnTo>
                <a:lnTo>
                  <a:pt x="85664" y="100456"/>
                </a:lnTo>
                <a:lnTo>
                  <a:pt x="173862" y="50850"/>
                </a:lnTo>
                <a:lnTo>
                  <a:pt x="176275" y="42024"/>
                </a:lnTo>
                <a:lnTo>
                  <a:pt x="168401" y="28092"/>
                </a:lnTo>
                <a:lnTo>
                  <a:pt x="159638" y="25615"/>
                </a:lnTo>
                <a:close/>
              </a:path>
              <a:path w="5213984" h="203835">
                <a:moveTo>
                  <a:pt x="5187365" y="73761"/>
                </a:moveTo>
                <a:lnTo>
                  <a:pt x="5183632" y="73761"/>
                </a:lnTo>
                <a:lnTo>
                  <a:pt x="5183759" y="102717"/>
                </a:lnTo>
                <a:lnTo>
                  <a:pt x="5127826" y="103010"/>
                </a:lnTo>
                <a:lnTo>
                  <a:pt x="5039614" y="152615"/>
                </a:lnTo>
                <a:lnTo>
                  <a:pt x="5037201" y="161442"/>
                </a:lnTo>
                <a:lnTo>
                  <a:pt x="5041138" y="168414"/>
                </a:lnTo>
                <a:lnTo>
                  <a:pt x="5044948" y="175374"/>
                </a:lnTo>
                <a:lnTo>
                  <a:pt x="5053838" y="177850"/>
                </a:lnTo>
                <a:lnTo>
                  <a:pt x="5213477" y="88087"/>
                </a:lnTo>
                <a:lnTo>
                  <a:pt x="5187365" y="73761"/>
                </a:lnTo>
                <a:close/>
              </a:path>
              <a:path w="5213984" h="203835">
                <a:moveTo>
                  <a:pt x="85664" y="100456"/>
                </a:moveTo>
                <a:lnTo>
                  <a:pt x="29718" y="100749"/>
                </a:lnTo>
                <a:lnTo>
                  <a:pt x="29845" y="129705"/>
                </a:lnTo>
                <a:lnTo>
                  <a:pt x="85805" y="129412"/>
                </a:lnTo>
                <a:lnTo>
                  <a:pt x="82960" y="127850"/>
                </a:lnTo>
                <a:lnTo>
                  <a:pt x="36957" y="127850"/>
                </a:lnTo>
                <a:lnTo>
                  <a:pt x="36830" y="102539"/>
                </a:lnTo>
                <a:lnTo>
                  <a:pt x="81960" y="102539"/>
                </a:lnTo>
                <a:lnTo>
                  <a:pt x="85664" y="100456"/>
                </a:lnTo>
                <a:close/>
              </a:path>
              <a:path w="5213984" h="203835">
                <a:moveTo>
                  <a:pt x="85805" y="129412"/>
                </a:moveTo>
                <a:lnTo>
                  <a:pt x="29845" y="129705"/>
                </a:lnTo>
                <a:lnTo>
                  <a:pt x="86339" y="129705"/>
                </a:lnTo>
                <a:lnTo>
                  <a:pt x="85805" y="129412"/>
                </a:lnTo>
                <a:close/>
              </a:path>
              <a:path w="5213984" h="203835">
                <a:moveTo>
                  <a:pt x="5127658" y="74054"/>
                </a:moveTo>
                <a:lnTo>
                  <a:pt x="85664" y="100456"/>
                </a:lnTo>
                <a:lnTo>
                  <a:pt x="59674" y="115074"/>
                </a:lnTo>
                <a:lnTo>
                  <a:pt x="85805" y="129412"/>
                </a:lnTo>
                <a:lnTo>
                  <a:pt x="5127826" y="103010"/>
                </a:lnTo>
                <a:lnTo>
                  <a:pt x="5153803" y="88402"/>
                </a:lnTo>
                <a:lnTo>
                  <a:pt x="5127658" y="74054"/>
                </a:lnTo>
                <a:close/>
              </a:path>
              <a:path w="5213984" h="203835">
                <a:moveTo>
                  <a:pt x="36830" y="102539"/>
                </a:moveTo>
                <a:lnTo>
                  <a:pt x="36957" y="127850"/>
                </a:lnTo>
                <a:lnTo>
                  <a:pt x="59674" y="115074"/>
                </a:lnTo>
                <a:lnTo>
                  <a:pt x="36830" y="102539"/>
                </a:lnTo>
                <a:close/>
              </a:path>
              <a:path w="5213984" h="203835">
                <a:moveTo>
                  <a:pt x="59674" y="115074"/>
                </a:moveTo>
                <a:lnTo>
                  <a:pt x="36957" y="127850"/>
                </a:lnTo>
                <a:lnTo>
                  <a:pt x="82960" y="127850"/>
                </a:lnTo>
                <a:lnTo>
                  <a:pt x="59674" y="115074"/>
                </a:lnTo>
                <a:close/>
              </a:path>
              <a:path w="5213984" h="203835">
                <a:moveTo>
                  <a:pt x="81960" y="102539"/>
                </a:moveTo>
                <a:lnTo>
                  <a:pt x="36830" y="102539"/>
                </a:lnTo>
                <a:lnTo>
                  <a:pt x="59674" y="115074"/>
                </a:lnTo>
                <a:lnTo>
                  <a:pt x="81960" y="102539"/>
                </a:lnTo>
                <a:close/>
              </a:path>
              <a:path w="5213984" h="203835">
                <a:moveTo>
                  <a:pt x="5153803" y="88402"/>
                </a:moveTo>
                <a:lnTo>
                  <a:pt x="5127826" y="103010"/>
                </a:lnTo>
                <a:lnTo>
                  <a:pt x="5183759" y="102717"/>
                </a:lnTo>
                <a:lnTo>
                  <a:pt x="5183751" y="100939"/>
                </a:lnTo>
                <a:lnTo>
                  <a:pt x="5176647" y="100939"/>
                </a:lnTo>
                <a:lnTo>
                  <a:pt x="5153803" y="88402"/>
                </a:lnTo>
                <a:close/>
              </a:path>
              <a:path w="5213984" h="203835">
                <a:moveTo>
                  <a:pt x="5176520" y="75628"/>
                </a:moveTo>
                <a:lnTo>
                  <a:pt x="5153803" y="88402"/>
                </a:lnTo>
                <a:lnTo>
                  <a:pt x="5176647" y="100939"/>
                </a:lnTo>
                <a:lnTo>
                  <a:pt x="5176520" y="75628"/>
                </a:lnTo>
                <a:close/>
              </a:path>
              <a:path w="5213984" h="203835">
                <a:moveTo>
                  <a:pt x="5183640" y="75628"/>
                </a:moveTo>
                <a:lnTo>
                  <a:pt x="5176520" y="75628"/>
                </a:lnTo>
                <a:lnTo>
                  <a:pt x="5176647" y="100939"/>
                </a:lnTo>
                <a:lnTo>
                  <a:pt x="5183751" y="100939"/>
                </a:lnTo>
                <a:lnTo>
                  <a:pt x="5183640" y="75628"/>
                </a:lnTo>
                <a:close/>
              </a:path>
              <a:path w="5213984" h="203835">
                <a:moveTo>
                  <a:pt x="5183632" y="73761"/>
                </a:moveTo>
                <a:lnTo>
                  <a:pt x="5127658" y="74054"/>
                </a:lnTo>
                <a:lnTo>
                  <a:pt x="5153803" y="88402"/>
                </a:lnTo>
                <a:lnTo>
                  <a:pt x="5176520" y="75628"/>
                </a:lnTo>
                <a:lnTo>
                  <a:pt x="5183640" y="75628"/>
                </a:lnTo>
                <a:lnTo>
                  <a:pt x="5183632" y="73761"/>
                </a:lnTo>
                <a:close/>
              </a:path>
              <a:path w="5213984" h="203835">
                <a:moveTo>
                  <a:pt x="5052949" y="0"/>
                </a:moveTo>
                <a:lnTo>
                  <a:pt x="5044059" y="2565"/>
                </a:lnTo>
                <a:lnTo>
                  <a:pt x="5036439" y="16586"/>
                </a:lnTo>
                <a:lnTo>
                  <a:pt x="5038979" y="25387"/>
                </a:lnTo>
                <a:lnTo>
                  <a:pt x="5127658" y="74054"/>
                </a:lnTo>
                <a:lnTo>
                  <a:pt x="5187365" y="73761"/>
                </a:lnTo>
                <a:lnTo>
                  <a:pt x="5052949" y="0"/>
                </a:lnTo>
                <a:close/>
              </a:path>
            </a:pathLst>
          </a:custGeom>
          <a:solidFill>
            <a:srgbClr val="7E7E7E"/>
          </a:solidFill>
        </p:spPr>
        <p:txBody>
          <a:bodyPr wrap="square" lIns="0" tIns="0" rIns="0" bIns="0" rtlCol="0"/>
          <a:lstStyle/>
          <a:p>
            <a:endParaRPr/>
          </a:p>
        </p:txBody>
      </p:sp>
      <p:sp>
        <p:nvSpPr>
          <p:cNvPr id="32" name="object 32"/>
          <p:cNvSpPr txBox="1"/>
          <p:nvPr/>
        </p:nvSpPr>
        <p:spPr>
          <a:xfrm>
            <a:off x="3334258" y="5794654"/>
            <a:ext cx="172148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Индивидуализм</a:t>
            </a:r>
            <a:endParaRPr sz="1800">
              <a:latin typeface="Arial"/>
              <a:cs typeface="Arial"/>
            </a:endParaRPr>
          </a:p>
        </p:txBody>
      </p:sp>
      <p:sp>
        <p:nvSpPr>
          <p:cNvPr id="33" name="object 33"/>
          <p:cNvSpPr txBox="1"/>
          <p:nvPr/>
        </p:nvSpPr>
        <p:spPr>
          <a:xfrm>
            <a:off x="7544816" y="5779414"/>
            <a:ext cx="14204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Командность</a:t>
            </a:r>
            <a:endParaRPr sz="1800">
              <a:latin typeface="Arial"/>
              <a:cs typeface="Arial"/>
            </a:endParaRPr>
          </a:p>
        </p:txBody>
      </p:sp>
      <p:sp>
        <p:nvSpPr>
          <p:cNvPr id="34" name="object 34"/>
          <p:cNvSpPr/>
          <p:nvPr/>
        </p:nvSpPr>
        <p:spPr>
          <a:xfrm>
            <a:off x="3568191" y="5205221"/>
            <a:ext cx="665480" cy="612775"/>
          </a:xfrm>
          <a:custGeom>
            <a:avLst/>
            <a:gdLst/>
            <a:ahLst/>
            <a:cxnLst/>
            <a:rect l="l" t="t" r="r" b="b"/>
            <a:pathLst>
              <a:path w="665479" h="612775">
                <a:moveTo>
                  <a:pt x="0" y="0"/>
                </a:moveTo>
                <a:lnTo>
                  <a:pt x="0" y="612647"/>
                </a:lnTo>
              </a:path>
              <a:path w="665479" h="612775">
                <a:moveTo>
                  <a:pt x="0" y="303275"/>
                </a:moveTo>
                <a:lnTo>
                  <a:pt x="665099" y="278129"/>
                </a:lnTo>
              </a:path>
            </a:pathLst>
          </a:custGeom>
          <a:ln w="28956">
            <a:solidFill>
              <a:srgbClr val="A6A6A6"/>
            </a:solidFill>
          </a:ln>
        </p:spPr>
        <p:txBody>
          <a:bodyPr wrap="square" lIns="0" tIns="0" rIns="0" bIns="0" rtlCol="0"/>
          <a:lstStyle/>
          <a:p>
            <a:endParaRPr/>
          </a:p>
        </p:txBody>
      </p:sp>
      <p:sp>
        <p:nvSpPr>
          <p:cNvPr id="35" name="object 35"/>
          <p:cNvSpPr txBox="1"/>
          <p:nvPr/>
        </p:nvSpPr>
        <p:spPr>
          <a:xfrm>
            <a:off x="550926" y="5205221"/>
            <a:ext cx="3027045" cy="612775"/>
          </a:xfrm>
          <a:prstGeom prst="rect">
            <a:avLst/>
          </a:prstGeom>
          <a:solidFill>
            <a:srgbClr val="D9D9D9"/>
          </a:solidFill>
        </p:spPr>
        <p:txBody>
          <a:bodyPr vert="horz" wrap="square" lIns="0" tIns="26034" rIns="0" bIns="0" rtlCol="0">
            <a:spAutoFit/>
          </a:bodyPr>
          <a:lstStyle/>
          <a:p>
            <a:pPr marL="571500" marR="174625" indent="-390525">
              <a:lnSpc>
                <a:spcPct val="100000"/>
              </a:lnSpc>
              <a:spcBef>
                <a:spcPts val="204"/>
              </a:spcBef>
            </a:pPr>
            <a:r>
              <a:rPr sz="1800" dirty="0">
                <a:solidFill>
                  <a:srgbClr val="7E7E7E"/>
                </a:solidFill>
                <a:latin typeface="Arial"/>
                <a:cs typeface="Arial"/>
              </a:rPr>
              <a:t>Маятник</a:t>
            </a:r>
            <a:r>
              <a:rPr sz="1800" spc="-80" dirty="0">
                <a:solidFill>
                  <a:srgbClr val="7E7E7E"/>
                </a:solidFill>
                <a:latin typeface="Arial"/>
                <a:cs typeface="Arial"/>
              </a:rPr>
              <a:t> </a:t>
            </a:r>
            <a:r>
              <a:rPr sz="1800" spc="-5" dirty="0">
                <a:solidFill>
                  <a:srgbClr val="7E7E7E"/>
                </a:solidFill>
                <a:latin typeface="Arial"/>
                <a:cs typeface="Arial"/>
              </a:rPr>
              <a:t>централизации- </a:t>
            </a:r>
            <a:r>
              <a:rPr sz="1800" spc="-484" dirty="0">
                <a:solidFill>
                  <a:srgbClr val="7E7E7E"/>
                </a:solidFill>
                <a:latin typeface="Arial"/>
                <a:cs typeface="Arial"/>
              </a:rPr>
              <a:t> </a:t>
            </a:r>
            <a:r>
              <a:rPr sz="1800" spc="-10" dirty="0">
                <a:solidFill>
                  <a:srgbClr val="7E7E7E"/>
                </a:solidFill>
                <a:latin typeface="Arial"/>
                <a:cs typeface="Arial"/>
              </a:rPr>
              <a:t>децентрализации</a:t>
            </a:r>
            <a:endParaRPr sz="1800">
              <a:latin typeface="Arial"/>
              <a:cs typeface="Arial"/>
            </a:endParaRPr>
          </a:p>
        </p:txBody>
      </p:sp>
      <p:grpSp>
        <p:nvGrpSpPr>
          <p:cNvPr id="36" name="object 36"/>
          <p:cNvGrpSpPr/>
          <p:nvPr/>
        </p:nvGrpSpPr>
        <p:grpSpPr>
          <a:xfrm>
            <a:off x="424433" y="4166489"/>
            <a:ext cx="4311015" cy="935990"/>
            <a:chOff x="424433" y="4166489"/>
            <a:chExt cx="4311015" cy="935990"/>
          </a:xfrm>
        </p:grpSpPr>
        <p:sp>
          <p:nvSpPr>
            <p:cNvPr id="37" name="object 37"/>
            <p:cNvSpPr/>
            <p:nvPr/>
          </p:nvSpPr>
          <p:spPr>
            <a:xfrm>
              <a:off x="424433" y="4181094"/>
              <a:ext cx="3876040" cy="906780"/>
            </a:xfrm>
            <a:custGeom>
              <a:avLst/>
              <a:gdLst/>
              <a:ahLst/>
              <a:cxnLst/>
              <a:rect l="l" t="t" r="r" b="b"/>
              <a:pathLst>
                <a:path w="3876040" h="906779">
                  <a:moveTo>
                    <a:pt x="3875532" y="0"/>
                  </a:moveTo>
                  <a:lnTo>
                    <a:pt x="0" y="0"/>
                  </a:lnTo>
                  <a:lnTo>
                    <a:pt x="0" y="906779"/>
                  </a:lnTo>
                  <a:lnTo>
                    <a:pt x="3875532" y="906779"/>
                  </a:lnTo>
                  <a:lnTo>
                    <a:pt x="3875532" y="0"/>
                  </a:lnTo>
                  <a:close/>
                </a:path>
              </a:pathLst>
            </a:custGeom>
            <a:solidFill>
              <a:srgbClr val="FFFFC9"/>
            </a:solidFill>
          </p:spPr>
          <p:txBody>
            <a:bodyPr wrap="square" lIns="0" tIns="0" rIns="0" bIns="0" rtlCol="0"/>
            <a:lstStyle/>
            <a:p>
              <a:endParaRPr/>
            </a:p>
          </p:txBody>
        </p:sp>
        <p:sp>
          <p:nvSpPr>
            <p:cNvPr id="38" name="object 38"/>
            <p:cNvSpPr/>
            <p:nvPr/>
          </p:nvSpPr>
          <p:spPr>
            <a:xfrm>
              <a:off x="4298314" y="4181094"/>
              <a:ext cx="422909" cy="906780"/>
            </a:xfrm>
            <a:custGeom>
              <a:avLst/>
              <a:gdLst/>
              <a:ahLst/>
              <a:cxnLst/>
              <a:rect l="l" t="t" r="r" b="b"/>
              <a:pathLst>
                <a:path w="422910" h="906779">
                  <a:moveTo>
                    <a:pt x="0" y="0"/>
                  </a:moveTo>
                  <a:lnTo>
                    <a:pt x="0" y="906779"/>
                  </a:lnTo>
                </a:path>
                <a:path w="422910" h="906779">
                  <a:moveTo>
                    <a:pt x="0" y="314197"/>
                  </a:moveTo>
                  <a:lnTo>
                    <a:pt x="422401" y="427989"/>
                  </a:lnTo>
                </a:path>
              </a:pathLst>
            </a:custGeom>
            <a:ln w="28956">
              <a:solidFill>
                <a:srgbClr val="A6A6A6"/>
              </a:solidFill>
            </a:ln>
          </p:spPr>
          <p:txBody>
            <a:bodyPr wrap="square" lIns="0" tIns="0" rIns="0" bIns="0" rtlCol="0"/>
            <a:lstStyle/>
            <a:p>
              <a:endParaRPr/>
            </a:p>
          </p:txBody>
        </p:sp>
      </p:grpSp>
      <p:sp>
        <p:nvSpPr>
          <p:cNvPr id="39" name="object 39"/>
          <p:cNvSpPr txBox="1"/>
          <p:nvPr/>
        </p:nvSpPr>
        <p:spPr>
          <a:xfrm>
            <a:off x="424433" y="4204842"/>
            <a:ext cx="3859529" cy="574040"/>
          </a:xfrm>
          <a:prstGeom prst="rect">
            <a:avLst/>
          </a:prstGeom>
        </p:spPr>
        <p:txBody>
          <a:bodyPr vert="horz" wrap="square" lIns="0" tIns="12700" rIns="0" bIns="0" rtlCol="0">
            <a:spAutoFit/>
          </a:bodyPr>
          <a:lstStyle/>
          <a:p>
            <a:pPr marL="70485" marR="106045">
              <a:lnSpc>
                <a:spcPct val="100000"/>
              </a:lnSpc>
              <a:spcBef>
                <a:spcPts val="100"/>
              </a:spcBef>
            </a:pPr>
            <a:r>
              <a:rPr sz="1800" spc="-35" dirty="0">
                <a:solidFill>
                  <a:srgbClr val="7E7E7E"/>
                </a:solidFill>
                <a:latin typeface="Arial"/>
                <a:cs typeface="Arial"/>
              </a:rPr>
              <a:t>Культура</a:t>
            </a:r>
            <a:r>
              <a:rPr sz="1800" spc="35" dirty="0">
                <a:solidFill>
                  <a:srgbClr val="7E7E7E"/>
                </a:solidFill>
                <a:latin typeface="Arial"/>
                <a:cs typeface="Arial"/>
              </a:rPr>
              <a:t> </a:t>
            </a:r>
            <a:r>
              <a:rPr sz="1800" b="1" spc="-5" dirty="0">
                <a:solidFill>
                  <a:srgbClr val="7E7E7E"/>
                </a:solidFill>
                <a:latin typeface="Arial"/>
                <a:cs typeface="Arial"/>
              </a:rPr>
              <a:t>силы</a:t>
            </a:r>
            <a:r>
              <a:rPr sz="1800" spc="-5" dirty="0">
                <a:solidFill>
                  <a:srgbClr val="7E7E7E"/>
                </a:solidFill>
                <a:latin typeface="Arial"/>
                <a:cs typeface="Arial"/>
              </a:rPr>
              <a:t>.</a:t>
            </a:r>
            <a:r>
              <a:rPr sz="1800" spc="5" dirty="0">
                <a:solidFill>
                  <a:srgbClr val="7E7E7E"/>
                </a:solidFill>
                <a:latin typeface="Arial"/>
                <a:cs typeface="Arial"/>
              </a:rPr>
              <a:t> </a:t>
            </a:r>
            <a:r>
              <a:rPr sz="1800" spc="-15" dirty="0">
                <a:solidFill>
                  <a:srgbClr val="7E7E7E"/>
                </a:solidFill>
                <a:latin typeface="Arial"/>
                <a:cs typeface="Arial"/>
              </a:rPr>
              <a:t>Руководитель</a:t>
            </a:r>
            <a:r>
              <a:rPr sz="1800" dirty="0">
                <a:solidFill>
                  <a:srgbClr val="7E7E7E"/>
                </a:solidFill>
                <a:latin typeface="Arial"/>
                <a:cs typeface="Arial"/>
              </a:rPr>
              <a:t> – </a:t>
            </a:r>
            <a:r>
              <a:rPr sz="1800" spc="5" dirty="0">
                <a:solidFill>
                  <a:srgbClr val="7E7E7E"/>
                </a:solidFill>
                <a:latin typeface="Arial"/>
                <a:cs typeface="Arial"/>
              </a:rPr>
              <a:t> </a:t>
            </a:r>
            <a:r>
              <a:rPr sz="1800" spc="-5" dirty="0">
                <a:solidFill>
                  <a:srgbClr val="7E7E7E"/>
                </a:solidFill>
                <a:latin typeface="Arial"/>
                <a:cs typeface="Arial"/>
              </a:rPr>
              <a:t>наш лидер,</a:t>
            </a:r>
            <a:r>
              <a:rPr sz="1800" spc="-30" dirty="0">
                <a:solidFill>
                  <a:srgbClr val="7E7E7E"/>
                </a:solidFill>
                <a:latin typeface="Arial"/>
                <a:cs typeface="Arial"/>
              </a:rPr>
              <a:t> </a:t>
            </a:r>
            <a:r>
              <a:rPr sz="1800" spc="-5" dirty="0">
                <a:solidFill>
                  <a:srgbClr val="7E7E7E"/>
                </a:solidFill>
                <a:latin typeface="Arial"/>
                <a:cs typeface="Arial"/>
              </a:rPr>
              <a:t>он</a:t>
            </a:r>
            <a:r>
              <a:rPr sz="1800" spc="5" dirty="0">
                <a:solidFill>
                  <a:srgbClr val="7E7E7E"/>
                </a:solidFill>
                <a:latin typeface="Arial"/>
                <a:cs typeface="Arial"/>
              </a:rPr>
              <a:t> </a:t>
            </a:r>
            <a:r>
              <a:rPr sz="1800" spc="-30" dirty="0">
                <a:solidFill>
                  <a:srgbClr val="7E7E7E"/>
                </a:solidFill>
                <a:latin typeface="Arial"/>
                <a:cs typeface="Arial"/>
              </a:rPr>
              <a:t>ведет</a:t>
            </a:r>
            <a:r>
              <a:rPr sz="1800" spc="-5" dirty="0">
                <a:solidFill>
                  <a:srgbClr val="7E7E7E"/>
                </a:solidFill>
                <a:latin typeface="Arial"/>
                <a:cs typeface="Arial"/>
              </a:rPr>
              <a:t> нас</a:t>
            </a:r>
            <a:r>
              <a:rPr sz="1800" spc="-15" dirty="0">
                <a:solidFill>
                  <a:srgbClr val="7E7E7E"/>
                </a:solidFill>
                <a:latin typeface="Arial"/>
                <a:cs typeface="Arial"/>
              </a:rPr>
              <a:t> </a:t>
            </a:r>
            <a:r>
              <a:rPr sz="1800" dirty="0">
                <a:solidFill>
                  <a:srgbClr val="7E7E7E"/>
                </a:solidFill>
                <a:latin typeface="Arial"/>
                <a:cs typeface="Arial"/>
              </a:rPr>
              <a:t>к</a:t>
            </a:r>
            <a:r>
              <a:rPr sz="1800" spc="-5" dirty="0">
                <a:solidFill>
                  <a:srgbClr val="7E7E7E"/>
                </a:solidFill>
                <a:latin typeface="Arial"/>
                <a:cs typeface="Arial"/>
              </a:rPr>
              <a:t> </a:t>
            </a:r>
            <a:r>
              <a:rPr sz="1800" spc="-15" dirty="0">
                <a:solidFill>
                  <a:srgbClr val="7E7E7E"/>
                </a:solidFill>
                <a:latin typeface="Arial"/>
                <a:cs typeface="Arial"/>
              </a:rPr>
              <a:t>победе,</a:t>
            </a:r>
            <a:endParaRPr sz="1800">
              <a:latin typeface="Arial"/>
              <a:cs typeface="Arial"/>
            </a:endParaRPr>
          </a:p>
        </p:txBody>
      </p:sp>
      <p:sp>
        <p:nvSpPr>
          <p:cNvPr id="40" name="object 40"/>
          <p:cNvSpPr txBox="1"/>
          <p:nvPr/>
        </p:nvSpPr>
        <p:spPr>
          <a:xfrm>
            <a:off x="424433" y="4674870"/>
            <a:ext cx="3859529" cy="363220"/>
          </a:xfrm>
          <a:prstGeom prst="rect">
            <a:avLst/>
          </a:prstGeom>
          <a:solidFill>
            <a:srgbClr val="FFFFC9"/>
          </a:solidFill>
        </p:spPr>
        <p:txBody>
          <a:bodyPr vert="horz" wrap="square" lIns="0" tIns="90805" rIns="0" bIns="0" rtlCol="0">
            <a:spAutoFit/>
          </a:bodyPr>
          <a:lstStyle/>
          <a:p>
            <a:pPr marL="70485">
              <a:lnSpc>
                <a:spcPts val="2140"/>
              </a:lnSpc>
              <a:spcBef>
                <a:spcPts val="715"/>
              </a:spcBef>
            </a:pPr>
            <a:r>
              <a:rPr sz="1800" dirty="0">
                <a:solidFill>
                  <a:srgbClr val="7E7E7E"/>
                </a:solidFill>
                <a:latin typeface="Arial"/>
                <a:cs typeface="Arial"/>
              </a:rPr>
              <a:t>мы</a:t>
            </a:r>
            <a:r>
              <a:rPr sz="1800" spc="-5" dirty="0">
                <a:solidFill>
                  <a:srgbClr val="7E7E7E"/>
                </a:solidFill>
                <a:latin typeface="Arial"/>
                <a:cs typeface="Arial"/>
              </a:rPr>
              <a:t> </a:t>
            </a:r>
            <a:r>
              <a:rPr sz="1800" spc="-15" dirty="0">
                <a:solidFill>
                  <a:srgbClr val="7E7E7E"/>
                </a:solidFill>
                <a:latin typeface="Arial"/>
                <a:cs typeface="Arial"/>
              </a:rPr>
              <a:t>следуем</a:t>
            </a:r>
            <a:r>
              <a:rPr sz="1800" spc="15" dirty="0">
                <a:solidFill>
                  <a:srgbClr val="7E7E7E"/>
                </a:solidFill>
                <a:latin typeface="Arial"/>
                <a:cs typeface="Arial"/>
              </a:rPr>
              <a:t> </a:t>
            </a:r>
            <a:r>
              <a:rPr sz="1800" spc="-5" dirty="0">
                <a:solidFill>
                  <a:srgbClr val="7E7E7E"/>
                </a:solidFill>
                <a:latin typeface="Arial"/>
                <a:cs typeface="Arial"/>
              </a:rPr>
              <a:t>за</a:t>
            </a:r>
            <a:r>
              <a:rPr sz="1800" spc="-20" dirty="0">
                <a:solidFill>
                  <a:srgbClr val="7E7E7E"/>
                </a:solidFill>
                <a:latin typeface="Arial"/>
                <a:cs typeface="Arial"/>
              </a:rPr>
              <a:t> </a:t>
            </a:r>
            <a:r>
              <a:rPr sz="1800" spc="-5" dirty="0">
                <a:solidFill>
                  <a:srgbClr val="7E7E7E"/>
                </a:solidFill>
                <a:latin typeface="Arial"/>
                <a:cs typeface="Arial"/>
              </a:rPr>
              <a:t>ним</a:t>
            </a:r>
            <a:r>
              <a:rPr sz="1800" dirty="0">
                <a:solidFill>
                  <a:srgbClr val="7E7E7E"/>
                </a:solidFill>
                <a:latin typeface="Arial"/>
                <a:cs typeface="Arial"/>
              </a:rPr>
              <a:t> </a:t>
            </a:r>
            <a:r>
              <a:rPr sz="1800" spc="-25" dirty="0">
                <a:solidFill>
                  <a:srgbClr val="7E7E7E"/>
                </a:solidFill>
                <a:latin typeface="Arial"/>
                <a:cs typeface="Arial"/>
              </a:rPr>
              <a:t>без</a:t>
            </a:r>
            <a:r>
              <a:rPr sz="1800" spc="-15" dirty="0">
                <a:solidFill>
                  <a:srgbClr val="7E7E7E"/>
                </a:solidFill>
                <a:latin typeface="Arial"/>
                <a:cs typeface="Arial"/>
              </a:rPr>
              <a:t> </a:t>
            </a:r>
            <a:r>
              <a:rPr sz="1800" spc="-5" dirty="0">
                <a:solidFill>
                  <a:srgbClr val="7E7E7E"/>
                </a:solidFill>
                <a:latin typeface="Arial"/>
                <a:cs typeface="Arial"/>
              </a:rPr>
              <a:t>сомнений</a:t>
            </a:r>
            <a:endParaRPr sz="1800">
              <a:latin typeface="Arial"/>
              <a:cs typeface="Arial"/>
            </a:endParaRPr>
          </a:p>
        </p:txBody>
      </p:sp>
      <p:grpSp>
        <p:nvGrpSpPr>
          <p:cNvPr id="41" name="object 41"/>
          <p:cNvGrpSpPr/>
          <p:nvPr/>
        </p:nvGrpSpPr>
        <p:grpSpPr>
          <a:xfrm>
            <a:off x="424433" y="3180460"/>
            <a:ext cx="4752340" cy="897890"/>
            <a:chOff x="424433" y="3180460"/>
            <a:chExt cx="4752340" cy="897890"/>
          </a:xfrm>
        </p:grpSpPr>
        <p:sp>
          <p:nvSpPr>
            <p:cNvPr id="42" name="object 42"/>
            <p:cNvSpPr/>
            <p:nvPr/>
          </p:nvSpPr>
          <p:spPr>
            <a:xfrm>
              <a:off x="424433" y="3195065"/>
              <a:ext cx="4170045" cy="868680"/>
            </a:xfrm>
            <a:custGeom>
              <a:avLst/>
              <a:gdLst/>
              <a:ahLst/>
              <a:cxnLst/>
              <a:rect l="l" t="t" r="r" b="b"/>
              <a:pathLst>
                <a:path w="4170045" h="868679">
                  <a:moveTo>
                    <a:pt x="4169664" y="0"/>
                  </a:moveTo>
                  <a:lnTo>
                    <a:pt x="0" y="0"/>
                  </a:lnTo>
                  <a:lnTo>
                    <a:pt x="0" y="868680"/>
                  </a:lnTo>
                  <a:lnTo>
                    <a:pt x="4169664" y="868680"/>
                  </a:lnTo>
                  <a:lnTo>
                    <a:pt x="4169664" y="0"/>
                  </a:lnTo>
                  <a:close/>
                </a:path>
              </a:pathLst>
            </a:custGeom>
            <a:solidFill>
              <a:srgbClr val="FFFFC9"/>
            </a:solidFill>
          </p:spPr>
          <p:txBody>
            <a:bodyPr wrap="square" lIns="0" tIns="0" rIns="0" bIns="0" rtlCol="0"/>
            <a:lstStyle/>
            <a:p>
              <a:endParaRPr/>
            </a:p>
          </p:txBody>
        </p:sp>
        <p:sp>
          <p:nvSpPr>
            <p:cNvPr id="43" name="object 43"/>
            <p:cNvSpPr/>
            <p:nvPr/>
          </p:nvSpPr>
          <p:spPr>
            <a:xfrm>
              <a:off x="4590033" y="3195065"/>
              <a:ext cx="572135" cy="868680"/>
            </a:xfrm>
            <a:custGeom>
              <a:avLst/>
              <a:gdLst/>
              <a:ahLst/>
              <a:cxnLst/>
              <a:rect l="l" t="t" r="r" b="b"/>
              <a:pathLst>
                <a:path w="572135" h="868679">
                  <a:moveTo>
                    <a:pt x="0" y="0"/>
                  </a:moveTo>
                  <a:lnTo>
                    <a:pt x="0" y="868680"/>
                  </a:lnTo>
                </a:path>
                <a:path w="572135" h="868679">
                  <a:moveTo>
                    <a:pt x="0" y="296925"/>
                  </a:moveTo>
                  <a:lnTo>
                    <a:pt x="571626" y="490982"/>
                  </a:lnTo>
                </a:path>
              </a:pathLst>
            </a:custGeom>
            <a:ln w="28956">
              <a:solidFill>
                <a:srgbClr val="A6A6A6"/>
              </a:solidFill>
            </a:ln>
          </p:spPr>
          <p:txBody>
            <a:bodyPr wrap="square" lIns="0" tIns="0" rIns="0" bIns="0" rtlCol="0"/>
            <a:lstStyle/>
            <a:p>
              <a:endParaRPr/>
            </a:p>
          </p:txBody>
        </p:sp>
      </p:grpSp>
      <p:sp>
        <p:nvSpPr>
          <p:cNvPr id="44" name="object 44"/>
          <p:cNvSpPr txBox="1"/>
          <p:nvPr/>
        </p:nvSpPr>
        <p:spPr>
          <a:xfrm>
            <a:off x="424433" y="3199257"/>
            <a:ext cx="4151629" cy="848360"/>
          </a:xfrm>
          <a:prstGeom prst="rect">
            <a:avLst/>
          </a:prstGeom>
        </p:spPr>
        <p:txBody>
          <a:bodyPr vert="horz" wrap="square" lIns="0" tIns="12700" rIns="0" bIns="0" rtlCol="0">
            <a:spAutoFit/>
          </a:bodyPr>
          <a:lstStyle/>
          <a:p>
            <a:pPr marL="70485" marR="149225">
              <a:lnSpc>
                <a:spcPct val="100000"/>
              </a:lnSpc>
              <a:spcBef>
                <a:spcPts val="100"/>
              </a:spcBef>
            </a:pPr>
            <a:r>
              <a:rPr sz="1800" spc="-35" dirty="0">
                <a:solidFill>
                  <a:srgbClr val="7E7E7E"/>
                </a:solidFill>
                <a:latin typeface="Arial"/>
                <a:cs typeface="Arial"/>
              </a:rPr>
              <a:t>Культура</a:t>
            </a:r>
            <a:r>
              <a:rPr sz="1800" spc="45" dirty="0">
                <a:solidFill>
                  <a:srgbClr val="7E7E7E"/>
                </a:solidFill>
                <a:latin typeface="Arial"/>
                <a:cs typeface="Arial"/>
              </a:rPr>
              <a:t> </a:t>
            </a:r>
            <a:r>
              <a:rPr sz="1800" b="1" spc="-20" dirty="0">
                <a:solidFill>
                  <a:srgbClr val="7E7E7E"/>
                </a:solidFill>
                <a:latin typeface="Arial"/>
                <a:cs typeface="Arial"/>
              </a:rPr>
              <a:t>успеха</a:t>
            </a:r>
            <a:r>
              <a:rPr sz="1800" spc="-20" dirty="0">
                <a:solidFill>
                  <a:srgbClr val="7E7E7E"/>
                </a:solidFill>
                <a:latin typeface="Arial"/>
                <a:cs typeface="Arial"/>
              </a:rPr>
              <a:t>.</a:t>
            </a:r>
            <a:r>
              <a:rPr sz="1800" spc="30" dirty="0">
                <a:solidFill>
                  <a:srgbClr val="7E7E7E"/>
                </a:solidFill>
                <a:latin typeface="Arial"/>
                <a:cs typeface="Arial"/>
              </a:rPr>
              <a:t> </a:t>
            </a:r>
            <a:r>
              <a:rPr sz="1800" spc="-15" dirty="0">
                <a:solidFill>
                  <a:srgbClr val="7E7E7E"/>
                </a:solidFill>
                <a:latin typeface="Arial"/>
                <a:cs typeface="Arial"/>
              </a:rPr>
              <a:t>Предприниматели- </a:t>
            </a:r>
            <a:r>
              <a:rPr sz="1800" spc="-484" dirty="0">
                <a:solidFill>
                  <a:srgbClr val="7E7E7E"/>
                </a:solidFill>
                <a:latin typeface="Arial"/>
                <a:cs typeface="Arial"/>
              </a:rPr>
              <a:t> </a:t>
            </a:r>
            <a:r>
              <a:rPr sz="1800" spc="-10" dirty="0">
                <a:solidFill>
                  <a:srgbClr val="7E7E7E"/>
                </a:solidFill>
                <a:latin typeface="Arial"/>
                <a:cs typeface="Arial"/>
              </a:rPr>
              <a:t>топы</a:t>
            </a:r>
            <a:r>
              <a:rPr sz="1800" spc="10" dirty="0">
                <a:solidFill>
                  <a:srgbClr val="7E7E7E"/>
                </a:solidFill>
                <a:latin typeface="Arial"/>
                <a:cs typeface="Arial"/>
              </a:rPr>
              <a:t> </a:t>
            </a:r>
            <a:r>
              <a:rPr sz="1800" spc="-20" dirty="0">
                <a:solidFill>
                  <a:srgbClr val="7E7E7E"/>
                </a:solidFill>
                <a:latin typeface="Arial"/>
                <a:cs typeface="Arial"/>
              </a:rPr>
              <a:t>ведут</a:t>
            </a:r>
            <a:r>
              <a:rPr sz="1800" spc="10" dirty="0">
                <a:solidFill>
                  <a:srgbClr val="7E7E7E"/>
                </a:solidFill>
                <a:latin typeface="Arial"/>
                <a:cs typeface="Arial"/>
              </a:rPr>
              <a:t> </a:t>
            </a:r>
            <a:r>
              <a:rPr sz="1800" spc="-5" dirty="0">
                <a:solidFill>
                  <a:srgbClr val="7E7E7E"/>
                </a:solidFill>
                <a:latin typeface="Arial"/>
                <a:cs typeface="Arial"/>
              </a:rPr>
              <a:t>компанию</a:t>
            </a:r>
            <a:r>
              <a:rPr sz="1800" spc="-10" dirty="0">
                <a:solidFill>
                  <a:srgbClr val="7E7E7E"/>
                </a:solidFill>
                <a:latin typeface="Arial"/>
                <a:cs typeface="Arial"/>
              </a:rPr>
              <a:t> </a:t>
            </a:r>
            <a:r>
              <a:rPr sz="1800" dirty="0">
                <a:solidFill>
                  <a:srgbClr val="7E7E7E"/>
                </a:solidFill>
                <a:latin typeface="Arial"/>
                <a:cs typeface="Arial"/>
              </a:rPr>
              <a:t>к </a:t>
            </a:r>
            <a:r>
              <a:rPr sz="1800" spc="-45" dirty="0">
                <a:solidFill>
                  <a:srgbClr val="7E7E7E"/>
                </a:solidFill>
                <a:latin typeface="Arial"/>
                <a:cs typeface="Arial"/>
              </a:rPr>
              <a:t>успеху, </a:t>
            </a:r>
            <a:r>
              <a:rPr sz="1800" spc="-40" dirty="0">
                <a:solidFill>
                  <a:srgbClr val="7E7E7E"/>
                </a:solidFill>
                <a:latin typeface="Arial"/>
                <a:cs typeface="Arial"/>
              </a:rPr>
              <a:t> </a:t>
            </a:r>
            <a:r>
              <a:rPr sz="1800" spc="-10" dirty="0">
                <a:solidFill>
                  <a:srgbClr val="7E7E7E"/>
                </a:solidFill>
                <a:latin typeface="Arial"/>
                <a:cs typeface="Arial"/>
              </a:rPr>
              <a:t>остальные</a:t>
            </a:r>
            <a:r>
              <a:rPr sz="1800" spc="10" dirty="0">
                <a:solidFill>
                  <a:srgbClr val="7E7E7E"/>
                </a:solidFill>
                <a:latin typeface="Arial"/>
                <a:cs typeface="Arial"/>
              </a:rPr>
              <a:t> </a:t>
            </a:r>
            <a:r>
              <a:rPr sz="1800" dirty="0">
                <a:solidFill>
                  <a:srgbClr val="7E7E7E"/>
                </a:solidFill>
                <a:latin typeface="Arial"/>
                <a:cs typeface="Arial"/>
              </a:rPr>
              <a:t>–</a:t>
            </a:r>
            <a:r>
              <a:rPr sz="1800" spc="-10" dirty="0">
                <a:solidFill>
                  <a:srgbClr val="7E7E7E"/>
                </a:solidFill>
                <a:latin typeface="Arial"/>
                <a:cs typeface="Arial"/>
              </a:rPr>
              <a:t> </a:t>
            </a:r>
            <a:r>
              <a:rPr sz="1800" spc="-5" dirty="0">
                <a:solidFill>
                  <a:srgbClr val="7E7E7E"/>
                </a:solidFill>
                <a:latin typeface="Arial"/>
                <a:cs typeface="Arial"/>
              </a:rPr>
              <a:t>машина</a:t>
            </a:r>
            <a:r>
              <a:rPr sz="1800" spc="5" dirty="0">
                <a:solidFill>
                  <a:srgbClr val="7E7E7E"/>
                </a:solidFill>
                <a:latin typeface="Arial"/>
                <a:cs typeface="Arial"/>
              </a:rPr>
              <a:t> </a:t>
            </a:r>
            <a:r>
              <a:rPr sz="1800" spc="-10" dirty="0">
                <a:solidFill>
                  <a:srgbClr val="7E7E7E"/>
                </a:solidFill>
                <a:latin typeface="Arial"/>
                <a:cs typeface="Arial"/>
              </a:rPr>
              <a:t>исполнения</a:t>
            </a:r>
            <a:endParaRPr sz="1800">
              <a:latin typeface="Arial"/>
              <a:cs typeface="Arial"/>
            </a:endParaRPr>
          </a:p>
        </p:txBody>
      </p:sp>
      <p:grpSp>
        <p:nvGrpSpPr>
          <p:cNvPr id="45" name="object 45"/>
          <p:cNvGrpSpPr/>
          <p:nvPr/>
        </p:nvGrpSpPr>
        <p:grpSpPr>
          <a:xfrm>
            <a:off x="429005" y="1885060"/>
            <a:ext cx="5249545" cy="1207770"/>
            <a:chOff x="429005" y="1885060"/>
            <a:chExt cx="5249545" cy="1207770"/>
          </a:xfrm>
        </p:grpSpPr>
        <p:sp>
          <p:nvSpPr>
            <p:cNvPr id="46" name="object 46"/>
            <p:cNvSpPr/>
            <p:nvPr/>
          </p:nvSpPr>
          <p:spPr>
            <a:xfrm>
              <a:off x="429005" y="1899665"/>
              <a:ext cx="3880485" cy="1178560"/>
            </a:xfrm>
            <a:custGeom>
              <a:avLst/>
              <a:gdLst/>
              <a:ahLst/>
              <a:cxnLst/>
              <a:rect l="l" t="t" r="r" b="b"/>
              <a:pathLst>
                <a:path w="3880485" h="1178560">
                  <a:moveTo>
                    <a:pt x="3880104" y="0"/>
                  </a:moveTo>
                  <a:lnTo>
                    <a:pt x="0" y="0"/>
                  </a:lnTo>
                  <a:lnTo>
                    <a:pt x="0" y="1178052"/>
                  </a:lnTo>
                  <a:lnTo>
                    <a:pt x="3880104" y="1178052"/>
                  </a:lnTo>
                  <a:lnTo>
                    <a:pt x="3880104" y="0"/>
                  </a:lnTo>
                  <a:close/>
                </a:path>
              </a:pathLst>
            </a:custGeom>
            <a:solidFill>
              <a:srgbClr val="FFFFC9"/>
            </a:solidFill>
          </p:spPr>
          <p:txBody>
            <a:bodyPr wrap="square" lIns="0" tIns="0" rIns="0" bIns="0" rtlCol="0"/>
            <a:lstStyle/>
            <a:p>
              <a:endParaRPr/>
            </a:p>
          </p:txBody>
        </p:sp>
        <p:sp>
          <p:nvSpPr>
            <p:cNvPr id="47" name="object 47"/>
            <p:cNvSpPr/>
            <p:nvPr/>
          </p:nvSpPr>
          <p:spPr>
            <a:xfrm>
              <a:off x="4297045" y="1899665"/>
              <a:ext cx="1367155" cy="1178560"/>
            </a:xfrm>
            <a:custGeom>
              <a:avLst/>
              <a:gdLst/>
              <a:ahLst/>
              <a:cxnLst/>
              <a:rect l="l" t="t" r="r" b="b"/>
              <a:pathLst>
                <a:path w="1367154" h="1178560">
                  <a:moveTo>
                    <a:pt x="0" y="0"/>
                  </a:moveTo>
                  <a:lnTo>
                    <a:pt x="0" y="1178052"/>
                  </a:lnTo>
                </a:path>
                <a:path w="1367154" h="1178560">
                  <a:moveTo>
                    <a:pt x="0" y="334518"/>
                  </a:moveTo>
                  <a:lnTo>
                    <a:pt x="1366901" y="783717"/>
                  </a:lnTo>
                </a:path>
              </a:pathLst>
            </a:custGeom>
            <a:ln w="28956">
              <a:solidFill>
                <a:srgbClr val="A6A6A6"/>
              </a:solidFill>
            </a:ln>
          </p:spPr>
          <p:txBody>
            <a:bodyPr wrap="square" lIns="0" tIns="0" rIns="0" bIns="0" rtlCol="0"/>
            <a:lstStyle/>
            <a:p>
              <a:endParaRPr/>
            </a:p>
          </p:txBody>
        </p:sp>
      </p:grpSp>
      <p:sp>
        <p:nvSpPr>
          <p:cNvPr id="48" name="object 48"/>
          <p:cNvSpPr txBox="1"/>
          <p:nvPr/>
        </p:nvSpPr>
        <p:spPr>
          <a:xfrm>
            <a:off x="487476" y="1920621"/>
            <a:ext cx="3742690" cy="112331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7E7E7E"/>
                </a:solidFill>
                <a:latin typeface="Arial"/>
                <a:cs typeface="Arial"/>
              </a:rPr>
              <a:t>Культура</a:t>
            </a:r>
            <a:r>
              <a:rPr sz="1800" spc="25" dirty="0">
                <a:solidFill>
                  <a:srgbClr val="7E7E7E"/>
                </a:solidFill>
                <a:latin typeface="Arial"/>
                <a:cs typeface="Arial"/>
              </a:rPr>
              <a:t> </a:t>
            </a:r>
            <a:r>
              <a:rPr sz="1800" b="1" spc="-15" dirty="0">
                <a:solidFill>
                  <a:srgbClr val="7E7E7E"/>
                </a:solidFill>
                <a:latin typeface="Arial"/>
                <a:cs typeface="Arial"/>
              </a:rPr>
              <a:t>творчества</a:t>
            </a:r>
            <a:r>
              <a:rPr sz="1800" spc="-15" dirty="0">
                <a:solidFill>
                  <a:srgbClr val="7E7E7E"/>
                </a:solidFill>
                <a:latin typeface="Arial"/>
                <a:cs typeface="Arial"/>
              </a:rPr>
              <a:t>.</a:t>
            </a:r>
            <a:r>
              <a:rPr sz="1800" spc="35" dirty="0">
                <a:solidFill>
                  <a:srgbClr val="7E7E7E"/>
                </a:solidFill>
                <a:latin typeface="Arial"/>
                <a:cs typeface="Arial"/>
              </a:rPr>
              <a:t> </a:t>
            </a:r>
            <a:r>
              <a:rPr sz="1800" dirty="0">
                <a:solidFill>
                  <a:srgbClr val="7E7E7E"/>
                </a:solidFill>
                <a:latin typeface="Arial"/>
                <a:cs typeface="Arial"/>
              </a:rPr>
              <a:t>Мы</a:t>
            </a:r>
            <a:endParaRPr sz="1800">
              <a:latin typeface="Arial"/>
              <a:cs typeface="Arial"/>
            </a:endParaRPr>
          </a:p>
          <a:p>
            <a:pPr marL="12700" marR="5080">
              <a:lnSpc>
                <a:spcPct val="100000"/>
              </a:lnSpc>
            </a:pPr>
            <a:r>
              <a:rPr sz="1800" spc="-5" dirty="0">
                <a:solidFill>
                  <a:srgbClr val="7E7E7E"/>
                </a:solidFill>
                <a:latin typeface="Arial"/>
                <a:cs typeface="Arial"/>
              </a:rPr>
              <a:t>приносим</a:t>
            </a:r>
            <a:r>
              <a:rPr sz="1800" spc="-10" dirty="0">
                <a:solidFill>
                  <a:srgbClr val="7E7E7E"/>
                </a:solidFill>
                <a:latin typeface="Arial"/>
                <a:cs typeface="Arial"/>
              </a:rPr>
              <a:t> конкретную</a:t>
            </a:r>
            <a:r>
              <a:rPr sz="1800" spc="5" dirty="0">
                <a:solidFill>
                  <a:srgbClr val="7E7E7E"/>
                </a:solidFill>
                <a:latin typeface="Arial"/>
                <a:cs typeface="Arial"/>
              </a:rPr>
              <a:t> </a:t>
            </a:r>
            <a:r>
              <a:rPr sz="1800" spc="-15" dirty="0">
                <a:solidFill>
                  <a:srgbClr val="7E7E7E"/>
                </a:solidFill>
                <a:latin typeface="Arial"/>
                <a:cs typeface="Arial"/>
              </a:rPr>
              <a:t>пользу</a:t>
            </a:r>
            <a:r>
              <a:rPr sz="1800" spc="-5" dirty="0">
                <a:solidFill>
                  <a:srgbClr val="7E7E7E"/>
                </a:solidFill>
                <a:latin typeface="Arial"/>
                <a:cs typeface="Arial"/>
              </a:rPr>
              <a:t> </a:t>
            </a:r>
            <a:r>
              <a:rPr sz="1800" spc="-50" dirty="0">
                <a:solidFill>
                  <a:srgbClr val="7E7E7E"/>
                </a:solidFill>
                <a:latin typeface="Arial"/>
                <a:cs typeface="Arial"/>
              </a:rPr>
              <a:t>миру, </a:t>
            </a:r>
            <a:r>
              <a:rPr sz="1800" spc="-484" dirty="0">
                <a:solidFill>
                  <a:srgbClr val="7E7E7E"/>
                </a:solidFill>
                <a:latin typeface="Arial"/>
                <a:cs typeface="Arial"/>
              </a:rPr>
              <a:t> </a:t>
            </a:r>
            <a:r>
              <a:rPr sz="1800" spc="-15" dirty="0">
                <a:solidFill>
                  <a:srgbClr val="7E7E7E"/>
                </a:solidFill>
                <a:latin typeface="Arial"/>
                <a:cs typeface="Arial"/>
              </a:rPr>
              <a:t>создавая</a:t>
            </a:r>
            <a:r>
              <a:rPr sz="1800" spc="70" dirty="0">
                <a:solidFill>
                  <a:srgbClr val="7E7E7E"/>
                </a:solidFill>
                <a:latin typeface="Arial"/>
                <a:cs typeface="Arial"/>
              </a:rPr>
              <a:t> </a:t>
            </a:r>
            <a:r>
              <a:rPr sz="1800" spc="-5" dirty="0">
                <a:solidFill>
                  <a:srgbClr val="7E7E7E"/>
                </a:solidFill>
                <a:latin typeface="Arial"/>
                <a:cs typeface="Arial"/>
              </a:rPr>
              <a:t>ее</a:t>
            </a:r>
            <a:r>
              <a:rPr sz="1800" spc="80" dirty="0">
                <a:solidFill>
                  <a:srgbClr val="7E7E7E"/>
                </a:solidFill>
                <a:latin typeface="Arial"/>
                <a:cs typeface="Arial"/>
              </a:rPr>
              <a:t> </a:t>
            </a:r>
            <a:r>
              <a:rPr sz="1800" spc="-5" dirty="0">
                <a:solidFill>
                  <a:srgbClr val="7E7E7E"/>
                </a:solidFill>
                <a:latin typeface="Arial"/>
                <a:cs typeface="Arial"/>
              </a:rPr>
              <a:t>совместной</a:t>
            </a:r>
            <a:r>
              <a:rPr sz="1800" spc="75" dirty="0">
                <a:solidFill>
                  <a:srgbClr val="7E7E7E"/>
                </a:solidFill>
                <a:latin typeface="Arial"/>
                <a:cs typeface="Arial"/>
              </a:rPr>
              <a:t> </a:t>
            </a:r>
            <a:r>
              <a:rPr sz="1800" spc="-15" dirty="0">
                <a:solidFill>
                  <a:srgbClr val="7E7E7E"/>
                </a:solidFill>
                <a:latin typeface="Arial"/>
                <a:cs typeface="Arial"/>
              </a:rPr>
              <a:t>работой, </a:t>
            </a:r>
            <a:r>
              <a:rPr sz="1800" spc="-10" dirty="0">
                <a:solidFill>
                  <a:srgbClr val="7E7E7E"/>
                </a:solidFill>
                <a:latin typeface="Arial"/>
                <a:cs typeface="Arial"/>
              </a:rPr>
              <a:t> </a:t>
            </a:r>
            <a:r>
              <a:rPr sz="1800" dirty="0">
                <a:solidFill>
                  <a:srgbClr val="7E7E7E"/>
                </a:solidFill>
                <a:latin typeface="Arial"/>
                <a:cs typeface="Arial"/>
              </a:rPr>
              <a:t>в</a:t>
            </a:r>
            <a:r>
              <a:rPr sz="1800" spc="-10" dirty="0">
                <a:solidFill>
                  <a:srgbClr val="7E7E7E"/>
                </a:solidFill>
                <a:latin typeface="Arial"/>
                <a:cs typeface="Arial"/>
              </a:rPr>
              <a:t> которой</a:t>
            </a:r>
            <a:r>
              <a:rPr sz="1800" spc="-20" dirty="0">
                <a:solidFill>
                  <a:srgbClr val="7E7E7E"/>
                </a:solidFill>
                <a:latin typeface="Arial"/>
                <a:cs typeface="Arial"/>
              </a:rPr>
              <a:t> </a:t>
            </a:r>
            <a:r>
              <a:rPr sz="1800" spc="-10" dirty="0">
                <a:solidFill>
                  <a:srgbClr val="7E7E7E"/>
                </a:solidFill>
                <a:latin typeface="Arial"/>
                <a:cs typeface="Arial"/>
              </a:rPr>
              <a:t>дополняем</a:t>
            </a:r>
            <a:r>
              <a:rPr sz="1800" dirty="0">
                <a:solidFill>
                  <a:srgbClr val="7E7E7E"/>
                </a:solidFill>
                <a:latin typeface="Arial"/>
                <a:cs typeface="Arial"/>
              </a:rPr>
              <a:t> </a:t>
            </a:r>
            <a:r>
              <a:rPr sz="1800" spc="-15" dirty="0">
                <a:solidFill>
                  <a:srgbClr val="7E7E7E"/>
                </a:solidFill>
                <a:latin typeface="Arial"/>
                <a:cs typeface="Arial"/>
              </a:rPr>
              <a:t>друг</a:t>
            </a:r>
            <a:r>
              <a:rPr sz="1800" spc="40" dirty="0">
                <a:solidFill>
                  <a:srgbClr val="7E7E7E"/>
                </a:solidFill>
                <a:latin typeface="Arial"/>
                <a:cs typeface="Arial"/>
              </a:rPr>
              <a:t> </a:t>
            </a:r>
            <a:r>
              <a:rPr sz="1800" spc="-20" dirty="0">
                <a:solidFill>
                  <a:srgbClr val="7E7E7E"/>
                </a:solidFill>
                <a:latin typeface="Arial"/>
                <a:cs typeface="Arial"/>
              </a:rPr>
              <a:t>друга</a:t>
            </a:r>
            <a:endParaRPr sz="1800">
              <a:latin typeface="Arial"/>
              <a:cs typeface="Arial"/>
            </a:endParaRPr>
          </a:p>
        </p:txBody>
      </p:sp>
      <p:grpSp>
        <p:nvGrpSpPr>
          <p:cNvPr id="49" name="object 49"/>
          <p:cNvGrpSpPr/>
          <p:nvPr/>
        </p:nvGrpSpPr>
        <p:grpSpPr>
          <a:xfrm>
            <a:off x="6349872" y="1187069"/>
            <a:ext cx="5375275" cy="1139825"/>
            <a:chOff x="6349872" y="1187069"/>
            <a:chExt cx="5375275" cy="1139825"/>
          </a:xfrm>
        </p:grpSpPr>
        <p:sp>
          <p:nvSpPr>
            <p:cNvPr id="50" name="object 50"/>
            <p:cNvSpPr/>
            <p:nvPr/>
          </p:nvSpPr>
          <p:spPr>
            <a:xfrm>
              <a:off x="7160513" y="1201674"/>
              <a:ext cx="4564380" cy="870585"/>
            </a:xfrm>
            <a:custGeom>
              <a:avLst/>
              <a:gdLst/>
              <a:ahLst/>
              <a:cxnLst/>
              <a:rect l="l" t="t" r="r" b="b"/>
              <a:pathLst>
                <a:path w="4564380" h="870585">
                  <a:moveTo>
                    <a:pt x="4564380" y="0"/>
                  </a:moveTo>
                  <a:lnTo>
                    <a:pt x="0" y="0"/>
                  </a:lnTo>
                  <a:lnTo>
                    <a:pt x="0" y="870203"/>
                  </a:lnTo>
                  <a:lnTo>
                    <a:pt x="4564380" y="870203"/>
                  </a:lnTo>
                  <a:lnTo>
                    <a:pt x="4564380" y="0"/>
                  </a:lnTo>
                  <a:close/>
                </a:path>
              </a:pathLst>
            </a:custGeom>
            <a:solidFill>
              <a:srgbClr val="FFFFC9"/>
            </a:solidFill>
          </p:spPr>
          <p:txBody>
            <a:bodyPr wrap="square" lIns="0" tIns="0" rIns="0" bIns="0" rtlCol="0"/>
            <a:lstStyle/>
            <a:p>
              <a:endParaRPr/>
            </a:p>
          </p:txBody>
        </p:sp>
        <p:sp>
          <p:nvSpPr>
            <p:cNvPr id="51" name="object 51"/>
            <p:cNvSpPr/>
            <p:nvPr/>
          </p:nvSpPr>
          <p:spPr>
            <a:xfrm>
              <a:off x="6364477" y="1201674"/>
              <a:ext cx="807720" cy="1110615"/>
            </a:xfrm>
            <a:custGeom>
              <a:avLst/>
              <a:gdLst/>
              <a:ahLst/>
              <a:cxnLst/>
              <a:rect l="l" t="t" r="r" b="b"/>
              <a:pathLst>
                <a:path w="807720" h="1110614">
                  <a:moveTo>
                    <a:pt x="807212" y="0"/>
                  </a:moveTo>
                  <a:lnTo>
                    <a:pt x="807212" y="870203"/>
                  </a:lnTo>
                </a:path>
                <a:path w="807720" h="1110614">
                  <a:moveTo>
                    <a:pt x="807212" y="584962"/>
                  </a:moveTo>
                  <a:lnTo>
                    <a:pt x="0" y="1110361"/>
                  </a:lnTo>
                </a:path>
              </a:pathLst>
            </a:custGeom>
            <a:ln w="28956">
              <a:solidFill>
                <a:srgbClr val="A6A6A6"/>
              </a:solidFill>
            </a:ln>
          </p:spPr>
          <p:txBody>
            <a:bodyPr wrap="square" lIns="0" tIns="0" rIns="0" bIns="0" rtlCol="0"/>
            <a:lstStyle/>
            <a:p>
              <a:endParaRPr/>
            </a:p>
          </p:txBody>
        </p:sp>
      </p:grpSp>
      <p:sp>
        <p:nvSpPr>
          <p:cNvPr id="52" name="object 52"/>
          <p:cNvSpPr txBox="1"/>
          <p:nvPr/>
        </p:nvSpPr>
        <p:spPr>
          <a:xfrm>
            <a:off x="7186168" y="1205610"/>
            <a:ext cx="4538980" cy="848360"/>
          </a:xfrm>
          <a:prstGeom prst="rect">
            <a:avLst/>
          </a:prstGeom>
        </p:spPr>
        <p:txBody>
          <a:bodyPr vert="horz" wrap="square" lIns="0" tIns="12700" rIns="0" bIns="0" rtlCol="0">
            <a:spAutoFit/>
          </a:bodyPr>
          <a:lstStyle/>
          <a:p>
            <a:pPr marL="46355" marR="91440">
              <a:lnSpc>
                <a:spcPct val="100000"/>
              </a:lnSpc>
              <a:spcBef>
                <a:spcPts val="100"/>
              </a:spcBef>
            </a:pPr>
            <a:r>
              <a:rPr sz="1800" spc="-35" dirty="0">
                <a:solidFill>
                  <a:srgbClr val="7E7E7E"/>
                </a:solidFill>
                <a:latin typeface="Arial"/>
                <a:cs typeface="Arial"/>
              </a:rPr>
              <a:t>Культура</a:t>
            </a:r>
            <a:r>
              <a:rPr sz="1800" spc="40" dirty="0">
                <a:solidFill>
                  <a:srgbClr val="7E7E7E"/>
                </a:solidFill>
                <a:latin typeface="Arial"/>
                <a:cs typeface="Arial"/>
              </a:rPr>
              <a:t> </a:t>
            </a:r>
            <a:r>
              <a:rPr sz="1800" b="1" spc="-5" dirty="0">
                <a:solidFill>
                  <a:srgbClr val="7E7E7E"/>
                </a:solidFill>
                <a:latin typeface="Arial"/>
                <a:cs typeface="Arial"/>
              </a:rPr>
              <a:t>развития</a:t>
            </a:r>
            <a:r>
              <a:rPr sz="1800" spc="-5" dirty="0">
                <a:solidFill>
                  <a:srgbClr val="7E7E7E"/>
                </a:solidFill>
                <a:latin typeface="Arial"/>
                <a:cs typeface="Arial"/>
              </a:rPr>
              <a:t>.</a:t>
            </a:r>
            <a:r>
              <a:rPr sz="1800" spc="45" dirty="0">
                <a:solidFill>
                  <a:srgbClr val="7E7E7E"/>
                </a:solidFill>
                <a:latin typeface="Arial"/>
                <a:cs typeface="Arial"/>
              </a:rPr>
              <a:t> </a:t>
            </a:r>
            <a:r>
              <a:rPr sz="1800" dirty="0">
                <a:solidFill>
                  <a:srgbClr val="7E7E7E"/>
                </a:solidFill>
                <a:latin typeface="Arial"/>
                <a:cs typeface="Arial"/>
              </a:rPr>
              <a:t>Мир</a:t>
            </a:r>
            <a:r>
              <a:rPr sz="1800" spc="-15" dirty="0">
                <a:solidFill>
                  <a:srgbClr val="7E7E7E"/>
                </a:solidFill>
                <a:latin typeface="Arial"/>
                <a:cs typeface="Arial"/>
              </a:rPr>
              <a:t> </a:t>
            </a:r>
            <a:r>
              <a:rPr sz="1800" spc="-5" dirty="0">
                <a:solidFill>
                  <a:srgbClr val="7E7E7E"/>
                </a:solidFill>
                <a:latin typeface="Arial"/>
                <a:cs typeface="Arial"/>
              </a:rPr>
              <a:t>состоит</a:t>
            </a:r>
            <a:r>
              <a:rPr sz="1800" spc="-15" dirty="0">
                <a:solidFill>
                  <a:srgbClr val="7E7E7E"/>
                </a:solidFill>
                <a:latin typeface="Arial"/>
                <a:cs typeface="Arial"/>
              </a:rPr>
              <a:t> </a:t>
            </a:r>
            <a:r>
              <a:rPr sz="1800" dirty="0">
                <a:solidFill>
                  <a:srgbClr val="7E7E7E"/>
                </a:solidFill>
                <a:latin typeface="Arial"/>
                <a:cs typeface="Arial"/>
              </a:rPr>
              <a:t>из </a:t>
            </a:r>
            <a:r>
              <a:rPr sz="1800" spc="5" dirty="0">
                <a:solidFill>
                  <a:srgbClr val="7E7E7E"/>
                </a:solidFill>
                <a:latin typeface="Arial"/>
                <a:cs typeface="Arial"/>
              </a:rPr>
              <a:t> </a:t>
            </a:r>
            <a:r>
              <a:rPr sz="1800" spc="-10" dirty="0">
                <a:solidFill>
                  <a:srgbClr val="7E7E7E"/>
                </a:solidFill>
                <a:latin typeface="Arial"/>
                <a:cs typeface="Arial"/>
              </a:rPr>
              <a:t>разных </a:t>
            </a:r>
            <a:r>
              <a:rPr sz="1800" spc="-5" dirty="0">
                <a:solidFill>
                  <a:srgbClr val="7E7E7E"/>
                </a:solidFill>
                <a:latin typeface="Arial"/>
                <a:cs typeface="Arial"/>
              </a:rPr>
              <a:t>сообществ, </a:t>
            </a:r>
            <a:r>
              <a:rPr sz="1800" dirty="0">
                <a:solidFill>
                  <a:srgbClr val="7E7E7E"/>
                </a:solidFill>
                <a:latin typeface="Arial"/>
                <a:cs typeface="Arial"/>
              </a:rPr>
              <a:t>каждое из </a:t>
            </a:r>
            <a:r>
              <a:rPr sz="1800" spc="-10" dirty="0">
                <a:solidFill>
                  <a:srgbClr val="7E7E7E"/>
                </a:solidFill>
                <a:latin typeface="Arial"/>
                <a:cs typeface="Arial"/>
              </a:rPr>
              <a:t>которых </a:t>
            </a:r>
            <a:r>
              <a:rPr sz="1800" spc="-5" dirty="0">
                <a:solidFill>
                  <a:srgbClr val="7E7E7E"/>
                </a:solidFill>
                <a:latin typeface="Arial"/>
                <a:cs typeface="Arial"/>
              </a:rPr>
              <a:t> </a:t>
            </a:r>
            <a:r>
              <a:rPr sz="1800" spc="-20" dirty="0">
                <a:solidFill>
                  <a:srgbClr val="7E7E7E"/>
                </a:solidFill>
                <a:latin typeface="Arial"/>
                <a:cs typeface="Arial"/>
              </a:rPr>
              <a:t>развивает</a:t>
            </a:r>
            <a:r>
              <a:rPr sz="1800" spc="10" dirty="0">
                <a:solidFill>
                  <a:srgbClr val="7E7E7E"/>
                </a:solidFill>
                <a:latin typeface="Arial"/>
                <a:cs typeface="Arial"/>
              </a:rPr>
              <a:t> </a:t>
            </a:r>
            <a:r>
              <a:rPr sz="1800" spc="-15" dirty="0">
                <a:solidFill>
                  <a:srgbClr val="7E7E7E"/>
                </a:solidFill>
                <a:latin typeface="Arial"/>
                <a:cs typeface="Arial"/>
              </a:rPr>
              <a:t>его</a:t>
            </a:r>
            <a:r>
              <a:rPr sz="1800" spc="-10" dirty="0">
                <a:solidFill>
                  <a:srgbClr val="7E7E7E"/>
                </a:solidFill>
                <a:latin typeface="Arial"/>
                <a:cs typeface="Arial"/>
              </a:rPr>
              <a:t> </a:t>
            </a:r>
            <a:r>
              <a:rPr sz="1800" dirty="0">
                <a:solidFill>
                  <a:srgbClr val="7E7E7E"/>
                </a:solidFill>
                <a:latin typeface="Arial"/>
                <a:cs typeface="Arial"/>
              </a:rPr>
              <a:t>в</a:t>
            </a:r>
            <a:r>
              <a:rPr sz="1800" spc="-5" dirty="0">
                <a:solidFill>
                  <a:srgbClr val="7E7E7E"/>
                </a:solidFill>
                <a:latin typeface="Arial"/>
                <a:cs typeface="Arial"/>
              </a:rPr>
              <a:t> </a:t>
            </a:r>
            <a:r>
              <a:rPr sz="1800" spc="-10" dirty="0">
                <a:solidFill>
                  <a:srgbClr val="7E7E7E"/>
                </a:solidFill>
                <a:latin typeface="Arial"/>
                <a:cs typeface="Arial"/>
              </a:rPr>
              <a:t>конкретном</a:t>
            </a:r>
            <a:r>
              <a:rPr sz="1800" spc="5" dirty="0">
                <a:solidFill>
                  <a:srgbClr val="7E7E7E"/>
                </a:solidFill>
                <a:latin typeface="Arial"/>
                <a:cs typeface="Arial"/>
              </a:rPr>
              <a:t> </a:t>
            </a:r>
            <a:r>
              <a:rPr sz="1800" spc="-10" dirty="0">
                <a:solidFill>
                  <a:srgbClr val="7E7E7E"/>
                </a:solidFill>
                <a:latin typeface="Arial"/>
                <a:cs typeface="Arial"/>
              </a:rPr>
              <a:t>направлении</a:t>
            </a:r>
            <a:endParaRPr sz="1800">
              <a:latin typeface="Arial"/>
              <a:cs typeface="Arial"/>
            </a:endParaRPr>
          </a:p>
        </p:txBody>
      </p:sp>
      <p:grpSp>
        <p:nvGrpSpPr>
          <p:cNvPr id="53" name="object 53"/>
          <p:cNvGrpSpPr/>
          <p:nvPr/>
        </p:nvGrpSpPr>
        <p:grpSpPr>
          <a:xfrm>
            <a:off x="6885178" y="2151760"/>
            <a:ext cx="4839970" cy="1054735"/>
            <a:chOff x="6885178" y="2151760"/>
            <a:chExt cx="4839970" cy="1054735"/>
          </a:xfrm>
        </p:grpSpPr>
        <p:sp>
          <p:nvSpPr>
            <p:cNvPr id="54" name="object 54"/>
            <p:cNvSpPr/>
            <p:nvPr/>
          </p:nvSpPr>
          <p:spPr>
            <a:xfrm>
              <a:off x="7768590" y="2166365"/>
              <a:ext cx="3956685" cy="878205"/>
            </a:xfrm>
            <a:custGeom>
              <a:avLst/>
              <a:gdLst/>
              <a:ahLst/>
              <a:cxnLst/>
              <a:rect l="l" t="t" r="r" b="b"/>
              <a:pathLst>
                <a:path w="3956684" h="878205">
                  <a:moveTo>
                    <a:pt x="3956304" y="0"/>
                  </a:moveTo>
                  <a:lnTo>
                    <a:pt x="0" y="0"/>
                  </a:lnTo>
                  <a:lnTo>
                    <a:pt x="0" y="877824"/>
                  </a:lnTo>
                  <a:lnTo>
                    <a:pt x="3956304" y="877824"/>
                  </a:lnTo>
                  <a:lnTo>
                    <a:pt x="3956304" y="0"/>
                  </a:lnTo>
                  <a:close/>
                </a:path>
              </a:pathLst>
            </a:custGeom>
            <a:solidFill>
              <a:srgbClr val="FFFFC9"/>
            </a:solidFill>
          </p:spPr>
          <p:txBody>
            <a:bodyPr wrap="square" lIns="0" tIns="0" rIns="0" bIns="0" rtlCol="0"/>
            <a:lstStyle/>
            <a:p>
              <a:endParaRPr/>
            </a:p>
          </p:txBody>
        </p:sp>
        <p:sp>
          <p:nvSpPr>
            <p:cNvPr id="55" name="object 55"/>
            <p:cNvSpPr/>
            <p:nvPr/>
          </p:nvSpPr>
          <p:spPr>
            <a:xfrm>
              <a:off x="6899783" y="2166365"/>
              <a:ext cx="866140" cy="1025525"/>
            </a:xfrm>
            <a:custGeom>
              <a:avLst/>
              <a:gdLst/>
              <a:ahLst/>
              <a:cxnLst/>
              <a:rect l="l" t="t" r="r" b="b"/>
              <a:pathLst>
                <a:path w="866140" h="1025525">
                  <a:moveTo>
                    <a:pt x="865759" y="0"/>
                  </a:moveTo>
                  <a:lnTo>
                    <a:pt x="865759" y="877824"/>
                  </a:lnTo>
                </a:path>
                <a:path w="866140" h="1025525">
                  <a:moveTo>
                    <a:pt x="865759" y="627380"/>
                  </a:moveTo>
                  <a:lnTo>
                    <a:pt x="0" y="1025144"/>
                  </a:lnTo>
                </a:path>
              </a:pathLst>
            </a:custGeom>
            <a:ln w="28956">
              <a:solidFill>
                <a:srgbClr val="A6A6A6"/>
              </a:solidFill>
            </a:ln>
          </p:spPr>
          <p:txBody>
            <a:bodyPr wrap="square" lIns="0" tIns="0" rIns="0" bIns="0" rtlCol="0"/>
            <a:lstStyle/>
            <a:p>
              <a:endParaRPr/>
            </a:p>
          </p:txBody>
        </p:sp>
      </p:grpSp>
      <p:sp>
        <p:nvSpPr>
          <p:cNvPr id="56" name="object 56"/>
          <p:cNvSpPr txBox="1"/>
          <p:nvPr/>
        </p:nvSpPr>
        <p:spPr>
          <a:xfrm>
            <a:off x="7780019" y="2174494"/>
            <a:ext cx="3945254" cy="848360"/>
          </a:xfrm>
          <a:prstGeom prst="rect">
            <a:avLst/>
          </a:prstGeom>
        </p:spPr>
        <p:txBody>
          <a:bodyPr vert="horz" wrap="square" lIns="0" tIns="12700" rIns="0" bIns="0" rtlCol="0">
            <a:spAutoFit/>
          </a:bodyPr>
          <a:lstStyle/>
          <a:p>
            <a:pPr marL="59690">
              <a:lnSpc>
                <a:spcPct val="100000"/>
              </a:lnSpc>
              <a:spcBef>
                <a:spcPts val="100"/>
              </a:spcBef>
            </a:pPr>
            <a:r>
              <a:rPr sz="1800" spc="-35" dirty="0">
                <a:solidFill>
                  <a:srgbClr val="7E7E7E"/>
                </a:solidFill>
                <a:latin typeface="Arial"/>
                <a:cs typeface="Arial"/>
              </a:rPr>
              <a:t>Культура</a:t>
            </a:r>
            <a:r>
              <a:rPr sz="1800" spc="40" dirty="0">
                <a:solidFill>
                  <a:srgbClr val="7E7E7E"/>
                </a:solidFill>
                <a:latin typeface="Arial"/>
                <a:cs typeface="Arial"/>
              </a:rPr>
              <a:t> </a:t>
            </a:r>
            <a:r>
              <a:rPr sz="1800" b="1" spc="-15" dirty="0">
                <a:solidFill>
                  <a:srgbClr val="7E7E7E"/>
                </a:solidFill>
                <a:latin typeface="Arial"/>
                <a:cs typeface="Arial"/>
              </a:rPr>
              <a:t>согласия</a:t>
            </a:r>
            <a:r>
              <a:rPr sz="1800" spc="-15" dirty="0">
                <a:solidFill>
                  <a:srgbClr val="7E7E7E"/>
                </a:solidFill>
                <a:latin typeface="Arial"/>
                <a:cs typeface="Arial"/>
              </a:rPr>
              <a:t>.</a:t>
            </a:r>
            <a:r>
              <a:rPr sz="1800" spc="10" dirty="0">
                <a:solidFill>
                  <a:srgbClr val="7E7E7E"/>
                </a:solidFill>
                <a:latin typeface="Arial"/>
                <a:cs typeface="Arial"/>
              </a:rPr>
              <a:t> </a:t>
            </a:r>
            <a:r>
              <a:rPr sz="1800" dirty="0">
                <a:solidFill>
                  <a:srgbClr val="7E7E7E"/>
                </a:solidFill>
                <a:latin typeface="Arial"/>
                <a:cs typeface="Arial"/>
              </a:rPr>
              <a:t>Мы</a:t>
            </a:r>
            <a:r>
              <a:rPr sz="1800" spc="-5" dirty="0">
                <a:solidFill>
                  <a:srgbClr val="7E7E7E"/>
                </a:solidFill>
                <a:latin typeface="Arial"/>
                <a:cs typeface="Arial"/>
              </a:rPr>
              <a:t> </a:t>
            </a:r>
            <a:r>
              <a:rPr sz="1800" spc="-10" dirty="0">
                <a:solidFill>
                  <a:srgbClr val="7E7E7E"/>
                </a:solidFill>
                <a:latin typeface="Arial"/>
                <a:cs typeface="Arial"/>
              </a:rPr>
              <a:t>вместе</a:t>
            </a:r>
            <a:endParaRPr sz="1800">
              <a:latin typeface="Arial"/>
              <a:cs typeface="Arial"/>
            </a:endParaRPr>
          </a:p>
          <a:p>
            <a:pPr marL="59690" marR="121920">
              <a:lnSpc>
                <a:spcPct val="100000"/>
              </a:lnSpc>
            </a:pPr>
            <a:r>
              <a:rPr sz="1800" spc="-5" dirty="0">
                <a:solidFill>
                  <a:srgbClr val="7E7E7E"/>
                </a:solidFill>
                <a:latin typeface="Arial"/>
                <a:cs typeface="Arial"/>
              </a:rPr>
              <a:t>меняем </a:t>
            </a:r>
            <a:r>
              <a:rPr sz="1800" dirty="0">
                <a:solidFill>
                  <a:srgbClr val="7E7E7E"/>
                </a:solidFill>
                <a:latin typeface="Arial"/>
                <a:cs typeface="Arial"/>
              </a:rPr>
              <a:t>мир к </a:t>
            </a:r>
            <a:r>
              <a:rPr sz="1800" spc="-5" dirty="0">
                <a:solidFill>
                  <a:srgbClr val="7E7E7E"/>
                </a:solidFill>
                <a:latin typeface="Arial"/>
                <a:cs typeface="Arial"/>
              </a:rPr>
              <a:t>лучшему </a:t>
            </a:r>
            <a:r>
              <a:rPr sz="1800" dirty="0">
                <a:solidFill>
                  <a:srgbClr val="7E7E7E"/>
                </a:solidFill>
                <a:latin typeface="Arial"/>
                <a:cs typeface="Arial"/>
              </a:rPr>
              <a:t>и </a:t>
            </a:r>
            <a:r>
              <a:rPr sz="1800" spc="-10" dirty="0">
                <a:solidFill>
                  <a:srgbClr val="7E7E7E"/>
                </a:solidFill>
                <a:latin typeface="Arial"/>
                <a:cs typeface="Arial"/>
              </a:rPr>
              <a:t>ощущаем </a:t>
            </a:r>
            <a:r>
              <a:rPr sz="1800" spc="-490" dirty="0">
                <a:solidFill>
                  <a:srgbClr val="7E7E7E"/>
                </a:solidFill>
                <a:latin typeface="Arial"/>
                <a:cs typeface="Arial"/>
              </a:rPr>
              <a:t> </a:t>
            </a:r>
            <a:r>
              <a:rPr sz="1800" spc="-5" dirty="0">
                <a:solidFill>
                  <a:srgbClr val="7E7E7E"/>
                </a:solidFill>
                <a:latin typeface="Arial"/>
                <a:cs typeface="Arial"/>
              </a:rPr>
              <a:t>счастье</a:t>
            </a:r>
            <a:r>
              <a:rPr sz="1800" dirty="0">
                <a:solidFill>
                  <a:srgbClr val="7E7E7E"/>
                </a:solidFill>
                <a:latin typeface="Arial"/>
                <a:cs typeface="Arial"/>
              </a:rPr>
              <a:t> </a:t>
            </a:r>
            <a:r>
              <a:rPr sz="1800" spc="-25" dirty="0">
                <a:solidFill>
                  <a:srgbClr val="7E7E7E"/>
                </a:solidFill>
                <a:latin typeface="Arial"/>
                <a:cs typeface="Arial"/>
              </a:rPr>
              <a:t>от</a:t>
            </a:r>
            <a:r>
              <a:rPr sz="1800" spc="-5" dirty="0">
                <a:solidFill>
                  <a:srgbClr val="7E7E7E"/>
                </a:solidFill>
                <a:latin typeface="Arial"/>
                <a:cs typeface="Arial"/>
              </a:rPr>
              <a:t> </a:t>
            </a:r>
            <a:r>
              <a:rPr sz="1800" spc="-10" dirty="0">
                <a:solidFill>
                  <a:srgbClr val="7E7E7E"/>
                </a:solidFill>
                <a:latin typeface="Arial"/>
                <a:cs typeface="Arial"/>
              </a:rPr>
              <a:t>совместного</a:t>
            </a:r>
            <a:r>
              <a:rPr sz="1800" spc="5" dirty="0">
                <a:solidFill>
                  <a:srgbClr val="7E7E7E"/>
                </a:solidFill>
                <a:latin typeface="Arial"/>
                <a:cs typeface="Arial"/>
              </a:rPr>
              <a:t> </a:t>
            </a:r>
            <a:r>
              <a:rPr sz="1800" spc="-5" dirty="0">
                <a:solidFill>
                  <a:srgbClr val="7E7E7E"/>
                </a:solidFill>
                <a:latin typeface="Arial"/>
                <a:cs typeface="Arial"/>
              </a:rPr>
              <a:t>движения</a:t>
            </a:r>
            <a:endParaRPr sz="1800">
              <a:latin typeface="Arial"/>
              <a:cs typeface="Arial"/>
            </a:endParaRPr>
          </a:p>
        </p:txBody>
      </p:sp>
      <p:grpSp>
        <p:nvGrpSpPr>
          <p:cNvPr id="57" name="object 57"/>
          <p:cNvGrpSpPr/>
          <p:nvPr/>
        </p:nvGrpSpPr>
        <p:grpSpPr>
          <a:xfrm>
            <a:off x="7423911" y="3149980"/>
            <a:ext cx="4301490" cy="1425575"/>
            <a:chOff x="7423911" y="3149980"/>
            <a:chExt cx="4301490" cy="1425575"/>
          </a:xfrm>
        </p:grpSpPr>
        <p:sp>
          <p:nvSpPr>
            <p:cNvPr id="58" name="object 58"/>
            <p:cNvSpPr/>
            <p:nvPr/>
          </p:nvSpPr>
          <p:spPr>
            <a:xfrm>
              <a:off x="7844789" y="3164585"/>
              <a:ext cx="3880485" cy="1396365"/>
            </a:xfrm>
            <a:custGeom>
              <a:avLst/>
              <a:gdLst/>
              <a:ahLst/>
              <a:cxnLst/>
              <a:rect l="l" t="t" r="r" b="b"/>
              <a:pathLst>
                <a:path w="3880484" h="1396364">
                  <a:moveTo>
                    <a:pt x="3880104" y="0"/>
                  </a:moveTo>
                  <a:lnTo>
                    <a:pt x="0" y="0"/>
                  </a:lnTo>
                  <a:lnTo>
                    <a:pt x="0" y="1395983"/>
                  </a:lnTo>
                  <a:lnTo>
                    <a:pt x="3880104" y="1395983"/>
                  </a:lnTo>
                  <a:lnTo>
                    <a:pt x="3880104" y="0"/>
                  </a:lnTo>
                  <a:close/>
                </a:path>
              </a:pathLst>
            </a:custGeom>
            <a:solidFill>
              <a:srgbClr val="FFFFC9"/>
            </a:solidFill>
          </p:spPr>
          <p:txBody>
            <a:bodyPr wrap="square" lIns="0" tIns="0" rIns="0" bIns="0" rtlCol="0"/>
            <a:lstStyle/>
            <a:p>
              <a:endParaRPr/>
            </a:p>
          </p:txBody>
        </p:sp>
        <p:sp>
          <p:nvSpPr>
            <p:cNvPr id="59" name="object 59"/>
            <p:cNvSpPr/>
            <p:nvPr/>
          </p:nvSpPr>
          <p:spPr>
            <a:xfrm>
              <a:off x="7438516" y="3164585"/>
              <a:ext cx="395605" cy="1396365"/>
            </a:xfrm>
            <a:custGeom>
              <a:avLst/>
              <a:gdLst/>
              <a:ahLst/>
              <a:cxnLst/>
              <a:rect l="l" t="t" r="r" b="b"/>
              <a:pathLst>
                <a:path w="395604" h="1396364">
                  <a:moveTo>
                    <a:pt x="395477" y="0"/>
                  </a:moveTo>
                  <a:lnTo>
                    <a:pt x="395477" y="1395983"/>
                  </a:lnTo>
                </a:path>
                <a:path w="395604" h="1396364">
                  <a:moveTo>
                    <a:pt x="395477" y="657097"/>
                  </a:moveTo>
                  <a:lnTo>
                    <a:pt x="0" y="994663"/>
                  </a:lnTo>
                </a:path>
              </a:pathLst>
            </a:custGeom>
            <a:ln w="28956">
              <a:solidFill>
                <a:srgbClr val="A6A6A6"/>
              </a:solidFill>
            </a:ln>
          </p:spPr>
          <p:txBody>
            <a:bodyPr wrap="square" lIns="0" tIns="0" rIns="0" bIns="0" rtlCol="0"/>
            <a:lstStyle/>
            <a:p>
              <a:endParaRPr/>
            </a:p>
          </p:txBody>
        </p:sp>
      </p:grpSp>
      <p:sp>
        <p:nvSpPr>
          <p:cNvPr id="60" name="object 60"/>
          <p:cNvSpPr txBox="1"/>
          <p:nvPr/>
        </p:nvSpPr>
        <p:spPr>
          <a:xfrm>
            <a:off x="7904226" y="3157854"/>
            <a:ext cx="3726815" cy="1123315"/>
          </a:xfrm>
          <a:prstGeom prst="rect">
            <a:avLst/>
          </a:prstGeom>
        </p:spPr>
        <p:txBody>
          <a:bodyPr vert="horz" wrap="square" lIns="0" tIns="12700" rIns="0" bIns="0" rtlCol="0">
            <a:spAutoFit/>
          </a:bodyPr>
          <a:lstStyle/>
          <a:p>
            <a:pPr marL="12700" algn="just">
              <a:lnSpc>
                <a:spcPct val="100000"/>
              </a:lnSpc>
              <a:spcBef>
                <a:spcPts val="100"/>
              </a:spcBef>
            </a:pPr>
            <a:r>
              <a:rPr sz="1800" spc="-35" dirty="0">
                <a:solidFill>
                  <a:srgbClr val="7E7E7E"/>
                </a:solidFill>
                <a:latin typeface="Arial"/>
                <a:cs typeface="Arial"/>
              </a:rPr>
              <a:t>Культура</a:t>
            </a:r>
            <a:r>
              <a:rPr sz="1800" spc="40" dirty="0">
                <a:solidFill>
                  <a:srgbClr val="7E7E7E"/>
                </a:solidFill>
                <a:latin typeface="Arial"/>
                <a:cs typeface="Arial"/>
              </a:rPr>
              <a:t> </a:t>
            </a:r>
            <a:r>
              <a:rPr sz="1800" b="1" spc="-5" dirty="0">
                <a:solidFill>
                  <a:srgbClr val="7E7E7E"/>
                </a:solidFill>
                <a:latin typeface="Arial"/>
                <a:cs typeface="Arial"/>
              </a:rPr>
              <a:t>правил</a:t>
            </a:r>
            <a:r>
              <a:rPr sz="1800" spc="-5" dirty="0">
                <a:solidFill>
                  <a:srgbClr val="7E7E7E"/>
                </a:solidFill>
                <a:latin typeface="Arial"/>
                <a:cs typeface="Arial"/>
              </a:rPr>
              <a:t>.</a:t>
            </a:r>
            <a:r>
              <a:rPr sz="1800" spc="5" dirty="0">
                <a:solidFill>
                  <a:srgbClr val="7E7E7E"/>
                </a:solidFill>
                <a:latin typeface="Arial"/>
                <a:cs typeface="Arial"/>
              </a:rPr>
              <a:t> </a:t>
            </a:r>
            <a:r>
              <a:rPr sz="1800" spc="-20" dirty="0">
                <a:solidFill>
                  <a:srgbClr val="7E7E7E"/>
                </a:solidFill>
                <a:latin typeface="Arial"/>
                <a:cs typeface="Arial"/>
              </a:rPr>
              <a:t>Регламенты</a:t>
            </a:r>
            <a:r>
              <a:rPr sz="1800" spc="15" dirty="0">
                <a:solidFill>
                  <a:srgbClr val="7E7E7E"/>
                </a:solidFill>
                <a:latin typeface="Arial"/>
                <a:cs typeface="Arial"/>
              </a:rPr>
              <a:t> </a:t>
            </a:r>
            <a:r>
              <a:rPr sz="1800" dirty="0">
                <a:solidFill>
                  <a:srgbClr val="7E7E7E"/>
                </a:solidFill>
                <a:latin typeface="Arial"/>
                <a:cs typeface="Arial"/>
              </a:rPr>
              <a:t>и</a:t>
            </a:r>
            <a:endParaRPr sz="1800">
              <a:latin typeface="Arial"/>
              <a:cs typeface="Arial"/>
            </a:endParaRPr>
          </a:p>
          <a:p>
            <a:pPr marL="12700" marR="5080" algn="just">
              <a:lnSpc>
                <a:spcPct val="100000"/>
              </a:lnSpc>
            </a:pPr>
            <a:r>
              <a:rPr sz="1800" spc="-20" dirty="0">
                <a:solidFill>
                  <a:srgbClr val="7E7E7E"/>
                </a:solidFill>
                <a:latin typeface="Arial"/>
                <a:cs typeface="Arial"/>
              </a:rPr>
              <a:t>процедуры делают </a:t>
            </a:r>
            <a:r>
              <a:rPr sz="1800" dirty="0">
                <a:solidFill>
                  <a:srgbClr val="7E7E7E"/>
                </a:solidFill>
                <a:latin typeface="Arial"/>
                <a:cs typeface="Arial"/>
              </a:rPr>
              <a:t>из </a:t>
            </a:r>
            <a:r>
              <a:rPr sz="1800" spc="-10" dirty="0">
                <a:solidFill>
                  <a:srgbClr val="7E7E7E"/>
                </a:solidFill>
                <a:latin typeface="Arial"/>
                <a:cs typeface="Arial"/>
              </a:rPr>
              <a:t>организации </a:t>
            </a:r>
            <a:r>
              <a:rPr sz="1800" spc="-490" dirty="0">
                <a:solidFill>
                  <a:srgbClr val="7E7E7E"/>
                </a:solidFill>
                <a:latin typeface="Arial"/>
                <a:cs typeface="Arial"/>
              </a:rPr>
              <a:t> </a:t>
            </a:r>
            <a:r>
              <a:rPr sz="1800" spc="-10" dirty="0">
                <a:solidFill>
                  <a:srgbClr val="7E7E7E"/>
                </a:solidFill>
                <a:latin typeface="Arial"/>
                <a:cs typeface="Arial"/>
              </a:rPr>
              <a:t>несокрушимый </a:t>
            </a:r>
            <a:r>
              <a:rPr sz="1800" spc="-15" dirty="0">
                <a:solidFill>
                  <a:srgbClr val="7E7E7E"/>
                </a:solidFill>
                <a:latin typeface="Arial"/>
                <a:cs typeface="Arial"/>
              </a:rPr>
              <a:t>механизм, </a:t>
            </a:r>
            <a:r>
              <a:rPr sz="1800" spc="-10" dirty="0">
                <a:solidFill>
                  <a:srgbClr val="7E7E7E"/>
                </a:solidFill>
                <a:latin typeface="Arial"/>
                <a:cs typeface="Arial"/>
              </a:rPr>
              <a:t>который </a:t>
            </a:r>
            <a:r>
              <a:rPr sz="1800" spc="-490" dirty="0">
                <a:solidFill>
                  <a:srgbClr val="7E7E7E"/>
                </a:solidFill>
                <a:latin typeface="Arial"/>
                <a:cs typeface="Arial"/>
              </a:rPr>
              <a:t> </a:t>
            </a:r>
            <a:r>
              <a:rPr sz="1800" spc="-10" dirty="0">
                <a:solidFill>
                  <a:srgbClr val="7E7E7E"/>
                </a:solidFill>
                <a:latin typeface="Arial"/>
                <a:cs typeface="Arial"/>
              </a:rPr>
              <a:t>стабильно</a:t>
            </a:r>
            <a:r>
              <a:rPr sz="1800" spc="-15" dirty="0">
                <a:solidFill>
                  <a:srgbClr val="7E7E7E"/>
                </a:solidFill>
                <a:latin typeface="Arial"/>
                <a:cs typeface="Arial"/>
              </a:rPr>
              <a:t> движется</a:t>
            </a:r>
            <a:r>
              <a:rPr sz="1800" dirty="0">
                <a:solidFill>
                  <a:srgbClr val="7E7E7E"/>
                </a:solidFill>
                <a:latin typeface="Arial"/>
                <a:cs typeface="Arial"/>
              </a:rPr>
              <a:t> к </a:t>
            </a:r>
            <a:r>
              <a:rPr sz="1800" spc="-20" dirty="0">
                <a:solidFill>
                  <a:srgbClr val="7E7E7E"/>
                </a:solidFill>
                <a:latin typeface="Arial"/>
                <a:cs typeface="Arial"/>
              </a:rPr>
              <a:t>навсегда</a:t>
            </a:r>
            <a:endParaRPr sz="1800">
              <a:latin typeface="Arial"/>
              <a:cs typeface="Arial"/>
            </a:endParaRPr>
          </a:p>
        </p:txBody>
      </p:sp>
      <p:sp>
        <p:nvSpPr>
          <p:cNvPr id="61" name="object 61"/>
          <p:cNvSpPr txBox="1"/>
          <p:nvPr/>
        </p:nvSpPr>
        <p:spPr>
          <a:xfrm>
            <a:off x="7904226" y="4255389"/>
            <a:ext cx="211836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7E7E7E"/>
                </a:solidFill>
                <a:latin typeface="Arial"/>
                <a:cs typeface="Arial"/>
              </a:rPr>
              <a:t>определенной</a:t>
            </a:r>
            <a:r>
              <a:rPr sz="1800" spc="-50" dirty="0">
                <a:solidFill>
                  <a:srgbClr val="7E7E7E"/>
                </a:solidFill>
                <a:latin typeface="Arial"/>
                <a:cs typeface="Arial"/>
              </a:rPr>
              <a:t> </a:t>
            </a:r>
            <a:r>
              <a:rPr sz="1800" spc="-25" dirty="0">
                <a:solidFill>
                  <a:srgbClr val="7E7E7E"/>
                </a:solidFill>
                <a:latin typeface="Arial"/>
                <a:cs typeface="Arial"/>
              </a:rPr>
              <a:t>цели</a:t>
            </a:r>
            <a:endParaRPr sz="1800">
              <a:latin typeface="Arial"/>
              <a:cs typeface="Arial"/>
            </a:endParaRPr>
          </a:p>
        </p:txBody>
      </p:sp>
      <p:grpSp>
        <p:nvGrpSpPr>
          <p:cNvPr id="62" name="object 62"/>
          <p:cNvGrpSpPr/>
          <p:nvPr/>
        </p:nvGrpSpPr>
        <p:grpSpPr>
          <a:xfrm>
            <a:off x="7848218" y="4660265"/>
            <a:ext cx="3876675" cy="1122045"/>
            <a:chOff x="7848218" y="4660265"/>
            <a:chExt cx="3876675" cy="1122045"/>
          </a:xfrm>
        </p:grpSpPr>
        <p:sp>
          <p:nvSpPr>
            <p:cNvPr id="63" name="object 63"/>
            <p:cNvSpPr/>
            <p:nvPr/>
          </p:nvSpPr>
          <p:spPr>
            <a:xfrm>
              <a:off x="8513825" y="4674870"/>
              <a:ext cx="3211195" cy="1092835"/>
            </a:xfrm>
            <a:custGeom>
              <a:avLst/>
              <a:gdLst/>
              <a:ahLst/>
              <a:cxnLst/>
              <a:rect l="l" t="t" r="r" b="b"/>
              <a:pathLst>
                <a:path w="3211195" h="1092835">
                  <a:moveTo>
                    <a:pt x="3211068" y="0"/>
                  </a:moveTo>
                  <a:lnTo>
                    <a:pt x="0" y="0"/>
                  </a:lnTo>
                  <a:lnTo>
                    <a:pt x="0" y="1092707"/>
                  </a:lnTo>
                  <a:lnTo>
                    <a:pt x="3211068" y="1092707"/>
                  </a:lnTo>
                  <a:lnTo>
                    <a:pt x="3211068" y="0"/>
                  </a:lnTo>
                  <a:close/>
                </a:path>
              </a:pathLst>
            </a:custGeom>
            <a:solidFill>
              <a:srgbClr val="FFFFC9"/>
            </a:solidFill>
          </p:spPr>
          <p:txBody>
            <a:bodyPr wrap="square" lIns="0" tIns="0" rIns="0" bIns="0" rtlCol="0"/>
            <a:lstStyle/>
            <a:p>
              <a:endParaRPr/>
            </a:p>
          </p:txBody>
        </p:sp>
        <p:sp>
          <p:nvSpPr>
            <p:cNvPr id="64" name="object 64"/>
            <p:cNvSpPr/>
            <p:nvPr/>
          </p:nvSpPr>
          <p:spPr>
            <a:xfrm>
              <a:off x="7862823" y="4674870"/>
              <a:ext cx="659130" cy="1092835"/>
            </a:xfrm>
            <a:custGeom>
              <a:avLst/>
              <a:gdLst/>
              <a:ahLst/>
              <a:cxnLst/>
              <a:rect l="l" t="t" r="r" b="b"/>
              <a:pathLst>
                <a:path w="659129" h="1092835">
                  <a:moveTo>
                    <a:pt x="658876" y="0"/>
                  </a:moveTo>
                  <a:lnTo>
                    <a:pt x="658876" y="1092707"/>
                  </a:lnTo>
                </a:path>
                <a:path w="659129" h="1092835">
                  <a:moveTo>
                    <a:pt x="658876" y="346074"/>
                  </a:moveTo>
                  <a:lnTo>
                    <a:pt x="0" y="380110"/>
                  </a:lnTo>
                </a:path>
              </a:pathLst>
            </a:custGeom>
            <a:ln w="28956">
              <a:solidFill>
                <a:srgbClr val="A6A6A6"/>
              </a:solidFill>
            </a:ln>
          </p:spPr>
          <p:txBody>
            <a:bodyPr wrap="square" lIns="0" tIns="0" rIns="0" bIns="0" rtlCol="0"/>
            <a:lstStyle/>
            <a:p>
              <a:endParaRPr/>
            </a:p>
          </p:txBody>
        </p:sp>
      </p:grpSp>
      <p:sp>
        <p:nvSpPr>
          <p:cNvPr id="65" name="object 65"/>
          <p:cNvSpPr txBox="1"/>
          <p:nvPr/>
        </p:nvSpPr>
        <p:spPr>
          <a:xfrm>
            <a:off x="8573261" y="4653737"/>
            <a:ext cx="3009900" cy="575310"/>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7E7E7E"/>
                </a:solidFill>
                <a:latin typeface="Arial"/>
                <a:cs typeface="Arial"/>
              </a:rPr>
              <a:t>Культура</a:t>
            </a:r>
            <a:r>
              <a:rPr sz="1800" spc="-5" dirty="0">
                <a:solidFill>
                  <a:srgbClr val="7E7E7E"/>
                </a:solidFill>
                <a:latin typeface="Arial"/>
                <a:cs typeface="Arial"/>
              </a:rPr>
              <a:t> </a:t>
            </a:r>
            <a:r>
              <a:rPr sz="1800" b="1" spc="-10" dirty="0">
                <a:solidFill>
                  <a:srgbClr val="7E7E7E"/>
                </a:solidFill>
                <a:latin typeface="Arial"/>
                <a:cs typeface="Arial"/>
              </a:rPr>
              <a:t>принадлежности</a:t>
            </a:r>
            <a:r>
              <a:rPr sz="1800" spc="-10" dirty="0">
                <a:solidFill>
                  <a:srgbClr val="7E7E7E"/>
                </a:solidFill>
                <a:latin typeface="Arial"/>
                <a:cs typeface="Arial"/>
              </a:rPr>
              <a:t>.</a:t>
            </a:r>
            <a:endParaRPr sz="1800">
              <a:latin typeface="Arial"/>
              <a:cs typeface="Arial"/>
            </a:endParaRPr>
          </a:p>
          <a:p>
            <a:pPr marL="12700">
              <a:lnSpc>
                <a:spcPct val="100000"/>
              </a:lnSpc>
              <a:spcBef>
                <a:spcPts val="5"/>
              </a:spcBef>
            </a:pPr>
            <a:r>
              <a:rPr sz="1800" spc="-5" dirty="0">
                <a:solidFill>
                  <a:srgbClr val="7E7E7E"/>
                </a:solidFill>
                <a:latin typeface="Arial"/>
                <a:cs typeface="Arial"/>
              </a:rPr>
              <a:t>Наша</a:t>
            </a:r>
            <a:r>
              <a:rPr sz="1800" spc="-20" dirty="0">
                <a:solidFill>
                  <a:srgbClr val="7E7E7E"/>
                </a:solidFill>
                <a:latin typeface="Arial"/>
                <a:cs typeface="Arial"/>
              </a:rPr>
              <a:t> </a:t>
            </a:r>
            <a:r>
              <a:rPr sz="1800" dirty="0">
                <a:solidFill>
                  <a:srgbClr val="7E7E7E"/>
                </a:solidFill>
                <a:latin typeface="Arial"/>
                <a:cs typeface="Arial"/>
              </a:rPr>
              <a:t>маленькая</a:t>
            </a:r>
            <a:r>
              <a:rPr sz="1800" spc="-20" dirty="0">
                <a:solidFill>
                  <a:srgbClr val="7E7E7E"/>
                </a:solidFill>
                <a:latin typeface="Arial"/>
                <a:cs typeface="Arial"/>
              </a:rPr>
              <a:t> </a:t>
            </a:r>
            <a:r>
              <a:rPr sz="1800" spc="-5" dirty="0">
                <a:solidFill>
                  <a:srgbClr val="7E7E7E"/>
                </a:solidFill>
                <a:latin typeface="Arial"/>
                <a:cs typeface="Arial"/>
              </a:rPr>
              <a:t>компания</a:t>
            </a:r>
            <a:endParaRPr sz="1800">
              <a:latin typeface="Arial"/>
              <a:cs typeface="Arial"/>
            </a:endParaRPr>
          </a:p>
        </p:txBody>
      </p:sp>
      <p:sp>
        <p:nvSpPr>
          <p:cNvPr id="66" name="object 66"/>
          <p:cNvSpPr txBox="1"/>
          <p:nvPr/>
        </p:nvSpPr>
        <p:spPr>
          <a:xfrm>
            <a:off x="8573261" y="5203063"/>
            <a:ext cx="3042920" cy="574040"/>
          </a:xfrm>
          <a:prstGeom prst="rect">
            <a:avLst/>
          </a:prstGeom>
        </p:spPr>
        <p:txBody>
          <a:bodyPr vert="horz" wrap="square" lIns="0" tIns="12700" rIns="0" bIns="0" rtlCol="0">
            <a:spAutoFit/>
          </a:bodyPr>
          <a:lstStyle/>
          <a:p>
            <a:pPr marL="12700" marR="5080">
              <a:lnSpc>
                <a:spcPct val="100000"/>
              </a:lnSpc>
              <a:spcBef>
                <a:spcPts val="100"/>
              </a:spcBef>
            </a:pPr>
            <a:r>
              <a:rPr sz="1800" spc="-25" dirty="0">
                <a:solidFill>
                  <a:srgbClr val="7E7E7E"/>
                </a:solidFill>
                <a:latin typeface="Arial"/>
                <a:cs typeface="Arial"/>
              </a:rPr>
              <a:t>делает</a:t>
            </a:r>
            <a:r>
              <a:rPr sz="1800" spc="-15" dirty="0">
                <a:solidFill>
                  <a:srgbClr val="7E7E7E"/>
                </a:solidFill>
                <a:latin typeface="Arial"/>
                <a:cs typeface="Arial"/>
              </a:rPr>
              <a:t> </a:t>
            </a:r>
            <a:r>
              <a:rPr sz="1800" spc="-10" dirty="0">
                <a:solidFill>
                  <a:srgbClr val="7E7E7E"/>
                </a:solidFill>
                <a:latin typeface="Arial"/>
                <a:cs typeface="Arial"/>
              </a:rPr>
              <a:t>свое</a:t>
            </a:r>
            <a:r>
              <a:rPr sz="1800" spc="-5" dirty="0">
                <a:solidFill>
                  <a:srgbClr val="7E7E7E"/>
                </a:solidFill>
                <a:latin typeface="Arial"/>
                <a:cs typeface="Arial"/>
              </a:rPr>
              <a:t> </a:t>
            </a:r>
            <a:r>
              <a:rPr sz="1800" spc="-15" dirty="0">
                <a:solidFill>
                  <a:srgbClr val="7E7E7E"/>
                </a:solidFill>
                <a:latin typeface="Arial"/>
                <a:cs typeface="Arial"/>
              </a:rPr>
              <a:t>дело</a:t>
            </a:r>
            <a:r>
              <a:rPr sz="1800" spc="-20" dirty="0">
                <a:solidFill>
                  <a:srgbClr val="7E7E7E"/>
                </a:solidFill>
                <a:latin typeface="Arial"/>
                <a:cs typeface="Arial"/>
              </a:rPr>
              <a:t> </a:t>
            </a:r>
            <a:r>
              <a:rPr sz="1800" dirty="0">
                <a:solidFill>
                  <a:srgbClr val="7E7E7E"/>
                </a:solidFill>
                <a:latin typeface="Arial"/>
                <a:cs typeface="Arial"/>
              </a:rPr>
              <a:t>в</a:t>
            </a:r>
            <a:r>
              <a:rPr sz="1800" spc="-10" dirty="0">
                <a:solidFill>
                  <a:srgbClr val="7E7E7E"/>
                </a:solidFill>
                <a:latin typeface="Arial"/>
                <a:cs typeface="Arial"/>
              </a:rPr>
              <a:t> опасном </a:t>
            </a:r>
            <a:r>
              <a:rPr sz="1800" spc="-484" dirty="0">
                <a:solidFill>
                  <a:srgbClr val="7E7E7E"/>
                </a:solidFill>
                <a:latin typeface="Arial"/>
                <a:cs typeface="Arial"/>
              </a:rPr>
              <a:t> </a:t>
            </a:r>
            <a:r>
              <a:rPr sz="1800" spc="-5" dirty="0">
                <a:solidFill>
                  <a:srgbClr val="7E7E7E"/>
                </a:solidFill>
                <a:latin typeface="Arial"/>
                <a:cs typeface="Arial"/>
              </a:rPr>
              <a:t>непонятном</a:t>
            </a:r>
            <a:r>
              <a:rPr sz="1800" spc="10" dirty="0">
                <a:solidFill>
                  <a:srgbClr val="7E7E7E"/>
                </a:solidFill>
                <a:latin typeface="Arial"/>
                <a:cs typeface="Arial"/>
              </a:rPr>
              <a:t> </a:t>
            </a:r>
            <a:r>
              <a:rPr sz="1800" spc="-5" dirty="0">
                <a:solidFill>
                  <a:srgbClr val="7E7E7E"/>
                </a:solidFill>
                <a:latin typeface="Arial"/>
                <a:cs typeface="Arial"/>
              </a:rPr>
              <a:t>мире</a:t>
            </a:r>
            <a:endParaRPr sz="1800">
              <a:latin typeface="Arial"/>
              <a:cs typeface="Arial"/>
            </a:endParaRPr>
          </a:p>
        </p:txBody>
      </p:sp>
      <p:grpSp>
        <p:nvGrpSpPr>
          <p:cNvPr id="67" name="object 67"/>
          <p:cNvGrpSpPr/>
          <p:nvPr/>
        </p:nvGrpSpPr>
        <p:grpSpPr>
          <a:xfrm>
            <a:off x="633920" y="1045400"/>
            <a:ext cx="6764020" cy="4026535"/>
            <a:chOff x="633920" y="1045400"/>
            <a:chExt cx="6764020" cy="4026535"/>
          </a:xfrm>
        </p:grpSpPr>
        <p:sp>
          <p:nvSpPr>
            <p:cNvPr id="68" name="object 68"/>
            <p:cNvSpPr/>
            <p:nvPr/>
          </p:nvSpPr>
          <p:spPr>
            <a:xfrm>
              <a:off x="5103367" y="4635119"/>
              <a:ext cx="2281555" cy="423545"/>
            </a:xfrm>
            <a:custGeom>
              <a:avLst/>
              <a:gdLst/>
              <a:ahLst/>
              <a:cxnLst/>
              <a:rect l="l" t="t" r="r" b="b"/>
              <a:pathLst>
                <a:path w="2281554" h="423545">
                  <a:moveTo>
                    <a:pt x="117602" y="0"/>
                  </a:moveTo>
                  <a:lnTo>
                    <a:pt x="0" y="91820"/>
                  </a:lnTo>
                  <a:lnTo>
                    <a:pt x="91821" y="209422"/>
                  </a:lnTo>
                  <a:lnTo>
                    <a:pt x="98298" y="157098"/>
                  </a:lnTo>
                  <a:lnTo>
                    <a:pt x="2268474" y="423544"/>
                  </a:lnTo>
                  <a:lnTo>
                    <a:pt x="2281428" y="318896"/>
                  </a:lnTo>
                  <a:lnTo>
                    <a:pt x="111125" y="52323"/>
                  </a:lnTo>
                  <a:lnTo>
                    <a:pt x="117602" y="0"/>
                  </a:lnTo>
                  <a:close/>
                </a:path>
              </a:pathLst>
            </a:custGeom>
            <a:solidFill>
              <a:srgbClr val="BEBEBE"/>
            </a:solidFill>
          </p:spPr>
          <p:txBody>
            <a:bodyPr wrap="square" lIns="0" tIns="0" rIns="0" bIns="0" rtlCol="0"/>
            <a:lstStyle/>
            <a:p>
              <a:endParaRPr/>
            </a:p>
          </p:txBody>
        </p:sp>
        <p:sp>
          <p:nvSpPr>
            <p:cNvPr id="69" name="object 69"/>
            <p:cNvSpPr/>
            <p:nvPr/>
          </p:nvSpPr>
          <p:spPr>
            <a:xfrm>
              <a:off x="5103367" y="4635119"/>
              <a:ext cx="2281555" cy="423545"/>
            </a:xfrm>
            <a:custGeom>
              <a:avLst/>
              <a:gdLst/>
              <a:ahLst/>
              <a:cxnLst/>
              <a:rect l="l" t="t" r="r" b="b"/>
              <a:pathLst>
                <a:path w="2281554" h="423545">
                  <a:moveTo>
                    <a:pt x="2268474" y="423544"/>
                  </a:moveTo>
                  <a:lnTo>
                    <a:pt x="98298" y="157098"/>
                  </a:lnTo>
                  <a:lnTo>
                    <a:pt x="91821" y="209422"/>
                  </a:lnTo>
                  <a:lnTo>
                    <a:pt x="0" y="91820"/>
                  </a:lnTo>
                  <a:lnTo>
                    <a:pt x="117602" y="0"/>
                  </a:lnTo>
                  <a:lnTo>
                    <a:pt x="111125" y="52323"/>
                  </a:lnTo>
                  <a:lnTo>
                    <a:pt x="2281428" y="318896"/>
                  </a:lnTo>
                  <a:lnTo>
                    <a:pt x="2268474" y="423544"/>
                  </a:lnTo>
                  <a:close/>
                </a:path>
              </a:pathLst>
            </a:custGeom>
            <a:ln w="25400">
              <a:solidFill>
                <a:srgbClr val="7E7E7E"/>
              </a:solidFill>
            </a:ln>
          </p:spPr>
          <p:txBody>
            <a:bodyPr wrap="square" lIns="0" tIns="0" rIns="0" bIns="0" rtlCol="0"/>
            <a:lstStyle/>
            <a:p>
              <a:endParaRPr/>
            </a:p>
          </p:txBody>
        </p:sp>
        <p:sp>
          <p:nvSpPr>
            <p:cNvPr id="70" name="object 70"/>
            <p:cNvSpPr/>
            <p:nvPr/>
          </p:nvSpPr>
          <p:spPr>
            <a:xfrm>
              <a:off x="5488940" y="3751961"/>
              <a:ext cx="1421765" cy="409575"/>
            </a:xfrm>
            <a:custGeom>
              <a:avLst/>
              <a:gdLst/>
              <a:ahLst/>
              <a:cxnLst/>
              <a:rect l="l" t="t" r="r" b="b"/>
              <a:pathLst>
                <a:path w="1421765" h="409575">
                  <a:moveTo>
                    <a:pt x="123571" y="0"/>
                  </a:moveTo>
                  <a:lnTo>
                    <a:pt x="0" y="83438"/>
                  </a:lnTo>
                  <a:lnTo>
                    <a:pt x="83312" y="207009"/>
                  </a:lnTo>
                  <a:lnTo>
                    <a:pt x="93472" y="155320"/>
                  </a:lnTo>
                  <a:lnTo>
                    <a:pt x="1401571" y="409575"/>
                  </a:lnTo>
                  <a:lnTo>
                    <a:pt x="1421638" y="305943"/>
                  </a:lnTo>
                  <a:lnTo>
                    <a:pt x="113537" y="51688"/>
                  </a:lnTo>
                  <a:lnTo>
                    <a:pt x="123571" y="0"/>
                  </a:lnTo>
                  <a:close/>
                </a:path>
              </a:pathLst>
            </a:custGeom>
            <a:solidFill>
              <a:srgbClr val="BEBEBE"/>
            </a:solidFill>
          </p:spPr>
          <p:txBody>
            <a:bodyPr wrap="square" lIns="0" tIns="0" rIns="0" bIns="0" rtlCol="0"/>
            <a:lstStyle/>
            <a:p>
              <a:endParaRPr/>
            </a:p>
          </p:txBody>
        </p:sp>
        <p:sp>
          <p:nvSpPr>
            <p:cNvPr id="71" name="object 71"/>
            <p:cNvSpPr/>
            <p:nvPr/>
          </p:nvSpPr>
          <p:spPr>
            <a:xfrm>
              <a:off x="5488940" y="3751961"/>
              <a:ext cx="1421765" cy="409575"/>
            </a:xfrm>
            <a:custGeom>
              <a:avLst/>
              <a:gdLst/>
              <a:ahLst/>
              <a:cxnLst/>
              <a:rect l="l" t="t" r="r" b="b"/>
              <a:pathLst>
                <a:path w="1421765" h="409575">
                  <a:moveTo>
                    <a:pt x="1401571" y="409575"/>
                  </a:moveTo>
                  <a:lnTo>
                    <a:pt x="93472" y="155320"/>
                  </a:lnTo>
                  <a:lnTo>
                    <a:pt x="83312" y="207009"/>
                  </a:lnTo>
                  <a:lnTo>
                    <a:pt x="0" y="83438"/>
                  </a:lnTo>
                  <a:lnTo>
                    <a:pt x="123571" y="0"/>
                  </a:lnTo>
                  <a:lnTo>
                    <a:pt x="113537" y="51688"/>
                  </a:lnTo>
                  <a:lnTo>
                    <a:pt x="1421638" y="305943"/>
                  </a:lnTo>
                  <a:lnTo>
                    <a:pt x="1401571" y="409575"/>
                  </a:lnTo>
                  <a:close/>
                </a:path>
              </a:pathLst>
            </a:custGeom>
            <a:ln w="25400">
              <a:solidFill>
                <a:srgbClr val="7E7E7E"/>
              </a:solidFill>
            </a:ln>
          </p:spPr>
          <p:txBody>
            <a:bodyPr wrap="square" lIns="0" tIns="0" rIns="0" bIns="0" rtlCol="0"/>
            <a:lstStyle/>
            <a:p>
              <a:endParaRPr/>
            </a:p>
          </p:txBody>
        </p:sp>
        <p:sp>
          <p:nvSpPr>
            <p:cNvPr id="72" name="object 72"/>
            <p:cNvSpPr/>
            <p:nvPr/>
          </p:nvSpPr>
          <p:spPr>
            <a:xfrm>
              <a:off x="5971412" y="2818638"/>
              <a:ext cx="504190" cy="296545"/>
            </a:xfrm>
            <a:custGeom>
              <a:avLst/>
              <a:gdLst/>
              <a:ahLst/>
              <a:cxnLst/>
              <a:rect l="l" t="t" r="r" b="b"/>
              <a:pathLst>
                <a:path w="504189" h="296544">
                  <a:moveTo>
                    <a:pt x="136271" y="0"/>
                  </a:moveTo>
                  <a:lnTo>
                    <a:pt x="0" y="60706"/>
                  </a:lnTo>
                  <a:lnTo>
                    <a:pt x="60706" y="196976"/>
                  </a:lnTo>
                  <a:lnTo>
                    <a:pt x="79628" y="147700"/>
                  </a:lnTo>
                  <a:lnTo>
                    <a:pt x="466344" y="296163"/>
                  </a:lnTo>
                  <a:lnTo>
                    <a:pt x="504063" y="197738"/>
                  </a:lnTo>
                  <a:lnTo>
                    <a:pt x="117348" y="49275"/>
                  </a:lnTo>
                  <a:lnTo>
                    <a:pt x="136271" y="0"/>
                  </a:lnTo>
                  <a:close/>
                </a:path>
              </a:pathLst>
            </a:custGeom>
            <a:solidFill>
              <a:srgbClr val="BEBEBE"/>
            </a:solidFill>
          </p:spPr>
          <p:txBody>
            <a:bodyPr wrap="square" lIns="0" tIns="0" rIns="0" bIns="0" rtlCol="0"/>
            <a:lstStyle/>
            <a:p>
              <a:endParaRPr/>
            </a:p>
          </p:txBody>
        </p:sp>
        <p:sp>
          <p:nvSpPr>
            <p:cNvPr id="73" name="object 73"/>
            <p:cNvSpPr/>
            <p:nvPr/>
          </p:nvSpPr>
          <p:spPr>
            <a:xfrm>
              <a:off x="5971412" y="2818638"/>
              <a:ext cx="504190" cy="296545"/>
            </a:xfrm>
            <a:custGeom>
              <a:avLst/>
              <a:gdLst/>
              <a:ahLst/>
              <a:cxnLst/>
              <a:rect l="l" t="t" r="r" b="b"/>
              <a:pathLst>
                <a:path w="504189" h="296544">
                  <a:moveTo>
                    <a:pt x="466344" y="296163"/>
                  </a:moveTo>
                  <a:lnTo>
                    <a:pt x="79628" y="147700"/>
                  </a:lnTo>
                  <a:lnTo>
                    <a:pt x="60706" y="196976"/>
                  </a:lnTo>
                  <a:lnTo>
                    <a:pt x="0" y="60706"/>
                  </a:lnTo>
                  <a:lnTo>
                    <a:pt x="136271" y="0"/>
                  </a:lnTo>
                  <a:lnTo>
                    <a:pt x="117348" y="49275"/>
                  </a:lnTo>
                  <a:lnTo>
                    <a:pt x="504063" y="197738"/>
                  </a:lnTo>
                  <a:lnTo>
                    <a:pt x="466344" y="296163"/>
                  </a:lnTo>
                  <a:close/>
                </a:path>
              </a:pathLst>
            </a:custGeom>
            <a:ln w="25399">
              <a:solidFill>
                <a:srgbClr val="7E7E7E"/>
              </a:solidFill>
            </a:ln>
          </p:spPr>
          <p:txBody>
            <a:bodyPr wrap="square" lIns="0" tIns="0" rIns="0" bIns="0" rtlCol="0"/>
            <a:lstStyle/>
            <a:p>
              <a:endParaRPr/>
            </a:p>
          </p:txBody>
        </p:sp>
        <p:pic>
          <p:nvPicPr>
            <p:cNvPr id="74" name="object 74"/>
            <p:cNvPicPr/>
            <p:nvPr/>
          </p:nvPicPr>
          <p:blipFill>
            <a:blip r:embed="rId3" cstate="print"/>
            <a:stretch>
              <a:fillRect/>
            </a:stretch>
          </p:blipFill>
          <p:spPr>
            <a:xfrm>
              <a:off x="5906642" y="2364232"/>
              <a:ext cx="236728" cy="215900"/>
            </a:xfrm>
            <a:prstGeom prst="rect">
              <a:avLst/>
            </a:prstGeom>
          </p:spPr>
        </p:pic>
        <p:sp>
          <p:nvSpPr>
            <p:cNvPr id="75" name="object 75"/>
            <p:cNvSpPr/>
            <p:nvPr/>
          </p:nvSpPr>
          <p:spPr>
            <a:xfrm>
              <a:off x="5511037" y="3221863"/>
              <a:ext cx="1007744" cy="398145"/>
            </a:xfrm>
            <a:custGeom>
              <a:avLst/>
              <a:gdLst/>
              <a:ahLst/>
              <a:cxnLst/>
              <a:rect l="l" t="t" r="r" b="b"/>
              <a:pathLst>
                <a:path w="1007745" h="398145">
                  <a:moveTo>
                    <a:pt x="877570" y="0"/>
                  </a:moveTo>
                  <a:lnTo>
                    <a:pt x="891539" y="50800"/>
                  </a:lnTo>
                  <a:lnTo>
                    <a:pt x="0" y="295910"/>
                  </a:lnTo>
                  <a:lnTo>
                    <a:pt x="27939" y="397637"/>
                  </a:lnTo>
                  <a:lnTo>
                    <a:pt x="919607" y="152526"/>
                  </a:lnTo>
                  <a:lnTo>
                    <a:pt x="933576" y="203326"/>
                  </a:lnTo>
                  <a:lnTo>
                    <a:pt x="1007363" y="73660"/>
                  </a:lnTo>
                  <a:lnTo>
                    <a:pt x="877570" y="0"/>
                  </a:lnTo>
                  <a:close/>
                </a:path>
              </a:pathLst>
            </a:custGeom>
            <a:solidFill>
              <a:srgbClr val="BEBEBE"/>
            </a:solidFill>
          </p:spPr>
          <p:txBody>
            <a:bodyPr wrap="square" lIns="0" tIns="0" rIns="0" bIns="0" rtlCol="0"/>
            <a:lstStyle/>
            <a:p>
              <a:endParaRPr/>
            </a:p>
          </p:txBody>
        </p:sp>
        <p:sp>
          <p:nvSpPr>
            <p:cNvPr id="76" name="object 76"/>
            <p:cNvSpPr/>
            <p:nvPr/>
          </p:nvSpPr>
          <p:spPr>
            <a:xfrm>
              <a:off x="5511037" y="3221863"/>
              <a:ext cx="1007744" cy="398145"/>
            </a:xfrm>
            <a:custGeom>
              <a:avLst/>
              <a:gdLst/>
              <a:ahLst/>
              <a:cxnLst/>
              <a:rect l="l" t="t" r="r" b="b"/>
              <a:pathLst>
                <a:path w="1007745" h="398145">
                  <a:moveTo>
                    <a:pt x="0" y="295910"/>
                  </a:moveTo>
                  <a:lnTo>
                    <a:pt x="891539" y="50800"/>
                  </a:lnTo>
                  <a:lnTo>
                    <a:pt x="877570" y="0"/>
                  </a:lnTo>
                  <a:lnTo>
                    <a:pt x="1007363" y="73660"/>
                  </a:lnTo>
                  <a:lnTo>
                    <a:pt x="933576" y="203326"/>
                  </a:lnTo>
                  <a:lnTo>
                    <a:pt x="919607" y="152526"/>
                  </a:lnTo>
                  <a:lnTo>
                    <a:pt x="27939" y="397637"/>
                  </a:lnTo>
                  <a:lnTo>
                    <a:pt x="0" y="295910"/>
                  </a:lnTo>
                  <a:close/>
                </a:path>
              </a:pathLst>
            </a:custGeom>
            <a:ln w="25400">
              <a:solidFill>
                <a:srgbClr val="7E7E7E"/>
              </a:solidFill>
            </a:ln>
          </p:spPr>
          <p:txBody>
            <a:bodyPr wrap="square" lIns="0" tIns="0" rIns="0" bIns="0" rtlCol="0"/>
            <a:lstStyle/>
            <a:p>
              <a:endParaRPr/>
            </a:p>
          </p:txBody>
        </p:sp>
        <p:sp>
          <p:nvSpPr>
            <p:cNvPr id="77" name="object 77"/>
            <p:cNvSpPr/>
            <p:nvPr/>
          </p:nvSpPr>
          <p:spPr>
            <a:xfrm>
              <a:off x="5261736" y="4207002"/>
              <a:ext cx="1814195" cy="398145"/>
            </a:xfrm>
            <a:custGeom>
              <a:avLst/>
              <a:gdLst/>
              <a:ahLst/>
              <a:cxnLst/>
              <a:rect l="l" t="t" r="r" b="b"/>
              <a:pathLst>
                <a:path w="1814195" h="398145">
                  <a:moveTo>
                    <a:pt x="1694814" y="0"/>
                  </a:moveTo>
                  <a:lnTo>
                    <a:pt x="1702181" y="52324"/>
                  </a:lnTo>
                  <a:lnTo>
                    <a:pt x="0" y="293370"/>
                  </a:lnTo>
                  <a:lnTo>
                    <a:pt x="14732" y="397891"/>
                  </a:lnTo>
                  <a:lnTo>
                    <a:pt x="1717039" y="156718"/>
                  </a:lnTo>
                  <a:lnTo>
                    <a:pt x="1724406" y="208915"/>
                  </a:lnTo>
                  <a:lnTo>
                    <a:pt x="1814067" y="89662"/>
                  </a:lnTo>
                  <a:lnTo>
                    <a:pt x="1694814" y="0"/>
                  </a:lnTo>
                  <a:close/>
                </a:path>
              </a:pathLst>
            </a:custGeom>
            <a:solidFill>
              <a:srgbClr val="BEBEBE"/>
            </a:solidFill>
          </p:spPr>
          <p:txBody>
            <a:bodyPr wrap="square" lIns="0" tIns="0" rIns="0" bIns="0" rtlCol="0"/>
            <a:lstStyle/>
            <a:p>
              <a:endParaRPr/>
            </a:p>
          </p:txBody>
        </p:sp>
        <p:sp>
          <p:nvSpPr>
            <p:cNvPr id="78" name="object 78"/>
            <p:cNvSpPr/>
            <p:nvPr/>
          </p:nvSpPr>
          <p:spPr>
            <a:xfrm>
              <a:off x="5261736" y="4207002"/>
              <a:ext cx="1814195" cy="398145"/>
            </a:xfrm>
            <a:custGeom>
              <a:avLst/>
              <a:gdLst/>
              <a:ahLst/>
              <a:cxnLst/>
              <a:rect l="l" t="t" r="r" b="b"/>
              <a:pathLst>
                <a:path w="1814195" h="398145">
                  <a:moveTo>
                    <a:pt x="0" y="293370"/>
                  </a:moveTo>
                  <a:lnTo>
                    <a:pt x="1702181" y="52324"/>
                  </a:lnTo>
                  <a:lnTo>
                    <a:pt x="1694814" y="0"/>
                  </a:lnTo>
                  <a:lnTo>
                    <a:pt x="1814067" y="89662"/>
                  </a:lnTo>
                  <a:lnTo>
                    <a:pt x="1724406" y="208915"/>
                  </a:lnTo>
                  <a:lnTo>
                    <a:pt x="1717039" y="156718"/>
                  </a:lnTo>
                  <a:lnTo>
                    <a:pt x="14732" y="397891"/>
                  </a:lnTo>
                  <a:lnTo>
                    <a:pt x="0" y="293370"/>
                  </a:lnTo>
                  <a:close/>
                </a:path>
              </a:pathLst>
            </a:custGeom>
            <a:ln w="25400">
              <a:solidFill>
                <a:srgbClr val="7E7E7E"/>
              </a:solidFill>
            </a:ln>
          </p:spPr>
          <p:txBody>
            <a:bodyPr wrap="square" lIns="0" tIns="0" rIns="0" bIns="0" rtlCol="0"/>
            <a:lstStyle/>
            <a:p>
              <a:endParaRPr/>
            </a:p>
          </p:txBody>
        </p:sp>
        <p:sp>
          <p:nvSpPr>
            <p:cNvPr id="79" name="object 79"/>
            <p:cNvSpPr/>
            <p:nvPr/>
          </p:nvSpPr>
          <p:spPr>
            <a:xfrm>
              <a:off x="646938" y="1058418"/>
              <a:ext cx="5131435" cy="939165"/>
            </a:xfrm>
            <a:custGeom>
              <a:avLst/>
              <a:gdLst/>
              <a:ahLst/>
              <a:cxnLst/>
              <a:rect l="l" t="t" r="r" b="b"/>
              <a:pathLst>
                <a:path w="5131435" h="939164">
                  <a:moveTo>
                    <a:pt x="4276090" y="682752"/>
                  </a:moveTo>
                  <a:lnTo>
                    <a:pt x="2993263" y="682752"/>
                  </a:lnTo>
                  <a:lnTo>
                    <a:pt x="5010658" y="939165"/>
                  </a:lnTo>
                  <a:lnTo>
                    <a:pt x="4276090" y="682752"/>
                  </a:lnTo>
                  <a:close/>
                </a:path>
                <a:path w="5131435" h="939164">
                  <a:moveTo>
                    <a:pt x="5017516" y="0"/>
                  </a:moveTo>
                  <a:lnTo>
                    <a:pt x="113792" y="0"/>
                  </a:lnTo>
                  <a:lnTo>
                    <a:pt x="69501" y="8939"/>
                  </a:lnTo>
                  <a:lnTo>
                    <a:pt x="33331" y="33321"/>
                  </a:lnTo>
                  <a:lnTo>
                    <a:pt x="8943" y="69490"/>
                  </a:lnTo>
                  <a:lnTo>
                    <a:pt x="0" y="113792"/>
                  </a:lnTo>
                  <a:lnTo>
                    <a:pt x="0" y="568960"/>
                  </a:lnTo>
                  <a:lnTo>
                    <a:pt x="8943" y="613261"/>
                  </a:lnTo>
                  <a:lnTo>
                    <a:pt x="33331" y="649430"/>
                  </a:lnTo>
                  <a:lnTo>
                    <a:pt x="69501" y="673812"/>
                  </a:lnTo>
                  <a:lnTo>
                    <a:pt x="113792" y="682752"/>
                  </a:lnTo>
                  <a:lnTo>
                    <a:pt x="5017516" y="682752"/>
                  </a:lnTo>
                  <a:lnTo>
                    <a:pt x="5061817" y="673812"/>
                  </a:lnTo>
                  <a:lnTo>
                    <a:pt x="5097986" y="649430"/>
                  </a:lnTo>
                  <a:lnTo>
                    <a:pt x="5122368" y="613261"/>
                  </a:lnTo>
                  <a:lnTo>
                    <a:pt x="5131308" y="568960"/>
                  </a:lnTo>
                  <a:lnTo>
                    <a:pt x="5131308" y="113792"/>
                  </a:lnTo>
                  <a:lnTo>
                    <a:pt x="5122368" y="69490"/>
                  </a:lnTo>
                  <a:lnTo>
                    <a:pt x="5097986" y="33321"/>
                  </a:lnTo>
                  <a:lnTo>
                    <a:pt x="5061817" y="8939"/>
                  </a:lnTo>
                  <a:lnTo>
                    <a:pt x="5017516" y="0"/>
                  </a:lnTo>
                  <a:close/>
                </a:path>
              </a:pathLst>
            </a:custGeom>
            <a:solidFill>
              <a:srgbClr val="F1F1F1"/>
            </a:solidFill>
          </p:spPr>
          <p:txBody>
            <a:bodyPr wrap="square" lIns="0" tIns="0" rIns="0" bIns="0" rtlCol="0"/>
            <a:lstStyle/>
            <a:p>
              <a:endParaRPr/>
            </a:p>
          </p:txBody>
        </p:sp>
        <p:sp>
          <p:nvSpPr>
            <p:cNvPr id="80" name="object 80"/>
            <p:cNvSpPr/>
            <p:nvPr/>
          </p:nvSpPr>
          <p:spPr>
            <a:xfrm>
              <a:off x="646938" y="1058418"/>
              <a:ext cx="5131435" cy="939165"/>
            </a:xfrm>
            <a:custGeom>
              <a:avLst/>
              <a:gdLst/>
              <a:ahLst/>
              <a:cxnLst/>
              <a:rect l="l" t="t" r="r" b="b"/>
              <a:pathLst>
                <a:path w="5131435" h="939164">
                  <a:moveTo>
                    <a:pt x="0" y="113792"/>
                  </a:moveTo>
                  <a:lnTo>
                    <a:pt x="8943" y="69490"/>
                  </a:lnTo>
                  <a:lnTo>
                    <a:pt x="33331" y="33321"/>
                  </a:lnTo>
                  <a:lnTo>
                    <a:pt x="69501" y="8939"/>
                  </a:lnTo>
                  <a:lnTo>
                    <a:pt x="113792" y="0"/>
                  </a:lnTo>
                  <a:lnTo>
                    <a:pt x="2993263" y="0"/>
                  </a:lnTo>
                  <a:lnTo>
                    <a:pt x="4276090" y="0"/>
                  </a:lnTo>
                  <a:lnTo>
                    <a:pt x="5017516" y="0"/>
                  </a:lnTo>
                  <a:lnTo>
                    <a:pt x="5061817" y="8939"/>
                  </a:lnTo>
                  <a:lnTo>
                    <a:pt x="5097986" y="33321"/>
                  </a:lnTo>
                  <a:lnTo>
                    <a:pt x="5122368" y="69490"/>
                  </a:lnTo>
                  <a:lnTo>
                    <a:pt x="5131308" y="113792"/>
                  </a:lnTo>
                  <a:lnTo>
                    <a:pt x="5131308" y="398272"/>
                  </a:lnTo>
                  <a:lnTo>
                    <a:pt x="5131308" y="568960"/>
                  </a:lnTo>
                  <a:lnTo>
                    <a:pt x="5122368" y="613261"/>
                  </a:lnTo>
                  <a:lnTo>
                    <a:pt x="5097986" y="649430"/>
                  </a:lnTo>
                  <a:lnTo>
                    <a:pt x="5061817" y="673812"/>
                  </a:lnTo>
                  <a:lnTo>
                    <a:pt x="5017516" y="682752"/>
                  </a:lnTo>
                  <a:lnTo>
                    <a:pt x="4276090" y="682752"/>
                  </a:lnTo>
                  <a:lnTo>
                    <a:pt x="5010658" y="939165"/>
                  </a:lnTo>
                  <a:lnTo>
                    <a:pt x="2993263" y="682752"/>
                  </a:lnTo>
                  <a:lnTo>
                    <a:pt x="113792" y="682752"/>
                  </a:lnTo>
                  <a:lnTo>
                    <a:pt x="69501" y="673812"/>
                  </a:lnTo>
                  <a:lnTo>
                    <a:pt x="33331" y="649430"/>
                  </a:lnTo>
                  <a:lnTo>
                    <a:pt x="8943" y="613261"/>
                  </a:lnTo>
                  <a:lnTo>
                    <a:pt x="0" y="568960"/>
                  </a:lnTo>
                  <a:lnTo>
                    <a:pt x="0" y="398272"/>
                  </a:lnTo>
                  <a:lnTo>
                    <a:pt x="0" y="113792"/>
                  </a:lnTo>
                  <a:close/>
                </a:path>
              </a:pathLst>
            </a:custGeom>
            <a:ln w="25908">
              <a:solidFill>
                <a:srgbClr val="A6A6A6"/>
              </a:solidFill>
            </a:ln>
          </p:spPr>
          <p:txBody>
            <a:bodyPr wrap="square" lIns="0" tIns="0" rIns="0" bIns="0" rtlCol="0"/>
            <a:lstStyle/>
            <a:p>
              <a:endParaRPr/>
            </a:p>
          </p:txBody>
        </p:sp>
      </p:grpSp>
      <p:sp>
        <p:nvSpPr>
          <p:cNvPr id="81" name="object 81"/>
          <p:cNvSpPr txBox="1"/>
          <p:nvPr/>
        </p:nvSpPr>
        <p:spPr>
          <a:xfrm>
            <a:off x="726440" y="6279591"/>
            <a:ext cx="9727565" cy="299720"/>
          </a:xfrm>
          <a:prstGeom prst="rect">
            <a:avLst/>
          </a:prstGeom>
        </p:spPr>
        <p:txBody>
          <a:bodyPr vert="horz" wrap="square" lIns="0" tIns="12700" rIns="0" bIns="0" rtlCol="0">
            <a:spAutoFit/>
          </a:bodyPr>
          <a:lstStyle/>
          <a:p>
            <a:pPr marL="12700">
              <a:lnSpc>
                <a:spcPct val="100000"/>
              </a:lnSpc>
              <a:spcBef>
                <a:spcPts val="100"/>
              </a:spcBef>
            </a:pPr>
            <a:r>
              <a:rPr sz="1800" i="1" spc="-5" dirty="0">
                <a:latin typeface="Arial"/>
                <a:cs typeface="Arial"/>
              </a:rPr>
              <a:t>На</a:t>
            </a:r>
            <a:r>
              <a:rPr sz="1800" i="1" spc="-10" dirty="0">
                <a:latin typeface="Arial"/>
                <a:cs typeface="Arial"/>
              </a:rPr>
              <a:t> основе</a:t>
            </a:r>
            <a:r>
              <a:rPr sz="1800" i="1" spc="-5" dirty="0">
                <a:latin typeface="Arial"/>
                <a:cs typeface="Arial"/>
              </a:rPr>
              <a:t> </a:t>
            </a:r>
            <a:r>
              <a:rPr sz="1800" i="1" spc="-15" dirty="0">
                <a:latin typeface="Arial"/>
                <a:cs typeface="Arial"/>
              </a:rPr>
              <a:t>модели</a:t>
            </a:r>
            <a:r>
              <a:rPr sz="1800" i="1" spc="15" dirty="0">
                <a:latin typeface="Arial"/>
                <a:cs typeface="Arial"/>
              </a:rPr>
              <a:t> </a:t>
            </a:r>
            <a:r>
              <a:rPr sz="1800" i="1" spc="-15" dirty="0">
                <a:latin typeface="Arial"/>
                <a:cs typeface="Arial"/>
              </a:rPr>
              <a:t>культур</a:t>
            </a:r>
            <a:r>
              <a:rPr sz="1800" i="1" dirty="0">
                <a:latin typeface="Arial"/>
                <a:cs typeface="Arial"/>
              </a:rPr>
              <a:t> </a:t>
            </a:r>
            <a:r>
              <a:rPr sz="1800" i="1" spc="-10" dirty="0">
                <a:latin typeface="Arial"/>
                <a:cs typeface="Arial"/>
              </a:rPr>
              <a:t>организаций</a:t>
            </a:r>
            <a:r>
              <a:rPr sz="1800" i="1" spc="5" dirty="0">
                <a:latin typeface="Arial"/>
                <a:cs typeface="Arial"/>
              </a:rPr>
              <a:t> </a:t>
            </a:r>
            <a:r>
              <a:rPr sz="1800" i="1" dirty="0">
                <a:latin typeface="Arial"/>
                <a:cs typeface="Arial"/>
              </a:rPr>
              <a:t>в</a:t>
            </a:r>
            <a:r>
              <a:rPr sz="1800" i="1" spc="5" dirty="0">
                <a:latin typeface="Arial"/>
                <a:cs typeface="Arial"/>
              </a:rPr>
              <a:t> </a:t>
            </a:r>
            <a:r>
              <a:rPr sz="1800" i="1" spc="-10" dirty="0">
                <a:latin typeface="Arial"/>
                <a:cs typeface="Arial"/>
              </a:rPr>
              <a:t>Спиральной </a:t>
            </a:r>
            <a:r>
              <a:rPr sz="1800" i="1" spc="-5" dirty="0">
                <a:latin typeface="Arial"/>
                <a:cs typeface="Arial"/>
              </a:rPr>
              <a:t>динамике</a:t>
            </a:r>
            <a:r>
              <a:rPr sz="1800" i="1" spc="25" dirty="0">
                <a:latin typeface="Arial"/>
                <a:cs typeface="Arial"/>
              </a:rPr>
              <a:t> </a:t>
            </a:r>
            <a:r>
              <a:rPr sz="1800" i="1" dirty="0">
                <a:latin typeface="Arial"/>
                <a:cs typeface="Arial"/>
              </a:rPr>
              <a:t>Марка</a:t>
            </a:r>
            <a:r>
              <a:rPr sz="1800" i="1" spc="-5" dirty="0">
                <a:latin typeface="Arial"/>
                <a:cs typeface="Arial"/>
              </a:rPr>
              <a:t> </a:t>
            </a:r>
            <a:r>
              <a:rPr sz="1800" i="1" spc="-10" dirty="0">
                <a:latin typeface="Arial"/>
                <a:cs typeface="Arial"/>
              </a:rPr>
              <a:t>Розина</a:t>
            </a:r>
            <a:r>
              <a:rPr sz="1800" i="1" dirty="0">
                <a:latin typeface="Arial"/>
                <a:cs typeface="Arial"/>
              </a:rPr>
              <a:t> </a:t>
            </a:r>
            <a:r>
              <a:rPr sz="1800" i="1" spc="-5" dirty="0">
                <a:latin typeface="Arial"/>
                <a:cs typeface="Arial"/>
              </a:rPr>
              <a:t>(</a:t>
            </a:r>
            <a:r>
              <a:rPr sz="1800" i="1" u="heavy" spc="-5" dirty="0">
                <a:solidFill>
                  <a:srgbClr val="0080FF"/>
                </a:solidFill>
                <a:uFill>
                  <a:solidFill>
                    <a:srgbClr val="0080FF"/>
                  </a:solidFill>
                </a:uFill>
                <a:latin typeface="Arial"/>
                <a:cs typeface="Arial"/>
                <a:hlinkClick r:id="rId4"/>
              </a:rPr>
              <a:t>ЭКОПСИ</a:t>
            </a:r>
            <a:r>
              <a:rPr sz="1800" i="1" spc="-5" dirty="0">
                <a:latin typeface="Arial"/>
                <a:cs typeface="Arial"/>
              </a:rPr>
              <a:t>)</a:t>
            </a:r>
            <a:endParaRPr sz="1800">
              <a:latin typeface="Arial"/>
              <a:cs typeface="Arial"/>
            </a:endParaRPr>
          </a:p>
        </p:txBody>
      </p:sp>
      <p:sp>
        <p:nvSpPr>
          <p:cNvPr id="82" name="object 82"/>
          <p:cNvSpPr txBox="1"/>
          <p:nvPr/>
        </p:nvSpPr>
        <p:spPr>
          <a:xfrm>
            <a:off x="1514347" y="1226565"/>
            <a:ext cx="410210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585858"/>
                </a:solidFill>
                <a:latin typeface="Arial"/>
                <a:cs typeface="Arial"/>
              </a:rPr>
              <a:t>Оцените</a:t>
            </a:r>
            <a:r>
              <a:rPr sz="2000" spc="-55" dirty="0">
                <a:solidFill>
                  <a:srgbClr val="585858"/>
                </a:solidFill>
                <a:latin typeface="Arial"/>
                <a:cs typeface="Arial"/>
              </a:rPr>
              <a:t> </a:t>
            </a:r>
            <a:r>
              <a:rPr sz="2000" spc="-5" dirty="0">
                <a:solidFill>
                  <a:srgbClr val="585858"/>
                </a:solidFill>
                <a:latin typeface="Arial"/>
                <a:cs typeface="Arial"/>
              </a:rPr>
              <a:t>культуру</a:t>
            </a:r>
            <a:r>
              <a:rPr sz="2000" spc="-30" dirty="0">
                <a:solidFill>
                  <a:srgbClr val="585858"/>
                </a:solidFill>
                <a:latin typeface="Arial"/>
                <a:cs typeface="Arial"/>
              </a:rPr>
              <a:t> </a:t>
            </a:r>
            <a:r>
              <a:rPr sz="2000" dirty="0">
                <a:solidFill>
                  <a:srgbClr val="585858"/>
                </a:solidFill>
                <a:latin typeface="Arial"/>
                <a:cs typeface="Arial"/>
              </a:rPr>
              <a:t>своей</a:t>
            </a:r>
            <a:r>
              <a:rPr sz="2000" spc="-65" dirty="0">
                <a:solidFill>
                  <a:srgbClr val="585858"/>
                </a:solidFill>
                <a:latin typeface="Arial"/>
                <a:cs typeface="Arial"/>
              </a:rPr>
              <a:t> </a:t>
            </a:r>
            <a:r>
              <a:rPr sz="2000" dirty="0">
                <a:solidFill>
                  <a:srgbClr val="585858"/>
                </a:solidFill>
                <a:latin typeface="Arial"/>
                <a:cs typeface="Arial"/>
              </a:rPr>
              <a:t>компании</a:t>
            </a:r>
            <a:endParaRPr sz="2000">
              <a:latin typeface="Arial"/>
              <a:cs typeface="Arial"/>
            </a:endParaRPr>
          </a:p>
        </p:txBody>
      </p:sp>
      <p:pic>
        <p:nvPicPr>
          <p:cNvPr id="83" name="object 83"/>
          <p:cNvPicPr/>
          <p:nvPr/>
        </p:nvPicPr>
        <p:blipFill>
          <a:blip r:embed="rId5" cstate="print"/>
          <a:stretch>
            <a:fillRect/>
          </a:stretch>
        </p:blipFill>
        <p:spPr>
          <a:xfrm>
            <a:off x="821436" y="1069847"/>
            <a:ext cx="598932" cy="661415"/>
          </a:xfrm>
          <a:prstGeom prst="rect">
            <a:avLst/>
          </a:prstGeom>
        </p:spPr>
      </p:pic>
    </p:spTree>
    <p:extLst>
      <p:ext uri="{BB962C8B-B14F-4D97-AF65-F5344CB8AC3E}">
        <p14:creationId xmlns:p14="http://schemas.microsoft.com/office/powerpoint/2010/main" val="1816382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6050280" cy="574040"/>
          </a:xfrm>
          <a:prstGeom prst="rect">
            <a:avLst/>
          </a:prstGeom>
        </p:spPr>
        <p:txBody>
          <a:bodyPr vert="horz" wrap="square" lIns="0" tIns="12700" rIns="0" bIns="0" rtlCol="0">
            <a:spAutoFit/>
          </a:bodyPr>
          <a:lstStyle/>
          <a:p>
            <a:pPr marL="12700">
              <a:lnSpc>
                <a:spcPct val="100000"/>
              </a:lnSpc>
              <a:spcBef>
                <a:spcPts val="100"/>
              </a:spcBef>
            </a:pPr>
            <a:r>
              <a:rPr spc="-40" dirty="0"/>
              <a:t>Разделение</a:t>
            </a:r>
            <a:r>
              <a:rPr spc="-50" dirty="0"/>
              <a:t> </a:t>
            </a:r>
            <a:r>
              <a:rPr dirty="0"/>
              <a:t>рисков и</a:t>
            </a:r>
            <a:r>
              <a:rPr spc="-20" dirty="0"/>
              <a:t> </a:t>
            </a:r>
            <a:r>
              <a:rPr spc="-30" dirty="0"/>
              <a:t>успеха</a:t>
            </a:r>
          </a:p>
        </p:txBody>
      </p:sp>
      <p:grpSp>
        <p:nvGrpSpPr>
          <p:cNvPr id="3" name="object 3"/>
          <p:cNvGrpSpPr/>
          <p:nvPr/>
        </p:nvGrpSpPr>
        <p:grpSpPr>
          <a:xfrm>
            <a:off x="5804915" y="1222121"/>
            <a:ext cx="5752465" cy="1602105"/>
            <a:chOff x="5804915" y="1222121"/>
            <a:chExt cx="5752465" cy="1602105"/>
          </a:xfrm>
        </p:grpSpPr>
        <p:sp>
          <p:nvSpPr>
            <p:cNvPr id="4" name="object 4"/>
            <p:cNvSpPr/>
            <p:nvPr/>
          </p:nvSpPr>
          <p:spPr>
            <a:xfrm>
              <a:off x="5804915" y="2212848"/>
              <a:ext cx="719455" cy="611505"/>
            </a:xfrm>
            <a:custGeom>
              <a:avLst/>
              <a:gdLst/>
              <a:ahLst/>
              <a:cxnLst/>
              <a:rect l="l" t="t" r="r" b="b"/>
              <a:pathLst>
                <a:path w="719454" h="611505">
                  <a:moveTo>
                    <a:pt x="359663" y="0"/>
                  </a:moveTo>
                  <a:lnTo>
                    <a:pt x="0" y="168148"/>
                  </a:lnTo>
                  <a:lnTo>
                    <a:pt x="124460" y="168148"/>
                  </a:lnTo>
                  <a:lnTo>
                    <a:pt x="124460" y="611124"/>
                  </a:lnTo>
                  <a:lnTo>
                    <a:pt x="594868" y="611124"/>
                  </a:lnTo>
                  <a:lnTo>
                    <a:pt x="594868" y="168148"/>
                  </a:lnTo>
                  <a:lnTo>
                    <a:pt x="719328" y="168148"/>
                  </a:lnTo>
                  <a:lnTo>
                    <a:pt x="359663" y="0"/>
                  </a:lnTo>
                  <a:close/>
                </a:path>
              </a:pathLst>
            </a:custGeom>
            <a:solidFill>
              <a:srgbClr val="33CCCC"/>
            </a:solidFill>
          </p:spPr>
          <p:txBody>
            <a:bodyPr wrap="square" lIns="0" tIns="0" rIns="0" bIns="0" rtlCol="0"/>
            <a:lstStyle/>
            <a:p>
              <a:endParaRPr/>
            </a:p>
          </p:txBody>
        </p:sp>
        <p:sp>
          <p:nvSpPr>
            <p:cNvPr id="5" name="object 5"/>
            <p:cNvSpPr/>
            <p:nvPr/>
          </p:nvSpPr>
          <p:spPr>
            <a:xfrm>
              <a:off x="7020305" y="1236726"/>
              <a:ext cx="4537075" cy="1323340"/>
            </a:xfrm>
            <a:custGeom>
              <a:avLst/>
              <a:gdLst/>
              <a:ahLst/>
              <a:cxnLst/>
              <a:rect l="l" t="t" r="r" b="b"/>
              <a:pathLst>
                <a:path w="4537075" h="1323339">
                  <a:moveTo>
                    <a:pt x="4536948" y="0"/>
                  </a:moveTo>
                  <a:lnTo>
                    <a:pt x="0" y="0"/>
                  </a:lnTo>
                  <a:lnTo>
                    <a:pt x="0" y="1322832"/>
                  </a:lnTo>
                  <a:lnTo>
                    <a:pt x="4536948" y="1322832"/>
                  </a:lnTo>
                  <a:lnTo>
                    <a:pt x="4536948" y="0"/>
                  </a:lnTo>
                  <a:close/>
                </a:path>
              </a:pathLst>
            </a:custGeom>
            <a:solidFill>
              <a:srgbClr val="FFFFC9"/>
            </a:solidFill>
          </p:spPr>
          <p:txBody>
            <a:bodyPr wrap="square" lIns="0" tIns="0" rIns="0" bIns="0" rtlCol="0"/>
            <a:lstStyle/>
            <a:p>
              <a:endParaRPr/>
            </a:p>
          </p:txBody>
        </p:sp>
        <p:sp>
          <p:nvSpPr>
            <p:cNvPr id="6" name="object 6"/>
            <p:cNvSpPr/>
            <p:nvPr/>
          </p:nvSpPr>
          <p:spPr>
            <a:xfrm>
              <a:off x="6288658" y="1236726"/>
              <a:ext cx="727710" cy="1323340"/>
            </a:xfrm>
            <a:custGeom>
              <a:avLst/>
              <a:gdLst/>
              <a:ahLst/>
              <a:cxnLst/>
              <a:rect l="l" t="t" r="r" b="b"/>
              <a:pathLst>
                <a:path w="727709" h="1323339">
                  <a:moveTo>
                    <a:pt x="727456" y="0"/>
                  </a:moveTo>
                  <a:lnTo>
                    <a:pt x="727456" y="1322832"/>
                  </a:lnTo>
                </a:path>
                <a:path w="727709" h="1323339">
                  <a:moveTo>
                    <a:pt x="727456" y="978788"/>
                  </a:moveTo>
                  <a:lnTo>
                    <a:pt x="0" y="1273937"/>
                  </a:lnTo>
                </a:path>
              </a:pathLst>
            </a:custGeom>
            <a:ln w="28956">
              <a:solidFill>
                <a:srgbClr val="A6A6A6"/>
              </a:solidFill>
            </a:ln>
          </p:spPr>
          <p:txBody>
            <a:bodyPr wrap="square" lIns="0" tIns="0" rIns="0" bIns="0" rtlCol="0"/>
            <a:lstStyle/>
            <a:p>
              <a:endParaRPr/>
            </a:p>
          </p:txBody>
        </p:sp>
      </p:grpSp>
      <p:sp>
        <p:nvSpPr>
          <p:cNvPr id="7" name="object 7"/>
          <p:cNvSpPr txBox="1"/>
          <p:nvPr/>
        </p:nvSpPr>
        <p:spPr>
          <a:xfrm>
            <a:off x="7030593" y="1193038"/>
            <a:ext cx="4526915" cy="1397635"/>
          </a:xfrm>
          <a:prstGeom prst="rect">
            <a:avLst/>
          </a:prstGeom>
        </p:spPr>
        <p:txBody>
          <a:bodyPr vert="horz" wrap="square" lIns="0" tIns="12700" rIns="0" bIns="0" rtlCol="0">
            <a:spAutoFit/>
          </a:bodyPr>
          <a:lstStyle/>
          <a:p>
            <a:pPr marL="101600" marR="107950" indent="373380">
              <a:lnSpc>
                <a:spcPct val="100000"/>
              </a:lnSpc>
              <a:spcBef>
                <a:spcPts val="100"/>
              </a:spcBef>
            </a:pPr>
            <a:r>
              <a:rPr sz="1800" b="1" spc="-5" dirty="0">
                <a:solidFill>
                  <a:srgbClr val="7E7E7E"/>
                </a:solidFill>
                <a:latin typeface="Arial"/>
                <a:cs typeface="Arial"/>
              </a:rPr>
              <a:t>Бирюзовый</a:t>
            </a:r>
            <a:r>
              <a:rPr sz="1800" spc="-5" dirty="0">
                <a:solidFill>
                  <a:srgbClr val="7E7E7E"/>
                </a:solidFill>
                <a:latin typeface="Arial"/>
                <a:cs typeface="Arial"/>
              </a:rPr>
              <a:t>.</a:t>
            </a:r>
            <a:r>
              <a:rPr sz="1800" spc="10" dirty="0">
                <a:solidFill>
                  <a:srgbClr val="7E7E7E"/>
                </a:solidFill>
                <a:latin typeface="Arial"/>
                <a:cs typeface="Arial"/>
              </a:rPr>
              <a:t> </a:t>
            </a:r>
            <a:r>
              <a:rPr sz="1800" spc="-10" dirty="0">
                <a:solidFill>
                  <a:srgbClr val="7E7E7E"/>
                </a:solidFill>
                <a:latin typeface="Arial"/>
                <a:cs typeface="Arial"/>
              </a:rPr>
              <a:t>Большое</a:t>
            </a:r>
            <a:r>
              <a:rPr sz="1800" spc="-5" dirty="0">
                <a:solidFill>
                  <a:srgbClr val="7E7E7E"/>
                </a:solidFill>
                <a:latin typeface="Arial"/>
                <a:cs typeface="Arial"/>
              </a:rPr>
              <a:t> движение </a:t>
            </a:r>
            <a:r>
              <a:rPr sz="1800" dirty="0">
                <a:solidFill>
                  <a:srgbClr val="7E7E7E"/>
                </a:solidFill>
                <a:latin typeface="Arial"/>
                <a:cs typeface="Arial"/>
              </a:rPr>
              <a:t> </a:t>
            </a:r>
            <a:r>
              <a:rPr sz="1800" spc="-15" dirty="0">
                <a:solidFill>
                  <a:srgbClr val="7E7E7E"/>
                </a:solidFill>
                <a:latin typeface="Arial"/>
                <a:cs typeface="Arial"/>
              </a:rPr>
              <a:t>включает</a:t>
            </a:r>
            <a:r>
              <a:rPr sz="1800" spc="-30" dirty="0">
                <a:solidFill>
                  <a:srgbClr val="7E7E7E"/>
                </a:solidFill>
                <a:latin typeface="Arial"/>
                <a:cs typeface="Arial"/>
              </a:rPr>
              <a:t> </a:t>
            </a:r>
            <a:r>
              <a:rPr sz="1800" spc="-10" dirty="0">
                <a:solidFill>
                  <a:srgbClr val="7E7E7E"/>
                </a:solidFill>
                <a:latin typeface="Arial"/>
                <a:cs typeface="Arial"/>
              </a:rPr>
              <a:t>множество</a:t>
            </a:r>
            <a:r>
              <a:rPr sz="1800" spc="15" dirty="0">
                <a:solidFill>
                  <a:srgbClr val="7E7E7E"/>
                </a:solidFill>
                <a:latin typeface="Arial"/>
                <a:cs typeface="Arial"/>
              </a:rPr>
              <a:t> </a:t>
            </a:r>
            <a:r>
              <a:rPr sz="1800" spc="-15" dirty="0">
                <a:solidFill>
                  <a:srgbClr val="7E7E7E"/>
                </a:solidFill>
                <a:latin typeface="Arial"/>
                <a:cs typeface="Arial"/>
              </a:rPr>
              <a:t>желтых</a:t>
            </a:r>
            <a:r>
              <a:rPr sz="1800" spc="-5" dirty="0">
                <a:solidFill>
                  <a:srgbClr val="7E7E7E"/>
                </a:solidFill>
                <a:latin typeface="Arial"/>
                <a:cs typeface="Arial"/>
              </a:rPr>
              <a:t> инициатив, </a:t>
            </a:r>
            <a:r>
              <a:rPr sz="1800" spc="-484" dirty="0">
                <a:solidFill>
                  <a:srgbClr val="7E7E7E"/>
                </a:solidFill>
                <a:latin typeface="Arial"/>
                <a:cs typeface="Arial"/>
              </a:rPr>
              <a:t> </a:t>
            </a:r>
            <a:r>
              <a:rPr sz="1800" spc="-10" dirty="0">
                <a:solidFill>
                  <a:srgbClr val="7E7E7E"/>
                </a:solidFill>
                <a:latin typeface="Arial"/>
                <a:cs typeface="Arial"/>
              </a:rPr>
              <a:t>действующих</a:t>
            </a:r>
            <a:r>
              <a:rPr sz="1800" spc="-20" dirty="0">
                <a:solidFill>
                  <a:srgbClr val="7E7E7E"/>
                </a:solidFill>
                <a:latin typeface="Arial"/>
                <a:cs typeface="Arial"/>
              </a:rPr>
              <a:t> </a:t>
            </a:r>
            <a:r>
              <a:rPr sz="1800" spc="-25" dirty="0">
                <a:solidFill>
                  <a:srgbClr val="7E7E7E"/>
                </a:solidFill>
                <a:latin typeface="Arial"/>
                <a:cs typeface="Arial"/>
              </a:rPr>
              <a:t>по-разному,</a:t>
            </a:r>
            <a:r>
              <a:rPr sz="1800" spc="40" dirty="0">
                <a:solidFill>
                  <a:srgbClr val="7E7E7E"/>
                </a:solidFill>
                <a:latin typeface="Arial"/>
                <a:cs typeface="Arial"/>
              </a:rPr>
              <a:t> </a:t>
            </a:r>
            <a:r>
              <a:rPr sz="1800" spc="-5" dirty="0">
                <a:solidFill>
                  <a:srgbClr val="7E7E7E"/>
                </a:solidFill>
                <a:latin typeface="Arial"/>
                <a:cs typeface="Arial"/>
              </a:rPr>
              <a:t>но</a:t>
            </a:r>
            <a:r>
              <a:rPr sz="1800" spc="5" dirty="0">
                <a:solidFill>
                  <a:srgbClr val="7E7E7E"/>
                </a:solidFill>
                <a:latin typeface="Arial"/>
                <a:cs typeface="Arial"/>
              </a:rPr>
              <a:t> </a:t>
            </a:r>
            <a:r>
              <a:rPr sz="1800" spc="-20" dirty="0">
                <a:solidFill>
                  <a:srgbClr val="7E7E7E"/>
                </a:solidFill>
                <a:latin typeface="Arial"/>
                <a:cs typeface="Arial"/>
              </a:rPr>
              <a:t>отдающих</a:t>
            </a:r>
            <a:endParaRPr sz="1800">
              <a:latin typeface="Arial"/>
              <a:cs typeface="Arial"/>
            </a:endParaRPr>
          </a:p>
          <a:p>
            <a:pPr marL="708025" marR="275590" indent="-438150">
              <a:lnSpc>
                <a:spcPct val="100000"/>
              </a:lnSpc>
            </a:pPr>
            <a:r>
              <a:rPr sz="1800" spc="-5" dirty="0">
                <a:solidFill>
                  <a:srgbClr val="7E7E7E"/>
                </a:solidFill>
                <a:latin typeface="Arial"/>
                <a:cs typeface="Arial"/>
              </a:rPr>
              <a:t>часть </a:t>
            </a:r>
            <a:r>
              <a:rPr sz="1800" spc="-25" dirty="0">
                <a:solidFill>
                  <a:srgbClr val="7E7E7E"/>
                </a:solidFill>
                <a:latin typeface="Arial"/>
                <a:cs typeface="Arial"/>
              </a:rPr>
              <a:t>успеха</a:t>
            </a:r>
            <a:r>
              <a:rPr sz="1800" spc="40" dirty="0">
                <a:solidFill>
                  <a:srgbClr val="7E7E7E"/>
                </a:solidFill>
                <a:latin typeface="Arial"/>
                <a:cs typeface="Arial"/>
              </a:rPr>
              <a:t> </a:t>
            </a:r>
            <a:r>
              <a:rPr sz="1800" spc="-30" dirty="0">
                <a:solidFill>
                  <a:srgbClr val="7E7E7E"/>
                </a:solidFill>
                <a:latin typeface="Arial"/>
                <a:cs typeface="Arial"/>
              </a:rPr>
              <a:t>сообществу,</a:t>
            </a:r>
            <a:r>
              <a:rPr sz="1800" spc="15" dirty="0">
                <a:solidFill>
                  <a:srgbClr val="7E7E7E"/>
                </a:solidFill>
                <a:latin typeface="Arial"/>
                <a:cs typeface="Arial"/>
              </a:rPr>
              <a:t> </a:t>
            </a:r>
            <a:r>
              <a:rPr sz="1800" spc="-10" dirty="0">
                <a:solidFill>
                  <a:srgbClr val="7E7E7E"/>
                </a:solidFill>
                <a:latin typeface="Arial"/>
                <a:cs typeface="Arial"/>
              </a:rPr>
              <a:t>которое</a:t>
            </a:r>
            <a:r>
              <a:rPr sz="1800" spc="5" dirty="0">
                <a:solidFill>
                  <a:srgbClr val="7E7E7E"/>
                </a:solidFill>
                <a:latin typeface="Arial"/>
                <a:cs typeface="Arial"/>
              </a:rPr>
              <a:t> </a:t>
            </a:r>
            <a:r>
              <a:rPr sz="1800" dirty="0">
                <a:solidFill>
                  <a:srgbClr val="7E7E7E"/>
                </a:solidFill>
                <a:latin typeface="Arial"/>
                <a:cs typeface="Arial"/>
              </a:rPr>
              <a:t>им </a:t>
            </a:r>
            <a:r>
              <a:rPr sz="1800" spc="-484" dirty="0">
                <a:solidFill>
                  <a:srgbClr val="7E7E7E"/>
                </a:solidFill>
                <a:latin typeface="Arial"/>
                <a:cs typeface="Arial"/>
              </a:rPr>
              <a:t> </a:t>
            </a:r>
            <a:r>
              <a:rPr sz="1800" spc="-20" dirty="0">
                <a:solidFill>
                  <a:srgbClr val="7E7E7E"/>
                </a:solidFill>
                <a:latin typeface="Arial"/>
                <a:cs typeface="Arial"/>
              </a:rPr>
              <a:t>помогает</a:t>
            </a:r>
            <a:r>
              <a:rPr sz="1800" spc="5" dirty="0">
                <a:solidFill>
                  <a:srgbClr val="7E7E7E"/>
                </a:solidFill>
                <a:latin typeface="Arial"/>
                <a:cs typeface="Arial"/>
              </a:rPr>
              <a:t> </a:t>
            </a:r>
            <a:r>
              <a:rPr sz="1800" spc="-5" dirty="0">
                <a:solidFill>
                  <a:srgbClr val="7E7E7E"/>
                </a:solidFill>
                <a:latin typeface="Arial"/>
                <a:cs typeface="Arial"/>
              </a:rPr>
              <a:t>при</a:t>
            </a:r>
            <a:r>
              <a:rPr sz="1800" dirty="0">
                <a:solidFill>
                  <a:srgbClr val="7E7E7E"/>
                </a:solidFill>
                <a:latin typeface="Arial"/>
                <a:cs typeface="Arial"/>
              </a:rPr>
              <a:t> </a:t>
            </a:r>
            <a:r>
              <a:rPr sz="1800" spc="-15" dirty="0">
                <a:solidFill>
                  <a:srgbClr val="7E7E7E"/>
                </a:solidFill>
                <a:latin typeface="Arial"/>
                <a:cs typeface="Arial"/>
              </a:rPr>
              <a:t>необходимости</a:t>
            </a:r>
            <a:endParaRPr sz="1800">
              <a:latin typeface="Arial"/>
              <a:cs typeface="Arial"/>
            </a:endParaRPr>
          </a:p>
        </p:txBody>
      </p:sp>
      <p:grpSp>
        <p:nvGrpSpPr>
          <p:cNvPr id="8" name="object 8"/>
          <p:cNvGrpSpPr/>
          <p:nvPr/>
        </p:nvGrpSpPr>
        <p:grpSpPr>
          <a:xfrm>
            <a:off x="756666" y="2657855"/>
            <a:ext cx="5767705" cy="3571240"/>
            <a:chOff x="756666" y="2657855"/>
            <a:chExt cx="5767705" cy="3571240"/>
          </a:xfrm>
        </p:grpSpPr>
        <p:sp>
          <p:nvSpPr>
            <p:cNvPr id="9" name="object 9"/>
            <p:cNvSpPr/>
            <p:nvPr/>
          </p:nvSpPr>
          <p:spPr>
            <a:xfrm>
              <a:off x="5660136" y="2657855"/>
              <a:ext cx="719455" cy="612775"/>
            </a:xfrm>
            <a:custGeom>
              <a:avLst/>
              <a:gdLst/>
              <a:ahLst/>
              <a:cxnLst/>
              <a:rect l="l" t="t" r="r" b="b"/>
              <a:pathLst>
                <a:path w="719454" h="612775">
                  <a:moveTo>
                    <a:pt x="359663" y="0"/>
                  </a:moveTo>
                  <a:lnTo>
                    <a:pt x="0" y="168529"/>
                  </a:lnTo>
                  <a:lnTo>
                    <a:pt x="124460" y="168529"/>
                  </a:lnTo>
                  <a:lnTo>
                    <a:pt x="124460" y="612648"/>
                  </a:lnTo>
                  <a:lnTo>
                    <a:pt x="594867" y="612648"/>
                  </a:lnTo>
                  <a:lnTo>
                    <a:pt x="594867" y="168529"/>
                  </a:lnTo>
                  <a:lnTo>
                    <a:pt x="719327" y="168529"/>
                  </a:lnTo>
                  <a:lnTo>
                    <a:pt x="359663" y="0"/>
                  </a:lnTo>
                  <a:close/>
                </a:path>
              </a:pathLst>
            </a:custGeom>
            <a:solidFill>
              <a:srgbClr val="FFFF00"/>
            </a:solidFill>
          </p:spPr>
          <p:txBody>
            <a:bodyPr wrap="square" lIns="0" tIns="0" rIns="0" bIns="0" rtlCol="0"/>
            <a:lstStyle/>
            <a:p>
              <a:endParaRPr/>
            </a:p>
          </p:txBody>
        </p:sp>
        <p:sp>
          <p:nvSpPr>
            <p:cNvPr id="10" name="object 10"/>
            <p:cNvSpPr/>
            <p:nvPr/>
          </p:nvSpPr>
          <p:spPr>
            <a:xfrm>
              <a:off x="5804916" y="3102863"/>
              <a:ext cx="719455" cy="611505"/>
            </a:xfrm>
            <a:custGeom>
              <a:avLst/>
              <a:gdLst/>
              <a:ahLst/>
              <a:cxnLst/>
              <a:rect l="l" t="t" r="r" b="b"/>
              <a:pathLst>
                <a:path w="719454" h="611504">
                  <a:moveTo>
                    <a:pt x="359663" y="0"/>
                  </a:moveTo>
                  <a:lnTo>
                    <a:pt x="0" y="168148"/>
                  </a:lnTo>
                  <a:lnTo>
                    <a:pt x="124460" y="168148"/>
                  </a:lnTo>
                  <a:lnTo>
                    <a:pt x="124460" y="611124"/>
                  </a:lnTo>
                  <a:lnTo>
                    <a:pt x="594868" y="611124"/>
                  </a:lnTo>
                  <a:lnTo>
                    <a:pt x="594868" y="168148"/>
                  </a:lnTo>
                  <a:lnTo>
                    <a:pt x="719328" y="168148"/>
                  </a:lnTo>
                  <a:lnTo>
                    <a:pt x="359663" y="0"/>
                  </a:lnTo>
                  <a:close/>
                </a:path>
              </a:pathLst>
            </a:custGeom>
            <a:solidFill>
              <a:srgbClr val="33CC33"/>
            </a:solidFill>
          </p:spPr>
          <p:txBody>
            <a:bodyPr wrap="square" lIns="0" tIns="0" rIns="0" bIns="0" rtlCol="0"/>
            <a:lstStyle/>
            <a:p>
              <a:endParaRPr/>
            </a:p>
          </p:txBody>
        </p:sp>
        <p:sp>
          <p:nvSpPr>
            <p:cNvPr id="11" name="object 11"/>
            <p:cNvSpPr/>
            <p:nvPr/>
          </p:nvSpPr>
          <p:spPr>
            <a:xfrm>
              <a:off x="5660136" y="3547872"/>
              <a:ext cx="719455" cy="612775"/>
            </a:xfrm>
            <a:custGeom>
              <a:avLst/>
              <a:gdLst/>
              <a:ahLst/>
              <a:cxnLst/>
              <a:rect l="l" t="t" r="r" b="b"/>
              <a:pathLst>
                <a:path w="719454" h="612775">
                  <a:moveTo>
                    <a:pt x="359663" y="0"/>
                  </a:moveTo>
                  <a:lnTo>
                    <a:pt x="0" y="168528"/>
                  </a:lnTo>
                  <a:lnTo>
                    <a:pt x="124460" y="168528"/>
                  </a:lnTo>
                  <a:lnTo>
                    <a:pt x="124460" y="612647"/>
                  </a:lnTo>
                  <a:lnTo>
                    <a:pt x="594867" y="612647"/>
                  </a:lnTo>
                  <a:lnTo>
                    <a:pt x="594867" y="168528"/>
                  </a:lnTo>
                  <a:lnTo>
                    <a:pt x="719327" y="168528"/>
                  </a:lnTo>
                  <a:lnTo>
                    <a:pt x="359663" y="0"/>
                  </a:lnTo>
                  <a:close/>
                </a:path>
              </a:pathLst>
            </a:custGeom>
            <a:solidFill>
              <a:srgbClr val="FF6600"/>
            </a:solidFill>
          </p:spPr>
          <p:txBody>
            <a:bodyPr wrap="square" lIns="0" tIns="0" rIns="0" bIns="0" rtlCol="0"/>
            <a:lstStyle/>
            <a:p>
              <a:endParaRPr/>
            </a:p>
          </p:txBody>
        </p:sp>
        <p:sp>
          <p:nvSpPr>
            <p:cNvPr id="12" name="object 12"/>
            <p:cNvSpPr/>
            <p:nvPr/>
          </p:nvSpPr>
          <p:spPr>
            <a:xfrm>
              <a:off x="5804916" y="3995927"/>
              <a:ext cx="719455" cy="611505"/>
            </a:xfrm>
            <a:custGeom>
              <a:avLst/>
              <a:gdLst/>
              <a:ahLst/>
              <a:cxnLst/>
              <a:rect l="l" t="t" r="r" b="b"/>
              <a:pathLst>
                <a:path w="719454" h="611504">
                  <a:moveTo>
                    <a:pt x="359663" y="0"/>
                  </a:moveTo>
                  <a:lnTo>
                    <a:pt x="0" y="168148"/>
                  </a:lnTo>
                  <a:lnTo>
                    <a:pt x="124460" y="168148"/>
                  </a:lnTo>
                  <a:lnTo>
                    <a:pt x="124460" y="611124"/>
                  </a:lnTo>
                  <a:lnTo>
                    <a:pt x="594868" y="611124"/>
                  </a:lnTo>
                  <a:lnTo>
                    <a:pt x="594868" y="168148"/>
                  </a:lnTo>
                  <a:lnTo>
                    <a:pt x="719328" y="168148"/>
                  </a:lnTo>
                  <a:lnTo>
                    <a:pt x="359663" y="0"/>
                  </a:lnTo>
                  <a:close/>
                </a:path>
              </a:pathLst>
            </a:custGeom>
            <a:solidFill>
              <a:srgbClr val="3333CC"/>
            </a:solidFill>
          </p:spPr>
          <p:txBody>
            <a:bodyPr wrap="square" lIns="0" tIns="0" rIns="0" bIns="0" rtlCol="0"/>
            <a:lstStyle/>
            <a:p>
              <a:endParaRPr/>
            </a:p>
          </p:txBody>
        </p:sp>
        <p:sp>
          <p:nvSpPr>
            <p:cNvPr id="13" name="object 13"/>
            <p:cNvSpPr/>
            <p:nvPr/>
          </p:nvSpPr>
          <p:spPr>
            <a:xfrm>
              <a:off x="5660136" y="4436363"/>
              <a:ext cx="719455" cy="614680"/>
            </a:xfrm>
            <a:custGeom>
              <a:avLst/>
              <a:gdLst/>
              <a:ahLst/>
              <a:cxnLst/>
              <a:rect l="l" t="t" r="r" b="b"/>
              <a:pathLst>
                <a:path w="719454" h="614679">
                  <a:moveTo>
                    <a:pt x="359663" y="0"/>
                  </a:moveTo>
                  <a:lnTo>
                    <a:pt x="0" y="168910"/>
                  </a:lnTo>
                  <a:lnTo>
                    <a:pt x="124460" y="168910"/>
                  </a:lnTo>
                  <a:lnTo>
                    <a:pt x="124460" y="614172"/>
                  </a:lnTo>
                  <a:lnTo>
                    <a:pt x="594867" y="614172"/>
                  </a:lnTo>
                  <a:lnTo>
                    <a:pt x="594867" y="168910"/>
                  </a:lnTo>
                  <a:lnTo>
                    <a:pt x="719327" y="168910"/>
                  </a:lnTo>
                  <a:lnTo>
                    <a:pt x="359663" y="0"/>
                  </a:lnTo>
                  <a:close/>
                </a:path>
              </a:pathLst>
            </a:custGeom>
            <a:solidFill>
              <a:srgbClr val="FF0000"/>
            </a:solidFill>
          </p:spPr>
          <p:txBody>
            <a:bodyPr wrap="square" lIns="0" tIns="0" rIns="0" bIns="0" rtlCol="0"/>
            <a:lstStyle/>
            <a:p>
              <a:endParaRPr/>
            </a:p>
          </p:txBody>
        </p:sp>
        <p:sp>
          <p:nvSpPr>
            <p:cNvPr id="14" name="object 14"/>
            <p:cNvSpPr/>
            <p:nvPr/>
          </p:nvSpPr>
          <p:spPr>
            <a:xfrm>
              <a:off x="5804916" y="4882895"/>
              <a:ext cx="719455" cy="611505"/>
            </a:xfrm>
            <a:custGeom>
              <a:avLst/>
              <a:gdLst/>
              <a:ahLst/>
              <a:cxnLst/>
              <a:rect l="l" t="t" r="r" b="b"/>
              <a:pathLst>
                <a:path w="719454" h="611504">
                  <a:moveTo>
                    <a:pt x="359663" y="0"/>
                  </a:moveTo>
                  <a:lnTo>
                    <a:pt x="0" y="168147"/>
                  </a:lnTo>
                  <a:lnTo>
                    <a:pt x="124460" y="168147"/>
                  </a:lnTo>
                  <a:lnTo>
                    <a:pt x="124460" y="611123"/>
                  </a:lnTo>
                  <a:lnTo>
                    <a:pt x="594868" y="611123"/>
                  </a:lnTo>
                  <a:lnTo>
                    <a:pt x="594868" y="168147"/>
                  </a:lnTo>
                  <a:lnTo>
                    <a:pt x="719328" y="168147"/>
                  </a:lnTo>
                  <a:lnTo>
                    <a:pt x="359663" y="0"/>
                  </a:lnTo>
                  <a:close/>
                </a:path>
              </a:pathLst>
            </a:custGeom>
            <a:solidFill>
              <a:srgbClr val="FF00FF"/>
            </a:solidFill>
          </p:spPr>
          <p:txBody>
            <a:bodyPr wrap="square" lIns="0" tIns="0" rIns="0" bIns="0" rtlCol="0"/>
            <a:lstStyle/>
            <a:p>
              <a:endParaRPr/>
            </a:p>
          </p:txBody>
        </p:sp>
        <p:sp>
          <p:nvSpPr>
            <p:cNvPr id="15" name="object 15"/>
            <p:cNvSpPr/>
            <p:nvPr/>
          </p:nvSpPr>
          <p:spPr>
            <a:xfrm>
              <a:off x="5660136" y="5326379"/>
              <a:ext cx="719455" cy="619125"/>
            </a:xfrm>
            <a:custGeom>
              <a:avLst/>
              <a:gdLst/>
              <a:ahLst/>
              <a:cxnLst/>
              <a:rect l="l" t="t" r="r" b="b"/>
              <a:pathLst>
                <a:path w="719454" h="619125">
                  <a:moveTo>
                    <a:pt x="359663" y="0"/>
                  </a:moveTo>
                  <a:lnTo>
                    <a:pt x="0" y="170180"/>
                  </a:lnTo>
                  <a:lnTo>
                    <a:pt x="124460" y="170180"/>
                  </a:lnTo>
                  <a:lnTo>
                    <a:pt x="124460" y="618744"/>
                  </a:lnTo>
                  <a:lnTo>
                    <a:pt x="594867" y="618744"/>
                  </a:lnTo>
                  <a:lnTo>
                    <a:pt x="594867" y="170180"/>
                  </a:lnTo>
                  <a:lnTo>
                    <a:pt x="719327" y="170180"/>
                  </a:lnTo>
                  <a:lnTo>
                    <a:pt x="359663" y="0"/>
                  </a:lnTo>
                  <a:close/>
                </a:path>
              </a:pathLst>
            </a:custGeom>
            <a:solidFill>
              <a:srgbClr val="FFCC66"/>
            </a:solidFill>
          </p:spPr>
          <p:txBody>
            <a:bodyPr wrap="square" lIns="0" tIns="0" rIns="0" bIns="0" rtlCol="0"/>
            <a:lstStyle/>
            <a:p>
              <a:endParaRPr/>
            </a:p>
          </p:txBody>
        </p:sp>
        <p:sp>
          <p:nvSpPr>
            <p:cNvPr id="16" name="object 16"/>
            <p:cNvSpPr/>
            <p:nvPr/>
          </p:nvSpPr>
          <p:spPr>
            <a:xfrm>
              <a:off x="756666" y="5583173"/>
              <a:ext cx="4642485" cy="631190"/>
            </a:xfrm>
            <a:custGeom>
              <a:avLst/>
              <a:gdLst/>
              <a:ahLst/>
              <a:cxnLst/>
              <a:rect l="l" t="t" r="r" b="b"/>
              <a:pathLst>
                <a:path w="4642485" h="631189">
                  <a:moveTo>
                    <a:pt x="4642104" y="0"/>
                  </a:moveTo>
                  <a:lnTo>
                    <a:pt x="0" y="0"/>
                  </a:lnTo>
                  <a:lnTo>
                    <a:pt x="0" y="630935"/>
                  </a:lnTo>
                  <a:lnTo>
                    <a:pt x="4642104" y="630935"/>
                  </a:lnTo>
                  <a:lnTo>
                    <a:pt x="4642104" y="0"/>
                  </a:lnTo>
                  <a:close/>
                </a:path>
              </a:pathLst>
            </a:custGeom>
            <a:solidFill>
              <a:srgbClr val="FFFFC9"/>
            </a:solidFill>
          </p:spPr>
          <p:txBody>
            <a:bodyPr wrap="square" lIns="0" tIns="0" rIns="0" bIns="0" rtlCol="0"/>
            <a:lstStyle/>
            <a:p>
              <a:endParaRPr/>
            </a:p>
          </p:txBody>
        </p:sp>
        <p:sp>
          <p:nvSpPr>
            <p:cNvPr id="17" name="object 17"/>
            <p:cNvSpPr/>
            <p:nvPr/>
          </p:nvSpPr>
          <p:spPr>
            <a:xfrm>
              <a:off x="5408422" y="5583173"/>
              <a:ext cx="471170" cy="631190"/>
            </a:xfrm>
            <a:custGeom>
              <a:avLst/>
              <a:gdLst/>
              <a:ahLst/>
              <a:cxnLst/>
              <a:rect l="l" t="t" r="r" b="b"/>
              <a:pathLst>
                <a:path w="471170" h="631189">
                  <a:moveTo>
                    <a:pt x="0" y="0"/>
                  </a:moveTo>
                  <a:lnTo>
                    <a:pt x="0" y="630935"/>
                  </a:lnTo>
                </a:path>
                <a:path w="471170" h="631189">
                  <a:moveTo>
                    <a:pt x="0" y="115036"/>
                  </a:moveTo>
                  <a:lnTo>
                    <a:pt x="471169" y="1523"/>
                  </a:lnTo>
                </a:path>
              </a:pathLst>
            </a:custGeom>
            <a:ln w="28956">
              <a:solidFill>
                <a:srgbClr val="A6A6A6"/>
              </a:solidFill>
            </a:ln>
          </p:spPr>
          <p:txBody>
            <a:bodyPr wrap="square" lIns="0" tIns="0" rIns="0" bIns="0" rtlCol="0"/>
            <a:lstStyle/>
            <a:p>
              <a:endParaRPr/>
            </a:p>
          </p:txBody>
        </p:sp>
      </p:grpSp>
      <p:sp>
        <p:nvSpPr>
          <p:cNvPr id="18" name="object 18"/>
          <p:cNvSpPr txBox="1"/>
          <p:nvPr/>
        </p:nvSpPr>
        <p:spPr>
          <a:xfrm>
            <a:off x="756666" y="5606288"/>
            <a:ext cx="4637405" cy="574040"/>
          </a:xfrm>
          <a:prstGeom prst="rect">
            <a:avLst/>
          </a:prstGeom>
        </p:spPr>
        <p:txBody>
          <a:bodyPr vert="horz" wrap="square" lIns="0" tIns="12700" rIns="0" bIns="0" rtlCol="0">
            <a:spAutoFit/>
          </a:bodyPr>
          <a:lstStyle/>
          <a:p>
            <a:pPr marL="635" algn="ctr">
              <a:lnSpc>
                <a:spcPct val="100000"/>
              </a:lnSpc>
              <a:spcBef>
                <a:spcPts val="100"/>
              </a:spcBef>
            </a:pPr>
            <a:r>
              <a:rPr sz="1800" b="1" spc="-10" dirty="0">
                <a:solidFill>
                  <a:srgbClr val="7E7E7E"/>
                </a:solidFill>
                <a:latin typeface="Arial"/>
                <a:cs typeface="Arial"/>
              </a:rPr>
              <a:t>Бежевый</a:t>
            </a:r>
            <a:r>
              <a:rPr sz="1800" spc="-10" dirty="0">
                <a:solidFill>
                  <a:srgbClr val="7E7E7E"/>
                </a:solidFill>
                <a:latin typeface="Arial"/>
                <a:cs typeface="Arial"/>
              </a:rPr>
              <a:t>.</a:t>
            </a:r>
            <a:r>
              <a:rPr sz="1800" spc="10" dirty="0">
                <a:solidFill>
                  <a:srgbClr val="7E7E7E"/>
                </a:solidFill>
                <a:latin typeface="Arial"/>
                <a:cs typeface="Arial"/>
              </a:rPr>
              <a:t> </a:t>
            </a:r>
            <a:r>
              <a:rPr sz="1800" dirty="0">
                <a:solidFill>
                  <a:srgbClr val="7E7E7E"/>
                </a:solidFill>
                <a:latin typeface="Arial"/>
                <a:cs typeface="Arial"/>
              </a:rPr>
              <a:t>Я</a:t>
            </a:r>
            <a:r>
              <a:rPr sz="1800" spc="-10" dirty="0">
                <a:solidFill>
                  <a:srgbClr val="7E7E7E"/>
                </a:solidFill>
                <a:latin typeface="Arial"/>
                <a:cs typeface="Arial"/>
              </a:rPr>
              <a:t> </a:t>
            </a:r>
            <a:r>
              <a:rPr sz="1800" dirty="0">
                <a:solidFill>
                  <a:srgbClr val="7E7E7E"/>
                </a:solidFill>
                <a:latin typeface="Arial"/>
                <a:cs typeface="Arial"/>
              </a:rPr>
              <a:t>–</a:t>
            </a:r>
            <a:r>
              <a:rPr sz="1800" spc="-15" dirty="0">
                <a:solidFill>
                  <a:srgbClr val="7E7E7E"/>
                </a:solidFill>
                <a:latin typeface="Arial"/>
                <a:cs typeface="Arial"/>
              </a:rPr>
              <a:t> </a:t>
            </a:r>
            <a:r>
              <a:rPr sz="1800" spc="-10" dirty="0">
                <a:solidFill>
                  <a:srgbClr val="7E7E7E"/>
                </a:solidFill>
                <a:latin typeface="Arial"/>
                <a:cs typeface="Arial"/>
              </a:rPr>
              <a:t>один,</a:t>
            </a:r>
            <a:r>
              <a:rPr sz="1800" spc="-20" dirty="0">
                <a:solidFill>
                  <a:srgbClr val="7E7E7E"/>
                </a:solidFill>
                <a:latin typeface="Arial"/>
                <a:cs typeface="Arial"/>
              </a:rPr>
              <a:t> </a:t>
            </a:r>
            <a:r>
              <a:rPr sz="1800" spc="-10" dirty="0">
                <a:solidFill>
                  <a:srgbClr val="7E7E7E"/>
                </a:solidFill>
                <a:latin typeface="Arial"/>
                <a:cs typeface="Arial"/>
              </a:rPr>
              <a:t>выживаю.</a:t>
            </a:r>
            <a:endParaRPr sz="1800">
              <a:latin typeface="Arial"/>
              <a:cs typeface="Arial"/>
            </a:endParaRPr>
          </a:p>
          <a:p>
            <a:pPr marL="4445" algn="ctr">
              <a:lnSpc>
                <a:spcPct val="100000"/>
              </a:lnSpc>
            </a:pPr>
            <a:r>
              <a:rPr sz="1800" dirty="0">
                <a:solidFill>
                  <a:srgbClr val="7E7E7E"/>
                </a:solidFill>
                <a:latin typeface="Arial"/>
                <a:cs typeface="Arial"/>
              </a:rPr>
              <a:t>Все</a:t>
            </a:r>
            <a:r>
              <a:rPr sz="1800" spc="-25" dirty="0">
                <a:solidFill>
                  <a:srgbClr val="7E7E7E"/>
                </a:solidFill>
                <a:latin typeface="Arial"/>
                <a:cs typeface="Arial"/>
              </a:rPr>
              <a:t> </a:t>
            </a:r>
            <a:r>
              <a:rPr sz="1800" spc="-5" dirty="0">
                <a:solidFill>
                  <a:srgbClr val="7E7E7E"/>
                </a:solidFill>
                <a:latin typeface="Arial"/>
                <a:cs typeface="Arial"/>
              </a:rPr>
              <a:t>риски</a:t>
            </a:r>
            <a:r>
              <a:rPr sz="1800" spc="-30" dirty="0">
                <a:solidFill>
                  <a:srgbClr val="7E7E7E"/>
                </a:solidFill>
                <a:latin typeface="Arial"/>
                <a:cs typeface="Arial"/>
              </a:rPr>
              <a:t> </a:t>
            </a:r>
            <a:r>
              <a:rPr sz="1800" dirty="0">
                <a:solidFill>
                  <a:srgbClr val="7E7E7E"/>
                </a:solidFill>
                <a:latin typeface="Arial"/>
                <a:cs typeface="Arial"/>
              </a:rPr>
              <a:t>и</a:t>
            </a:r>
            <a:r>
              <a:rPr sz="1800" spc="-20" dirty="0">
                <a:solidFill>
                  <a:srgbClr val="7E7E7E"/>
                </a:solidFill>
                <a:latin typeface="Arial"/>
                <a:cs typeface="Arial"/>
              </a:rPr>
              <a:t> успехи</a:t>
            </a:r>
            <a:r>
              <a:rPr sz="1800" spc="40" dirty="0">
                <a:solidFill>
                  <a:srgbClr val="7E7E7E"/>
                </a:solidFill>
                <a:latin typeface="Arial"/>
                <a:cs typeface="Arial"/>
              </a:rPr>
              <a:t> </a:t>
            </a:r>
            <a:r>
              <a:rPr sz="1800" dirty="0">
                <a:solidFill>
                  <a:srgbClr val="7E7E7E"/>
                </a:solidFill>
                <a:latin typeface="Arial"/>
                <a:cs typeface="Arial"/>
              </a:rPr>
              <a:t>-</a:t>
            </a:r>
            <a:r>
              <a:rPr sz="1800" spc="-15" dirty="0">
                <a:solidFill>
                  <a:srgbClr val="7E7E7E"/>
                </a:solidFill>
                <a:latin typeface="Arial"/>
                <a:cs typeface="Arial"/>
              </a:rPr>
              <a:t> </a:t>
            </a:r>
            <a:r>
              <a:rPr sz="1800" spc="-5" dirty="0">
                <a:solidFill>
                  <a:srgbClr val="7E7E7E"/>
                </a:solidFill>
                <a:latin typeface="Arial"/>
                <a:cs typeface="Arial"/>
              </a:rPr>
              <a:t>мои</a:t>
            </a:r>
            <a:r>
              <a:rPr sz="1800" spc="-20" dirty="0">
                <a:solidFill>
                  <a:srgbClr val="7E7E7E"/>
                </a:solidFill>
                <a:latin typeface="Arial"/>
                <a:cs typeface="Arial"/>
              </a:rPr>
              <a:t> </a:t>
            </a:r>
            <a:r>
              <a:rPr sz="1800" dirty="0">
                <a:solidFill>
                  <a:srgbClr val="7E7E7E"/>
                </a:solidFill>
                <a:latin typeface="Arial"/>
                <a:cs typeface="Arial"/>
              </a:rPr>
              <a:t>.</a:t>
            </a:r>
            <a:endParaRPr sz="1800">
              <a:latin typeface="Arial"/>
              <a:cs typeface="Arial"/>
            </a:endParaRPr>
          </a:p>
        </p:txBody>
      </p:sp>
      <p:grpSp>
        <p:nvGrpSpPr>
          <p:cNvPr id="19" name="object 19"/>
          <p:cNvGrpSpPr/>
          <p:nvPr/>
        </p:nvGrpSpPr>
        <p:grpSpPr>
          <a:xfrm>
            <a:off x="756666" y="4270121"/>
            <a:ext cx="5107305" cy="1236345"/>
            <a:chOff x="756666" y="4270121"/>
            <a:chExt cx="5107305" cy="1236345"/>
          </a:xfrm>
        </p:grpSpPr>
        <p:sp>
          <p:nvSpPr>
            <p:cNvPr id="20" name="object 20"/>
            <p:cNvSpPr/>
            <p:nvPr/>
          </p:nvSpPr>
          <p:spPr>
            <a:xfrm>
              <a:off x="756666" y="4284726"/>
              <a:ext cx="4642485" cy="1207135"/>
            </a:xfrm>
            <a:custGeom>
              <a:avLst/>
              <a:gdLst/>
              <a:ahLst/>
              <a:cxnLst/>
              <a:rect l="l" t="t" r="r" b="b"/>
              <a:pathLst>
                <a:path w="4642485" h="1207135">
                  <a:moveTo>
                    <a:pt x="4642104" y="0"/>
                  </a:moveTo>
                  <a:lnTo>
                    <a:pt x="0" y="0"/>
                  </a:lnTo>
                  <a:lnTo>
                    <a:pt x="0" y="1207008"/>
                  </a:lnTo>
                  <a:lnTo>
                    <a:pt x="4642104" y="1207008"/>
                  </a:lnTo>
                  <a:lnTo>
                    <a:pt x="4642104" y="0"/>
                  </a:lnTo>
                  <a:close/>
                </a:path>
              </a:pathLst>
            </a:custGeom>
            <a:solidFill>
              <a:srgbClr val="FFFFC9"/>
            </a:solidFill>
          </p:spPr>
          <p:txBody>
            <a:bodyPr wrap="square" lIns="0" tIns="0" rIns="0" bIns="0" rtlCol="0"/>
            <a:lstStyle/>
            <a:p>
              <a:endParaRPr/>
            </a:p>
          </p:txBody>
        </p:sp>
        <p:sp>
          <p:nvSpPr>
            <p:cNvPr id="21" name="object 21"/>
            <p:cNvSpPr/>
            <p:nvPr/>
          </p:nvSpPr>
          <p:spPr>
            <a:xfrm>
              <a:off x="5407660" y="4284726"/>
              <a:ext cx="441959" cy="1207135"/>
            </a:xfrm>
            <a:custGeom>
              <a:avLst/>
              <a:gdLst/>
              <a:ahLst/>
              <a:cxnLst/>
              <a:rect l="l" t="t" r="r" b="b"/>
              <a:pathLst>
                <a:path w="441960" h="1207135">
                  <a:moveTo>
                    <a:pt x="0" y="0"/>
                  </a:moveTo>
                  <a:lnTo>
                    <a:pt x="0" y="1207008"/>
                  </a:lnTo>
                </a:path>
                <a:path w="441960" h="1207135">
                  <a:moveTo>
                    <a:pt x="0" y="812038"/>
                  </a:moveTo>
                  <a:lnTo>
                    <a:pt x="441451" y="633730"/>
                  </a:lnTo>
                </a:path>
              </a:pathLst>
            </a:custGeom>
            <a:ln w="28956">
              <a:solidFill>
                <a:srgbClr val="A6A6A6"/>
              </a:solidFill>
            </a:ln>
          </p:spPr>
          <p:txBody>
            <a:bodyPr wrap="square" lIns="0" tIns="0" rIns="0" bIns="0" rtlCol="0"/>
            <a:lstStyle/>
            <a:p>
              <a:endParaRPr/>
            </a:p>
          </p:txBody>
        </p:sp>
      </p:grpSp>
      <p:sp>
        <p:nvSpPr>
          <p:cNvPr id="22" name="object 22"/>
          <p:cNvSpPr txBox="1"/>
          <p:nvPr/>
        </p:nvSpPr>
        <p:spPr>
          <a:xfrm>
            <a:off x="756666" y="4321302"/>
            <a:ext cx="4636770" cy="1123315"/>
          </a:xfrm>
          <a:prstGeom prst="rect">
            <a:avLst/>
          </a:prstGeom>
        </p:spPr>
        <p:txBody>
          <a:bodyPr vert="horz" wrap="square" lIns="0" tIns="12700" rIns="0" bIns="0" rtlCol="0">
            <a:spAutoFit/>
          </a:bodyPr>
          <a:lstStyle/>
          <a:p>
            <a:pPr marL="154940" marR="143510" algn="ctr">
              <a:lnSpc>
                <a:spcPct val="100000"/>
              </a:lnSpc>
              <a:spcBef>
                <a:spcPts val="100"/>
              </a:spcBef>
            </a:pPr>
            <a:r>
              <a:rPr sz="1800" b="1" spc="-5" dirty="0">
                <a:solidFill>
                  <a:srgbClr val="7E7E7E"/>
                </a:solidFill>
                <a:latin typeface="Arial"/>
                <a:cs typeface="Arial"/>
              </a:rPr>
              <a:t>Красный</a:t>
            </a:r>
            <a:r>
              <a:rPr sz="1800" spc="-5" dirty="0">
                <a:solidFill>
                  <a:srgbClr val="7E7E7E"/>
                </a:solidFill>
                <a:latin typeface="Arial"/>
                <a:cs typeface="Arial"/>
              </a:rPr>
              <a:t>.</a:t>
            </a:r>
            <a:r>
              <a:rPr sz="1800" dirty="0">
                <a:solidFill>
                  <a:srgbClr val="7E7E7E"/>
                </a:solidFill>
                <a:latin typeface="Arial"/>
                <a:cs typeface="Arial"/>
              </a:rPr>
              <a:t> </a:t>
            </a:r>
            <a:r>
              <a:rPr sz="1800" spc="-5" dirty="0">
                <a:solidFill>
                  <a:srgbClr val="7E7E7E"/>
                </a:solidFill>
                <a:latin typeface="Arial"/>
                <a:cs typeface="Arial"/>
              </a:rPr>
              <a:t>Лидер</a:t>
            </a:r>
            <a:r>
              <a:rPr sz="1800" spc="-10" dirty="0">
                <a:solidFill>
                  <a:srgbClr val="7E7E7E"/>
                </a:solidFill>
                <a:latin typeface="Arial"/>
                <a:cs typeface="Arial"/>
              </a:rPr>
              <a:t> </a:t>
            </a:r>
            <a:r>
              <a:rPr sz="1800" spc="-20" dirty="0">
                <a:solidFill>
                  <a:srgbClr val="7E7E7E"/>
                </a:solidFill>
                <a:latin typeface="Arial"/>
                <a:cs typeface="Arial"/>
              </a:rPr>
              <a:t>знает</a:t>
            </a:r>
            <a:r>
              <a:rPr sz="1800" spc="5" dirty="0">
                <a:solidFill>
                  <a:srgbClr val="7E7E7E"/>
                </a:solidFill>
                <a:latin typeface="Arial"/>
                <a:cs typeface="Arial"/>
              </a:rPr>
              <a:t> </a:t>
            </a:r>
            <a:r>
              <a:rPr sz="1800" spc="-5" dirty="0">
                <a:solidFill>
                  <a:srgbClr val="7E7E7E"/>
                </a:solidFill>
                <a:latin typeface="Arial"/>
                <a:cs typeface="Arial"/>
              </a:rPr>
              <a:t>правильный</a:t>
            </a:r>
            <a:r>
              <a:rPr sz="1800" spc="5" dirty="0">
                <a:solidFill>
                  <a:srgbClr val="7E7E7E"/>
                </a:solidFill>
                <a:latin typeface="Arial"/>
                <a:cs typeface="Arial"/>
              </a:rPr>
              <a:t> </a:t>
            </a:r>
            <a:r>
              <a:rPr sz="1800" spc="-10" dirty="0">
                <a:solidFill>
                  <a:srgbClr val="7E7E7E"/>
                </a:solidFill>
                <a:latin typeface="Arial"/>
                <a:cs typeface="Arial"/>
              </a:rPr>
              <a:t>путь </a:t>
            </a:r>
            <a:r>
              <a:rPr sz="1800" spc="-484" dirty="0">
                <a:solidFill>
                  <a:srgbClr val="7E7E7E"/>
                </a:solidFill>
                <a:latin typeface="Arial"/>
                <a:cs typeface="Arial"/>
              </a:rPr>
              <a:t> </a:t>
            </a:r>
            <a:r>
              <a:rPr sz="1800" dirty="0">
                <a:solidFill>
                  <a:srgbClr val="7E7E7E"/>
                </a:solidFill>
                <a:latin typeface="Arial"/>
                <a:cs typeface="Arial"/>
              </a:rPr>
              <a:t>к</a:t>
            </a:r>
            <a:r>
              <a:rPr sz="1800" spc="-10" dirty="0">
                <a:solidFill>
                  <a:srgbClr val="7E7E7E"/>
                </a:solidFill>
                <a:latin typeface="Arial"/>
                <a:cs typeface="Arial"/>
              </a:rPr>
              <a:t> </a:t>
            </a:r>
            <a:r>
              <a:rPr sz="1800" spc="-45" dirty="0">
                <a:solidFill>
                  <a:srgbClr val="7E7E7E"/>
                </a:solidFill>
                <a:latin typeface="Arial"/>
                <a:cs typeface="Arial"/>
              </a:rPr>
              <a:t>успеху.</a:t>
            </a:r>
            <a:r>
              <a:rPr sz="1800" spc="45" dirty="0">
                <a:solidFill>
                  <a:srgbClr val="7E7E7E"/>
                </a:solidFill>
                <a:latin typeface="Arial"/>
                <a:cs typeface="Arial"/>
              </a:rPr>
              <a:t> </a:t>
            </a:r>
            <a:r>
              <a:rPr sz="1800" spc="-10" dirty="0">
                <a:solidFill>
                  <a:srgbClr val="7E7E7E"/>
                </a:solidFill>
                <a:latin typeface="Arial"/>
                <a:cs typeface="Arial"/>
              </a:rPr>
              <a:t>Если</a:t>
            </a:r>
            <a:r>
              <a:rPr sz="1800" spc="-15" dirty="0">
                <a:solidFill>
                  <a:srgbClr val="7E7E7E"/>
                </a:solidFill>
                <a:latin typeface="Arial"/>
                <a:cs typeface="Arial"/>
              </a:rPr>
              <a:t> </a:t>
            </a:r>
            <a:r>
              <a:rPr sz="1800" spc="-5" dirty="0">
                <a:solidFill>
                  <a:srgbClr val="7E7E7E"/>
                </a:solidFill>
                <a:latin typeface="Arial"/>
                <a:cs typeface="Arial"/>
              </a:rPr>
              <a:t>враги</a:t>
            </a:r>
            <a:r>
              <a:rPr sz="1800" spc="-10" dirty="0">
                <a:solidFill>
                  <a:srgbClr val="7E7E7E"/>
                </a:solidFill>
                <a:latin typeface="Arial"/>
                <a:cs typeface="Arial"/>
              </a:rPr>
              <a:t> </a:t>
            </a:r>
            <a:r>
              <a:rPr sz="1800" spc="-5" dirty="0">
                <a:solidFill>
                  <a:srgbClr val="7E7E7E"/>
                </a:solidFill>
                <a:latin typeface="Arial"/>
                <a:cs typeface="Arial"/>
              </a:rPr>
              <a:t>окажутся</a:t>
            </a:r>
            <a:r>
              <a:rPr sz="1800" spc="15" dirty="0">
                <a:solidFill>
                  <a:srgbClr val="7E7E7E"/>
                </a:solidFill>
                <a:latin typeface="Arial"/>
                <a:cs typeface="Arial"/>
              </a:rPr>
              <a:t> </a:t>
            </a:r>
            <a:r>
              <a:rPr sz="1800" dirty="0">
                <a:solidFill>
                  <a:srgbClr val="7E7E7E"/>
                </a:solidFill>
                <a:latin typeface="Arial"/>
                <a:cs typeface="Arial"/>
              </a:rPr>
              <a:t>сильнее</a:t>
            </a:r>
            <a:r>
              <a:rPr sz="1800" spc="5" dirty="0">
                <a:solidFill>
                  <a:srgbClr val="7E7E7E"/>
                </a:solidFill>
                <a:latin typeface="Arial"/>
                <a:cs typeface="Arial"/>
              </a:rPr>
              <a:t> </a:t>
            </a:r>
            <a:r>
              <a:rPr sz="1800" dirty="0">
                <a:solidFill>
                  <a:srgbClr val="7E7E7E"/>
                </a:solidFill>
                <a:latin typeface="Arial"/>
                <a:cs typeface="Arial"/>
              </a:rPr>
              <a:t>– </a:t>
            </a:r>
            <a:r>
              <a:rPr sz="1800" spc="-484" dirty="0">
                <a:solidFill>
                  <a:srgbClr val="7E7E7E"/>
                </a:solidFill>
                <a:latin typeface="Arial"/>
                <a:cs typeface="Arial"/>
              </a:rPr>
              <a:t> </a:t>
            </a:r>
            <a:r>
              <a:rPr sz="1800" spc="-10" dirty="0">
                <a:solidFill>
                  <a:srgbClr val="7E7E7E"/>
                </a:solidFill>
                <a:latin typeface="Arial"/>
                <a:cs typeface="Arial"/>
              </a:rPr>
              <a:t>все</a:t>
            </a:r>
            <a:r>
              <a:rPr sz="1800" spc="-5" dirty="0">
                <a:solidFill>
                  <a:srgbClr val="7E7E7E"/>
                </a:solidFill>
                <a:latin typeface="Arial"/>
                <a:cs typeface="Arial"/>
              </a:rPr>
              <a:t> погибнем.</a:t>
            </a:r>
            <a:r>
              <a:rPr sz="1800" spc="-15" dirty="0">
                <a:solidFill>
                  <a:srgbClr val="7E7E7E"/>
                </a:solidFill>
                <a:latin typeface="Arial"/>
                <a:cs typeface="Arial"/>
              </a:rPr>
              <a:t> </a:t>
            </a:r>
            <a:r>
              <a:rPr sz="1800" dirty="0">
                <a:solidFill>
                  <a:srgbClr val="7E7E7E"/>
                </a:solidFill>
                <a:latin typeface="Arial"/>
                <a:cs typeface="Arial"/>
              </a:rPr>
              <a:t>При</a:t>
            </a:r>
            <a:r>
              <a:rPr sz="1800" spc="-5" dirty="0">
                <a:solidFill>
                  <a:srgbClr val="7E7E7E"/>
                </a:solidFill>
                <a:latin typeface="Arial"/>
                <a:cs typeface="Arial"/>
              </a:rPr>
              <a:t> </a:t>
            </a:r>
            <a:r>
              <a:rPr sz="1800" spc="-25" dirty="0">
                <a:solidFill>
                  <a:srgbClr val="7E7E7E"/>
                </a:solidFill>
                <a:latin typeface="Arial"/>
                <a:cs typeface="Arial"/>
              </a:rPr>
              <a:t>успехе</a:t>
            </a:r>
            <a:r>
              <a:rPr sz="1800" spc="35" dirty="0">
                <a:solidFill>
                  <a:srgbClr val="7E7E7E"/>
                </a:solidFill>
                <a:latin typeface="Arial"/>
                <a:cs typeface="Arial"/>
              </a:rPr>
              <a:t> </a:t>
            </a:r>
            <a:r>
              <a:rPr sz="1800" dirty="0">
                <a:solidFill>
                  <a:srgbClr val="7E7E7E"/>
                </a:solidFill>
                <a:latin typeface="Arial"/>
                <a:cs typeface="Arial"/>
              </a:rPr>
              <a:t>лидер</a:t>
            </a:r>
            <a:r>
              <a:rPr sz="1800" spc="-30" dirty="0">
                <a:solidFill>
                  <a:srgbClr val="7E7E7E"/>
                </a:solidFill>
                <a:latin typeface="Arial"/>
                <a:cs typeface="Arial"/>
              </a:rPr>
              <a:t> </a:t>
            </a:r>
            <a:r>
              <a:rPr sz="1800" spc="-15" dirty="0">
                <a:solidFill>
                  <a:srgbClr val="7E7E7E"/>
                </a:solidFill>
                <a:latin typeface="Arial"/>
                <a:cs typeface="Arial"/>
              </a:rPr>
              <a:t>делит </a:t>
            </a:r>
            <a:r>
              <a:rPr sz="1800" spc="-10" dirty="0">
                <a:solidFill>
                  <a:srgbClr val="7E7E7E"/>
                </a:solidFill>
                <a:latin typeface="Arial"/>
                <a:cs typeface="Arial"/>
              </a:rPr>
              <a:t> добытое </a:t>
            </a:r>
            <a:r>
              <a:rPr sz="1800" spc="10" dirty="0">
                <a:solidFill>
                  <a:srgbClr val="7E7E7E"/>
                </a:solidFill>
                <a:latin typeface="Arial"/>
                <a:cs typeface="Arial"/>
              </a:rPr>
              <a:t>как</a:t>
            </a:r>
            <a:r>
              <a:rPr sz="1800" spc="5" dirty="0">
                <a:solidFill>
                  <a:srgbClr val="7E7E7E"/>
                </a:solidFill>
                <a:latin typeface="Arial"/>
                <a:cs typeface="Arial"/>
              </a:rPr>
              <a:t> </a:t>
            </a:r>
            <a:r>
              <a:rPr sz="1800" spc="-30" dirty="0">
                <a:solidFill>
                  <a:srgbClr val="7E7E7E"/>
                </a:solidFill>
                <a:latin typeface="Arial"/>
                <a:cs typeface="Arial"/>
              </a:rPr>
              <a:t>хочет</a:t>
            </a:r>
            <a:endParaRPr sz="1800">
              <a:latin typeface="Arial"/>
              <a:cs typeface="Arial"/>
            </a:endParaRPr>
          </a:p>
        </p:txBody>
      </p:sp>
      <p:grpSp>
        <p:nvGrpSpPr>
          <p:cNvPr id="23" name="object 23"/>
          <p:cNvGrpSpPr/>
          <p:nvPr/>
        </p:nvGrpSpPr>
        <p:grpSpPr>
          <a:xfrm>
            <a:off x="756666" y="2939669"/>
            <a:ext cx="5139690" cy="1271270"/>
            <a:chOff x="756666" y="2939669"/>
            <a:chExt cx="5139690" cy="1271270"/>
          </a:xfrm>
        </p:grpSpPr>
        <p:sp>
          <p:nvSpPr>
            <p:cNvPr id="24" name="object 24"/>
            <p:cNvSpPr/>
            <p:nvPr/>
          </p:nvSpPr>
          <p:spPr>
            <a:xfrm>
              <a:off x="756666" y="2954274"/>
              <a:ext cx="4642485" cy="1242060"/>
            </a:xfrm>
            <a:custGeom>
              <a:avLst/>
              <a:gdLst/>
              <a:ahLst/>
              <a:cxnLst/>
              <a:rect l="l" t="t" r="r" b="b"/>
              <a:pathLst>
                <a:path w="4642485" h="1242060">
                  <a:moveTo>
                    <a:pt x="4642104" y="0"/>
                  </a:moveTo>
                  <a:lnTo>
                    <a:pt x="0" y="0"/>
                  </a:lnTo>
                  <a:lnTo>
                    <a:pt x="0" y="1242059"/>
                  </a:lnTo>
                  <a:lnTo>
                    <a:pt x="4642104" y="1242059"/>
                  </a:lnTo>
                  <a:lnTo>
                    <a:pt x="4642104" y="0"/>
                  </a:lnTo>
                  <a:close/>
                </a:path>
              </a:pathLst>
            </a:custGeom>
            <a:solidFill>
              <a:srgbClr val="FFFFC9"/>
            </a:solidFill>
          </p:spPr>
          <p:txBody>
            <a:bodyPr wrap="square" lIns="0" tIns="0" rIns="0" bIns="0" rtlCol="0"/>
            <a:lstStyle/>
            <a:p>
              <a:endParaRPr/>
            </a:p>
          </p:txBody>
        </p:sp>
        <p:sp>
          <p:nvSpPr>
            <p:cNvPr id="25" name="object 25"/>
            <p:cNvSpPr/>
            <p:nvPr/>
          </p:nvSpPr>
          <p:spPr>
            <a:xfrm>
              <a:off x="5405119" y="2954274"/>
              <a:ext cx="476250" cy="1242060"/>
            </a:xfrm>
            <a:custGeom>
              <a:avLst/>
              <a:gdLst/>
              <a:ahLst/>
              <a:cxnLst/>
              <a:rect l="l" t="t" r="r" b="b"/>
              <a:pathLst>
                <a:path w="476250" h="1242060">
                  <a:moveTo>
                    <a:pt x="0" y="0"/>
                  </a:moveTo>
                  <a:lnTo>
                    <a:pt x="0" y="1242059"/>
                  </a:lnTo>
                </a:path>
                <a:path w="476250" h="1242060">
                  <a:moveTo>
                    <a:pt x="0" y="1021461"/>
                  </a:moveTo>
                  <a:lnTo>
                    <a:pt x="476250" y="876681"/>
                  </a:lnTo>
                </a:path>
              </a:pathLst>
            </a:custGeom>
            <a:ln w="28956">
              <a:solidFill>
                <a:srgbClr val="A6A6A6"/>
              </a:solidFill>
            </a:ln>
          </p:spPr>
          <p:txBody>
            <a:bodyPr wrap="square" lIns="0" tIns="0" rIns="0" bIns="0" rtlCol="0"/>
            <a:lstStyle/>
            <a:p>
              <a:endParaRPr/>
            </a:p>
          </p:txBody>
        </p:sp>
      </p:grpSp>
      <p:sp>
        <p:nvSpPr>
          <p:cNvPr id="26" name="object 26"/>
          <p:cNvSpPr txBox="1"/>
          <p:nvPr/>
        </p:nvSpPr>
        <p:spPr>
          <a:xfrm>
            <a:off x="756666" y="3008121"/>
            <a:ext cx="4634230" cy="1123315"/>
          </a:xfrm>
          <a:prstGeom prst="rect">
            <a:avLst/>
          </a:prstGeom>
        </p:spPr>
        <p:txBody>
          <a:bodyPr vert="horz" wrap="square" lIns="0" tIns="12700" rIns="0" bIns="0" rtlCol="0">
            <a:spAutoFit/>
          </a:bodyPr>
          <a:lstStyle/>
          <a:p>
            <a:pPr marL="4445" algn="ctr">
              <a:lnSpc>
                <a:spcPct val="100000"/>
              </a:lnSpc>
              <a:spcBef>
                <a:spcPts val="100"/>
              </a:spcBef>
            </a:pPr>
            <a:r>
              <a:rPr sz="1800" b="1" spc="-5" dirty="0">
                <a:solidFill>
                  <a:srgbClr val="7E7E7E"/>
                </a:solidFill>
                <a:latin typeface="Arial"/>
                <a:cs typeface="Arial"/>
              </a:rPr>
              <a:t>Оранжевый</a:t>
            </a:r>
            <a:r>
              <a:rPr sz="1800" spc="-5" dirty="0">
                <a:solidFill>
                  <a:srgbClr val="7E7E7E"/>
                </a:solidFill>
                <a:latin typeface="Arial"/>
                <a:cs typeface="Arial"/>
              </a:rPr>
              <a:t>. </a:t>
            </a:r>
            <a:r>
              <a:rPr sz="1800" dirty="0">
                <a:solidFill>
                  <a:srgbClr val="7E7E7E"/>
                </a:solidFill>
                <a:latin typeface="Arial"/>
                <a:cs typeface="Arial"/>
              </a:rPr>
              <a:t>Риски</a:t>
            </a:r>
            <a:r>
              <a:rPr sz="1800" spc="-30" dirty="0">
                <a:solidFill>
                  <a:srgbClr val="7E7E7E"/>
                </a:solidFill>
                <a:latin typeface="Arial"/>
                <a:cs typeface="Arial"/>
              </a:rPr>
              <a:t> </a:t>
            </a:r>
            <a:r>
              <a:rPr sz="1800" dirty="0">
                <a:solidFill>
                  <a:srgbClr val="7E7E7E"/>
                </a:solidFill>
                <a:latin typeface="Arial"/>
                <a:cs typeface="Arial"/>
              </a:rPr>
              <a:t>и</a:t>
            </a:r>
            <a:r>
              <a:rPr sz="1800" spc="-30" dirty="0">
                <a:solidFill>
                  <a:srgbClr val="7E7E7E"/>
                </a:solidFill>
                <a:latin typeface="Arial"/>
                <a:cs typeface="Arial"/>
              </a:rPr>
              <a:t> </a:t>
            </a:r>
            <a:r>
              <a:rPr sz="1800" spc="-20" dirty="0">
                <a:solidFill>
                  <a:srgbClr val="7E7E7E"/>
                </a:solidFill>
                <a:latin typeface="Arial"/>
                <a:cs typeface="Arial"/>
              </a:rPr>
              <a:t>успех</a:t>
            </a:r>
            <a:r>
              <a:rPr sz="1800" spc="10" dirty="0">
                <a:solidFill>
                  <a:srgbClr val="7E7E7E"/>
                </a:solidFill>
                <a:latin typeface="Arial"/>
                <a:cs typeface="Arial"/>
              </a:rPr>
              <a:t> </a:t>
            </a:r>
            <a:r>
              <a:rPr sz="1800" spc="-15" dirty="0">
                <a:solidFill>
                  <a:srgbClr val="7E7E7E"/>
                </a:solidFill>
                <a:latin typeface="Arial"/>
                <a:cs typeface="Arial"/>
              </a:rPr>
              <a:t>делят</a:t>
            </a:r>
            <a:endParaRPr sz="1800">
              <a:latin typeface="Arial"/>
              <a:cs typeface="Arial"/>
            </a:endParaRPr>
          </a:p>
          <a:p>
            <a:pPr marL="104139" marR="90805" algn="ctr">
              <a:lnSpc>
                <a:spcPct val="100000"/>
              </a:lnSpc>
            </a:pPr>
            <a:r>
              <a:rPr sz="1800" spc="-15" dirty="0">
                <a:solidFill>
                  <a:srgbClr val="7E7E7E"/>
                </a:solidFill>
                <a:latin typeface="Arial"/>
                <a:cs typeface="Arial"/>
              </a:rPr>
              <a:t>предприниматели,</a:t>
            </a:r>
            <a:r>
              <a:rPr sz="1800" spc="-30" dirty="0">
                <a:solidFill>
                  <a:srgbClr val="7E7E7E"/>
                </a:solidFill>
                <a:latin typeface="Arial"/>
                <a:cs typeface="Arial"/>
              </a:rPr>
              <a:t> </a:t>
            </a:r>
            <a:r>
              <a:rPr sz="1800" spc="-10" dirty="0">
                <a:solidFill>
                  <a:srgbClr val="7E7E7E"/>
                </a:solidFill>
                <a:latin typeface="Arial"/>
                <a:cs typeface="Arial"/>
              </a:rPr>
              <a:t>остальные</a:t>
            </a:r>
            <a:r>
              <a:rPr sz="1800" spc="25" dirty="0">
                <a:solidFill>
                  <a:srgbClr val="7E7E7E"/>
                </a:solidFill>
                <a:latin typeface="Arial"/>
                <a:cs typeface="Arial"/>
              </a:rPr>
              <a:t> </a:t>
            </a:r>
            <a:r>
              <a:rPr sz="1800" dirty="0">
                <a:solidFill>
                  <a:srgbClr val="7E7E7E"/>
                </a:solidFill>
                <a:latin typeface="Arial"/>
                <a:cs typeface="Arial"/>
              </a:rPr>
              <a:t>–</a:t>
            </a:r>
            <a:r>
              <a:rPr sz="1800" spc="-15" dirty="0">
                <a:solidFill>
                  <a:srgbClr val="7E7E7E"/>
                </a:solidFill>
                <a:latin typeface="Arial"/>
                <a:cs typeface="Arial"/>
              </a:rPr>
              <a:t> работают </a:t>
            </a:r>
            <a:r>
              <a:rPr sz="1800" spc="-484" dirty="0">
                <a:solidFill>
                  <a:srgbClr val="7E7E7E"/>
                </a:solidFill>
                <a:latin typeface="Arial"/>
                <a:cs typeface="Arial"/>
              </a:rPr>
              <a:t> </a:t>
            </a:r>
            <a:r>
              <a:rPr sz="1800" spc="-5" dirty="0">
                <a:solidFill>
                  <a:srgbClr val="7E7E7E"/>
                </a:solidFill>
                <a:latin typeface="Arial"/>
                <a:cs typeface="Arial"/>
              </a:rPr>
              <a:t>за</a:t>
            </a:r>
            <a:r>
              <a:rPr sz="1800" spc="-10" dirty="0">
                <a:solidFill>
                  <a:srgbClr val="7E7E7E"/>
                </a:solidFill>
                <a:latin typeface="Arial"/>
                <a:cs typeface="Arial"/>
              </a:rPr>
              <a:t> </a:t>
            </a:r>
            <a:r>
              <a:rPr sz="1800" spc="-30" dirty="0">
                <a:solidFill>
                  <a:srgbClr val="7E7E7E"/>
                </a:solidFill>
                <a:latin typeface="Arial"/>
                <a:cs typeface="Arial"/>
              </a:rPr>
              <a:t>зарплату,</a:t>
            </a:r>
            <a:r>
              <a:rPr sz="1800" spc="10" dirty="0">
                <a:solidFill>
                  <a:srgbClr val="7E7E7E"/>
                </a:solidFill>
                <a:latin typeface="Arial"/>
                <a:cs typeface="Arial"/>
              </a:rPr>
              <a:t> </a:t>
            </a:r>
            <a:r>
              <a:rPr sz="1800" spc="-5" dirty="0">
                <a:solidFill>
                  <a:srgbClr val="7E7E7E"/>
                </a:solidFill>
                <a:latin typeface="Arial"/>
                <a:cs typeface="Arial"/>
              </a:rPr>
              <a:t>но</a:t>
            </a:r>
            <a:r>
              <a:rPr sz="1800" spc="-10" dirty="0">
                <a:solidFill>
                  <a:srgbClr val="7E7E7E"/>
                </a:solidFill>
                <a:latin typeface="Arial"/>
                <a:cs typeface="Arial"/>
              </a:rPr>
              <a:t> </a:t>
            </a:r>
            <a:r>
              <a:rPr sz="1800" spc="-5" dirty="0">
                <a:solidFill>
                  <a:srgbClr val="7E7E7E"/>
                </a:solidFill>
                <a:latin typeface="Arial"/>
                <a:cs typeface="Arial"/>
              </a:rPr>
              <a:t>премию</a:t>
            </a:r>
            <a:r>
              <a:rPr sz="1800" dirty="0">
                <a:solidFill>
                  <a:srgbClr val="7E7E7E"/>
                </a:solidFill>
                <a:latin typeface="Arial"/>
                <a:cs typeface="Arial"/>
              </a:rPr>
              <a:t> для</a:t>
            </a:r>
            <a:r>
              <a:rPr sz="1800" spc="-20" dirty="0">
                <a:solidFill>
                  <a:srgbClr val="7E7E7E"/>
                </a:solidFill>
                <a:latin typeface="Arial"/>
                <a:cs typeface="Arial"/>
              </a:rPr>
              <a:t> </a:t>
            </a:r>
            <a:r>
              <a:rPr sz="1800" spc="-10" dirty="0">
                <a:solidFill>
                  <a:srgbClr val="7E7E7E"/>
                </a:solidFill>
                <a:latin typeface="Arial"/>
                <a:cs typeface="Arial"/>
              </a:rPr>
              <a:t>мотивации </a:t>
            </a:r>
            <a:r>
              <a:rPr sz="1800" spc="-5" dirty="0">
                <a:solidFill>
                  <a:srgbClr val="7E7E7E"/>
                </a:solidFill>
                <a:latin typeface="Arial"/>
                <a:cs typeface="Arial"/>
              </a:rPr>
              <a:t> </a:t>
            </a:r>
            <a:r>
              <a:rPr sz="1800" spc="-15" dirty="0">
                <a:solidFill>
                  <a:srgbClr val="7E7E7E"/>
                </a:solidFill>
                <a:latin typeface="Arial"/>
                <a:cs typeface="Arial"/>
              </a:rPr>
              <a:t>тоже</a:t>
            </a:r>
            <a:r>
              <a:rPr sz="1800" dirty="0">
                <a:solidFill>
                  <a:srgbClr val="7E7E7E"/>
                </a:solidFill>
                <a:latin typeface="Arial"/>
                <a:cs typeface="Arial"/>
              </a:rPr>
              <a:t> </a:t>
            </a:r>
            <a:r>
              <a:rPr sz="1800" spc="-10" dirty="0">
                <a:solidFill>
                  <a:srgbClr val="7E7E7E"/>
                </a:solidFill>
                <a:latin typeface="Arial"/>
                <a:cs typeface="Arial"/>
              </a:rPr>
              <a:t>можно</a:t>
            </a:r>
            <a:r>
              <a:rPr sz="1800" spc="5" dirty="0">
                <a:solidFill>
                  <a:srgbClr val="7E7E7E"/>
                </a:solidFill>
                <a:latin typeface="Arial"/>
                <a:cs typeface="Arial"/>
              </a:rPr>
              <a:t> </a:t>
            </a:r>
            <a:r>
              <a:rPr sz="1800" spc="-10" dirty="0">
                <a:solidFill>
                  <a:srgbClr val="7E7E7E"/>
                </a:solidFill>
                <a:latin typeface="Arial"/>
                <a:cs typeface="Arial"/>
              </a:rPr>
              <a:t>заплатить</a:t>
            </a:r>
            <a:endParaRPr sz="1800">
              <a:latin typeface="Arial"/>
              <a:cs typeface="Arial"/>
            </a:endParaRPr>
          </a:p>
        </p:txBody>
      </p:sp>
      <p:grpSp>
        <p:nvGrpSpPr>
          <p:cNvPr id="27" name="object 27"/>
          <p:cNvGrpSpPr/>
          <p:nvPr/>
        </p:nvGrpSpPr>
        <p:grpSpPr>
          <a:xfrm>
            <a:off x="717041" y="1481200"/>
            <a:ext cx="5181600" cy="1424305"/>
            <a:chOff x="717041" y="1481200"/>
            <a:chExt cx="5181600" cy="1424305"/>
          </a:xfrm>
        </p:grpSpPr>
        <p:sp>
          <p:nvSpPr>
            <p:cNvPr id="28" name="object 28"/>
            <p:cNvSpPr/>
            <p:nvPr/>
          </p:nvSpPr>
          <p:spPr>
            <a:xfrm>
              <a:off x="717041" y="1495805"/>
              <a:ext cx="4681855" cy="1367155"/>
            </a:xfrm>
            <a:custGeom>
              <a:avLst/>
              <a:gdLst/>
              <a:ahLst/>
              <a:cxnLst/>
              <a:rect l="l" t="t" r="r" b="b"/>
              <a:pathLst>
                <a:path w="4681855" h="1367155">
                  <a:moveTo>
                    <a:pt x="4681728" y="0"/>
                  </a:moveTo>
                  <a:lnTo>
                    <a:pt x="0" y="0"/>
                  </a:lnTo>
                  <a:lnTo>
                    <a:pt x="0" y="1367027"/>
                  </a:lnTo>
                  <a:lnTo>
                    <a:pt x="4681728" y="1367027"/>
                  </a:lnTo>
                  <a:lnTo>
                    <a:pt x="4681728" y="0"/>
                  </a:lnTo>
                  <a:close/>
                </a:path>
              </a:pathLst>
            </a:custGeom>
            <a:solidFill>
              <a:srgbClr val="FFFFC9"/>
            </a:solidFill>
          </p:spPr>
          <p:txBody>
            <a:bodyPr wrap="square" lIns="0" tIns="0" rIns="0" bIns="0" rtlCol="0"/>
            <a:lstStyle/>
            <a:p>
              <a:endParaRPr/>
            </a:p>
          </p:txBody>
        </p:sp>
        <p:sp>
          <p:nvSpPr>
            <p:cNvPr id="29" name="object 29"/>
            <p:cNvSpPr/>
            <p:nvPr/>
          </p:nvSpPr>
          <p:spPr>
            <a:xfrm>
              <a:off x="5406008" y="1495805"/>
              <a:ext cx="478155" cy="1395095"/>
            </a:xfrm>
            <a:custGeom>
              <a:avLst/>
              <a:gdLst/>
              <a:ahLst/>
              <a:cxnLst/>
              <a:rect l="l" t="t" r="r" b="b"/>
              <a:pathLst>
                <a:path w="478154" h="1395095">
                  <a:moveTo>
                    <a:pt x="0" y="0"/>
                  </a:moveTo>
                  <a:lnTo>
                    <a:pt x="0" y="1367028"/>
                  </a:lnTo>
                </a:path>
                <a:path w="478154" h="1395095">
                  <a:moveTo>
                    <a:pt x="0" y="1129030"/>
                  </a:moveTo>
                  <a:lnTo>
                    <a:pt x="477900" y="1394587"/>
                  </a:lnTo>
                </a:path>
              </a:pathLst>
            </a:custGeom>
            <a:ln w="28956">
              <a:solidFill>
                <a:srgbClr val="A6A6A6"/>
              </a:solidFill>
            </a:ln>
          </p:spPr>
          <p:txBody>
            <a:bodyPr wrap="square" lIns="0" tIns="0" rIns="0" bIns="0" rtlCol="0"/>
            <a:lstStyle/>
            <a:p>
              <a:endParaRPr/>
            </a:p>
          </p:txBody>
        </p:sp>
      </p:grpSp>
      <p:sp>
        <p:nvSpPr>
          <p:cNvPr id="30" name="object 30"/>
          <p:cNvSpPr txBox="1"/>
          <p:nvPr/>
        </p:nvSpPr>
        <p:spPr>
          <a:xfrm>
            <a:off x="717041" y="1610690"/>
            <a:ext cx="4674870" cy="1123315"/>
          </a:xfrm>
          <a:prstGeom prst="rect">
            <a:avLst/>
          </a:prstGeom>
        </p:spPr>
        <p:txBody>
          <a:bodyPr vert="horz" wrap="square" lIns="0" tIns="12700" rIns="0" bIns="0" rtlCol="0">
            <a:spAutoFit/>
          </a:bodyPr>
          <a:lstStyle/>
          <a:p>
            <a:pPr marL="37465" marR="26034" indent="-1905" algn="ctr">
              <a:lnSpc>
                <a:spcPct val="100000"/>
              </a:lnSpc>
              <a:spcBef>
                <a:spcPts val="100"/>
              </a:spcBef>
            </a:pPr>
            <a:r>
              <a:rPr sz="1800" b="1" spc="-10" dirty="0">
                <a:solidFill>
                  <a:srgbClr val="7E7E7E"/>
                </a:solidFill>
                <a:latin typeface="Arial"/>
                <a:cs typeface="Arial"/>
              </a:rPr>
              <a:t>Желтый</a:t>
            </a:r>
            <a:r>
              <a:rPr sz="1800" spc="-10" dirty="0">
                <a:solidFill>
                  <a:srgbClr val="7E7E7E"/>
                </a:solidFill>
                <a:latin typeface="Arial"/>
                <a:cs typeface="Arial"/>
              </a:rPr>
              <a:t>.</a:t>
            </a:r>
            <a:r>
              <a:rPr sz="1800" spc="35" dirty="0">
                <a:solidFill>
                  <a:srgbClr val="7E7E7E"/>
                </a:solidFill>
                <a:latin typeface="Arial"/>
                <a:cs typeface="Arial"/>
              </a:rPr>
              <a:t> </a:t>
            </a:r>
            <a:r>
              <a:rPr sz="1800" spc="-10" dirty="0">
                <a:solidFill>
                  <a:srgbClr val="7E7E7E"/>
                </a:solidFill>
                <a:latin typeface="Arial"/>
                <a:cs typeface="Arial"/>
              </a:rPr>
              <a:t>Каждый </a:t>
            </a:r>
            <a:r>
              <a:rPr sz="1800" dirty="0">
                <a:solidFill>
                  <a:srgbClr val="7E7E7E"/>
                </a:solidFill>
                <a:latin typeface="Arial"/>
                <a:cs typeface="Arial"/>
              </a:rPr>
              <a:t>в команде</a:t>
            </a:r>
            <a:r>
              <a:rPr sz="1800" spc="-5" dirty="0">
                <a:solidFill>
                  <a:srgbClr val="7E7E7E"/>
                </a:solidFill>
                <a:latin typeface="Arial"/>
                <a:cs typeface="Arial"/>
              </a:rPr>
              <a:t> </a:t>
            </a:r>
            <a:r>
              <a:rPr sz="1800" spc="-20" dirty="0">
                <a:solidFill>
                  <a:srgbClr val="7E7E7E"/>
                </a:solidFill>
                <a:latin typeface="Arial"/>
                <a:cs typeface="Arial"/>
              </a:rPr>
              <a:t>дает</a:t>
            </a:r>
            <a:r>
              <a:rPr sz="1800" spc="-5" dirty="0">
                <a:solidFill>
                  <a:srgbClr val="7E7E7E"/>
                </a:solidFill>
                <a:latin typeface="Arial"/>
                <a:cs typeface="Arial"/>
              </a:rPr>
              <a:t> </a:t>
            </a:r>
            <a:r>
              <a:rPr sz="1800" spc="-10" dirty="0">
                <a:solidFill>
                  <a:srgbClr val="7E7E7E"/>
                </a:solidFill>
                <a:latin typeface="Arial"/>
                <a:cs typeface="Arial"/>
              </a:rPr>
              <a:t>свой </a:t>
            </a:r>
            <a:r>
              <a:rPr sz="1800" spc="-5" dirty="0">
                <a:solidFill>
                  <a:srgbClr val="7E7E7E"/>
                </a:solidFill>
                <a:latin typeface="Arial"/>
                <a:cs typeface="Arial"/>
              </a:rPr>
              <a:t> </a:t>
            </a:r>
            <a:r>
              <a:rPr sz="1800" dirty="0">
                <a:solidFill>
                  <a:srgbClr val="7E7E7E"/>
                </a:solidFill>
                <a:latin typeface="Arial"/>
                <a:cs typeface="Arial"/>
              </a:rPr>
              <a:t>вклад в </a:t>
            </a:r>
            <a:r>
              <a:rPr sz="1800" spc="-5" dirty="0">
                <a:solidFill>
                  <a:srgbClr val="7E7E7E"/>
                </a:solidFill>
                <a:latin typeface="Arial"/>
                <a:cs typeface="Arial"/>
              </a:rPr>
              <a:t>достижение </a:t>
            </a:r>
            <a:r>
              <a:rPr sz="1800" spc="-25" dirty="0">
                <a:solidFill>
                  <a:srgbClr val="7E7E7E"/>
                </a:solidFill>
                <a:latin typeface="Arial"/>
                <a:cs typeface="Arial"/>
              </a:rPr>
              <a:t>цели </a:t>
            </a:r>
            <a:r>
              <a:rPr sz="1800" dirty="0">
                <a:solidFill>
                  <a:srgbClr val="7E7E7E"/>
                </a:solidFill>
                <a:latin typeface="Arial"/>
                <a:cs typeface="Arial"/>
              </a:rPr>
              <a:t>и </a:t>
            </a:r>
            <a:r>
              <a:rPr sz="1800" spc="-15" dirty="0">
                <a:solidFill>
                  <a:srgbClr val="7E7E7E"/>
                </a:solidFill>
                <a:latin typeface="Arial"/>
                <a:cs typeface="Arial"/>
              </a:rPr>
              <a:t>преодоление </a:t>
            </a:r>
            <a:r>
              <a:rPr sz="1800" spc="-10" dirty="0">
                <a:solidFill>
                  <a:srgbClr val="7E7E7E"/>
                </a:solidFill>
                <a:latin typeface="Arial"/>
                <a:cs typeface="Arial"/>
              </a:rPr>
              <a:t> </a:t>
            </a:r>
            <a:r>
              <a:rPr sz="1800" spc="-5" dirty="0">
                <a:solidFill>
                  <a:srgbClr val="7E7E7E"/>
                </a:solidFill>
                <a:latin typeface="Arial"/>
                <a:cs typeface="Arial"/>
              </a:rPr>
              <a:t>рисков.</a:t>
            </a:r>
            <a:r>
              <a:rPr sz="1800" spc="-15" dirty="0">
                <a:solidFill>
                  <a:srgbClr val="7E7E7E"/>
                </a:solidFill>
                <a:latin typeface="Arial"/>
                <a:cs typeface="Arial"/>
              </a:rPr>
              <a:t> </a:t>
            </a:r>
            <a:r>
              <a:rPr sz="1800" spc="-35" dirty="0">
                <a:solidFill>
                  <a:srgbClr val="7E7E7E"/>
                </a:solidFill>
                <a:latin typeface="Arial"/>
                <a:cs typeface="Arial"/>
              </a:rPr>
              <a:t>Успех</a:t>
            </a:r>
            <a:r>
              <a:rPr sz="1800" spc="-5" dirty="0">
                <a:solidFill>
                  <a:srgbClr val="7E7E7E"/>
                </a:solidFill>
                <a:latin typeface="Arial"/>
                <a:cs typeface="Arial"/>
              </a:rPr>
              <a:t> </a:t>
            </a:r>
            <a:r>
              <a:rPr sz="1800" spc="-10" dirty="0">
                <a:solidFill>
                  <a:srgbClr val="7E7E7E"/>
                </a:solidFill>
                <a:latin typeface="Arial"/>
                <a:cs typeface="Arial"/>
              </a:rPr>
              <a:t>люди</a:t>
            </a:r>
            <a:r>
              <a:rPr sz="1800" spc="-35" dirty="0">
                <a:solidFill>
                  <a:srgbClr val="7E7E7E"/>
                </a:solidFill>
                <a:latin typeface="Arial"/>
                <a:cs typeface="Arial"/>
              </a:rPr>
              <a:t> </a:t>
            </a:r>
            <a:r>
              <a:rPr sz="1800" spc="-40" dirty="0">
                <a:solidFill>
                  <a:srgbClr val="7E7E7E"/>
                </a:solidFill>
                <a:latin typeface="Arial"/>
                <a:cs typeface="Arial"/>
              </a:rPr>
              <a:t>разделяют,</a:t>
            </a:r>
            <a:r>
              <a:rPr sz="1800" spc="-20" dirty="0">
                <a:solidFill>
                  <a:srgbClr val="7E7E7E"/>
                </a:solidFill>
                <a:latin typeface="Arial"/>
                <a:cs typeface="Arial"/>
              </a:rPr>
              <a:t> </a:t>
            </a:r>
            <a:r>
              <a:rPr sz="1800" dirty="0">
                <a:solidFill>
                  <a:srgbClr val="7E7E7E"/>
                </a:solidFill>
                <a:latin typeface="Arial"/>
                <a:cs typeface="Arial"/>
              </a:rPr>
              <a:t>а</a:t>
            </a:r>
            <a:r>
              <a:rPr sz="1800" spc="-10" dirty="0">
                <a:solidFill>
                  <a:srgbClr val="7E7E7E"/>
                </a:solidFill>
                <a:latin typeface="Arial"/>
                <a:cs typeface="Arial"/>
              </a:rPr>
              <a:t> </a:t>
            </a:r>
            <a:r>
              <a:rPr sz="1800" spc="-5" dirty="0">
                <a:solidFill>
                  <a:srgbClr val="7E7E7E"/>
                </a:solidFill>
                <a:latin typeface="Arial"/>
                <a:cs typeface="Arial"/>
              </a:rPr>
              <a:t>не</a:t>
            </a:r>
            <a:r>
              <a:rPr sz="1800" spc="5" dirty="0">
                <a:solidFill>
                  <a:srgbClr val="7E7E7E"/>
                </a:solidFill>
                <a:latin typeface="Arial"/>
                <a:cs typeface="Arial"/>
              </a:rPr>
              <a:t> </a:t>
            </a:r>
            <a:r>
              <a:rPr sz="1800" spc="-15" dirty="0">
                <a:solidFill>
                  <a:srgbClr val="7E7E7E"/>
                </a:solidFill>
                <a:latin typeface="Arial"/>
                <a:cs typeface="Arial"/>
              </a:rPr>
              <a:t>делят </a:t>
            </a:r>
            <a:r>
              <a:rPr sz="1800" spc="-10" dirty="0">
                <a:solidFill>
                  <a:srgbClr val="7E7E7E"/>
                </a:solidFill>
                <a:latin typeface="Arial"/>
                <a:cs typeface="Arial"/>
              </a:rPr>
              <a:t> </a:t>
            </a:r>
            <a:r>
              <a:rPr sz="1800" spc="-5" dirty="0">
                <a:solidFill>
                  <a:srgbClr val="7E7E7E"/>
                </a:solidFill>
                <a:latin typeface="Arial"/>
                <a:cs typeface="Arial"/>
              </a:rPr>
              <a:t>на</a:t>
            </a:r>
            <a:r>
              <a:rPr sz="1800" spc="-10" dirty="0">
                <a:solidFill>
                  <a:srgbClr val="7E7E7E"/>
                </a:solidFill>
                <a:latin typeface="Arial"/>
                <a:cs typeface="Arial"/>
              </a:rPr>
              <a:t> кусочки,</a:t>
            </a:r>
            <a:r>
              <a:rPr sz="1800" dirty="0">
                <a:solidFill>
                  <a:srgbClr val="7E7E7E"/>
                </a:solidFill>
                <a:latin typeface="Arial"/>
                <a:cs typeface="Arial"/>
              </a:rPr>
              <a:t> и</a:t>
            </a:r>
            <a:r>
              <a:rPr sz="1800" spc="-10" dirty="0">
                <a:solidFill>
                  <a:srgbClr val="7E7E7E"/>
                </a:solidFill>
                <a:latin typeface="Arial"/>
                <a:cs typeface="Arial"/>
              </a:rPr>
              <a:t> </a:t>
            </a:r>
            <a:r>
              <a:rPr sz="1800" dirty="0">
                <a:solidFill>
                  <a:srgbClr val="7E7E7E"/>
                </a:solidFill>
                <a:latin typeface="Arial"/>
                <a:cs typeface="Arial"/>
              </a:rPr>
              <a:t>каждый</a:t>
            </a:r>
            <a:r>
              <a:rPr sz="1800" spc="-5" dirty="0">
                <a:solidFill>
                  <a:srgbClr val="7E7E7E"/>
                </a:solidFill>
                <a:latin typeface="Arial"/>
                <a:cs typeface="Arial"/>
              </a:rPr>
              <a:t> </a:t>
            </a:r>
            <a:r>
              <a:rPr sz="1800" spc="-20" dirty="0">
                <a:solidFill>
                  <a:srgbClr val="7E7E7E"/>
                </a:solidFill>
                <a:latin typeface="Arial"/>
                <a:cs typeface="Arial"/>
              </a:rPr>
              <a:t>получает</a:t>
            </a:r>
            <a:r>
              <a:rPr sz="1800" spc="20" dirty="0">
                <a:solidFill>
                  <a:srgbClr val="7E7E7E"/>
                </a:solidFill>
                <a:latin typeface="Arial"/>
                <a:cs typeface="Arial"/>
              </a:rPr>
              <a:t> </a:t>
            </a:r>
            <a:r>
              <a:rPr sz="1800" spc="-5" dirty="0">
                <a:solidFill>
                  <a:srgbClr val="7E7E7E"/>
                </a:solidFill>
                <a:latin typeface="Arial"/>
                <a:cs typeface="Arial"/>
              </a:rPr>
              <a:t>что-то</a:t>
            </a:r>
            <a:r>
              <a:rPr sz="1800" dirty="0">
                <a:solidFill>
                  <a:srgbClr val="7E7E7E"/>
                </a:solidFill>
                <a:latin typeface="Arial"/>
                <a:cs typeface="Arial"/>
              </a:rPr>
              <a:t> </a:t>
            </a:r>
            <a:r>
              <a:rPr sz="1800" spc="-10" dirty="0">
                <a:solidFill>
                  <a:srgbClr val="7E7E7E"/>
                </a:solidFill>
                <a:latin typeface="Arial"/>
                <a:cs typeface="Arial"/>
              </a:rPr>
              <a:t>свое.</a:t>
            </a:r>
            <a:endParaRPr sz="1800">
              <a:latin typeface="Arial"/>
              <a:cs typeface="Arial"/>
            </a:endParaRPr>
          </a:p>
        </p:txBody>
      </p:sp>
      <p:grpSp>
        <p:nvGrpSpPr>
          <p:cNvPr id="31" name="object 31"/>
          <p:cNvGrpSpPr/>
          <p:nvPr/>
        </p:nvGrpSpPr>
        <p:grpSpPr>
          <a:xfrm>
            <a:off x="6235319" y="5165978"/>
            <a:ext cx="5321935" cy="993140"/>
            <a:chOff x="6235319" y="5165978"/>
            <a:chExt cx="5321935" cy="993140"/>
          </a:xfrm>
        </p:grpSpPr>
        <p:sp>
          <p:nvSpPr>
            <p:cNvPr id="32" name="object 32"/>
            <p:cNvSpPr/>
            <p:nvPr/>
          </p:nvSpPr>
          <p:spPr>
            <a:xfrm>
              <a:off x="7015734" y="5275325"/>
              <a:ext cx="4541520" cy="868680"/>
            </a:xfrm>
            <a:custGeom>
              <a:avLst/>
              <a:gdLst/>
              <a:ahLst/>
              <a:cxnLst/>
              <a:rect l="l" t="t" r="r" b="b"/>
              <a:pathLst>
                <a:path w="4541520" h="868679">
                  <a:moveTo>
                    <a:pt x="4541520" y="0"/>
                  </a:moveTo>
                  <a:lnTo>
                    <a:pt x="0" y="0"/>
                  </a:lnTo>
                  <a:lnTo>
                    <a:pt x="0" y="868680"/>
                  </a:lnTo>
                  <a:lnTo>
                    <a:pt x="4541520" y="868680"/>
                  </a:lnTo>
                  <a:lnTo>
                    <a:pt x="4541520" y="0"/>
                  </a:lnTo>
                  <a:close/>
                </a:path>
              </a:pathLst>
            </a:custGeom>
            <a:solidFill>
              <a:srgbClr val="FFFFC9"/>
            </a:solidFill>
          </p:spPr>
          <p:txBody>
            <a:bodyPr wrap="square" lIns="0" tIns="0" rIns="0" bIns="0" rtlCol="0"/>
            <a:lstStyle/>
            <a:p>
              <a:endParaRPr/>
            </a:p>
          </p:txBody>
        </p:sp>
        <p:sp>
          <p:nvSpPr>
            <p:cNvPr id="33" name="object 33"/>
            <p:cNvSpPr/>
            <p:nvPr/>
          </p:nvSpPr>
          <p:spPr>
            <a:xfrm>
              <a:off x="6249924" y="5180583"/>
              <a:ext cx="764540" cy="963930"/>
            </a:xfrm>
            <a:custGeom>
              <a:avLst/>
              <a:gdLst/>
              <a:ahLst/>
              <a:cxnLst/>
              <a:rect l="l" t="t" r="r" b="b"/>
              <a:pathLst>
                <a:path w="764540" h="963929">
                  <a:moveTo>
                    <a:pt x="764031" y="94742"/>
                  </a:moveTo>
                  <a:lnTo>
                    <a:pt x="764031" y="963422"/>
                  </a:lnTo>
                </a:path>
                <a:path w="764540" h="963929">
                  <a:moveTo>
                    <a:pt x="764031" y="257556"/>
                  </a:moveTo>
                  <a:lnTo>
                    <a:pt x="0" y="0"/>
                  </a:lnTo>
                </a:path>
              </a:pathLst>
            </a:custGeom>
            <a:ln w="28956">
              <a:solidFill>
                <a:srgbClr val="A6A6A6"/>
              </a:solidFill>
            </a:ln>
          </p:spPr>
          <p:txBody>
            <a:bodyPr wrap="square" lIns="0" tIns="0" rIns="0" bIns="0" rtlCol="0"/>
            <a:lstStyle/>
            <a:p>
              <a:endParaRPr/>
            </a:p>
          </p:txBody>
        </p:sp>
      </p:grpSp>
      <p:sp>
        <p:nvSpPr>
          <p:cNvPr id="34" name="object 34"/>
          <p:cNvSpPr txBox="1"/>
          <p:nvPr/>
        </p:nvSpPr>
        <p:spPr>
          <a:xfrm>
            <a:off x="7028433" y="5279516"/>
            <a:ext cx="4528820" cy="848994"/>
          </a:xfrm>
          <a:prstGeom prst="rect">
            <a:avLst/>
          </a:prstGeom>
        </p:spPr>
        <p:txBody>
          <a:bodyPr vert="horz" wrap="square" lIns="0" tIns="12700" rIns="0" bIns="0" rtlCol="0">
            <a:spAutoFit/>
          </a:bodyPr>
          <a:lstStyle/>
          <a:p>
            <a:pPr marL="106680" marR="114935" algn="ctr">
              <a:lnSpc>
                <a:spcPct val="100000"/>
              </a:lnSpc>
              <a:spcBef>
                <a:spcPts val="100"/>
              </a:spcBef>
            </a:pPr>
            <a:r>
              <a:rPr sz="1800" b="1" spc="-20" dirty="0">
                <a:solidFill>
                  <a:srgbClr val="7E7E7E"/>
                </a:solidFill>
                <a:latin typeface="Arial"/>
                <a:cs typeface="Arial"/>
              </a:rPr>
              <a:t>Фиолетовый</a:t>
            </a:r>
            <a:r>
              <a:rPr sz="1800" spc="-20" dirty="0">
                <a:solidFill>
                  <a:srgbClr val="7E7E7E"/>
                </a:solidFill>
                <a:latin typeface="Arial"/>
                <a:cs typeface="Arial"/>
              </a:rPr>
              <a:t>.</a:t>
            </a:r>
            <a:r>
              <a:rPr sz="1800" spc="60" dirty="0">
                <a:solidFill>
                  <a:srgbClr val="7E7E7E"/>
                </a:solidFill>
                <a:latin typeface="Arial"/>
                <a:cs typeface="Arial"/>
              </a:rPr>
              <a:t> </a:t>
            </a:r>
            <a:r>
              <a:rPr sz="1800" dirty="0">
                <a:solidFill>
                  <a:srgbClr val="7E7E7E"/>
                </a:solidFill>
                <a:latin typeface="Arial"/>
                <a:cs typeface="Arial"/>
              </a:rPr>
              <a:t>Риски</a:t>
            </a:r>
            <a:r>
              <a:rPr sz="1800" spc="-35" dirty="0">
                <a:solidFill>
                  <a:srgbClr val="7E7E7E"/>
                </a:solidFill>
                <a:latin typeface="Arial"/>
                <a:cs typeface="Arial"/>
              </a:rPr>
              <a:t> </a:t>
            </a:r>
            <a:r>
              <a:rPr sz="1800" spc="-15" dirty="0">
                <a:solidFill>
                  <a:srgbClr val="7E7E7E"/>
                </a:solidFill>
                <a:latin typeface="Arial"/>
                <a:cs typeface="Arial"/>
              </a:rPr>
              <a:t>делим</a:t>
            </a:r>
            <a:r>
              <a:rPr sz="1800" spc="-10" dirty="0">
                <a:solidFill>
                  <a:srgbClr val="7E7E7E"/>
                </a:solidFill>
                <a:latin typeface="Arial"/>
                <a:cs typeface="Arial"/>
              </a:rPr>
              <a:t> </a:t>
            </a:r>
            <a:r>
              <a:rPr sz="1800" spc="-5" dirty="0">
                <a:solidFill>
                  <a:srgbClr val="7E7E7E"/>
                </a:solidFill>
                <a:latin typeface="Arial"/>
                <a:cs typeface="Arial"/>
              </a:rPr>
              <a:t>на</a:t>
            </a:r>
            <a:r>
              <a:rPr sz="1800" spc="-10" dirty="0">
                <a:solidFill>
                  <a:srgbClr val="7E7E7E"/>
                </a:solidFill>
                <a:latin typeface="Arial"/>
                <a:cs typeface="Arial"/>
              </a:rPr>
              <a:t> </a:t>
            </a:r>
            <a:r>
              <a:rPr sz="1800" spc="-20" dirty="0">
                <a:solidFill>
                  <a:srgbClr val="7E7E7E"/>
                </a:solidFill>
                <a:latin typeface="Arial"/>
                <a:cs typeface="Arial"/>
              </a:rPr>
              <a:t>всех,</a:t>
            </a:r>
            <a:r>
              <a:rPr sz="1800" spc="15" dirty="0">
                <a:solidFill>
                  <a:srgbClr val="7E7E7E"/>
                </a:solidFill>
                <a:latin typeface="Arial"/>
                <a:cs typeface="Arial"/>
              </a:rPr>
              <a:t> </a:t>
            </a:r>
            <a:r>
              <a:rPr sz="1800" spc="-5" dirty="0">
                <a:solidFill>
                  <a:srgbClr val="7E7E7E"/>
                </a:solidFill>
                <a:latin typeface="Arial"/>
                <a:cs typeface="Arial"/>
              </a:rPr>
              <a:t>при </a:t>
            </a:r>
            <a:r>
              <a:rPr sz="1800" spc="-484" dirty="0">
                <a:solidFill>
                  <a:srgbClr val="7E7E7E"/>
                </a:solidFill>
                <a:latin typeface="Arial"/>
                <a:cs typeface="Arial"/>
              </a:rPr>
              <a:t> </a:t>
            </a:r>
            <a:r>
              <a:rPr sz="1800" spc="-25" dirty="0">
                <a:solidFill>
                  <a:srgbClr val="7E7E7E"/>
                </a:solidFill>
                <a:latin typeface="Arial"/>
                <a:cs typeface="Arial"/>
              </a:rPr>
              <a:t>успехе</a:t>
            </a:r>
            <a:r>
              <a:rPr sz="1800" spc="35" dirty="0">
                <a:solidFill>
                  <a:srgbClr val="7E7E7E"/>
                </a:solidFill>
                <a:latin typeface="Arial"/>
                <a:cs typeface="Arial"/>
              </a:rPr>
              <a:t> </a:t>
            </a:r>
            <a:r>
              <a:rPr sz="1800" spc="-10" dirty="0">
                <a:solidFill>
                  <a:srgbClr val="7E7E7E"/>
                </a:solidFill>
                <a:latin typeface="Arial"/>
                <a:cs typeface="Arial"/>
              </a:rPr>
              <a:t>старейшины</a:t>
            </a:r>
            <a:r>
              <a:rPr sz="1800" spc="15" dirty="0">
                <a:solidFill>
                  <a:srgbClr val="7E7E7E"/>
                </a:solidFill>
                <a:latin typeface="Arial"/>
                <a:cs typeface="Arial"/>
              </a:rPr>
              <a:t> </a:t>
            </a:r>
            <a:r>
              <a:rPr sz="1800" spc="-15" dirty="0">
                <a:solidFill>
                  <a:srgbClr val="7E7E7E"/>
                </a:solidFill>
                <a:latin typeface="Arial"/>
                <a:cs typeface="Arial"/>
              </a:rPr>
              <a:t>выделяют</a:t>
            </a:r>
            <a:r>
              <a:rPr sz="1800" spc="-5" dirty="0">
                <a:solidFill>
                  <a:srgbClr val="7E7E7E"/>
                </a:solidFill>
                <a:latin typeface="Arial"/>
                <a:cs typeface="Arial"/>
              </a:rPr>
              <a:t> </a:t>
            </a:r>
            <a:r>
              <a:rPr sz="1800" dirty="0">
                <a:solidFill>
                  <a:srgbClr val="7E7E7E"/>
                </a:solidFill>
                <a:latin typeface="Arial"/>
                <a:cs typeface="Arial"/>
              </a:rPr>
              <a:t>каждому </a:t>
            </a:r>
            <a:r>
              <a:rPr sz="1800" spc="5" dirty="0">
                <a:solidFill>
                  <a:srgbClr val="7E7E7E"/>
                </a:solidFill>
                <a:latin typeface="Arial"/>
                <a:cs typeface="Arial"/>
              </a:rPr>
              <a:t> </a:t>
            </a:r>
            <a:r>
              <a:rPr sz="1800" spc="-15" dirty="0">
                <a:solidFill>
                  <a:srgbClr val="7E7E7E"/>
                </a:solidFill>
                <a:latin typeface="Arial"/>
                <a:cs typeface="Arial"/>
              </a:rPr>
              <a:t>справедливую</a:t>
            </a:r>
            <a:r>
              <a:rPr sz="1800" spc="15" dirty="0">
                <a:solidFill>
                  <a:srgbClr val="7E7E7E"/>
                </a:solidFill>
                <a:latin typeface="Arial"/>
                <a:cs typeface="Arial"/>
              </a:rPr>
              <a:t> </a:t>
            </a:r>
            <a:r>
              <a:rPr sz="1800" spc="-15" dirty="0">
                <a:solidFill>
                  <a:srgbClr val="7E7E7E"/>
                </a:solidFill>
                <a:latin typeface="Arial"/>
                <a:cs typeface="Arial"/>
              </a:rPr>
              <a:t>долю</a:t>
            </a:r>
            <a:endParaRPr sz="1800">
              <a:latin typeface="Arial"/>
              <a:cs typeface="Arial"/>
            </a:endParaRPr>
          </a:p>
        </p:txBody>
      </p:sp>
      <p:grpSp>
        <p:nvGrpSpPr>
          <p:cNvPr id="35" name="object 35"/>
          <p:cNvGrpSpPr/>
          <p:nvPr/>
        </p:nvGrpSpPr>
        <p:grpSpPr>
          <a:xfrm>
            <a:off x="6264528" y="3942460"/>
            <a:ext cx="5292725" cy="1253490"/>
            <a:chOff x="6264528" y="3942460"/>
            <a:chExt cx="5292725" cy="1253490"/>
          </a:xfrm>
        </p:grpSpPr>
        <p:sp>
          <p:nvSpPr>
            <p:cNvPr id="36" name="object 36"/>
            <p:cNvSpPr/>
            <p:nvPr/>
          </p:nvSpPr>
          <p:spPr>
            <a:xfrm>
              <a:off x="7020305" y="3957065"/>
              <a:ext cx="4537075" cy="1224280"/>
            </a:xfrm>
            <a:custGeom>
              <a:avLst/>
              <a:gdLst/>
              <a:ahLst/>
              <a:cxnLst/>
              <a:rect l="l" t="t" r="r" b="b"/>
              <a:pathLst>
                <a:path w="4537075" h="1224279">
                  <a:moveTo>
                    <a:pt x="4536948" y="0"/>
                  </a:moveTo>
                  <a:lnTo>
                    <a:pt x="0" y="0"/>
                  </a:lnTo>
                  <a:lnTo>
                    <a:pt x="0" y="1223772"/>
                  </a:lnTo>
                  <a:lnTo>
                    <a:pt x="4536948" y="1223772"/>
                  </a:lnTo>
                  <a:lnTo>
                    <a:pt x="4536948" y="0"/>
                  </a:lnTo>
                  <a:close/>
                </a:path>
              </a:pathLst>
            </a:custGeom>
            <a:solidFill>
              <a:srgbClr val="FFFFC9"/>
            </a:solidFill>
          </p:spPr>
          <p:txBody>
            <a:bodyPr wrap="square" lIns="0" tIns="0" rIns="0" bIns="0" rtlCol="0"/>
            <a:lstStyle/>
            <a:p>
              <a:endParaRPr/>
            </a:p>
          </p:txBody>
        </p:sp>
        <p:sp>
          <p:nvSpPr>
            <p:cNvPr id="37" name="object 37"/>
            <p:cNvSpPr/>
            <p:nvPr/>
          </p:nvSpPr>
          <p:spPr>
            <a:xfrm>
              <a:off x="6279133" y="3957065"/>
              <a:ext cx="727710" cy="1224280"/>
            </a:xfrm>
            <a:custGeom>
              <a:avLst/>
              <a:gdLst/>
              <a:ahLst/>
              <a:cxnLst/>
              <a:rect l="l" t="t" r="r" b="b"/>
              <a:pathLst>
                <a:path w="727709" h="1224279">
                  <a:moveTo>
                    <a:pt x="727456" y="0"/>
                  </a:moveTo>
                  <a:lnTo>
                    <a:pt x="727456" y="1223771"/>
                  </a:lnTo>
                </a:path>
                <a:path w="727709" h="1224279">
                  <a:moveTo>
                    <a:pt x="727456" y="612774"/>
                  </a:moveTo>
                  <a:lnTo>
                    <a:pt x="0" y="371982"/>
                  </a:lnTo>
                </a:path>
              </a:pathLst>
            </a:custGeom>
            <a:ln w="28956">
              <a:solidFill>
                <a:srgbClr val="A6A6A6"/>
              </a:solidFill>
            </a:ln>
          </p:spPr>
          <p:txBody>
            <a:bodyPr wrap="square" lIns="0" tIns="0" rIns="0" bIns="0" rtlCol="0"/>
            <a:lstStyle/>
            <a:p>
              <a:endParaRPr/>
            </a:p>
          </p:txBody>
        </p:sp>
      </p:grpSp>
      <p:sp>
        <p:nvSpPr>
          <p:cNvPr id="38" name="object 38"/>
          <p:cNvSpPr txBox="1"/>
          <p:nvPr/>
        </p:nvSpPr>
        <p:spPr>
          <a:xfrm>
            <a:off x="7021068" y="4001261"/>
            <a:ext cx="4536440" cy="1123315"/>
          </a:xfrm>
          <a:prstGeom prst="rect">
            <a:avLst/>
          </a:prstGeom>
        </p:spPr>
        <p:txBody>
          <a:bodyPr vert="horz" wrap="square" lIns="0" tIns="12700" rIns="0" bIns="0" rtlCol="0">
            <a:spAutoFit/>
          </a:bodyPr>
          <a:lstStyle/>
          <a:p>
            <a:pPr marL="111125" marR="107314" indent="351790">
              <a:lnSpc>
                <a:spcPct val="100000"/>
              </a:lnSpc>
              <a:spcBef>
                <a:spcPts val="100"/>
              </a:spcBef>
            </a:pPr>
            <a:r>
              <a:rPr sz="1800" b="1" spc="-5" dirty="0">
                <a:solidFill>
                  <a:srgbClr val="7E7E7E"/>
                </a:solidFill>
                <a:latin typeface="Arial"/>
                <a:cs typeface="Arial"/>
              </a:rPr>
              <a:t>Синий</a:t>
            </a:r>
            <a:r>
              <a:rPr sz="1800" spc="-5" dirty="0">
                <a:solidFill>
                  <a:srgbClr val="7E7E7E"/>
                </a:solidFill>
                <a:latin typeface="Arial"/>
                <a:cs typeface="Arial"/>
              </a:rPr>
              <a:t>.</a:t>
            </a:r>
            <a:r>
              <a:rPr sz="1800" spc="5" dirty="0">
                <a:solidFill>
                  <a:srgbClr val="7E7E7E"/>
                </a:solidFill>
                <a:latin typeface="Arial"/>
                <a:cs typeface="Arial"/>
              </a:rPr>
              <a:t> </a:t>
            </a:r>
            <a:r>
              <a:rPr sz="1800" spc="-35" dirty="0">
                <a:solidFill>
                  <a:srgbClr val="7E7E7E"/>
                </a:solidFill>
                <a:latin typeface="Arial"/>
                <a:cs typeface="Arial"/>
              </a:rPr>
              <a:t>Успех</a:t>
            </a:r>
            <a:r>
              <a:rPr sz="1800" spc="-5" dirty="0">
                <a:solidFill>
                  <a:srgbClr val="7E7E7E"/>
                </a:solidFill>
                <a:latin typeface="Arial"/>
                <a:cs typeface="Arial"/>
              </a:rPr>
              <a:t> </a:t>
            </a:r>
            <a:r>
              <a:rPr sz="1800" dirty="0">
                <a:solidFill>
                  <a:srgbClr val="7E7E7E"/>
                </a:solidFill>
                <a:latin typeface="Arial"/>
                <a:cs typeface="Arial"/>
              </a:rPr>
              <a:t>–</a:t>
            </a:r>
            <a:r>
              <a:rPr sz="1800" spc="-10" dirty="0">
                <a:solidFill>
                  <a:srgbClr val="7E7E7E"/>
                </a:solidFill>
                <a:latin typeface="Arial"/>
                <a:cs typeface="Arial"/>
              </a:rPr>
              <a:t> </a:t>
            </a:r>
            <a:r>
              <a:rPr sz="1800" dirty="0">
                <a:solidFill>
                  <a:srgbClr val="7E7E7E"/>
                </a:solidFill>
                <a:latin typeface="Arial"/>
                <a:cs typeface="Arial"/>
              </a:rPr>
              <a:t>в</a:t>
            </a:r>
            <a:r>
              <a:rPr sz="1800" spc="-10" dirty="0">
                <a:solidFill>
                  <a:srgbClr val="7E7E7E"/>
                </a:solidFill>
                <a:latin typeface="Arial"/>
                <a:cs typeface="Arial"/>
              </a:rPr>
              <a:t> </a:t>
            </a:r>
            <a:r>
              <a:rPr sz="1800" spc="-5" dirty="0">
                <a:solidFill>
                  <a:srgbClr val="7E7E7E"/>
                </a:solidFill>
                <a:latin typeface="Arial"/>
                <a:cs typeface="Arial"/>
              </a:rPr>
              <a:t>планировании</a:t>
            </a:r>
            <a:r>
              <a:rPr sz="1800" spc="-10" dirty="0">
                <a:solidFill>
                  <a:srgbClr val="7E7E7E"/>
                </a:solidFill>
                <a:latin typeface="Arial"/>
                <a:cs typeface="Arial"/>
              </a:rPr>
              <a:t> </a:t>
            </a:r>
            <a:r>
              <a:rPr sz="1800" dirty="0">
                <a:solidFill>
                  <a:srgbClr val="7E7E7E"/>
                </a:solidFill>
                <a:latin typeface="Arial"/>
                <a:cs typeface="Arial"/>
              </a:rPr>
              <a:t>и </a:t>
            </a:r>
            <a:r>
              <a:rPr sz="1800" spc="5" dirty="0">
                <a:solidFill>
                  <a:srgbClr val="7E7E7E"/>
                </a:solidFill>
                <a:latin typeface="Arial"/>
                <a:cs typeface="Arial"/>
              </a:rPr>
              <a:t> </a:t>
            </a:r>
            <a:r>
              <a:rPr sz="1800" spc="-10" dirty="0">
                <a:solidFill>
                  <a:srgbClr val="7E7E7E"/>
                </a:solidFill>
                <a:latin typeface="Arial"/>
                <a:cs typeface="Arial"/>
              </a:rPr>
              <a:t>компетентности,</a:t>
            </a:r>
            <a:r>
              <a:rPr sz="1800" spc="5" dirty="0">
                <a:solidFill>
                  <a:srgbClr val="7E7E7E"/>
                </a:solidFill>
                <a:latin typeface="Arial"/>
                <a:cs typeface="Arial"/>
              </a:rPr>
              <a:t> </a:t>
            </a:r>
            <a:r>
              <a:rPr sz="1800" dirty="0">
                <a:solidFill>
                  <a:srgbClr val="7E7E7E"/>
                </a:solidFill>
                <a:latin typeface="Arial"/>
                <a:cs typeface="Arial"/>
              </a:rPr>
              <a:t>и</a:t>
            </a:r>
            <a:r>
              <a:rPr sz="1800" spc="-20" dirty="0">
                <a:solidFill>
                  <a:srgbClr val="7E7E7E"/>
                </a:solidFill>
                <a:latin typeface="Arial"/>
                <a:cs typeface="Arial"/>
              </a:rPr>
              <a:t> </a:t>
            </a:r>
            <a:r>
              <a:rPr sz="1800" spc="-10" dirty="0">
                <a:solidFill>
                  <a:srgbClr val="7E7E7E"/>
                </a:solidFill>
                <a:latin typeface="Arial"/>
                <a:cs typeface="Arial"/>
              </a:rPr>
              <a:t>гарантирован,</a:t>
            </a:r>
            <a:r>
              <a:rPr sz="1800" spc="10" dirty="0">
                <a:solidFill>
                  <a:srgbClr val="7E7E7E"/>
                </a:solidFill>
                <a:latin typeface="Arial"/>
                <a:cs typeface="Arial"/>
              </a:rPr>
              <a:t> </a:t>
            </a:r>
            <a:r>
              <a:rPr sz="1800" spc="-5" dirty="0">
                <a:solidFill>
                  <a:srgbClr val="7E7E7E"/>
                </a:solidFill>
                <a:latin typeface="Arial"/>
                <a:cs typeface="Arial"/>
              </a:rPr>
              <a:t>если </a:t>
            </a:r>
            <a:r>
              <a:rPr sz="1800" dirty="0">
                <a:solidFill>
                  <a:srgbClr val="7E7E7E"/>
                </a:solidFill>
                <a:latin typeface="Arial"/>
                <a:cs typeface="Arial"/>
              </a:rPr>
              <a:t> каждый</a:t>
            </a:r>
            <a:r>
              <a:rPr sz="1800" spc="-5" dirty="0">
                <a:solidFill>
                  <a:srgbClr val="7E7E7E"/>
                </a:solidFill>
                <a:latin typeface="Arial"/>
                <a:cs typeface="Arial"/>
              </a:rPr>
              <a:t> на</a:t>
            </a:r>
            <a:r>
              <a:rPr sz="1800" spc="-15" dirty="0">
                <a:solidFill>
                  <a:srgbClr val="7E7E7E"/>
                </a:solidFill>
                <a:latin typeface="Arial"/>
                <a:cs typeface="Arial"/>
              </a:rPr>
              <a:t> </a:t>
            </a:r>
            <a:r>
              <a:rPr sz="1800" spc="-10" dirty="0">
                <a:solidFill>
                  <a:srgbClr val="7E7E7E"/>
                </a:solidFill>
                <a:latin typeface="Arial"/>
                <a:cs typeface="Arial"/>
              </a:rPr>
              <a:t>своем</a:t>
            </a:r>
            <a:r>
              <a:rPr sz="1800" spc="10" dirty="0">
                <a:solidFill>
                  <a:srgbClr val="7E7E7E"/>
                </a:solidFill>
                <a:latin typeface="Arial"/>
                <a:cs typeface="Arial"/>
              </a:rPr>
              <a:t> </a:t>
            </a:r>
            <a:r>
              <a:rPr sz="1800" spc="-10" dirty="0">
                <a:solidFill>
                  <a:srgbClr val="7E7E7E"/>
                </a:solidFill>
                <a:latin typeface="Arial"/>
                <a:cs typeface="Arial"/>
              </a:rPr>
              <a:t>месте.</a:t>
            </a:r>
            <a:r>
              <a:rPr sz="1800" spc="5" dirty="0">
                <a:solidFill>
                  <a:srgbClr val="7E7E7E"/>
                </a:solidFill>
                <a:latin typeface="Arial"/>
                <a:cs typeface="Arial"/>
              </a:rPr>
              <a:t> </a:t>
            </a:r>
            <a:r>
              <a:rPr sz="1800" spc="-15" dirty="0">
                <a:solidFill>
                  <a:srgbClr val="7E7E7E"/>
                </a:solidFill>
                <a:latin typeface="Arial"/>
                <a:cs typeface="Arial"/>
              </a:rPr>
              <a:t>Делим </a:t>
            </a:r>
            <a:r>
              <a:rPr sz="1800" spc="-20" dirty="0">
                <a:solidFill>
                  <a:srgbClr val="7E7E7E"/>
                </a:solidFill>
                <a:latin typeface="Arial"/>
                <a:cs typeface="Arial"/>
              </a:rPr>
              <a:t>успех</a:t>
            </a:r>
            <a:r>
              <a:rPr sz="1800" spc="25" dirty="0">
                <a:solidFill>
                  <a:srgbClr val="7E7E7E"/>
                </a:solidFill>
                <a:latin typeface="Arial"/>
                <a:cs typeface="Arial"/>
              </a:rPr>
              <a:t> </a:t>
            </a:r>
            <a:r>
              <a:rPr sz="1800" dirty="0">
                <a:solidFill>
                  <a:srgbClr val="7E7E7E"/>
                </a:solidFill>
                <a:latin typeface="Arial"/>
                <a:cs typeface="Arial"/>
              </a:rPr>
              <a:t>и </a:t>
            </a:r>
            <a:r>
              <a:rPr sz="1800" spc="5" dirty="0">
                <a:solidFill>
                  <a:srgbClr val="7E7E7E"/>
                </a:solidFill>
                <a:latin typeface="Arial"/>
                <a:cs typeface="Arial"/>
              </a:rPr>
              <a:t> </a:t>
            </a:r>
            <a:r>
              <a:rPr sz="1800" dirty="0">
                <a:solidFill>
                  <a:srgbClr val="7E7E7E"/>
                </a:solidFill>
                <a:latin typeface="Arial"/>
                <a:cs typeface="Arial"/>
              </a:rPr>
              <a:t>по</a:t>
            </a:r>
            <a:r>
              <a:rPr sz="1800" spc="-30" dirty="0">
                <a:solidFill>
                  <a:srgbClr val="7E7E7E"/>
                </a:solidFill>
                <a:latin typeface="Arial"/>
                <a:cs typeface="Arial"/>
              </a:rPr>
              <a:t> </a:t>
            </a:r>
            <a:r>
              <a:rPr sz="1800" spc="-10" dirty="0">
                <a:solidFill>
                  <a:srgbClr val="7E7E7E"/>
                </a:solidFill>
                <a:latin typeface="Arial"/>
                <a:cs typeface="Arial"/>
              </a:rPr>
              <a:t>регламентам,</a:t>
            </a:r>
            <a:r>
              <a:rPr sz="1800" dirty="0">
                <a:solidFill>
                  <a:srgbClr val="7E7E7E"/>
                </a:solidFill>
                <a:latin typeface="Arial"/>
                <a:cs typeface="Arial"/>
              </a:rPr>
              <a:t> </a:t>
            </a:r>
            <a:r>
              <a:rPr sz="1800" spc="-5" dirty="0">
                <a:solidFill>
                  <a:srgbClr val="7E7E7E"/>
                </a:solidFill>
                <a:latin typeface="Arial"/>
                <a:cs typeface="Arial"/>
              </a:rPr>
              <a:t>наказываем</a:t>
            </a:r>
            <a:r>
              <a:rPr sz="1800" spc="15" dirty="0">
                <a:solidFill>
                  <a:srgbClr val="7E7E7E"/>
                </a:solidFill>
                <a:latin typeface="Arial"/>
                <a:cs typeface="Arial"/>
              </a:rPr>
              <a:t> </a:t>
            </a:r>
            <a:r>
              <a:rPr sz="1800" dirty="0">
                <a:solidFill>
                  <a:srgbClr val="7E7E7E"/>
                </a:solidFill>
                <a:latin typeface="Arial"/>
                <a:cs typeface="Arial"/>
              </a:rPr>
              <a:t>по</a:t>
            </a:r>
            <a:r>
              <a:rPr sz="1800" spc="-25" dirty="0">
                <a:solidFill>
                  <a:srgbClr val="7E7E7E"/>
                </a:solidFill>
                <a:latin typeface="Arial"/>
                <a:cs typeface="Arial"/>
              </a:rPr>
              <a:t> </a:t>
            </a:r>
            <a:r>
              <a:rPr sz="1800" dirty="0">
                <a:solidFill>
                  <a:srgbClr val="7E7E7E"/>
                </a:solidFill>
                <a:latin typeface="Arial"/>
                <a:cs typeface="Arial"/>
              </a:rPr>
              <a:t>ним</a:t>
            </a:r>
            <a:r>
              <a:rPr sz="1800" spc="-30" dirty="0">
                <a:solidFill>
                  <a:srgbClr val="7E7E7E"/>
                </a:solidFill>
                <a:latin typeface="Arial"/>
                <a:cs typeface="Arial"/>
              </a:rPr>
              <a:t> </a:t>
            </a:r>
            <a:r>
              <a:rPr sz="1800" spc="-5" dirty="0">
                <a:solidFill>
                  <a:srgbClr val="7E7E7E"/>
                </a:solidFill>
                <a:latin typeface="Arial"/>
                <a:cs typeface="Arial"/>
              </a:rPr>
              <a:t>же.</a:t>
            </a:r>
            <a:endParaRPr sz="1800">
              <a:latin typeface="Arial"/>
              <a:cs typeface="Arial"/>
            </a:endParaRPr>
          </a:p>
        </p:txBody>
      </p:sp>
      <p:grpSp>
        <p:nvGrpSpPr>
          <p:cNvPr id="39" name="object 39"/>
          <p:cNvGrpSpPr/>
          <p:nvPr/>
        </p:nvGrpSpPr>
        <p:grpSpPr>
          <a:xfrm>
            <a:off x="6278753" y="2637917"/>
            <a:ext cx="5278755" cy="1230630"/>
            <a:chOff x="6278753" y="2637917"/>
            <a:chExt cx="5278755" cy="1230630"/>
          </a:xfrm>
        </p:grpSpPr>
        <p:sp>
          <p:nvSpPr>
            <p:cNvPr id="40" name="object 40"/>
            <p:cNvSpPr/>
            <p:nvPr/>
          </p:nvSpPr>
          <p:spPr>
            <a:xfrm>
              <a:off x="7020306" y="2652522"/>
              <a:ext cx="4537075" cy="1201420"/>
            </a:xfrm>
            <a:custGeom>
              <a:avLst/>
              <a:gdLst/>
              <a:ahLst/>
              <a:cxnLst/>
              <a:rect l="l" t="t" r="r" b="b"/>
              <a:pathLst>
                <a:path w="4537075" h="1201420">
                  <a:moveTo>
                    <a:pt x="4536948" y="0"/>
                  </a:moveTo>
                  <a:lnTo>
                    <a:pt x="0" y="0"/>
                  </a:lnTo>
                  <a:lnTo>
                    <a:pt x="0" y="1200911"/>
                  </a:lnTo>
                  <a:lnTo>
                    <a:pt x="4536948" y="1200911"/>
                  </a:lnTo>
                  <a:lnTo>
                    <a:pt x="4536948" y="0"/>
                  </a:lnTo>
                  <a:close/>
                </a:path>
              </a:pathLst>
            </a:custGeom>
            <a:solidFill>
              <a:srgbClr val="FFFFC9"/>
            </a:solidFill>
          </p:spPr>
          <p:txBody>
            <a:bodyPr wrap="square" lIns="0" tIns="0" rIns="0" bIns="0" rtlCol="0"/>
            <a:lstStyle/>
            <a:p>
              <a:endParaRPr/>
            </a:p>
          </p:txBody>
        </p:sp>
        <p:sp>
          <p:nvSpPr>
            <p:cNvPr id="41" name="object 41"/>
            <p:cNvSpPr/>
            <p:nvPr/>
          </p:nvSpPr>
          <p:spPr>
            <a:xfrm>
              <a:off x="6293358" y="2652522"/>
              <a:ext cx="725170" cy="1201420"/>
            </a:xfrm>
            <a:custGeom>
              <a:avLst/>
              <a:gdLst/>
              <a:ahLst/>
              <a:cxnLst/>
              <a:rect l="l" t="t" r="r" b="b"/>
              <a:pathLst>
                <a:path w="725170" h="1201420">
                  <a:moveTo>
                    <a:pt x="725169" y="0"/>
                  </a:moveTo>
                  <a:lnTo>
                    <a:pt x="725169" y="1200911"/>
                  </a:lnTo>
                </a:path>
                <a:path w="725170" h="1201420">
                  <a:moveTo>
                    <a:pt x="725169" y="444245"/>
                  </a:moveTo>
                  <a:lnTo>
                    <a:pt x="0" y="774826"/>
                  </a:lnTo>
                </a:path>
              </a:pathLst>
            </a:custGeom>
            <a:ln w="28956">
              <a:solidFill>
                <a:srgbClr val="A6A6A6"/>
              </a:solidFill>
            </a:ln>
          </p:spPr>
          <p:txBody>
            <a:bodyPr wrap="square" lIns="0" tIns="0" rIns="0" bIns="0" rtlCol="0"/>
            <a:lstStyle/>
            <a:p>
              <a:endParaRPr/>
            </a:p>
          </p:txBody>
        </p:sp>
      </p:grpSp>
      <p:sp>
        <p:nvSpPr>
          <p:cNvPr id="42" name="object 42"/>
          <p:cNvSpPr txBox="1"/>
          <p:nvPr/>
        </p:nvSpPr>
        <p:spPr>
          <a:xfrm>
            <a:off x="7033006" y="2685034"/>
            <a:ext cx="4524375" cy="1123315"/>
          </a:xfrm>
          <a:prstGeom prst="rect">
            <a:avLst/>
          </a:prstGeom>
        </p:spPr>
        <p:txBody>
          <a:bodyPr vert="horz" wrap="square" lIns="0" tIns="12700" rIns="0" bIns="0" rtlCol="0">
            <a:spAutoFit/>
          </a:bodyPr>
          <a:lstStyle/>
          <a:p>
            <a:pPr marL="69850" marR="78105" indent="414020">
              <a:lnSpc>
                <a:spcPct val="100000"/>
              </a:lnSpc>
              <a:spcBef>
                <a:spcPts val="100"/>
              </a:spcBef>
            </a:pPr>
            <a:r>
              <a:rPr sz="1800" b="1" spc="-10" dirty="0">
                <a:solidFill>
                  <a:srgbClr val="7E7E7E"/>
                </a:solidFill>
                <a:latin typeface="Arial"/>
                <a:cs typeface="Arial"/>
              </a:rPr>
              <a:t>Зеленый</a:t>
            </a:r>
            <a:r>
              <a:rPr sz="1800" spc="-10" dirty="0">
                <a:solidFill>
                  <a:srgbClr val="7E7E7E"/>
                </a:solidFill>
                <a:latin typeface="Arial"/>
                <a:cs typeface="Arial"/>
              </a:rPr>
              <a:t>.</a:t>
            </a:r>
            <a:r>
              <a:rPr sz="1800" spc="-5" dirty="0">
                <a:solidFill>
                  <a:srgbClr val="7E7E7E"/>
                </a:solidFill>
                <a:latin typeface="Arial"/>
                <a:cs typeface="Arial"/>
              </a:rPr>
              <a:t> </a:t>
            </a:r>
            <a:r>
              <a:rPr sz="1800" spc="-10" dirty="0">
                <a:solidFill>
                  <a:srgbClr val="7E7E7E"/>
                </a:solidFill>
                <a:latin typeface="Arial"/>
                <a:cs typeface="Arial"/>
              </a:rPr>
              <a:t>Хорошие</a:t>
            </a:r>
            <a:r>
              <a:rPr sz="1800" spc="20" dirty="0">
                <a:solidFill>
                  <a:srgbClr val="7E7E7E"/>
                </a:solidFill>
                <a:latin typeface="Arial"/>
                <a:cs typeface="Arial"/>
              </a:rPr>
              <a:t> </a:t>
            </a:r>
            <a:r>
              <a:rPr sz="1800" spc="-10" dirty="0">
                <a:solidFill>
                  <a:srgbClr val="7E7E7E"/>
                </a:solidFill>
                <a:latin typeface="Arial"/>
                <a:cs typeface="Arial"/>
              </a:rPr>
              <a:t>люди</a:t>
            </a:r>
            <a:r>
              <a:rPr sz="1800" spc="-40" dirty="0">
                <a:solidFill>
                  <a:srgbClr val="7E7E7E"/>
                </a:solidFill>
                <a:latin typeface="Arial"/>
                <a:cs typeface="Arial"/>
              </a:rPr>
              <a:t> </a:t>
            </a:r>
            <a:r>
              <a:rPr sz="1800" spc="-10" dirty="0">
                <a:solidFill>
                  <a:srgbClr val="7E7E7E"/>
                </a:solidFill>
                <a:latin typeface="Arial"/>
                <a:cs typeface="Arial"/>
              </a:rPr>
              <a:t>вместе </a:t>
            </a:r>
            <a:r>
              <a:rPr sz="1800" spc="-5" dirty="0">
                <a:solidFill>
                  <a:srgbClr val="7E7E7E"/>
                </a:solidFill>
                <a:latin typeface="Arial"/>
                <a:cs typeface="Arial"/>
              </a:rPr>
              <a:t> </a:t>
            </a:r>
            <a:r>
              <a:rPr sz="1800" spc="-20" dirty="0">
                <a:solidFill>
                  <a:srgbClr val="7E7E7E"/>
                </a:solidFill>
                <a:latin typeface="Arial"/>
                <a:cs typeface="Arial"/>
              </a:rPr>
              <a:t>обязательно</a:t>
            </a:r>
            <a:r>
              <a:rPr sz="1800" spc="-5" dirty="0">
                <a:solidFill>
                  <a:srgbClr val="7E7E7E"/>
                </a:solidFill>
                <a:latin typeface="Arial"/>
                <a:cs typeface="Arial"/>
              </a:rPr>
              <a:t> </a:t>
            </a:r>
            <a:r>
              <a:rPr sz="1800" spc="-10" dirty="0">
                <a:solidFill>
                  <a:srgbClr val="7E7E7E"/>
                </a:solidFill>
                <a:latin typeface="Arial"/>
                <a:cs typeface="Arial"/>
              </a:rPr>
              <a:t>достигнут</a:t>
            </a:r>
            <a:r>
              <a:rPr sz="1800" spc="10" dirty="0">
                <a:solidFill>
                  <a:srgbClr val="7E7E7E"/>
                </a:solidFill>
                <a:latin typeface="Arial"/>
                <a:cs typeface="Arial"/>
              </a:rPr>
              <a:t> </a:t>
            </a:r>
            <a:r>
              <a:rPr sz="1800" spc="-20" dirty="0">
                <a:solidFill>
                  <a:srgbClr val="7E7E7E"/>
                </a:solidFill>
                <a:latin typeface="Arial"/>
                <a:cs typeface="Arial"/>
              </a:rPr>
              <a:t>успеха,</a:t>
            </a:r>
            <a:r>
              <a:rPr sz="1800" spc="30" dirty="0">
                <a:solidFill>
                  <a:srgbClr val="7E7E7E"/>
                </a:solidFill>
                <a:latin typeface="Arial"/>
                <a:cs typeface="Arial"/>
              </a:rPr>
              <a:t> </a:t>
            </a:r>
            <a:r>
              <a:rPr sz="1800" dirty="0">
                <a:solidFill>
                  <a:srgbClr val="7E7E7E"/>
                </a:solidFill>
                <a:latin typeface="Arial"/>
                <a:cs typeface="Arial"/>
              </a:rPr>
              <a:t>рисков</a:t>
            </a:r>
            <a:r>
              <a:rPr sz="1800" spc="-10" dirty="0">
                <a:solidFill>
                  <a:srgbClr val="7E7E7E"/>
                </a:solidFill>
                <a:latin typeface="Arial"/>
                <a:cs typeface="Arial"/>
              </a:rPr>
              <a:t> </a:t>
            </a:r>
            <a:r>
              <a:rPr sz="1800" dirty="0">
                <a:solidFill>
                  <a:srgbClr val="7E7E7E"/>
                </a:solidFill>
                <a:latin typeface="Arial"/>
                <a:cs typeface="Arial"/>
              </a:rPr>
              <a:t>не </a:t>
            </a:r>
            <a:r>
              <a:rPr sz="1800" spc="-484" dirty="0">
                <a:solidFill>
                  <a:srgbClr val="7E7E7E"/>
                </a:solidFill>
                <a:latin typeface="Arial"/>
                <a:cs typeface="Arial"/>
              </a:rPr>
              <a:t> </a:t>
            </a:r>
            <a:r>
              <a:rPr sz="1800" spc="-40" dirty="0">
                <a:solidFill>
                  <a:srgbClr val="7E7E7E"/>
                </a:solidFill>
                <a:latin typeface="Arial"/>
                <a:cs typeface="Arial"/>
              </a:rPr>
              <a:t>существует.</a:t>
            </a:r>
            <a:r>
              <a:rPr sz="1800" spc="35" dirty="0">
                <a:solidFill>
                  <a:srgbClr val="7E7E7E"/>
                </a:solidFill>
                <a:latin typeface="Arial"/>
                <a:cs typeface="Arial"/>
              </a:rPr>
              <a:t> </a:t>
            </a:r>
            <a:r>
              <a:rPr sz="1800" spc="-35" dirty="0">
                <a:solidFill>
                  <a:srgbClr val="7E7E7E"/>
                </a:solidFill>
                <a:latin typeface="Arial"/>
                <a:cs typeface="Arial"/>
              </a:rPr>
              <a:t>Успех</a:t>
            </a:r>
            <a:r>
              <a:rPr sz="1800" spc="-10" dirty="0">
                <a:solidFill>
                  <a:srgbClr val="7E7E7E"/>
                </a:solidFill>
                <a:latin typeface="Arial"/>
                <a:cs typeface="Arial"/>
              </a:rPr>
              <a:t> </a:t>
            </a:r>
            <a:r>
              <a:rPr sz="1800" spc="-15" dirty="0">
                <a:solidFill>
                  <a:srgbClr val="7E7E7E"/>
                </a:solidFill>
                <a:latin typeface="Arial"/>
                <a:cs typeface="Arial"/>
              </a:rPr>
              <a:t>делим</a:t>
            </a:r>
            <a:r>
              <a:rPr sz="1800" spc="-25" dirty="0">
                <a:solidFill>
                  <a:srgbClr val="7E7E7E"/>
                </a:solidFill>
                <a:latin typeface="Arial"/>
                <a:cs typeface="Arial"/>
              </a:rPr>
              <a:t> </a:t>
            </a:r>
            <a:r>
              <a:rPr sz="1800" spc="-5" dirty="0">
                <a:solidFill>
                  <a:srgbClr val="7E7E7E"/>
                </a:solidFill>
                <a:latin typeface="Arial"/>
                <a:cs typeface="Arial"/>
              </a:rPr>
              <a:t>поровну</a:t>
            </a:r>
            <a:r>
              <a:rPr sz="1800" dirty="0">
                <a:solidFill>
                  <a:srgbClr val="7E7E7E"/>
                </a:solidFill>
                <a:latin typeface="Arial"/>
                <a:cs typeface="Arial"/>
              </a:rPr>
              <a:t> или</a:t>
            </a:r>
            <a:r>
              <a:rPr sz="1800" spc="-30" dirty="0">
                <a:solidFill>
                  <a:srgbClr val="7E7E7E"/>
                </a:solidFill>
                <a:latin typeface="Arial"/>
                <a:cs typeface="Arial"/>
              </a:rPr>
              <a:t> </a:t>
            </a:r>
            <a:r>
              <a:rPr sz="1800" dirty="0">
                <a:solidFill>
                  <a:srgbClr val="7E7E7E"/>
                </a:solidFill>
                <a:latin typeface="Arial"/>
                <a:cs typeface="Arial"/>
              </a:rPr>
              <a:t>по</a:t>
            </a:r>
            <a:endParaRPr sz="1800">
              <a:latin typeface="Arial"/>
              <a:cs typeface="Arial"/>
            </a:endParaRPr>
          </a:p>
          <a:p>
            <a:pPr marL="748665">
              <a:lnSpc>
                <a:spcPct val="100000"/>
              </a:lnSpc>
            </a:pPr>
            <a:r>
              <a:rPr sz="1800" spc="-10" dirty="0">
                <a:solidFill>
                  <a:srgbClr val="7E7E7E"/>
                </a:solidFill>
                <a:latin typeface="Arial"/>
                <a:cs typeface="Arial"/>
              </a:rPr>
              <a:t>потребностям</a:t>
            </a:r>
            <a:r>
              <a:rPr sz="1800" spc="-5" dirty="0">
                <a:solidFill>
                  <a:srgbClr val="7E7E7E"/>
                </a:solidFill>
                <a:latin typeface="Arial"/>
                <a:cs typeface="Arial"/>
              </a:rPr>
              <a:t> </a:t>
            </a:r>
            <a:r>
              <a:rPr sz="1800" dirty="0">
                <a:solidFill>
                  <a:srgbClr val="7E7E7E"/>
                </a:solidFill>
                <a:latin typeface="Arial"/>
                <a:cs typeface="Arial"/>
              </a:rPr>
              <a:t>–</a:t>
            </a:r>
            <a:r>
              <a:rPr sz="1800" spc="-15" dirty="0">
                <a:solidFill>
                  <a:srgbClr val="7E7E7E"/>
                </a:solidFill>
                <a:latin typeface="Arial"/>
                <a:cs typeface="Arial"/>
              </a:rPr>
              <a:t> </a:t>
            </a:r>
            <a:r>
              <a:rPr sz="1800" spc="-10" dirty="0">
                <a:solidFill>
                  <a:srgbClr val="7E7E7E"/>
                </a:solidFill>
                <a:latin typeface="Arial"/>
                <a:cs typeface="Arial"/>
              </a:rPr>
              <a:t>всем</a:t>
            </a:r>
            <a:r>
              <a:rPr sz="1800" spc="-5" dirty="0">
                <a:solidFill>
                  <a:srgbClr val="7E7E7E"/>
                </a:solidFill>
                <a:latin typeface="Arial"/>
                <a:cs typeface="Arial"/>
              </a:rPr>
              <a:t> </a:t>
            </a:r>
            <a:r>
              <a:rPr sz="1800" spc="-15" dirty="0">
                <a:solidFill>
                  <a:srgbClr val="7E7E7E"/>
                </a:solidFill>
                <a:latin typeface="Arial"/>
                <a:cs typeface="Arial"/>
              </a:rPr>
              <a:t>хватит</a:t>
            </a:r>
            <a:endParaRPr sz="1800">
              <a:latin typeface="Arial"/>
              <a:cs typeface="Arial"/>
            </a:endParaRPr>
          </a:p>
        </p:txBody>
      </p:sp>
      <p:sp>
        <p:nvSpPr>
          <p:cNvPr id="43" name="object 43"/>
          <p:cNvSpPr/>
          <p:nvPr/>
        </p:nvSpPr>
        <p:spPr>
          <a:xfrm>
            <a:off x="5814821" y="1669542"/>
            <a:ext cx="556895" cy="4264025"/>
          </a:xfrm>
          <a:custGeom>
            <a:avLst/>
            <a:gdLst/>
            <a:ahLst/>
            <a:cxnLst/>
            <a:rect l="l" t="t" r="r" b="b"/>
            <a:pathLst>
              <a:path w="556895" h="4264025">
                <a:moveTo>
                  <a:pt x="192024" y="310896"/>
                </a:moveTo>
                <a:lnTo>
                  <a:pt x="192024" y="4263771"/>
                </a:lnTo>
              </a:path>
              <a:path w="556895" h="4264025">
                <a:moveTo>
                  <a:pt x="344424" y="310896"/>
                </a:moveTo>
                <a:lnTo>
                  <a:pt x="344424" y="4263771"/>
                </a:lnTo>
              </a:path>
              <a:path w="556895" h="4264025">
                <a:moveTo>
                  <a:pt x="335279" y="329057"/>
                </a:moveTo>
                <a:lnTo>
                  <a:pt x="556513" y="9144"/>
                </a:lnTo>
              </a:path>
              <a:path w="556895" h="4264025">
                <a:moveTo>
                  <a:pt x="201040" y="319913"/>
                </a:moveTo>
                <a:lnTo>
                  <a:pt x="0" y="0"/>
                </a:lnTo>
              </a:path>
            </a:pathLst>
          </a:custGeom>
          <a:ln w="19812">
            <a:solidFill>
              <a:srgbClr val="000000"/>
            </a:solidFill>
          </a:ln>
        </p:spPr>
        <p:txBody>
          <a:bodyPr wrap="square" lIns="0" tIns="0" rIns="0" bIns="0" rtlCol="0"/>
          <a:lstStyle/>
          <a:p>
            <a:endParaRPr/>
          </a:p>
        </p:txBody>
      </p:sp>
      <p:sp>
        <p:nvSpPr>
          <p:cNvPr id="44" name="object 44"/>
          <p:cNvSpPr txBox="1"/>
          <p:nvPr/>
        </p:nvSpPr>
        <p:spPr>
          <a:xfrm>
            <a:off x="5580379" y="1520444"/>
            <a:ext cx="20891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Я</a:t>
            </a:r>
            <a:endParaRPr sz="2000">
              <a:latin typeface="Arial"/>
              <a:cs typeface="Arial"/>
            </a:endParaRPr>
          </a:p>
        </p:txBody>
      </p:sp>
      <p:sp>
        <p:nvSpPr>
          <p:cNvPr id="45" name="object 45"/>
          <p:cNvSpPr txBox="1"/>
          <p:nvPr/>
        </p:nvSpPr>
        <p:spPr>
          <a:xfrm>
            <a:off x="6396990" y="1520444"/>
            <a:ext cx="486409" cy="330835"/>
          </a:xfrm>
          <a:prstGeom prst="rect">
            <a:avLst/>
          </a:prstGeom>
        </p:spPr>
        <p:txBody>
          <a:bodyPr vert="horz" wrap="square" lIns="0" tIns="13335" rIns="0" bIns="0" rtlCol="0">
            <a:spAutoFit/>
          </a:bodyPr>
          <a:lstStyle/>
          <a:p>
            <a:pPr marL="12700">
              <a:lnSpc>
                <a:spcPct val="100000"/>
              </a:lnSpc>
              <a:spcBef>
                <a:spcPts val="105"/>
              </a:spcBef>
            </a:pPr>
            <a:r>
              <a:rPr sz="2000" b="1" spc="-5" dirty="0">
                <a:latin typeface="Arial"/>
                <a:cs typeface="Arial"/>
              </a:rPr>
              <a:t>МЫ</a:t>
            </a:r>
            <a:endParaRPr sz="2000">
              <a:latin typeface="Arial"/>
              <a:cs typeface="Arial"/>
            </a:endParaRPr>
          </a:p>
        </p:txBody>
      </p:sp>
    </p:spTree>
    <p:extLst>
      <p:ext uri="{BB962C8B-B14F-4D97-AF65-F5344CB8AC3E}">
        <p14:creationId xmlns:p14="http://schemas.microsoft.com/office/powerpoint/2010/main" val="836480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3619957"/>
            <a:ext cx="7659370" cy="1244600"/>
          </a:xfrm>
          <a:prstGeom prst="rect">
            <a:avLst/>
          </a:prstGeom>
        </p:spPr>
        <p:txBody>
          <a:bodyPr vert="horz" wrap="square" lIns="0" tIns="12065" rIns="0" bIns="0" rtlCol="0">
            <a:spAutoFit/>
          </a:bodyPr>
          <a:lstStyle/>
          <a:p>
            <a:pPr marL="12700">
              <a:lnSpc>
                <a:spcPct val="100000"/>
              </a:lnSpc>
              <a:spcBef>
                <a:spcPts val="95"/>
              </a:spcBef>
            </a:pPr>
            <a:r>
              <a:rPr sz="4000" spc="-5" dirty="0"/>
              <a:t>К</a:t>
            </a:r>
            <a:r>
              <a:rPr sz="4000" spc="-90" dirty="0"/>
              <a:t>у</a:t>
            </a:r>
            <a:r>
              <a:rPr sz="4000" spc="-10" dirty="0"/>
              <a:t>л</a:t>
            </a:r>
            <a:r>
              <a:rPr sz="4000" spc="-335" dirty="0"/>
              <a:t>ь</a:t>
            </a:r>
            <a:r>
              <a:rPr sz="4000" spc="40" dirty="0"/>
              <a:t>т</a:t>
            </a:r>
            <a:r>
              <a:rPr sz="4000" spc="-50" dirty="0"/>
              <a:t>у</a:t>
            </a:r>
            <a:r>
              <a:rPr sz="4000" spc="-10" dirty="0"/>
              <a:t>р</a:t>
            </a:r>
            <a:r>
              <a:rPr sz="4000" spc="-5" dirty="0"/>
              <a:t>а</a:t>
            </a:r>
            <a:r>
              <a:rPr sz="4000" spc="-195" dirty="0"/>
              <a:t> </a:t>
            </a:r>
            <a:r>
              <a:rPr sz="4000" spc="-5" dirty="0"/>
              <a:t>Agile</a:t>
            </a:r>
            <a:endParaRPr sz="4000"/>
          </a:p>
          <a:p>
            <a:pPr marL="12700">
              <a:lnSpc>
                <a:spcPct val="100000"/>
              </a:lnSpc>
              <a:spcBef>
                <a:spcPts val="5"/>
              </a:spcBef>
            </a:pPr>
            <a:r>
              <a:rPr sz="4000" spc="-5" dirty="0"/>
              <a:t>в</a:t>
            </a:r>
            <a:r>
              <a:rPr sz="4000" spc="-15" dirty="0"/>
              <a:t> </a:t>
            </a:r>
            <a:r>
              <a:rPr sz="4000" spc="-45" dirty="0"/>
              <a:t>модели</a:t>
            </a:r>
            <a:r>
              <a:rPr sz="4000" spc="5" dirty="0"/>
              <a:t> </a:t>
            </a:r>
            <a:r>
              <a:rPr sz="4000" spc="-10" dirty="0"/>
              <a:t>Спиральной</a:t>
            </a:r>
            <a:r>
              <a:rPr sz="4000" spc="35" dirty="0"/>
              <a:t> </a:t>
            </a:r>
            <a:r>
              <a:rPr sz="4000" spc="-10" dirty="0"/>
              <a:t>динамики</a:t>
            </a:r>
            <a:endParaRPr sz="4000"/>
          </a:p>
        </p:txBody>
      </p:sp>
    </p:spTree>
    <p:extLst>
      <p:ext uri="{BB962C8B-B14F-4D97-AF65-F5344CB8AC3E}">
        <p14:creationId xmlns:p14="http://schemas.microsoft.com/office/powerpoint/2010/main" val="75054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10534650" cy="574040"/>
          </a:xfrm>
          <a:prstGeom prst="rect">
            <a:avLst/>
          </a:prstGeom>
        </p:spPr>
        <p:txBody>
          <a:bodyPr vert="horz" wrap="square" lIns="0" tIns="12700" rIns="0" bIns="0" rtlCol="0">
            <a:spAutoFit/>
          </a:bodyPr>
          <a:lstStyle/>
          <a:p>
            <a:pPr marL="12700">
              <a:lnSpc>
                <a:spcPct val="100000"/>
              </a:lnSpc>
              <a:spcBef>
                <a:spcPts val="100"/>
              </a:spcBef>
            </a:pPr>
            <a:r>
              <a:rPr spc="-5" dirty="0"/>
              <a:t>Ценности</a:t>
            </a:r>
            <a:r>
              <a:rPr spc="-220" dirty="0"/>
              <a:t> </a:t>
            </a:r>
            <a:r>
              <a:rPr dirty="0"/>
              <a:t>Agile</a:t>
            </a:r>
            <a:r>
              <a:rPr spc="-20" dirty="0"/>
              <a:t> </a:t>
            </a:r>
            <a:r>
              <a:rPr dirty="0"/>
              <a:t>Manifesto</a:t>
            </a:r>
            <a:r>
              <a:rPr spc="-5" dirty="0"/>
              <a:t> </a:t>
            </a:r>
            <a:r>
              <a:rPr dirty="0"/>
              <a:t>–</a:t>
            </a:r>
            <a:r>
              <a:rPr spc="-5" dirty="0"/>
              <a:t> </a:t>
            </a:r>
            <a:r>
              <a:rPr spc="-25" dirty="0"/>
              <a:t>соответствие</a:t>
            </a:r>
            <a:r>
              <a:rPr spc="-5" dirty="0"/>
              <a:t> </a:t>
            </a:r>
            <a:r>
              <a:rPr spc="-10" dirty="0"/>
              <a:t>уровням</a:t>
            </a:r>
          </a:p>
        </p:txBody>
      </p:sp>
      <p:sp>
        <p:nvSpPr>
          <p:cNvPr id="27" name="object 27"/>
          <p:cNvSpPr txBox="1">
            <a:spLocks noGrp="1"/>
          </p:cNvSpPr>
          <p:nvPr>
            <p:ph type="sldNum" sz="quarter" idx="4294967295"/>
          </p:nvPr>
        </p:nvSpPr>
        <p:spPr>
          <a:xfrm>
            <a:off x="0" y="0"/>
            <a:ext cx="0" cy="224420"/>
          </a:xfrm>
          <a:prstGeom prst="rect">
            <a:avLst/>
          </a:prstGeom>
        </p:spPr>
        <p:txBody>
          <a:bodyPr vert="horz" wrap="square" lIns="0" tIns="0" rIns="0" bIns="0" rtlCol="0">
            <a:spAutoFit/>
          </a:bodyPr>
          <a:lstStyle/>
          <a:p>
            <a:pPr marL="38100">
              <a:lnSpc>
                <a:spcPts val="1650"/>
              </a:lnSpc>
            </a:pPr>
            <a:endParaRPr dirty="0"/>
          </a:p>
        </p:txBody>
      </p:sp>
      <p:sp>
        <p:nvSpPr>
          <p:cNvPr id="3" name="object 3"/>
          <p:cNvSpPr txBox="1"/>
          <p:nvPr/>
        </p:nvSpPr>
        <p:spPr>
          <a:xfrm>
            <a:off x="1013460" y="1549908"/>
            <a:ext cx="2199640" cy="368935"/>
          </a:xfrm>
          <a:prstGeom prst="rect">
            <a:avLst/>
          </a:prstGeom>
          <a:solidFill>
            <a:srgbClr val="3366FF"/>
          </a:solidFill>
        </p:spPr>
        <p:txBody>
          <a:bodyPr vert="horz" wrap="square" lIns="0" tIns="39370" rIns="0" bIns="0" rtlCol="0">
            <a:spAutoFit/>
          </a:bodyPr>
          <a:lstStyle/>
          <a:p>
            <a:pPr marL="71755">
              <a:lnSpc>
                <a:spcPct val="100000"/>
              </a:lnSpc>
              <a:spcBef>
                <a:spcPts val="310"/>
              </a:spcBef>
            </a:pPr>
            <a:r>
              <a:rPr sz="1800" spc="-5" dirty="0">
                <a:solidFill>
                  <a:srgbClr val="FFFFFF"/>
                </a:solidFill>
                <a:latin typeface="Arial"/>
                <a:cs typeface="Arial"/>
              </a:rPr>
              <a:t>Processes</a:t>
            </a:r>
            <a:r>
              <a:rPr sz="1800" spc="-10" dirty="0">
                <a:solidFill>
                  <a:srgbClr val="FFFFFF"/>
                </a:solidFill>
                <a:latin typeface="Arial"/>
                <a:cs typeface="Arial"/>
              </a:rPr>
              <a:t> and</a:t>
            </a:r>
            <a:r>
              <a:rPr sz="1800" spc="-20" dirty="0">
                <a:solidFill>
                  <a:srgbClr val="FFFFFF"/>
                </a:solidFill>
                <a:latin typeface="Arial"/>
                <a:cs typeface="Arial"/>
              </a:rPr>
              <a:t> </a:t>
            </a:r>
            <a:r>
              <a:rPr sz="1800" spc="-5" dirty="0">
                <a:solidFill>
                  <a:srgbClr val="FFFFFF"/>
                </a:solidFill>
                <a:latin typeface="Arial"/>
                <a:cs typeface="Arial"/>
              </a:rPr>
              <a:t>tools</a:t>
            </a:r>
            <a:endParaRPr sz="1800">
              <a:latin typeface="Arial"/>
              <a:cs typeface="Arial"/>
            </a:endParaRPr>
          </a:p>
        </p:txBody>
      </p:sp>
      <p:sp>
        <p:nvSpPr>
          <p:cNvPr id="4" name="object 4"/>
          <p:cNvSpPr txBox="1"/>
          <p:nvPr/>
        </p:nvSpPr>
        <p:spPr>
          <a:xfrm>
            <a:off x="3585971" y="1534667"/>
            <a:ext cx="3386454" cy="399415"/>
          </a:xfrm>
          <a:prstGeom prst="rect">
            <a:avLst/>
          </a:prstGeom>
          <a:solidFill>
            <a:srgbClr val="00FF00"/>
          </a:solidFill>
        </p:spPr>
        <p:txBody>
          <a:bodyPr vert="horz" wrap="square" lIns="0" tIns="38735" rIns="0" bIns="0" rtlCol="0">
            <a:spAutoFit/>
          </a:bodyPr>
          <a:lstStyle/>
          <a:p>
            <a:pPr marL="159385">
              <a:lnSpc>
                <a:spcPct val="100000"/>
              </a:lnSpc>
              <a:spcBef>
                <a:spcPts val="305"/>
              </a:spcBef>
            </a:pPr>
            <a:r>
              <a:rPr sz="2000" dirty="0">
                <a:latin typeface="Arial"/>
                <a:cs typeface="Arial"/>
              </a:rPr>
              <a:t>Individuals</a:t>
            </a:r>
            <a:r>
              <a:rPr sz="2000" spc="-30" dirty="0">
                <a:latin typeface="Arial"/>
                <a:cs typeface="Arial"/>
              </a:rPr>
              <a:t> </a:t>
            </a:r>
            <a:r>
              <a:rPr sz="2000" dirty="0">
                <a:latin typeface="Arial"/>
                <a:cs typeface="Arial"/>
              </a:rPr>
              <a:t>and</a:t>
            </a:r>
            <a:r>
              <a:rPr sz="2000" spc="-25" dirty="0">
                <a:latin typeface="Arial"/>
                <a:cs typeface="Arial"/>
              </a:rPr>
              <a:t> </a:t>
            </a:r>
            <a:r>
              <a:rPr sz="2000" dirty="0">
                <a:latin typeface="Arial"/>
                <a:cs typeface="Arial"/>
              </a:rPr>
              <a:t>interactions</a:t>
            </a:r>
            <a:endParaRPr sz="2000">
              <a:latin typeface="Arial"/>
              <a:cs typeface="Arial"/>
            </a:endParaRPr>
          </a:p>
        </p:txBody>
      </p:sp>
      <p:sp>
        <p:nvSpPr>
          <p:cNvPr id="5" name="object 5"/>
          <p:cNvSpPr txBox="1"/>
          <p:nvPr/>
        </p:nvSpPr>
        <p:spPr>
          <a:xfrm>
            <a:off x="7339583" y="1504188"/>
            <a:ext cx="3811904" cy="462280"/>
          </a:xfrm>
          <a:prstGeom prst="rect">
            <a:avLst/>
          </a:prstGeom>
          <a:solidFill>
            <a:srgbClr val="FFFF00"/>
          </a:solidFill>
        </p:spPr>
        <p:txBody>
          <a:bodyPr vert="horz" wrap="square" lIns="0" tIns="38100" rIns="0" bIns="0" rtlCol="0">
            <a:spAutoFit/>
          </a:bodyPr>
          <a:lstStyle/>
          <a:p>
            <a:pPr marL="146050">
              <a:lnSpc>
                <a:spcPct val="100000"/>
              </a:lnSpc>
              <a:spcBef>
                <a:spcPts val="300"/>
              </a:spcBef>
            </a:pPr>
            <a:r>
              <a:rPr sz="2400" spc="-35" dirty="0">
                <a:latin typeface="Arial"/>
                <a:cs typeface="Arial"/>
              </a:rPr>
              <a:t>Teamwork</a:t>
            </a:r>
            <a:r>
              <a:rPr sz="2400" spc="-20" dirty="0">
                <a:latin typeface="Arial"/>
                <a:cs typeface="Arial"/>
              </a:rPr>
              <a:t> </a:t>
            </a:r>
            <a:r>
              <a:rPr sz="2400" dirty="0">
                <a:latin typeface="Arial"/>
                <a:cs typeface="Arial"/>
              </a:rPr>
              <a:t>&amp;</a:t>
            </a:r>
            <a:r>
              <a:rPr sz="2400" spc="-15" dirty="0">
                <a:latin typeface="Arial"/>
                <a:cs typeface="Arial"/>
              </a:rPr>
              <a:t> </a:t>
            </a:r>
            <a:r>
              <a:rPr sz="2400" spc="-5" dirty="0">
                <a:latin typeface="Arial"/>
                <a:cs typeface="Arial"/>
              </a:rPr>
              <a:t>responsibility</a:t>
            </a:r>
            <a:endParaRPr sz="2400">
              <a:latin typeface="Arial"/>
              <a:cs typeface="Arial"/>
            </a:endParaRPr>
          </a:p>
        </p:txBody>
      </p:sp>
      <p:sp>
        <p:nvSpPr>
          <p:cNvPr id="6" name="object 6"/>
          <p:cNvSpPr txBox="1"/>
          <p:nvPr/>
        </p:nvSpPr>
        <p:spPr>
          <a:xfrm>
            <a:off x="7012940" y="1576781"/>
            <a:ext cx="26987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7" name="object 7"/>
          <p:cNvSpPr txBox="1"/>
          <p:nvPr/>
        </p:nvSpPr>
        <p:spPr>
          <a:xfrm>
            <a:off x="3259073" y="1576781"/>
            <a:ext cx="26987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8" name="object 8"/>
          <p:cNvSpPr txBox="1"/>
          <p:nvPr/>
        </p:nvSpPr>
        <p:spPr>
          <a:xfrm>
            <a:off x="4160901" y="2039239"/>
            <a:ext cx="691324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Arial"/>
                <a:cs typeface="Arial"/>
              </a:rPr>
              <a:t>You</a:t>
            </a:r>
            <a:r>
              <a:rPr sz="1800" spc="5" dirty="0">
                <a:latin typeface="Arial"/>
                <a:cs typeface="Arial"/>
              </a:rPr>
              <a:t> </a:t>
            </a:r>
            <a:r>
              <a:rPr sz="1800" spc="-5" dirty="0">
                <a:latin typeface="Arial"/>
                <a:cs typeface="Arial"/>
              </a:rPr>
              <a:t>need</a:t>
            </a:r>
            <a:r>
              <a:rPr sz="1800" spc="10" dirty="0">
                <a:latin typeface="Arial"/>
                <a:cs typeface="Arial"/>
              </a:rPr>
              <a:t> </a:t>
            </a:r>
            <a:r>
              <a:rPr sz="1800" spc="-5" dirty="0">
                <a:latin typeface="Arial"/>
                <a:cs typeface="Arial"/>
              </a:rPr>
              <a:t>great</a:t>
            </a:r>
            <a:r>
              <a:rPr sz="1800" dirty="0">
                <a:latin typeface="Arial"/>
                <a:cs typeface="Arial"/>
              </a:rPr>
              <a:t> </a:t>
            </a:r>
            <a:r>
              <a:rPr sz="1800" spc="-5" dirty="0">
                <a:latin typeface="Arial"/>
                <a:cs typeface="Arial"/>
              </a:rPr>
              <a:t>individuals</a:t>
            </a:r>
            <a:r>
              <a:rPr sz="1800" spc="35" dirty="0">
                <a:latin typeface="Arial"/>
                <a:cs typeface="Arial"/>
              </a:rPr>
              <a:t> </a:t>
            </a:r>
            <a:r>
              <a:rPr sz="1800" spc="-5" dirty="0">
                <a:latin typeface="Arial"/>
                <a:cs typeface="Arial"/>
              </a:rPr>
              <a:t>and</a:t>
            </a:r>
            <a:r>
              <a:rPr sz="1800" spc="5" dirty="0">
                <a:latin typeface="Arial"/>
                <a:cs typeface="Arial"/>
              </a:rPr>
              <a:t> </a:t>
            </a:r>
            <a:r>
              <a:rPr sz="1800" dirty="0">
                <a:latin typeface="Arial"/>
                <a:cs typeface="Arial"/>
              </a:rPr>
              <a:t>the</a:t>
            </a:r>
            <a:r>
              <a:rPr sz="1800" spc="-10" dirty="0">
                <a:latin typeface="Arial"/>
                <a:cs typeface="Arial"/>
              </a:rPr>
              <a:t> </a:t>
            </a:r>
            <a:r>
              <a:rPr sz="1800" spc="-5" dirty="0">
                <a:latin typeface="Arial"/>
                <a:cs typeface="Arial"/>
              </a:rPr>
              <a:t>better</a:t>
            </a:r>
            <a:r>
              <a:rPr sz="1800" spc="5" dirty="0">
                <a:latin typeface="Arial"/>
                <a:cs typeface="Arial"/>
              </a:rPr>
              <a:t> </a:t>
            </a:r>
            <a:r>
              <a:rPr sz="1800" spc="-5" dirty="0">
                <a:latin typeface="Arial"/>
                <a:cs typeface="Arial"/>
              </a:rPr>
              <a:t>they</a:t>
            </a:r>
            <a:r>
              <a:rPr sz="1800" dirty="0">
                <a:latin typeface="Arial"/>
                <a:cs typeface="Arial"/>
              </a:rPr>
              <a:t> </a:t>
            </a:r>
            <a:r>
              <a:rPr sz="1800" spc="-5" dirty="0">
                <a:latin typeface="Arial"/>
                <a:cs typeface="Arial"/>
              </a:rPr>
              <a:t>interact</a:t>
            </a:r>
            <a:r>
              <a:rPr sz="1800" spc="20" dirty="0">
                <a:latin typeface="Arial"/>
                <a:cs typeface="Arial"/>
              </a:rPr>
              <a:t> </a:t>
            </a:r>
            <a:r>
              <a:rPr sz="1800" dirty="0">
                <a:latin typeface="Arial"/>
                <a:cs typeface="Arial"/>
              </a:rPr>
              <a:t>the</a:t>
            </a:r>
            <a:r>
              <a:rPr sz="1800" spc="-5" dirty="0">
                <a:latin typeface="Arial"/>
                <a:cs typeface="Arial"/>
              </a:rPr>
              <a:t> better</a:t>
            </a:r>
            <a:r>
              <a:rPr sz="1800" dirty="0">
                <a:latin typeface="Arial"/>
                <a:cs typeface="Arial"/>
              </a:rPr>
              <a:t> it</a:t>
            </a:r>
            <a:r>
              <a:rPr sz="1800" spc="10" dirty="0">
                <a:latin typeface="Arial"/>
                <a:cs typeface="Arial"/>
              </a:rPr>
              <a:t> </a:t>
            </a:r>
            <a:r>
              <a:rPr sz="1800" spc="-10" dirty="0">
                <a:latin typeface="Arial"/>
                <a:cs typeface="Arial"/>
              </a:rPr>
              <a:t>is</a:t>
            </a:r>
            <a:endParaRPr sz="1800">
              <a:latin typeface="Arial"/>
              <a:cs typeface="Arial"/>
            </a:endParaRPr>
          </a:p>
        </p:txBody>
      </p:sp>
      <p:sp>
        <p:nvSpPr>
          <p:cNvPr id="9" name="object 9"/>
          <p:cNvSpPr txBox="1"/>
          <p:nvPr/>
        </p:nvSpPr>
        <p:spPr>
          <a:xfrm>
            <a:off x="5818759" y="2652521"/>
            <a:ext cx="2698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10" name="object 10"/>
          <p:cNvSpPr txBox="1"/>
          <p:nvPr/>
        </p:nvSpPr>
        <p:spPr>
          <a:xfrm>
            <a:off x="2450592" y="2624327"/>
            <a:ext cx="3316604" cy="370840"/>
          </a:xfrm>
          <a:prstGeom prst="rect">
            <a:avLst/>
          </a:prstGeom>
          <a:solidFill>
            <a:srgbClr val="3366FF"/>
          </a:solidFill>
        </p:spPr>
        <p:txBody>
          <a:bodyPr vert="horz" wrap="square" lIns="0" tIns="40640" rIns="0" bIns="0" rtlCol="0">
            <a:spAutoFit/>
          </a:bodyPr>
          <a:lstStyle/>
          <a:p>
            <a:pPr marL="77470">
              <a:lnSpc>
                <a:spcPct val="100000"/>
              </a:lnSpc>
              <a:spcBef>
                <a:spcPts val="320"/>
              </a:spcBef>
            </a:pPr>
            <a:r>
              <a:rPr sz="1800" spc="-5" dirty="0">
                <a:solidFill>
                  <a:srgbClr val="FFFFFF"/>
                </a:solidFill>
                <a:latin typeface="Arial"/>
                <a:cs typeface="Arial"/>
              </a:rPr>
              <a:t>Comprehensive</a:t>
            </a:r>
            <a:r>
              <a:rPr sz="1800" spc="5" dirty="0">
                <a:solidFill>
                  <a:srgbClr val="FFFFFF"/>
                </a:solidFill>
                <a:latin typeface="Arial"/>
                <a:cs typeface="Arial"/>
              </a:rPr>
              <a:t> </a:t>
            </a:r>
            <a:r>
              <a:rPr sz="1800" spc="-5" dirty="0">
                <a:solidFill>
                  <a:srgbClr val="FFFFFF"/>
                </a:solidFill>
                <a:latin typeface="Arial"/>
                <a:cs typeface="Arial"/>
              </a:rPr>
              <a:t>documentation</a:t>
            </a:r>
            <a:endParaRPr sz="1800">
              <a:latin typeface="Arial"/>
              <a:cs typeface="Arial"/>
            </a:endParaRPr>
          </a:p>
        </p:txBody>
      </p:sp>
      <p:sp>
        <p:nvSpPr>
          <p:cNvPr id="11" name="object 11"/>
          <p:cNvSpPr txBox="1"/>
          <p:nvPr/>
        </p:nvSpPr>
        <p:spPr>
          <a:xfrm>
            <a:off x="6129528" y="2609088"/>
            <a:ext cx="2289175" cy="401320"/>
          </a:xfrm>
          <a:prstGeom prst="rect">
            <a:avLst/>
          </a:prstGeom>
          <a:solidFill>
            <a:srgbClr val="FFFF00"/>
          </a:solidFill>
        </p:spPr>
        <p:txBody>
          <a:bodyPr vert="horz" wrap="square" lIns="0" tIns="39370" rIns="0" bIns="0" rtlCol="0">
            <a:spAutoFit/>
          </a:bodyPr>
          <a:lstStyle/>
          <a:p>
            <a:pPr marL="165100">
              <a:lnSpc>
                <a:spcPct val="100000"/>
              </a:lnSpc>
              <a:spcBef>
                <a:spcPts val="310"/>
              </a:spcBef>
            </a:pPr>
            <a:r>
              <a:rPr sz="2000" spc="-5" dirty="0">
                <a:latin typeface="Arial"/>
                <a:cs typeface="Arial"/>
              </a:rPr>
              <a:t>Working</a:t>
            </a:r>
            <a:r>
              <a:rPr sz="2000" spc="-65" dirty="0">
                <a:latin typeface="Arial"/>
                <a:cs typeface="Arial"/>
              </a:rPr>
              <a:t> </a:t>
            </a:r>
            <a:r>
              <a:rPr sz="2000" dirty="0">
                <a:latin typeface="Arial"/>
                <a:cs typeface="Arial"/>
              </a:rPr>
              <a:t>software</a:t>
            </a:r>
            <a:endParaRPr sz="2000">
              <a:latin typeface="Arial"/>
              <a:cs typeface="Arial"/>
            </a:endParaRPr>
          </a:p>
        </p:txBody>
      </p:sp>
      <p:sp>
        <p:nvSpPr>
          <p:cNvPr id="12" name="object 12"/>
          <p:cNvSpPr txBox="1"/>
          <p:nvPr/>
        </p:nvSpPr>
        <p:spPr>
          <a:xfrm>
            <a:off x="8790431" y="2578607"/>
            <a:ext cx="2360930" cy="462280"/>
          </a:xfrm>
          <a:prstGeom prst="rect">
            <a:avLst/>
          </a:prstGeom>
          <a:solidFill>
            <a:srgbClr val="00CCFF"/>
          </a:solidFill>
        </p:spPr>
        <p:txBody>
          <a:bodyPr vert="horz" wrap="square" lIns="0" tIns="38735" rIns="0" bIns="0" rtlCol="0">
            <a:spAutoFit/>
          </a:bodyPr>
          <a:lstStyle/>
          <a:p>
            <a:pPr marL="142240">
              <a:lnSpc>
                <a:spcPct val="100000"/>
              </a:lnSpc>
              <a:spcBef>
                <a:spcPts val="305"/>
              </a:spcBef>
            </a:pPr>
            <a:r>
              <a:rPr sz="2400" spc="-5" dirty="0">
                <a:latin typeface="Arial"/>
                <a:cs typeface="Arial"/>
              </a:rPr>
              <a:t>Business</a:t>
            </a:r>
            <a:r>
              <a:rPr sz="2400" spc="-15" dirty="0">
                <a:latin typeface="Arial"/>
                <a:cs typeface="Arial"/>
              </a:rPr>
              <a:t> </a:t>
            </a:r>
            <a:r>
              <a:rPr sz="2400" spc="-40" dirty="0">
                <a:latin typeface="Arial"/>
                <a:cs typeface="Arial"/>
              </a:rPr>
              <a:t>Value</a:t>
            </a:r>
            <a:endParaRPr sz="2400">
              <a:latin typeface="Arial"/>
              <a:cs typeface="Arial"/>
            </a:endParaRPr>
          </a:p>
        </p:txBody>
      </p:sp>
      <p:sp>
        <p:nvSpPr>
          <p:cNvPr id="13" name="object 13"/>
          <p:cNvSpPr txBox="1"/>
          <p:nvPr/>
        </p:nvSpPr>
        <p:spPr>
          <a:xfrm>
            <a:off x="8470138" y="2652521"/>
            <a:ext cx="2698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14" name="object 14"/>
          <p:cNvSpPr txBox="1"/>
          <p:nvPr/>
        </p:nvSpPr>
        <p:spPr>
          <a:xfrm>
            <a:off x="5654802" y="3139566"/>
            <a:ext cx="54184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Software</a:t>
            </a:r>
            <a:r>
              <a:rPr sz="1800" spc="20" dirty="0">
                <a:latin typeface="Arial"/>
                <a:cs typeface="Arial"/>
              </a:rPr>
              <a:t> </a:t>
            </a:r>
            <a:r>
              <a:rPr sz="1800" spc="-5" dirty="0">
                <a:latin typeface="Arial"/>
                <a:cs typeface="Arial"/>
              </a:rPr>
              <a:t>in</a:t>
            </a:r>
            <a:r>
              <a:rPr sz="1800" spc="5" dirty="0">
                <a:latin typeface="Arial"/>
                <a:cs typeface="Arial"/>
              </a:rPr>
              <a:t> </a:t>
            </a:r>
            <a:r>
              <a:rPr sz="1800" spc="-5" dirty="0">
                <a:latin typeface="Arial"/>
                <a:cs typeface="Arial"/>
              </a:rPr>
              <a:t>itself</a:t>
            </a:r>
            <a:r>
              <a:rPr sz="1800" dirty="0">
                <a:latin typeface="Arial"/>
                <a:cs typeface="Arial"/>
              </a:rPr>
              <a:t> </a:t>
            </a:r>
            <a:r>
              <a:rPr sz="1800" spc="-5" dirty="0">
                <a:latin typeface="Arial"/>
                <a:cs typeface="Arial"/>
              </a:rPr>
              <a:t>has</a:t>
            </a:r>
            <a:r>
              <a:rPr sz="1800" dirty="0">
                <a:latin typeface="Arial"/>
                <a:cs typeface="Arial"/>
              </a:rPr>
              <a:t> </a:t>
            </a:r>
            <a:r>
              <a:rPr sz="1800" spc="-5" dirty="0">
                <a:latin typeface="Arial"/>
                <a:cs typeface="Arial"/>
              </a:rPr>
              <a:t>no</a:t>
            </a:r>
            <a:r>
              <a:rPr sz="1800" spc="-15" dirty="0">
                <a:latin typeface="Arial"/>
                <a:cs typeface="Arial"/>
              </a:rPr>
              <a:t> </a:t>
            </a:r>
            <a:r>
              <a:rPr sz="1800" spc="-5" dirty="0">
                <a:latin typeface="Arial"/>
                <a:cs typeface="Arial"/>
              </a:rPr>
              <a:t>value.</a:t>
            </a:r>
            <a:r>
              <a:rPr sz="1800" spc="10" dirty="0">
                <a:latin typeface="Arial"/>
                <a:cs typeface="Arial"/>
              </a:rPr>
              <a:t> </a:t>
            </a:r>
            <a:r>
              <a:rPr sz="1800" spc="-10" dirty="0">
                <a:latin typeface="Arial"/>
                <a:cs typeface="Arial"/>
              </a:rPr>
              <a:t>It’s</a:t>
            </a:r>
            <a:r>
              <a:rPr sz="1800" spc="-5" dirty="0">
                <a:latin typeface="Arial"/>
                <a:cs typeface="Arial"/>
              </a:rPr>
              <a:t> </a:t>
            </a:r>
            <a:r>
              <a:rPr sz="1800" spc="-15" dirty="0">
                <a:latin typeface="Arial"/>
                <a:cs typeface="Arial"/>
              </a:rPr>
              <a:t>what</a:t>
            </a:r>
            <a:r>
              <a:rPr sz="1800" spc="40" dirty="0">
                <a:latin typeface="Arial"/>
                <a:cs typeface="Arial"/>
              </a:rPr>
              <a:t> </a:t>
            </a:r>
            <a:r>
              <a:rPr sz="1800" spc="-10" dirty="0">
                <a:latin typeface="Arial"/>
                <a:cs typeface="Arial"/>
              </a:rPr>
              <a:t>you</a:t>
            </a:r>
            <a:r>
              <a:rPr sz="1800" spc="15" dirty="0">
                <a:latin typeface="Arial"/>
                <a:cs typeface="Arial"/>
              </a:rPr>
              <a:t> </a:t>
            </a:r>
            <a:r>
              <a:rPr sz="1800" spc="-5" dirty="0">
                <a:latin typeface="Arial"/>
                <a:cs typeface="Arial"/>
              </a:rPr>
              <a:t>do</a:t>
            </a:r>
            <a:r>
              <a:rPr sz="1800" dirty="0">
                <a:latin typeface="Arial"/>
                <a:cs typeface="Arial"/>
              </a:rPr>
              <a:t> </a:t>
            </a:r>
            <a:r>
              <a:rPr sz="1800" spc="-15" dirty="0">
                <a:latin typeface="Arial"/>
                <a:cs typeface="Arial"/>
              </a:rPr>
              <a:t>with</a:t>
            </a:r>
            <a:r>
              <a:rPr sz="1800" spc="50" dirty="0">
                <a:latin typeface="Arial"/>
                <a:cs typeface="Arial"/>
              </a:rPr>
              <a:t> </a:t>
            </a:r>
            <a:r>
              <a:rPr sz="1800" spc="-5" dirty="0">
                <a:latin typeface="Arial"/>
                <a:cs typeface="Arial"/>
              </a:rPr>
              <a:t>it</a:t>
            </a:r>
            <a:endParaRPr sz="1800">
              <a:latin typeface="Arial"/>
              <a:cs typeface="Arial"/>
            </a:endParaRPr>
          </a:p>
        </p:txBody>
      </p:sp>
      <p:sp>
        <p:nvSpPr>
          <p:cNvPr id="15" name="object 15"/>
          <p:cNvSpPr txBox="1"/>
          <p:nvPr/>
        </p:nvSpPr>
        <p:spPr>
          <a:xfrm>
            <a:off x="7335393" y="3752850"/>
            <a:ext cx="2698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16" name="object 16"/>
          <p:cNvSpPr txBox="1"/>
          <p:nvPr/>
        </p:nvSpPr>
        <p:spPr>
          <a:xfrm>
            <a:off x="4065523" y="3752850"/>
            <a:ext cx="2698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17" name="object 17"/>
          <p:cNvSpPr txBox="1"/>
          <p:nvPr/>
        </p:nvSpPr>
        <p:spPr>
          <a:xfrm>
            <a:off x="1813560" y="3724655"/>
            <a:ext cx="2194560" cy="368935"/>
          </a:xfrm>
          <a:prstGeom prst="rect">
            <a:avLst/>
          </a:prstGeom>
          <a:solidFill>
            <a:srgbClr val="FF6600"/>
          </a:solidFill>
        </p:spPr>
        <p:txBody>
          <a:bodyPr vert="horz" wrap="square" lIns="0" tIns="40640" rIns="0" bIns="0" rtlCol="0">
            <a:spAutoFit/>
          </a:bodyPr>
          <a:lstStyle/>
          <a:p>
            <a:pPr marL="76200">
              <a:lnSpc>
                <a:spcPct val="100000"/>
              </a:lnSpc>
              <a:spcBef>
                <a:spcPts val="320"/>
              </a:spcBef>
            </a:pPr>
            <a:r>
              <a:rPr sz="1800" spc="-5" dirty="0">
                <a:latin typeface="Arial"/>
                <a:cs typeface="Arial"/>
              </a:rPr>
              <a:t>Contract</a:t>
            </a:r>
            <a:r>
              <a:rPr sz="1800" spc="-25" dirty="0">
                <a:latin typeface="Arial"/>
                <a:cs typeface="Arial"/>
              </a:rPr>
              <a:t> </a:t>
            </a:r>
            <a:r>
              <a:rPr sz="1800" spc="-5" dirty="0">
                <a:latin typeface="Arial"/>
                <a:cs typeface="Arial"/>
              </a:rPr>
              <a:t>negotiation</a:t>
            </a:r>
            <a:endParaRPr sz="1800">
              <a:latin typeface="Arial"/>
              <a:cs typeface="Arial"/>
            </a:endParaRPr>
          </a:p>
        </p:txBody>
      </p:sp>
      <p:sp>
        <p:nvSpPr>
          <p:cNvPr id="18" name="object 18"/>
          <p:cNvSpPr txBox="1"/>
          <p:nvPr/>
        </p:nvSpPr>
        <p:spPr>
          <a:xfrm>
            <a:off x="4396740" y="3709415"/>
            <a:ext cx="2886710" cy="401320"/>
          </a:xfrm>
          <a:prstGeom prst="rect">
            <a:avLst/>
          </a:prstGeom>
          <a:solidFill>
            <a:srgbClr val="00FF00"/>
          </a:solidFill>
        </p:spPr>
        <p:txBody>
          <a:bodyPr vert="horz" wrap="square" lIns="0" tIns="39370" rIns="0" bIns="0" rtlCol="0">
            <a:spAutoFit/>
          </a:bodyPr>
          <a:lstStyle/>
          <a:p>
            <a:pPr marL="135255">
              <a:lnSpc>
                <a:spcPct val="100000"/>
              </a:lnSpc>
              <a:spcBef>
                <a:spcPts val="310"/>
              </a:spcBef>
            </a:pPr>
            <a:r>
              <a:rPr sz="2000" dirty="0">
                <a:latin typeface="Arial"/>
                <a:cs typeface="Arial"/>
              </a:rPr>
              <a:t>Customer</a:t>
            </a:r>
            <a:r>
              <a:rPr sz="2000" spc="-65" dirty="0">
                <a:latin typeface="Arial"/>
                <a:cs typeface="Arial"/>
              </a:rPr>
              <a:t> </a:t>
            </a:r>
            <a:r>
              <a:rPr sz="2000" dirty="0">
                <a:latin typeface="Arial"/>
                <a:cs typeface="Arial"/>
              </a:rPr>
              <a:t>collaboration</a:t>
            </a:r>
            <a:endParaRPr sz="2000">
              <a:latin typeface="Arial"/>
              <a:cs typeface="Arial"/>
            </a:endParaRPr>
          </a:p>
        </p:txBody>
      </p:sp>
      <p:sp>
        <p:nvSpPr>
          <p:cNvPr id="19" name="object 19"/>
          <p:cNvSpPr txBox="1"/>
          <p:nvPr/>
        </p:nvSpPr>
        <p:spPr>
          <a:xfrm>
            <a:off x="7662671" y="3678935"/>
            <a:ext cx="3488690" cy="462280"/>
          </a:xfrm>
          <a:prstGeom prst="rect">
            <a:avLst/>
          </a:prstGeom>
          <a:solidFill>
            <a:srgbClr val="00CCFF"/>
          </a:solidFill>
        </p:spPr>
        <p:txBody>
          <a:bodyPr vert="horz" wrap="square" lIns="0" tIns="38735" rIns="0" bIns="0" rtlCol="0">
            <a:spAutoFit/>
          </a:bodyPr>
          <a:lstStyle/>
          <a:p>
            <a:pPr marL="169545">
              <a:lnSpc>
                <a:spcPct val="100000"/>
              </a:lnSpc>
              <a:spcBef>
                <a:spcPts val="305"/>
              </a:spcBef>
            </a:pPr>
            <a:r>
              <a:rPr sz="2400" spc="-5" dirty="0">
                <a:latin typeface="Arial"/>
                <a:cs typeface="Arial"/>
              </a:rPr>
              <a:t>Partnership</a:t>
            </a:r>
            <a:r>
              <a:rPr sz="2400" spc="10" dirty="0">
                <a:latin typeface="Arial"/>
                <a:cs typeface="Arial"/>
              </a:rPr>
              <a:t> </a:t>
            </a:r>
            <a:r>
              <a:rPr sz="2400" spc="-5" dirty="0">
                <a:latin typeface="Arial"/>
                <a:cs typeface="Arial"/>
              </a:rPr>
              <a:t>elaboration</a:t>
            </a:r>
            <a:endParaRPr sz="2400">
              <a:latin typeface="Arial"/>
              <a:cs typeface="Arial"/>
            </a:endParaRPr>
          </a:p>
        </p:txBody>
      </p:sp>
      <p:sp>
        <p:nvSpPr>
          <p:cNvPr id="20" name="object 20"/>
          <p:cNvSpPr txBox="1"/>
          <p:nvPr/>
        </p:nvSpPr>
        <p:spPr>
          <a:xfrm>
            <a:off x="3097529" y="4218178"/>
            <a:ext cx="7976234"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Collaborating</a:t>
            </a:r>
            <a:r>
              <a:rPr sz="1800" spc="30" dirty="0">
                <a:latin typeface="Arial"/>
                <a:cs typeface="Arial"/>
              </a:rPr>
              <a:t> </a:t>
            </a:r>
            <a:r>
              <a:rPr sz="1800" spc="-15" dirty="0">
                <a:latin typeface="Arial"/>
                <a:cs typeface="Arial"/>
              </a:rPr>
              <a:t>with</a:t>
            </a:r>
            <a:r>
              <a:rPr sz="1800" spc="40" dirty="0">
                <a:latin typeface="Arial"/>
                <a:cs typeface="Arial"/>
              </a:rPr>
              <a:t> </a:t>
            </a:r>
            <a:r>
              <a:rPr sz="1800" spc="-5" dirty="0">
                <a:latin typeface="Arial"/>
                <a:cs typeface="Arial"/>
              </a:rPr>
              <a:t>customer</a:t>
            </a:r>
            <a:r>
              <a:rPr sz="1800" spc="20" dirty="0">
                <a:latin typeface="Arial"/>
                <a:cs typeface="Arial"/>
              </a:rPr>
              <a:t> </a:t>
            </a:r>
            <a:r>
              <a:rPr sz="1800" spc="-5" dirty="0">
                <a:latin typeface="Arial"/>
                <a:cs typeface="Arial"/>
              </a:rPr>
              <a:t>is</a:t>
            </a:r>
            <a:r>
              <a:rPr sz="1800" spc="10" dirty="0">
                <a:latin typeface="Arial"/>
                <a:cs typeface="Arial"/>
              </a:rPr>
              <a:t> </a:t>
            </a:r>
            <a:r>
              <a:rPr sz="1800" spc="-5" dirty="0">
                <a:latin typeface="Arial"/>
                <a:cs typeface="Arial"/>
              </a:rPr>
              <a:t>important,</a:t>
            </a:r>
            <a:r>
              <a:rPr sz="1800" spc="10" dirty="0">
                <a:latin typeface="Arial"/>
                <a:cs typeface="Arial"/>
              </a:rPr>
              <a:t> </a:t>
            </a:r>
            <a:r>
              <a:rPr sz="1800" spc="-5" dirty="0">
                <a:latin typeface="Arial"/>
                <a:cs typeface="Arial"/>
              </a:rPr>
              <a:t>but</a:t>
            </a:r>
            <a:r>
              <a:rPr sz="1800" spc="15" dirty="0">
                <a:latin typeface="Arial"/>
                <a:cs typeface="Arial"/>
              </a:rPr>
              <a:t> </a:t>
            </a:r>
            <a:r>
              <a:rPr sz="1800" spc="-10" dirty="0">
                <a:latin typeface="Arial"/>
                <a:cs typeface="Arial"/>
              </a:rPr>
              <a:t>working</a:t>
            </a:r>
            <a:r>
              <a:rPr sz="1800" spc="50" dirty="0">
                <a:latin typeface="Arial"/>
                <a:cs typeface="Arial"/>
              </a:rPr>
              <a:t> </a:t>
            </a:r>
            <a:r>
              <a:rPr sz="1800" spc="-5" dirty="0">
                <a:latin typeface="Arial"/>
                <a:cs typeface="Arial"/>
              </a:rPr>
              <a:t>on</a:t>
            </a:r>
            <a:r>
              <a:rPr sz="1800" spc="15" dirty="0">
                <a:latin typeface="Arial"/>
                <a:cs typeface="Arial"/>
              </a:rPr>
              <a:t> </a:t>
            </a:r>
            <a:r>
              <a:rPr sz="1800" spc="-5" dirty="0">
                <a:latin typeface="Arial"/>
                <a:cs typeface="Arial"/>
              </a:rPr>
              <a:t>a</a:t>
            </a:r>
            <a:r>
              <a:rPr sz="1800" spc="5" dirty="0">
                <a:latin typeface="Arial"/>
                <a:cs typeface="Arial"/>
              </a:rPr>
              <a:t> </a:t>
            </a:r>
            <a:r>
              <a:rPr sz="1800" spc="-5" dirty="0">
                <a:latin typeface="Arial"/>
                <a:cs typeface="Arial"/>
              </a:rPr>
              <a:t>partnership</a:t>
            </a:r>
            <a:r>
              <a:rPr sz="1800" spc="15" dirty="0">
                <a:latin typeface="Arial"/>
                <a:cs typeface="Arial"/>
              </a:rPr>
              <a:t> </a:t>
            </a:r>
            <a:r>
              <a:rPr sz="1800" spc="-5" dirty="0">
                <a:latin typeface="Arial"/>
                <a:cs typeface="Arial"/>
              </a:rPr>
              <a:t>is</a:t>
            </a:r>
            <a:r>
              <a:rPr sz="1800" spc="25" dirty="0">
                <a:latin typeface="Arial"/>
                <a:cs typeface="Arial"/>
              </a:rPr>
              <a:t> </a:t>
            </a:r>
            <a:r>
              <a:rPr sz="1800" spc="-5" dirty="0">
                <a:latin typeface="Arial"/>
                <a:cs typeface="Arial"/>
              </a:rPr>
              <a:t>better</a:t>
            </a:r>
            <a:endParaRPr sz="1800">
              <a:latin typeface="Arial"/>
              <a:cs typeface="Arial"/>
            </a:endParaRPr>
          </a:p>
        </p:txBody>
      </p:sp>
      <p:sp>
        <p:nvSpPr>
          <p:cNvPr id="21" name="object 21"/>
          <p:cNvSpPr txBox="1"/>
          <p:nvPr/>
        </p:nvSpPr>
        <p:spPr>
          <a:xfrm>
            <a:off x="2731007" y="4803647"/>
            <a:ext cx="1841500" cy="368935"/>
          </a:xfrm>
          <a:prstGeom prst="rect">
            <a:avLst/>
          </a:prstGeom>
          <a:solidFill>
            <a:srgbClr val="3366FF"/>
          </a:solidFill>
        </p:spPr>
        <p:txBody>
          <a:bodyPr vert="horz" wrap="square" lIns="0" tIns="40005" rIns="0" bIns="0" rtlCol="0">
            <a:spAutoFit/>
          </a:bodyPr>
          <a:lstStyle/>
          <a:p>
            <a:pPr marL="95885">
              <a:lnSpc>
                <a:spcPct val="100000"/>
              </a:lnSpc>
              <a:spcBef>
                <a:spcPts val="315"/>
              </a:spcBef>
            </a:pPr>
            <a:r>
              <a:rPr sz="1800" spc="-10" dirty="0">
                <a:solidFill>
                  <a:srgbClr val="FFFFFF"/>
                </a:solidFill>
                <a:latin typeface="Arial"/>
                <a:cs typeface="Arial"/>
              </a:rPr>
              <a:t>Following</a:t>
            </a:r>
            <a:r>
              <a:rPr sz="1800" spc="35" dirty="0">
                <a:solidFill>
                  <a:srgbClr val="FFFFFF"/>
                </a:solidFill>
                <a:latin typeface="Arial"/>
                <a:cs typeface="Arial"/>
              </a:rPr>
              <a:t> </a:t>
            </a:r>
            <a:r>
              <a:rPr sz="1800" spc="-5" dirty="0">
                <a:solidFill>
                  <a:srgbClr val="FFFFFF"/>
                </a:solidFill>
                <a:latin typeface="Arial"/>
                <a:cs typeface="Arial"/>
              </a:rPr>
              <a:t>a</a:t>
            </a:r>
            <a:r>
              <a:rPr sz="1800" spc="-15" dirty="0">
                <a:solidFill>
                  <a:srgbClr val="FFFFFF"/>
                </a:solidFill>
                <a:latin typeface="Arial"/>
                <a:cs typeface="Arial"/>
              </a:rPr>
              <a:t> </a:t>
            </a:r>
            <a:r>
              <a:rPr sz="1800" spc="-10" dirty="0">
                <a:solidFill>
                  <a:srgbClr val="FFFFFF"/>
                </a:solidFill>
                <a:latin typeface="Arial"/>
                <a:cs typeface="Arial"/>
              </a:rPr>
              <a:t>plan</a:t>
            </a:r>
            <a:endParaRPr sz="1800">
              <a:latin typeface="Arial"/>
              <a:cs typeface="Arial"/>
            </a:endParaRPr>
          </a:p>
        </p:txBody>
      </p:sp>
      <p:sp>
        <p:nvSpPr>
          <p:cNvPr id="22" name="object 22"/>
          <p:cNvSpPr txBox="1"/>
          <p:nvPr/>
        </p:nvSpPr>
        <p:spPr>
          <a:xfrm>
            <a:off x="7879460" y="4831460"/>
            <a:ext cx="2698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23" name="object 23"/>
          <p:cNvSpPr txBox="1"/>
          <p:nvPr/>
        </p:nvSpPr>
        <p:spPr>
          <a:xfrm>
            <a:off x="4631563" y="4831460"/>
            <a:ext cx="2698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Wingdings"/>
                <a:cs typeface="Wingdings"/>
              </a:rPr>
              <a:t></a:t>
            </a:r>
            <a:endParaRPr sz="1800">
              <a:latin typeface="Wingdings"/>
              <a:cs typeface="Wingdings"/>
            </a:endParaRPr>
          </a:p>
        </p:txBody>
      </p:sp>
      <p:sp>
        <p:nvSpPr>
          <p:cNvPr id="24" name="object 24"/>
          <p:cNvSpPr txBox="1"/>
          <p:nvPr/>
        </p:nvSpPr>
        <p:spPr>
          <a:xfrm>
            <a:off x="4942332" y="4788408"/>
            <a:ext cx="2889885" cy="399415"/>
          </a:xfrm>
          <a:prstGeom prst="rect">
            <a:avLst/>
          </a:prstGeom>
          <a:solidFill>
            <a:srgbClr val="FFFF00"/>
          </a:solidFill>
        </p:spPr>
        <p:txBody>
          <a:bodyPr vert="horz" wrap="square" lIns="0" tIns="39370" rIns="0" bIns="0" rtlCol="0">
            <a:spAutoFit/>
          </a:bodyPr>
          <a:lstStyle/>
          <a:p>
            <a:pPr marL="172720">
              <a:lnSpc>
                <a:spcPct val="100000"/>
              </a:lnSpc>
              <a:spcBef>
                <a:spcPts val="310"/>
              </a:spcBef>
            </a:pPr>
            <a:r>
              <a:rPr sz="2000" dirty="0">
                <a:latin typeface="Arial"/>
                <a:cs typeface="Arial"/>
              </a:rPr>
              <a:t>Responding</a:t>
            </a:r>
            <a:r>
              <a:rPr sz="2000" spc="-60"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change</a:t>
            </a:r>
            <a:endParaRPr sz="2000">
              <a:latin typeface="Arial"/>
              <a:cs typeface="Arial"/>
            </a:endParaRPr>
          </a:p>
        </p:txBody>
      </p:sp>
      <p:sp>
        <p:nvSpPr>
          <p:cNvPr id="25" name="object 25"/>
          <p:cNvSpPr txBox="1"/>
          <p:nvPr/>
        </p:nvSpPr>
        <p:spPr>
          <a:xfrm>
            <a:off x="8202168" y="4757928"/>
            <a:ext cx="2948940" cy="460375"/>
          </a:xfrm>
          <a:prstGeom prst="rect">
            <a:avLst/>
          </a:prstGeom>
          <a:solidFill>
            <a:srgbClr val="00CCFF"/>
          </a:solidFill>
        </p:spPr>
        <p:txBody>
          <a:bodyPr vert="horz" wrap="square" lIns="0" tIns="38735" rIns="0" bIns="0" rtlCol="0">
            <a:spAutoFit/>
          </a:bodyPr>
          <a:lstStyle/>
          <a:p>
            <a:pPr marL="172085">
              <a:lnSpc>
                <a:spcPct val="100000"/>
              </a:lnSpc>
              <a:spcBef>
                <a:spcPts val="305"/>
              </a:spcBef>
            </a:pPr>
            <a:r>
              <a:rPr sz="2400" spc="-5" dirty="0">
                <a:latin typeface="Arial"/>
                <a:cs typeface="Arial"/>
              </a:rPr>
              <a:t>Prepare</a:t>
            </a:r>
            <a:r>
              <a:rPr sz="2400" spc="-10" dirty="0">
                <a:latin typeface="Arial"/>
                <a:cs typeface="Arial"/>
              </a:rPr>
              <a:t> </a:t>
            </a:r>
            <a:r>
              <a:rPr sz="2400" dirty="0">
                <a:latin typeface="Arial"/>
                <a:cs typeface="Arial"/>
              </a:rPr>
              <a:t>for</a:t>
            </a:r>
            <a:r>
              <a:rPr sz="2400" spc="-30" dirty="0">
                <a:latin typeface="Arial"/>
                <a:cs typeface="Arial"/>
              </a:rPr>
              <a:t> </a:t>
            </a:r>
            <a:r>
              <a:rPr sz="2400" spc="-5" dirty="0">
                <a:latin typeface="Arial"/>
                <a:cs typeface="Arial"/>
              </a:rPr>
              <a:t>change</a:t>
            </a:r>
            <a:endParaRPr sz="2400">
              <a:latin typeface="Arial"/>
              <a:cs typeface="Arial"/>
            </a:endParaRPr>
          </a:p>
        </p:txBody>
      </p:sp>
      <p:sp>
        <p:nvSpPr>
          <p:cNvPr id="26" name="object 26"/>
          <p:cNvSpPr txBox="1"/>
          <p:nvPr/>
        </p:nvSpPr>
        <p:spPr>
          <a:xfrm>
            <a:off x="853541" y="5346319"/>
            <a:ext cx="10220960" cy="936154"/>
          </a:xfrm>
          <a:prstGeom prst="rect">
            <a:avLst/>
          </a:prstGeom>
        </p:spPr>
        <p:txBody>
          <a:bodyPr vert="horz" wrap="square" lIns="0" tIns="12700" rIns="0" bIns="0" rtlCol="0">
            <a:spAutoFit/>
          </a:bodyPr>
          <a:lstStyle/>
          <a:p>
            <a:pPr marL="4090035">
              <a:lnSpc>
                <a:spcPct val="100000"/>
              </a:lnSpc>
              <a:spcBef>
                <a:spcPts val="100"/>
              </a:spcBef>
            </a:pPr>
            <a:r>
              <a:rPr sz="1800" spc="-10" dirty="0">
                <a:latin typeface="Arial"/>
                <a:cs typeface="Arial"/>
              </a:rPr>
              <a:t>It’s</a:t>
            </a:r>
            <a:r>
              <a:rPr sz="1800" spc="-5" dirty="0">
                <a:latin typeface="Arial"/>
                <a:cs typeface="Arial"/>
              </a:rPr>
              <a:t> even stronger</a:t>
            </a:r>
            <a:r>
              <a:rPr sz="1800" spc="10" dirty="0">
                <a:latin typeface="Arial"/>
                <a:cs typeface="Arial"/>
              </a:rPr>
              <a:t> </a:t>
            </a:r>
            <a:r>
              <a:rPr sz="1800" dirty="0">
                <a:latin typeface="Arial"/>
                <a:cs typeface="Arial"/>
              </a:rPr>
              <a:t>to </a:t>
            </a:r>
            <a:r>
              <a:rPr sz="1800" spc="-5" dirty="0">
                <a:latin typeface="Arial"/>
                <a:cs typeface="Arial"/>
              </a:rPr>
              <a:t>create </a:t>
            </a:r>
            <a:r>
              <a:rPr sz="1800" dirty="0">
                <a:latin typeface="Arial"/>
                <a:cs typeface="Arial"/>
              </a:rPr>
              <a:t>a</a:t>
            </a:r>
            <a:r>
              <a:rPr sz="1800" spc="-5" dirty="0">
                <a:latin typeface="Arial"/>
                <a:cs typeface="Arial"/>
              </a:rPr>
              <a:t> </a:t>
            </a:r>
            <a:r>
              <a:rPr sz="1800" dirty="0">
                <a:latin typeface="Arial"/>
                <a:cs typeface="Arial"/>
              </a:rPr>
              <a:t>setting</a:t>
            </a:r>
            <a:r>
              <a:rPr sz="1800" spc="-10" dirty="0">
                <a:latin typeface="Arial"/>
                <a:cs typeface="Arial"/>
              </a:rPr>
              <a:t> </a:t>
            </a:r>
            <a:r>
              <a:rPr sz="1800" spc="-15" dirty="0">
                <a:latin typeface="Arial"/>
                <a:cs typeface="Arial"/>
              </a:rPr>
              <a:t>where</a:t>
            </a:r>
            <a:r>
              <a:rPr sz="1800" spc="45" dirty="0">
                <a:latin typeface="Arial"/>
                <a:cs typeface="Arial"/>
              </a:rPr>
              <a:t> </a:t>
            </a:r>
            <a:r>
              <a:rPr sz="1800" spc="-5" dirty="0">
                <a:latin typeface="Arial"/>
                <a:cs typeface="Arial"/>
              </a:rPr>
              <a:t>change</a:t>
            </a:r>
            <a:r>
              <a:rPr sz="1800" spc="20" dirty="0">
                <a:latin typeface="Arial"/>
                <a:cs typeface="Arial"/>
              </a:rPr>
              <a:t> </a:t>
            </a:r>
            <a:r>
              <a:rPr sz="1800" spc="-5" dirty="0">
                <a:latin typeface="Arial"/>
                <a:cs typeface="Arial"/>
              </a:rPr>
              <a:t>is</a:t>
            </a:r>
            <a:r>
              <a:rPr sz="1800" dirty="0">
                <a:latin typeface="Arial"/>
                <a:cs typeface="Arial"/>
              </a:rPr>
              <a:t> </a:t>
            </a:r>
            <a:r>
              <a:rPr sz="1800" spc="-5" dirty="0">
                <a:latin typeface="Arial"/>
                <a:cs typeface="Arial"/>
              </a:rPr>
              <a:t>normal</a:t>
            </a:r>
            <a:endParaRPr sz="1800" dirty="0">
              <a:latin typeface="Arial"/>
              <a:cs typeface="Arial"/>
            </a:endParaRPr>
          </a:p>
          <a:p>
            <a:pPr>
              <a:lnSpc>
                <a:spcPct val="100000"/>
              </a:lnSpc>
              <a:spcBef>
                <a:spcPts val="5"/>
              </a:spcBef>
            </a:pPr>
            <a:endParaRPr sz="2400" dirty="0">
              <a:latin typeface="Arial"/>
              <a:cs typeface="Arial"/>
            </a:endParaRPr>
          </a:p>
          <a:p>
            <a:pPr marL="12700">
              <a:lnSpc>
                <a:spcPct val="100000"/>
              </a:lnSpc>
            </a:pPr>
            <a:r>
              <a:rPr sz="1800" i="1" spc="-20" dirty="0">
                <a:solidFill>
                  <a:srgbClr val="585858"/>
                </a:solidFill>
                <a:latin typeface="Arial"/>
                <a:cs typeface="Arial"/>
              </a:rPr>
              <a:t>Текст</a:t>
            </a:r>
            <a:r>
              <a:rPr sz="1800" i="1" spc="5" dirty="0">
                <a:solidFill>
                  <a:srgbClr val="585858"/>
                </a:solidFill>
                <a:latin typeface="Arial"/>
                <a:cs typeface="Arial"/>
              </a:rPr>
              <a:t> </a:t>
            </a:r>
            <a:r>
              <a:rPr sz="1800" i="1" dirty="0">
                <a:solidFill>
                  <a:srgbClr val="585858"/>
                </a:solidFill>
                <a:latin typeface="Arial"/>
                <a:cs typeface="Arial"/>
              </a:rPr>
              <a:t>–</a:t>
            </a:r>
            <a:r>
              <a:rPr sz="1800" i="1" spc="-70" dirty="0">
                <a:solidFill>
                  <a:srgbClr val="585858"/>
                </a:solidFill>
                <a:latin typeface="Arial"/>
                <a:cs typeface="Arial"/>
              </a:rPr>
              <a:t> </a:t>
            </a:r>
            <a:r>
              <a:rPr sz="1800" i="1" u="heavy" spc="-5" dirty="0">
                <a:solidFill>
                  <a:srgbClr val="0080FF"/>
                </a:solidFill>
                <a:uFill>
                  <a:solidFill>
                    <a:srgbClr val="0080FF"/>
                  </a:solidFill>
                </a:uFill>
                <a:latin typeface="Arial"/>
                <a:cs typeface="Arial"/>
                <a:hlinkClick r:id="rId2"/>
              </a:rPr>
              <a:t>Agile</a:t>
            </a:r>
            <a:r>
              <a:rPr sz="1800" i="1" u="heavy" spc="5" dirty="0">
                <a:solidFill>
                  <a:srgbClr val="0080FF"/>
                </a:solidFill>
                <a:uFill>
                  <a:solidFill>
                    <a:srgbClr val="0080FF"/>
                  </a:solidFill>
                </a:uFill>
                <a:latin typeface="Arial"/>
                <a:cs typeface="Arial"/>
                <a:hlinkClick r:id="rId2"/>
              </a:rPr>
              <a:t> </a:t>
            </a:r>
            <a:r>
              <a:rPr sz="1800" i="1" u="heavy" spc="-5" dirty="0">
                <a:solidFill>
                  <a:srgbClr val="0080FF"/>
                </a:solidFill>
                <a:uFill>
                  <a:solidFill>
                    <a:srgbClr val="0080FF"/>
                  </a:solidFill>
                </a:uFill>
                <a:latin typeface="Arial"/>
                <a:cs typeface="Arial"/>
                <a:hlinkClick r:id="rId2"/>
              </a:rPr>
              <a:t>Manifesto</a:t>
            </a:r>
            <a:r>
              <a:rPr sz="1800" i="1" u="heavy" spc="10" dirty="0">
                <a:solidFill>
                  <a:srgbClr val="0080FF"/>
                </a:solidFill>
                <a:uFill>
                  <a:solidFill>
                    <a:srgbClr val="0080FF"/>
                  </a:solidFill>
                </a:uFill>
                <a:latin typeface="Arial"/>
                <a:cs typeface="Arial"/>
                <a:hlinkClick r:id="rId2"/>
              </a:rPr>
              <a:t> </a:t>
            </a:r>
            <a:r>
              <a:rPr sz="1800" i="1" dirty="0">
                <a:solidFill>
                  <a:srgbClr val="585858"/>
                </a:solidFill>
                <a:latin typeface="Arial"/>
                <a:cs typeface="Arial"/>
              </a:rPr>
              <a:t>и</a:t>
            </a:r>
            <a:r>
              <a:rPr sz="1800" i="1" spc="-70" dirty="0">
                <a:solidFill>
                  <a:srgbClr val="585858"/>
                </a:solidFill>
                <a:latin typeface="Arial"/>
                <a:cs typeface="Arial"/>
              </a:rPr>
              <a:t> </a:t>
            </a:r>
            <a:r>
              <a:rPr sz="1800" i="1" u="heavy" spc="-5" dirty="0">
                <a:solidFill>
                  <a:srgbClr val="0080FF"/>
                </a:solidFill>
                <a:uFill>
                  <a:solidFill>
                    <a:srgbClr val="0080FF"/>
                  </a:solidFill>
                </a:uFill>
                <a:latin typeface="Arial"/>
                <a:cs typeface="Arial"/>
                <a:hlinkClick r:id="rId3"/>
              </a:rPr>
              <a:t>Agile</a:t>
            </a:r>
            <a:r>
              <a:rPr sz="1800" i="1" u="heavy" spc="10" dirty="0">
                <a:solidFill>
                  <a:srgbClr val="0080FF"/>
                </a:solidFill>
                <a:uFill>
                  <a:solidFill>
                    <a:srgbClr val="0080FF"/>
                  </a:solidFill>
                </a:uFill>
                <a:latin typeface="Arial"/>
                <a:cs typeface="Arial"/>
                <a:hlinkClick r:id="rId3"/>
              </a:rPr>
              <a:t> </a:t>
            </a:r>
            <a:r>
              <a:rPr sz="1800" i="1" u="heavy" spc="-5" dirty="0">
                <a:solidFill>
                  <a:srgbClr val="0080FF"/>
                </a:solidFill>
                <a:uFill>
                  <a:solidFill>
                    <a:srgbClr val="0080FF"/>
                  </a:solidFill>
                </a:uFill>
                <a:latin typeface="Arial"/>
                <a:cs typeface="Arial"/>
                <a:hlinkClick r:id="rId3"/>
              </a:rPr>
              <a:t>Manifesto</a:t>
            </a:r>
            <a:r>
              <a:rPr sz="1800" i="1" u="heavy" spc="10" dirty="0">
                <a:solidFill>
                  <a:srgbClr val="0080FF"/>
                </a:solidFill>
                <a:uFill>
                  <a:solidFill>
                    <a:srgbClr val="0080FF"/>
                  </a:solidFill>
                </a:uFill>
                <a:latin typeface="Arial"/>
                <a:cs typeface="Arial"/>
                <a:hlinkClick r:id="rId3"/>
              </a:rPr>
              <a:t> </a:t>
            </a:r>
            <a:r>
              <a:rPr sz="1800" i="1" u="heavy" spc="-5" dirty="0">
                <a:solidFill>
                  <a:srgbClr val="0080FF"/>
                </a:solidFill>
                <a:uFill>
                  <a:solidFill>
                    <a:srgbClr val="0080FF"/>
                  </a:solidFill>
                </a:uFill>
                <a:latin typeface="Arial"/>
                <a:cs typeface="Arial"/>
                <a:hlinkClick r:id="rId3"/>
              </a:rPr>
              <a:t>2.1</a:t>
            </a:r>
            <a:endParaRPr sz="1800" dirty="0">
              <a:latin typeface="Arial"/>
              <a:cs typeface="Arial"/>
            </a:endParaRPr>
          </a:p>
        </p:txBody>
      </p:sp>
    </p:spTree>
    <p:extLst>
      <p:ext uri="{BB962C8B-B14F-4D97-AF65-F5344CB8AC3E}">
        <p14:creationId xmlns:p14="http://schemas.microsoft.com/office/powerpoint/2010/main" val="3960699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10107295" cy="574040"/>
          </a:xfrm>
          <a:prstGeom prst="rect">
            <a:avLst/>
          </a:prstGeom>
        </p:spPr>
        <p:txBody>
          <a:bodyPr vert="horz" wrap="square" lIns="0" tIns="12700" rIns="0" bIns="0" rtlCol="0">
            <a:spAutoFit/>
          </a:bodyPr>
          <a:lstStyle/>
          <a:p>
            <a:pPr marL="12700">
              <a:lnSpc>
                <a:spcPct val="100000"/>
              </a:lnSpc>
              <a:spcBef>
                <a:spcPts val="100"/>
              </a:spcBef>
            </a:pPr>
            <a:r>
              <a:rPr spc="-25" dirty="0"/>
              <a:t>Развитие</a:t>
            </a:r>
            <a:r>
              <a:rPr spc="-195" dirty="0"/>
              <a:t> </a:t>
            </a:r>
            <a:r>
              <a:rPr dirty="0"/>
              <a:t>Agile</a:t>
            </a:r>
            <a:r>
              <a:rPr spc="-15" dirty="0"/>
              <a:t> </a:t>
            </a:r>
            <a:r>
              <a:rPr dirty="0"/>
              <a:t>в</a:t>
            </a:r>
            <a:r>
              <a:rPr spc="-15" dirty="0"/>
              <a:t> </a:t>
            </a:r>
            <a:r>
              <a:rPr spc="-40" dirty="0"/>
              <a:t>модели</a:t>
            </a:r>
            <a:r>
              <a:rPr spc="-10" dirty="0"/>
              <a:t> </a:t>
            </a:r>
            <a:r>
              <a:rPr spc="-5" dirty="0"/>
              <a:t>Спиральной</a:t>
            </a:r>
            <a:r>
              <a:rPr spc="-20" dirty="0"/>
              <a:t> </a:t>
            </a:r>
            <a:r>
              <a:rPr spc="-5" dirty="0"/>
              <a:t>динамики</a:t>
            </a:r>
          </a:p>
        </p:txBody>
      </p:sp>
      <p:grpSp>
        <p:nvGrpSpPr>
          <p:cNvPr id="3" name="object 3"/>
          <p:cNvGrpSpPr/>
          <p:nvPr/>
        </p:nvGrpSpPr>
        <p:grpSpPr>
          <a:xfrm>
            <a:off x="5577776" y="1856168"/>
            <a:ext cx="927100" cy="4730750"/>
            <a:chOff x="5577776" y="1856168"/>
            <a:chExt cx="927100" cy="4730750"/>
          </a:xfrm>
        </p:grpSpPr>
        <p:sp>
          <p:nvSpPr>
            <p:cNvPr id="4" name="object 4"/>
            <p:cNvSpPr/>
            <p:nvPr/>
          </p:nvSpPr>
          <p:spPr>
            <a:xfrm>
              <a:off x="5731764" y="1923287"/>
              <a:ext cx="719455" cy="721360"/>
            </a:xfrm>
            <a:custGeom>
              <a:avLst/>
              <a:gdLst/>
              <a:ahLst/>
              <a:cxnLst/>
              <a:rect l="l" t="t" r="r" b="b"/>
              <a:pathLst>
                <a:path w="719454" h="721360">
                  <a:moveTo>
                    <a:pt x="359663" y="0"/>
                  </a:moveTo>
                  <a:lnTo>
                    <a:pt x="0" y="197865"/>
                  </a:lnTo>
                  <a:lnTo>
                    <a:pt x="124460" y="197865"/>
                  </a:lnTo>
                  <a:lnTo>
                    <a:pt x="124460" y="720851"/>
                  </a:lnTo>
                  <a:lnTo>
                    <a:pt x="594868" y="720851"/>
                  </a:lnTo>
                  <a:lnTo>
                    <a:pt x="594868" y="197865"/>
                  </a:lnTo>
                  <a:lnTo>
                    <a:pt x="719327" y="197865"/>
                  </a:lnTo>
                  <a:lnTo>
                    <a:pt x="359663" y="0"/>
                  </a:lnTo>
                  <a:close/>
                </a:path>
              </a:pathLst>
            </a:custGeom>
            <a:solidFill>
              <a:srgbClr val="33CCCC"/>
            </a:solidFill>
          </p:spPr>
          <p:txBody>
            <a:bodyPr wrap="square" lIns="0" tIns="0" rIns="0" bIns="0" rtlCol="0"/>
            <a:lstStyle/>
            <a:p>
              <a:endParaRPr/>
            </a:p>
          </p:txBody>
        </p:sp>
        <p:sp>
          <p:nvSpPr>
            <p:cNvPr id="5" name="object 5"/>
            <p:cNvSpPr/>
            <p:nvPr/>
          </p:nvSpPr>
          <p:spPr>
            <a:xfrm>
              <a:off x="5731764" y="2481072"/>
              <a:ext cx="719455" cy="719455"/>
            </a:xfrm>
            <a:custGeom>
              <a:avLst/>
              <a:gdLst/>
              <a:ahLst/>
              <a:cxnLst/>
              <a:rect l="l" t="t" r="r" b="b"/>
              <a:pathLst>
                <a:path w="719454" h="719455">
                  <a:moveTo>
                    <a:pt x="359663" y="0"/>
                  </a:moveTo>
                  <a:lnTo>
                    <a:pt x="0" y="197865"/>
                  </a:lnTo>
                  <a:lnTo>
                    <a:pt x="124460" y="197865"/>
                  </a:lnTo>
                  <a:lnTo>
                    <a:pt x="124460" y="719327"/>
                  </a:lnTo>
                  <a:lnTo>
                    <a:pt x="594868" y="719327"/>
                  </a:lnTo>
                  <a:lnTo>
                    <a:pt x="594868" y="197865"/>
                  </a:lnTo>
                  <a:lnTo>
                    <a:pt x="719327" y="197865"/>
                  </a:lnTo>
                  <a:lnTo>
                    <a:pt x="359663" y="0"/>
                  </a:lnTo>
                  <a:close/>
                </a:path>
              </a:pathLst>
            </a:custGeom>
            <a:solidFill>
              <a:srgbClr val="FFFF00"/>
            </a:solidFill>
          </p:spPr>
          <p:txBody>
            <a:bodyPr wrap="square" lIns="0" tIns="0" rIns="0" bIns="0" rtlCol="0"/>
            <a:lstStyle/>
            <a:p>
              <a:endParaRPr/>
            </a:p>
          </p:txBody>
        </p:sp>
        <p:sp>
          <p:nvSpPr>
            <p:cNvPr id="6" name="object 6"/>
            <p:cNvSpPr/>
            <p:nvPr/>
          </p:nvSpPr>
          <p:spPr>
            <a:xfrm>
              <a:off x="5731764" y="3041903"/>
              <a:ext cx="719455" cy="719455"/>
            </a:xfrm>
            <a:custGeom>
              <a:avLst/>
              <a:gdLst/>
              <a:ahLst/>
              <a:cxnLst/>
              <a:rect l="l" t="t" r="r" b="b"/>
              <a:pathLst>
                <a:path w="719454" h="719454">
                  <a:moveTo>
                    <a:pt x="359663" y="0"/>
                  </a:moveTo>
                  <a:lnTo>
                    <a:pt x="0" y="197866"/>
                  </a:lnTo>
                  <a:lnTo>
                    <a:pt x="124460" y="197866"/>
                  </a:lnTo>
                  <a:lnTo>
                    <a:pt x="124460" y="719328"/>
                  </a:lnTo>
                  <a:lnTo>
                    <a:pt x="594868" y="719328"/>
                  </a:lnTo>
                  <a:lnTo>
                    <a:pt x="594868" y="197866"/>
                  </a:lnTo>
                  <a:lnTo>
                    <a:pt x="719327" y="197866"/>
                  </a:lnTo>
                  <a:lnTo>
                    <a:pt x="359663" y="0"/>
                  </a:lnTo>
                  <a:close/>
                </a:path>
              </a:pathLst>
            </a:custGeom>
            <a:solidFill>
              <a:srgbClr val="33CC33"/>
            </a:solidFill>
          </p:spPr>
          <p:txBody>
            <a:bodyPr wrap="square" lIns="0" tIns="0" rIns="0" bIns="0" rtlCol="0"/>
            <a:lstStyle/>
            <a:p>
              <a:endParaRPr/>
            </a:p>
          </p:txBody>
        </p:sp>
        <p:sp>
          <p:nvSpPr>
            <p:cNvPr id="7" name="object 7"/>
            <p:cNvSpPr/>
            <p:nvPr/>
          </p:nvSpPr>
          <p:spPr>
            <a:xfrm>
              <a:off x="5731764" y="3604260"/>
              <a:ext cx="719455" cy="719455"/>
            </a:xfrm>
            <a:custGeom>
              <a:avLst/>
              <a:gdLst/>
              <a:ahLst/>
              <a:cxnLst/>
              <a:rect l="l" t="t" r="r" b="b"/>
              <a:pathLst>
                <a:path w="719454" h="719454">
                  <a:moveTo>
                    <a:pt x="359663" y="0"/>
                  </a:moveTo>
                  <a:lnTo>
                    <a:pt x="0" y="197865"/>
                  </a:lnTo>
                  <a:lnTo>
                    <a:pt x="124460" y="197865"/>
                  </a:lnTo>
                  <a:lnTo>
                    <a:pt x="124460" y="719327"/>
                  </a:lnTo>
                  <a:lnTo>
                    <a:pt x="594868" y="719327"/>
                  </a:lnTo>
                  <a:lnTo>
                    <a:pt x="594868" y="197865"/>
                  </a:lnTo>
                  <a:lnTo>
                    <a:pt x="719327" y="197865"/>
                  </a:lnTo>
                  <a:lnTo>
                    <a:pt x="359663" y="0"/>
                  </a:lnTo>
                  <a:close/>
                </a:path>
              </a:pathLst>
            </a:custGeom>
            <a:solidFill>
              <a:srgbClr val="FF6600"/>
            </a:solidFill>
          </p:spPr>
          <p:txBody>
            <a:bodyPr wrap="square" lIns="0" tIns="0" rIns="0" bIns="0" rtlCol="0"/>
            <a:lstStyle/>
            <a:p>
              <a:endParaRPr/>
            </a:p>
          </p:txBody>
        </p:sp>
        <p:sp>
          <p:nvSpPr>
            <p:cNvPr id="8" name="object 8"/>
            <p:cNvSpPr/>
            <p:nvPr/>
          </p:nvSpPr>
          <p:spPr>
            <a:xfrm>
              <a:off x="5731764" y="4169663"/>
              <a:ext cx="719455" cy="719455"/>
            </a:xfrm>
            <a:custGeom>
              <a:avLst/>
              <a:gdLst/>
              <a:ahLst/>
              <a:cxnLst/>
              <a:rect l="l" t="t" r="r" b="b"/>
              <a:pathLst>
                <a:path w="719454" h="719454">
                  <a:moveTo>
                    <a:pt x="359663" y="0"/>
                  </a:moveTo>
                  <a:lnTo>
                    <a:pt x="0" y="197866"/>
                  </a:lnTo>
                  <a:lnTo>
                    <a:pt x="124460" y="197866"/>
                  </a:lnTo>
                  <a:lnTo>
                    <a:pt x="124460" y="719328"/>
                  </a:lnTo>
                  <a:lnTo>
                    <a:pt x="594868" y="719328"/>
                  </a:lnTo>
                  <a:lnTo>
                    <a:pt x="594868" y="197866"/>
                  </a:lnTo>
                  <a:lnTo>
                    <a:pt x="719327" y="197866"/>
                  </a:lnTo>
                  <a:lnTo>
                    <a:pt x="359663" y="0"/>
                  </a:lnTo>
                  <a:close/>
                </a:path>
              </a:pathLst>
            </a:custGeom>
            <a:solidFill>
              <a:srgbClr val="3333CC"/>
            </a:solidFill>
          </p:spPr>
          <p:txBody>
            <a:bodyPr wrap="square" lIns="0" tIns="0" rIns="0" bIns="0" rtlCol="0"/>
            <a:lstStyle/>
            <a:p>
              <a:endParaRPr/>
            </a:p>
          </p:txBody>
        </p:sp>
        <p:sp>
          <p:nvSpPr>
            <p:cNvPr id="9" name="object 9"/>
            <p:cNvSpPr/>
            <p:nvPr/>
          </p:nvSpPr>
          <p:spPr>
            <a:xfrm>
              <a:off x="5731764" y="4733544"/>
              <a:ext cx="719455" cy="719455"/>
            </a:xfrm>
            <a:custGeom>
              <a:avLst/>
              <a:gdLst/>
              <a:ahLst/>
              <a:cxnLst/>
              <a:rect l="l" t="t" r="r" b="b"/>
              <a:pathLst>
                <a:path w="719454" h="719454">
                  <a:moveTo>
                    <a:pt x="359663" y="0"/>
                  </a:moveTo>
                  <a:lnTo>
                    <a:pt x="0" y="197865"/>
                  </a:lnTo>
                  <a:lnTo>
                    <a:pt x="124460" y="197865"/>
                  </a:lnTo>
                  <a:lnTo>
                    <a:pt x="124460" y="719327"/>
                  </a:lnTo>
                  <a:lnTo>
                    <a:pt x="594868" y="719327"/>
                  </a:lnTo>
                  <a:lnTo>
                    <a:pt x="594868" y="197865"/>
                  </a:lnTo>
                  <a:lnTo>
                    <a:pt x="719327" y="197865"/>
                  </a:lnTo>
                  <a:lnTo>
                    <a:pt x="359663" y="0"/>
                  </a:lnTo>
                  <a:close/>
                </a:path>
              </a:pathLst>
            </a:custGeom>
            <a:solidFill>
              <a:srgbClr val="FF0000"/>
            </a:solidFill>
          </p:spPr>
          <p:txBody>
            <a:bodyPr wrap="square" lIns="0" tIns="0" rIns="0" bIns="0" rtlCol="0"/>
            <a:lstStyle/>
            <a:p>
              <a:endParaRPr/>
            </a:p>
          </p:txBody>
        </p:sp>
        <p:sp>
          <p:nvSpPr>
            <p:cNvPr id="10" name="object 10"/>
            <p:cNvSpPr/>
            <p:nvPr/>
          </p:nvSpPr>
          <p:spPr>
            <a:xfrm>
              <a:off x="5731764" y="5305044"/>
              <a:ext cx="719455" cy="721360"/>
            </a:xfrm>
            <a:custGeom>
              <a:avLst/>
              <a:gdLst/>
              <a:ahLst/>
              <a:cxnLst/>
              <a:rect l="l" t="t" r="r" b="b"/>
              <a:pathLst>
                <a:path w="719454" h="721360">
                  <a:moveTo>
                    <a:pt x="359663" y="0"/>
                  </a:moveTo>
                  <a:lnTo>
                    <a:pt x="0" y="197865"/>
                  </a:lnTo>
                  <a:lnTo>
                    <a:pt x="124460" y="197865"/>
                  </a:lnTo>
                  <a:lnTo>
                    <a:pt x="124460" y="720851"/>
                  </a:lnTo>
                  <a:lnTo>
                    <a:pt x="594868" y="720851"/>
                  </a:lnTo>
                  <a:lnTo>
                    <a:pt x="594868" y="197865"/>
                  </a:lnTo>
                  <a:lnTo>
                    <a:pt x="719327" y="197865"/>
                  </a:lnTo>
                  <a:lnTo>
                    <a:pt x="359663" y="0"/>
                  </a:lnTo>
                  <a:close/>
                </a:path>
              </a:pathLst>
            </a:custGeom>
            <a:solidFill>
              <a:srgbClr val="FF00FF"/>
            </a:solidFill>
          </p:spPr>
          <p:txBody>
            <a:bodyPr wrap="square" lIns="0" tIns="0" rIns="0" bIns="0" rtlCol="0"/>
            <a:lstStyle/>
            <a:p>
              <a:endParaRPr/>
            </a:p>
          </p:txBody>
        </p:sp>
        <p:sp>
          <p:nvSpPr>
            <p:cNvPr id="11" name="object 11"/>
            <p:cNvSpPr/>
            <p:nvPr/>
          </p:nvSpPr>
          <p:spPr>
            <a:xfrm>
              <a:off x="5731764" y="5867400"/>
              <a:ext cx="719455" cy="719455"/>
            </a:xfrm>
            <a:custGeom>
              <a:avLst/>
              <a:gdLst/>
              <a:ahLst/>
              <a:cxnLst/>
              <a:rect l="l" t="t" r="r" b="b"/>
              <a:pathLst>
                <a:path w="719454" h="719454">
                  <a:moveTo>
                    <a:pt x="359663" y="0"/>
                  </a:moveTo>
                  <a:lnTo>
                    <a:pt x="0" y="197891"/>
                  </a:lnTo>
                  <a:lnTo>
                    <a:pt x="124460" y="197891"/>
                  </a:lnTo>
                  <a:lnTo>
                    <a:pt x="124460" y="719328"/>
                  </a:lnTo>
                  <a:lnTo>
                    <a:pt x="594868" y="719328"/>
                  </a:lnTo>
                  <a:lnTo>
                    <a:pt x="594868" y="197891"/>
                  </a:lnTo>
                  <a:lnTo>
                    <a:pt x="719327" y="197891"/>
                  </a:lnTo>
                  <a:lnTo>
                    <a:pt x="359663" y="0"/>
                  </a:lnTo>
                  <a:close/>
                </a:path>
              </a:pathLst>
            </a:custGeom>
            <a:solidFill>
              <a:srgbClr val="FFCC66"/>
            </a:solidFill>
          </p:spPr>
          <p:txBody>
            <a:bodyPr wrap="square" lIns="0" tIns="0" rIns="0" bIns="0" rtlCol="0"/>
            <a:lstStyle/>
            <a:p>
              <a:endParaRPr/>
            </a:p>
          </p:txBody>
        </p:sp>
        <p:sp>
          <p:nvSpPr>
            <p:cNvPr id="12" name="object 12"/>
            <p:cNvSpPr/>
            <p:nvPr/>
          </p:nvSpPr>
          <p:spPr>
            <a:xfrm>
              <a:off x="5590794" y="1869185"/>
              <a:ext cx="901065" cy="1511935"/>
            </a:xfrm>
            <a:custGeom>
              <a:avLst/>
              <a:gdLst/>
              <a:ahLst/>
              <a:cxnLst/>
              <a:rect l="l" t="t" r="r" b="b"/>
              <a:pathLst>
                <a:path w="901064" h="1511935">
                  <a:moveTo>
                    <a:pt x="0" y="150113"/>
                  </a:moveTo>
                  <a:lnTo>
                    <a:pt x="7650" y="102656"/>
                  </a:lnTo>
                  <a:lnTo>
                    <a:pt x="28955" y="61447"/>
                  </a:lnTo>
                  <a:lnTo>
                    <a:pt x="61447" y="28955"/>
                  </a:lnTo>
                  <a:lnTo>
                    <a:pt x="102656" y="7650"/>
                  </a:lnTo>
                  <a:lnTo>
                    <a:pt x="150113" y="0"/>
                  </a:lnTo>
                  <a:lnTo>
                    <a:pt x="750569" y="0"/>
                  </a:lnTo>
                  <a:lnTo>
                    <a:pt x="798027" y="7650"/>
                  </a:lnTo>
                  <a:lnTo>
                    <a:pt x="839236" y="28955"/>
                  </a:lnTo>
                  <a:lnTo>
                    <a:pt x="871727" y="61447"/>
                  </a:lnTo>
                  <a:lnTo>
                    <a:pt x="893033" y="102656"/>
                  </a:lnTo>
                  <a:lnTo>
                    <a:pt x="900683" y="150113"/>
                  </a:lnTo>
                  <a:lnTo>
                    <a:pt x="900683" y="1361693"/>
                  </a:lnTo>
                  <a:lnTo>
                    <a:pt x="893033" y="1409151"/>
                  </a:lnTo>
                  <a:lnTo>
                    <a:pt x="871727" y="1450360"/>
                  </a:lnTo>
                  <a:lnTo>
                    <a:pt x="839236" y="1482852"/>
                  </a:lnTo>
                  <a:lnTo>
                    <a:pt x="798027" y="1504157"/>
                  </a:lnTo>
                  <a:lnTo>
                    <a:pt x="750569" y="1511808"/>
                  </a:lnTo>
                  <a:lnTo>
                    <a:pt x="150113" y="1511808"/>
                  </a:lnTo>
                  <a:lnTo>
                    <a:pt x="102656" y="1504157"/>
                  </a:lnTo>
                  <a:lnTo>
                    <a:pt x="61447" y="1482852"/>
                  </a:lnTo>
                  <a:lnTo>
                    <a:pt x="28955" y="1450360"/>
                  </a:lnTo>
                  <a:lnTo>
                    <a:pt x="7650" y="1409151"/>
                  </a:lnTo>
                  <a:lnTo>
                    <a:pt x="0" y="1361693"/>
                  </a:lnTo>
                  <a:lnTo>
                    <a:pt x="0" y="150113"/>
                  </a:lnTo>
                  <a:close/>
                </a:path>
              </a:pathLst>
            </a:custGeom>
            <a:ln w="25908">
              <a:solidFill>
                <a:srgbClr val="000000"/>
              </a:solidFill>
            </a:ln>
          </p:spPr>
          <p:txBody>
            <a:bodyPr wrap="square" lIns="0" tIns="0" rIns="0" bIns="0" rtlCol="0"/>
            <a:lstStyle/>
            <a:p>
              <a:endParaRPr/>
            </a:p>
          </p:txBody>
        </p:sp>
      </p:grpSp>
      <p:sp>
        <p:nvSpPr>
          <p:cNvPr id="13" name="object 13"/>
          <p:cNvSpPr txBox="1"/>
          <p:nvPr/>
        </p:nvSpPr>
        <p:spPr>
          <a:xfrm>
            <a:off x="5650484" y="2965145"/>
            <a:ext cx="16764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3</a:t>
            </a:r>
            <a:endParaRPr sz="2000">
              <a:latin typeface="Arial"/>
              <a:cs typeface="Arial"/>
            </a:endParaRPr>
          </a:p>
        </p:txBody>
      </p:sp>
      <p:sp>
        <p:nvSpPr>
          <p:cNvPr id="14" name="object 14"/>
          <p:cNvSpPr/>
          <p:nvPr/>
        </p:nvSpPr>
        <p:spPr>
          <a:xfrm>
            <a:off x="5590794" y="3487673"/>
            <a:ext cx="901065" cy="1702435"/>
          </a:xfrm>
          <a:custGeom>
            <a:avLst/>
            <a:gdLst/>
            <a:ahLst/>
            <a:cxnLst/>
            <a:rect l="l" t="t" r="r" b="b"/>
            <a:pathLst>
              <a:path w="901064" h="1702435">
                <a:moveTo>
                  <a:pt x="0" y="150113"/>
                </a:moveTo>
                <a:lnTo>
                  <a:pt x="7650" y="102656"/>
                </a:lnTo>
                <a:lnTo>
                  <a:pt x="28955" y="61447"/>
                </a:lnTo>
                <a:lnTo>
                  <a:pt x="61447" y="28955"/>
                </a:lnTo>
                <a:lnTo>
                  <a:pt x="102656" y="7650"/>
                </a:lnTo>
                <a:lnTo>
                  <a:pt x="150113" y="0"/>
                </a:lnTo>
                <a:lnTo>
                  <a:pt x="750569" y="0"/>
                </a:lnTo>
                <a:lnTo>
                  <a:pt x="798027" y="7650"/>
                </a:lnTo>
                <a:lnTo>
                  <a:pt x="839236" y="28955"/>
                </a:lnTo>
                <a:lnTo>
                  <a:pt x="871727" y="61447"/>
                </a:lnTo>
                <a:lnTo>
                  <a:pt x="893033" y="102656"/>
                </a:lnTo>
                <a:lnTo>
                  <a:pt x="900683" y="150113"/>
                </a:lnTo>
                <a:lnTo>
                  <a:pt x="900683" y="1552194"/>
                </a:lnTo>
                <a:lnTo>
                  <a:pt x="893033" y="1599651"/>
                </a:lnTo>
                <a:lnTo>
                  <a:pt x="871727" y="1640860"/>
                </a:lnTo>
                <a:lnTo>
                  <a:pt x="839236" y="1673352"/>
                </a:lnTo>
                <a:lnTo>
                  <a:pt x="798027" y="1694657"/>
                </a:lnTo>
                <a:lnTo>
                  <a:pt x="750569" y="1702308"/>
                </a:lnTo>
                <a:lnTo>
                  <a:pt x="150113" y="1702308"/>
                </a:lnTo>
                <a:lnTo>
                  <a:pt x="102656" y="1694657"/>
                </a:lnTo>
                <a:lnTo>
                  <a:pt x="61447" y="1673352"/>
                </a:lnTo>
                <a:lnTo>
                  <a:pt x="28955" y="1640860"/>
                </a:lnTo>
                <a:lnTo>
                  <a:pt x="7650" y="1599651"/>
                </a:lnTo>
                <a:lnTo>
                  <a:pt x="0" y="1552194"/>
                </a:lnTo>
                <a:lnTo>
                  <a:pt x="0" y="150113"/>
                </a:lnTo>
                <a:close/>
              </a:path>
            </a:pathLst>
          </a:custGeom>
          <a:ln w="25908">
            <a:solidFill>
              <a:srgbClr val="000000"/>
            </a:solidFill>
          </a:ln>
        </p:spPr>
        <p:txBody>
          <a:bodyPr wrap="square" lIns="0" tIns="0" rIns="0" bIns="0" rtlCol="0"/>
          <a:lstStyle/>
          <a:p>
            <a:endParaRPr/>
          </a:p>
        </p:txBody>
      </p:sp>
      <p:sp>
        <p:nvSpPr>
          <p:cNvPr id="15" name="object 15"/>
          <p:cNvSpPr txBox="1"/>
          <p:nvPr/>
        </p:nvSpPr>
        <p:spPr>
          <a:xfrm>
            <a:off x="5650484" y="4776342"/>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2</a:t>
            </a:r>
            <a:endParaRPr sz="2000">
              <a:latin typeface="Arial"/>
              <a:cs typeface="Arial"/>
            </a:endParaRPr>
          </a:p>
        </p:txBody>
      </p:sp>
      <p:sp>
        <p:nvSpPr>
          <p:cNvPr id="16" name="object 16"/>
          <p:cNvSpPr/>
          <p:nvPr/>
        </p:nvSpPr>
        <p:spPr>
          <a:xfrm>
            <a:off x="5590794" y="5275326"/>
            <a:ext cx="901065" cy="1373505"/>
          </a:xfrm>
          <a:custGeom>
            <a:avLst/>
            <a:gdLst/>
            <a:ahLst/>
            <a:cxnLst/>
            <a:rect l="l" t="t" r="r" b="b"/>
            <a:pathLst>
              <a:path w="901064" h="1373504">
                <a:moveTo>
                  <a:pt x="0" y="150114"/>
                </a:moveTo>
                <a:lnTo>
                  <a:pt x="7650" y="102656"/>
                </a:lnTo>
                <a:lnTo>
                  <a:pt x="28955" y="61447"/>
                </a:lnTo>
                <a:lnTo>
                  <a:pt x="61447" y="28956"/>
                </a:lnTo>
                <a:lnTo>
                  <a:pt x="102656" y="7650"/>
                </a:lnTo>
                <a:lnTo>
                  <a:pt x="150113" y="0"/>
                </a:lnTo>
                <a:lnTo>
                  <a:pt x="750569" y="0"/>
                </a:lnTo>
                <a:lnTo>
                  <a:pt x="798027" y="7650"/>
                </a:lnTo>
                <a:lnTo>
                  <a:pt x="839236" y="28956"/>
                </a:lnTo>
                <a:lnTo>
                  <a:pt x="871727" y="61447"/>
                </a:lnTo>
                <a:lnTo>
                  <a:pt x="893033" y="102656"/>
                </a:lnTo>
                <a:lnTo>
                  <a:pt x="900683" y="150114"/>
                </a:lnTo>
                <a:lnTo>
                  <a:pt x="900683" y="1223010"/>
                </a:lnTo>
                <a:lnTo>
                  <a:pt x="893033" y="1270457"/>
                </a:lnTo>
                <a:lnTo>
                  <a:pt x="871727" y="1311665"/>
                </a:lnTo>
                <a:lnTo>
                  <a:pt x="839236" y="1344160"/>
                </a:lnTo>
                <a:lnTo>
                  <a:pt x="798027" y="1365471"/>
                </a:lnTo>
                <a:lnTo>
                  <a:pt x="750569" y="1373124"/>
                </a:lnTo>
                <a:lnTo>
                  <a:pt x="150113" y="1373124"/>
                </a:lnTo>
                <a:lnTo>
                  <a:pt x="102656" y="1365471"/>
                </a:lnTo>
                <a:lnTo>
                  <a:pt x="61447" y="1344160"/>
                </a:lnTo>
                <a:lnTo>
                  <a:pt x="28955" y="1311665"/>
                </a:lnTo>
                <a:lnTo>
                  <a:pt x="7650" y="1270457"/>
                </a:lnTo>
                <a:lnTo>
                  <a:pt x="0" y="1223010"/>
                </a:lnTo>
                <a:lnTo>
                  <a:pt x="0" y="150114"/>
                </a:lnTo>
                <a:close/>
              </a:path>
            </a:pathLst>
          </a:custGeom>
          <a:ln w="25908">
            <a:solidFill>
              <a:srgbClr val="000000"/>
            </a:solidFill>
          </a:ln>
        </p:spPr>
        <p:txBody>
          <a:bodyPr wrap="square" lIns="0" tIns="0" rIns="0" bIns="0" rtlCol="0"/>
          <a:lstStyle/>
          <a:p>
            <a:endParaRPr/>
          </a:p>
        </p:txBody>
      </p:sp>
      <p:sp>
        <p:nvSpPr>
          <p:cNvPr id="17" name="object 17"/>
          <p:cNvSpPr txBox="1"/>
          <p:nvPr/>
        </p:nvSpPr>
        <p:spPr>
          <a:xfrm>
            <a:off x="5650484" y="6233871"/>
            <a:ext cx="16764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Arial"/>
                <a:cs typeface="Arial"/>
              </a:rPr>
              <a:t>1</a:t>
            </a:r>
            <a:endParaRPr sz="2000">
              <a:latin typeface="Arial"/>
              <a:cs typeface="Arial"/>
            </a:endParaRPr>
          </a:p>
        </p:txBody>
      </p:sp>
      <p:grpSp>
        <p:nvGrpSpPr>
          <p:cNvPr id="18" name="object 18"/>
          <p:cNvGrpSpPr/>
          <p:nvPr/>
        </p:nvGrpSpPr>
        <p:grpSpPr>
          <a:xfrm>
            <a:off x="720090" y="3965447"/>
            <a:ext cx="5294630" cy="824865"/>
            <a:chOff x="720090" y="3965447"/>
            <a:chExt cx="5294630" cy="824865"/>
          </a:xfrm>
        </p:grpSpPr>
        <p:sp>
          <p:nvSpPr>
            <p:cNvPr id="19" name="object 19"/>
            <p:cNvSpPr/>
            <p:nvPr/>
          </p:nvSpPr>
          <p:spPr>
            <a:xfrm>
              <a:off x="720090" y="3984497"/>
              <a:ext cx="4758055" cy="786765"/>
            </a:xfrm>
            <a:custGeom>
              <a:avLst/>
              <a:gdLst/>
              <a:ahLst/>
              <a:cxnLst/>
              <a:rect l="l" t="t" r="r" b="b"/>
              <a:pathLst>
                <a:path w="4758055" h="786764">
                  <a:moveTo>
                    <a:pt x="4757928" y="0"/>
                  </a:moveTo>
                  <a:lnTo>
                    <a:pt x="0" y="0"/>
                  </a:lnTo>
                  <a:lnTo>
                    <a:pt x="0" y="786383"/>
                  </a:lnTo>
                  <a:lnTo>
                    <a:pt x="4757928" y="786383"/>
                  </a:lnTo>
                  <a:lnTo>
                    <a:pt x="4757928" y="0"/>
                  </a:lnTo>
                  <a:close/>
                </a:path>
              </a:pathLst>
            </a:custGeom>
            <a:solidFill>
              <a:srgbClr val="FFFFC9"/>
            </a:solidFill>
          </p:spPr>
          <p:txBody>
            <a:bodyPr wrap="square" lIns="0" tIns="0" rIns="0" bIns="0" rtlCol="0"/>
            <a:lstStyle/>
            <a:p>
              <a:endParaRPr/>
            </a:p>
          </p:txBody>
        </p:sp>
        <p:sp>
          <p:nvSpPr>
            <p:cNvPr id="20" name="object 20"/>
            <p:cNvSpPr/>
            <p:nvPr/>
          </p:nvSpPr>
          <p:spPr>
            <a:xfrm>
              <a:off x="5475731" y="3984497"/>
              <a:ext cx="519430" cy="786765"/>
            </a:xfrm>
            <a:custGeom>
              <a:avLst/>
              <a:gdLst/>
              <a:ahLst/>
              <a:cxnLst/>
              <a:rect l="l" t="t" r="r" b="b"/>
              <a:pathLst>
                <a:path w="519429" h="786764">
                  <a:moveTo>
                    <a:pt x="0" y="0"/>
                  </a:moveTo>
                  <a:lnTo>
                    <a:pt x="0" y="786383"/>
                  </a:lnTo>
                </a:path>
                <a:path w="519429" h="786764">
                  <a:moveTo>
                    <a:pt x="0" y="191896"/>
                  </a:moveTo>
                  <a:lnTo>
                    <a:pt x="519429" y="53085"/>
                  </a:lnTo>
                </a:path>
              </a:pathLst>
            </a:custGeom>
            <a:ln w="38100">
              <a:solidFill>
                <a:srgbClr val="A6A6A6"/>
              </a:solidFill>
            </a:ln>
          </p:spPr>
          <p:txBody>
            <a:bodyPr wrap="square" lIns="0" tIns="0" rIns="0" bIns="0" rtlCol="0"/>
            <a:lstStyle/>
            <a:p>
              <a:endParaRPr/>
            </a:p>
          </p:txBody>
        </p:sp>
      </p:grpSp>
      <p:sp>
        <p:nvSpPr>
          <p:cNvPr id="21" name="object 21"/>
          <p:cNvSpPr txBox="1"/>
          <p:nvPr/>
        </p:nvSpPr>
        <p:spPr>
          <a:xfrm>
            <a:off x="720090" y="3947871"/>
            <a:ext cx="4737100" cy="848994"/>
          </a:xfrm>
          <a:prstGeom prst="rect">
            <a:avLst/>
          </a:prstGeom>
        </p:spPr>
        <p:txBody>
          <a:bodyPr vert="horz" wrap="square" lIns="0" tIns="12700" rIns="0" bIns="0" rtlCol="0">
            <a:spAutoFit/>
          </a:bodyPr>
          <a:lstStyle/>
          <a:p>
            <a:pPr marL="71755">
              <a:lnSpc>
                <a:spcPct val="100000"/>
              </a:lnSpc>
              <a:spcBef>
                <a:spcPts val="100"/>
              </a:spcBef>
            </a:pPr>
            <a:r>
              <a:rPr sz="1800" b="1" spc="-15" dirty="0">
                <a:solidFill>
                  <a:srgbClr val="7E7E7E"/>
                </a:solidFill>
                <a:latin typeface="Arial"/>
                <a:cs typeface="Arial"/>
              </a:rPr>
              <a:t>Проблема</a:t>
            </a:r>
            <a:r>
              <a:rPr sz="1800" spc="-15" dirty="0">
                <a:solidFill>
                  <a:srgbClr val="7E7E7E"/>
                </a:solidFill>
                <a:latin typeface="Arial"/>
                <a:cs typeface="Arial"/>
              </a:rPr>
              <a:t>:</a:t>
            </a:r>
            <a:r>
              <a:rPr sz="1800" dirty="0">
                <a:solidFill>
                  <a:srgbClr val="7E7E7E"/>
                </a:solidFill>
                <a:latin typeface="Arial"/>
                <a:cs typeface="Arial"/>
              </a:rPr>
              <a:t> </a:t>
            </a:r>
            <a:r>
              <a:rPr sz="1800" spc="-5" dirty="0">
                <a:solidFill>
                  <a:srgbClr val="7E7E7E"/>
                </a:solidFill>
                <a:latin typeface="Arial"/>
                <a:cs typeface="Arial"/>
              </a:rPr>
              <a:t>программисты</a:t>
            </a:r>
            <a:r>
              <a:rPr sz="1800" spc="10" dirty="0">
                <a:solidFill>
                  <a:srgbClr val="7E7E7E"/>
                </a:solidFill>
                <a:latin typeface="Arial"/>
                <a:cs typeface="Arial"/>
              </a:rPr>
              <a:t> </a:t>
            </a:r>
            <a:r>
              <a:rPr sz="1800" spc="-5" dirty="0">
                <a:solidFill>
                  <a:srgbClr val="7E7E7E"/>
                </a:solidFill>
                <a:latin typeface="Arial"/>
                <a:cs typeface="Arial"/>
              </a:rPr>
              <a:t>не</a:t>
            </a:r>
            <a:r>
              <a:rPr sz="1800" dirty="0">
                <a:solidFill>
                  <a:srgbClr val="7E7E7E"/>
                </a:solidFill>
                <a:latin typeface="Arial"/>
                <a:cs typeface="Arial"/>
              </a:rPr>
              <a:t> </a:t>
            </a:r>
            <a:r>
              <a:rPr sz="1800" spc="-20" dirty="0">
                <a:solidFill>
                  <a:srgbClr val="7E7E7E"/>
                </a:solidFill>
                <a:latin typeface="Arial"/>
                <a:cs typeface="Arial"/>
              </a:rPr>
              <a:t>хотят</a:t>
            </a:r>
            <a:r>
              <a:rPr sz="1800" spc="5" dirty="0">
                <a:solidFill>
                  <a:srgbClr val="7E7E7E"/>
                </a:solidFill>
                <a:latin typeface="Arial"/>
                <a:cs typeface="Arial"/>
              </a:rPr>
              <a:t> </a:t>
            </a:r>
            <a:r>
              <a:rPr sz="1800" dirty="0">
                <a:solidFill>
                  <a:srgbClr val="7E7E7E"/>
                </a:solidFill>
                <a:latin typeface="Arial"/>
                <a:cs typeface="Arial"/>
              </a:rPr>
              <a:t>быть</a:t>
            </a:r>
            <a:endParaRPr sz="1800">
              <a:latin typeface="Arial"/>
              <a:cs typeface="Arial"/>
            </a:endParaRPr>
          </a:p>
          <a:p>
            <a:pPr marL="71755" marR="604520">
              <a:lnSpc>
                <a:spcPct val="100000"/>
              </a:lnSpc>
              <a:spcBef>
                <a:spcPts val="5"/>
              </a:spcBef>
            </a:pPr>
            <a:r>
              <a:rPr sz="1800" spc="-15" dirty="0">
                <a:solidFill>
                  <a:srgbClr val="7E7E7E"/>
                </a:solidFill>
                <a:latin typeface="Arial"/>
                <a:cs typeface="Arial"/>
              </a:rPr>
              <a:t>предпринимателями,</a:t>
            </a:r>
            <a:r>
              <a:rPr sz="1800" spc="-10" dirty="0">
                <a:solidFill>
                  <a:srgbClr val="7E7E7E"/>
                </a:solidFill>
                <a:latin typeface="Arial"/>
                <a:cs typeface="Arial"/>
              </a:rPr>
              <a:t> </a:t>
            </a:r>
            <a:r>
              <a:rPr sz="1800" dirty="0">
                <a:solidFill>
                  <a:srgbClr val="7E7E7E"/>
                </a:solidFill>
                <a:latin typeface="Arial"/>
                <a:cs typeface="Arial"/>
              </a:rPr>
              <a:t>а</a:t>
            </a:r>
            <a:r>
              <a:rPr sz="1800" spc="-10" dirty="0">
                <a:solidFill>
                  <a:srgbClr val="7E7E7E"/>
                </a:solidFill>
                <a:latin typeface="Arial"/>
                <a:cs typeface="Arial"/>
              </a:rPr>
              <a:t> менеджеры</a:t>
            </a:r>
            <a:r>
              <a:rPr sz="1800" spc="5" dirty="0">
                <a:solidFill>
                  <a:srgbClr val="7E7E7E"/>
                </a:solidFill>
                <a:latin typeface="Arial"/>
                <a:cs typeface="Arial"/>
              </a:rPr>
              <a:t> </a:t>
            </a:r>
            <a:r>
              <a:rPr sz="1800" spc="-5" dirty="0">
                <a:solidFill>
                  <a:srgbClr val="7E7E7E"/>
                </a:solidFill>
                <a:latin typeface="Arial"/>
                <a:cs typeface="Arial"/>
              </a:rPr>
              <a:t>не </a:t>
            </a:r>
            <a:r>
              <a:rPr sz="1800" spc="-484" dirty="0">
                <a:solidFill>
                  <a:srgbClr val="7E7E7E"/>
                </a:solidFill>
                <a:latin typeface="Arial"/>
                <a:cs typeface="Arial"/>
              </a:rPr>
              <a:t> </a:t>
            </a:r>
            <a:r>
              <a:rPr sz="1800" spc="-10" dirty="0">
                <a:solidFill>
                  <a:srgbClr val="7E7E7E"/>
                </a:solidFill>
                <a:latin typeface="Arial"/>
                <a:cs typeface="Arial"/>
              </a:rPr>
              <a:t>могут</a:t>
            </a:r>
            <a:r>
              <a:rPr sz="1800" spc="20" dirty="0">
                <a:solidFill>
                  <a:srgbClr val="7E7E7E"/>
                </a:solidFill>
                <a:latin typeface="Arial"/>
                <a:cs typeface="Arial"/>
              </a:rPr>
              <a:t> </a:t>
            </a:r>
            <a:r>
              <a:rPr sz="1800" dirty="0">
                <a:solidFill>
                  <a:srgbClr val="7E7E7E"/>
                </a:solidFill>
                <a:latin typeface="Arial"/>
                <a:cs typeface="Arial"/>
              </a:rPr>
              <a:t>ими</a:t>
            </a:r>
            <a:r>
              <a:rPr sz="1800" spc="-15" dirty="0">
                <a:solidFill>
                  <a:srgbClr val="7E7E7E"/>
                </a:solidFill>
                <a:latin typeface="Arial"/>
                <a:cs typeface="Arial"/>
              </a:rPr>
              <a:t> </a:t>
            </a:r>
            <a:r>
              <a:rPr sz="1800" spc="-10" dirty="0">
                <a:solidFill>
                  <a:srgbClr val="7E7E7E"/>
                </a:solidFill>
                <a:latin typeface="Arial"/>
                <a:cs typeface="Arial"/>
              </a:rPr>
              <a:t>управлять,</a:t>
            </a:r>
            <a:r>
              <a:rPr sz="1800" spc="15" dirty="0">
                <a:solidFill>
                  <a:srgbClr val="7E7E7E"/>
                </a:solidFill>
                <a:latin typeface="Arial"/>
                <a:cs typeface="Arial"/>
              </a:rPr>
              <a:t> </a:t>
            </a:r>
            <a:r>
              <a:rPr sz="1800" spc="-5" dirty="0">
                <a:solidFill>
                  <a:srgbClr val="7E7E7E"/>
                </a:solidFill>
                <a:latin typeface="Arial"/>
                <a:cs typeface="Arial"/>
              </a:rPr>
              <a:t>не</a:t>
            </a:r>
            <a:r>
              <a:rPr sz="1800" spc="5" dirty="0">
                <a:solidFill>
                  <a:srgbClr val="7E7E7E"/>
                </a:solidFill>
                <a:latin typeface="Arial"/>
                <a:cs typeface="Arial"/>
              </a:rPr>
              <a:t> </a:t>
            </a:r>
            <a:r>
              <a:rPr sz="1800" spc="-5" dirty="0">
                <a:solidFill>
                  <a:srgbClr val="7E7E7E"/>
                </a:solidFill>
                <a:latin typeface="Arial"/>
                <a:cs typeface="Arial"/>
              </a:rPr>
              <a:t>зная</a:t>
            </a:r>
            <a:r>
              <a:rPr sz="1800" spc="-10" dirty="0">
                <a:solidFill>
                  <a:srgbClr val="7E7E7E"/>
                </a:solidFill>
                <a:latin typeface="Arial"/>
                <a:cs typeface="Arial"/>
              </a:rPr>
              <a:t> </a:t>
            </a:r>
            <a:r>
              <a:rPr sz="1800" dirty="0">
                <a:solidFill>
                  <a:srgbClr val="7E7E7E"/>
                </a:solidFill>
                <a:latin typeface="Arial"/>
                <a:cs typeface="Arial"/>
              </a:rPr>
              <a:t>IT</a:t>
            </a:r>
            <a:endParaRPr sz="1800">
              <a:latin typeface="Arial"/>
              <a:cs typeface="Arial"/>
            </a:endParaRPr>
          </a:p>
        </p:txBody>
      </p:sp>
      <p:grpSp>
        <p:nvGrpSpPr>
          <p:cNvPr id="22" name="object 22"/>
          <p:cNvGrpSpPr/>
          <p:nvPr/>
        </p:nvGrpSpPr>
        <p:grpSpPr>
          <a:xfrm>
            <a:off x="720090" y="3247770"/>
            <a:ext cx="5283835" cy="619125"/>
            <a:chOff x="720090" y="3247770"/>
            <a:chExt cx="5283835" cy="619125"/>
          </a:xfrm>
        </p:grpSpPr>
        <p:sp>
          <p:nvSpPr>
            <p:cNvPr id="23" name="object 23"/>
            <p:cNvSpPr/>
            <p:nvPr/>
          </p:nvSpPr>
          <p:spPr>
            <a:xfrm>
              <a:off x="720090" y="3272789"/>
              <a:ext cx="4758055" cy="574675"/>
            </a:xfrm>
            <a:custGeom>
              <a:avLst/>
              <a:gdLst/>
              <a:ahLst/>
              <a:cxnLst/>
              <a:rect l="l" t="t" r="r" b="b"/>
              <a:pathLst>
                <a:path w="4758055" h="574675">
                  <a:moveTo>
                    <a:pt x="4757928" y="0"/>
                  </a:moveTo>
                  <a:lnTo>
                    <a:pt x="0" y="0"/>
                  </a:lnTo>
                  <a:lnTo>
                    <a:pt x="0" y="574548"/>
                  </a:lnTo>
                  <a:lnTo>
                    <a:pt x="4757928" y="574548"/>
                  </a:lnTo>
                  <a:lnTo>
                    <a:pt x="4757928" y="0"/>
                  </a:lnTo>
                  <a:close/>
                </a:path>
              </a:pathLst>
            </a:custGeom>
            <a:solidFill>
              <a:srgbClr val="FFFFC9"/>
            </a:solidFill>
          </p:spPr>
          <p:txBody>
            <a:bodyPr wrap="square" lIns="0" tIns="0" rIns="0" bIns="0" rtlCol="0"/>
            <a:lstStyle/>
            <a:p>
              <a:endParaRPr/>
            </a:p>
          </p:txBody>
        </p:sp>
        <p:sp>
          <p:nvSpPr>
            <p:cNvPr id="24" name="object 24"/>
            <p:cNvSpPr/>
            <p:nvPr/>
          </p:nvSpPr>
          <p:spPr>
            <a:xfrm>
              <a:off x="5477129" y="3266820"/>
              <a:ext cx="508000" cy="581025"/>
            </a:xfrm>
            <a:custGeom>
              <a:avLst/>
              <a:gdLst/>
              <a:ahLst/>
              <a:cxnLst/>
              <a:rect l="l" t="t" r="r" b="b"/>
              <a:pathLst>
                <a:path w="508000" h="581025">
                  <a:moveTo>
                    <a:pt x="0" y="5968"/>
                  </a:moveTo>
                  <a:lnTo>
                    <a:pt x="0" y="580516"/>
                  </a:lnTo>
                </a:path>
                <a:path w="508000" h="581025">
                  <a:moveTo>
                    <a:pt x="0" y="194182"/>
                  </a:moveTo>
                  <a:lnTo>
                    <a:pt x="507746" y="0"/>
                  </a:lnTo>
                </a:path>
              </a:pathLst>
            </a:custGeom>
            <a:ln w="38100">
              <a:solidFill>
                <a:srgbClr val="A6A6A6"/>
              </a:solidFill>
            </a:ln>
          </p:spPr>
          <p:txBody>
            <a:bodyPr wrap="square" lIns="0" tIns="0" rIns="0" bIns="0" rtlCol="0"/>
            <a:lstStyle/>
            <a:p>
              <a:endParaRPr/>
            </a:p>
          </p:txBody>
        </p:sp>
      </p:grpSp>
      <p:sp>
        <p:nvSpPr>
          <p:cNvPr id="25" name="object 25"/>
          <p:cNvSpPr txBox="1"/>
          <p:nvPr/>
        </p:nvSpPr>
        <p:spPr>
          <a:xfrm>
            <a:off x="720090" y="3266947"/>
            <a:ext cx="4738370" cy="574675"/>
          </a:xfrm>
          <a:prstGeom prst="rect">
            <a:avLst/>
          </a:prstGeom>
        </p:spPr>
        <p:txBody>
          <a:bodyPr vert="horz" wrap="square" lIns="0" tIns="12700" rIns="0" bIns="0" rtlCol="0">
            <a:spAutoFit/>
          </a:bodyPr>
          <a:lstStyle/>
          <a:p>
            <a:pPr marL="71755" marR="252729">
              <a:lnSpc>
                <a:spcPct val="100000"/>
              </a:lnSpc>
              <a:spcBef>
                <a:spcPts val="100"/>
              </a:spcBef>
            </a:pPr>
            <a:r>
              <a:rPr sz="1800" b="1" spc="-10" dirty="0">
                <a:solidFill>
                  <a:srgbClr val="7E7E7E"/>
                </a:solidFill>
                <a:latin typeface="Arial"/>
                <a:cs typeface="Arial"/>
              </a:rPr>
              <a:t>Зеленый </a:t>
            </a:r>
            <a:r>
              <a:rPr sz="1800" spc="-15" dirty="0">
                <a:solidFill>
                  <a:srgbClr val="7E7E7E"/>
                </a:solidFill>
                <a:latin typeface="Arial"/>
                <a:cs typeface="Arial"/>
              </a:rPr>
              <a:t>протест </a:t>
            </a:r>
            <a:r>
              <a:rPr sz="1800" spc="-10" dirty="0">
                <a:solidFill>
                  <a:srgbClr val="7E7E7E"/>
                </a:solidFill>
                <a:latin typeface="Arial"/>
                <a:cs typeface="Arial"/>
              </a:rPr>
              <a:t>против </a:t>
            </a:r>
            <a:r>
              <a:rPr sz="1800" spc="-5" dirty="0">
                <a:solidFill>
                  <a:srgbClr val="7E7E7E"/>
                </a:solidFill>
                <a:latin typeface="Arial"/>
                <a:cs typeface="Arial"/>
              </a:rPr>
              <a:t>не </a:t>
            </a:r>
            <a:r>
              <a:rPr sz="1800" spc="-10" dirty="0">
                <a:solidFill>
                  <a:srgbClr val="7E7E7E"/>
                </a:solidFill>
                <a:latin typeface="Arial"/>
                <a:cs typeface="Arial"/>
              </a:rPr>
              <a:t>работающих </a:t>
            </a:r>
            <a:r>
              <a:rPr sz="1800" spc="-490" dirty="0">
                <a:solidFill>
                  <a:srgbClr val="7E7E7E"/>
                </a:solidFill>
                <a:latin typeface="Arial"/>
                <a:cs typeface="Arial"/>
              </a:rPr>
              <a:t> </a:t>
            </a:r>
            <a:r>
              <a:rPr sz="1800" spc="-10" dirty="0">
                <a:solidFill>
                  <a:srgbClr val="7E7E7E"/>
                </a:solidFill>
                <a:latin typeface="Arial"/>
                <a:cs typeface="Arial"/>
              </a:rPr>
              <a:t>регламентов</a:t>
            </a:r>
            <a:r>
              <a:rPr sz="1800" spc="10" dirty="0">
                <a:solidFill>
                  <a:srgbClr val="7E7E7E"/>
                </a:solidFill>
                <a:latin typeface="Arial"/>
                <a:cs typeface="Arial"/>
              </a:rPr>
              <a:t> </a:t>
            </a:r>
            <a:r>
              <a:rPr sz="1800" dirty="0">
                <a:solidFill>
                  <a:srgbClr val="7E7E7E"/>
                </a:solidFill>
                <a:latin typeface="Arial"/>
                <a:cs typeface="Arial"/>
              </a:rPr>
              <a:t>–</a:t>
            </a:r>
            <a:r>
              <a:rPr sz="1800" spc="5" dirty="0">
                <a:solidFill>
                  <a:srgbClr val="7E7E7E"/>
                </a:solidFill>
                <a:latin typeface="Arial"/>
                <a:cs typeface="Arial"/>
              </a:rPr>
              <a:t> </a:t>
            </a:r>
            <a:r>
              <a:rPr sz="1800" b="1" spc="-10" dirty="0">
                <a:solidFill>
                  <a:srgbClr val="7E7E7E"/>
                </a:solidFill>
                <a:latin typeface="Arial"/>
                <a:cs typeface="Arial"/>
              </a:rPr>
              <a:t>Agile</a:t>
            </a:r>
            <a:r>
              <a:rPr sz="1800" b="1" spc="35" dirty="0">
                <a:solidFill>
                  <a:srgbClr val="7E7E7E"/>
                </a:solidFill>
                <a:latin typeface="Arial"/>
                <a:cs typeface="Arial"/>
              </a:rPr>
              <a:t> </a:t>
            </a:r>
            <a:r>
              <a:rPr sz="1800" b="1" spc="-5" dirty="0">
                <a:solidFill>
                  <a:srgbClr val="7E7E7E"/>
                </a:solidFill>
                <a:latin typeface="Arial"/>
                <a:cs typeface="Arial"/>
              </a:rPr>
              <a:t>Manifesto</a:t>
            </a:r>
            <a:endParaRPr sz="1800">
              <a:latin typeface="Arial"/>
              <a:cs typeface="Arial"/>
            </a:endParaRPr>
          </a:p>
        </p:txBody>
      </p:sp>
      <p:grpSp>
        <p:nvGrpSpPr>
          <p:cNvPr id="26" name="object 26"/>
          <p:cNvGrpSpPr/>
          <p:nvPr/>
        </p:nvGrpSpPr>
        <p:grpSpPr>
          <a:xfrm>
            <a:off x="720090" y="2540507"/>
            <a:ext cx="5271135" cy="614680"/>
            <a:chOff x="720090" y="2540507"/>
            <a:chExt cx="5271135" cy="614680"/>
          </a:xfrm>
        </p:grpSpPr>
        <p:sp>
          <p:nvSpPr>
            <p:cNvPr id="27" name="object 27"/>
            <p:cNvSpPr/>
            <p:nvPr/>
          </p:nvSpPr>
          <p:spPr>
            <a:xfrm>
              <a:off x="720090" y="2559557"/>
              <a:ext cx="4758055" cy="576580"/>
            </a:xfrm>
            <a:custGeom>
              <a:avLst/>
              <a:gdLst/>
              <a:ahLst/>
              <a:cxnLst/>
              <a:rect l="l" t="t" r="r" b="b"/>
              <a:pathLst>
                <a:path w="4758055" h="576580">
                  <a:moveTo>
                    <a:pt x="4757928" y="0"/>
                  </a:moveTo>
                  <a:lnTo>
                    <a:pt x="0" y="0"/>
                  </a:lnTo>
                  <a:lnTo>
                    <a:pt x="0" y="576072"/>
                  </a:lnTo>
                  <a:lnTo>
                    <a:pt x="4757928" y="576072"/>
                  </a:lnTo>
                  <a:lnTo>
                    <a:pt x="4757928" y="0"/>
                  </a:lnTo>
                  <a:close/>
                </a:path>
              </a:pathLst>
            </a:custGeom>
            <a:solidFill>
              <a:srgbClr val="FFFFC9"/>
            </a:solidFill>
          </p:spPr>
          <p:txBody>
            <a:bodyPr wrap="square" lIns="0" tIns="0" rIns="0" bIns="0" rtlCol="0"/>
            <a:lstStyle/>
            <a:p>
              <a:endParaRPr/>
            </a:p>
          </p:txBody>
        </p:sp>
        <p:sp>
          <p:nvSpPr>
            <p:cNvPr id="28" name="object 28"/>
            <p:cNvSpPr/>
            <p:nvPr/>
          </p:nvSpPr>
          <p:spPr>
            <a:xfrm>
              <a:off x="5484622" y="2559557"/>
              <a:ext cx="487680" cy="576580"/>
            </a:xfrm>
            <a:custGeom>
              <a:avLst/>
              <a:gdLst/>
              <a:ahLst/>
              <a:cxnLst/>
              <a:rect l="l" t="t" r="r" b="b"/>
              <a:pathLst>
                <a:path w="487679" h="576580">
                  <a:moveTo>
                    <a:pt x="0" y="0"/>
                  </a:moveTo>
                  <a:lnTo>
                    <a:pt x="0" y="576071"/>
                  </a:lnTo>
                </a:path>
                <a:path w="487679" h="576580">
                  <a:moveTo>
                    <a:pt x="0" y="223646"/>
                  </a:moveTo>
                  <a:lnTo>
                    <a:pt x="487552" y="374141"/>
                  </a:lnTo>
                </a:path>
              </a:pathLst>
            </a:custGeom>
            <a:ln w="38100">
              <a:solidFill>
                <a:srgbClr val="A6A6A6"/>
              </a:solidFill>
            </a:ln>
          </p:spPr>
          <p:txBody>
            <a:bodyPr wrap="square" lIns="0" tIns="0" rIns="0" bIns="0" rtlCol="0"/>
            <a:lstStyle/>
            <a:p>
              <a:endParaRPr/>
            </a:p>
          </p:txBody>
        </p:sp>
      </p:grpSp>
      <p:sp>
        <p:nvSpPr>
          <p:cNvPr id="29" name="object 29"/>
          <p:cNvSpPr txBox="1"/>
          <p:nvPr/>
        </p:nvSpPr>
        <p:spPr>
          <a:xfrm>
            <a:off x="720090" y="2553970"/>
            <a:ext cx="4745990" cy="574040"/>
          </a:xfrm>
          <a:prstGeom prst="rect">
            <a:avLst/>
          </a:prstGeom>
        </p:spPr>
        <p:txBody>
          <a:bodyPr vert="horz" wrap="square" lIns="0" tIns="12700" rIns="0" bIns="0" rtlCol="0">
            <a:spAutoFit/>
          </a:bodyPr>
          <a:lstStyle/>
          <a:p>
            <a:pPr marL="71755" marR="661035">
              <a:lnSpc>
                <a:spcPct val="100000"/>
              </a:lnSpc>
              <a:spcBef>
                <a:spcPts val="100"/>
              </a:spcBef>
            </a:pPr>
            <a:r>
              <a:rPr sz="1800" b="1" spc="-5" dirty="0">
                <a:solidFill>
                  <a:srgbClr val="7E7E7E"/>
                </a:solidFill>
                <a:latin typeface="Arial"/>
                <a:cs typeface="Arial"/>
              </a:rPr>
              <a:t>Scrum </a:t>
            </a:r>
            <a:r>
              <a:rPr sz="1800" spc="-15" dirty="0">
                <a:solidFill>
                  <a:srgbClr val="7E7E7E"/>
                </a:solidFill>
                <a:latin typeface="Arial"/>
                <a:cs typeface="Arial"/>
              </a:rPr>
              <a:t>обеспечил </a:t>
            </a:r>
            <a:r>
              <a:rPr sz="1800" b="1" spc="-20" dirty="0">
                <a:solidFill>
                  <a:srgbClr val="7E7E7E"/>
                </a:solidFill>
                <a:latin typeface="Arial"/>
                <a:cs typeface="Arial"/>
              </a:rPr>
              <a:t>результативность </a:t>
            </a:r>
            <a:r>
              <a:rPr sz="1800" b="1" spc="-490" dirty="0">
                <a:solidFill>
                  <a:srgbClr val="7E7E7E"/>
                </a:solidFill>
                <a:latin typeface="Arial"/>
                <a:cs typeface="Arial"/>
              </a:rPr>
              <a:t> </a:t>
            </a:r>
            <a:r>
              <a:rPr sz="1800" b="1" spc="-10" dirty="0">
                <a:solidFill>
                  <a:srgbClr val="7E7E7E"/>
                </a:solidFill>
                <a:latin typeface="Arial"/>
                <a:cs typeface="Arial"/>
              </a:rPr>
              <a:t>самоорганизующихся</a:t>
            </a:r>
            <a:r>
              <a:rPr sz="1800" b="1" spc="40" dirty="0">
                <a:solidFill>
                  <a:srgbClr val="7E7E7E"/>
                </a:solidFill>
                <a:latin typeface="Arial"/>
                <a:cs typeface="Arial"/>
              </a:rPr>
              <a:t> </a:t>
            </a:r>
            <a:r>
              <a:rPr sz="1800" b="1" spc="-15" dirty="0">
                <a:solidFill>
                  <a:srgbClr val="7E7E7E"/>
                </a:solidFill>
                <a:latin typeface="Arial"/>
                <a:cs typeface="Arial"/>
              </a:rPr>
              <a:t>команд</a:t>
            </a:r>
            <a:endParaRPr sz="1800">
              <a:latin typeface="Arial"/>
              <a:cs typeface="Arial"/>
            </a:endParaRPr>
          </a:p>
        </p:txBody>
      </p:sp>
      <p:grpSp>
        <p:nvGrpSpPr>
          <p:cNvPr id="30" name="object 30"/>
          <p:cNvGrpSpPr/>
          <p:nvPr/>
        </p:nvGrpSpPr>
        <p:grpSpPr>
          <a:xfrm>
            <a:off x="720090" y="1827276"/>
            <a:ext cx="5234305" cy="614680"/>
            <a:chOff x="720090" y="1827276"/>
            <a:chExt cx="5234305" cy="614680"/>
          </a:xfrm>
        </p:grpSpPr>
        <p:sp>
          <p:nvSpPr>
            <p:cNvPr id="31" name="object 31"/>
            <p:cNvSpPr/>
            <p:nvPr/>
          </p:nvSpPr>
          <p:spPr>
            <a:xfrm>
              <a:off x="720090" y="1846326"/>
              <a:ext cx="4726305" cy="576580"/>
            </a:xfrm>
            <a:custGeom>
              <a:avLst/>
              <a:gdLst/>
              <a:ahLst/>
              <a:cxnLst/>
              <a:rect l="l" t="t" r="r" b="b"/>
              <a:pathLst>
                <a:path w="4726305" h="576580">
                  <a:moveTo>
                    <a:pt x="4725924" y="0"/>
                  </a:moveTo>
                  <a:lnTo>
                    <a:pt x="0" y="0"/>
                  </a:lnTo>
                  <a:lnTo>
                    <a:pt x="0" y="576072"/>
                  </a:lnTo>
                  <a:lnTo>
                    <a:pt x="4725924" y="576072"/>
                  </a:lnTo>
                  <a:lnTo>
                    <a:pt x="4725924" y="0"/>
                  </a:lnTo>
                  <a:close/>
                </a:path>
              </a:pathLst>
            </a:custGeom>
            <a:solidFill>
              <a:srgbClr val="FFFFC9"/>
            </a:solidFill>
          </p:spPr>
          <p:txBody>
            <a:bodyPr wrap="square" lIns="0" tIns="0" rIns="0" bIns="0" rtlCol="0"/>
            <a:lstStyle/>
            <a:p>
              <a:endParaRPr/>
            </a:p>
          </p:txBody>
        </p:sp>
        <p:sp>
          <p:nvSpPr>
            <p:cNvPr id="32" name="object 32"/>
            <p:cNvSpPr/>
            <p:nvPr/>
          </p:nvSpPr>
          <p:spPr>
            <a:xfrm>
              <a:off x="5468874" y="1846326"/>
              <a:ext cx="466725" cy="576580"/>
            </a:xfrm>
            <a:custGeom>
              <a:avLst/>
              <a:gdLst/>
              <a:ahLst/>
              <a:cxnLst/>
              <a:rect l="l" t="t" r="r" b="b"/>
              <a:pathLst>
                <a:path w="466725" h="576580">
                  <a:moveTo>
                    <a:pt x="0" y="0"/>
                  </a:moveTo>
                  <a:lnTo>
                    <a:pt x="0" y="576072"/>
                  </a:lnTo>
                </a:path>
                <a:path w="466725" h="576580">
                  <a:moveTo>
                    <a:pt x="0" y="421766"/>
                  </a:moveTo>
                  <a:lnTo>
                    <a:pt x="466471" y="551814"/>
                  </a:lnTo>
                </a:path>
              </a:pathLst>
            </a:custGeom>
            <a:ln w="38100">
              <a:solidFill>
                <a:srgbClr val="A6A6A6"/>
              </a:solidFill>
            </a:ln>
          </p:spPr>
          <p:txBody>
            <a:bodyPr wrap="square" lIns="0" tIns="0" rIns="0" bIns="0" rtlCol="0"/>
            <a:lstStyle/>
            <a:p>
              <a:endParaRPr/>
            </a:p>
          </p:txBody>
        </p:sp>
      </p:grpSp>
      <p:sp>
        <p:nvSpPr>
          <p:cNvPr id="33" name="object 33"/>
          <p:cNvSpPr txBox="1"/>
          <p:nvPr/>
        </p:nvSpPr>
        <p:spPr>
          <a:xfrm>
            <a:off x="720090" y="1840738"/>
            <a:ext cx="4730115" cy="574675"/>
          </a:xfrm>
          <a:prstGeom prst="rect">
            <a:avLst/>
          </a:prstGeom>
        </p:spPr>
        <p:txBody>
          <a:bodyPr vert="horz" wrap="square" lIns="0" tIns="12700" rIns="0" bIns="0" rtlCol="0">
            <a:spAutoFit/>
          </a:bodyPr>
          <a:lstStyle/>
          <a:p>
            <a:pPr marL="71755">
              <a:lnSpc>
                <a:spcPct val="100000"/>
              </a:lnSpc>
              <a:spcBef>
                <a:spcPts val="100"/>
              </a:spcBef>
            </a:pPr>
            <a:r>
              <a:rPr sz="1800" spc="-10" dirty="0">
                <a:solidFill>
                  <a:srgbClr val="7E7E7E"/>
                </a:solidFill>
                <a:latin typeface="Arial"/>
                <a:cs typeface="Arial"/>
              </a:rPr>
              <a:t>Строится</a:t>
            </a:r>
            <a:r>
              <a:rPr sz="1800" spc="-5" dirty="0">
                <a:solidFill>
                  <a:srgbClr val="7E7E7E"/>
                </a:solidFill>
                <a:latin typeface="Arial"/>
                <a:cs typeface="Arial"/>
              </a:rPr>
              <a:t> сейчас</a:t>
            </a:r>
            <a:r>
              <a:rPr sz="1800" dirty="0">
                <a:solidFill>
                  <a:srgbClr val="7E7E7E"/>
                </a:solidFill>
                <a:latin typeface="Arial"/>
                <a:cs typeface="Arial"/>
              </a:rPr>
              <a:t> в</a:t>
            </a:r>
            <a:r>
              <a:rPr sz="1800" spc="5" dirty="0">
                <a:solidFill>
                  <a:srgbClr val="7E7E7E"/>
                </a:solidFill>
                <a:latin typeface="Arial"/>
                <a:cs typeface="Arial"/>
              </a:rPr>
              <a:t> </a:t>
            </a:r>
            <a:r>
              <a:rPr sz="1800" b="1" spc="-15" dirty="0">
                <a:solidFill>
                  <a:srgbClr val="7E7E7E"/>
                </a:solidFill>
                <a:latin typeface="Arial"/>
                <a:cs typeface="Arial"/>
              </a:rPr>
              <a:t>некоторых</a:t>
            </a:r>
            <a:r>
              <a:rPr sz="1800" b="1" spc="20" dirty="0">
                <a:solidFill>
                  <a:srgbClr val="7E7E7E"/>
                </a:solidFill>
                <a:latin typeface="Arial"/>
                <a:cs typeface="Arial"/>
              </a:rPr>
              <a:t> </a:t>
            </a:r>
            <a:r>
              <a:rPr sz="1800" spc="-10" dirty="0">
                <a:solidFill>
                  <a:srgbClr val="7E7E7E"/>
                </a:solidFill>
                <a:latin typeface="Arial"/>
                <a:cs typeface="Arial"/>
              </a:rPr>
              <a:t>больших</a:t>
            </a:r>
            <a:endParaRPr sz="1800">
              <a:latin typeface="Arial"/>
              <a:cs typeface="Arial"/>
            </a:endParaRPr>
          </a:p>
          <a:p>
            <a:pPr marL="71755">
              <a:lnSpc>
                <a:spcPct val="100000"/>
              </a:lnSpc>
            </a:pPr>
            <a:r>
              <a:rPr sz="1800" spc="-5" dirty="0">
                <a:solidFill>
                  <a:srgbClr val="7E7E7E"/>
                </a:solidFill>
                <a:latin typeface="Arial"/>
                <a:cs typeface="Arial"/>
              </a:rPr>
              <a:t>Open</a:t>
            </a:r>
            <a:r>
              <a:rPr sz="1800" spc="-10" dirty="0">
                <a:solidFill>
                  <a:srgbClr val="7E7E7E"/>
                </a:solidFill>
                <a:latin typeface="Arial"/>
                <a:cs typeface="Arial"/>
              </a:rPr>
              <a:t> </a:t>
            </a:r>
            <a:r>
              <a:rPr sz="1800" spc="-5" dirty="0">
                <a:solidFill>
                  <a:srgbClr val="7E7E7E"/>
                </a:solidFill>
                <a:latin typeface="Arial"/>
                <a:cs typeface="Arial"/>
              </a:rPr>
              <a:t>Source проектах.</a:t>
            </a:r>
            <a:r>
              <a:rPr sz="1800" spc="10" dirty="0">
                <a:solidFill>
                  <a:srgbClr val="7E7E7E"/>
                </a:solidFill>
                <a:latin typeface="Arial"/>
                <a:cs typeface="Arial"/>
              </a:rPr>
              <a:t> </a:t>
            </a:r>
            <a:r>
              <a:rPr sz="1800" b="1" spc="-10" dirty="0">
                <a:solidFill>
                  <a:srgbClr val="7E7E7E"/>
                </a:solidFill>
                <a:latin typeface="Arial"/>
                <a:cs typeface="Arial"/>
              </a:rPr>
              <a:t>Agile</a:t>
            </a:r>
            <a:r>
              <a:rPr sz="1800" b="1" spc="40" dirty="0">
                <a:solidFill>
                  <a:srgbClr val="7E7E7E"/>
                </a:solidFill>
                <a:latin typeface="Arial"/>
                <a:cs typeface="Arial"/>
              </a:rPr>
              <a:t> </a:t>
            </a:r>
            <a:r>
              <a:rPr sz="1800" b="1" spc="-5" dirty="0">
                <a:solidFill>
                  <a:srgbClr val="7E7E7E"/>
                </a:solidFill>
                <a:latin typeface="Arial"/>
                <a:cs typeface="Arial"/>
              </a:rPr>
              <a:t>Manifesto</a:t>
            </a:r>
            <a:r>
              <a:rPr sz="1800" b="1" spc="-15" dirty="0">
                <a:solidFill>
                  <a:srgbClr val="7E7E7E"/>
                </a:solidFill>
                <a:latin typeface="Arial"/>
                <a:cs typeface="Arial"/>
              </a:rPr>
              <a:t> </a:t>
            </a:r>
            <a:r>
              <a:rPr sz="1800" b="1" spc="-5" dirty="0">
                <a:solidFill>
                  <a:srgbClr val="7E7E7E"/>
                </a:solidFill>
                <a:latin typeface="Arial"/>
                <a:cs typeface="Arial"/>
              </a:rPr>
              <a:t>2.1</a:t>
            </a:r>
            <a:endParaRPr sz="1800">
              <a:latin typeface="Arial"/>
              <a:cs typeface="Arial"/>
            </a:endParaRPr>
          </a:p>
        </p:txBody>
      </p:sp>
      <p:grpSp>
        <p:nvGrpSpPr>
          <p:cNvPr id="34" name="object 34"/>
          <p:cNvGrpSpPr/>
          <p:nvPr/>
        </p:nvGrpSpPr>
        <p:grpSpPr>
          <a:xfrm>
            <a:off x="6212332" y="5035296"/>
            <a:ext cx="5314950" cy="614680"/>
            <a:chOff x="6212332" y="5035296"/>
            <a:chExt cx="5314950" cy="614680"/>
          </a:xfrm>
        </p:grpSpPr>
        <p:sp>
          <p:nvSpPr>
            <p:cNvPr id="35" name="object 35"/>
            <p:cNvSpPr/>
            <p:nvPr/>
          </p:nvSpPr>
          <p:spPr>
            <a:xfrm>
              <a:off x="6649974" y="5054346"/>
              <a:ext cx="4876800" cy="576580"/>
            </a:xfrm>
            <a:custGeom>
              <a:avLst/>
              <a:gdLst/>
              <a:ahLst/>
              <a:cxnLst/>
              <a:rect l="l" t="t" r="r" b="b"/>
              <a:pathLst>
                <a:path w="4876800" h="576579">
                  <a:moveTo>
                    <a:pt x="4876800" y="0"/>
                  </a:moveTo>
                  <a:lnTo>
                    <a:pt x="0" y="0"/>
                  </a:lnTo>
                  <a:lnTo>
                    <a:pt x="0" y="576071"/>
                  </a:lnTo>
                  <a:lnTo>
                    <a:pt x="4876800" y="576071"/>
                  </a:lnTo>
                  <a:lnTo>
                    <a:pt x="4876800" y="0"/>
                  </a:lnTo>
                  <a:close/>
                </a:path>
              </a:pathLst>
            </a:custGeom>
            <a:solidFill>
              <a:srgbClr val="FFFFC9"/>
            </a:solidFill>
          </p:spPr>
          <p:txBody>
            <a:bodyPr wrap="square" lIns="0" tIns="0" rIns="0" bIns="0" rtlCol="0"/>
            <a:lstStyle/>
            <a:p>
              <a:endParaRPr/>
            </a:p>
          </p:txBody>
        </p:sp>
        <p:sp>
          <p:nvSpPr>
            <p:cNvPr id="36" name="object 36"/>
            <p:cNvSpPr/>
            <p:nvPr/>
          </p:nvSpPr>
          <p:spPr>
            <a:xfrm>
              <a:off x="6231382" y="5054346"/>
              <a:ext cx="408305" cy="576580"/>
            </a:xfrm>
            <a:custGeom>
              <a:avLst/>
              <a:gdLst/>
              <a:ahLst/>
              <a:cxnLst/>
              <a:rect l="l" t="t" r="r" b="b"/>
              <a:pathLst>
                <a:path w="408304" h="576579">
                  <a:moveTo>
                    <a:pt x="407923" y="0"/>
                  </a:moveTo>
                  <a:lnTo>
                    <a:pt x="407923" y="576071"/>
                  </a:lnTo>
                </a:path>
                <a:path w="408304" h="576579">
                  <a:moveTo>
                    <a:pt x="407923" y="187451"/>
                  </a:moveTo>
                  <a:lnTo>
                    <a:pt x="0" y="41528"/>
                  </a:lnTo>
                </a:path>
              </a:pathLst>
            </a:custGeom>
            <a:ln w="38100">
              <a:solidFill>
                <a:srgbClr val="A6A6A6"/>
              </a:solidFill>
            </a:ln>
          </p:spPr>
          <p:txBody>
            <a:bodyPr wrap="square" lIns="0" tIns="0" rIns="0" bIns="0" rtlCol="0"/>
            <a:lstStyle/>
            <a:p>
              <a:endParaRPr/>
            </a:p>
          </p:txBody>
        </p:sp>
      </p:grpSp>
      <p:sp>
        <p:nvSpPr>
          <p:cNvPr id="37" name="object 37"/>
          <p:cNvSpPr txBox="1"/>
          <p:nvPr/>
        </p:nvSpPr>
        <p:spPr>
          <a:xfrm>
            <a:off x="6658356" y="5049773"/>
            <a:ext cx="4868545" cy="574040"/>
          </a:xfrm>
          <a:prstGeom prst="rect">
            <a:avLst/>
          </a:prstGeom>
        </p:spPr>
        <p:txBody>
          <a:bodyPr vert="horz" wrap="square" lIns="0" tIns="12700" rIns="0" bIns="0" rtlCol="0">
            <a:spAutoFit/>
          </a:bodyPr>
          <a:lstStyle/>
          <a:p>
            <a:pPr marL="62865" marR="654050">
              <a:lnSpc>
                <a:spcPct val="100000"/>
              </a:lnSpc>
              <a:spcBef>
                <a:spcPts val="100"/>
              </a:spcBef>
            </a:pPr>
            <a:r>
              <a:rPr sz="1800" spc="-5" dirty="0">
                <a:solidFill>
                  <a:srgbClr val="7E7E7E"/>
                </a:solidFill>
                <a:latin typeface="Arial"/>
                <a:cs typeface="Arial"/>
              </a:rPr>
              <a:t>Scrum</a:t>
            </a:r>
            <a:r>
              <a:rPr sz="1800" spc="-10" dirty="0">
                <a:solidFill>
                  <a:srgbClr val="7E7E7E"/>
                </a:solidFill>
                <a:latin typeface="Arial"/>
                <a:cs typeface="Arial"/>
              </a:rPr>
              <a:t> </a:t>
            </a:r>
            <a:r>
              <a:rPr sz="1800" spc="-5" dirty="0">
                <a:solidFill>
                  <a:srgbClr val="7E7E7E"/>
                </a:solidFill>
                <a:latin typeface="Arial"/>
                <a:cs typeface="Arial"/>
              </a:rPr>
              <a:t>–</a:t>
            </a:r>
            <a:r>
              <a:rPr sz="1800" spc="-10" dirty="0">
                <a:solidFill>
                  <a:srgbClr val="7E7E7E"/>
                </a:solidFill>
                <a:latin typeface="Arial"/>
                <a:cs typeface="Arial"/>
              </a:rPr>
              <a:t> инструмент</a:t>
            </a:r>
            <a:r>
              <a:rPr sz="1800" spc="40" dirty="0">
                <a:solidFill>
                  <a:srgbClr val="7E7E7E"/>
                </a:solidFill>
                <a:latin typeface="Arial"/>
                <a:cs typeface="Arial"/>
              </a:rPr>
              <a:t> </a:t>
            </a:r>
            <a:r>
              <a:rPr sz="1800" spc="-5" dirty="0">
                <a:solidFill>
                  <a:srgbClr val="7E7E7E"/>
                </a:solidFill>
                <a:latin typeface="Arial"/>
                <a:cs typeface="Arial"/>
              </a:rPr>
              <a:t>сплотить</a:t>
            </a:r>
            <a:r>
              <a:rPr sz="1800" spc="-25" dirty="0">
                <a:solidFill>
                  <a:srgbClr val="7E7E7E"/>
                </a:solidFill>
                <a:latin typeface="Arial"/>
                <a:cs typeface="Arial"/>
              </a:rPr>
              <a:t> </a:t>
            </a:r>
            <a:r>
              <a:rPr sz="1800" spc="-30" dirty="0">
                <a:solidFill>
                  <a:srgbClr val="7E7E7E"/>
                </a:solidFill>
                <a:latin typeface="Arial"/>
                <a:cs typeface="Arial"/>
              </a:rPr>
              <a:t>команду, </a:t>
            </a:r>
            <a:r>
              <a:rPr sz="1800" spc="-484" dirty="0">
                <a:solidFill>
                  <a:srgbClr val="7E7E7E"/>
                </a:solidFill>
                <a:latin typeface="Arial"/>
                <a:cs typeface="Arial"/>
              </a:rPr>
              <a:t> </a:t>
            </a:r>
            <a:r>
              <a:rPr sz="1800" spc="-10" dirty="0">
                <a:solidFill>
                  <a:srgbClr val="7E7E7E"/>
                </a:solidFill>
                <a:latin typeface="Arial"/>
                <a:cs typeface="Arial"/>
              </a:rPr>
              <a:t>следующую</a:t>
            </a:r>
            <a:r>
              <a:rPr sz="1800" spc="10" dirty="0">
                <a:solidFill>
                  <a:srgbClr val="7E7E7E"/>
                </a:solidFill>
                <a:latin typeface="Arial"/>
                <a:cs typeface="Arial"/>
              </a:rPr>
              <a:t> </a:t>
            </a:r>
            <a:r>
              <a:rPr sz="1800" spc="-5" dirty="0">
                <a:solidFill>
                  <a:srgbClr val="7E7E7E"/>
                </a:solidFill>
                <a:latin typeface="Arial"/>
                <a:cs typeface="Arial"/>
              </a:rPr>
              <a:t>за </a:t>
            </a:r>
            <a:r>
              <a:rPr sz="1800" spc="-10" dirty="0">
                <a:solidFill>
                  <a:srgbClr val="7E7E7E"/>
                </a:solidFill>
                <a:latin typeface="Arial"/>
                <a:cs typeface="Arial"/>
              </a:rPr>
              <a:t>своим</a:t>
            </a:r>
            <a:r>
              <a:rPr sz="1800" spc="-15" dirty="0">
                <a:solidFill>
                  <a:srgbClr val="7E7E7E"/>
                </a:solidFill>
                <a:latin typeface="Arial"/>
                <a:cs typeface="Arial"/>
              </a:rPr>
              <a:t> </a:t>
            </a:r>
            <a:r>
              <a:rPr sz="1800" spc="-5" dirty="0">
                <a:solidFill>
                  <a:srgbClr val="7E7E7E"/>
                </a:solidFill>
                <a:latin typeface="Arial"/>
                <a:cs typeface="Arial"/>
              </a:rPr>
              <a:t>лидером</a:t>
            </a:r>
            <a:endParaRPr sz="1800">
              <a:latin typeface="Arial"/>
              <a:cs typeface="Arial"/>
            </a:endParaRPr>
          </a:p>
        </p:txBody>
      </p:sp>
      <p:grpSp>
        <p:nvGrpSpPr>
          <p:cNvPr id="38" name="object 38"/>
          <p:cNvGrpSpPr/>
          <p:nvPr/>
        </p:nvGrpSpPr>
        <p:grpSpPr>
          <a:xfrm>
            <a:off x="6190234" y="4264152"/>
            <a:ext cx="5336540" cy="676910"/>
            <a:chOff x="6190234" y="4264152"/>
            <a:chExt cx="5336540" cy="676910"/>
          </a:xfrm>
        </p:grpSpPr>
        <p:sp>
          <p:nvSpPr>
            <p:cNvPr id="39" name="object 39"/>
            <p:cNvSpPr/>
            <p:nvPr/>
          </p:nvSpPr>
          <p:spPr>
            <a:xfrm>
              <a:off x="6624066" y="4283202"/>
              <a:ext cx="4902835" cy="638810"/>
            </a:xfrm>
            <a:custGeom>
              <a:avLst/>
              <a:gdLst/>
              <a:ahLst/>
              <a:cxnLst/>
              <a:rect l="l" t="t" r="r" b="b"/>
              <a:pathLst>
                <a:path w="4902834" h="638810">
                  <a:moveTo>
                    <a:pt x="4902708" y="0"/>
                  </a:moveTo>
                  <a:lnTo>
                    <a:pt x="0" y="0"/>
                  </a:lnTo>
                  <a:lnTo>
                    <a:pt x="0" y="638556"/>
                  </a:lnTo>
                  <a:lnTo>
                    <a:pt x="4902708" y="638556"/>
                  </a:lnTo>
                  <a:lnTo>
                    <a:pt x="4902708" y="0"/>
                  </a:lnTo>
                  <a:close/>
                </a:path>
              </a:pathLst>
            </a:custGeom>
            <a:solidFill>
              <a:srgbClr val="FFFFC9"/>
            </a:solidFill>
          </p:spPr>
          <p:txBody>
            <a:bodyPr wrap="square" lIns="0" tIns="0" rIns="0" bIns="0" rtlCol="0"/>
            <a:lstStyle/>
            <a:p>
              <a:endParaRPr/>
            </a:p>
          </p:txBody>
        </p:sp>
        <p:sp>
          <p:nvSpPr>
            <p:cNvPr id="40" name="object 40"/>
            <p:cNvSpPr/>
            <p:nvPr/>
          </p:nvSpPr>
          <p:spPr>
            <a:xfrm>
              <a:off x="6209284" y="4283202"/>
              <a:ext cx="410209" cy="638810"/>
            </a:xfrm>
            <a:custGeom>
              <a:avLst/>
              <a:gdLst/>
              <a:ahLst/>
              <a:cxnLst/>
              <a:rect l="l" t="t" r="r" b="b"/>
              <a:pathLst>
                <a:path w="410209" h="638810">
                  <a:moveTo>
                    <a:pt x="410210" y="0"/>
                  </a:moveTo>
                  <a:lnTo>
                    <a:pt x="410210" y="638556"/>
                  </a:lnTo>
                </a:path>
                <a:path w="410209" h="638810">
                  <a:moveTo>
                    <a:pt x="410210" y="176911"/>
                  </a:moveTo>
                  <a:lnTo>
                    <a:pt x="0" y="302006"/>
                  </a:lnTo>
                </a:path>
              </a:pathLst>
            </a:custGeom>
            <a:ln w="38100">
              <a:solidFill>
                <a:srgbClr val="A6A6A6"/>
              </a:solidFill>
            </a:ln>
          </p:spPr>
          <p:txBody>
            <a:bodyPr wrap="square" lIns="0" tIns="0" rIns="0" bIns="0" rtlCol="0"/>
            <a:lstStyle/>
            <a:p>
              <a:endParaRPr/>
            </a:p>
          </p:txBody>
        </p:sp>
      </p:grpSp>
      <p:sp>
        <p:nvSpPr>
          <p:cNvPr id="41" name="object 41"/>
          <p:cNvSpPr txBox="1"/>
          <p:nvPr/>
        </p:nvSpPr>
        <p:spPr>
          <a:xfrm>
            <a:off x="6638543" y="4309998"/>
            <a:ext cx="4888230" cy="574040"/>
          </a:xfrm>
          <a:prstGeom prst="rect">
            <a:avLst/>
          </a:prstGeom>
        </p:spPr>
        <p:txBody>
          <a:bodyPr vert="horz" wrap="square" lIns="0" tIns="12700" rIns="0" bIns="0" rtlCol="0">
            <a:spAutoFit/>
          </a:bodyPr>
          <a:lstStyle/>
          <a:p>
            <a:pPr marL="57150" marR="142875">
              <a:lnSpc>
                <a:spcPct val="100000"/>
              </a:lnSpc>
              <a:spcBef>
                <a:spcPts val="100"/>
              </a:spcBef>
            </a:pPr>
            <a:r>
              <a:rPr sz="1800" spc="-15" dirty="0">
                <a:solidFill>
                  <a:srgbClr val="7E7E7E"/>
                </a:solidFill>
                <a:latin typeface="Arial"/>
                <a:cs typeface="Arial"/>
              </a:rPr>
              <a:t>Регламентированный </a:t>
            </a:r>
            <a:r>
              <a:rPr sz="1800" spc="-5" dirty="0">
                <a:solidFill>
                  <a:srgbClr val="7E7E7E"/>
                </a:solidFill>
                <a:latin typeface="Arial"/>
                <a:cs typeface="Arial"/>
              </a:rPr>
              <a:t>Agile </a:t>
            </a:r>
            <a:r>
              <a:rPr sz="1800" spc="-25" dirty="0">
                <a:solidFill>
                  <a:srgbClr val="7E7E7E"/>
                </a:solidFill>
                <a:latin typeface="Arial"/>
                <a:cs typeface="Arial"/>
              </a:rPr>
              <a:t>от </a:t>
            </a:r>
            <a:r>
              <a:rPr sz="1800" spc="-5" dirty="0">
                <a:solidFill>
                  <a:srgbClr val="7E7E7E"/>
                </a:solidFill>
                <a:latin typeface="Arial"/>
                <a:cs typeface="Arial"/>
              </a:rPr>
              <a:t>корпораций </a:t>
            </a:r>
            <a:r>
              <a:rPr sz="1800" dirty="0">
                <a:solidFill>
                  <a:srgbClr val="7E7E7E"/>
                </a:solidFill>
                <a:latin typeface="Arial"/>
                <a:cs typeface="Arial"/>
              </a:rPr>
              <a:t>– </a:t>
            </a:r>
            <a:r>
              <a:rPr sz="1800" spc="-490" dirty="0">
                <a:solidFill>
                  <a:srgbClr val="7E7E7E"/>
                </a:solidFill>
                <a:latin typeface="Arial"/>
                <a:cs typeface="Arial"/>
              </a:rPr>
              <a:t> </a:t>
            </a:r>
            <a:r>
              <a:rPr sz="1800" spc="-5" dirty="0">
                <a:solidFill>
                  <a:srgbClr val="7E7E7E"/>
                </a:solidFill>
                <a:latin typeface="Arial"/>
                <a:cs typeface="Arial"/>
              </a:rPr>
              <a:t>варианты</a:t>
            </a:r>
            <a:r>
              <a:rPr sz="1800" spc="5" dirty="0">
                <a:solidFill>
                  <a:srgbClr val="7E7E7E"/>
                </a:solidFill>
                <a:latin typeface="Arial"/>
                <a:cs typeface="Arial"/>
              </a:rPr>
              <a:t> </a:t>
            </a:r>
            <a:r>
              <a:rPr sz="1800" spc="-25" dirty="0">
                <a:solidFill>
                  <a:srgbClr val="7E7E7E"/>
                </a:solidFill>
                <a:latin typeface="Arial"/>
                <a:cs typeface="Arial"/>
              </a:rPr>
              <a:t>от</a:t>
            </a:r>
            <a:r>
              <a:rPr sz="1800" spc="-15" dirty="0">
                <a:solidFill>
                  <a:srgbClr val="7E7E7E"/>
                </a:solidFill>
                <a:latin typeface="Arial"/>
                <a:cs typeface="Arial"/>
              </a:rPr>
              <a:t> </a:t>
            </a:r>
            <a:r>
              <a:rPr sz="1800" spc="-5" dirty="0">
                <a:solidFill>
                  <a:srgbClr val="7E7E7E"/>
                </a:solidFill>
                <a:latin typeface="Arial"/>
                <a:cs typeface="Arial"/>
              </a:rPr>
              <a:t>Microsoft </a:t>
            </a:r>
            <a:r>
              <a:rPr sz="1800" dirty="0">
                <a:solidFill>
                  <a:srgbClr val="7E7E7E"/>
                </a:solidFill>
                <a:latin typeface="Arial"/>
                <a:cs typeface="Arial"/>
              </a:rPr>
              <a:t>и</a:t>
            </a:r>
            <a:r>
              <a:rPr sz="1800" spc="-10" dirty="0">
                <a:solidFill>
                  <a:srgbClr val="7E7E7E"/>
                </a:solidFill>
                <a:latin typeface="Arial"/>
                <a:cs typeface="Arial"/>
              </a:rPr>
              <a:t> </a:t>
            </a:r>
            <a:r>
              <a:rPr sz="1800" spc="-5" dirty="0">
                <a:solidFill>
                  <a:srgbClr val="7E7E7E"/>
                </a:solidFill>
                <a:latin typeface="Arial"/>
                <a:cs typeface="Arial"/>
              </a:rPr>
              <a:t>Disciplined</a:t>
            </a:r>
            <a:r>
              <a:rPr sz="1800" spc="25" dirty="0">
                <a:solidFill>
                  <a:srgbClr val="7E7E7E"/>
                </a:solidFill>
                <a:latin typeface="Arial"/>
                <a:cs typeface="Arial"/>
              </a:rPr>
              <a:t> </a:t>
            </a:r>
            <a:r>
              <a:rPr sz="1800" spc="-5" dirty="0">
                <a:solidFill>
                  <a:srgbClr val="7E7E7E"/>
                </a:solidFill>
                <a:latin typeface="Arial"/>
                <a:cs typeface="Arial"/>
              </a:rPr>
              <a:t>agile</a:t>
            </a:r>
            <a:r>
              <a:rPr sz="1800" dirty="0">
                <a:solidFill>
                  <a:srgbClr val="7E7E7E"/>
                </a:solidFill>
                <a:latin typeface="Arial"/>
                <a:cs typeface="Arial"/>
              </a:rPr>
              <a:t> IBM</a:t>
            </a:r>
            <a:endParaRPr sz="1800">
              <a:latin typeface="Arial"/>
              <a:cs typeface="Arial"/>
            </a:endParaRPr>
          </a:p>
        </p:txBody>
      </p:sp>
      <p:grpSp>
        <p:nvGrpSpPr>
          <p:cNvPr id="42" name="object 42"/>
          <p:cNvGrpSpPr/>
          <p:nvPr/>
        </p:nvGrpSpPr>
        <p:grpSpPr>
          <a:xfrm>
            <a:off x="6183629" y="3555491"/>
            <a:ext cx="5343525" cy="614680"/>
            <a:chOff x="6183629" y="3555491"/>
            <a:chExt cx="5343525" cy="614680"/>
          </a:xfrm>
        </p:grpSpPr>
        <p:sp>
          <p:nvSpPr>
            <p:cNvPr id="43" name="object 43"/>
            <p:cNvSpPr/>
            <p:nvPr/>
          </p:nvSpPr>
          <p:spPr>
            <a:xfrm>
              <a:off x="6624065" y="3574541"/>
              <a:ext cx="4902835" cy="576580"/>
            </a:xfrm>
            <a:custGeom>
              <a:avLst/>
              <a:gdLst/>
              <a:ahLst/>
              <a:cxnLst/>
              <a:rect l="l" t="t" r="r" b="b"/>
              <a:pathLst>
                <a:path w="4902834" h="576579">
                  <a:moveTo>
                    <a:pt x="4902708" y="0"/>
                  </a:moveTo>
                  <a:lnTo>
                    <a:pt x="0" y="0"/>
                  </a:lnTo>
                  <a:lnTo>
                    <a:pt x="0" y="576072"/>
                  </a:lnTo>
                  <a:lnTo>
                    <a:pt x="4902708" y="576072"/>
                  </a:lnTo>
                  <a:lnTo>
                    <a:pt x="4902708" y="0"/>
                  </a:lnTo>
                  <a:close/>
                </a:path>
              </a:pathLst>
            </a:custGeom>
            <a:solidFill>
              <a:srgbClr val="FFFFC9"/>
            </a:solidFill>
          </p:spPr>
          <p:txBody>
            <a:bodyPr wrap="square" lIns="0" tIns="0" rIns="0" bIns="0" rtlCol="0"/>
            <a:lstStyle/>
            <a:p>
              <a:endParaRPr/>
            </a:p>
          </p:txBody>
        </p:sp>
        <p:sp>
          <p:nvSpPr>
            <p:cNvPr id="44" name="object 44"/>
            <p:cNvSpPr/>
            <p:nvPr/>
          </p:nvSpPr>
          <p:spPr>
            <a:xfrm>
              <a:off x="6202679" y="3574541"/>
              <a:ext cx="414020" cy="576580"/>
            </a:xfrm>
            <a:custGeom>
              <a:avLst/>
              <a:gdLst/>
              <a:ahLst/>
              <a:cxnLst/>
              <a:rect l="l" t="t" r="r" b="b"/>
              <a:pathLst>
                <a:path w="414020" h="576579">
                  <a:moveTo>
                    <a:pt x="413639" y="0"/>
                  </a:moveTo>
                  <a:lnTo>
                    <a:pt x="413639" y="576072"/>
                  </a:lnTo>
                </a:path>
                <a:path w="414020" h="576579">
                  <a:moveTo>
                    <a:pt x="413639" y="285877"/>
                  </a:moveTo>
                  <a:lnTo>
                    <a:pt x="0" y="454406"/>
                  </a:lnTo>
                </a:path>
              </a:pathLst>
            </a:custGeom>
            <a:ln w="38100">
              <a:solidFill>
                <a:srgbClr val="A6A6A6"/>
              </a:solidFill>
            </a:ln>
          </p:spPr>
          <p:txBody>
            <a:bodyPr wrap="square" lIns="0" tIns="0" rIns="0" bIns="0" rtlCol="0"/>
            <a:lstStyle/>
            <a:p>
              <a:endParaRPr/>
            </a:p>
          </p:txBody>
        </p:sp>
      </p:grpSp>
      <p:sp>
        <p:nvSpPr>
          <p:cNvPr id="45" name="object 45"/>
          <p:cNvSpPr txBox="1"/>
          <p:nvPr/>
        </p:nvSpPr>
        <p:spPr>
          <a:xfrm>
            <a:off x="6635368" y="3570223"/>
            <a:ext cx="4891405" cy="574040"/>
          </a:xfrm>
          <a:prstGeom prst="rect">
            <a:avLst/>
          </a:prstGeom>
        </p:spPr>
        <p:txBody>
          <a:bodyPr vert="horz" wrap="square" lIns="0" tIns="12700" rIns="0" bIns="0" rtlCol="0">
            <a:spAutoFit/>
          </a:bodyPr>
          <a:lstStyle/>
          <a:p>
            <a:pPr marL="60325">
              <a:lnSpc>
                <a:spcPct val="100000"/>
              </a:lnSpc>
              <a:spcBef>
                <a:spcPts val="100"/>
              </a:spcBef>
            </a:pPr>
            <a:r>
              <a:rPr sz="1800" spc="-5" dirty="0">
                <a:solidFill>
                  <a:srgbClr val="7E7E7E"/>
                </a:solidFill>
                <a:latin typeface="Arial"/>
                <a:cs typeface="Arial"/>
              </a:rPr>
              <a:t>Agile</a:t>
            </a:r>
            <a:r>
              <a:rPr sz="1800" spc="5" dirty="0">
                <a:solidFill>
                  <a:srgbClr val="7E7E7E"/>
                </a:solidFill>
                <a:latin typeface="Arial"/>
                <a:cs typeface="Arial"/>
              </a:rPr>
              <a:t> </a:t>
            </a:r>
            <a:r>
              <a:rPr sz="1800" dirty="0">
                <a:solidFill>
                  <a:srgbClr val="7E7E7E"/>
                </a:solidFill>
                <a:latin typeface="Arial"/>
                <a:cs typeface="Arial"/>
              </a:rPr>
              <a:t>–</a:t>
            </a:r>
            <a:r>
              <a:rPr sz="1800" spc="-10" dirty="0">
                <a:solidFill>
                  <a:srgbClr val="7E7E7E"/>
                </a:solidFill>
                <a:latin typeface="Arial"/>
                <a:cs typeface="Arial"/>
              </a:rPr>
              <a:t> </a:t>
            </a:r>
            <a:r>
              <a:rPr sz="1800" spc="-30" dirty="0">
                <a:solidFill>
                  <a:srgbClr val="7E7E7E"/>
                </a:solidFill>
                <a:latin typeface="Arial"/>
                <a:cs typeface="Arial"/>
              </a:rPr>
              <a:t>метод</a:t>
            </a:r>
            <a:r>
              <a:rPr sz="1800" spc="-5" dirty="0">
                <a:solidFill>
                  <a:srgbClr val="7E7E7E"/>
                </a:solidFill>
                <a:latin typeface="Arial"/>
                <a:cs typeface="Arial"/>
              </a:rPr>
              <a:t> </a:t>
            </a:r>
            <a:r>
              <a:rPr sz="1800" spc="-10" dirty="0">
                <a:solidFill>
                  <a:srgbClr val="7E7E7E"/>
                </a:solidFill>
                <a:latin typeface="Arial"/>
                <a:cs typeface="Arial"/>
              </a:rPr>
              <a:t>мотивации,</a:t>
            </a:r>
            <a:r>
              <a:rPr sz="1800" spc="-30" dirty="0">
                <a:solidFill>
                  <a:srgbClr val="7E7E7E"/>
                </a:solidFill>
                <a:latin typeface="Arial"/>
                <a:cs typeface="Arial"/>
              </a:rPr>
              <a:t> </a:t>
            </a:r>
            <a:r>
              <a:rPr sz="1800" spc="-5" dirty="0">
                <a:solidFill>
                  <a:srgbClr val="7E7E7E"/>
                </a:solidFill>
                <a:latin typeface="Arial"/>
                <a:cs typeface="Arial"/>
              </a:rPr>
              <a:t>Scrum Master</a:t>
            </a:r>
            <a:endParaRPr sz="1800">
              <a:latin typeface="Arial"/>
              <a:cs typeface="Arial"/>
            </a:endParaRPr>
          </a:p>
          <a:p>
            <a:pPr marL="60325">
              <a:lnSpc>
                <a:spcPct val="100000"/>
              </a:lnSpc>
            </a:pPr>
            <a:r>
              <a:rPr sz="1800" spc="-20" dirty="0">
                <a:solidFill>
                  <a:srgbClr val="7E7E7E"/>
                </a:solidFill>
                <a:latin typeface="Arial"/>
                <a:cs typeface="Arial"/>
              </a:rPr>
              <a:t>подгоняет</a:t>
            </a:r>
            <a:r>
              <a:rPr sz="1800" dirty="0">
                <a:solidFill>
                  <a:srgbClr val="7E7E7E"/>
                </a:solidFill>
                <a:latin typeface="Arial"/>
                <a:cs typeface="Arial"/>
              </a:rPr>
              <a:t> </a:t>
            </a:r>
            <a:r>
              <a:rPr sz="1800" spc="-15" dirty="0">
                <a:solidFill>
                  <a:srgbClr val="7E7E7E"/>
                </a:solidFill>
                <a:latin typeface="Arial"/>
                <a:cs typeface="Arial"/>
              </a:rPr>
              <a:t>сотрудников</a:t>
            </a:r>
            <a:r>
              <a:rPr sz="1800" spc="20" dirty="0">
                <a:solidFill>
                  <a:srgbClr val="7E7E7E"/>
                </a:solidFill>
                <a:latin typeface="Arial"/>
                <a:cs typeface="Arial"/>
              </a:rPr>
              <a:t> </a:t>
            </a:r>
            <a:r>
              <a:rPr sz="1800" dirty="0">
                <a:solidFill>
                  <a:srgbClr val="7E7E7E"/>
                </a:solidFill>
                <a:latin typeface="Arial"/>
                <a:cs typeface="Arial"/>
              </a:rPr>
              <a:t>–</a:t>
            </a:r>
            <a:r>
              <a:rPr sz="1800" spc="-5" dirty="0">
                <a:solidFill>
                  <a:srgbClr val="7E7E7E"/>
                </a:solidFill>
                <a:latin typeface="Arial"/>
                <a:cs typeface="Arial"/>
              </a:rPr>
              <a:t> </a:t>
            </a:r>
            <a:r>
              <a:rPr sz="1800" spc="-10" dirty="0">
                <a:solidFill>
                  <a:srgbClr val="7E7E7E"/>
                </a:solidFill>
                <a:latin typeface="Arial"/>
                <a:cs typeface="Arial"/>
              </a:rPr>
              <a:t>только</a:t>
            </a:r>
            <a:r>
              <a:rPr sz="1800" spc="-20" dirty="0">
                <a:solidFill>
                  <a:srgbClr val="7E7E7E"/>
                </a:solidFill>
                <a:latin typeface="Arial"/>
                <a:cs typeface="Arial"/>
              </a:rPr>
              <a:t> </a:t>
            </a:r>
            <a:r>
              <a:rPr sz="1800" spc="-15" dirty="0">
                <a:solidFill>
                  <a:srgbClr val="7E7E7E"/>
                </a:solidFill>
                <a:latin typeface="Arial"/>
                <a:cs typeface="Arial"/>
              </a:rPr>
              <a:t>доработать</a:t>
            </a:r>
            <a:endParaRPr sz="1800">
              <a:latin typeface="Arial"/>
              <a:cs typeface="Arial"/>
            </a:endParaRPr>
          </a:p>
        </p:txBody>
      </p:sp>
      <p:grpSp>
        <p:nvGrpSpPr>
          <p:cNvPr id="46" name="object 46"/>
          <p:cNvGrpSpPr/>
          <p:nvPr/>
        </p:nvGrpSpPr>
        <p:grpSpPr>
          <a:xfrm>
            <a:off x="6227953" y="5725198"/>
            <a:ext cx="5299075" cy="633095"/>
            <a:chOff x="6227953" y="5725198"/>
            <a:chExt cx="5299075" cy="633095"/>
          </a:xfrm>
        </p:grpSpPr>
        <p:sp>
          <p:nvSpPr>
            <p:cNvPr id="47" name="object 47"/>
            <p:cNvSpPr/>
            <p:nvPr/>
          </p:nvSpPr>
          <p:spPr>
            <a:xfrm>
              <a:off x="6649974" y="5763006"/>
              <a:ext cx="4876800" cy="576580"/>
            </a:xfrm>
            <a:custGeom>
              <a:avLst/>
              <a:gdLst/>
              <a:ahLst/>
              <a:cxnLst/>
              <a:rect l="l" t="t" r="r" b="b"/>
              <a:pathLst>
                <a:path w="4876800" h="576579">
                  <a:moveTo>
                    <a:pt x="4876800" y="0"/>
                  </a:moveTo>
                  <a:lnTo>
                    <a:pt x="0" y="0"/>
                  </a:lnTo>
                  <a:lnTo>
                    <a:pt x="0" y="576072"/>
                  </a:lnTo>
                  <a:lnTo>
                    <a:pt x="4876800" y="576072"/>
                  </a:lnTo>
                  <a:lnTo>
                    <a:pt x="4876800" y="0"/>
                  </a:lnTo>
                  <a:close/>
                </a:path>
              </a:pathLst>
            </a:custGeom>
            <a:solidFill>
              <a:srgbClr val="FFFFC9"/>
            </a:solidFill>
          </p:spPr>
          <p:txBody>
            <a:bodyPr wrap="square" lIns="0" tIns="0" rIns="0" bIns="0" rtlCol="0"/>
            <a:lstStyle/>
            <a:p>
              <a:endParaRPr/>
            </a:p>
          </p:txBody>
        </p:sp>
        <p:sp>
          <p:nvSpPr>
            <p:cNvPr id="48" name="object 48"/>
            <p:cNvSpPr/>
            <p:nvPr/>
          </p:nvSpPr>
          <p:spPr>
            <a:xfrm>
              <a:off x="6247003" y="5744248"/>
              <a:ext cx="389255" cy="594995"/>
            </a:xfrm>
            <a:custGeom>
              <a:avLst/>
              <a:gdLst/>
              <a:ahLst/>
              <a:cxnLst/>
              <a:rect l="l" t="t" r="r" b="b"/>
              <a:pathLst>
                <a:path w="389254" h="594995">
                  <a:moveTo>
                    <a:pt x="389000" y="18757"/>
                  </a:moveTo>
                  <a:lnTo>
                    <a:pt x="389000" y="594829"/>
                  </a:lnTo>
                </a:path>
                <a:path w="389254" h="594995">
                  <a:moveTo>
                    <a:pt x="389000" y="174396"/>
                  </a:moveTo>
                  <a:lnTo>
                    <a:pt x="0" y="0"/>
                  </a:lnTo>
                </a:path>
              </a:pathLst>
            </a:custGeom>
            <a:ln w="38100">
              <a:solidFill>
                <a:srgbClr val="A6A6A6"/>
              </a:solidFill>
            </a:ln>
          </p:spPr>
          <p:txBody>
            <a:bodyPr wrap="square" lIns="0" tIns="0" rIns="0" bIns="0" rtlCol="0"/>
            <a:lstStyle/>
            <a:p>
              <a:endParaRPr/>
            </a:p>
          </p:txBody>
        </p:sp>
      </p:grpSp>
      <p:sp>
        <p:nvSpPr>
          <p:cNvPr id="49" name="object 49"/>
          <p:cNvSpPr txBox="1"/>
          <p:nvPr/>
        </p:nvSpPr>
        <p:spPr>
          <a:xfrm>
            <a:off x="6655054" y="5758688"/>
            <a:ext cx="4871720" cy="574040"/>
          </a:xfrm>
          <a:prstGeom prst="rect">
            <a:avLst/>
          </a:prstGeom>
        </p:spPr>
        <p:txBody>
          <a:bodyPr vert="horz" wrap="square" lIns="0" tIns="12700" rIns="0" bIns="0" rtlCol="0">
            <a:spAutoFit/>
          </a:bodyPr>
          <a:lstStyle/>
          <a:p>
            <a:pPr marL="66040" marR="194310">
              <a:lnSpc>
                <a:spcPct val="100000"/>
              </a:lnSpc>
              <a:spcBef>
                <a:spcPts val="100"/>
              </a:spcBef>
            </a:pPr>
            <a:r>
              <a:rPr sz="1800" spc="-5" dirty="0">
                <a:solidFill>
                  <a:srgbClr val="7E7E7E"/>
                </a:solidFill>
                <a:latin typeface="Arial"/>
                <a:cs typeface="Arial"/>
              </a:rPr>
              <a:t>Способ </a:t>
            </a:r>
            <a:r>
              <a:rPr sz="1800" spc="-15" dirty="0">
                <a:solidFill>
                  <a:srgbClr val="7E7E7E"/>
                </a:solidFill>
                <a:latin typeface="Arial"/>
                <a:cs typeface="Arial"/>
              </a:rPr>
              <a:t>организовать </a:t>
            </a:r>
            <a:r>
              <a:rPr sz="1800" spc="-5" dirty="0">
                <a:solidFill>
                  <a:srgbClr val="7E7E7E"/>
                </a:solidFill>
                <a:latin typeface="Arial"/>
                <a:cs typeface="Arial"/>
              </a:rPr>
              <a:t>маленький семейный </a:t>
            </a:r>
            <a:r>
              <a:rPr sz="1800" spc="-490" dirty="0">
                <a:solidFill>
                  <a:srgbClr val="7E7E7E"/>
                </a:solidFill>
                <a:latin typeface="Arial"/>
                <a:cs typeface="Arial"/>
              </a:rPr>
              <a:t> </a:t>
            </a:r>
            <a:r>
              <a:rPr sz="1800" spc="-10" dirty="0">
                <a:solidFill>
                  <a:srgbClr val="7E7E7E"/>
                </a:solidFill>
                <a:latin typeface="Arial"/>
                <a:cs typeface="Arial"/>
              </a:rPr>
              <a:t>островок</a:t>
            </a:r>
            <a:r>
              <a:rPr sz="1800" spc="-5" dirty="0">
                <a:solidFill>
                  <a:srgbClr val="7E7E7E"/>
                </a:solidFill>
                <a:latin typeface="Arial"/>
                <a:cs typeface="Arial"/>
              </a:rPr>
              <a:t> </a:t>
            </a:r>
            <a:r>
              <a:rPr sz="1800" dirty="0">
                <a:solidFill>
                  <a:srgbClr val="7E7E7E"/>
                </a:solidFill>
                <a:latin typeface="Arial"/>
                <a:cs typeface="Arial"/>
              </a:rPr>
              <a:t>в</a:t>
            </a:r>
            <a:r>
              <a:rPr sz="1800" spc="-10" dirty="0">
                <a:solidFill>
                  <a:srgbClr val="7E7E7E"/>
                </a:solidFill>
                <a:latin typeface="Arial"/>
                <a:cs typeface="Arial"/>
              </a:rPr>
              <a:t> </a:t>
            </a:r>
            <a:r>
              <a:rPr sz="1800" spc="-5" dirty="0">
                <a:solidFill>
                  <a:srgbClr val="7E7E7E"/>
                </a:solidFill>
                <a:latin typeface="Arial"/>
                <a:cs typeface="Arial"/>
              </a:rPr>
              <a:t>условно-дружественном</a:t>
            </a:r>
            <a:r>
              <a:rPr sz="1800" spc="45" dirty="0">
                <a:solidFill>
                  <a:srgbClr val="7E7E7E"/>
                </a:solidFill>
                <a:latin typeface="Arial"/>
                <a:cs typeface="Arial"/>
              </a:rPr>
              <a:t> </a:t>
            </a:r>
            <a:r>
              <a:rPr sz="1800" spc="-5" dirty="0">
                <a:solidFill>
                  <a:srgbClr val="7E7E7E"/>
                </a:solidFill>
                <a:latin typeface="Arial"/>
                <a:cs typeface="Arial"/>
              </a:rPr>
              <a:t>мире</a:t>
            </a:r>
            <a:endParaRPr sz="1800">
              <a:latin typeface="Arial"/>
              <a:cs typeface="Arial"/>
            </a:endParaRPr>
          </a:p>
        </p:txBody>
      </p:sp>
      <p:grpSp>
        <p:nvGrpSpPr>
          <p:cNvPr id="50" name="object 50"/>
          <p:cNvGrpSpPr/>
          <p:nvPr/>
        </p:nvGrpSpPr>
        <p:grpSpPr>
          <a:xfrm>
            <a:off x="6209029" y="2846832"/>
            <a:ext cx="5318125" cy="614680"/>
            <a:chOff x="6209029" y="2846832"/>
            <a:chExt cx="5318125" cy="614680"/>
          </a:xfrm>
        </p:grpSpPr>
        <p:sp>
          <p:nvSpPr>
            <p:cNvPr id="51" name="object 51"/>
            <p:cNvSpPr/>
            <p:nvPr/>
          </p:nvSpPr>
          <p:spPr>
            <a:xfrm>
              <a:off x="6624065" y="2865882"/>
              <a:ext cx="4902835" cy="576580"/>
            </a:xfrm>
            <a:custGeom>
              <a:avLst/>
              <a:gdLst/>
              <a:ahLst/>
              <a:cxnLst/>
              <a:rect l="l" t="t" r="r" b="b"/>
              <a:pathLst>
                <a:path w="4902834" h="576579">
                  <a:moveTo>
                    <a:pt x="4902708" y="0"/>
                  </a:moveTo>
                  <a:lnTo>
                    <a:pt x="0" y="0"/>
                  </a:lnTo>
                  <a:lnTo>
                    <a:pt x="0" y="576072"/>
                  </a:lnTo>
                  <a:lnTo>
                    <a:pt x="4902708" y="576072"/>
                  </a:lnTo>
                  <a:lnTo>
                    <a:pt x="4902708" y="0"/>
                  </a:lnTo>
                  <a:close/>
                </a:path>
              </a:pathLst>
            </a:custGeom>
            <a:solidFill>
              <a:srgbClr val="FFFFC9"/>
            </a:solidFill>
          </p:spPr>
          <p:txBody>
            <a:bodyPr wrap="square" lIns="0" tIns="0" rIns="0" bIns="0" rtlCol="0"/>
            <a:lstStyle/>
            <a:p>
              <a:endParaRPr/>
            </a:p>
          </p:txBody>
        </p:sp>
        <p:sp>
          <p:nvSpPr>
            <p:cNvPr id="52" name="object 52"/>
            <p:cNvSpPr/>
            <p:nvPr/>
          </p:nvSpPr>
          <p:spPr>
            <a:xfrm>
              <a:off x="6228079" y="2865882"/>
              <a:ext cx="388620" cy="576580"/>
            </a:xfrm>
            <a:custGeom>
              <a:avLst/>
              <a:gdLst/>
              <a:ahLst/>
              <a:cxnLst/>
              <a:rect l="l" t="t" r="r" b="b"/>
              <a:pathLst>
                <a:path w="388620" h="576579">
                  <a:moveTo>
                    <a:pt x="388239" y="0"/>
                  </a:moveTo>
                  <a:lnTo>
                    <a:pt x="388239" y="576071"/>
                  </a:lnTo>
                </a:path>
                <a:path w="388620" h="576579">
                  <a:moveTo>
                    <a:pt x="388239" y="228726"/>
                  </a:moveTo>
                  <a:lnTo>
                    <a:pt x="0" y="394080"/>
                  </a:lnTo>
                </a:path>
              </a:pathLst>
            </a:custGeom>
            <a:ln w="38100">
              <a:solidFill>
                <a:srgbClr val="A6A6A6"/>
              </a:solidFill>
            </a:ln>
          </p:spPr>
          <p:txBody>
            <a:bodyPr wrap="square" lIns="0" tIns="0" rIns="0" bIns="0" rtlCol="0"/>
            <a:lstStyle/>
            <a:p>
              <a:endParaRPr/>
            </a:p>
          </p:txBody>
        </p:sp>
      </p:grpSp>
      <p:sp>
        <p:nvSpPr>
          <p:cNvPr id="53" name="object 53"/>
          <p:cNvSpPr txBox="1"/>
          <p:nvPr/>
        </p:nvSpPr>
        <p:spPr>
          <a:xfrm>
            <a:off x="6635368" y="2861005"/>
            <a:ext cx="4891405" cy="574675"/>
          </a:xfrm>
          <a:prstGeom prst="rect">
            <a:avLst/>
          </a:prstGeom>
        </p:spPr>
        <p:txBody>
          <a:bodyPr vert="horz" wrap="square" lIns="0" tIns="12700" rIns="0" bIns="0" rtlCol="0">
            <a:spAutoFit/>
          </a:bodyPr>
          <a:lstStyle/>
          <a:p>
            <a:pPr marL="60325">
              <a:lnSpc>
                <a:spcPct val="100000"/>
              </a:lnSpc>
              <a:spcBef>
                <a:spcPts val="100"/>
              </a:spcBef>
            </a:pPr>
            <a:r>
              <a:rPr sz="1800" spc="-5" dirty="0">
                <a:solidFill>
                  <a:srgbClr val="7E7E7E"/>
                </a:solidFill>
                <a:latin typeface="Arial"/>
                <a:cs typeface="Arial"/>
              </a:rPr>
              <a:t>Догматичный</a:t>
            </a:r>
            <a:r>
              <a:rPr sz="1800" spc="-100" dirty="0">
                <a:solidFill>
                  <a:srgbClr val="7E7E7E"/>
                </a:solidFill>
                <a:latin typeface="Arial"/>
                <a:cs typeface="Arial"/>
              </a:rPr>
              <a:t> </a:t>
            </a:r>
            <a:r>
              <a:rPr sz="1800" spc="-5" dirty="0">
                <a:solidFill>
                  <a:srgbClr val="7E7E7E"/>
                </a:solidFill>
                <a:latin typeface="Arial"/>
                <a:cs typeface="Arial"/>
              </a:rPr>
              <a:t>Agile</a:t>
            </a:r>
            <a:r>
              <a:rPr sz="1800" spc="15" dirty="0">
                <a:solidFill>
                  <a:srgbClr val="7E7E7E"/>
                </a:solidFill>
                <a:latin typeface="Arial"/>
                <a:cs typeface="Arial"/>
              </a:rPr>
              <a:t> </a:t>
            </a:r>
            <a:r>
              <a:rPr sz="1800" dirty="0">
                <a:solidFill>
                  <a:srgbClr val="7E7E7E"/>
                </a:solidFill>
                <a:latin typeface="Arial"/>
                <a:cs typeface="Arial"/>
              </a:rPr>
              <a:t>–</a:t>
            </a:r>
            <a:r>
              <a:rPr sz="1800" spc="-5" dirty="0">
                <a:solidFill>
                  <a:srgbClr val="7E7E7E"/>
                </a:solidFill>
                <a:latin typeface="Arial"/>
                <a:cs typeface="Arial"/>
              </a:rPr>
              <a:t> </a:t>
            </a:r>
            <a:r>
              <a:rPr sz="1800" spc="-10" dirty="0">
                <a:solidFill>
                  <a:srgbClr val="7E7E7E"/>
                </a:solidFill>
                <a:latin typeface="Arial"/>
                <a:cs typeface="Arial"/>
              </a:rPr>
              <a:t>ценности</a:t>
            </a:r>
            <a:r>
              <a:rPr sz="1800" spc="5" dirty="0">
                <a:solidFill>
                  <a:srgbClr val="7E7E7E"/>
                </a:solidFill>
                <a:latin typeface="Arial"/>
                <a:cs typeface="Arial"/>
              </a:rPr>
              <a:t> </a:t>
            </a:r>
            <a:r>
              <a:rPr sz="1800" dirty="0">
                <a:solidFill>
                  <a:srgbClr val="7E7E7E"/>
                </a:solidFill>
                <a:latin typeface="Arial"/>
                <a:cs typeface="Arial"/>
              </a:rPr>
              <a:t>и</a:t>
            </a:r>
            <a:r>
              <a:rPr sz="1800" spc="-5" dirty="0">
                <a:solidFill>
                  <a:srgbClr val="7E7E7E"/>
                </a:solidFill>
                <a:latin typeface="Arial"/>
                <a:cs typeface="Arial"/>
              </a:rPr>
              <a:t> </a:t>
            </a:r>
            <a:r>
              <a:rPr sz="1800" spc="-10" dirty="0">
                <a:solidFill>
                  <a:srgbClr val="7E7E7E"/>
                </a:solidFill>
                <a:latin typeface="Arial"/>
                <a:cs typeface="Arial"/>
              </a:rPr>
              <a:t>консенсус</a:t>
            </a:r>
            <a:endParaRPr sz="1800">
              <a:latin typeface="Arial"/>
              <a:cs typeface="Arial"/>
            </a:endParaRPr>
          </a:p>
          <a:p>
            <a:pPr marL="60325">
              <a:lnSpc>
                <a:spcPct val="100000"/>
              </a:lnSpc>
              <a:spcBef>
                <a:spcPts val="5"/>
              </a:spcBef>
            </a:pPr>
            <a:r>
              <a:rPr sz="1800" spc="-5" dirty="0">
                <a:solidFill>
                  <a:srgbClr val="7E7E7E"/>
                </a:solidFill>
                <a:latin typeface="Arial"/>
                <a:cs typeface="Arial"/>
              </a:rPr>
              <a:t>превыше</a:t>
            </a:r>
            <a:r>
              <a:rPr sz="1800" dirty="0">
                <a:solidFill>
                  <a:srgbClr val="7E7E7E"/>
                </a:solidFill>
                <a:latin typeface="Arial"/>
                <a:cs typeface="Arial"/>
              </a:rPr>
              <a:t> </a:t>
            </a:r>
            <a:r>
              <a:rPr sz="1800" spc="-15" dirty="0">
                <a:solidFill>
                  <a:srgbClr val="7E7E7E"/>
                </a:solidFill>
                <a:latin typeface="Arial"/>
                <a:cs typeface="Arial"/>
              </a:rPr>
              <a:t>всего,</a:t>
            </a:r>
            <a:r>
              <a:rPr sz="1800" spc="-5" dirty="0">
                <a:solidFill>
                  <a:srgbClr val="7E7E7E"/>
                </a:solidFill>
                <a:latin typeface="Arial"/>
                <a:cs typeface="Arial"/>
              </a:rPr>
              <a:t> </a:t>
            </a:r>
            <a:r>
              <a:rPr sz="1800" dirty="0">
                <a:solidFill>
                  <a:srgbClr val="7E7E7E"/>
                </a:solidFill>
                <a:latin typeface="Arial"/>
                <a:cs typeface="Arial"/>
              </a:rPr>
              <a:t>а</a:t>
            </a:r>
            <a:r>
              <a:rPr sz="1800" spc="-20" dirty="0">
                <a:solidFill>
                  <a:srgbClr val="7E7E7E"/>
                </a:solidFill>
                <a:latin typeface="Arial"/>
                <a:cs typeface="Arial"/>
              </a:rPr>
              <a:t> </a:t>
            </a:r>
            <a:r>
              <a:rPr sz="1800" spc="-40" dirty="0">
                <a:solidFill>
                  <a:srgbClr val="7E7E7E"/>
                </a:solidFill>
                <a:latin typeface="Arial"/>
                <a:cs typeface="Arial"/>
              </a:rPr>
              <a:t>результат</a:t>
            </a:r>
            <a:r>
              <a:rPr sz="1800" dirty="0">
                <a:solidFill>
                  <a:srgbClr val="7E7E7E"/>
                </a:solidFill>
                <a:latin typeface="Arial"/>
                <a:cs typeface="Arial"/>
              </a:rPr>
              <a:t> сам</a:t>
            </a:r>
            <a:r>
              <a:rPr sz="1800" spc="-5" dirty="0">
                <a:solidFill>
                  <a:srgbClr val="7E7E7E"/>
                </a:solidFill>
                <a:latin typeface="Arial"/>
                <a:cs typeface="Arial"/>
              </a:rPr>
              <a:t> </a:t>
            </a:r>
            <a:r>
              <a:rPr sz="1800" spc="-10" dirty="0">
                <a:solidFill>
                  <a:srgbClr val="7E7E7E"/>
                </a:solidFill>
                <a:latin typeface="Arial"/>
                <a:cs typeface="Arial"/>
              </a:rPr>
              <a:t>получится</a:t>
            </a:r>
            <a:endParaRPr sz="1800">
              <a:latin typeface="Arial"/>
              <a:cs typeface="Arial"/>
            </a:endParaRPr>
          </a:p>
        </p:txBody>
      </p:sp>
      <p:grpSp>
        <p:nvGrpSpPr>
          <p:cNvPr id="54" name="object 54"/>
          <p:cNvGrpSpPr/>
          <p:nvPr/>
        </p:nvGrpSpPr>
        <p:grpSpPr>
          <a:xfrm>
            <a:off x="6168771" y="2138172"/>
            <a:ext cx="5358130" cy="702945"/>
            <a:chOff x="6168771" y="2138172"/>
            <a:chExt cx="5358130" cy="702945"/>
          </a:xfrm>
        </p:grpSpPr>
        <p:sp>
          <p:nvSpPr>
            <p:cNvPr id="55" name="object 55"/>
            <p:cNvSpPr/>
            <p:nvPr/>
          </p:nvSpPr>
          <p:spPr>
            <a:xfrm>
              <a:off x="6624066" y="2157222"/>
              <a:ext cx="4902835" cy="576580"/>
            </a:xfrm>
            <a:custGeom>
              <a:avLst/>
              <a:gdLst/>
              <a:ahLst/>
              <a:cxnLst/>
              <a:rect l="l" t="t" r="r" b="b"/>
              <a:pathLst>
                <a:path w="4902834" h="576580">
                  <a:moveTo>
                    <a:pt x="4902708" y="0"/>
                  </a:moveTo>
                  <a:lnTo>
                    <a:pt x="0" y="0"/>
                  </a:lnTo>
                  <a:lnTo>
                    <a:pt x="0" y="576072"/>
                  </a:lnTo>
                  <a:lnTo>
                    <a:pt x="4902708" y="576072"/>
                  </a:lnTo>
                  <a:lnTo>
                    <a:pt x="4902708" y="0"/>
                  </a:lnTo>
                  <a:close/>
                </a:path>
              </a:pathLst>
            </a:custGeom>
            <a:solidFill>
              <a:srgbClr val="FFFFC9"/>
            </a:solidFill>
          </p:spPr>
          <p:txBody>
            <a:bodyPr wrap="square" lIns="0" tIns="0" rIns="0" bIns="0" rtlCol="0"/>
            <a:lstStyle/>
            <a:p>
              <a:endParaRPr/>
            </a:p>
          </p:txBody>
        </p:sp>
        <p:sp>
          <p:nvSpPr>
            <p:cNvPr id="56" name="object 56"/>
            <p:cNvSpPr/>
            <p:nvPr/>
          </p:nvSpPr>
          <p:spPr>
            <a:xfrm>
              <a:off x="6187821" y="2157222"/>
              <a:ext cx="425450" cy="664845"/>
            </a:xfrm>
            <a:custGeom>
              <a:avLst/>
              <a:gdLst/>
              <a:ahLst/>
              <a:cxnLst/>
              <a:rect l="l" t="t" r="r" b="b"/>
              <a:pathLst>
                <a:path w="425450" h="664844">
                  <a:moveTo>
                    <a:pt x="425450" y="0"/>
                  </a:moveTo>
                  <a:lnTo>
                    <a:pt x="425450" y="576072"/>
                  </a:lnTo>
                </a:path>
                <a:path w="425450" h="664844">
                  <a:moveTo>
                    <a:pt x="425450" y="473201"/>
                  </a:moveTo>
                  <a:lnTo>
                    <a:pt x="0" y="664717"/>
                  </a:lnTo>
                </a:path>
              </a:pathLst>
            </a:custGeom>
            <a:ln w="38100">
              <a:solidFill>
                <a:srgbClr val="A6A6A6"/>
              </a:solidFill>
            </a:ln>
          </p:spPr>
          <p:txBody>
            <a:bodyPr wrap="square" lIns="0" tIns="0" rIns="0" bIns="0" rtlCol="0"/>
            <a:lstStyle/>
            <a:p>
              <a:endParaRPr/>
            </a:p>
          </p:txBody>
        </p:sp>
      </p:grpSp>
      <p:sp>
        <p:nvSpPr>
          <p:cNvPr id="57" name="object 57"/>
          <p:cNvSpPr txBox="1"/>
          <p:nvPr/>
        </p:nvSpPr>
        <p:spPr>
          <a:xfrm>
            <a:off x="6683120" y="2152650"/>
            <a:ext cx="4184015" cy="574040"/>
          </a:xfrm>
          <a:prstGeom prst="rect">
            <a:avLst/>
          </a:prstGeom>
        </p:spPr>
        <p:txBody>
          <a:bodyPr vert="horz" wrap="square" lIns="0" tIns="12700" rIns="0" bIns="0" rtlCol="0">
            <a:spAutoFit/>
          </a:bodyPr>
          <a:lstStyle/>
          <a:p>
            <a:pPr marL="12700" marR="5080">
              <a:lnSpc>
                <a:spcPct val="100000"/>
              </a:lnSpc>
              <a:spcBef>
                <a:spcPts val="100"/>
              </a:spcBef>
            </a:pPr>
            <a:r>
              <a:rPr sz="1800" b="1" spc="-15" dirty="0">
                <a:solidFill>
                  <a:srgbClr val="7E7E7E"/>
                </a:solidFill>
                <a:latin typeface="Arial"/>
                <a:cs typeface="Arial"/>
              </a:rPr>
              <a:t>Сочетание</a:t>
            </a:r>
            <a:r>
              <a:rPr sz="1800" b="1" spc="30" dirty="0">
                <a:solidFill>
                  <a:srgbClr val="7E7E7E"/>
                </a:solidFill>
                <a:latin typeface="Arial"/>
                <a:cs typeface="Arial"/>
              </a:rPr>
              <a:t> </a:t>
            </a:r>
            <a:r>
              <a:rPr sz="1800" spc="-5" dirty="0">
                <a:solidFill>
                  <a:srgbClr val="7E7E7E"/>
                </a:solidFill>
                <a:latin typeface="Arial"/>
                <a:cs typeface="Arial"/>
              </a:rPr>
              <a:t>фокусов</a:t>
            </a:r>
            <a:r>
              <a:rPr sz="1800" dirty="0">
                <a:solidFill>
                  <a:srgbClr val="7E7E7E"/>
                </a:solidFill>
                <a:latin typeface="Arial"/>
                <a:cs typeface="Arial"/>
              </a:rPr>
              <a:t> </a:t>
            </a:r>
            <a:r>
              <a:rPr sz="1800" spc="-25" dirty="0">
                <a:solidFill>
                  <a:srgbClr val="7E7E7E"/>
                </a:solidFill>
                <a:latin typeface="Arial"/>
                <a:cs typeface="Arial"/>
              </a:rPr>
              <a:t>результативности, </a:t>
            </a:r>
            <a:r>
              <a:rPr sz="1800" spc="-484" dirty="0">
                <a:solidFill>
                  <a:srgbClr val="7E7E7E"/>
                </a:solidFill>
                <a:latin typeface="Arial"/>
                <a:cs typeface="Arial"/>
              </a:rPr>
              <a:t> </a:t>
            </a:r>
            <a:r>
              <a:rPr sz="1800" spc="-10" dirty="0">
                <a:solidFill>
                  <a:srgbClr val="7E7E7E"/>
                </a:solidFill>
                <a:latin typeface="Arial"/>
                <a:cs typeface="Arial"/>
              </a:rPr>
              <a:t>самоуправления</a:t>
            </a:r>
            <a:r>
              <a:rPr sz="1800" spc="20" dirty="0">
                <a:solidFill>
                  <a:srgbClr val="7E7E7E"/>
                </a:solidFill>
                <a:latin typeface="Arial"/>
                <a:cs typeface="Arial"/>
              </a:rPr>
              <a:t> </a:t>
            </a:r>
            <a:r>
              <a:rPr sz="1800" dirty="0">
                <a:solidFill>
                  <a:srgbClr val="7E7E7E"/>
                </a:solidFill>
                <a:latin typeface="Arial"/>
                <a:cs typeface="Arial"/>
              </a:rPr>
              <a:t>и</a:t>
            </a:r>
            <a:r>
              <a:rPr sz="1800" spc="-25" dirty="0">
                <a:solidFill>
                  <a:srgbClr val="7E7E7E"/>
                </a:solidFill>
                <a:latin typeface="Arial"/>
                <a:cs typeface="Arial"/>
              </a:rPr>
              <a:t> </a:t>
            </a:r>
            <a:r>
              <a:rPr sz="1800" spc="-20" dirty="0">
                <a:solidFill>
                  <a:srgbClr val="7E7E7E"/>
                </a:solidFill>
                <a:latin typeface="Arial"/>
                <a:cs typeface="Arial"/>
              </a:rPr>
              <a:t>базовых</a:t>
            </a:r>
            <a:r>
              <a:rPr sz="1800" spc="-10" dirty="0">
                <a:solidFill>
                  <a:srgbClr val="7E7E7E"/>
                </a:solidFill>
                <a:latin typeface="Arial"/>
                <a:cs typeface="Arial"/>
              </a:rPr>
              <a:t> ценностей</a:t>
            </a:r>
            <a:endParaRPr sz="1800">
              <a:latin typeface="Arial"/>
              <a:cs typeface="Arial"/>
            </a:endParaRPr>
          </a:p>
        </p:txBody>
      </p:sp>
      <p:grpSp>
        <p:nvGrpSpPr>
          <p:cNvPr id="58" name="object 58"/>
          <p:cNvGrpSpPr/>
          <p:nvPr/>
        </p:nvGrpSpPr>
        <p:grpSpPr>
          <a:xfrm>
            <a:off x="345491" y="1507108"/>
            <a:ext cx="11574780" cy="4543425"/>
            <a:chOff x="345491" y="1507108"/>
            <a:chExt cx="11574780" cy="4543425"/>
          </a:xfrm>
        </p:grpSpPr>
        <p:sp>
          <p:nvSpPr>
            <p:cNvPr id="59" name="object 59"/>
            <p:cNvSpPr/>
            <p:nvPr/>
          </p:nvSpPr>
          <p:spPr>
            <a:xfrm>
              <a:off x="345491" y="1507108"/>
              <a:ext cx="342900" cy="3918585"/>
            </a:xfrm>
            <a:custGeom>
              <a:avLst/>
              <a:gdLst/>
              <a:ahLst/>
              <a:cxnLst/>
              <a:rect l="l" t="t" r="r" b="b"/>
              <a:pathLst>
                <a:path w="342900" h="3918585">
                  <a:moveTo>
                    <a:pt x="171144" y="151151"/>
                  </a:moveTo>
                  <a:lnTo>
                    <a:pt x="133044" y="216466"/>
                  </a:lnTo>
                  <a:lnTo>
                    <a:pt x="133044" y="3918077"/>
                  </a:lnTo>
                  <a:lnTo>
                    <a:pt x="209244" y="3918077"/>
                  </a:lnTo>
                  <a:lnTo>
                    <a:pt x="209244" y="216466"/>
                  </a:lnTo>
                  <a:lnTo>
                    <a:pt x="171144" y="151151"/>
                  </a:lnTo>
                  <a:close/>
                </a:path>
                <a:path w="342900" h="3918585">
                  <a:moveTo>
                    <a:pt x="171144" y="0"/>
                  </a:moveTo>
                  <a:lnTo>
                    <a:pt x="4888" y="284988"/>
                  </a:lnTo>
                  <a:lnTo>
                    <a:pt x="0" y="299303"/>
                  </a:lnTo>
                  <a:lnTo>
                    <a:pt x="948" y="313880"/>
                  </a:lnTo>
                  <a:lnTo>
                    <a:pt x="7292" y="327028"/>
                  </a:lnTo>
                  <a:lnTo>
                    <a:pt x="18591" y="337057"/>
                  </a:lnTo>
                  <a:lnTo>
                    <a:pt x="32916" y="341969"/>
                  </a:lnTo>
                  <a:lnTo>
                    <a:pt x="47493" y="341010"/>
                  </a:lnTo>
                  <a:lnTo>
                    <a:pt x="60646" y="334646"/>
                  </a:lnTo>
                  <a:lnTo>
                    <a:pt x="70699" y="323341"/>
                  </a:lnTo>
                  <a:lnTo>
                    <a:pt x="133044" y="216466"/>
                  </a:lnTo>
                  <a:lnTo>
                    <a:pt x="133044" y="75564"/>
                  </a:lnTo>
                  <a:lnTo>
                    <a:pt x="215226" y="75564"/>
                  </a:lnTo>
                  <a:lnTo>
                    <a:pt x="171144" y="0"/>
                  </a:lnTo>
                  <a:close/>
                </a:path>
                <a:path w="342900" h="3918585">
                  <a:moveTo>
                    <a:pt x="215226" y="75564"/>
                  </a:moveTo>
                  <a:lnTo>
                    <a:pt x="209244" y="75564"/>
                  </a:lnTo>
                  <a:lnTo>
                    <a:pt x="209244" y="216466"/>
                  </a:lnTo>
                  <a:lnTo>
                    <a:pt x="271588" y="323341"/>
                  </a:lnTo>
                  <a:lnTo>
                    <a:pt x="281648" y="334646"/>
                  </a:lnTo>
                  <a:lnTo>
                    <a:pt x="294803" y="341010"/>
                  </a:lnTo>
                  <a:lnTo>
                    <a:pt x="309378" y="341969"/>
                  </a:lnTo>
                  <a:lnTo>
                    <a:pt x="323696" y="337057"/>
                  </a:lnTo>
                  <a:lnTo>
                    <a:pt x="334995" y="327028"/>
                  </a:lnTo>
                  <a:lnTo>
                    <a:pt x="341339" y="313880"/>
                  </a:lnTo>
                  <a:lnTo>
                    <a:pt x="342288" y="299303"/>
                  </a:lnTo>
                  <a:lnTo>
                    <a:pt x="337399" y="284988"/>
                  </a:lnTo>
                  <a:lnTo>
                    <a:pt x="215226" y="75564"/>
                  </a:lnTo>
                  <a:close/>
                </a:path>
                <a:path w="342900" h="3918585">
                  <a:moveTo>
                    <a:pt x="209244" y="75564"/>
                  </a:moveTo>
                  <a:lnTo>
                    <a:pt x="133044" y="75564"/>
                  </a:lnTo>
                  <a:lnTo>
                    <a:pt x="133044" y="216466"/>
                  </a:lnTo>
                  <a:lnTo>
                    <a:pt x="171144" y="151151"/>
                  </a:lnTo>
                  <a:lnTo>
                    <a:pt x="138238" y="94741"/>
                  </a:lnTo>
                  <a:lnTo>
                    <a:pt x="209244" y="94741"/>
                  </a:lnTo>
                  <a:lnTo>
                    <a:pt x="209244" y="75564"/>
                  </a:lnTo>
                  <a:close/>
                </a:path>
                <a:path w="342900" h="3918585">
                  <a:moveTo>
                    <a:pt x="209244" y="94741"/>
                  </a:moveTo>
                  <a:lnTo>
                    <a:pt x="204049" y="94741"/>
                  </a:lnTo>
                  <a:lnTo>
                    <a:pt x="171144" y="151151"/>
                  </a:lnTo>
                  <a:lnTo>
                    <a:pt x="209244" y="216466"/>
                  </a:lnTo>
                  <a:lnTo>
                    <a:pt x="209244" y="94741"/>
                  </a:lnTo>
                  <a:close/>
                </a:path>
                <a:path w="342900" h="3918585">
                  <a:moveTo>
                    <a:pt x="204049" y="94741"/>
                  </a:moveTo>
                  <a:lnTo>
                    <a:pt x="138238" y="94741"/>
                  </a:lnTo>
                  <a:lnTo>
                    <a:pt x="171144" y="151151"/>
                  </a:lnTo>
                  <a:lnTo>
                    <a:pt x="204049" y="94741"/>
                  </a:lnTo>
                  <a:close/>
                </a:path>
              </a:pathLst>
            </a:custGeom>
            <a:solidFill>
              <a:srgbClr val="30B6FC"/>
            </a:solidFill>
          </p:spPr>
          <p:txBody>
            <a:bodyPr wrap="square" lIns="0" tIns="0" rIns="0" bIns="0" rtlCol="0"/>
            <a:lstStyle/>
            <a:p>
              <a:endParaRPr/>
            </a:p>
          </p:txBody>
        </p:sp>
        <p:sp>
          <p:nvSpPr>
            <p:cNvPr id="60" name="object 60"/>
            <p:cNvSpPr/>
            <p:nvPr/>
          </p:nvSpPr>
          <p:spPr>
            <a:xfrm>
              <a:off x="720090" y="4908042"/>
              <a:ext cx="4758055" cy="777240"/>
            </a:xfrm>
            <a:custGeom>
              <a:avLst/>
              <a:gdLst/>
              <a:ahLst/>
              <a:cxnLst/>
              <a:rect l="l" t="t" r="r" b="b"/>
              <a:pathLst>
                <a:path w="4758055" h="777239">
                  <a:moveTo>
                    <a:pt x="4757928" y="0"/>
                  </a:moveTo>
                  <a:lnTo>
                    <a:pt x="0" y="0"/>
                  </a:lnTo>
                  <a:lnTo>
                    <a:pt x="0" y="777240"/>
                  </a:lnTo>
                  <a:lnTo>
                    <a:pt x="4757928" y="777240"/>
                  </a:lnTo>
                  <a:lnTo>
                    <a:pt x="4757928" y="0"/>
                  </a:lnTo>
                  <a:close/>
                </a:path>
              </a:pathLst>
            </a:custGeom>
            <a:solidFill>
              <a:srgbClr val="FFFFC9"/>
            </a:solidFill>
          </p:spPr>
          <p:txBody>
            <a:bodyPr wrap="square" lIns="0" tIns="0" rIns="0" bIns="0" rtlCol="0"/>
            <a:lstStyle/>
            <a:p>
              <a:endParaRPr/>
            </a:p>
          </p:txBody>
        </p:sp>
        <p:sp>
          <p:nvSpPr>
            <p:cNvPr id="61" name="object 61"/>
            <p:cNvSpPr/>
            <p:nvPr/>
          </p:nvSpPr>
          <p:spPr>
            <a:xfrm>
              <a:off x="5466334" y="4601336"/>
              <a:ext cx="506095" cy="1083945"/>
            </a:xfrm>
            <a:custGeom>
              <a:avLst/>
              <a:gdLst/>
              <a:ahLst/>
              <a:cxnLst/>
              <a:rect l="l" t="t" r="r" b="b"/>
              <a:pathLst>
                <a:path w="506095" h="1083945">
                  <a:moveTo>
                    <a:pt x="0" y="306705"/>
                  </a:moveTo>
                  <a:lnTo>
                    <a:pt x="0" y="1083945"/>
                  </a:lnTo>
                </a:path>
                <a:path w="506095" h="1083945">
                  <a:moveTo>
                    <a:pt x="0" y="401574"/>
                  </a:moveTo>
                  <a:lnTo>
                    <a:pt x="506094" y="0"/>
                  </a:lnTo>
                </a:path>
              </a:pathLst>
            </a:custGeom>
            <a:ln w="38100">
              <a:solidFill>
                <a:srgbClr val="A6A6A6"/>
              </a:solidFill>
            </a:ln>
          </p:spPr>
          <p:txBody>
            <a:bodyPr wrap="square" lIns="0" tIns="0" rIns="0" bIns="0" rtlCol="0"/>
            <a:lstStyle/>
            <a:p>
              <a:endParaRPr/>
            </a:p>
          </p:txBody>
        </p:sp>
        <p:sp>
          <p:nvSpPr>
            <p:cNvPr id="62" name="object 62"/>
            <p:cNvSpPr/>
            <p:nvPr/>
          </p:nvSpPr>
          <p:spPr>
            <a:xfrm>
              <a:off x="11577361" y="2732531"/>
              <a:ext cx="342900" cy="3317875"/>
            </a:xfrm>
            <a:custGeom>
              <a:avLst/>
              <a:gdLst/>
              <a:ahLst/>
              <a:cxnLst/>
              <a:rect l="l" t="t" r="r" b="b"/>
              <a:pathLst>
                <a:path w="342900" h="3317875">
                  <a:moveTo>
                    <a:pt x="32942" y="2975369"/>
                  </a:moveTo>
                  <a:lnTo>
                    <a:pt x="18627" y="2980258"/>
                  </a:lnTo>
                  <a:lnTo>
                    <a:pt x="7322" y="2990318"/>
                  </a:lnTo>
                  <a:lnTo>
                    <a:pt x="958" y="3003473"/>
                  </a:lnTo>
                  <a:lnTo>
                    <a:pt x="0" y="3018048"/>
                  </a:lnTo>
                  <a:lnTo>
                    <a:pt x="4911" y="3032366"/>
                  </a:lnTo>
                  <a:lnTo>
                    <a:pt x="171154" y="3317379"/>
                  </a:lnTo>
                  <a:lnTo>
                    <a:pt x="215252" y="3241776"/>
                  </a:lnTo>
                  <a:lnTo>
                    <a:pt x="133054" y="3241776"/>
                  </a:lnTo>
                  <a:lnTo>
                    <a:pt x="133054" y="3100859"/>
                  </a:lnTo>
                  <a:lnTo>
                    <a:pt x="70697" y="2993961"/>
                  </a:lnTo>
                  <a:lnTo>
                    <a:pt x="60668" y="2982662"/>
                  </a:lnTo>
                  <a:lnTo>
                    <a:pt x="47519" y="2976318"/>
                  </a:lnTo>
                  <a:lnTo>
                    <a:pt x="32942" y="2975369"/>
                  </a:lnTo>
                  <a:close/>
                </a:path>
                <a:path w="342900" h="3317875">
                  <a:moveTo>
                    <a:pt x="133054" y="3100859"/>
                  </a:moveTo>
                  <a:lnTo>
                    <a:pt x="133054" y="3241776"/>
                  </a:lnTo>
                  <a:lnTo>
                    <a:pt x="209254" y="3241776"/>
                  </a:lnTo>
                  <a:lnTo>
                    <a:pt x="209254" y="3222561"/>
                  </a:lnTo>
                  <a:lnTo>
                    <a:pt x="138261" y="3222561"/>
                  </a:lnTo>
                  <a:lnTo>
                    <a:pt x="171154" y="3166173"/>
                  </a:lnTo>
                  <a:lnTo>
                    <a:pt x="133054" y="3100859"/>
                  </a:lnTo>
                  <a:close/>
                </a:path>
                <a:path w="342900" h="3317875">
                  <a:moveTo>
                    <a:pt x="309366" y="2975369"/>
                  </a:moveTo>
                  <a:lnTo>
                    <a:pt x="294788" y="2976318"/>
                  </a:lnTo>
                  <a:lnTo>
                    <a:pt x="281640" y="2982662"/>
                  </a:lnTo>
                  <a:lnTo>
                    <a:pt x="271611" y="2993961"/>
                  </a:lnTo>
                  <a:lnTo>
                    <a:pt x="209254" y="3100859"/>
                  </a:lnTo>
                  <a:lnTo>
                    <a:pt x="209254" y="3241776"/>
                  </a:lnTo>
                  <a:lnTo>
                    <a:pt x="215252" y="3241776"/>
                  </a:lnTo>
                  <a:lnTo>
                    <a:pt x="337397" y="3032366"/>
                  </a:lnTo>
                  <a:lnTo>
                    <a:pt x="342308" y="3018048"/>
                  </a:lnTo>
                  <a:lnTo>
                    <a:pt x="341350" y="3003473"/>
                  </a:lnTo>
                  <a:lnTo>
                    <a:pt x="334986" y="2990318"/>
                  </a:lnTo>
                  <a:lnTo>
                    <a:pt x="323681" y="2980258"/>
                  </a:lnTo>
                  <a:lnTo>
                    <a:pt x="309366" y="2975369"/>
                  </a:lnTo>
                  <a:close/>
                </a:path>
                <a:path w="342900" h="3317875">
                  <a:moveTo>
                    <a:pt x="171154" y="3166173"/>
                  </a:moveTo>
                  <a:lnTo>
                    <a:pt x="138261" y="3222561"/>
                  </a:lnTo>
                  <a:lnTo>
                    <a:pt x="204047" y="3222561"/>
                  </a:lnTo>
                  <a:lnTo>
                    <a:pt x="171154" y="3166173"/>
                  </a:lnTo>
                  <a:close/>
                </a:path>
                <a:path w="342900" h="3317875">
                  <a:moveTo>
                    <a:pt x="209254" y="3100859"/>
                  </a:moveTo>
                  <a:lnTo>
                    <a:pt x="171154" y="3166173"/>
                  </a:lnTo>
                  <a:lnTo>
                    <a:pt x="204047" y="3222561"/>
                  </a:lnTo>
                  <a:lnTo>
                    <a:pt x="209254" y="3222561"/>
                  </a:lnTo>
                  <a:lnTo>
                    <a:pt x="209254" y="3100859"/>
                  </a:lnTo>
                  <a:close/>
                </a:path>
                <a:path w="342900" h="3317875">
                  <a:moveTo>
                    <a:pt x="209254" y="0"/>
                  </a:moveTo>
                  <a:lnTo>
                    <a:pt x="133054" y="0"/>
                  </a:lnTo>
                  <a:lnTo>
                    <a:pt x="133054" y="3100859"/>
                  </a:lnTo>
                  <a:lnTo>
                    <a:pt x="171154" y="3166173"/>
                  </a:lnTo>
                  <a:lnTo>
                    <a:pt x="209254" y="3100859"/>
                  </a:lnTo>
                  <a:lnTo>
                    <a:pt x="209254" y="0"/>
                  </a:lnTo>
                  <a:close/>
                </a:path>
              </a:pathLst>
            </a:custGeom>
            <a:solidFill>
              <a:srgbClr val="30B6FC"/>
            </a:solidFill>
          </p:spPr>
          <p:txBody>
            <a:bodyPr wrap="square" lIns="0" tIns="0" rIns="0" bIns="0" rtlCol="0"/>
            <a:lstStyle/>
            <a:p>
              <a:endParaRPr/>
            </a:p>
          </p:txBody>
        </p:sp>
      </p:grpSp>
      <p:sp>
        <p:nvSpPr>
          <p:cNvPr id="63" name="object 63"/>
          <p:cNvSpPr txBox="1"/>
          <p:nvPr/>
        </p:nvSpPr>
        <p:spPr>
          <a:xfrm>
            <a:off x="779475" y="4866894"/>
            <a:ext cx="4503420" cy="848994"/>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7E7E7E"/>
                </a:solidFill>
                <a:latin typeface="Arial"/>
                <a:cs typeface="Arial"/>
              </a:rPr>
              <a:t>RUP </a:t>
            </a:r>
            <a:r>
              <a:rPr sz="1800" dirty="0">
                <a:solidFill>
                  <a:srgbClr val="7E7E7E"/>
                </a:solidFill>
                <a:latin typeface="Arial"/>
                <a:cs typeface="Arial"/>
              </a:rPr>
              <a:t>– попытка с </a:t>
            </a:r>
            <a:r>
              <a:rPr sz="1800" spc="-5" dirty="0">
                <a:solidFill>
                  <a:srgbClr val="7E7E7E"/>
                </a:solidFill>
                <a:latin typeface="Arial"/>
                <a:cs typeface="Arial"/>
              </a:rPr>
              <a:t>помощью </a:t>
            </a:r>
            <a:r>
              <a:rPr sz="1800" spc="-10" dirty="0">
                <a:solidFill>
                  <a:srgbClr val="7E7E7E"/>
                </a:solidFill>
                <a:latin typeface="Arial"/>
                <a:cs typeface="Arial"/>
              </a:rPr>
              <a:t>регламентов </a:t>
            </a:r>
            <a:r>
              <a:rPr sz="1800" dirty="0">
                <a:solidFill>
                  <a:srgbClr val="7E7E7E"/>
                </a:solidFill>
                <a:latin typeface="Arial"/>
                <a:cs typeface="Arial"/>
              </a:rPr>
              <a:t>и </a:t>
            </a:r>
            <a:r>
              <a:rPr sz="1800" spc="-490" dirty="0">
                <a:solidFill>
                  <a:srgbClr val="7E7E7E"/>
                </a:solidFill>
                <a:latin typeface="Arial"/>
                <a:cs typeface="Arial"/>
              </a:rPr>
              <a:t> </a:t>
            </a:r>
            <a:r>
              <a:rPr sz="1800" spc="-5" dirty="0">
                <a:solidFill>
                  <a:srgbClr val="7E7E7E"/>
                </a:solidFill>
                <a:latin typeface="Arial"/>
                <a:cs typeface="Arial"/>
              </a:rPr>
              <a:t>норм</a:t>
            </a:r>
            <a:r>
              <a:rPr sz="1800" spc="5" dirty="0">
                <a:solidFill>
                  <a:srgbClr val="7E7E7E"/>
                </a:solidFill>
                <a:latin typeface="Arial"/>
                <a:cs typeface="Arial"/>
              </a:rPr>
              <a:t> </a:t>
            </a:r>
            <a:r>
              <a:rPr sz="1800" spc="-15" dirty="0">
                <a:solidFill>
                  <a:srgbClr val="7E7E7E"/>
                </a:solidFill>
                <a:latin typeface="Arial"/>
                <a:cs typeface="Arial"/>
              </a:rPr>
              <a:t>обеспечить</a:t>
            </a:r>
            <a:r>
              <a:rPr sz="1800" spc="10" dirty="0">
                <a:solidFill>
                  <a:srgbClr val="7E7E7E"/>
                </a:solidFill>
                <a:latin typeface="Arial"/>
                <a:cs typeface="Arial"/>
              </a:rPr>
              <a:t> </a:t>
            </a:r>
            <a:r>
              <a:rPr sz="1800" spc="-20" dirty="0">
                <a:solidFill>
                  <a:srgbClr val="7E7E7E"/>
                </a:solidFill>
                <a:latin typeface="Arial"/>
                <a:cs typeface="Arial"/>
              </a:rPr>
              <a:t>успех</a:t>
            </a:r>
            <a:r>
              <a:rPr sz="1800" spc="20" dirty="0">
                <a:solidFill>
                  <a:srgbClr val="7E7E7E"/>
                </a:solidFill>
                <a:latin typeface="Arial"/>
                <a:cs typeface="Arial"/>
              </a:rPr>
              <a:t> </a:t>
            </a:r>
            <a:r>
              <a:rPr sz="1800" spc="-5" dirty="0">
                <a:solidFill>
                  <a:srgbClr val="7E7E7E"/>
                </a:solidFill>
                <a:latin typeface="Arial"/>
                <a:cs typeface="Arial"/>
              </a:rPr>
              <a:t>IТ-проектов.</a:t>
            </a:r>
            <a:endParaRPr sz="1800">
              <a:latin typeface="Arial"/>
              <a:cs typeface="Arial"/>
            </a:endParaRPr>
          </a:p>
          <a:p>
            <a:pPr marL="12700">
              <a:lnSpc>
                <a:spcPct val="100000"/>
              </a:lnSpc>
            </a:pPr>
            <a:r>
              <a:rPr sz="1800" spc="-10" dirty="0">
                <a:solidFill>
                  <a:srgbClr val="7E7E7E"/>
                </a:solidFill>
                <a:latin typeface="Arial"/>
                <a:cs typeface="Arial"/>
              </a:rPr>
              <a:t>Эта</a:t>
            </a:r>
            <a:r>
              <a:rPr sz="1800" spc="-25" dirty="0">
                <a:solidFill>
                  <a:srgbClr val="7E7E7E"/>
                </a:solidFill>
                <a:latin typeface="Arial"/>
                <a:cs typeface="Arial"/>
              </a:rPr>
              <a:t> </a:t>
            </a:r>
            <a:r>
              <a:rPr sz="1800" dirty="0">
                <a:solidFill>
                  <a:srgbClr val="7E7E7E"/>
                </a:solidFill>
                <a:latin typeface="Arial"/>
                <a:cs typeface="Arial"/>
              </a:rPr>
              <a:t>попытка</a:t>
            </a:r>
            <a:r>
              <a:rPr sz="1800" spc="-10" dirty="0">
                <a:solidFill>
                  <a:srgbClr val="7E7E7E"/>
                </a:solidFill>
                <a:latin typeface="Arial"/>
                <a:cs typeface="Arial"/>
              </a:rPr>
              <a:t> </a:t>
            </a:r>
            <a:r>
              <a:rPr sz="1800" b="1" spc="-5" dirty="0">
                <a:solidFill>
                  <a:srgbClr val="7E7E7E"/>
                </a:solidFill>
                <a:latin typeface="Arial"/>
                <a:cs typeface="Arial"/>
              </a:rPr>
              <a:t>провалилась</a:t>
            </a:r>
            <a:endParaRPr sz="1800">
              <a:latin typeface="Arial"/>
              <a:cs typeface="Arial"/>
            </a:endParaRPr>
          </a:p>
        </p:txBody>
      </p:sp>
      <p:grpSp>
        <p:nvGrpSpPr>
          <p:cNvPr id="64" name="object 64"/>
          <p:cNvGrpSpPr/>
          <p:nvPr/>
        </p:nvGrpSpPr>
        <p:grpSpPr>
          <a:xfrm>
            <a:off x="515493" y="5412485"/>
            <a:ext cx="2835275" cy="1009650"/>
            <a:chOff x="515493" y="5412485"/>
            <a:chExt cx="2835275" cy="1009650"/>
          </a:xfrm>
        </p:grpSpPr>
        <p:sp>
          <p:nvSpPr>
            <p:cNvPr id="65" name="object 65"/>
            <p:cNvSpPr/>
            <p:nvPr/>
          </p:nvSpPr>
          <p:spPr>
            <a:xfrm>
              <a:off x="870965" y="5822441"/>
              <a:ext cx="2479675" cy="581025"/>
            </a:xfrm>
            <a:custGeom>
              <a:avLst/>
              <a:gdLst/>
              <a:ahLst/>
              <a:cxnLst/>
              <a:rect l="l" t="t" r="r" b="b"/>
              <a:pathLst>
                <a:path w="2479675" h="581025">
                  <a:moveTo>
                    <a:pt x="2479548" y="0"/>
                  </a:moveTo>
                  <a:lnTo>
                    <a:pt x="0" y="0"/>
                  </a:lnTo>
                  <a:lnTo>
                    <a:pt x="0" y="580643"/>
                  </a:lnTo>
                  <a:lnTo>
                    <a:pt x="2479548" y="580643"/>
                  </a:lnTo>
                  <a:lnTo>
                    <a:pt x="2479548" y="0"/>
                  </a:lnTo>
                  <a:close/>
                </a:path>
              </a:pathLst>
            </a:custGeom>
            <a:solidFill>
              <a:srgbClr val="F1F1F1"/>
            </a:solidFill>
          </p:spPr>
          <p:txBody>
            <a:bodyPr wrap="square" lIns="0" tIns="0" rIns="0" bIns="0" rtlCol="0"/>
            <a:lstStyle/>
            <a:p>
              <a:endParaRPr/>
            </a:p>
          </p:txBody>
        </p:sp>
        <p:sp>
          <p:nvSpPr>
            <p:cNvPr id="66" name="object 66"/>
            <p:cNvSpPr/>
            <p:nvPr/>
          </p:nvSpPr>
          <p:spPr>
            <a:xfrm>
              <a:off x="534543" y="5431535"/>
              <a:ext cx="354965" cy="971550"/>
            </a:xfrm>
            <a:custGeom>
              <a:avLst/>
              <a:gdLst/>
              <a:ahLst/>
              <a:cxnLst/>
              <a:rect l="l" t="t" r="r" b="b"/>
              <a:pathLst>
                <a:path w="354965" h="971550">
                  <a:moveTo>
                    <a:pt x="354952" y="390905"/>
                  </a:moveTo>
                  <a:lnTo>
                    <a:pt x="354952" y="971550"/>
                  </a:lnTo>
                </a:path>
                <a:path w="354965" h="971550">
                  <a:moveTo>
                    <a:pt x="354952" y="554088"/>
                  </a:moveTo>
                  <a:lnTo>
                    <a:pt x="0" y="0"/>
                  </a:lnTo>
                </a:path>
              </a:pathLst>
            </a:custGeom>
            <a:ln w="38100">
              <a:solidFill>
                <a:srgbClr val="A6A6A6"/>
              </a:solidFill>
            </a:ln>
          </p:spPr>
          <p:txBody>
            <a:bodyPr wrap="square" lIns="0" tIns="0" rIns="0" bIns="0" rtlCol="0"/>
            <a:lstStyle/>
            <a:p>
              <a:endParaRPr/>
            </a:p>
          </p:txBody>
        </p:sp>
      </p:grpSp>
      <p:sp>
        <p:nvSpPr>
          <p:cNvPr id="67" name="object 67"/>
          <p:cNvSpPr txBox="1"/>
          <p:nvPr/>
        </p:nvSpPr>
        <p:spPr>
          <a:xfrm>
            <a:off x="908545" y="5819647"/>
            <a:ext cx="2442210" cy="574675"/>
          </a:xfrm>
          <a:prstGeom prst="rect">
            <a:avLst/>
          </a:prstGeom>
        </p:spPr>
        <p:txBody>
          <a:bodyPr vert="horz" wrap="square" lIns="0" tIns="12700" rIns="0" bIns="0" rtlCol="0">
            <a:spAutoFit/>
          </a:bodyPr>
          <a:lstStyle/>
          <a:p>
            <a:pPr marR="31115" algn="ctr">
              <a:lnSpc>
                <a:spcPct val="100000"/>
              </a:lnSpc>
              <a:spcBef>
                <a:spcPts val="100"/>
              </a:spcBef>
            </a:pPr>
            <a:r>
              <a:rPr sz="1800" b="1" spc="-20" dirty="0">
                <a:solidFill>
                  <a:srgbClr val="7E7E7E"/>
                </a:solidFill>
                <a:latin typeface="Arial"/>
                <a:cs typeface="Arial"/>
              </a:rPr>
              <a:t>Восходящая</a:t>
            </a:r>
            <a:r>
              <a:rPr sz="1800" b="1" spc="10" dirty="0">
                <a:solidFill>
                  <a:srgbClr val="7E7E7E"/>
                </a:solidFill>
                <a:latin typeface="Arial"/>
                <a:cs typeface="Arial"/>
              </a:rPr>
              <a:t> </a:t>
            </a:r>
            <a:r>
              <a:rPr sz="1800" b="1" spc="-10" dirty="0">
                <a:solidFill>
                  <a:srgbClr val="7E7E7E"/>
                </a:solidFill>
                <a:latin typeface="Arial"/>
                <a:cs typeface="Arial"/>
              </a:rPr>
              <a:t>логика</a:t>
            </a:r>
            <a:endParaRPr sz="1800">
              <a:latin typeface="Arial"/>
              <a:cs typeface="Arial"/>
            </a:endParaRPr>
          </a:p>
          <a:p>
            <a:pPr marR="32384" algn="ctr">
              <a:lnSpc>
                <a:spcPct val="100000"/>
              </a:lnSpc>
            </a:pPr>
            <a:r>
              <a:rPr sz="1800" b="1" spc="-5" dirty="0">
                <a:solidFill>
                  <a:srgbClr val="7E7E7E"/>
                </a:solidFill>
                <a:latin typeface="Arial"/>
                <a:cs typeface="Arial"/>
              </a:rPr>
              <a:t>развития</a:t>
            </a:r>
            <a:r>
              <a:rPr sz="1800" b="1" spc="-60" dirty="0">
                <a:solidFill>
                  <a:srgbClr val="7E7E7E"/>
                </a:solidFill>
                <a:latin typeface="Arial"/>
                <a:cs typeface="Arial"/>
              </a:rPr>
              <a:t> </a:t>
            </a:r>
            <a:r>
              <a:rPr sz="1800" b="1" spc="-10" dirty="0">
                <a:solidFill>
                  <a:srgbClr val="7E7E7E"/>
                </a:solidFill>
                <a:latin typeface="Arial"/>
                <a:cs typeface="Arial"/>
              </a:rPr>
              <a:t>Agile</a:t>
            </a:r>
            <a:endParaRPr sz="1800">
              <a:latin typeface="Arial"/>
              <a:cs typeface="Arial"/>
            </a:endParaRPr>
          </a:p>
        </p:txBody>
      </p:sp>
      <p:grpSp>
        <p:nvGrpSpPr>
          <p:cNvPr id="68" name="object 68"/>
          <p:cNvGrpSpPr/>
          <p:nvPr/>
        </p:nvGrpSpPr>
        <p:grpSpPr>
          <a:xfrm>
            <a:off x="8701278" y="1514855"/>
            <a:ext cx="3059430" cy="1205865"/>
            <a:chOff x="8701278" y="1514855"/>
            <a:chExt cx="3059430" cy="1205865"/>
          </a:xfrm>
        </p:grpSpPr>
        <p:sp>
          <p:nvSpPr>
            <p:cNvPr id="69" name="object 69"/>
            <p:cNvSpPr/>
            <p:nvPr/>
          </p:nvSpPr>
          <p:spPr>
            <a:xfrm>
              <a:off x="8701278" y="1533905"/>
              <a:ext cx="2711450" cy="581025"/>
            </a:xfrm>
            <a:custGeom>
              <a:avLst/>
              <a:gdLst/>
              <a:ahLst/>
              <a:cxnLst/>
              <a:rect l="l" t="t" r="r" b="b"/>
              <a:pathLst>
                <a:path w="2711450" h="581025">
                  <a:moveTo>
                    <a:pt x="2711196" y="0"/>
                  </a:moveTo>
                  <a:lnTo>
                    <a:pt x="0" y="0"/>
                  </a:lnTo>
                  <a:lnTo>
                    <a:pt x="0" y="580644"/>
                  </a:lnTo>
                  <a:lnTo>
                    <a:pt x="2711196" y="580644"/>
                  </a:lnTo>
                  <a:lnTo>
                    <a:pt x="2711196" y="0"/>
                  </a:lnTo>
                  <a:close/>
                </a:path>
              </a:pathLst>
            </a:custGeom>
            <a:solidFill>
              <a:srgbClr val="F1F1F1"/>
            </a:solidFill>
          </p:spPr>
          <p:txBody>
            <a:bodyPr wrap="square" lIns="0" tIns="0" rIns="0" bIns="0" rtlCol="0"/>
            <a:lstStyle/>
            <a:p>
              <a:endParaRPr/>
            </a:p>
          </p:txBody>
        </p:sp>
        <p:sp>
          <p:nvSpPr>
            <p:cNvPr id="70" name="object 70"/>
            <p:cNvSpPr/>
            <p:nvPr/>
          </p:nvSpPr>
          <p:spPr>
            <a:xfrm>
              <a:off x="11410061" y="1533905"/>
              <a:ext cx="331470" cy="1167765"/>
            </a:xfrm>
            <a:custGeom>
              <a:avLst/>
              <a:gdLst/>
              <a:ahLst/>
              <a:cxnLst/>
              <a:rect l="l" t="t" r="r" b="b"/>
              <a:pathLst>
                <a:path w="331470" h="1167764">
                  <a:moveTo>
                    <a:pt x="0" y="0"/>
                  </a:moveTo>
                  <a:lnTo>
                    <a:pt x="0" y="580644"/>
                  </a:lnTo>
                </a:path>
                <a:path w="331470" h="1167764">
                  <a:moveTo>
                    <a:pt x="0" y="381889"/>
                  </a:moveTo>
                  <a:lnTo>
                    <a:pt x="331343" y="1167257"/>
                  </a:lnTo>
                </a:path>
              </a:pathLst>
            </a:custGeom>
            <a:ln w="38100">
              <a:solidFill>
                <a:srgbClr val="A6A6A6"/>
              </a:solidFill>
            </a:ln>
          </p:spPr>
          <p:txBody>
            <a:bodyPr wrap="square" lIns="0" tIns="0" rIns="0" bIns="0" rtlCol="0"/>
            <a:lstStyle/>
            <a:p>
              <a:endParaRPr/>
            </a:p>
          </p:txBody>
        </p:sp>
      </p:grpSp>
      <p:sp>
        <p:nvSpPr>
          <p:cNvPr id="71" name="object 71"/>
          <p:cNvSpPr txBox="1"/>
          <p:nvPr/>
        </p:nvSpPr>
        <p:spPr>
          <a:xfrm>
            <a:off x="8701278" y="1530858"/>
            <a:ext cx="2689860" cy="574040"/>
          </a:xfrm>
          <a:prstGeom prst="rect">
            <a:avLst/>
          </a:prstGeom>
        </p:spPr>
        <p:txBody>
          <a:bodyPr vert="horz" wrap="square" lIns="0" tIns="12700" rIns="0" bIns="0" rtlCol="0">
            <a:spAutoFit/>
          </a:bodyPr>
          <a:lstStyle/>
          <a:p>
            <a:pPr marL="110489" marR="80010" indent="76200">
              <a:lnSpc>
                <a:spcPct val="100000"/>
              </a:lnSpc>
              <a:spcBef>
                <a:spcPts val="100"/>
              </a:spcBef>
            </a:pPr>
            <a:r>
              <a:rPr sz="1800" b="1" spc="-10" dirty="0">
                <a:solidFill>
                  <a:srgbClr val="7E7E7E"/>
                </a:solidFill>
                <a:latin typeface="Arial"/>
                <a:cs typeface="Arial"/>
              </a:rPr>
              <a:t>Адаптации</a:t>
            </a:r>
            <a:r>
              <a:rPr sz="1800" b="1" spc="-25" dirty="0">
                <a:solidFill>
                  <a:srgbClr val="7E7E7E"/>
                </a:solidFill>
                <a:latin typeface="Arial"/>
                <a:cs typeface="Arial"/>
              </a:rPr>
              <a:t> </a:t>
            </a:r>
            <a:r>
              <a:rPr sz="1800" b="1" spc="-10" dirty="0">
                <a:solidFill>
                  <a:srgbClr val="7E7E7E"/>
                </a:solidFill>
                <a:latin typeface="Arial"/>
                <a:cs typeface="Arial"/>
              </a:rPr>
              <a:t>Agile</a:t>
            </a:r>
            <a:r>
              <a:rPr sz="1800" b="1" spc="15" dirty="0">
                <a:solidFill>
                  <a:srgbClr val="7E7E7E"/>
                </a:solidFill>
                <a:latin typeface="Arial"/>
                <a:cs typeface="Arial"/>
              </a:rPr>
              <a:t> </a:t>
            </a:r>
            <a:r>
              <a:rPr sz="1800" b="1" dirty="0">
                <a:solidFill>
                  <a:srgbClr val="7E7E7E"/>
                </a:solidFill>
                <a:latin typeface="Arial"/>
                <a:cs typeface="Arial"/>
              </a:rPr>
              <a:t>для </a:t>
            </a:r>
            <a:r>
              <a:rPr sz="1800" b="1" spc="5" dirty="0">
                <a:solidFill>
                  <a:srgbClr val="7E7E7E"/>
                </a:solidFill>
                <a:latin typeface="Arial"/>
                <a:cs typeface="Arial"/>
              </a:rPr>
              <a:t> </a:t>
            </a:r>
            <a:r>
              <a:rPr sz="1800" b="1" spc="-10" dirty="0">
                <a:solidFill>
                  <a:srgbClr val="7E7E7E"/>
                </a:solidFill>
                <a:latin typeface="Arial"/>
                <a:cs typeface="Arial"/>
              </a:rPr>
              <a:t>предыдущих</a:t>
            </a:r>
            <a:r>
              <a:rPr sz="1800" b="1" spc="15" dirty="0">
                <a:solidFill>
                  <a:srgbClr val="7E7E7E"/>
                </a:solidFill>
                <a:latin typeface="Arial"/>
                <a:cs typeface="Arial"/>
              </a:rPr>
              <a:t> </a:t>
            </a:r>
            <a:r>
              <a:rPr sz="1800" b="1" spc="-10" dirty="0">
                <a:solidFill>
                  <a:srgbClr val="7E7E7E"/>
                </a:solidFill>
                <a:latin typeface="Arial"/>
                <a:cs typeface="Arial"/>
              </a:rPr>
              <a:t>уровней</a:t>
            </a:r>
            <a:endParaRPr sz="1800">
              <a:latin typeface="Arial"/>
              <a:cs typeface="Arial"/>
            </a:endParaRPr>
          </a:p>
        </p:txBody>
      </p:sp>
      <p:sp>
        <p:nvSpPr>
          <p:cNvPr id="76" name="object 76"/>
          <p:cNvSpPr txBox="1"/>
          <p:nvPr/>
        </p:nvSpPr>
        <p:spPr>
          <a:xfrm>
            <a:off x="3104134" y="1387475"/>
            <a:ext cx="542671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585858"/>
                </a:solidFill>
                <a:latin typeface="Arial"/>
                <a:cs typeface="Arial"/>
              </a:rPr>
              <a:t>Имеет</a:t>
            </a:r>
            <a:r>
              <a:rPr sz="1800" dirty="0">
                <a:solidFill>
                  <a:srgbClr val="585858"/>
                </a:solidFill>
                <a:latin typeface="Arial"/>
                <a:cs typeface="Arial"/>
              </a:rPr>
              <a:t> смысл</a:t>
            </a:r>
            <a:r>
              <a:rPr sz="1800" spc="-20" dirty="0">
                <a:solidFill>
                  <a:srgbClr val="585858"/>
                </a:solidFill>
                <a:latin typeface="Arial"/>
                <a:cs typeface="Arial"/>
              </a:rPr>
              <a:t> </a:t>
            </a:r>
            <a:r>
              <a:rPr sz="1800" spc="-5" dirty="0">
                <a:solidFill>
                  <a:srgbClr val="585858"/>
                </a:solidFill>
                <a:latin typeface="Arial"/>
                <a:cs typeface="Arial"/>
              </a:rPr>
              <a:t>выбрать</a:t>
            </a:r>
            <a:r>
              <a:rPr sz="1800" spc="-10" dirty="0">
                <a:solidFill>
                  <a:srgbClr val="585858"/>
                </a:solidFill>
                <a:latin typeface="Arial"/>
                <a:cs typeface="Arial"/>
              </a:rPr>
              <a:t> </a:t>
            </a:r>
            <a:r>
              <a:rPr sz="1800" spc="-5" dirty="0">
                <a:solidFill>
                  <a:srgbClr val="585858"/>
                </a:solidFill>
                <a:latin typeface="Arial"/>
                <a:cs typeface="Arial"/>
              </a:rPr>
              <a:t>нужный</a:t>
            </a:r>
            <a:r>
              <a:rPr sz="1800" spc="15" dirty="0">
                <a:solidFill>
                  <a:srgbClr val="585858"/>
                </a:solidFill>
                <a:latin typeface="Arial"/>
                <a:cs typeface="Arial"/>
              </a:rPr>
              <a:t> </a:t>
            </a:r>
            <a:r>
              <a:rPr sz="1800" dirty="0">
                <a:solidFill>
                  <a:srgbClr val="585858"/>
                </a:solidFill>
                <a:latin typeface="Arial"/>
                <a:cs typeface="Arial"/>
              </a:rPr>
              <a:t>диалект</a:t>
            </a:r>
            <a:r>
              <a:rPr sz="1800" spc="-5" dirty="0">
                <a:solidFill>
                  <a:srgbClr val="585858"/>
                </a:solidFill>
                <a:latin typeface="Arial"/>
                <a:cs typeface="Arial"/>
              </a:rPr>
              <a:t> Agile</a:t>
            </a:r>
            <a:r>
              <a:rPr sz="1800" dirty="0">
                <a:solidFill>
                  <a:srgbClr val="585858"/>
                </a:solidFill>
                <a:latin typeface="Arial"/>
                <a:cs typeface="Arial"/>
              </a:rPr>
              <a:t> </a:t>
            </a:r>
            <a:r>
              <a:rPr sz="1800" spc="-5" dirty="0">
                <a:solidFill>
                  <a:srgbClr val="585858"/>
                </a:solidFill>
                <a:latin typeface="Arial"/>
                <a:cs typeface="Arial"/>
              </a:rPr>
              <a:t>сразу</a:t>
            </a:r>
            <a:endParaRPr sz="1800" dirty="0">
              <a:latin typeface="Arial"/>
              <a:cs typeface="Arial"/>
            </a:endParaRPr>
          </a:p>
        </p:txBody>
      </p:sp>
      <p:sp>
        <p:nvSpPr>
          <p:cNvPr id="78" name="object 78"/>
          <p:cNvSpPr txBox="1">
            <a:spLocks noGrp="1"/>
          </p:cNvSpPr>
          <p:nvPr>
            <p:ph type="sldNum" sz="quarter" idx="4294967295"/>
          </p:nvPr>
        </p:nvSpPr>
        <p:spPr>
          <a:xfrm>
            <a:off x="0" y="0"/>
            <a:ext cx="0" cy="224420"/>
          </a:xfrm>
          <a:prstGeom prst="rect">
            <a:avLst/>
          </a:prstGeom>
        </p:spPr>
        <p:txBody>
          <a:bodyPr vert="horz" wrap="square" lIns="0" tIns="0" rIns="0" bIns="0" rtlCol="0">
            <a:spAutoFit/>
          </a:bodyPr>
          <a:lstStyle/>
          <a:p>
            <a:pPr marL="38100">
              <a:lnSpc>
                <a:spcPts val="1650"/>
              </a:lnSpc>
            </a:pPr>
            <a:endParaRPr dirty="0"/>
          </a:p>
        </p:txBody>
      </p:sp>
    </p:spTree>
    <p:extLst>
      <p:ext uri="{BB962C8B-B14F-4D97-AF65-F5344CB8AC3E}">
        <p14:creationId xmlns:p14="http://schemas.microsoft.com/office/powerpoint/2010/main" val="448560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6957059" cy="574040"/>
          </a:xfrm>
          <a:prstGeom prst="rect">
            <a:avLst/>
          </a:prstGeom>
        </p:spPr>
        <p:txBody>
          <a:bodyPr vert="horz" wrap="square" lIns="0" tIns="12700" rIns="0" bIns="0" rtlCol="0">
            <a:spAutoFit/>
          </a:bodyPr>
          <a:lstStyle/>
          <a:p>
            <a:pPr marL="12700">
              <a:lnSpc>
                <a:spcPct val="100000"/>
              </a:lnSpc>
              <a:spcBef>
                <a:spcPts val="100"/>
              </a:spcBef>
            </a:pPr>
            <a:r>
              <a:rPr dirty="0"/>
              <a:t>Agile-трансформация</a:t>
            </a:r>
            <a:r>
              <a:rPr spc="-60" dirty="0"/>
              <a:t> </a:t>
            </a:r>
            <a:r>
              <a:rPr dirty="0"/>
              <a:t>и</a:t>
            </a:r>
            <a:r>
              <a:rPr spc="-25" dirty="0"/>
              <a:t> </a:t>
            </a:r>
            <a:r>
              <a:rPr spc="-50" dirty="0"/>
              <a:t>культура</a:t>
            </a:r>
          </a:p>
        </p:txBody>
      </p:sp>
      <p:grpSp>
        <p:nvGrpSpPr>
          <p:cNvPr id="3" name="object 3"/>
          <p:cNvGrpSpPr/>
          <p:nvPr/>
        </p:nvGrpSpPr>
        <p:grpSpPr>
          <a:xfrm>
            <a:off x="989012" y="4679759"/>
            <a:ext cx="6579234" cy="962660"/>
            <a:chOff x="989012" y="4679759"/>
            <a:chExt cx="6579234" cy="962660"/>
          </a:xfrm>
        </p:grpSpPr>
        <p:sp>
          <p:nvSpPr>
            <p:cNvPr id="4" name="object 4"/>
            <p:cNvSpPr/>
            <p:nvPr/>
          </p:nvSpPr>
          <p:spPr>
            <a:xfrm>
              <a:off x="1002029" y="4692776"/>
              <a:ext cx="6553200" cy="936625"/>
            </a:xfrm>
            <a:custGeom>
              <a:avLst/>
              <a:gdLst/>
              <a:ahLst/>
              <a:cxnLst/>
              <a:rect l="l" t="t" r="r" b="b"/>
              <a:pathLst>
                <a:path w="6553200" h="936625">
                  <a:moveTo>
                    <a:pt x="6427470" y="181737"/>
                  </a:moveTo>
                  <a:lnTo>
                    <a:pt x="125729" y="181737"/>
                  </a:lnTo>
                  <a:lnTo>
                    <a:pt x="76788" y="191613"/>
                  </a:lnTo>
                  <a:lnTo>
                    <a:pt x="36823" y="218551"/>
                  </a:lnTo>
                  <a:lnTo>
                    <a:pt x="9879" y="258514"/>
                  </a:lnTo>
                  <a:lnTo>
                    <a:pt x="0" y="307467"/>
                  </a:lnTo>
                  <a:lnTo>
                    <a:pt x="0" y="810387"/>
                  </a:lnTo>
                  <a:lnTo>
                    <a:pt x="9879" y="859339"/>
                  </a:lnTo>
                  <a:lnTo>
                    <a:pt x="36823" y="899302"/>
                  </a:lnTo>
                  <a:lnTo>
                    <a:pt x="76788" y="926240"/>
                  </a:lnTo>
                  <a:lnTo>
                    <a:pt x="125729" y="936117"/>
                  </a:lnTo>
                  <a:lnTo>
                    <a:pt x="6427470" y="936117"/>
                  </a:lnTo>
                  <a:lnTo>
                    <a:pt x="6476422" y="926240"/>
                  </a:lnTo>
                  <a:lnTo>
                    <a:pt x="6516385" y="899302"/>
                  </a:lnTo>
                  <a:lnTo>
                    <a:pt x="6543323" y="859339"/>
                  </a:lnTo>
                  <a:lnTo>
                    <a:pt x="6553200" y="810387"/>
                  </a:lnTo>
                  <a:lnTo>
                    <a:pt x="6553200" y="307467"/>
                  </a:lnTo>
                  <a:lnTo>
                    <a:pt x="6543323" y="258514"/>
                  </a:lnTo>
                  <a:lnTo>
                    <a:pt x="6516385" y="218551"/>
                  </a:lnTo>
                  <a:lnTo>
                    <a:pt x="6476422" y="191613"/>
                  </a:lnTo>
                  <a:lnTo>
                    <a:pt x="6427470" y="181737"/>
                  </a:lnTo>
                  <a:close/>
                </a:path>
                <a:path w="6553200" h="936625">
                  <a:moveTo>
                    <a:pt x="80086" y="0"/>
                  </a:moveTo>
                  <a:lnTo>
                    <a:pt x="1092200" y="181737"/>
                  </a:lnTo>
                  <a:lnTo>
                    <a:pt x="2730499" y="181737"/>
                  </a:lnTo>
                  <a:lnTo>
                    <a:pt x="80086" y="0"/>
                  </a:lnTo>
                  <a:close/>
                </a:path>
              </a:pathLst>
            </a:custGeom>
            <a:solidFill>
              <a:srgbClr val="F1F1F1"/>
            </a:solidFill>
          </p:spPr>
          <p:txBody>
            <a:bodyPr wrap="square" lIns="0" tIns="0" rIns="0" bIns="0" rtlCol="0"/>
            <a:lstStyle/>
            <a:p>
              <a:endParaRPr/>
            </a:p>
          </p:txBody>
        </p:sp>
        <p:sp>
          <p:nvSpPr>
            <p:cNvPr id="5" name="object 5"/>
            <p:cNvSpPr/>
            <p:nvPr/>
          </p:nvSpPr>
          <p:spPr>
            <a:xfrm>
              <a:off x="1002029" y="4692776"/>
              <a:ext cx="6553200" cy="936625"/>
            </a:xfrm>
            <a:custGeom>
              <a:avLst/>
              <a:gdLst/>
              <a:ahLst/>
              <a:cxnLst/>
              <a:rect l="l" t="t" r="r" b="b"/>
              <a:pathLst>
                <a:path w="6553200" h="936625">
                  <a:moveTo>
                    <a:pt x="0" y="307467"/>
                  </a:moveTo>
                  <a:lnTo>
                    <a:pt x="9879" y="258514"/>
                  </a:lnTo>
                  <a:lnTo>
                    <a:pt x="36823" y="218551"/>
                  </a:lnTo>
                  <a:lnTo>
                    <a:pt x="76788" y="191613"/>
                  </a:lnTo>
                  <a:lnTo>
                    <a:pt x="125729" y="181737"/>
                  </a:lnTo>
                  <a:lnTo>
                    <a:pt x="1092200" y="181737"/>
                  </a:lnTo>
                  <a:lnTo>
                    <a:pt x="80086" y="0"/>
                  </a:lnTo>
                  <a:lnTo>
                    <a:pt x="2730499" y="181737"/>
                  </a:lnTo>
                  <a:lnTo>
                    <a:pt x="6427470" y="181737"/>
                  </a:lnTo>
                  <a:lnTo>
                    <a:pt x="6476422" y="191613"/>
                  </a:lnTo>
                  <a:lnTo>
                    <a:pt x="6516385" y="218551"/>
                  </a:lnTo>
                  <a:lnTo>
                    <a:pt x="6543323" y="258514"/>
                  </a:lnTo>
                  <a:lnTo>
                    <a:pt x="6553200" y="307467"/>
                  </a:lnTo>
                  <a:lnTo>
                    <a:pt x="6553200" y="496062"/>
                  </a:lnTo>
                  <a:lnTo>
                    <a:pt x="6553200" y="810387"/>
                  </a:lnTo>
                  <a:lnTo>
                    <a:pt x="6543323" y="859339"/>
                  </a:lnTo>
                  <a:lnTo>
                    <a:pt x="6516385" y="899302"/>
                  </a:lnTo>
                  <a:lnTo>
                    <a:pt x="6476422" y="926240"/>
                  </a:lnTo>
                  <a:lnTo>
                    <a:pt x="6427470" y="936117"/>
                  </a:lnTo>
                  <a:lnTo>
                    <a:pt x="2730499" y="936117"/>
                  </a:lnTo>
                  <a:lnTo>
                    <a:pt x="1092200" y="936117"/>
                  </a:lnTo>
                  <a:lnTo>
                    <a:pt x="125729" y="936117"/>
                  </a:lnTo>
                  <a:lnTo>
                    <a:pt x="76788" y="926240"/>
                  </a:lnTo>
                  <a:lnTo>
                    <a:pt x="36823" y="899302"/>
                  </a:lnTo>
                  <a:lnTo>
                    <a:pt x="9879" y="859339"/>
                  </a:lnTo>
                  <a:lnTo>
                    <a:pt x="0" y="810387"/>
                  </a:lnTo>
                  <a:lnTo>
                    <a:pt x="0" y="496062"/>
                  </a:lnTo>
                  <a:lnTo>
                    <a:pt x="0" y="307467"/>
                  </a:lnTo>
                  <a:close/>
                </a:path>
              </a:pathLst>
            </a:custGeom>
            <a:ln w="25908">
              <a:solidFill>
                <a:srgbClr val="A6A6A6"/>
              </a:solidFill>
            </a:ln>
          </p:spPr>
          <p:txBody>
            <a:bodyPr wrap="square" lIns="0" tIns="0" rIns="0" bIns="0" rtlCol="0"/>
            <a:lstStyle/>
            <a:p>
              <a:endParaRPr/>
            </a:p>
          </p:txBody>
        </p:sp>
      </p:grpSp>
      <p:sp>
        <p:nvSpPr>
          <p:cNvPr id="6" name="object 6"/>
          <p:cNvSpPr txBox="1"/>
          <p:nvPr/>
        </p:nvSpPr>
        <p:spPr>
          <a:xfrm>
            <a:off x="953516" y="1186941"/>
            <a:ext cx="10391140" cy="4376420"/>
          </a:xfrm>
          <a:prstGeom prst="rect">
            <a:avLst/>
          </a:prstGeom>
        </p:spPr>
        <p:txBody>
          <a:bodyPr vert="horz" wrap="square" lIns="0" tIns="12700" rIns="0" bIns="0" rtlCol="0">
            <a:spAutoFit/>
          </a:bodyPr>
          <a:lstStyle/>
          <a:p>
            <a:pPr marL="355600" marR="54610" indent="-342900">
              <a:lnSpc>
                <a:spcPct val="100000"/>
              </a:lnSpc>
              <a:spcBef>
                <a:spcPts val="100"/>
              </a:spcBef>
              <a:buClr>
                <a:srgbClr val="006699"/>
              </a:buClr>
              <a:buSzPct val="135416"/>
              <a:buFont typeface="Wingdings"/>
              <a:buChar char=""/>
              <a:tabLst>
                <a:tab pos="355600" algn="l"/>
              </a:tabLst>
            </a:pPr>
            <a:r>
              <a:rPr sz="2400" dirty="0">
                <a:latin typeface="Arial"/>
                <a:cs typeface="Arial"/>
              </a:rPr>
              <a:t>IBM:</a:t>
            </a:r>
            <a:r>
              <a:rPr sz="2400" spc="-5" dirty="0">
                <a:latin typeface="Arial"/>
                <a:cs typeface="Arial"/>
              </a:rPr>
              <a:t> </a:t>
            </a:r>
            <a:r>
              <a:rPr sz="2400" spc="-10" dirty="0">
                <a:latin typeface="Arial"/>
                <a:cs typeface="Arial"/>
              </a:rPr>
              <a:t>собственный</a:t>
            </a:r>
            <a:r>
              <a:rPr sz="2400" dirty="0">
                <a:latin typeface="Arial"/>
                <a:cs typeface="Arial"/>
              </a:rPr>
              <a:t> </a:t>
            </a:r>
            <a:r>
              <a:rPr sz="2400" spc="-10" dirty="0">
                <a:latin typeface="Arial"/>
                <a:cs typeface="Arial"/>
              </a:rPr>
              <a:t>вариант</a:t>
            </a:r>
            <a:r>
              <a:rPr sz="2400" spc="25" dirty="0">
                <a:latin typeface="Arial"/>
                <a:cs typeface="Arial"/>
              </a:rPr>
              <a:t> </a:t>
            </a:r>
            <a:r>
              <a:rPr sz="2400" spc="-5" dirty="0">
                <a:latin typeface="Arial"/>
                <a:cs typeface="Arial"/>
              </a:rPr>
              <a:t>disciplined</a:t>
            </a:r>
            <a:r>
              <a:rPr sz="2400" spc="50" dirty="0">
                <a:latin typeface="Arial"/>
                <a:cs typeface="Arial"/>
              </a:rPr>
              <a:t> </a:t>
            </a:r>
            <a:r>
              <a:rPr sz="2400" spc="-5" dirty="0">
                <a:latin typeface="Arial"/>
                <a:cs typeface="Arial"/>
              </a:rPr>
              <a:t>agile</a:t>
            </a:r>
            <a:r>
              <a:rPr sz="2400" spc="30" dirty="0">
                <a:latin typeface="Arial"/>
                <a:cs typeface="Arial"/>
              </a:rPr>
              <a:t> </a:t>
            </a:r>
            <a:r>
              <a:rPr sz="2400" dirty="0">
                <a:latin typeface="Arial"/>
                <a:cs typeface="Arial"/>
              </a:rPr>
              <a:t>и </a:t>
            </a:r>
            <a:r>
              <a:rPr sz="2400" spc="-5" dirty="0">
                <a:latin typeface="Arial"/>
                <a:cs typeface="Arial"/>
              </a:rPr>
              <a:t>design</a:t>
            </a:r>
            <a:r>
              <a:rPr sz="2400" spc="25" dirty="0">
                <a:latin typeface="Arial"/>
                <a:cs typeface="Arial"/>
              </a:rPr>
              <a:t> </a:t>
            </a:r>
            <a:r>
              <a:rPr sz="2400" spc="-5" dirty="0">
                <a:latin typeface="Arial"/>
                <a:cs typeface="Arial"/>
              </a:rPr>
              <a:t>thinking</a:t>
            </a:r>
            <a:r>
              <a:rPr sz="2400" spc="20" dirty="0">
                <a:latin typeface="Arial"/>
                <a:cs typeface="Arial"/>
              </a:rPr>
              <a:t> </a:t>
            </a:r>
            <a:r>
              <a:rPr sz="2400" spc="-15" dirty="0">
                <a:latin typeface="Arial"/>
                <a:cs typeface="Arial"/>
              </a:rPr>
              <a:t>позволили </a:t>
            </a:r>
            <a:r>
              <a:rPr sz="2400" spc="-655" dirty="0">
                <a:latin typeface="Arial"/>
                <a:cs typeface="Arial"/>
              </a:rPr>
              <a:t> </a:t>
            </a:r>
            <a:r>
              <a:rPr sz="2400" spc="-5" dirty="0">
                <a:latin typeface="Arial"/>
                <a:cs typeface="Arial"/>
              </a:rPr>
              <a:t>внести</a:t>
            </a:r>
            <a:r>
              <a:rPr sz="2400" spc="-10" dirty="0">
                <a:latin typeface="Arial"/>
                <a:cs typeface="Arial"/>
              </a:rPr>
              <a:t> инициативу</a:t>
            </a:r>
            <a:r>
              <a:rPr sz="2400" spc="-35" dirty="0">
                <a:latin typeface="Arial"/>
                <a:cs typeface="Arial"/>
              </a:rPr>
              <a:t> </a:t>
            </a:r>
            <a:r>
              <a:rPr sz="2400" spc="-15" dirty="0">
                <a:latin typeface="Arial"/>
                <a:cs typeface="Arial"/>
              </a:rPr>
              <a:t>во</a:t>
            </a:r>
            <a:r>
              <a:rPr sz="2400" spc="-5" dirty="0">
                <a:latin typeface="Arial"/>
                <a:cs typeface="Arial"/>
              </a:rPr>
              <a:t> </a:t>
            </a:r>
            <a:r>
              <a:rPr sz="2400" spc="-10" dirty="0">
                <a:latin typeface="Arial"/>
                <a:cs typeface="Arial"/>
              </a:rPr>
              <a:t>всей </a:t>
            </a:r>
            <a:r>
              <a:rPr sz="2400" spc="-5" dirty="0">
                <a:latin typeface="Arial"/>
                <a:cs typeface="Arial"/>
              </a:rPr>
              <a:t>корпорации</a:t>
            </a:r>
            <a:endParaRPr sz="2400">
              <a:latin typeface="Arial"/>
              <a:cs typeface="Arial"/>
            </a:endParaRPr>
          </a:p>
          <a:p>
            <a:pPr marL="355600" indent="-342900">
              <a:lnSpc>
                <a:spcPct val="100000"/>
              </a:lnSpc>
              <a:spcBef>
                <a:spcPts val="1200"/>
              </a:spcBef>
              <a:buClr>
                <a:srgbClr val="006699"/>
              </a:buClr>
              <a:buSzPct val="135416"/>
              <a:buFont typeface="Wingdings"/>
              <a:buChar char=""/>
              <a:tabLst>
                <a:tab pos="355600" algn="l"/>
              </a:tabLst>
            </a:pPr>
            <a:r>
              <a:rPr sz="2400" spc="-15" dirty="0">
                <a:latin typeface="Arial"/>
                <a:cs typeface="Arial"/>
              </a:rPr>
              <a:t>Сбербанк</a:t>
            </a:r>
            <a:r>
              <a:rPr sz="2400" spc="25" dirty="0">
                <a:latin typeface="Arial"/>
                <a:cs typeface="Arial"/>
              </a:rPr>
              <a:t> </a:t>
            </a:r>
            <a:r>
              <a:rPr sz="2400" dirty="0">
                <a:latin typeface="Arial"/>
                <a:cs typeface="Arial"/>
              </a:rPr>
              <a:t>и</a:t>
            </a:r>
            <a:r>
              <a:rPr sz="2400" spc="-10" dirty="0">
                <a:latin typeface="Arial"/>
                <a:cs typeface="Arial"/>
              </a:rPr>
              <a:t> Альфа-банк:</a:t>
            </a:r>
            <a:r>
              <a:rPr sz="2400" spc="5" dirty="0">
                <a:latin typeface="Arial"/>
                <a:cs typeface="Arial"/>
              </a:rPr>
              <a:t> </a:t>
            </a:r>
            <a:r>
              <a:rPr sz="2400" spc="-15" dirty="0">
                <a:latin typeface="Arial"/>
                <a:cs typeface="Arial"/>
              </a:rPr>
              <a:t>похожие,</a:t>
            </a:r>
            <a:r>
              <a:rPr sz="2400" spc="5" dirty="0">
                <a:latin typeface="Arial"/>
                <a:cs typeface="Arial"/>
              </a:rPr>
              <a:t> </a:t>
            </a:r>
            <a:r>
              <a:rPr sz="2400" dirty="0">
                <a:latin typeface="Arial"/>
                <a:cs typeface="Arial"/>
              </a:rPr>
              <a:t>из</a:t>
            </a:r>
            <a:r>
              <a:rPr sz="2400" spc="-15" dirty="0">
                <a:latin typeface="Arial"/>
                <a:cs typeface="Arial"/>
              </a:rPr>
              <a:t> одной</a:t>
            </a:r>
            <a:r>
              <a:rPr sz="2400" dirty="0">
                <a:latin typeface="Arial"/>
                <a:cs typeface="Arial"/>
              </a:rPr>
              <a:t> </a:t>
            </a:r>
            <a:r>
              <a:rPr sz="2400" spc="-10" dirty="0">
                <a:latin typeface="Arial"/>
                <a:cs typeface="Arial"/>
              </a:rPr>
              <a:t>отрасли,</a:t>
            </a:r>
            <a:r>
              <a:rPr sz="2400" spc="-15" dirty="0">
                <a:latin typeface="Arial"/>
                <a:cs typeface="Arial"/>
              </a:rPr>
              <a:t> </a:t>
            </a:r>
            <a:r>
              <a:rPr sz="2400" spc="-5" dirty="0">
                <a:latin typeface="Arial"/>
                <a:cs typeface="Arial"/>
              </a:rPr>
              <a:t>но </a:t>
            </a:r>
            <a:r>
              <a:rPr sz="2400" spc="-15" dirty="0">
                <a:latin typeface="Arial"/>
                <a:cs typeface="Arial"/>
              </a:rPr>
              <a:t>очень</a:t>
            </a:r>
            <a:r>
              <a:rPr sz="2400" spc="10" dirty="0">
                <a:latin typeface="Arial"/>
                <a:cs typeface="Arial"/>
              </a:rPr>
              <a:t> </a:t>
            </a:r>
            <a:r>
              <a:rPr sz="2400" spc="-10" dirty="0">
                <a:latin typeface="Arial"/>
                <a:cs typeface="Arial"/>
              </a:rPr>
              <a:t>разные</a:t>
            </a:r>
            <a:endParaRPr sz="2400">
              <a:latin typeface="Arial"/>
              <a:cs typeface="Arial"/>
            </a:endParaRPr>
          </a:p>
          <a:p>
            <a:pPr marL="733425" marR="367665" lvl="1" indent="-343535">
              <a:lnSpc>
                <a:spcPct val="100000"/>
              </a:lnSpc>
              <a:spcBef>
                <a:spcPts val="1205"/>
              </a:spcBef>
              <a:buClr>
                <a:srgbClr val="006699"/>
              </a:buClr>
              <a:buSzPct val="135000"/>
              <a:buFont typeface="Wingdings"/>
              <a:buChar char=""/>
              <a:tabLst>
                <a:tab pos="733425" algn="l"/>
                <a:tab pos="734060" algn="l"/>
              </a:tabLst>
            </a:pPr>
            <a:r>
              <a:rPr sz="2000" spc="-10" dirty="0">
                <a:latin typeface="Arial"/>
                <a:cs typeface="Arial"/>
              </a:rPr>
              <a:t>Сбербанк </a:t>
            </a:r>
            <a:r>
              <a:rPr sz="2000" dirty="0">
                <a:latin typeface="Arial"/>
                <a:cs typeface="Arial"/>
              </a:rPr>
              <a:t>– попытка </a:t>
            </a:r>
            <a:r>
              <a:rPr sz="2000" spc="-15" dirty="0">
                <a:latin typeface="Arial"/>
                <a:cs typeface="Arial"/>
              </a:rPr>
              <a:t>организовать </a:t>
            </a:r>
            <a:r>
              <a:rPr sz="2000" dirty="0">
                <a:latin typeface="Arial"/>
                <a:cs typeface="Arial"/>
              </a:rPr>
              <a:t>ареал </a:t>
            </a:r>
            <a:r>
              <a:rPr sz="2000" spc="-15" dirty="0">
                <a:latin typeface="Arial"/>
                <a:cs typeface="Arial"/>
              </a:rPr>
              <a:t>нового </a:t>
            </a:r>
            <a:r>
              <a:rPr sz="2000" dirty="0">
                <a:latin typeface="Arial"/>
                <a:cs typeface="Arial"/>
              </a:rPr>
              <a:t>после </a:t>
            </a:r>
            <a:r>
              <a:rPr sz="2000" spc="-20" dirty="0">
                <a:latin typeface="Arial"/>
                <a:cs typeface="Arial"/>
              </a:rPr>
              <a:t>того, </a:t>
            </a:r>
            <a:r>
              <a:rPr sz="2000" spc="15" dirty="0">
                <a:latin typeface="Arial"/>
                <a:cs typeface="Arial"/>
              </a:rPr>
              <a:t>как </a:t>
            </a:r>
            <a:r>
              <a:rPr sz="2000" dirty="0">
                <a:latin typeface="Arial"/>
                <a:cs typeface="Arial"/>
              </a:rPr>
              <a:t>традиционный </a:t>
            </a:r>
            <a:r>
              <a:rPr sz="2000" spc="-545" dirty="0">
                <a:latin typeface="Arial"/>
                <a:cs typeface="Arial"/>
              </a:rPr>
              <a:t> </a:t>
            </a:r>
            <a:r>
              <a:rPr sz="2000" spc="-10" dirty="0">
                <a:latin typeface="Arial"/>
                <a:cs typeface="Arial"/>
              </a:rPr>
              <a:t>менеджмент</a:t>
            </a:r>
            <a:r>
              <a:rPr sz="2000" spc="-50" dirty="0">
                <a:latin typeface="Arial"/>
                <a:cs typeface="Arial"/>
              </a:rPr>
              <a:t> </a:t>
            </a:r>
            <a:r>
              <a:rPr sz="2000" spc="-15" dirty="0">
                <a:latin typeface="Arial"/>
                <a:cs typeface="Arial"/>
              </a:rPr>
              <a:t>вышел</a:t>
            </a:r>
            <a:r>
              <a:rPr sz="2000" spc="-20" dirty="0">
                <a:latin typeface="Arial"/>
                <a:cs typeface="Arial"/>
              </a:rPr>
              <a:t> </a:t>
            </a:r>
            <a:r>
              <a:rPr sz="2000" spc="-5" dirty="0">
                <a:latin typeface="Arial"/>
                <a:cs typeface="Arial"/>
              </a:rPr>
              <a:t>на</a:t>
            </a:r>
            <a:r>
              <a:rPr sz="2000" spc="-15" dirty="0">
                <a:latin typeface="Arial"/>
                <a:cs typeface="Arial"/>
              </a:rPr>
              <a:t> </a:t>
            </a:r>
            <a:r>
              <a:rPr sz="2000" spc="-20" dirty="0">
                <a:latin typeface="Arial"/>
                <a:cs typeface="Arial"/>
              </a:rPr>
              <a:t>пределы</a:t>
            </a:r>
            <a:r>
              <a:rPr sz="2000" spc="-10" dirty="0">
                <a:latin typeface="Arial"/>
                <a:cs typeface="Arial"/>
              </a:rPr>
              <a:t> </a:t>
            </a:r>
            <a:r>
              <a:rPr sz="2000" spc="-15" dirty="0">
                <a:latin typeface="Arial"/>
                <a:cs typeface="Arial"/>
              </a:rPr>
              <a:t>возможного,</a:t>
            </a:r>
            <a:r>
              <a:rPr sz="2000" spc="-40" dirty="0">
                <a:latin typeface="Arial"/>
                <a:cs typeface="Arial"/>
              </a:rPr>
              <a:t> </a:t>
            </a:r>
            <a:r>
              <a:rPr sz="2000" dirty="0">
                <a:latin typeface="Arial"/>
                <a:cs typeface="Arial"/>
              </a:rPr>
              <a:t>и</a:t>
            </a:r>
            <a:r>
              <a:rPr sz="2000" spc="-20" dirty="0">
                <a:latin typeface="Arial"/>
                <a:cs typeface="Arial"/>
              </a:rPr>
              <a:t> </a:t>
            </a:r>
            <a:r>
              <a:rPr sz="2000" spc="-5" dirty="0">
                <a:latin typeface="Arial"/>
                <a:cs typeface="Arial"/>
              </a:rPr>
              <a:t>не</a:t>
            </a:r>
            <a:r>
              <a:rPr sz="2000" spc="5" dirty="0">
                <a:latin typeface="Arial"/>
                <a:cs typeface="Arial"/>
              </a:rPr>
              <a:t> </a:t>
            </a:r>
            <a:r>
              <a:rPr sz="2000" spc="-5" dirty="0">
                <a:latin typeface="Arial"/>
                <a:cs typeface="Arial"/>
              </a:rPr>
              <a:t>дал</a:t>
            </a:r>
            <a:r>
              <a:rPr sz="2000" spc="-15" dirty="0">
                <a:latin typeface="Arial"/>
                <a:cs typeface="Arial"/>
              </a:rPr>
              <a:t> </a:t>
            </a:r>
            <a:r>
              <a:rPr sz="2000" dirty="0">
                <a:latin typeface="Arial"/>
                <a:cs typeface="Arial"/>
              </a:rPr>
              <a:t>нужной</a:t>
            </a:r>
            <a:r>
              <a:rPr sz="2000" spc="-25" dirty="0">
                <a:latin typeface="Arial"/>
                <a:cs typeface="Arial"/>
              </a:rPr>
              <a:t> </a:t>
            </a:r>
            <a:r>
              <a:rPr sz="2000" dirty="0">
                <a:latin typeface="Arial"/>
                <a:cs typeface="Arial"/>
              </a:rPr>
              <a:t>гибкости</a:t>
            </a:r>
            <a:endParaRPr sz="2000">
              <a:latin typeface="Arial"/>
              <a:cs typeface="Arial"/>
            </a:endParaRPr>
          </a:p>
          <a:p>
            <a:pPr marL="733425" lvl="1" indent="-343535">
              <a:lnSpc>
                <a:spcPct val="100000"/>
              </a:lnSpc>
              <a:spcBef>
                <a:spcPts val="805"/>
              </a:spcBef>
              <a:buClr>
                <a:srgbClr val="006699"/>
              </a:buClr>
              <a:buSzPct val="135000"/>
              <a:buFont typeface="Wingdings"/>
              <a:buChar char=""/>
              <a:tabLst>
                <a:tab pos="733425" algn="l"/>
                <a:tab pos="734060" algn="l"/>
              </a:tabLst>
            </a:pPr>
            <a:r>
              <a:rPr sz="2000" spc="-10" dirty="0">
                <a:latin typeface="Arial"/>
                <a:cs typeface="Arial"/>
              </a:rPr>
              <a:t>Альфа-банк</a:t>
            </a:r>
            <a:r>
              <a:rPr sz="2000" spc="-35" dirty="0">
                <a:latin typeface="Arial"/>
                <a:cs typeface="Arial"/>
              </a:rPr>
              <a:t> </a:t>
            </a:r>
            <a:r>
              <a:rPr sz="2000" dirty="0">
                <a:latin typeface="Arial"/>
                <a:cs typeface="Arial"/>
              </a:rPr>
              <a:t>– </a:t>
            </a:r>
            <a:r>
              <a:rPr sz="2000" spc="-5" dirty="0">
                <a:latin typeface="Arial"/>
                <a:cs typeface="Arial"/>
              </a:rPr>
              <a:t>островки</a:t>
            </a:r>
            <a:r>
              <a:rPr sz="2000" spc="-45" dirty="0">
                <a:latin typeface="Arial"/>
                <a:cs typeface="Arial"/>
              </a:rPr>
              <a:t> </a:t>
            </a:r>
            <a:r>
              <a:rPr sz="2000" spc="-10" dirty="0">
                <a:latin typeface="Arial"/>
                <a:cs typeface="Arial"/>
              </a:rPr>
              <a:t>революций,</a:t>
            </a:r>
            <a:r>
              <a:rPr sz="2000" spc="-30" dirty="0">
                <a:latin typeface="Arial"/>
                <a:cs typeface="Arial"/>
              </a:rPr>
              <a:t> </a:t>
            </a:r>
            <a:r>
              <a:rPr sz="2000" dirty="0">
                <a:latin typeface="Arial"/>
                <a:cs typeface="Arial"/>
              </a:rPr>
              <a:t>команд,</a:t>
            </a:r>
            <a:r>
              <a:rPr sz="2000" spc="-30" dirty="0">
                <a:latin typeface="Arial"/>
                <a:cs typeface="Arial"/>
              </a:rPr>
              <a:t> </a:t>
            </a:r>
            <a:r>
              <a:rPr sz="2000" spc="-10" dirty="0">
                <a:latin typeface="Arial"/>
                <a:cs typeface="Arial"/>
              </a:rPr>
              <a:t>работающих</a:t>
            </a:r>
            <a:r>
              <a:rPr sz="2000" spc="-5" dirty="0">
                <a:latin typeface="Arial"/>
                <a:cs typeface="Arial"/>
              </a:rPr>
              <a:t> </a:t>
            </a:r>
            <a:r>
              <a:rPr sz="2000" dirty="0">
                <a:latin typeface="Arial"/>
                <a:cs typeface="Arial"/>
              </a:rPr>
              <a:t>по-новому</a:t>
            </a:r>
            <a:r>
              <a:rPr sz="2000" spc="-35" dirty="0">
                <a:latin typeface="Arial"/>
                <a:cs typeface="Arial"/>
              </a:rPr>
              <a:t> </a:t>
            </a:r>
            <a:r>
              <a:rPr sz="2000" dirty="0">
                <a:latin typeface="Arial"/>
                <a:cs typeface="Arial"/>
              </a:rPr>
              <a:t>и</a:t>
            </a:r>
            <a:endParaRPr sz="2000">
              <a:latin typeface="Arial"/>
              <a:cs typeface="Arial"/>
            </a:endParaRPr>
          </a:p>
          <a:p>
            <a:pPr marL="733425">
              <a:lnSpc>
                <a:spcPct val="100000"/>
              </a:lnSpc>
            </a:pPr>
            <a:r>
              <a:rPr sz="2000" spc="-10" dirty="0">
                <a:latin typeface="Arial"/>
                <a:cs typeface="Arial"/>
              </a:rPr>
              <a:t>поддерживаемых</a:t>
            </a:r>
            <a:r>
              <a:rPr sz="2000" spc="-30" dirty="0">
                <a:latin typeface="Arial"/>
                <a:cs typeface="Arial"/>
              </a:rPr>
              <a:t> </a:t>
            </a:r>
            <a:r>
              <a:rPr sz="2000" spc="-10" dirty="0">
                <a:latin typeface="Arial"/>
                <a:cs typeface="Arial"/>
              </a:rPr>
              <a:t>топами,</a:t>
            </a:r>
            <a:r>
              <a:rPr sz="2000" spc="-25" dirty="0">
                <a:latin typeface="Arial"/>
                <a:cs typeface="Arial"/>
              </a:rPr>
              <a:t> </a:t>
            </a:r>
            <a:r>
              <a:rPr sz="2000" spc="-5" dirty="0">
                <a:latin typeface="Arial"/>
                <a:cs typeface="Arial"/>
              </a:rPr>
              <a:t>явный</a:t>
            </a:r>
            <a:r>
              <a:rPr sz="2000" spc="-15" dirty="0">
                <a:latin typeface="Arial"/>
                <a:cs typeface="Arial"/>
              </a:rPr>
              <a:t> </a:t>
            </a:r>
            <a:r>
              <a:rPr sz="2000" spc="-10" dirty="0">
                <a:latin typeface="Arial"/>
                <a:cs typeface="Arial"/>
              </a:rPr>
              <a:t>акцент</a:t>
            </a:r>
            <a:r>
              <a:rPr sz="2000" spc="-20" dirty="0">
                <a:latin typeface="Arial"/>
                <a:cs typeface="Arial"/>
              </a:rPr>
              <a:t> </a:t>
            </a:r>
            <a:r>
              <a:rPr sz="2000" spc="-5" dirty="0">
                <a:latin typeface="Arial"/>
                <a:cs typeface="Arial"/>
              </a:rPr>
              <a:t>на</a:t>
            </a:r>
            <a:r>
              <a:rPr sz="2000" spc="-10" dirty="0">
                <a:latin typeface="Arial"/>
                <a:cs typeface="Arial"/>
              </a:rPr>
              <a:t> </a:t>
            </a:r>
            <a:r>
              <a:rPr sz="2000" spc="-5" dirty="0">
                <a:latin typeface="Arial"/>
                <a:cs typeface="Arial"/>
              </a:rPr>
              <a:t>новые</a:t>
            </a:r>
            <a:r>
              <a:rPr sz="2000" spc="-20" dirty="0">
                <a:latin typeface="Arial"/>
                <a:cs typeface="Arial"/>
              </a:rPr>
              <a:t> </a:t>
            </a:r>
            <a:r>
              <a:rPr sz="2000" spc="-5" dirty="0">
                <a:latin typeface="Arial"/>
                <a:cs typeface="Arial"/>
              </a:rPr>
              <a:t>ценности</a:t>
            </a:r>
            <a:endParaRPr sz="2000">
              <a:latin typeface="Arial"/>
              <a:cs typeface="Arial"/>
            </a:endParaRPr>
          </a:p>
          <a:p>
            <a:pPr marL="355600" indent="-342900">
              <a:lnSpc>
                <a:spcPct val="100000"/>
              </a:lnSpc>
              <a:spcBef>
                <a:spcPts val="790"/>
              </a:spcBef>
              <a:buClr>
                <a:srgbClr val="006699"/>
              </a:buClr>
              <a:buSzPct val="135416"/>
              <a:buFont typeface="Wingdings"/>
              <a:buChar char=""/>
              <a:tabLst>
                <a:tab pos="355600" algn="l"/>
              </a:tabLst>
            </a:pPr>
            <a:r>
              <a:rPr sz="2400" spc="-10" dirty="0">
                <a:latin typeface="Arial"/>
                <a:cs typeface="Arial"/>
              </a:rPr>
              <a:t>InfoWatch</a:t>
            </a:r>
            <a:r>
              <a:rPr sz="2400" spc="-20" dirty="0">
                <a:latin typeface="Arial"/>
                <a:cs typeface="Arial"/>
              </a:rPr>
              <a:t> </a:t>
            </a:r>
            <a:r>
              <a:rPr sz="2400" dirty="0">
                <a:latin typeface="Arial"/>
                <a:cs typeface="Arial"/>
              </a:rPr>
              <a:t>–</a:t>
            </a:r>
            <a:r>
              <a:rPr sz="2400" spc="-10" dirty="0">
                <a:latin typeface="Arial"/>
                <a:cs typeface="Arial"/>
              </a:rPr>
              <a:t> </a:t>
            </a:r>
            <a:r>
              <a:rPr sz="2400" spc="-5" dirty="0">
                <a:latin typeface="Arial"/>
                <a:cs typeface="Arial"/>
              </a:rPr>
              <a:t>изменение</a:t>
            </a:r>
            <a:r>
              <a:rPr sz="2400" dirty="0">
                <a:latin typeface="Arial"/>
                <a:cs typeface="Arial"/>
              </a:rPr>
              <a:t> </a:t>
            </a:r>
            <a:r>
              <a:rPr sz="2400" spc="-30" dirty="0">
                <a:latin typeface="Arial"/>
                <a:cs typeface="Arial"/>
              </a:rPr>
              <a:t>культуры</a:t>
            </a:r>
            <a:r>
              <a:rPr sz="2400" spc="-10" dirty="0">
                <a:latin typeface="Arial"/>
                <a:cs typeface="Arial"/>
              </a:rPr>
              <a:t> «Психология</a:t>
            </a:r>
            <a:r>
              <a:rPr sz="2400" spc="-15" dirty="0">
                <a:latin typeface="Arial"/>
                <a:cs typeface="Arial"/>
              </a:rPr>
              <a:t> </a:t>
            </a:r>
            <a:r>
              <a:rPr sz="2400" spc="-5" dirty="0">
                <a:latin typeface="Arial"/>
                <a:cs typeface="Arial"/>
              </a:rPr>
              <a:t>позитивных</a:t>
            </a:r>
            <a:r>
              <a:rPr sz="2400" spc="-10" dirty="0">
                <a:latin typeface="Arial"/>
                <a:cs typeface="Arial"/>
              </a:rPr>
              <a:t> </a:t>
            </a:r>
            <a:r>
              <a:rPr sz="2400" spc="-5" dirty="0">
                <a:latin typeface="Arial"/>
                <a:cs typeface="Arial"/>
              </a:rPr>
              <a:t>изменений»</a:t>
            </a:r>
            <a:endParaRPr sz="2400">
              <a:latin typeface="Arial"/>
              <a:cs typeface="Arial"/>
            </a:endParaRPr>
          </a:p>
          <a:p>
            <a:pPr>
              <a:lnSpc>
                <a:spcPct val="100000"/>
              </a:lnSpc>
              <a:spcBef>
                <a:spcPts val="20"/>
              </a:spcBef>
            </a:pPr>
            <a:endParaRPr sz="3750">
              <a:latin typeface="Arial"/>
              <a:cs typeface="Arial"/>
            </a:endParaRPr>
          </a:p>
          <a:p>
            <a:pPr marL="931544" marR="3980815">
              <a:lnSpc>
                <a:spcPct val="100000"/>
              </a:lnSpc>
            </a:pPr>
            <a:r>
              <a:rPr sz="2000" spc="-5" dirty="0">
                <a:solidFill>
                  <a:srgbClr val="585858"/>
                </a:solidFill>
                <a:latin typeface="Arial"/>
                <a:cs typeface="Arial"/>
              </a:rPr>
              <a:t>Думая </a:t>
            </a:r>
            <a:r>
              <a:rPr sz="2000" dirty="0">
                <a:solidFill>
                  <a:srgbClr val="585858"/>
                </a:solidFill>
                <a:latin typeface="Arial"/>
                <a:cs typeface="Arial"/>
              </a:rPr>
              <a:t>о </a:t>
            </a:r>
            <a:r>
              <a:rPr sz="2000" spc="-5" dirty="0">
                <a:solidFill>
                  <a:srgbClr val="585858"/>
                </a:solidFill>
                <a:latin typeface="Arial"/>
                <a:cs typeface="Arial"/>
              </a:rPr>
              <a:t>внедрении </a:t>
            </a:r>
            <a:r>
              <a:rPr sz="2000" dirty="0">
                <a:solidFill>
                  <a:srgbClr val="585858"/>
                </a:solidFill>
                <a:latin typeface="Arial"/>
                <a:cs typeface="Arial"/>
              </a:rPr>
              <a:t>Agile </a:t>
            </a:r>
            <a:r>
              <a:rPr sz="2000" spc="-5" dirty="0">
                <a:solidFill>
                  <a:srgbClr val="585858"/>
                </a:solidFill>
                <a:latin typeface="Arial"/>
                <a:cs typeface="Arial"/>
              </a:rPr>
              <a:t>необходимо решить, </a:t>
            </a:r>
            <a:r>
              <a:rPr sz="2000" spc="-545" dirty="0">
                <a:solidFill>
                  <a:srgbClr val="585858"/>
                </a:solidFill>
                <a:latin typeface="Arial"/>
                <a:cs typeface="Arial"/>
              </a:rPr>
              <a:t> </a:t>
            </a:r>
            <a:r>
              <a:rPr sz="2000" dirty="0">
                <a:solidFill>
                  <a:srgbClr val="585858"/>
                </a:solidFill>
                <a:latin typeface="Arial"/>
                <a:cs typeface="Arial"/>
              </a:rPr>
              <a:t>в</a:t>
            </a:r>
            <a:r>
              <a:rPr sz="2000" spc="-20" dirty="0">
                <a:solidFill>
                  <a:srgbClr val="585858"/>
                </a:solidFill>
                <a:latin typeface="Arial"/>
                <a:cs typeface="Arial"/>
              </a:rPr>
              <a:t> </a:t>
            </a:r>
            <a:r>
              <a:rPr sz="2000" dirty="0">
                <a:solidFill>
                  <a:srgbClr val="585858"/>
                </a:solidFill>
                <a:latin typeface="Arial"/>
                <a:cs typeface="Arial"/>
              </a:rPr>
              <a:t>какой</a:t>
            </a:r>
            <a:r>
              <a:rPr sz="2000" spc="-20" dirty="0">
                <a:solidFill>
                  <a:srgbClr val="585858"/>
                </a:solidFill>
                <a:latin typeface="Arial"/>
                <a:cs typeface="Arial"/>
              </a:rPr>
              <a:t> </a:t>
            </a:r>
            <a:r>
              <a:rPr sz="2000" spc="-5" dirty="0">
                <a:solidFill>
                  <a:srgbClr val="585858"/>
                </a:solidFill>
                <a:latin typeface="Arial"/>
                <a:cs typeface="Arial"/>
              </a:rPr>
              <a:t>культуре</a:t>
            </a:r>
            <a:r>
              <a:rPr sz="2000" spc="-20" dirty="0">
                <a:solidFill>
                  <a:srgbClr val="585858"/>
                </a:solidFill>
                <a:latin typeface="Arial"/>
                <a:cs typeface="Arial"/>
              </a:rPr>
              <a:t> </a:t>
            </a:r>
            <a:r>
              <a:rPr sz="2000" dirty="0">
                <a:solidFill>
                  <a:srgbClr val="585858"/>
                </a:solidFill>
                <a:latin typeface="Arial"/>
                <a:cs typeface="Arial"/>
              </a:rPr>
              <a:t>Вы</a:t>
            </a:r>
            <a:r>
              <a:rPr sz="2000" spc="-15" dirty="0">
                <a:solidFill>
                  <a:srgbClr val="585858"/>
                </a:solidFill>
                <a:latin typeface="Arial"/>
                <a:cs typeface="Arial"/>
              </a:rPr>
              <a:t> </a:t>
            </a:r>
            <a:r>
              <a:rPr sz="2000" spc="-5" dirty="0">
                <a:solidFill>
                  <a:srgbClr val="585858"/>
                </a:solidFill>
                <a:latin typeface="Arial"/>
                <a:cs typeface="Arial"/>
              </a:rPr>
              <a:t>будете</a:t>
            </a:r>
            <a:r>
              <a:rPr sz="2000" spc="-10" dirty="0">
                <a:solidFill>
                  <a:srgbClr val="585858"/>
                </a:solidFill>
                <a:latin typeface="Arial"/>
                <a:cs typeface="Arial"/>
              </a:rPr>
              <a:t> </a:t>
            </a:r>
            <a:r>
              <a:rPr sz="2000" spc="-5" dirty="0">
                <a:solidFill>
                  <a:srgbClr val="585858"/>
                </a:solidFill>
                <a:latin typeface="Arial"/>
                <a:cs typeface="Arial"/>
              </a:rPr>
              <a:t>это</a:t>
            </a:r>
            <a:r>
              <a:rPr sz="2000" dirty="0">
                <a:solidFill>
                  <a:srgbClr val="585858"/>
                </a:solidFill>
                <a:latin typeface="Arial"/>
                <a:cs typeface="Arial"/>
              </a:rPr>
              <a:t> </a:t>
            </a:r>
            <a:r>
              <a:rPr sz="2000" spc="-5" dirty="0">
                <a:solidFill>
                  <a:srgbClr val="585858"/>
                </a:solidFill>
                <a:latin typeface="Arial"/>
                <a:cs typeface="Arial"/>
              </a:rPr>
              <a:t>делать</a:t>
            </a:r>
            <a:endParaRPr sz="2000">
              <a:latin typeface="Arial"/>
              <a:cs typeface="Arial"/>
            </a:endParaRPr>
          </a:p>
        </p:txBody>
      </p:sp>
      <p:sp>
        <p:nvSpPr>
          <p:cNvPr id="8" name="object 8"/>
          <p:cNvSpPr txBox="1">
            <a:spLocks noGrp="1"/>
          </p:cNvSpPr>
          <p:nvPr>
            <p:ph type="sldNum" sz="quarter" idx="4294967295"/>
          </p:nvPr>
        </p:nvSpPr>
        <p:spPr>
          <a:xfrm>
            <a:off x="0" y="0"/>
            <a:ext cx="0" cy="224420"/>
          </a:xfrm>
          <a:prstGeom prst="rect">
            <a:avLst/>
          </a:prstGeom>
        </p:spPr>
        <p:txBody>
          <a:bodyPr vert="horz" wrap="square" lIns="0" tIns="0" rIns="0" bIns="0" rtlCol="0">
            <a:spAutoFit/>
          </a:bodyPr>
          <a:lstStyle/>
          <a:p>
            <a:pPr marL="38100">
              <a:lnSpc>
                <a:spcPts val="1650"/>
              </a:lnSpc>
            </a:pPr>
            <a:endParaRPr dirty="0"/>
          </a:p>
        </p:txBody>
      </p:sp>
    </p:spTree>
    <p:extLst>
      <p:ext uri="{BB962C8B-B14F-4D97-AF65-F5344CB8AC3E}">
        <p14:creationId xmlns:p14="http://schemas.microsoft.com/office/powerpoint/2010/main" val="2896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6842125" cy="574040"/>
          </a:xfrm>
          <a:prstGeom prst="rect">
            <a:avLst/>
          </a:prstGeom>
        </p:spPr>
        <p:txBody>
          <a:bodyPr vert="horz" wrap="square" lIns="0" tIns="12700" rIns="0" bIns="0" rtlCol="0">
            <a:spAutoFit/>
          </a:bodyPr>
          <a:lstStyle/>
          <a:p>
            <a:pPr marL="12700">
              <a:lnSpc>
                <a:spcPct val="100000"/>
              </a:lnSpc>
              <a:spcBef>
                <a:spcPts val="100"/>
              </a:spcBef>
            </a:pPr>
            <a:r>
              <a:rPr dirty="0"/>
              <a:t>Agile</a:t>
            </a:r>
            <a:r>
              <a:rPr spc="-25" dirty="0"/>
              <a:t> </a:t>
            </a:r>
            <a:r>
              <a:rPr dirty="0"/>
              <a:t>и</a:t>
            </a:r>
            <a:r>
              <a:rPr spc="-10" dirty="0"/>
              <a:t> </a:t>
            </a:r>
            <a:r>
              <a:rPr spc="-15" dirty="0"/>
              <a:t>регулярный менеджмент</a:t>
            </a:r>
          </a:p>
        </p:txBody>
      </p:sp>
      <p:grpSp>
        <p:nvGrpSpPr>
          <p:cNvPr id="3" name="object 3"/>
          <p:cNvGrpSpPr/>
          <p:nvPr/>
        </p:nvGrpSpPr>
        <p:grpSpPr>
          <a:xfrm>
            <a:off x="1372361" y="2343150"/>
            <a:ext cx="7688580" cy="2279650"/>
            <a:chOff x="1372361" y="2343150"/>
            <a:chExt cx="7688580" cy="2279650"/>
          </a:xfrm>
        </p:grpSpPr>
        <p:sp>
          <p:nvSpPr>
            <p:cNvPr id="4" name="object 4"/>
            <p:cNvSpPr/>
            <p:nvPr/>
          </p:nvSpPr>
          <p:spPr>
            <a:xfrm>
              <a:off x="5189982" y="3647694"/>
              <a:ext cx="3860800" cy="965200"/>
            </a:xfrm>
            <a:custGeom>
              <a:avLst/>
              <a:gdLst/>
              <a:ahLst/>
              <a:cxnLst/>
              <a:rect l="l" t="t" r="r" b="b"/>
              <a:pathLst>
                <a:path w="3860800" h="965200">
                  <a:moveTo>
                    <a:pt x="3069590" y="0"/>
                  </a:moveTo>
                  <a:lnTo>
                    <a:pt x="3069590" y="241172"/>
                  </a:lnTo>
                  <a:lnTo>
                    <a:pt x="0" y="241172"/>
                  </a:lnTo>
                  <a:lnTo>
                    <a:pt x="0" y="723518"/>
                  </a:lnTo>
                  <a:lnTo>
                    <a:pt x="3069590" y="723518"/>
                  </a:lnTo>
                  <a:lnTo>
                    <a:pt x="3069590" y="964691"/>
                  </a:lnTo>
                  <a:lnTo>
                    <a:pt x="3860291" y="482345"/>
                  </a:lnTo>
                  <a:lnTo>
                    <a:pt x="3069590" y="0"/>
                  </a:lnTo>
                  <a:close/>
                </a:path>
              </a:pathLst>
            </a:custGeom>
            <a:solidFill>
              <a:srgbClr val="C5E7FB"/>
            </a:solidFill>
          </p:spPr>
          <p:txBody>
            <a:bodyPr wrap="square" lIns="0" tIns="0" rIns="0" bIns="0" rtlCol="0"/>
            <a:lstStyle/>
            <a:p>
              <a:endParaRPr/>
            </a:p>
          </p:txBody>
        </p:sp>
        <p:sp>
          <p:nvSpPr>
            <p:cNvPr id="5" name="object 5"/>
            <p:cNvSpPr/>
            <p:nvPr/>
          </p:nvSpPr>
          <p:spPr>
            <a:xfrm>
              <a:off x="5189982" y="3647694"/>
              <a:ext cx="3860800" cy="965200"/>
            </a:xfrm>
            <a:custGeom>
              <a:avLst/>
              <a:gdLst/>
              <a:ahLst/>
              <a:cxnLst/>
              <a:rect l="l" t="t" r="r" b="b"/>
              <a:pathLst>
                <a:path w="3860800" h="965200">
                  <a:moveTo>
                    <a:pt x="0" y="241172"/>
                  </a:moveTo>
                  <a:lnTo>
                    <a:pt x="3069590" y="241172"/>
                  </a:lnTo>
                  <a:lnTo>
                    <a:pt x="3069590" y="0"/>
                  </a:lnTo>
                  <a:lnTo>
                    <a:pt x="3860291" y="482345"/>
                  </a:lnTo>
                  <a:lnTo>
                    <a:pt x="3069590" y="964691"/>
                  </a:lnTo>
                  <a:lnTo>
                    <a:pt x="3069590" y="723518"/>
                  </a:lnTo>
                  <a:lnTo>
                    <a:pt x="0" y="723518"/>
                  </a:lnTo>
                  <a:lnTo>
                    <a:pt x="0" y="241172"/>
                  </a:lnTo>
                  <a:close/>
                </a:path>
              </a:pathLst>
            </a:custGeom>
            <a:ln w="19812">
              <a:solidFill>
                <a:srgbClr val="006699"/>
              </a:solidFill>
              <a:prstDash val="sysDot"/>
            </a:ln>
          </p:spPr>
          <p:txBody>
            <a:bodyPr wrap="square" lIns="0" tIns="0" rIns="0" bIns="0" rtlCol="0"/>
            <a:lstStyle/>
            <a:p>
              <a:endParaRPr/>
            </a:p>
          </p:txBody>
        </p:sp>
        <p:sp>
          <p:nvSpPr>
            <p:cNvPr id="6" name="object 6"/>
            <p:cNvSpPr/>
            <p:nvPr/>
          </p:nvSpPr>
          <p:spPr>
            <a:xfrm>
              <a:off x="1372361" y="3701033"/>
              <a:ext cx="3816985" cy="814069"/>
            </a:xfrm>
            <a:custGeom>
              <a:avLst/>
              <a:gdLst/>
              <a:ahLst/>
              <a:cxnLst/>
              <a:rect l="l" t="t" r="r" b="b"/>
              <a:pathLst>
                <a:path w="3816985" h="814070">
                  <a:moveTo>
                    <a:pt x="3002661" y="0"/>
                  </a:moveTo>
                  <a:lnTo>
                    <a:pt x="3002661" y="813816"/>
                  </a:lnTo>
                  <a:lnTo>
                    <a:pt x="3409569" y="610362"/>
                  </a:lnTo>
                  <a:lnTo>
                    <a:pt x="3206115" y="610362"/>
                  </a:lnTo>
                  <a:lnTo>
                    <a:pt x="3206115" y="203454"/>
                  </a:lnTo>
                  <a:lnTo>
                    <a:pt x="3409568" y="203454"/>
                  </a:lnTo>
                  <a:lnTo>
                    <a:pt x="3002661" y="0"/>
                  </a:lnTo>
                  <a:close/>
                </a:path>
                <a:path w="3816985" h="814070">
                  <a:moveTo>
                    <a:pt x="3002661" y="203454"/>
                  </a:moveTo>
                  <a:lnTo>
                    <a:pt x="0" y="203454"/>
                  </a:lnTo>
                  <a:lnTo>
                    <a:pt x="0" y="610362"/>
                  </a:lnTo>
                  <a:lnTo>
                    <a:pt x="3002661" y="610362"/>
                  </a:lnTo>
                  <a:lnTo>
                    <a:pt x="3002661" y="203454"/>
                  </a:lnTo>
                  <a:close/>
                </a:path>
                <a:path w="3816985" h="814070">
                  <a:moveTo>
                    <a:pt x="3409568" y="203454"/>
                  </a:moveTo>
                  <a:lnTo>
                    <a:pt x="3206115" y="203454"/>
                  </a:lnTo>
                  <a:lnTo>
                    <a:pt x="3206115" y="610362"/>
                  </a:lnTo>
                  <a:lnTo>
                    <a:pt x="3409569" y="610362"/>
                  </a:lnTo>
                  <a:lnTo>
                    <a:pt x="3816477" y="406908"/>
                  </a:lnTo>
                  <a:lnTo>
                    <a:pt x="3409568" y="203454"/>
                  </a:lnTo>
                  <a:close/>
                </a:path>
              </a:pathLst>
            </a:custGeom>
            <a:solidFill>
              <a:srgbClr val="006699"/>
            </a:solidFill>
          </p:spPr>
          <p:txBody>
            <a:bodyPr wrap="square" lIns="0" tIns="0" rIns="0" bIns="0" rtlCol="0"/>
            <a:lstStyle/>
            <a:p>
              <a:endParaRPr/>
            </a:p>
          </p:txBody>
        </p:sp>
        <p:sp>
          <p:nvSpPr>
            <p:cNvPr id="7" name="object 7"/>
            <p:cNvSpPr/>
            <p:nvPr/>
          </p:nvSpPr>
          <p:spPr>
            <a:xfrm>
              <a:off x="1936114" y="2695320"/>
              <a:ext cx="1639570" cy="1115695"/>
            </a:xfrm>
            <a:custGeom>
              <a:avLst/>
              <a:gdLst/>
              <a:ahLst/>
              <a:cxnLst/>
              <a:rect l="l" t="t" r="r" b="b"/>
              <a:pathLst>
                <a:path w="1639570" h="1115695">
                  <a:moveTo>
                    <a:pt x="1222410" y="99604"/>
                  </a:moveTo>
                  <a:lnTo>
                    <a:pt x="1151382" y="121538"/>
                  </a:lnTo>
                  <a:lnTo>
                    <a:pt x="1076579" y="148716"/>
                  </a:lnTo>
                  <a:lnTo>
                    <a:pt x="1006856" y="175894"/>
                  </a:lnTo>
                  <a:lnTo>
                    <a:pt x="939165" y="203707"/>
                  </a:lnTo>
                  <a:lnTo>
                    <a:pt x="873506" y="232537"/>
                  </a:lnTo>
                  <a:lnTo>
                    <a:pt x="809752" y="262127"/>
                  </a:lnTo>
                  <a:lnTo>
                    <a:pt x="748030" y="292607"/>
                  </a:lnTo>
                  <a:lnTo>
                    <a:pt x="688467" y="323850"/>
                  </a:lnTo>
                  <a:lnTo>
                    <a:pt x="630936" y="355980"/>
                  </a:lnTo>
                  <a:lnTo>
                    <a:pt x="575564" y="388874"/>
                  </a:lnTo>
                  <a:lnTo>
                    <a:pt x="522478" y="422401"/>
                  </a:lnTo>
                  <a:lnTo>
                    <a:pt x="470789" y="457200"/>
                  </a:lnTo>
                  <a:lnTo>
                    <a:pt x="421894" y="492632"/>
                  </a:lnTo>
                  <a:lnTo>
                    <a:pt x="375412" y="528574"/>
                  </a:lnTo>
                  <a:lnTo>
                    <a:pt x="331216" y="565530"/>
                  </a:lnTo>
                  <a:lnTo>
                    <a:pt x="289306" y="602995"/>
                  </a:lnTo>
                  <a:lnTo>
                    <a:pt x="249809" y="641476"/>
                  </a:lnTo>
                  <a:lnTo>
                    <a:pt x="212725" y="680719"/>
                  </a:lnTo>
                  <a:lnTo>
                    <a:pt x="178308" y="720470"/>
                  </a:lnTo>
                  <a:lnTo>
                    <a:pt x="146304" y="761364"/>
                  </a:lnTo>
                  <a:lnTo>
                    <a:pt x="116840" y="803020"/>
                  </a:lnTo>
                  <a:lnTo>
                    <a:pt x="90170" y="845438"/>
                  </a:lnTo>
                  <a:lnTo>
                    <a:pt x="66167" y="888618"/>
                  </a:lnTo>
                  <a:lnTo>
                    <a:pt x="45212" y="932687"/>
                  </a:lnTo>
                  <a:lnTo>
                    <a:pt x="27051" y="977137"/>
                  </a:lnTo>
                  <a:lnTo>
                    <a:pt x="11937" y="1022857"/>
                  </a:lnTo>
                  <a:lnTo>
                    <a:pt x="0" y="1069085"/>
                  </a:lnTo>
                  <a:lnTo>
                    <a:pt x="197231" y="1115695"/>
                  </a:lnTo>
                  <a:lnTo>
                    <a:pt x="201041" y="1099565"/>
                  </a:lnTo>
                  <a:lnTo>
                    <a:pt x="205486" y="1083055"/>
                  </a:lnTo>
                  <a:lnTo>
                    <a:pt x="222504" y="1033652"/>
                  </a:lnTo>
                  <a:lnTo>
                    <a:pt x="245110" y="983868"/>
                  </a:lnTo>
                  <a:lnTo>
                    <a:pt x="273304" y="934084"/>
                  </a:lnTo>
                  <a:lnTo>
                    <a:pt x="295275" y="901191"/>
                  </a:lnTo>
                  <a:lnTo>
                    <a:pt x="320167" y="867663"/>
                  </a:lnTo>
                  <a:lnTo>
                    <a:pt x="347091" y="834770"/>
                  </a:lnTo>
                  <a:lnTo>
                    <a:pt x="376936" y="801624"/>
                  </a:lnTo>
                  <a:lnTo>
                    <a:pt x="409194" y="768857"/>
                  </a:lnTo>
                  <a:lnTo>
                    <a:pt x="443992" y="736218"/>
                  </a:lnTo>
                  <a:lnTo>
                    <a:pt x="481584" y="703579"/>
                  </a:lnTo>
                  <a:lnTo>
                    <a:pt x="521081" y="671829"/>
                  </a:lnTo>
                  <a:lnTo>
                    <a:pt x="563626" y="639952"/>
                  </a:lnTo>
                  <a:lnTo>
                    <a:pt x="608203" y="608711"/>
                  </a:lnTo>
                  <a:lnTo>
                    <a:pt x="679196" y="562990"/>
                  </a:lnTo>
                  <a:lnTo>
                    <a:pt x="729742" y="532891"/>
                  </a:lnTo>
                  <a:lnTo>
                    <a:pt x="782701" y="503300"/>
                  </a:lnTo>
                  <a:lnTo>
                    <a:pt x="837819" y="474344"/>
                  </a:lnTo>
                  <a:lnTo>
                    <a:pt x="895096" y="445896"/>
                  </a:lnTo>
                  <a:lnTo>
                    <a:pt x="954786" y="418211"/>
                  </a:lnTo>
                  <a:lnTo>
                    <a:pt x="1016508" y="391159"/>
                  </a:lnTo>
                  <a:lnTo>
                    <a:pt x="1080389" y="364743"/>
                  </a:lnTo>
                  <a:lnTo>
                    <a:pt x="1146175" y="339089"/>
                  </a:lnTo>
                  <a:lnTo>
                    <a:pt x="1211072" y="315213"/>
                  </a:lnTo>
                  <a:lnTo>
                    <a:pt x="1277919" y="294586"/>
                  </a:lnTo>
                  <a:lnTo>
                    <a:pt x="1222410" y="99604"/>
                  </a:lnTo>
                  <a:close/>
                </a:path>
                <a:path w="1639570" h="1115695">
                  <a:moveTo>
                    <a:pt x="1567345" y="70357"/>
                  </a:moveTo>
                  <a:lnTo>
                    <a:pt x="1317117" y="70357"/>
                  </a:lnTo>
                  <a:lnTo>
                    <a:pt x="1376934" y="264032"/>
                  </a:lnTo>
                  <a:lnTo>
                    <a:pt x="1277919" y="294586"/>
                  </a:lnTo>
                  <a:lnTo>
                    <a:pt x="1305052" y="389889"/>
                  </a:lnTo>
                  <a:lnTo>
                    <a:pt x="1639443" y="83946"/>
                  </a:lnTo>
                  <a:lnTo>
                    <a:pt x="1567345" y="70357"/>
                  </a:lnTo>
                  <a:close/>
                </a:path>
                <a:path w="1639570" h="1115695">
                  <a:moveTo>
                    <a:pt x="1317117" y="70357"/>
                  </a:moveTo>
                  <a:lnTo>
                    <a:pt x="1222410" y="99604"/>
                  </a:lnTo>
                  <a:lnTo>
                    <a:pt x="1277919" y="294586"/>
                  </a:lnTo>
                  <a:lnTo>
                    <a:pt x="1376934" y="264032"/>
                  </a:lnTo>
                  <a:lnTo>
                    <a:pt x="1317117" y="70357"/>
                  </a:lnTo>
                  <a:close/>
                </a:path>
                <a:path w="1639570" h="1115695">
                  <a:moveTo>
                    <a:pt x="1194054" y="0"/>
                  </a:moveTo>
                  <a:lnTo>
                    <a:pt x="1222410" y="99604"/>
                  </a:lnTo>
                  <a:lnTo>
                    <a:pt x="1317117" y="70357"/>
                  </a:lnTo>
                  <a:lnTo>
                    <a:pt x="1567345" y="70357"/>
                  </a:lnTo>
                  <a:lnTo>
                    <a:pt x="1194054" y="0"/>
                  </a:lnTo>
                  <a:close/>
                </a:path>
              </a:pathLst>
            </a:custGeom>
            <a:solidFill>
              <a:srgbClr val="5AFAF8"/>
            </a:solidFill>
          </p:spPr>
          <p:txBody>
            <a:bodyPr wrap="square" lIns="0" tIns="0" rIns="0" bIns="0" rtlCol="0"/>
            <a:lstStyle/>
            <a:p>
              <a:endParaRPr/>
            </a:p>
          </p:txBody>
        </p:sp>
        <p:sp>
          <p:nvSpPr>
            <p:cNvPr id="8" name="object 8"/>
            <p:cNvSpPr/>
            <p:nvPr/>
          </p:nvSpPr>
          <p:spPr>
            <a:xfrm>
              <a:off x="5193538" y="2931794"/>
              <a:ext cx="2787650" cy="1259840"/>
            </a:xfrm>
            <a:custGeom>
              <a:avLst/>
              <a:gdLst/>
              <a:ahLst/>
              <a:cxnLst/>
              <a:rect l="l" t="t" r="r" b="b"/>
              <a:pathLst>
                <a:path w="2787650" h="1259839">
                  <a:moveTo>
                    <a:pt x="2470045" y="329541"/>
                  </a:moveTo>
                  <a:lnTo>
                    <a:pt x="2426969" y="369950"/>
                  </a:lnTo>
                  <a:lnTo>
                    <a:pt x="2370201" y="417321"/>
                  </a:lnTo>
                  <a:lnTo>
                    <a:pt x="2308606" y="463803"/>
                  </a:lnTo>
                  <a:lnTo>
                    <a:pt x="2242312" y="509142"/>
                  </a:lnTo>
                  <a:lnTo>
                    <a:pt x="2171191" y="553338"/>
                  </a:lnTo>
                  <a:lnTo>
                    <a:pt x="2095500" y="596138"/>
                  </a:lnTo>
                  <a:lnTo>
                    <a:pt x="2015616" y="637666"/>
                  </a:lnTo>
                  <a:lnTo>
                    <a:pt x="1931415" y="677671"/>
                  </a:lnTo>
                  <a:lnTo>
                    <a:pt x="1843151" y="716025"/>
                  </a:lnTo>
                  <a:lnTo>
                    <a:pt x="1750948" y="752855"/>
                  </a:lnTo>
                  <a:lnTo>
                    <a:pt x="1655064" y="787907"/>
                  </a:lnTo>
                  <a:lnTo>
                    <a:pt x="1555622" y="821054"/>
                  </a:lnTo>
                  <a:lnTo>
                    <a:pt x="1452498" y="852296"/>
                  </a:lnTo>
                  <a:lnTo>
                    <a:pt x="1346200" y="881760"/>
                  </a:lnTo>
                  <a:lnTo>
                    <a:pt x="1236979" y="909065"/>
                  </a:lnTo>
                  <a:lnTo>
                    <a:pt x="1124458" y="934338"/>
                  </a:lnTo>
                  <a:lnTo>
                    <a:pt x="1009141" y="957325"/>
                  </a:lnTo>
                  <a:lnTo>
                    <a:pt x="891159" y="978280"/>
                  </a:lnTo>
                  <a:lnTo>
                    <a:pt x="770763" y="996949"/>
                  </a:lnTo>
                  <a:lnTo>
                    <a:pt x="647700" y="1013078"/>
                  </a:lnTo>
                  <a:lnTo>
                    <a:pt x="522604" y="1027048"/>
                  </a:lnTo>
                  <a:lnTo>
                    <a:pt x="395097" y="1038351"/>
                  </a:lnTo>
                  <a:lnTo>
                    <a:pt x="265938" y="1047241"/>
                  </a:lnTo>
                  <a:lnTo>
                    <a:pt x="134874" y="1053464"/>
                  </a:lnTo>
                  <a:lnTo>
                    <a:pt x="0" y="1057274"/>
                  </a:lnTo>
                  <a:lnTo>
                    <a:pt x="5587" y="1259839"/>
                  </a:lnTo>
                  <a:lnTo>
                    <a:pt x="140335" y="1256156"/>
                  </a:lnTo>
                  <a:lnTo>
                    <a:pt x="275589" y="1249806"/>
                  </a:lnTo>
                  <a:lnTo>
                    <a:pt x="409066" y="1240535"/>
                  </a:lnTo>
                  <a:lnTo>
                    <a:pt x="540512" y="1228852"/>
                  </a:lnTo>
                  <a:lnTo>
                    <a:pt x="669925" y="1214627"/>
                  </a:lnTo>
                  <a:lnTo>
                    <a:pt x="797178" y="1197863"/>
                  </a:lnTo>
                  <a:lnTo>
                    <a:pt x="922147" y="1178559"/>
                  </a:lnTo>
                  <a:lnTo>
                    <a:pt x="1044448" y="1156969"/>
                  </a:lnTo>
                  <a:lnTo>
                    <a:pt x="1164209" y="1132966"/>
                  </a:lnTo>
                  <a:lnTo>
                    <a:pt x="1281176" y="1106804"/>
                  </a:lnTo>
                  <a:lnTo>
                    <a:pt x="1395348" y="1078356"/>
                  </a:lnTo>
                  <a:lnTo>
                    <a:pt x="1506473" y="1047749"/>
                  </a:lnTo>
                  <a:lnTo>
                    <a:pt x="1614423" y="1014983"/>
                  </a:lnTo>
                  <a:lnTo>
                    <a:pt x="1719198" y="980185"/>
                  </a:lnTo>
                  <a:lnTo>
                    <a:pt x="1820417" y="943228"/>
                  </a:lnTo>
                  <a:lnTo>
                    <a:pt x="1918208" y="904366"/>
                  </a:lnTo>
                  <a:lnTo>
                    <a:pt x="2012188" y="863472"/>
                  </a:lnTo>
                  <a:lnTo>
                    <a:pt x="2102358" y="820800"/>
                  </a:lnTo>
                  <a:lnTo>
                    <a:pt x="2188717" y="776223"/>
                  </a:lnTo>
                  <a:lnTo>
                    <a:pt x="2271014" y="729741"/>
                  </a:lnTo>
                  <a:lnTo>
                    <a:pt x="2348991" y="681481"/>
                  </a:lnTo>
                  <a:lnTo>
                    <a:pt x="2422779" y="631316"/>
                  </a:lnTo>
                  <a:lnTo>
                    <a:pt x="2492120" y="579374"/>
                  </a:lnTo>
                  <a:lnTo>
                    <a:pt x="2556637" y="525652"/>
                  </a:lnTo>
                  <a:lnTo>
                    <a:pt x="2621915" y="464946"/>
                  </a:lnTo>
                  <a:lnTo>
                    <a:pt x="2668820" y="398516"/>
                  </a:lnTo>
                  <a:lnTo>
                    <a:pt x="2561990" y="338200"/>
                  </a:lnTo>
                  <a:lnTo>
                    <a:pt x="2464054" y="338200"/>
                  </a:lnTo>
                  <a:lnTo>
                    <a:pt x="2470045" y="329541"/>
                  </a:lnTo>
                  <a:close/>
                </a:path>
                <a:path w="2787650" h="1259839">
                  <a:moveTo>
                    <a:pt x="2777061" y="207137"/>
                  </a:moveTo>
                  <a:lnTo>
                    <a:pt x="2554732" y="207137"/>
                  </a:lnTo>
                  <a:lnTo>
                    <a:pt x="2721483" y="322325"/>
                  </a:lnTo>
                  <a:lnTo>
                    <a:pt x="2668820" y="398516"/>
                  </a:lnTo>
                  <a:lnTo>
                    <a:pt x="2764663" y="452627"/>
                  </a:lnTo>
                  <a:lnTo>
                    <a:pt x="2777061" y="207137"/>
                  </a:lnTo>
                  <a:close/>
                </a:path>
                <a:path w="2787650" h="1259839">
                  <a:moveTo>
                    <a:pt x="2554732" y="207137"/>
                  </a:moveTo>
                  <a:lnTo>
                    <a:pt x="2491564" y="298438"/>
                  </a:lnTo>
                  <a:lnTo>
                    <a:pt x="2668820" y="398516"/>
                  </a:lnTo>
                  <a:lnTo>
                    <a:pt x="2721483" y="322325"/>
                  </a:lnTo>
                  <a:lnTo>
                    <a:pt x="2554732" y="207137"/>
                  </a:lnTo>
                  <a:close/>
                </a:path>
                <a:path w="2787650" h="1259839">
                  <a:moveTo>
                    <a:pt x="2478278" y="321817"/>
                  </a:moveTo>
                  <a:lnTo>
                    <a:pt x="2470045" y="329541"/>
                  </a:lnTo>
                  <a:lnTo>
                    <a:pt x="2464054" y="338200"/>
                  </a:lnTo>
                  <a:lnTo>
                    <a:pt x="2478278" y="321817"/>
                  </a:lnTo>
                  <a:close/>
                </a:path>
                <a:path w="2787650" h="1259839">
                  <a:moveTo>
                    <a:pt x="2532973" y="321817"/>
                  </a:moveTo>
                  <a:lnTo>
                    <a:pt x="2478278" y="321817"/>
                  </a:lnTo>
                  <a:lnTo>
                    <a:pt x="2464054" y="338200"/>
                  </a:lnTo>
                  <a:lnTo>
                    <a:pt x="2561990" y="338200"/>
                  </a:lnTo>
                  <a:lnTo>
                    <a:pt x="2532973" y="321817"/>
                  </a:lnTo>
                  <a:close/>
                </a:path>
                <a:path w="2787650" h="1259839">
                  <a:moveTo>
                    <a:pt x="2491564" y="298438"/>
                  </a:moveTo>
                  <a:lnTo>
                    <a:pt x="2470045" y="329541"/>
                  </a:lnTo>
                  <a:lnTo>
                    <a:pt x="2478278" y="321817"/>
                  </a:lnTo>
                  <a:lnTo>
                    <a:pt x="2532973" y="321817"/>
                  </a:lnTo>
                  <a:lnTo>
                    <a:pt x="2491564" y="298438"/>
                  </a:lnTo>
                  <a:close/>
                </a:path>
                <a:path w="2787650" h="1259839">
                  <a:moveTo>
                    <a:pt x="2787522" y="0"/>
                  </a:moveTo>
                  <a:lnTo>
                    <a:pt x="2411730" y="253364"/>
                  </a:lnTo>
                  <a:lnTo>
                    <a:pt x="2491564" y="298438"/>
                  </a:lnTo>
                  <a:lnTo>
                    <a:pt x="2554732" y="207137"/>
                  </a:lnTo>
                  <a:lnTo>
                    <a:pt x="2777061" y="207137"/>
                  </a:lnTo>
                  <a:lnTo>
                    <a:pt x="2787522" y="0"/>
                  </a:lnTo>
                  <a:close/>
                </a:path>
              </a:pathLst>
            </a:custGeom>
            <a:solidFill>
              <a:srgbClr val="9BD4F9"/>
            </a:solidFill>
          </p:spPr>
          <p:txBody>
            <a:bodyPr wrap="square" lIns="0" tIns="0" rIns="0" bIns="0" rtlCol="0"/>
            <a:lstStyle/>
            <a:p>
              <a:endParaRPr/>
            </a:p>
          </p:txBody>
        </p:sp>
        <p:sp>
          <p:nvSpPr>
            <p:cNvPr id="9" name="object 9"/>
            <p:cNvSpPr/>
            <p:nvPr/>
          </p:nvSpPr>
          <p:spPr>
            <a:xfrm>
              <a:off x="3227959" y="2343149"/>
              <a:ext cx="5822950" cy="1408430"/>
            </a:xfrm>
            <a:custGeom>
              <a:avLst/>
              <a:gdLst/>
              <a:ahLst/>
              <a:cxnLst/>
              <a:rect l="l" t="t" r="r" b="b"/>
              <a:pathLst>
                <a:path w="5822950" h="1408429">
                  <a:moveTo>
                    <a:pt x="396621" y="942975"/>
                  </a:moveTo>
                  <a:lnTo>
                    <a:pt x="380149" y="792099"/>
                  </a:lnTo>
                  <a:lnTo>
                    <a:pt x="359664" y="604266"/>
                  </a:lnTo>
                  <a:lnTo>
                    <a:pt x="110871" y="837057"/>
                  </a:lnTo>
                  <a:lnTo>
                    <a:pt x="182295" y="863536"/>
                  </a:lnTo>
                  <a:lnTo>
                    <a:pt x="0" y="1355344"/>
                  </a:lnTo>
                  <a:lnTo>
                    <a:pt x="143002" y="1408303"/>
                  </a:lnTo>
                  <a:lnTo>
                    <a:pt x="325196" y="916508"/>
                  </a:lnTo>
                  <a:lnTo>
                    <a:pt x="396621" y="942975"/>
                  </a:lnTo>
                  <a:close/>
                </a:path>
                <a:path w="5822950" h="1408429">
                  <a:moveTo>
                    <a:pt x="1870964" y="369697"/>
                  </a:moveTo>
                  <a:lnTo>
                    <a:pt x="1569821" y="227076"/>
                  </a:lnTo>
                  <a:lnTo>
                    <a:pt x="1255014" y="77978"/>
                  </a:lnTo>
                  <a:lnTo>
                    <a:pt x="1258252" y="230606"/>
                  </a:lnTo>
                  <a:lnTo>
                    <a:pt x="1155192" y="235204"/>
                  </a:lnTo>
                  <a:lnTo>
                    <a:pt x="980694" y="245491"/>
                  </a:lnTo>
                  <a:lnTo>
                    <a:pt x="808863" y="258064"/>
                  </a:lnTo>
                  <a:lnTo>
                    <a:pt x="640207" y="272923"/>
                  </a:lnTo>
                  <a:lnTo>
                    <a:pt x="475234" y="290068"/>
                  </a:lnTo>
                  <a:lnTo>
                    <a:pt x="507746" y="593090"/>
                  </a:lnTo>
                  <a:lnTo>
                    <a:pt x="668147" y="576453"/>
                  </a:lnTo>
                  <a:lnTo>
                    <a:pt x="832231" y="561975"/>
                  </a:lnTo>
                  <a:lnTo>
                    <a:pt x="999490" y="549656"/>
                  </a:lnTo>
                  <a:lnTo>
                    <a:pt x="1169797" y="539623"/>
                  </a:lnTo>
                  <a:lnTo>
                    <a:pt x="1252982" y="535559"/>
                  </a:lnTo>
                  <a:lnTo>
                    <a:pt x="1264729" y="535292"/>
                  </a:lnTo>
                  <a:lnTo>
                    <a:pt x="1267968" y="687451"/>
                  </a:lnTo>
                  <a:lnTo>
                    <a:pt x="1870964" y="369697"/>
                  </a:lnTo>
                  <a:close/>
                </a:path>
                <a:path w="5822950" h="1408429">
                  <a:moveTo>
                    <a:pt x="5822696" y="406908"/>
                  </a:moveTo>
                  <a:lnTo>
                    <a:pt x="5415775" y="203454"/>
                  </a:lnTo>
                  <a:lnTo>
                    <a:pt x="5008880" y="0"/>
                  </a:lnTo>
                  <a:lnTo>
                    <a:pt x="5008880" y="203454"/>
                  </a:lnTo>
                  <a:lnTo>
                    <a:pt x="2006219" y="203454"/>
                  </a:lnTo>
                  <a:lnTo>
                    <a:pt x="2006219" y="610362"/>
                  </a:lnTo>
                  <a:lnTo>
                    <a:pt x="5008880" y="610362"/>
                  </a:lnTo>
                  <a:lnTo>
                    <a:pt x="5008880" y="813816"/>
                  </a:lnTo>
                  <a:lnTo>
                    <a:pt x="5415788" y="610362"/>
                  </a:lnTo>
                  <a:lnTo>
                    <a:pt x="5822696" y="406908"/>
                  </a:lnTo>
                  <a:close/>
                </a:path>
              </a:pathLst>
            </a:custGeom>
            <a:solidFill>
              <a:srgbClr val="5AFAF8"/>
            </a:solidFill>
          </p:spPr>
          <p:txBody>
            <a:bodyPr wrap="square" lIns="0" tIns="0" rIns="0" bIns="0" rtlCol="0"/>
            <a:lstStyle/>
            <a:p>
              <a:endParaRPr/>
            </a:p>
          </p:txBody>
        </p:sp>
        <p:sp>
          <p:nvSpPr>
            <p:cNvPr id="10" name="object 10"/>
            <p:cNvSpPr/>
            <p:nvPr/>
          </p:nvSpPr>
          <p:spPr>
            <a:xfrm>
              <a:off x="5183251" y="3690238"/>
              <a:ext cx="1705610" cy="588010"/>
            </a:xfrm>
            <a:custGeom>
              <a:avLst/>
              <a:gdLst/>
              <a:ahLst/>
              <a:cxnLst/>
              <a:rect l="l" t="t" r="r" b="b"/>
              <a:pathLst>
                <a:path w="1705609" h="588010">
                  <a:moveTo>
                    <a:pt x="1574471" y="106553"/>
                  </a:moveTo>
                  <a:lnTo>
                    <a:pt x="1224026" y="106553"/>
                  </a:lnTo>
                  <a:lnTo>
                    <a:pt x="1304671" y="400558"/>
                  </a:lnTo>
                  <a:lnTo>
                    <a:pt x="1157627" y="440414"/>
                  </a:lnTo>
                  <a:lnTo>
                    <a:pt x="1198118" y="587883"/>
                  </a:lnTo>
                  <a:lnTo>
                    <a:pt x="1705228" y="132461"/>
                  </a:lnTo>
                  <a:lnTo>
                    <a:pt x="1574471" y="106553"/>
                  </a:lnTo>
                  <a:close/>
                </a:path>
                <a:path w="1705609" h="588010">
                  <a:moveTo>
                    <a:pt x="1076938" y="146544"/>
                  </a:moveTo>
                  <a:lnTo>
                    <a:pt x="985520" y="164465"/>
                  </a:lnTo>
                  <a:lnTo>
                    <a:pt x="881634" y="182625"/>
                  </a:lnTo>
                  <a:lnTo>
                    <a:pt x="775970" y="199009"/>
                  </a:lnTo>
                  <a:lnTo>
                    <a:pt x="669036" y="213613"/>
                  </a:lnTo>
                  <a:lnTo>
                    <a:pt x="560577" y="226187"/>
                  </a:lnTo>
                  <a:lnTo>
                    <a:pt x="450976" y="236981"/>
                  </a:lnTo>
                  <a:lnTo>
                    <a:pt x="340106" y="245872"/>
                  </a:lnTo>
                  <a:lnTo>
                    <a:pt x="228600" y="252730"/>
                  </a:lnTo>
                  <a:lnTo>
                    <a:pt x="115950" y="257683"/>
                  </a:lnTo>
                  <a:lnTo>
                    <a:pt x="0" y="260731"/>
                  </a:lnTo>
                  <a:lnTo>
                    <a:pt x="8127" y="565404"/>
                  </a:lnTo>
                  <a:lnTo>
                    <a:pt x="123951" y="562356"/>
                  </a:lnTo>
                  <a:lnTo>
                    <a:pt x="241681" y="557276"/>
                  </a:lnTo>
                  <a:lnTo>
                    <a:pt x="358901" y="550037"/>
                  </a:lnTo>
                  <a:lnTo>
                    <a:pt x="475234" y="540893"/>
                  </a:lnTo>
                  <a:lnTo>
                    <a:pt x="590423" y="529590"/>
                  </a:lnTo>
                  <a:lnTo>
                    <a:pt x="704214" y="516255"/>
                  </a:lnTo>
                  <a:lnTo>
                    <a:pt x="817118" y="501015"/>
                  </a:lnTo>
                  <a:lnTo>
                    <a:pt x="928243" y="483869"/>
                  </a:lnTo>
                  <a:lnTo>
                    <a:pt x="1037971" y="464693"/>
                  </a:lnTo>
                  <a:lnTo>
                    <a:pt x="1146302" y="443484"/>
                  </a:lnTo>
                  <a:lnTo>
                    <a:pt x="1157627" y="440414"/>
                  </a:lnTo>
                  <a:lnTo>
                    <a:pt x="1076938" y="146544"/>
                  </a:lnTo>
                  <a:close/>
                </a:path>
                <a:path w="1705609" h="588010">
                  <a:moveTo>
                    <a:pt x="1224026" y="106553"/>
                  </a:moveTo>
                  <a:lnTo>
                    <a:pt x="1087882" y="144399"/>
                  </a:lnTo>
                  <a:lnTo>
                    <a:pt x="1076938" y="146544"/>
                  </a:lnTo>
                  <a:lnTo>
                    <a:pt x="1157627" y="440414"/>
                  </a:lnTo>
                  <a:lnTo>
                    <a:pt x="1304671" y="400558"/>
                  </a:lnTo>
                  <a:lnTo>
                    <a:pt x="1224026" y="106553"/>
                  </a:lnTo>
                  <a:close/>
                </a:path>
                <a:path w="1705609" h="588010">
                  <a:moveTo>
                    <a:pt x="1036701" y="0"/>
                  </a:moveTo>
                  <a:lnTo>
                    <a:pt x="1076938" y="146544"/>
                  </a:lnTo>
                  <a:lnTo>
                    <a:pt x="1087882" y="144399"/>
                  </a:lnTo>
                  <a:lnTo>
                    <a:pt x="1224026" y="106553"/>
                  </a:lnTo>
                  <a:lnTo>
                    <a:pt x="1574471" y="106553"/>
                  </a:lnTo>
                  <a:lnTo>
                    <a:pt x="1036701" y="0"/>
                  </a:lnTo>
                  <a:close/>
                </a:path>
              </a:pathLst>
            </a:custGeom>
            <a:solidFill>
              <a:srgbClr val="5BB9F6"/>
            </a:solidFill>
          </p:spPr>
          <p:txBody>
            <a:bodyPr wrap="square" lIns="0" tIns="0" rIns="0" bIns="0" rtlCol="0"/>
            <a:lstStyle/>
            <a:p>
              <a:endParaRPr/>
            </a:p>
          </p:txBody>
        </p:sp>
        <p:sp>
          <p:nvSpPr>
            <p:cNvPr id="11" name="object 11"/>
            <p:cNvSpPr/>
            <p:nvPr/>
          </p:nvSpPr>
          <p:spPr>
            <a:xfrm>
              <a:off x="6572758" y="2947416"/>
              <a:ext cx="405130" cy="671195"/>
            </a:xfrm>
            <a:custGeom>
              <a:avLst/>
              <a:gdLst/>
              <a:ahLst/>
              <a:cxnLst/>
              <a:rect l="l" t="t" r="r" b="b"/>
              <a:pathLst>
                <a:path w="405129" h="671195">
                  <a:moveTo>
                    <a:pt x="194687" y="233282"/>
                  </a:moveTo>
                  <a:lnTo>
                    <a:pt x="0" y="599059"/>
                  </a:lnTo>
                  <a:lnTo>
                    <a:pt x="134620" y="670687"/>
                  </a:lnTo>
                  <a:lnTo>
                    <a:pt x="329236" y="304842"/>
                  </a:lnTo>
                  <a:lnTo>
                    <a:pt x="194687" y="233282"/>
                  </a:lnTo>
                  <a:close/>
                </a:path>
                <a:path w="405129" h="671195">
                  <a:moveTo>
                    <a:pt x="400921" y="165988"/>
                  </a:moveTo>
                  <a:lnTo>
                    <a:pt x="230505" y="165988"/>
                  </a:lnTo>
                  <a:lnTo>
                    <a:pt x="364998" y="237617"/>
                  </a:lnTo>
                  <a:lnTo>
                    <a:pt x="329236" y="304842"/>
                  </a:lnTo>
                  <a:lnTo>
                    <a:pt x="396494" y="340613"/>
                  </a:lnTo>
                  <a:lnTo>
                    <a:pt x="400921" y="165988"/>
                  </a:lnTo>
                  <a:close/>
                </a:path>
                <a:path w="405129" h="671195">
                  <a:moveTo>
                    <a:pt x="230505" y="165988"/>
                  </a:moveTo>
                  <a:lnTo>
                    <a:pt x="194687" y="233282"/>
                  </a:lnTo>
                  <a:lnTo>
                    <a:pt x="329236" y="304842"/>
                  </a:lnTo>
                  <a:lnTo>
                    <a:pt x="364998" y="237617"/>
                  </a:lnTo>
                  <a:lnTo>
                    <a:pt x="230505" y="165988"/>
                  </a:lnTo>
                  <a:close/>
                </a:path>
                <a:path w="405129" h="671195">
                  <a:moveTo>
                    <a:pt x="405130" y="0"/>
                  </a:moveTo>
                  <a:lnTo>
                    <a:pt x="127381" y="197485"/>
                  </a:lnTo>
                  <a:lnTo>
                    <a:pt x="194687" y="233282"/>
                  </a:lnTo>
                  <a:lnTo>
                    <a:pt x="230505" y="165988"/>
                  </a:lnTo>
                  <a:lnTo>
                    <a:pt x="400921" y="165988"/>
                  </a:lnTo>
                  <a:lnTo>
                    <a:pt x="405130" y="0"/>
                  </a:lnTo>
                  <a:close/>
                </a:path>
              </a:pathLst>
            </a:custGeom>
            <a:solidFill>
              <a:srgbClr val="5AFAF8"/>
            </a:solidFill>
          </p:spPr>
          <p:txBody>
            <a:bodyPr wrap="square" lIns="0" tIns="0" rIns="0" bIns="0" rtlCol="0"/>
            <a:lstStyle/>
            <a:p>
              <a:endParaRPr/>
            </a:p>
          </p:txBody>
        </p:sp>
        <p:sp>
          <p:nvSpPr>
            <p:cNvPr id="12" name="object 12"/>
            <p:cNvSpPr/>
            <p:nvPr/>
          </p:nvSpPr>
          <p:spPr>
            <a:xfrm>
              <a:off x="5184013" y="2944368"/>
              <a:ext cx="737235" cy="803910"/>
            </a:xfrm>
            <a:custGeom>
              <a:avLst/>
              <a:gdLst/>
              <a:ahLst/>
              <a:cxnLst/>
              <a:rect l="l" t="t" r="r" b="b"/>
              <a:pathLst>
                <a:path w="737235" h="803910">
                  <a:moveTo>
                    <a:pt x="215011" y="0"/>
                  </a:moveTo>
                  <a:lnTo>
                    <a:pt x="0" y="178435"/>
                  </a:lnTo>
                  <a:lnTo>
                    <a:pt x="414527" y="677926"/>
                  </a:lnTo>
                  <a:lnTo>
                    <a:pt x="306959" y="767080"/>
                  </a:lnTo>
                  <a:lnTo>
                    <a:pt x="700404" y="803783"/>
                  </a:lnTo>
                  <a:lnTo>
                    <a:pt x="736981" y="410337"/>
                  </a:lnTo>
                  <a:lnTo>
                    <a:pt x="629412" y="499618"/>
                  </a:lnTo>
                  <a:lnTo>
                    <a:pt x="215011" y="0"/>
                  </a:lnTo>
                  <a:close/>
                </a:path>
              </a:pathLst>
            </a:custGeom>
            <a:solidFill>
              <a:srgbClr val="C5E7FB"/>
            </a:solidFill>
          </p:spPr>
          <p:txBody>
            <a:bodyPr wrap="square" lIns="0" tIns="0" rIns="0" bIns="0" rtlCol="0"/>
            <a:lstStyle/>
            <a:p>
              <a:endParaRPr/>
            </a:p>
          </p:txBody>
        </p:sp>
        <p:sp>
          <p:nvSpPr>
            <p:cNvPr id="13" name="object 13"/>
            <p:cNvSpPr/>
            <p:nvPr/>
          </p:nvSpPr>
          <p:spPr>
            <a:xfrm>
              <a:off x="5184013" y="2944368"/>
              <a:ext cx="737235" cy="803910"/>
            </a:xfrm>
            <a:custGeom>
              <a:avLst/>
              <a:gdLst/>
              <a:ahLst/>
              <a:cxnLst/>
              <a:rect l="l" t="t" r="r" b="b"/>
              <a:pathLst>
                <a:path w="737235" h="803910">
                  <a:moveTo>
                    <a:pt x="215011" y="0"/>
                  </a:moveTo>
                  <a:lnTo>
                    <a:pt x="629412" y="499618"/>
                  </a:lnTo>
                  <a:lnTo>
                    <a:pt x="736981" y="410337"/>
                  </a:lnTo>
                  <a:lnTo>
                    <a:pt x="700404" y="803783"/>
                  </a:lnTo>
                  <a:lnTo>
                    <a:pt x="306959" y="767080"/>
                  </a:lnTo>
                  <a:lnTo>
                    <a:pt x="414527" y="677926"/>
                  </a:lnTo>
                  <a:lnTo>
                    <a:pt x="0" y="178435"/>
                  </a:lnTo>
                  <a:lnTo>
                    <a:pt x="215011" y="0"/>
                  </a:lnTo>
                  <a:close/>
                </a:path>
              </a:pathLst>
            </a:custGeom>
            <a:ln w="19050">
              <a:solidFill>
                <a:srgbClr val="006699"/>
              </a:solidFill>
              <a:prstDash val="sysDot"/>
            </a:ln>
          </p:spPr>
          <p:txBody>
            <a:bodyPr wrap="square" lIns="0" tIns="0" rIns="0" bIns="0" rtlCol="0"/>
            <a:lstStyle/>
            <a:p>
              <a:endParaRPr/>
            </a:p>
          </p:txBody>
        </p:sp>
      </p:grpSp>
      <p:sp>
        <p:nvSpPr>
          <p:cNvPr id="14" name="object 14"/>
          <p:cNvSpPr/>
          <p:nvPr/>
        </p:nvSpPr>
        <p:spPr>
          <a:xfrm>
            <a:off x="769531" y="5587090"/>
            <a:ext cx="10052050" cy="202565"/>
          </a:xfrm>
          <a:custGeom>
            <a:avLst/>
            <a:gdLst/>
            <a:ahLst/>
            <a:cxnLst/>
            <a:rect l="l" t="t" r="r" b="b"/>
            <a:pathLst>
              <a:path w="10052050" h="202564">
                <a:moveTo>
                  <a:pt x="10005491" y="71686"/>
                </a:moveTo>
                <a:lnTo>
                  <a:pt x="9997274" y="71686"/>
                </a:lnTo>
                <a:lnTo>
                  <a:pt x="9997401" y="129598"/>
                </a:lnTo>
                <a:lnTo>
                  <a:pt x="9896360" y="129911"/>
                </a:lnTo>
                <a:lnTo>
                  <a:pt x="9866210" y="148889"/>
                </a:lnTo>
                <a:lnTo>
                  <a:pt x="9857852" y="156819"/>
                </a:lnTo>
                <a:lnTo>
                  <a:pt x="9853352" y="166973"/>
                </a:lnTo>
                <a:lnTo>
                  <a:pt x="9852994" y="178066"/>
                </a:lnTo>
                <a:lnTo>
                  <a:pt x="9857066" y="188818"/>
                </a:lnTo>
                <a:lnTo>
                  <a:pt x="9864996" y="197147"/>
                </a:lnTo>
                <a:lnTo>
                  <a:pt x="9875164" y="201631"/>
                </a:lnTo>
                <a:lnTo>
                  <a:pt x="9886284" y="201979"/>
                </a:lnTo>
                <a:lnTo>
                  <a:pt x="9897071" y="197899"/>
                </a:lnTo>
                <a:lnTo>
                  <a:pt x="10051884" y="100477"/>
                </a:lnTo>
                <a:lnTo>
                  <a:pt x="10005491" y="71686"/>
                </a:lnTo>
                <a:close/>
              </a:path>
              <a:path w="10052050" h="202564">
                <a:moveTo>
                  <a:pt x="9896190" y="71999"/>
                </a:moveTo>
                <a:lnTo>
                  <a:pt x="0" y="102687"/>
                </a:lnTo>
                <a:lnTo>
                  <a:pt x="177" y="160599"/>
                </a:lnTo>
                <a:lnTo>
                  <a:pt x="9896360" y="129911"/>
                </a:lnTo>
                <a:lnTo>
                  <a:pt x="9942583" y="100816"/>
                </a:lnTo>
                <a:lnTo>
                  <a:pt x="9896190" y="71999"/>
                </a:lnTo>
                <a:close/>
              </a:path>
              <a:path w="10052050" h="202564">
                <a:moveTo>
                  <a:pt x="9942583" y="100816"/>
                </a:moveTo>
                <a:lnTo>
                  <a:pt x="9896360" y="129911"/>
                </a:lnTo>
                <a:lnTo>
                  <a:pt x="9997401" y="129598"/>
                </a:lnTo>
                <a:lnTo>
                  <a:pt x="9997392" y="125242"/>
                </a:lnTo>
                <a:lnTo>
                  <a:pt x="9981907" y="125242"/>
                </a:lnTo>
                <a:lnTo>
                  <a:pt x="9942583" y="100816"/>
                </a:lnTo>
                <a:close/>
              </a:path>
              <a:path w="10052050" h="202564">
                <a:moveTo>
                  <a:pt x="9981780" y="76144"/>
                </a:moveTo>
                <a:lnTo>
                  <a:pt x="9942583" y="100816"/>
                </a:lnTo>
                <a:lnTo>
                  <a:pt x="9981907" y="125242"/>
                </a:lnTo>
                <a:lnTo>
                  <a:pt x="9981780" y="76144"/>
                </a:lnTo>
                <a:close/>
              </a:path>
              <a:path w="10052050" h="202564">
                <a:moveTo>
                  <a:pt x="9997284" y="76144"/>
                </a:moveTo>
                <a:lnTo>
                  <a:pt x="9981780" y="76144"/>
                </a:lnTo>
                <a:lnTo>
                  <a:pt x="9981907" y="125242"/>
                </a:lnTo>
                <a:lnTo>
                  <a:pt x="9997392" y="125242"/>
                </a:lnTo>
                <a:lnTo>
                  <a:pt x="9997284" y="76144"/>
                </a:lnTo>
                <a:close/>
              </a:path>
              <a:path w="10052050" h="202564">
                <a:moveTo>
                  <a:pt x="9997274" y="71686"/>
                </a:moveTo>
                <a:lnTo>
                  <a:pt x="9896190" y="71999"/>
                </a:lnTo>
                <a:lnTo>
                  <a:pt x="9942583" y="100816"/>
                </a:lnTo>
                <a:lnTo>
                  <a:pt x="9981780" y="76144"/>
                </a:lnTo>
                <a:lnTo>
                  <a:pt x="9997284" y="76144"/>
                </a:lnTo>
                <a:lnTo>
                  <a:pt x="9997274" y="71686"/>
                </a:lnTo>
                <a:close/>
              </a:path>
              <a:path w="10052050" h="202564">
                <a:moveTo>
                  <a:pt x="9885669" y="0"/>
                </a:moveTo>
                <a:lnTo>
                  <a:pt x="9874592" y="422"/>
                </a:lnTo>
                <a:lnTo>
                  <a:pt x="9864468" y="4970"/>
                </a:lnTo>
                <a:lnTo>
                  <a:pt x="9856558" y="13342"/>
                </a:lnTo>
                <a:lnTo>
                  <a:pt x="9852580" y="24120"/>
                </a:lnTo>
                <a:lnTo>
                  <a:pt x="9853018" y="35215"/>
                </a:lnTo>
                <a:lnTo>
                  <a:pt x="9857576" y="45343"/>
                </a:lnTo>
                <a:lnTo>
                  <a:pt x="9865956" y="53220"/>
                </a:lnTo>
                <a:lnTo>
                  <a:pt x="9896190" y="71999"/>
                </a:lnTo>
                <a:lnTo>
                  <a:pt x="10005491" y="71686"/>
                </a:lnTo>
                <a:lnTo>
                  <a:pt x="9896436" y="4008"/>
                </a:lnTo>
                <a:lnTo>
                  <a:pt x="9885669" y="0"/>
                </a:lnTo>
                <a:close/>
              </a:path>
            </a:pathLst>
          </a:custGeom>
          <a:solidFill>
            <a:srgbClr val="000000"/>
          </a:solidFill>
        </p:spPr>
        <p:txBody>
          <a:bodyPr wrap="square" lIns="0" tIns="0" rIns="0" bIns="0" rtlCol="0"/>
          <a:lstStyle/>
          <a:p>
            <a:endParaRPr/>
          </a:p>
        </p:txBody>
      </p:sp>
      <p:sp>
        <p:nvSpPr>
          <p:cNvPr id="15" name="object 15"/>
          <p:cNvSpPr txBox="1"/>
          <p:nvPr/>
        </p:nvSpPr>
        <p:spPr>
          <a:xfrm>
            <a:off x="1811273" y="5387746"/>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2000</a:t>
            </a:r>
            <a:endParaRPr sz="1800">
              <a:latin typeface="Arial"/>
              <a:cs typeface="Arial"/>
            </a:endParaRPr>
          </a:p>
        </p:txBody>
      </p:sp>
      <p:sp>
        <p:nvSpPr>
          <p:cNvPr id="16" name="object 16"/>
          <p:cNvSpPr txBox="1"/>
          <p:nvPr/>
        </p:nvSpPr>
        <p:spPr>
          <a:xfrm>
            <a:off x="4331970" y="5347208"/>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2010</a:t>
            </a:r>
            <a:endParaRPr sz="1800">
              <a:latin typeface="Arial"/>
              <a:cs typeface="Arial"/>
            </a:endParaRPr>
          </a:p>
        </p:txBody>
      </p:sp>
      <p:sp>
        <p:nvSpPr>
          <p:cNvPr id="17" name="object 17"/>
          <p:cNvSpPr txBox="1"/>
          <p:nvPr/>
        </p:nvSpPr>
        <p:spPr>
          <a:xfrm>
            <a:off x="6636511" y="5306695"/>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2018</a:t>
            </a:r>
            <a:endParaRPr sz="1800">
              <a:latin typeface="Arial"/>
              <a:cs typeface="Arial"/>
            </a:endParaRPr>
          </a:p>
        </p:txBody>
      </p:sp>
      <p:sp>
        <p:nvSpPr>
          <p:cNvPr id="18" name="object 18"/>
          <p:cNvSpPr txBox="1"/>
          <p:nvPr/>
        </p:nvSpPr>
        <p:spPr>
          <a:xfrm>
            <a:off x="1351533" y="4291710"/>
            <a:ext cx="268668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404040"/>
                </a:solidFill>
                <a:latin typeface="Arial"/>
                <a:cs typeface="Arial"/>
              </a:rPr>
              <a:t>Регулярный</a:t>
            </a:r>
            <a:r>
              <a:rPr sz="1800" spc="-25" dirty="0">
                <a:solidFill>
                  <a:srgbClr val="404040"/>
                </a:solidFill>
                <a:latin typeface="Arial"/>
                <a:cs typeface="Arial"/>
              </a:rPr>
              <a:t> </a:t>
            </a:r>
            <a:r>
              <a:rPr sz="1800" spc="-10" dirty="0">
                <a:solidFill>
                  <a:srgbClr val="404040"/>
                </a:solidFill>
                <a:latin typeface="Arial"/>
                <a:cs typeface="Arial"/>
              </a:rPr>
              <a:t>менеджмент</a:t>
            </a:r>
            <a:endParaRPr sz="1800">
              <a:latin typeface="Arial"/>
              <a:cs typeface="Arial"/>
            </a:endParaRPr>
          </a:p>
        </p:txBody>
      </p:sp>
      <p:sp>
        <p:nvSpPr>
          <p:cNvPr id="19" name="object 19"/>
          <p:cNvSpPr txBox="1"/>
          <p:nvPr/>
        </p:nvSpPr>
        <p:spPr>
          <a:xfrm>
            <a:off x="3272409" y="2152269"/>
            <a:ext cx="19411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404040"/>
                </a:solidFill>
                <a:latin typeface="Arial"/>
                <a:cs typeface="Arial"/>
              </a:rPr>
              <a:t>Agile-менеджмент</a:t>
            </a:r>
            <a:endParaRPr sz="1800">
              <a:latin typeface="Arial"/>
              <a:cs typeface="Arial"/>
            </a:endParaRPr>
          </a:p>
        </p:txBody>
      </p:sp>
      <p:sp>
        <p:nvSpPr>
          <p:cNvPr id="20" name="object 20"/>
          <p:cNvSpPr txBox="1"/>
          <p:nvPr/>
        </p:nvSpPr>
        <p:spPr>
          <a:xfrm>
            <a:off x="8391270" y="3808603"/>
            <a:ext cx="2800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latin typeface="Arial"/>
                <a:cs typeface="Arial"/>
              </a:rPr>
              <a:t>?</a:t>
            </a:r>
            <a:endParaRPr sz="3600">
              <a:latin typeface="Arial"/>
              <a:cs typeface="Arial"/>
            </a:endParaRPr>
          </a:p>
        </p:txBody>
      </p:sp>
      <p:sp>
        <p:nvSpPr>
          <p:cNvPr id="21" name="object 21"/>
          <p:cNvSpPr/>
          <p:nvPr/>
        </p:nvSpPr>
        <p:spPr>
          <a:xfrm>
            <a:off x="921258" y="3457194"/>
            <a:ext cx="10017760" cy="1217930"/>
          </a:xfrm>
          <a:custGeom>
            <a:avLst/>
            <a:gdLst/>
            <a:ahLst/>
            <a:cxnLst/>
            <a:rect l="l" t="t" r="r" b="b"/>
            <a:pathLst>
              <a:path w="10017760" h="1217929">
                <a:moveTo>
                  <a:pt x="0" y="202945"/>
                </a:moveTo>
                <a:lnTo>
                  <a:pt x="5360" y="156394"/>
                </a:lnTo>
                <a:lnTo>
                  <a:pt x="20628" y="113670"/>
                </a:lnTo>
                <a:lnTo>
                  <a:pt x="44586" y="75989"/>
                </a:lnTo>
                <a:lnTo>
                  <a:pt x="76016" y="44567"/>
                </a:lnTo>
                <a:lnTo>
                  <a:pt x="113698" y="20617"/>
                </a:lnTo>
                <a:lnTo>
                  <a:pt x="156414" y="5356"/>
                </a:lnTo>
                <a:lnTo>
                  <a:pt x="202945" y="0"/>
                </a:lnTo>
                <a:lnTo>
                  <a:pt x="9814306" y="0"/>
                </a:lnTo>
                <a:lnTo>
                  <a:pt x="9860857" y="5356"/>
                </a:lnTo>
                <a:lnTo>
                  <a:pt x="9903581" y="20617"/>
                </a:lnTo>
                <a:lnTo>
                  <a:pt x="9941262" y="44567"/>
                </a:lnTo>
                <a:lnTo>
                  <a:pt x="9972684" y="75989"/>
                </a:lnTo>
                <a:lnTo>
                  <a:pt x="9996634" y="113670"/>
                </a:lnTo>
                <a:lnTo>
                  <a:pt x="10011895" y="156394"/>
                </a:lnTo>
                <a:lnTo>
                  <a:pt x="10017252" y="202945"/>
                </a:lnTo>
                <a:lnTo>
                  <a:pt x="10017252" y="1014729"/>
                </a:lnTo>
                <a:lnTo>
                  <a:pt x="10011895" y="1061281"/>
                </a:lnTo>
                <a:lnTo>
                  <a:pt x="9996634" y="1104005"/>
                </a:lnTo>
                <a:lnTo>
                  <a:pt x="9972684" y="1141686"/>
                </a:lnTo>
                <a:lnTo>
                  <a:pt x="9941262" y="1173108"/>
                </a:lnTo>
                <a:lnTo>
                  <a:pt x="9903581" y="1197058"/>
                </a:lnTo>
                <a:lnTo>
                  <a:pt x="9860857" y="1212319"/>
                </a:lnTo>
                <a:lnTo>
                  <a:pt x="9814306" y="1217675"/>
                </a:lnTo>
                <a:lnTo>
                  <a:pt x="202945" y="1217675"/>
                </a:lnTo>
                <a:lnTo>
                  <a:pt x="156414" y="1212319"/>
                </a:lnTo>
                <a:lnTo>
                  <a:pt x="113698" y="1197058"/>
                </a:lnTo>
                <a:lnTo>
                  <a:pt x="76016" y="1173108"/>
                </a:lnTo>
                <a:lnTo>
                  <a:pt x="44586" y="1141686"/>
                </a:lnTo>
                <a:lnTo>
                  <a:pt x="20628" y="1104005"/>
                </a:lnTo>
                <a:lnTo>
                  <a:pt x="5360" y="1061281"/>
                </a:lnTo>
                <a:lnTo>
                  <a:pt x="0" y="1014729"/>
                </a:lnTo>
                <a:lnTo>
                  <a:pt x="0" y="202945"/>
                </a:lnTo>
                <a:close/>
              </a:path>
            </a:pathLst>
          </a:custGeom>
          <a:ln w="19812">
            <a:solidFill>
              <a:srgbClr val="404040"/>
            </a:solidFill>
          </a:ln>
        </p:spPr>
        <p:txBody>
          <a:bodyPr wrap="square" lIns="0" tIns="0" rIns="0" bIns="0" rtlCol="0"/>
          <a:lstStyle/>
          <a:p>
            <a:endParaRPr/>
          </a:p>
        </p:txBody>
      </p:sp>
      <p:sp>
        <p:nvSpPr>
          <p:cNvPr id="22" name="object 22"/>
          <p:cNvSpPr txBox="1"/>
          <p:nvPr/>
        </p:nvSpPr>
        <p:spPr>
          <a:xfrm>
            <a:off x="9170289" y="3740911"/>
            <a:ext cx="1630045" cy="635635"/>
          </a:xfrm>
          <a:prstGeom prst="rect">
            <a:avLst/>
          </a:prstGeom>
        </p:spPr>
        <p:txBody>
          <a:bodyPr vert="horz" wrap="square" lIns="0" tIns="12700" rIns="0" bIns="0" rtlCol="0">
            <a:spAutoFit/>
          </a:bodyPr>
          <a:lstStyle/>
          <a:p>
            <a:pPr marL="355600" marR="5080" indent="-342900">
              <a:lnSpc>
                <a:spcPct val="100000"/>
              </a:lnSpc>
              <a:spcBef>
                <a:spcPts val="100"/>
              </a:spcBef>
            </a:pPr>
            <a:r>
              <a:rPr sz="2000" spc="-20" dirty="0">
                <a:solidFill>
                  <a:srgbClr val="404040"/>
                </a:solidFill>
                <a:latin typeface="Arial"/>
                <a:cs typeface="Arial"/>
              </a:rPr>
              <a:t>Вторая</a:t>
            </a:r>
            <a:r>
              <a:rPr sz="2000" spc="-70" dirty="0">
                <a:solidFill>
                  <a:srgbClr val="404040"/>
                </a:solidFill>
                <a:latin typeface="Arial"/>
                <a:cs typeface="Arial"/>
              </a:rPr>
              <a:t> </a:t>
            </a:r>
            <a:r>
              <a:rPr sz="2000" spc="-20" dirty="0">
                <a:solidFill>
                  <a:srgbClr val="404040"/>
                </a:solidFill>
                <a:latin typeface="Arial"/>
                <a:cs typeface="Arial"/>
              </a:rPr>
              <a:t>волна </a:t>
            </a:r>
            <a:r>
              <a:rPr sz="2000" spc="-540" dirty="0">
                <a:solidFill>
                  <a:srgbClr val="404040"/>
                </a:solidFill>
                <a:latin typeface="Arial"/>
                <a:cs typeface="Arial"/>
              </a:rPr>
              <a:t> </a:t>
            </a:r>
            <a:r>
              <a:rPr sz="2000" spc="-160" dirty="0">
                <a:solidFill>
                  <a:srgbClr val="404040"/>
                </a:solidFill>
                <a:latin typeface="Arial"/>
                <a:cs typeface="Arial"/>
              </a:rPr>
              <a:t>Т</a:t>
            </a:r>
            <a:r>
              <a:rPr sz="2000" spc="-5" dirty="0">
                <a:solidFill>
                  <a:srgbClr val="404040"/>
                </a:solidFill>
                <a:latin typeface="Arial"/>
                <a:cs typeface="Arial"/>
              </a:rPr>
              <a:t>оф</a:t>
            </a:r>
            <a:r>
              <a:rPr sz="2000" spc="-60" dirty="0">
                <a:solidFill>
                  <a:srgbClr val="404040"/>
                </a:solidFill>
                <a:latin typeface="Arial"/>
                <a:cs typeface="Arial"/>
              </a:rPr>
              <a:t>ф</a:t>
            </a:r>
            <a:r>
              <a:rPr sz="2000" spc="-5" dirty="0">
                <a:solidFill>
                  <a:srgbClr val="404040"/>
                </a:solidFill>
                <a:latin typeface="Arial"/>
                <a:cs typeface="Arial"/>
              </a:rPr>
              <a:t>лера</a:t>
            </a:r>
            <a:endParaRPr sz="2000">
              <a:latin typeface="Arial"/>
              <a:cs typeface="Arial"/>
            </a:endParaRPr>
          </a:p>
        </p:txBody>
      </p:sp>
      <p:sp>
        <p:nvSpPr>
          <p:cNvPr id="23" name="object 23"/>
          <p:cNvSpPr/>
          <p:nvPr/>
        </p:nvSpPr>
        <p:spPr>
          <a:xfrm>
            <a:off x="939546" y="2170938"/>
            <a:ext cx="9999345" cy="1170940"/>
          </a:xfrm>
          <a:custGeom>
            <a:avLst/>
            <a:gdLst/>
            <a:ahLst/>
            <a:cxnLst/>
            <a:rect l="l" t="t" r="r" b="b"/>
            <a:pathLst>
              <a:path w="9999345" h="1170939">
                <a:moveTo>
                  <a:pt x="0" y="195072"/>
                </a:moveTo>
                <a:lnTo>
                  <a:pt x="5152" y="150356"/>
                </a:lnTo>
                <a:lnTo>
                  <a:pt x="19827" y="109301"/>
                </a:lnTo>
                <a:lnTo>
                  <a:pt x="42856" y="73080"/>
                </a:lnTo>
                <a:lnTo>
                  <a:pt x="73067" y="42867"/>
                </a:lnTo>
                <a:lnTo>
                  <a:pt x="109289" y="19834"/>
                </a:lnTo>
                <a:lnTo>
                  <a:pt x="150352" y="5154"/>
                </a:lnTo>
                <a:lnTo>
                  <a:pt x="195084" y="0"/>
                </a:lnTo>
                <a:lnTo>
                  <a:pt x="9803892" y="0"/>
                </a:lnTo>
                <a:lnTo>
                  <a:pt x="9848607" y="5154"/>
                </a:lnTo>
                <a:lnTo>
                  <a:pt x="9889662" y="19834"/>
                </a:lnTo>
                <a:lnTo>
                  <a:pt x="9925883" y="42867"/>
                </a:lnTo>
                <a:lnTo>
                  <a:pt x="9956096" y="73080"/>
                </a:lnTo>
                <a:lnTo>
                  <a:pt x="9979129" y="109301"/>
                </a:lnTo>
                <a:lnTo>
                  <a:pt x="9993809" y="150356"/>
                </a:lnTo>
                <a:lnTo>
                  <a:pt x="9998964" y="195072"/>
                </a:lnTo>
                <a:lnTo>
                  <a:pt x="9998964" y="975360"/>
                </a:lnTo>
                <a:lnTo>
                  <a:pt x="9993809" y="1020075"/>
                </a:lnTo>
                <a:lnTo>
                  <a:pt x="9979129" y="1061130"/>
                </a:lnTo>
                <a:lnTo>
                  <a:pt x="9956096" y="1097351"/>
                </a:lnTo>
                <a:lnTo>
                  <a:pt x="9925883" y="1127564"/>
                </a:lnTo>
                <a:lnTo>
                  <a:pt x="9889662" y="1150597"/>
                </a:lnTo>
                <a:lnTo>
                  <a:pt x="9848607" y="1165277"/>
                </a:lnTo>
                <a:lnTo>
                  <a:pt x="9803892" y="1170432"/>
                </a:lnTo>
                <a:lnTo>
                  <a:pt x="195084" y="1170432"/>
                </a:lnTo>
                <a:lnTo>
                  <a:pt x="150352" y="1165277"/>
                </a:lnTo>
                <a:lnTo>
                  <a:pt x="109289" y="1150597"/>
                </a:lnTo>
                <a:lnTo>
                  <a:pt x="73067" y="1127564"/>
                </a:lnTo>
                <a:lnTo>
                  <a:pt x="42856" y="1097351"/>
                </a:lnTo>
                <a:lnTo>
                  <a:pt x="19827" y="1061130"/>
                </a:lnTo>
                <a:lnTo>
                  <a:pt x="5152" y="1020075"/>
                </a:lnTo>
                <a:lnTo>
                  <a:pt x="0" y="975360"/>
                </a:lnTo>
                <a:lnTo>
                  <a:pt x="0" y="195072"/>
                </a:lnTo>
                <a:close/>
              </a:path>
            </a:pathLst>
          </a:custGeom>
          <a:ln w="19812">
            <a:solidFill>
              <a:srgbClr val="404040"/>
            </a:solidFill>
          </a:ln>
        </p:spPr>
        <p:txBody>
          <a:bodyPr wrap="square" lIns="0" tIns="0" rIns="0" bIns="0" rtlCol="0"/>
          <a:lstStyle/>
          <a:p>
            <a:endParaRPr/>
          </a:p>
        </p:txBody>
      </p:sp>
      <p:sp>
        <p:nvSpPr>
          <p:cNvPr id="24" name="object 24"/>
          <p:cNvSpPr txBox="1"/>
          <p:nvPr/>
        </p:nvSpPr>
        <p:spPr>
          <a:xfrm>
            <a:off x="9208769" y="2430272"/>
            <a:ext cx="1595755" cy="636270"/>
          </a:xfrm>
          <a:prstGeom prst="rect">
            <a:avLst/>
          </a:prstGeom>
        </p:spPr>
        <p:txBody>
          <a:bodyPr vert="horz" wrap="square" lIns="0" tIns="13335" rIns="0" bIns="0" rtlCol="0">
            <a:spAutoFit/>
          </a:bodyPr>
          <a:lstStyle/>
          <a:p>
            <a:pPr marR="5715" algn="r">
              <a:lnSpc>
                <a:spcPct val="100000"/>
              </a:lnSpc>
              <a:spcBef>
                <a:spcPts val="105"/>
              </a:spcBef>
            </a:pPr>
            <a:r>
              <a:rPr sz="2000" spc="-30" dirty="0">
                <a:solidFill>
                  <a:srgbClr val="404040"/>
                </a:solidFill>
                <a:latin typeface="Arial"/>
                <a:cs typeface="Arial"/>
              </a:rPr>
              <a:t>Третья</a:t>
            </a:r>
            <a:r>
              <a:rPr sz="2000" spc="-95" dirty="0">
                <a:solidFill>
                  <a:srgbClr val="404040"/>
                </a:solidFill>
                <a:latin typeface="Arial"/>
                <a:cs typeface="Arial"/>
              </a:rPr>
              <a:t> </a:t>
            </a:r>
            <a:r>
              <a:rPr sz="2000" spc="-20" dirty="0">
                <a:solidFill>
                  <a:srgbClr val="404040"/>
                </a:solidFill>
                <a:latin typeface="Arial"/>
                <a:cs typeface="Arial"/>
              </a:rPr>
              <a:t>волна</a:t>
            </a:r>
            <a:endParaRPr sz="2000">
              <a:latin typeface="Arial"/>
              <a:cs typeface="Arial"/>
            </a:endParaRPr>
          </a:p>
          <a:p>
            <a:pPr marR="5080" algn="r">
              <a:lnSpc>
                <a:spcPct val="100000"/>
              </a:lnSpc>
            </a:pPr>
            <a:r>
              <a:rPr sz="2000" spc="-30" dirty="0">
                <a:solidFill>
                  <a:srgbClr val="404040"/>
                </a:solidFill>
                <a:latin typeface="Arial"/>
                <a:cs typeface="Arial"/>
              </a:rPr>
              <a:t>Тоффлера</a:t>
            </a:r>
            <a:endParaRPr sz="2000">
              <a:latin typeface="Arial"/>
              <a:cs typeface="Arial"/>
            </a:endParaRPr>
          </a:p>
        </p:txBody>
      </p:sp>
      <p:grpSp>
        <p:nvGrpSpPr>
          <p:cNvPr id="25" name="object 25"/>
          <p:cNvGrpSpPr/>
          <p:nvPr/>
        </p:nvGrpSpPr>
        <p:grpSpPr>
          <a:xfrm>
            <a:off x="1254378" y="1312163"/>
            <a:ext cx="3359785" cy="1744345"/>
            <a:chOff x="1254378" y="1312163"/>
            <a:chExt cx="3359785" cy="1744345"/>
          </a:xfrm>
        </p:grpSpPr>
        <p:sp>
          <p:nvSpPr>
            <p:cNvPr id="26" name="object 26"/>
            <p:cNvSpPr/>
            <p:nvPr/>
          </p:nvSpPr>
          <p:spPr>
            <a:xfrm>
              <a:off x="1273301" y="1331213"/>
              <a:ext cx="3340735" cy="596265"/>
            </a:xfrm>
            <a:custGeom>
              <a:avLst/>
              <a:gdLst/>
              <a:ahLst/>
              <a:cxnLst/>
              <a:rect l="l" t="t" r="r" b="b"/>
              <a:pathLst>
                <a:path w="3340735" h="596264">
                  <a:moveTo>
                    <a:pt x="3340608" y="0"/>
                  </a:moveTo>
                  <a:lnTo>
                    <a:pt x="0" y="0"/>
                  </a:lnTo>
                  <a:lnTo>
                    <a:pt x="0" y="595884"/>
                  </a:lnTo>
                  <a:lnTo>
                    <a:pt x="3340608" y="595884"/>
                  </a:lnTo>
                  <a:lnTo>
                    <a:pt x="3340608" y="0"/>
                  </a:lnTo>
                  <a:close/>
                </a:path>
              </a:pathLst>
            </a:custGeom>
            <a:solidFill>
              <a:srgbClr val="F1F1F1"/>
            </a:solidFill>
          </p:spPr>
          <p:txBody>
            <a:bodyPr wrap="square" lIns="0" tIns="0" rIns="0" bIns="0" rtlCol="0"/>
            <a:lstStyle/>
            <a:p>
              <a:endParaRPr/>
            </a:p>
          </p:txBody>
        </p:sp>
        <p:sp>
          <p:nvSpPr>
            <p:cNvPr id="27" name="object 27"/>
            <p:cNvSpPr/>
            <p:nvPr/>
          </p:nvSpPr>
          <p:spPr>
            <a:xfrm>
              <a:off x="1273428" y="1331213"/>
              <a:ext cx="1411605" cy="1706245"/>
            </a:xfrm>
            <a:custGeom>
              <a:avLst/>
              <a:gdLst/>
              <a:ahLst/>
              <a:cxnLst/>
              <a:rect l="l" t="t" r="r" b="b"/>
              <a:pathLst>
                <a:path w="1411605" h="1706245">
                  <a:moveTo>
                    <a:pt x="0" y="0"/>
                  </a:moveTo>
                  <a:lnTo>
                    <a:pt x="0" y="595884"/>
                  </a:lnTo>
                </a:path>
                <a:path w="1411605" h="1706245">
                  <a:moveTo>
                    <a:pt x="0" y="597026"/>
                  </a:moveTo>
                  <a:lnTo>
                    <a:pt x="1411478" y="1706118"/>
                  </a:lnTo>
                </a:path>
              </a:pathLst>
            </a:custGeom>
            <a:ln w="38100">
              <a:solidFill>
                <a:srgbClr val="A6A6A6"/>
              </a:solidFill>
            </a:ln>
          </p:spPr>
          <p:txBody>
            <a:bodyPr wrap="square" lIns="0" tIns="0" rIns="0" bIns="0" rtlCol="0"/>
            <a:lstStyle/>
            <a:p>
              <a:endParaRPr/>
            </a:p>
          </p:txBody>
        </p:sp>
      </p:grpSp>
      <p:sp>
        <p:nvSpPr>
          <p:cNvPr id="28" name="object 28"/>
          <p:cNvSpPr txBox="1"/>
          <p:nvPr/>
        </p:nvSpPr>
        <p:spPr>
          <a:xfrm>
            <a:off x="1292478" y="1336040"/>
            <a:ext cx="3321685" cy="574040"/>
          </a:xfrm>
          <a:prstGeom prst="rect">
            <a:avLst/>
          </a:prstGeom>
        </p:spPr>
        <p:txBody>
          <a:bodyPr vert="horz" wrap="square" lIns="0" tIns="12700" rIns="0" bIns="0" rtlCol="0">
            <a:spAutoFit/>
          </a:bodyPr>
          <a:lstStyle/>
          <a:p>
            <a:pPr marL="214629" marR="73660" indent="-152400">
              <a:lnSpc>
                <a:spcPct val="100000"/>
              </a:lnSpc>
              <a:spcBef>
                <a:spcPts val="100"/>
              </a:spcBef>
            </a:pPr>
            <a:r>
              <a:rPr sz="1800" spc="-5" dirty="0">
                <a:solidFill>
                  <a:srgbClr val="585858"/>
                </a:solidFill>
                <a:latin typeface="Arial"/>
                <a:cs typeface="Arial"/>
              </a:rPr>
              <a:t>Agile </a:t>
            </a:r>
            <a:r>
              <a:rPr sz="1800" spc="-10" dirty="0">
                <a:solidFill>
                  <a:srgbClr val="585858"/>
                </a:solidFill>
                <a:latin typeface="Arial"/>
                <a:cs typeface="Arial"/>
              </a:rPr>
              <a:t>возник </a:t>
            </a:r>
            <a:r>
              <a:rPr sz="1800" spc="10" dirty="0">
                <a:solidFill>
                  <a:srgbClr val="585858"/>
                </a:solidFill>
                <a:latin typeface="Arial"/>
                <a:cs typeface="Arial"/>
              </a:rPr>
              <a:t>как </a:t>
            </a:r>
            <a:r>
              <a:rPr sz="1800" spc="-25" dirty="0">
                <a:solidFill>
                  <a:srgbClr val="585858"/>
                </a:solidFill>
                <a:latin typeface="Arial"/>
                <a:cs typeface="Arial"/>
              </a:rPr>
              <a:t>альтернатива </a:t>
            </a:r>
            <a:r>
              <a:rPr sz="1800" spc="-490" dirty="0">
                <a:solidFill>
                  <a:srgbClr val="585858"/>
                </a:solidFill>
                <a:latin typeface="Arial"/>
                <a:cs typeface="Arial"/>
              </a:rPr>
              <a:t> </a:t>
            </a:r>
            <a:r>
              <a:rPr sz="1800" spc="-10" dirty="0">
                <a:solidFill>
                  <a:srgbClr val="585858"/>
                </a:solidFill>
                <a:latin typeface="Arial"/>
                <a:cs typeface="Arial"/>
              </a:rPr>
              <a:t>регулярному</a:t>
            </a:r>
            <a:r>
              <a:rPr sz="1800" spc="10" dirty="0">
                <a:solidFill>
                  <a:srgbClr val="585858"/>
                </a:solidFill>
                <a:latin typeface="Arial"/>
                <a:cs typeface="Arial"/>
              </a:rPr>
              <a:t> </a:t>
            </a:r>
            <a:r>
              <a:rPr sz="1800" spc="-5" dirty="0">
                <a:solidFill>
                  <a:srgbClr val="585858"/>
                </a:solidFill>
                <a:latin typeface="Arial"/>
                <a:cs typeface="Arial"/>
              </a:rPr>
              <a:t>менеджменту</a:t>
            </a:r>
            <a:endParaRPr sz="1800">
              <a:latin typeface="Arial"/>
              <a:cs typeface="Arial"/>
            </a:endParaRPr>
          </a:p>
        </p:txBody>
      </p:sp>
      <p:sp>
        <p:nvSpPr>
          <p:cNvPr id="29" name="object 29"/>
          <p:cNvSpPr/>
          <p:nvPr/>
        </p:nvSpPr>
        <p:spPr>
          <a:xfrm>
            <a:off x="7053580" y="1949957"/>
            <a:ext cx="746760" cy="1226820"/>
          </a:xfrm>
          <a:custGeom>
            <a:avLst/>
            <a:gdLst/>
            <a:ahLst/>
            <a:cxnLst/>
            <a:rect l="l" t="t" r="r" b="b"/>
            <a:pathLst>
              <a:path w="746759" h="1226820">
                <a:moveTo>
                  <a:pt x="0" y="0"/>
                </a:moveTo>
                <a:lnTo>
                  <a:pt x="746378" y="1226312"/>
                </a:lnTo>
              </a:path>
            </a:pathLst>
          </a:custGeom>
          <a:ln w="38100">
            <a:solidFill>
              <a:srgbClr val="A6A6A6"/>
            </a:solidFill>
          </a:ln>
        </p:spPr>
        <p:txBody>
          <a:bodyPr wrap="square" lIns="0" tIns="0" rIns="0" bIns="0" rtlCol="0"/>
          <a:lstStyle/>
          <a:p>
            <a:endParaRPr/>
          </a:p>
        </p:txBody>
      </p:sp>
      <p:sp>
        <p:nvSpPr>
          <p:cNvPr id="30" name="object 30"/>
          <p:cNvSpPr txBox="1"/>
          <p:nvPr/>
        </p:nvSpPr>
        <p:spPr>
          <a:xfrm>
            <a:off x="5462778" y="1264158"/>
            <a:ext cx="5358765" cy="662940"/>
          </a:xfrm>
          <a:prstGeom prst="rect">
            <a:avLst/>
          </a:prstGeom>
          <a:solidFill>
            <a:srgbClr val="F1F1F1"/>
          </a:solidFill>
        </p:spPr>
        <p:txBody>
          <a:bodyPr vert="horz" wrap="square" lIns="0" tIns="50800" rIns="0" bIns="0" rtlCol="0">
            <a:spAutoFit/>
          </a:bodyPr>
          <a:lstStyle/>
          <a:p>
            <a:pPr marL="244475" marR="166370" indent="-70485">
              <a:lnSpc>
                <a:spcPct val="100000"/>
              </a:lnSpc>
              <a:spcBef>
                <a:spcPts val="400"/>
              </a:spcBef>
            </a:pPr>
            <a:r>
              <a:rPr sz="1800" b="1" dirty="0">
                <a:solidFill>
                  <a:srgbClr val="585858"/>
                </a:solidFill>
                <a:latin typeface="Arial"/>
                <a:cs typeface="Arial"/>
              </a:rPr>
              <a:t>Основной </a:t>
            </a:r>
            <a:r>
              <a:rPr sz="1800" b="1" spc="-10" dirty="0">
                <a:solidFill>
                  <a:srgbClr val="585858"/>
                </a:solidFill>
                <a:latin typeface="Arial"/>
                <a:cs typeface="Arial"/>
              </a:rPr>
              <a:t>путь </a:t>
            </a:r>
            <a:r>
              <a:rPr sz="1800" dirty="0">
                <a:solidFill>
                  <a:srgbClr val="585858"/>
                </a:solidFill>
                <a:latin typeface="Arial"/>
                <a:cs typeface="Arial"/>
              </a:rPr>
              <a:t>– </a:t>
            </a:r>
            <a:r>
              <a:rPr sz="1800" spc="-5" dirty="0">
                <a:solidFill>
                  <a:srgbClr val="585858"/>
                </a:solidFill>
                <a:latin typeface="Arial"/>
                <a:cs typeface="Arial"/>
              </a:rPr>
              <a:t>Agile </a:t>
            </a:r>
            <a:r>
              <a:rPr sz="1800" spc="-15" dirty="0">
                <a:solidFill>
                  <a:srgbClr val="585858"/>
                </a:solidFill>
                <a:latin typeface="Arial"/>
                <a:cs typeface="Arial"/>
              </a:rPr>
              <a:t>вбирает </a:t>
            </a:r>
            <a:r>
              <a:rPr sz="1800" spc="-5" dirty="0">
                <a:solidFill>
                  <a:srgbClr val="585858"/>
                </a:solidFill>
                <a:latin typeface="Arial"/>
                <a:cs typeface="Arial"/>
              </a:rPr>
              <a:t>традиционные </a:t>
            </a:r>
            <a:r>
              <a:rPr sz="1800" spc="-490" dirty="0">
                <a:solidFill>
                  <a:srgbClr val="585858"/>
                </a:solidFill>
                <a:latin typeface="Arial"/>
                <a:cs typeface="Arial"/>
              </a:rPr>
              <a:t> </a:t>
            </a:r>
            <a:r>
              <a:rPr sz="1800" spc="-20" dirty="0">
                <a:solidFill>
                  <a:srgbClr val="585858"/>
                </a:solidFill>
                <a:latin typeface="Arial"/>
                <a:cs typeface="Arial"/>
              </a:rPr>
              <a:t>подходы</a:t>
            </a:r>
            <a:r>
              <a:rPr sz="1800" spc="5" dirty="0">
                <a:solidFill>
                  <a:srgbClr val="585858"/>
                </a:solidFill>
                <a:latin typeface="Arial"/>
                <a:cs typeface="Arial"/>
              </a:rPr>
              <a:t> </a:t>
            </a:r>
            <a:r>
              <a:rPr sz="1800" dirty="0">
                <a:solidFill>
                  <a:srgbClr val="585858"/>
                </a:solidFill>
                <a:latin typeface="Arial"/>
                <a:cs typeface="Arial"/>
              </a:rPr>
              <a:t>и</a:t>
            </a:r>
            <a:r>
              <a:rPr sz="1800" spc="-20" dirty="0">
                <a:solidFill>
                  <a:srgbClr val="585858"/>
                </a:solidFill>
                <a:latin typeface="Arial"/>
                <a:cs typeface="Arial"/>
              </a:rPr>
              <a:t> </a:t>
            </a:r>
            <a:r>
              <a:rPr sz="1800" spc="-15" dirty="0">
                <a:solidFill>
                  <a:srgbClr val="585858"/>
                </a:solidFill>
                <a:latin typeface="Arial"/>
                <a:cs typeface="Arial"/>
              </a:rPr>
              <a:t>заменяет</a:t>
            </a:r>
            <a:r>
              <a:rPr sz="1800" spc="20" dirty="0">
                <a:solidFill>
                  <a:srgbClr val="585858"/>
                </a:solidFill>
                <a:latin typeface="Arial"/>
                <a:cs typeface="Arial"/>
              </a:rPr>
              <a:t> </a:t>
            </a:r>
            <a:r>
              <a:rPr sz="1800" spc="-10" dirty="0">
                <a:solidFill>
                  <a:srgbClr val="585858"/>
                </a:solidFill>
                <a:latin typeface="Arial"/>
                <a:cs typeface="Arial"/>
              </a:rPr>
              <a:t>регулярный</a:t>
            </a:r>
            <a:r>
              <a:rPr sz="1800" spc="25" dirty="0">
                <a:solidFill>
                  <a:srgbClr val="585858"/>
                </a:solidFill>
                <a:latin typeface="Arial"/>
                <a:cs typeface="Arial"/>
              </a:rPr>
              <a:t> </a:t>
            </a:r>
            <a:r>
              <a:rPr sz="1800" spc="-10" dirty="0">
                <a:solidFill>
                  <a:srgbClr val="585858"/>
                </a:solidFill>
                <a:latin typeface="Arial"/>
                <a:cs typeface="Arial"/>
              </a:rPr>
              <a:t>менеджмент</a:t>
            </a:r>
            <a:endParaRPr sz="1800">
              <a:latin typeface="Arial"/>
              <a:cs typeface="Arial"/>
            </a:endParaRPr>
          </a:p>
        </p:txBody>
      </p:sp>
      <p:sp>
        <p:nvSpPr>
          <p:cNvPr id="31" name="object 31"/>
          <p:cNvSpPr/>
          <p:nvPr/>
        </p:nvSpPr>
        <p:spPr>
          <a:xfrm>
            <a:off x="5676519" y="3494404"/>
            <a:ext cx="218440" cy="1316355"/>
          </a:xfrm>
          <a:custGeom>
            <a:avLst/>
            <a:gdLst/>
            <a:ahLst/>
            <a:cxnLst/>
            <a:rect l="l" t="t" r="r" b="b"/>
            <a:pathLst>
              <a:path w="218439" h="1316354">
                <a:moveTo>
                  <a:pt x="218312" y="1316101"/>
                </a:moveTo>
                <a:lnTo>
                  <a:pt x="0" y="0"/>
                </a:lnTo>
              </a:path>
            </a:pathLst>
          </a:custGeom>
          <a:ln w="38099">
            <a:solidFill>
              <a:srgbClr val="A6A6A6"/>
            </a:solidFill>
          </a:ln>
        </p:spPr>
        <p:txBody>
          <a:bodyPr wrap="square" lIns="0" tIns="0" rIns="0" bIns="0" rtlCol="0"/>
          <a:lstStyle/>
          <a:p>
            <a:endParaRPr/>
          </a:p>
        </p:txBody>
      </p:sp>
      <p:sp>
        <p:nvSpPr>
          <p:cNvPr id="32" name="object 32"/>
          <p:cNvSpPr txBox="1"/>
          <p:nvPr/>
        </p:nvSpPr>
        <p:spPr>
          <a:xfrm>
            <a:off x="2094738" y="4828794"/>
            <a:ext cx="8310880" cy="401320"/>
          </a:xfrm>
          <a:prstGeom prst="rect">
            <a:avLst/>
          </a:prstGeom>
          <a:solidFill>
            <a:srgbClr val="F1F1F1"/>
          </a:solidFill>
        </p:spPr>
        <p:txBody>
          <a:bodyPr vert="horz" wrap="square" lIns="0" tIns="57150" rIns="0" bIns="0" rtlCol="0">
            <a:spAutoFit/>
          </a:bodyPr>
          <a:lstStyle/>
          <a:p>
            <a:pPr marL="290195">
              <a:lnSpc>
                <a:spcPct val="100000"/>
              </a:lnSpc>
              <a:spcBef>
                <a:spcPts val="450"/>
              </a:spcBef>
            </a:pPr>
            <a:r>
              <a:rPr sz="1800" spc="-20" dirty="0">
                <a:solidFill>
                  <a:srgbClr val="585858"/>
                </a:solidFill>
                <a:latin typeface="Arial"/>
                <a:cs typeface="Arial"/>
              </a:rPr>
              <a:t>Регулярный</a:t>
            </a:r>
            <a:r>
              <a:rPr sz="1800" spc="40" dirty="0">
                <a:solidFill>
                  <a:srgbClr val="585858"/>
                </a:solidFill>
                <a:latin typeface="Arial"/>
                <a:cs typeface="Arial"/>
              </a:rPr>
              <a:t> </a:t>
            </a:r>
            <a:r>
              <a:rPr sz="1800" spc="-10" dirty="0">
                <a:solidFill>
                  <a:srgbClr val="585858"/>
                </a:solidFill>
                <a:latin typeface="Arial"/>
                <a:cs typeface="Arial"/>
              </a:rPr>
              <a:t>менеджмент</a:t>
            </a:r>
            <a:r>
              <a:rPr sz="1800" spc="25" dirty="0">
                <a:solidFill>
                  <a:srgbClr val="585858"/>
                </a:solidFill>
                <a:latin typeface="Arial"/>
                <a:cs typeface="Arial"/>
              </a:rPr>
              <a:t> </a:t>
            </a:r>
            <a:r>
              <a:rPr sz="1800" spc="-20" dirty="0">
                <a:solidFill>
                  <a:srgbClr val="585858"/>
                </a:solidFill>
                <a:latin typeface="Arial"/>
                <a:cs typeface="Arial"/>
              </a:rPr>
              <a:t>пытается</a:t>
            </a:r>
            <a:r>
              <a:rPr sz="1800" spc="10" dirty="0">
                <a:solidFill>
                  <a:srgbClr val="585858"/>
                </a:solidFill>
                <a:latin typeface="Arial"/>
                <a:cs typeface="Arial"/>
              </a:rPr>
              <a:t> </a:t>
            </a:r>
            <a:r>
              <a:rPr sz="1800" spc="-15" dirty="0">
                <a:solidFill>
                  <a:srgbClr val="585858"/>
                </a:solidFill>
                <a:latin typeface="Arial"/>
                <a:cs typeface="Arial"/>
              </a:rPr>
              <a:t>вобрать</a:t>
            </a:r>
            <a:r>
              <a:rPr sz="1800" spc="-80" dirty="0">
                <a:solidFill>
                  <a:srgbClr val="585858"/>
                </a:solidFill>
                <a:latin typeface="Arial"/>
                <a:cs typeface="Arial"/>
              </a:rPr>
              <a:t> </a:t>
            </a:r>
            <a:r>
              <a:rPr sz="1800" spc="-15" dirty="0">
                <a:solidFill>
                  <a:srgbClr val="585858"/>
                </a:solidFill>
                <a:latin typeface="Arial"/>
                <a:cs typeface="Arial"/>
              </a:rPr>
              <a:t>Agile-подходы</a:t>
            </a:r>
            <a:r>
              <a:rPr sz="1800" spc="35" dirty="0">
                <a:solidFill>
                  <a:srgbClr val="585858"/>
                </a:solidFill>
                <a:latin typeface="Arial"/>
                <a:cs typeface="Arial"/>
              </a:rPr>
              <a:t> </a:t>
            </a:r>
            <a:r>
              <a:rPr sz="1800" dirty="0">
                <a:solidFill>
                  <a:srgbClr val="585858"/>
                </a:solidFill>
                <a:latin typeface="Arial"/>
                <a:cs typeface="Arial"/>
              </a:rPr>
              <a:t>и</a:t>
            </a:r>
            <a:r>
              <a:rPr sz="1800" spc="-5" dirty="0">
                <a:solidFill>
                  <a:srgbClr val="585858"/>
                </a:solidFill>
                <a:latin typeface="Arial"/>
                <a:cs typeface="Arial"/>
              </a:rPr>
              <a:t> </a:t>
            </a:r>
            <a:r>
              <a:rPr sz="1800" spc="-10" dirty="0">
                <a:solidFill>
                  <a:srgbClr val="585858"/>
                </a:solidFill>
                <a:latin typeface="Arial"/>
                <a:cs typeface="Arial"/>
              </a:rPr>
              <a:t>развиваться</a:t>
            </a:r>
            <a:endParaRPr sz="1800">
              <a:latin typeface="Arial"/>
              <a:cs typeface="Arial"/>
            </a:endParaRPr>
          </a:p>
        </p:txBody>
      </p:sp>
    </p:spTree>
    <p:extLst>
      <p:ext uri="{BB962C8B-B14F-4D97-AF65-F5344CB8AC3E}">
        <p14:creationId xmlns:p14="http://schemas.microsoft.com/office/powerpoint/2010/main" val="297032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3619957"/>
            <a:ext cx="5636895" cy="635000"/>
          </a:xfrm>
          <a:prstGeom prst="rect">
            <a:avLst/>
          </a:prstGeom>
        </p:spPr>
        <p:txBody>
          <a:bodyPr vert="horz" wrap="square" lIns="0" tIns="12065" rIns="0" bIns="0" rtlCol="0">
            <a:spAutoFit/>
          </a:bodyPr>
          <a:lstStyle/>
          <a:p>
            <a:pPr marL="12700">
              <a:lnSpc>
                <a:spcPct val="100000"/>
              </a:lnSpc>
              <a:spcBef>
                <a:spcPts val="95"/>
              </a:spcBef>
            </a:pPr>
            <a:r>
              <a:rPr sz="4000" spc="-10" dirty="0"/>
              <a:t>Agile-процессы</a:t>
            </a:r>
            <a:r>
              <a:rPr sz="4000" spc="5" dirty="0"/>
              <a:t> </a:t>
            </a:r>
            <a:r>
              <a:rPr sz="4000" spc="-5" dirty="0"/>
              <a:t>–</a:t>
            </a:r>
            <a:r>
              <a:rPr sz="4000" spc="-15" dirty="0"/>
              <a:t> </a:t>
            </a:r>
            <a:r>
              <a:rPr sz="4000" spc="-5" dirty="0"/>
              <a:t>Scrum</a:t>
            </a:r>
            <a:endParaRPr sz="4000"/>
          </a:p>
        </p:txBody>
      </p:sp>
    </p:spTree>
    <p:extLst>
      <p:ext uri="{BB962C8B-B14F-4D97-AF65-F5344CB8AC3E}">
        <p14:creationId xmlns:p14="http://schemas.microsoft.com/office/powerpoint/2010/main" val="1975612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9111615" cy="574040"/>
          </a:xfrm>
          <a:prstGeom prst="rect">
            <a:avLst/>
          </a:prstGeom>
        </p:spPr>
        <p:txBody>
          <a:bodyPr vert="horz" wrap="square" lIns="0" tIns="12700" rIns="0" bIns="0" rtlCol="0">
            <a:spAutoFit/>
          </a:bodyPr>
          <a:lstStyle/>
          <a:p>
            <a:pPr marL="12700">
              <a:lnSpc>
                <a:spcPct val="100000"/>
              </a:lnSpc>
              <a:spcBef>
                <a:spcPts val="100"/>
              </a:spcBef>
            </a:pPr>
            <a:r>
              <a:rPr spc="-35" dirty="0"/>
              <a:t>Scrum</a:t>
            </a:r>
            <a:r>
              <a:rPr spc="-45" dirty="0"/>
              <a:t> </a:t>
            </a:r>
            <a:r>
              <a:rPr dirty="0"/>
              <a:t>–</a:t>
            </a:r>
            <a:r>
              <a:rPr spc="-70" dirty="0"/>
              <a:t> </a:t>
            </a:r>
            <a:r>
              <a:rPr spc="-45" dirty="0"/>
              <a:t>конкретная</a:t>
            </a:r>
            <a:r>
              <a:rPr spc="-20" dirty="0"/>
              <a:t> </a:t>
            </a:r>
            <a:r>
              <a:rPr spc="-35" dirty="0"/>
              <a:t>реализация</a:t>
            </a:r>
            <a:r>
              <a:rPr spc="-50" dirty="0"/>
              <a:t> </a:t>
            </a:r>
            <a:r>
              <a:rPr spc="-35" dirty="0"/>
              <a:t>принципов</a:t>
            </a:r>
          </a:p>
        </p:txBody>
      </p:sp>
      <p:grpSp>
        <p:nvGrpSpPr>
          <p:cNvPr id="3" name="object 3"/>
          <p:cNvGrpSpPr/>
          <p:nvPr/>
        </p:nvGrpSpPr>
        <p:grpSpPr>
          <a:xfrm>
            <a:off x="3645344" y="2321051"/>
            <a:ext cx="5896610" cy="2900680"/>
            <a:chOff x="3645344" y="2321051"/>
            <a:chExt cx="5896610" cy="2900680"/>
          </a:xfrm>
        </p:grpSpPr>
        <p:sp>
          <p:nvSpPr>
            <p:cNvPr id="4" name="object 4"/>
            <p:cNvSpPr/>
            <p:nvPr/>
          </p:nvSpPr>
          <p:spPr>
            <a:xfrm>
              <a:off x="4104132" y="2321051"/>
              <a:ext cx="5438140" cy="2569845"/>
            </a:xfrm>
            <a:custGeom>
              <a:avLst/>
              <a:gdLst/>
              <a:ahLst/>
              <a:cxnLst/>
              <a:rect l="l" t="t" r="r" b="b"/>
              <a:pathLst>
                <a:path w="5438140" h="2569845">
                  <a:moveTo>
                    <a:pt x="1573022" y="388747"/>
                  </a:moveTo>
                  <a:lnTo>
                    <a:pt x="1550924" y="58547"/>
                  </a:lnTo>
                  <a:lnTo>
                    <a:pt x="1501902" y="61620"/>
                  </a:lnTo>
                  <a:lnTo>
                    <a:pt x="1453553" y="66675"/>
                  </a:lnTo>
                  <a:lnTo>
                    <a:pt x="1405915" y="73710"/>
                  </a:lnTo>
                  <a:lnTo>
                    <a:pt x="1359027" y="82651"/>
                  </a:lnTo>
                  <a:lnTo>
                    <a:pt x="1312938" y="93472"/>
                  </a:lnTo>
                  <a:lnTo>
                    <a:pt x="1267663" y="106121"/>
                  </a:lnTo>
                  <a:lnTo>
                    <a:pt x="1223264" y="120548"/>
                  </a:lnTo>
                  <a:lnTo>
                    <a:pt x="1179779" y="136728"/>
                  </a:lnTo>
                  <a:lnTo>
                    <a:pt x="1137234" y="154609"/>
                  </a:lnTo>
                  <a:lnTo>
                    <a:pt x="1095679" y="174142"/>
                  </a:lnTo>
                  <a:lnTo>
                    <a:pt x="1055154" y="195287"/>
                  </a:lnTo>
                  <a:lnTo>
                    <a:pt x="1015695" y="217995"/>
                  </a:lnTo>
                  <a:lnTo>
                    <a:pt x="977341" y="242239"/>
                  </a:lnTo>
                  <a:lnTo>
                    <a:pt x="940142" y="267957"/>
                  </a:lnTo>
                  <a:lnTo>
                    <a:pt x="904125" y="295122"/>
                  </a:lnTo>
                  <a:lnTo>
                    <a:pt x="869327" y="323684"/>
                  </a:lnTo>
                  <a:lnTo>
                    <a:pt x="835799" y="353593"/>
                  </a:lnTo>
                  <a:lnTo>
                    <a:pt x="803567" y="384810"/>
                  </a:lnTo>
                  <a:lnTo>
                    <a:pt x="772693" y="417296"/>
                  </a:lnTo>
                  <a:lnTo>
                    <a:pt x="743204" y="451002"/>
                  </a:lnTo>
                  <a:lnTo>
                    <a:pt x="715124" y="485889"/>
                  </a:lnTo>
                  <a:lnTo>
                    <a:pt x="688517" y="521906"/>
                  </a:lnTo>
                  <a:lnTo>
                    <a:pt x="663409" y="559015"/>
                  </a:lnTo>
                  <a:lnTo>
                    <a:pt x="639851" y="597166"/>
                  </a:lnTo>
                  <a:lnTo>
                    <a:pt x="617867" y="636333"/>
                  </a:lnTo>
                  <a:lnTo>
                    <a:pt x="597509" y="676452"/>
                  </a:lnTo>
                  <a:lnTo>
                    <a:pt x="578815" y="717499"/>
                  </a:lnTo>
                  <a:lnTo>
                    <a:pt x="561822" y="759409"/>
                  </a:lnTo>
                  <a:lnTo>
                    <a:pt x="546569" y="802157"/>
                  </a:lnTo>
                  <a:lnTo>
                    <a:pt x="533095" y="845680"/>
                  </a:lnTo>
                  <a:lnTo>
                    <a:pt x="521436" y="889952"/>
                  </a:lnTo>
                  <a:lnTo>
                    <a:pt x="511644" y="934935"/>
                  </a:lnTo>
                  <a:lnTo>
                    <a:pt x="503745" y="980567"/>
                  </a:lnTo>
                  <a:lnTo>
                    <a:pt x="497789" y="1026807"/>
                  </a:lnTo>
                  <a:lnTo>
                    <a:pt x="493814" y="1073619"/>
                  </a:lnTo>
                  <a:lnTo>
                    <a:pt x="491858" y="1120965"/>
                  </a:lnTo>
                  <a:lnTo>
                    <a:pt x="491959" y="1168781"/>
                  </a:lnTo>
                  <a:lnTo>
                    <a:pt x="494157" y="1217041"/>
                  </a:lnTo>
                  <a:lnTo>
                    <a:pt x="498627" y="1266748"/>
                  </a:lnTo>
                  <a:lnTo>
                    <a:pt x="505345" y="1316088"/>
                  </a:lnTo>
                  <a:lnTo>
                    <a:pt x="514248" y="1364996"/>
                  </a:lnTo>
                  <a:lnTo>
                    <a:pt x="525335" y="1413395"/>
                  </a:lnTo>
                  <a:lnTo>
                    <a:pt x="538556" y="1461236"/>
                  </a:lnTo>
                  <a:lnTo>
                    <a:pt x="553872" y="1508429"/>
                  </a:lnTo>
                  <a:lnTo>
                    <a:pt x="571284" y="1554924"/>
                  </a:lnTo>
                  <a:lnTo>
                    <a:pt x="590727" y="1600657"/>
                  </a:lnTo>
                  <a:lnTo>
                    <a:pt x="612203" y="1645539"/>
                  </a:lnTo>
                  <a:lnTo>
                    <a:pt x="635660" y="1689506"/>
                  </a:lnTo>
                  <a:lnTo>
                    <a:pt x="661085" y="1732508"/>
                  </a:lnTo>
                  <a:lnTo>
                    <a:pt x="688428" y="1774469"/>
                  </a:lnTo>
                  <a:lnTo>
                    <a:pt x="717664" y="1815325"/>
                  </a:lnTo>
                  <a:lnTo>
                    <a:pt x="748779" y="1855000"/>
                  </a:lnTo>
                  <a:lnTo>
                    <a:pt x="781723" y="1893417"/>
                  </a:lnTo>
                  <a:lnTo>
                    <a:pt x="816483" y="1930527"/>
                  </a:lnTo>
                  <a:lnTo>
                    <a:pt x="741426" y="2022602"/>
                  </a:lnTo>
                  <a:lnTo>
                    <a:pt x="1030478" y="1900936"/>
                  </a:lnTo>
                  <a:lnTo>
                    <a:pt x="1101979" y="1579880"/>
                  </a:lnTo>
                  <a:lnTo>
                    <a:pt x="1027303" y="1671574"/>
                  </a:lnTo>
                  <a:lnTo>
                    <a:pt x="995768" y="1634147"/>
                  </a:lnTo>
                  <a:lnTo>
                    <a:pt x="966889" y="1595488"/>
                  </a:lnTo>
                  <a:lnTo>
                    <a:pt x="940663" y="1555737"/>
                  </a:lnTo>
                  <a:lnTo>
                    <a:pt x="917092" y="1514995"/>
                  </a:lnTo>
                  <a:lnTo>
                    <a:pt x="896150" y="1473377"/>
                  </a:lnTo>
                  <a:lnTo>
                    <a:pt x="877849" y="1431010"/>
                  </a:lnTo>
                  <a:lnTo>
                    <a:pt x="862164" y="1387995"/>
                  </a:lnTo>
                  <a:lnTo>
                    <a:pt x="849109" y="1344460"/>
                  </a:lnTo>
                  <a:lnTo>
                    <a:pt x="838669" y="1300518"/>
                  </a:lnTo>
                  <a:lnTo>
                    <a:pt x="830821" y="1256271"/>
                  </a:lnTo>
                  <a:lnTo>
                    <a:pt x="825588" y="1211846"/>
                  </a:lnTo>
                  <a:lnTo>
                    <a:pt x="822934" y="1167358"/>
                  </a:lnTo>
                  <a:lnTo>
                    <a:pt x="822871" y="1122908"/>
                  </a:lnTo>
                  <a:lnTo>
                    <a:pt x="825398" y="1078636"/>
                  </a:lnTo>
                  <a:lnTo>
                    <a:pt x="830478" y="1034643"/>
                  </a:lnTo>
                  <a:lnTo>
                    <a:pt x="838136" y="991044"/>
                  </a:lnTo>
                  <a:lnTo>
                    <a:pt x="848360" y="947953"/>
                  </a:lnTo>
                  <a:lnTo>
                    <a:pt x="861136" y="905484"/>
                  </a:lnTo>
                  <a:lnTo>
                    <a:pt x="876452" y="863765"/>
                  </a:lnTo>
                  <a:lnTo>
                    <a:pt x="894308" y="822896"/>
                  </a:lnTo>
                  <a:lnTo>
                    <a:pt x="914704" y="783005"/>
                  </a:lnTo>
                  <a:lnTo>
                    <a:pt x="937628" y="744194"/>
                  </a:lnTo>
                  <a:lnTo>
                    <a:pt x="963066" y="706589"/>
                  </a:lnTo>
                  <a:lnTo>
                    <a:pt x="991019" y="670306"/>
                  </a:lnTo>
                  <a:lnTo>
                    <a:pt x="1021486" y="635444"/>
                  </a:lnTo>
                  <a:lnTo>
                    <a:pt x="1054455" y="602132"/>
                  </a:lnTo>
                  <a:lnTo>
                    <a:pt x="1089914" y="570484"/>
                  </a:lnTo>
                  <a:lnTo>
                    <a:pt x="1127290" y="541108"/>
                  </a:lnTo>
                  <a:lnTo>
                    <a:pt x="1166342" y="514159"/>
                  </a:lnTo>
                  <a:lnTo>
                    <a:pt x="1206957" y="489686"/>
                  </a:lnTo>
                  <a:lnTo>
                    <a:pt x="1248994" y="467741"/>
                  </a:lnTo>
                  <a:lnTo>
                    <a:pt x="1292339" y="448373"/>
                  </a:lnTo>
                  <a:lnTo>
                    <a:pt x="1336865" y="431622"/>
                  </a:lnTo>
                  <a:lnTo>
                    <a:pt x="1382458" y="417525"/>
                  </a:lnTo>
                  <a:lnTo>
                    <a:pt x="1428991" y="406158"/>
                  </a:lnTo>
                  <a:lnTo>
                    <a:pt x="1476336" y="397535"/>
                  </a:lnTo>
                  <a:lnTo>
                    <a:pt x="1524393" y="391718"/>
                  </a:lnTo>
                  <a:lnTo>
                    <a:pt x="1573022" y="388747"/>
                  </a:lnTo>
                  <a:close/>
                </a:path>
                <a:path w="5438140" h="2569845">
                  <a:moveTo>
                    <a:pt x="3883152" y="74168"/>
                  </a:moveTo>
                  <a:lnTo>
                    <a:pt x="1850898" y="74168"/>
                  </a:lnTo>
                  <a:lnTo>
                    <a:pt x="1850898" y="0"/>
                  </a:lnTo>
                  <a:lnTo>
                    <a:pt x="1620012" y="230886"/>
                  </a:lnTo>
                  <a:lnTo>
                    <a:pt x="1850898" y="461772"/>
                  </a:lnTo>
                  <a:lnTo>
                    <a:pt x="1850898" y="387604"/>
                  </a:lnTo>
                  <a:lnTo>
                    <a:pt x="3883152" y="387604"/>
                  </a:lnTo>
                  <a:lnTo>
                    <a:pt x="3883152" y="74168"/>
                  </a:lnTo>
                  <a:close/>
                </a:path>
                <a:path w="5438140" h="2569845">
                  <a:moveTo>
                    <a:pt x="5437632" y="2209038"/>
                  </a:moveTo>
                  <a:lnTo>
                    <a:pt x="5077206" y="1848612"/>
                  </a:lnTo>
                  <a:lnTo>
                    <a:pt x="5077206" y="2028825"/>
                  </a:lnTo>
                  <a:lnTo>
                    <a:pt x="4435881" y="2028825"/>
                  </a:lnTo>
                  <a:lnTo>
                    <a:pt x="4461789" y="2000021"/>
                  </a:lnTo>
                  <a:lnTo>
                    <a:pt x="4490923" y="1964918"/>
                  </a:lnTo>
                  <a:lnTo>
                    <a:pt x="4518736" y="1928558"/>
                  </a:lnTo>
                  <a:lnTo>
                    <a:pt x="4545165" y="1891004"/>
                  </a:lnTo>
                  <a:lnTo>
                    <a:pt x="4570196" y="1852295"/>
                  </a:lnTo>
                  <a:lnTo>
                    <a:pt x="4593768" y="1812467"/>
                  </a:lnTo>
                  <a:lnTo>
                    <a:pt x="4615853" y="1771573"/>
                  </a:lnTo>
                  <a:lnTo>
                    <a:pt x="4636401" y="1729638"/>
                  </a:lnTo>
                  <a:lnTo>
                    <a:pt x="4655375" y="1686737"/>
                  </a:lnTo>
                  <a:lnTo>
                    <a:pt x="4672749" y="1642884"/>
                  </a:lnTo>
                  <a:lnTo>
                    <a:pt x="4688459" y="1598142"/>
                  </a:lnTo>
                  <a:lnTo>
                    <a:pt x="4702467" y="1552536"/>
                  </a:lnTo>
                  <a:lnTo>
                    <a:pt x="4714748" y="1506131"/>
                  </a:lnTo>
                  <a:lnTo>
                    <a:pt x="4725251" y="1458950"/>
                  </a:lnTo>
                  <a:lnTo>
                    <a:pt x="4733925" y="1411058"/>
                  </a:lnTo>
                  <a:lnTo>
                    <a:pt x="4740757" y="1362481"/>
                  </a:lnTo>
                  <a:lnTo>
                    <a:pt x="4745672" y="1313268"/>
                  </a:lnTo>
                  <a:lnTo>
                    <a:pt x="4748657" y="1263459"/>
                  </a:lnTo>
                  <a:lnTo>
                    <a:pt x="4749673" y="1213104"/>
                  </a:lnTo>
                  <a:lnTo>
                    <a:pt x="4748657" y="1162951"/>
                  </a:lnTo>
                  <a:lnTo>
                    <a:pt x="4745647" y="1113193"/>
                  </a:lnTo>
                  <a:lnTo>
                    <a:pt x="4740681" y="1063904"/>
                  </a:lnTo>
                  <a:lnTo>
                    <a:pt x="4733785" y="1015136"/>
                  </a:lnTo>
                  <a:lnTo>
                    <a:pt x="4724997" y="966939"/>
                  </a:lnTo>
                  <a:lnTo>
                    <a:pt x="4714341" y="919365"/>
                  </a:lnTo>
                  <a:lnTo>
                    <a:pt x="4701857" y="872464"/>
                  </a:lnTo>
                  <a:lnTo>
                    <a:pt x="4687582" y="826300"/>
                  </a:lnTo>
                  <a:lnTo>
                    <a:pt x="4671555" y="780923"/>
                  </a:lnTo>
                  <a:lnTo>
                    <a:pt x="4653788" y="736396"/>
                  </a:lnTo>
                  <a:lnTo>
                    <a:pt x="4634344" y="692746"/>
                  </a:lnTo>
                  <a:lnTo>
                    <a:pt x="4613237" y="650062"/>
                  </a:lnTo>
                  <a:lnTo>
                    <a:pt x="4590504" y="608368"/>
                  </a:lnTo>
                  <a:lnTo>
                    <a:pt x="4566183" y="567740"/>
                  </a:lnTo>
                  <a:lnTo>
                    <a:pt x="4540301" y="528231"/>
                  </a:lnTo>
                  <a:lnTo>
                    <a:pt x="4512907" y="489877"/>
                  </a:lnTo>
                  <a:lnTo>
                    <a:pt x="4484014" y="452742"/>
                  </a:lnTo>
                  <a:lnTo>
                    <a:pt x="4453674" y="416877"/>
                  </a:lnTo>
                  <a:lnTo>
                    <a:pt x="4421911" y="382346"/>
                  </a:lnTo>
                  <a:lnTo>
                    <a:pt x="4388764" y="349199"/>
                  </a:lnTo>
                  <a:lnTo>
                    <a:pt x="4354258" y="317474"/>
                  </a:lnTo>
                  <a:lnTo>
                    <a:pt x="4318444" y="287261"/>
                  </a:lnTo>
                  <a:lnTo>
                    <a:pt x="4281335" y="258572"/>
                  </a:lnTo>
                  <a:lnTo>
                    <a:pt x="4242968" y="231495"/>
                  </a:lnTo>
                  <a:lnTo>
                    <a:pt x="4203395" y="206057"/>
                  </a:lnTo>
                  <a:lnTo>
                    <a:pt x="4162641" y="182333"/>
                  </a:lnTo>
                  <a:lnTo>
                    <a:pt x="4120731" y="160362"/>
                  </a:lnTo>
                  <a:lnTo>
                    <a:pt x="4077716" y="140208"/>
                  </a:lnTo>
                  <a:lnTo>
                    <a:pt x="4104386" y="28575"/>
                  </a:lnTo>
                  <a:lnTo>
                    <a:pt x="3894201" y="246761"/>
                  </a:lnTo>
                  <a:lnTo>
                    <a:pt x="3973830" y="574167"/>
                  </a:lnTo>
                  <a:lnTo>
                    <a:pt x="4000246" y="463931"/>
                  </a:lnTo>
                  <a:lnTo>
                    <a:pt x="4039793" y="486943"/>
                  </a:lnTo>
                  <a:lnTo>
                    <a:pt x="4077614" y="512127"/>
                  </a:lnTo>
                  <a:lnTo>
                    <a:pt x="4113669" y="539369"/>
                  </a:lnTo>
                  <a:lnTo>
                    <a:pt x="4147921" y="568566"/>
                  </a:lnTo>
                  <a:lnTo>
                    <a:pt x="4180344" y="599617"/>
                  </a:lnTo>
                  <a:lnTo>
                    <a:pt x="4210901" y="632409"/>
                  </a:lnTo>
                  <a:lnTo>
                    <a:pt x="4239565" y="666838"/>
                  </a:lnTo>
                  <a:lnTo>
                    <a:pt x="4266285" y="702818"/>
                  </a:lnTo>
                  <a:lnTo>
                    <a:pt x="4291063" y="740219"/>
                  </a:lnTo>
                  <a:lnTo>
                    <a:pt x="4313834" y="778941"/>
                  </a:lnTo>
                  <a:lnTo>
                    <a:pt x="4334573" y="818896"/>
                  </a:lnTo>
                  <a:lnTo>
                    <a:pt x="4353268" y="859967"/>
                  </a:lnTo>
                  <a:lnTo>
                    <a:pt x="4369867" y="902042"/>
                  </a:lnTo>
                  <a:lnTo>
                    <a:pt x="4384332" y="945032"/>
                  </a:lnTo>
                  <a:lnTo>
                    <a:pt x="4396651" y="988822"/>
                  </a:lnTo>
                  <a:lnTo>
                    <a:pt x="4406773" y="1033297"/>
                  </a:lnTo>
                  <a:lnTo>
                    <a:pt x="4414685" y="1078369"/>
                  </a:lnTo>
                  <a:lnTo>
                    <a:pt x="4420336" y="1123937"/>
                  </a:lnTo>
                  <a:lnTo>
                    <a:pt x="4423702" y="1169873"/>
                  </a:lnTo>
                  <a:lnTo>
                    <a:pt x="4424756" y="1216088"/>
                  </a:lnTo>
                  <a:lnTo>
                    <a:pt x="4423448" y="1262481"/>
                  </a:lnTo>
                  <a:lnTo>
                    <a:pt x="4419765" y="1308938"/>
                  </a:lnTo>
                  <a:lnTo>
                    <a:pt x="4413669" y="1355356"/>
                  </a:lnTo>
                  <a:lnTo>
                    <a:pt x="4405122" y="1401635"/>
                  </a:lnTo>
                  <a:lnTo>
                    <a:pt x="4394098" y="1447660"/>
                  </a:lnTo>
                  <a:lnTo>
                    <a:pt x="4380560" y="1493329"/>
                  </a:lnTo>
                  <a:lnTo>
                    <a:pt x="4364469" y="1538541"/>
                  </a:lnTo>
                  <a:lnTo>
                    <a:pt x="4345813" y="1583182"/>
                  </a:lnTo>
                  <a:lnTo>
                    <a:pt x="4323169" y="1629702"/>
                  </a:lnTo>
                  <a:lnTo>
                    <a:pt x="4298112" y="1674202"/>
                  </a:lnTo>
                  <a:lnTo>
                    <a:pt x="4270768" y="1716620"/>
                  </a:lnTo>
                  <a:lnTo>
                    <a:pt x="4241241" y="1756867"/>
                  </a:lnTo>
                  <a:lnTo>
                    <a:pt x="4209643" y="1794852"/>
                  </a:lnTo>
                  <a:lnTo>
                    <a:pt x="4176103" y="1830527"/>
                  </a:lnTo>
                  <a:lnTo>
                    <a:pt x="4140720" y="1863788"/>
                  </a:lnTo>
                  <a:lnTo>
                    <a:pt x="4103611" y="1894560"/>
                  </a:lnTo>
                  <a:lnTo>
                    <a:pt x="4064901" y="1922780"/>
                  </a:lnTo>
                  <a:lnTo>
                    <a:pt x="4024693" y="1948370"/>
                  </a:lnTo>
                  <a:lnTo>
                    <a:pt x="3983101" y="1971230"/>
                  </a:lnTo>
                  <a:lnTo>
                    <a:pt x="3940238" y="1991296"/>
                  </a:lnTo>
                  <a:lnTo>
                    <a:pt x="3896233" y="2008492"/>
                  </a:lnTo>
                  <a:lnTo>
                    <a:pt x="3851186" y="2022741"/>
                  </a:lnTo>
                  <a:lnTo>
                    <a:pt x="3826243" y="2028825"/>
                  </a:lnTo>
                  <a:lnTo>
                    <a:pt x="3174530" y="2028825"/>
                  </a:lnTo>
                  <a:lnTo>
                    <a:pt x="3188970" y="2014207"/>
                  </a:lnTo>
                  <a:lnTo>
                    <a:pt x="3218154" y="1979561"/>
                  </a:lnTo>
                  <a:lnTo>
                    <a:pt x="3244545" y="1942617"/>
                  </a:lnTo>
                  <a:lnTo>
                    <a:pt x="3268014" y="1903539"/>
                  </a:lnTo>
                  <a:lnTo>
                    <a:pt x="3288385" y="1862442"/>
                  </a:lnTo>
                  <a:lnTo>
                    <a:pt x="3305518" y="1819503"/>
                  </a:lnTo>
                  <a:lnTo>
                    <a:pt x="3319246" y="1774837"/>
                  </a:lnTo>
                  <a:lnTo>
                    <a:pt x="3329406" y="1728622"/>
                  </a:lnTo>
                  <a:lnTo>
                    <a:pt x="3335858" y="1680984"/>
                  </a:lnTo>
                  <a:lnTo>
                    <a:pt x="3338449" y="1632077"/>
                  </a:lnTo>
                  <a:lnTo>
                    <a:pt x="3337191" y="1585328"/>
                  </a:lnTo>
                  <a:lnTo>
                    <a:pt x="3332391" y="1539405"/>
                  </a:lnTo>
                  <a:lnTo>
                    <a:pt x="3324187" y="1494434"/>
                  </a:lnTo>
                  <a:lnTo>
                    <a:pt x="3312706" y="1450555"/>
                  </a:lnTo>
                  <a:lnTo>
                    <a:pt x="3298063" y="1407922"/>
                  </a:lnTo>
                  <a:lnTo>
                    <a:pt x="3280422" y="1366672"/>
                  </a:lnTo>
                  <a:lnTo>
                    <a:pt x="3259886" y="1326921"/>
                  </a:lnTo>
                  <a:lnTo>
                    <a:pt x="3236607" y="1288834"/>
                  </a:lnTo>
                  <a:lnTo>
                    <a:pt x="3210712" y="1252550"/>
                  </a:lnTo>
                  <a:lnTo>
                    <a:pt x="3182328" y="1218184"/>
                  </a:lnTo>
                  <a:lnTo>
                    <a:pt x="3151594" y="1185900"/>
                  </a:lnTo>
                  <a:lnTo>
                    <a:pt x="3118637" y="1155827"/>
                  </a:lnTo>
                  <a:lnTo>
                    <a:pt x="3083585" y="1128090"/>
                  </a:lnTo>
                  <a:lnTo>
                    <a:pt x="3046577" y="1102855"/>
                  </a:lnTo>
                  <a:lnTo>
                    <a:pt x="3007741" y="1080236"/>
                  </a:lnTo>
                  <a:lnTo>
                    <a:pt x="2967228" y="1060386"/>
                  </a:lnTo>
                  <a:lnTo>
                    <a:pt x="2925140" y="1043444"/>
                  </a:lnTo>
                  <a:lnTo>
                    <a:pt x="2881617" y="1029550"/>
                  </a:lnTo>
                  <a:lnTo>
                    <a:pt x="2836811" y="1018832"/>
                  </a:lnTo>
                  <a:lnTo>
                    <a:pt x="2790837" y="1011428"/>
                  </a:lnTo>
                  <a:lnTo>
                    <a:pt x="2743835" y="1007491"/>
                  </a:lnTo>
                  <a:lnTo>
                    <a:pt x="2694470" y="1007211"/>
                  </a:lnTo>
                  <a:lnTo>
                    <a:pt x="2646159" y="1010843"/>
                  </a:lnTo>
                  <a:lnTo>
                    <a:pt x="2599055" y="1018235"/>
                  </a:lnTo>
                  <a:lnTo>
                    <a:pt x="2553309" y="1029233"/>
                  </a:lnTo>
                  <a:lnTo>
                    <a:pt x="2509088" y="1043711"/>
                  </a:lnTo>
                  <a:lnTo>
                    <a:pt x="2466543" y="1061504"/>
                  </a:lnTo>
                  <a:lnTo>
                    <a:pt x="2425839" y="1082471"/>
                  </a:lnTo>
                  <a:lnTo>
                    <a:pt x="2387130" y="1106462"/>
                  </a:lnTo>
                  <a:lnTo>
                    <a:pt x="2350566" y="1133348"/>
                  </a:lnTo>
                  <a:lnTo>
                    <a:pt x="2316302" y="1162964"/>
                  </a:lnTo>
                  <a:lnTo>
                    <a:pt x="2284501" y="1195158"/>
                  </a:lnTo>
                  <a:lnTo>
                    <a:pt x="2255316" y="1229804"/>
                  </a:lnTo>
                  <a:lnTo>
                    <a:pt x="2228913" y="1266748"/>
                  </a:lnTo>
                  <a:lnTo>
                    <a:pt x="2205444" y="1305826"/>
                  </a:lnTo>
                  <a:lnTo>
                    <a:pt x="2185060" y="1346911"/>
                  </a:lnTo>
                  <a:lnTo>
                    <a:pt x="2167928" y="1389849"/>
                  </a:lnTo>
                  <a:lnTo>
                    <a:pt x="2154199" y="1434503"/>
                  </a:lnTo>
                  <a:lnTo>
                    <a:pt x="2144026" y="1480705"/>
                  </a:lnTo>
                  <a:lnTo>
                    <a:pt x="2137575" y="1528330"/>
                  </a:lnTo>
                  <a:lnTo>
                    <a:pt x="2134997" y="1577213"/>
                  </a:lnTo>
                  <a:lnTo>
                    <a:pt x="2136483" y="1626984"/>
                  </a:lnTo>
                  <a:lnTo>
                    <a:pt x="2142096" y="1676374"/>
                  </a:lnTo>
                  <a:lnTo>
                    <a:pt x="2151773" y="1725168"/>
                  </a:lnTo>
                  <a:lnTo>
                    <a:pt x="2165426" y="1773097"/>
                  </a:lnTo>
                  <a:lnTo>
                    <a:pt x="2183003" y="1819910"/>
                  </a:lnTo>
                  <a:lnTo>
                    <a:pt x="2204415" y="1865363"/>
                  </a:lnTo>
                  <a:lnTo>
                    <a:pt x="2229612" y="1909191"/>
                  </a:lnTo>
                  <a:lnTo>
                    <a:pt x="2146554" y="1975231"/>
                  </a:lnTo>
                  <a:lnTo>
                    <a:pt x="2325370" y="1931289"/>
                  </a:lnTo>
                  <a:lnTo>
                    <a:pt x="2415032" y="1761998"/>
                  </a:lnTo>
                  <a:lnTo>
                    <a:pt x="2331974" y="1827911"/>
                  </a:lnTo>
                  <a:lnTo>
                    <a:pt x="2309203" y="1784705"/>
                  </a:lnTo>
                  <a:lnTo>
                    <a:pt x="2291207" y="1740458"/>
                  </a:lnTo>
                  <a:lnTo>
                    <a:pt x="2277897" y="1695526"/>
                  </a:lnTo>
                  <a:lnTo>
                    <a:pt x="2269185" y="1650212"/>
                  </a:lnTo>
                  <a:lnTo>
                    <a:pt x="2264994" y="1604835"/>
                  </a:lnTo>
                  <a:lnTo>
                    <a:pt x="2265235" y="1559712"/>
                  </a:lnTo>
                  <a:lnTo>
                    <a:pt x="2269833" y="1515173"/>
                  </a:lnTo>
                  <a:lnTo>
                    <a:pt x="2278710" y="1471523"/>
                  </a:lnTo>
                  <a:lnTo>
                    <a:pt x="2291778" y="1429092"/>
                  </a:lnTo>
                  <a:lnTo>
                    <a:pt x="2308949" y="1388211"/>
                  </a:lnTo>
                  <a:lnTo>
                    <a:pt x="2330158" y="1349171"/>
                  </a:lnTo>
                  <a:lnTo>
                    <a:pt x="2355304" y="1312316"/>
                  </a:lnTo>
                  <a:lnTo>
                    <a:pt x="2384323" y="1277950"/>
                  </a:lnTo>
                  <a:lnTo>
                    <a:pt x="2417127" y="1246416"/>
                  </a:lnTo>
                  <a:lnTo>
                    <a:pt x="2453640" y="1218006"/>
                  </a:lnTo>
                  <a:lnTo>
                    <a:pt x="2493772" y="1193038"/>
                  </a:lnTo>
                  <a:lnTo>
                    <a:pt x="2536418" y="1172362"/>
                  </a:lnTo>
                  <a:lnTo>
                    <a:pt x="2580309" y="1156449"/>
                  </a:lnTo>
                  <a:lnTo>
                    <a:pt x="2625090" y="1145197"/>
                  </a:lnTo>
                  <a:lnTo>
                    <a:pt x="2670467" y="1138529"/>
                  </a:lnTo>
                  <a:lnTo>
                    <a:pt x="2716085" y="1136357"/>
                  </a:lnTo>
                  <a:lnTo>
                    <a:pt x="2761627" y="1138555"/>
                  </a:lnTo>
                  <a:lnTo>
                    <a:pt x="2806776" y="1145070"/>
                  </a:lnTo>
                  <a:lnTo>
                    <a:pt x="2851213" y="1155763"/>
                  </a:lnTo>
                  <a:lnTo>
                    <a:pt x="2894584" y="1170584"/>
                  </a:lnTo>
                  <a:lnTo>
                    <a:pt x="2936595" y="1189405"/>
                  </a:lnTo>
                  <a:lnTo>
                    <a:pt x="2976905" y="1212151"/>
                  </a:lnTo>
                  <a:lnTo>
                    <a:pt x="3015183" y="1238732"/>
                  </a:lnTo>
                  <a:lnTo>
                    <a:pt x="3051124" y="1269034"/>
                  </a:lnTo>
                  <a:lnTo>
                    <a:pt x="3084385" y="1302969"/>
                  </a:lnTo>
                  <a:lnTo>
                    <a:pt x="3114649" y="1340459"/>
                  </a:lnTo>
                  <a:lnTo>
                    <a:pt x="3141599" y="1381379"/>
                  </a:lnTo>
                  <a:lnTo>
                    <a:pt x="3164332" y="1424622"/>
                  </a:lnTo>
                  <a:lnTo>
                    <a:pt x="3182315" y="1468882"/>
                  </a:lnTo>
                  <a:lnTo>
                    <a:pt x="3195612" y="1513827"/>
                  </a:lnTo>
                  <a:lnTo>
                    <a:pt x="3204324" y="1559153"/>
                  </a:lnTo>
                  <a:lnTo>
                    <a:pt x="3208515" y="1604530"/>
                  </a:lnTo>
                  <a:lnTo>
                    <a:pt x="3208261" y="1649653"/>
                  </a:lnTo>
                  <a:lnTo>
                    <a:pt x="3203664" y="1694192"/>
                  </a:lnTo>
                  <a:lnTo>
                    <a:pt x="3194786" y="1737829"/>
                  </a:lnTo>
                  <a:lnTo>
                    <a:pt x="3181718" y="1780247"/>
                  </a:lnTo>
                  <a:lnTo>
                    <a:pt x="3164548" y="1821129"/>
                  </a:lnTo>
                  <a:lnTo>
                    <a:pt x="3143339" y="1860156"/>
                  </a:lnTo>
                  <a:lnTo>
                    <a:pt x="3118180" y="1896999"/>
                  </a:lnTo>
                  <a:lnTo>
                    <a:pt x="3089148" y="1931352"/>
                  </a:lnTo>
                  <a:lnTo>
                    <a:pt x="3056331" y="1962899"/>
                  </a:lnTo>
                  <a:lnTo>
                    <a:pt x="3019818" y="1991309"/>
                  </a:lnTo>
                  <a:lnTo>
                    <a:pt x="2979674" y="2016252"/>
                  </a:lnTo>
                  <a:lnTo>
                    <a:pt x="2953474" y="2028825"/>
                  </a:lnTo>
                  <a:lnTo>
                    <a:pt x="0" y="2028825"/>
                  </a:lnTo>
                  <a:lnTo>
                    <a:pt x="0" y="2389251"/>
                  </a:lnTo>
                  <a:lnTo>
                    <a:pt x="5077206" y="2389251"/>
                  </a:lnTo>
                  <a:lnTo>
                    <a:pt x="5077206" y="2569464"/>
                  </a:lnTo>
                  <a:lnTo>
                    <a:pt x="5437632" y="2209038"/>
                  </a:lnTo>
                  <a:close/>
                </a:path>
              </a:pathLst>
            </a:custGeom>
            <a:solidFill>
              <a:srgbClr val="00AF50"/>
            </a:solidFill>
          </p:spPr>
          <p:txBody>
            <a:bodyPr wrap="square" lIns="0" tIns="0" rIns="0" bIns="0" rtlCol="0"/>
            <a:lstStyle/>
            <a:p>
              <a:endParaRPr/>
            </a:p>
          </p:txBody>
        </p:sp>
        <p:sp>
          <p:nvSpPr>
            <p:cNvPr id="5" name="object 5"/>
            <p:cNvSpPr/>
            <p:nvPr/>
          </p:nvSpPr>
          <p:spPr>
            <a:xfrm>
              <a:off x="8500110" y="4470400"/>
              <a:ext cx="504825" cy="160655"/>
            </a:xfrm>
            <a:custGeom>
              <a:avLst/>
              <a:gdLst/>
              <a:ahLst/>
              <a:cxnLst/>
              <a:rect l="l" t="t" r="r" b="b"/>
              <a:pathLst>
                <a:path w="504825" h="160654">
                  <a:moveTo>
                    <a:pt x="504444" y="0"/>
                  </a:moveTo>
                  <a:lnTo>
                    <a:pt x="455785" y="22374"/>
                  </a:lnTo>
                  <a:lnTo>
                    <a:pt x="401189" y="30559"/>
                  </a:lnTo>
                  <a:lnTo>
                    <a:pt x="331951" y="35921"/>
                  </a:lnTo>
                  <a:lnTo>
                    <a:pt x="252222" y="37845"/>
                  </a:lnTo>
                  <a:lnTo>
                    <a:pt x="172492" y="35921"/>
                  </a:lnTo>
                  <a:lnTo>
                    <a:pt x="103254" y="30559"/>
                  </a:lnTo>
                  <a:lnTo>
                    <a:pt x="48658" y="22374"/>
                  </a:lnTo>
                  <a:lnTo>
                    <a:pt x="12856" y="11982"/>
                  </a:lnTo>
                  <a:lnTo>
                    <a:pt x="0" y="0"/>
                  </a:lnTo>
                  <a:lnTo>
                    <a:pt x="0" y="122427"/>
                  </a:lnTo>
                  <a:lnTo>
                    <a:pt x="48658" y="144802"/>
                  </a:lnTo>
                  <a:lnTo>
                    <a:pt x="103254" y="152987"/>
                  </a:lnTo>
                  <a:lnTo>
                    <a:pt x="172492" y="158349"/>
                  </a:lnTo>
                  <a:lnTo>
                    <a:pt x="252222" y="160274"/>
                  </a:lnTo>
                  <a:lnTo>
                    <a:pt x="331951" y="158349"/>
                  </a:lnTo>
                  <a:lnTo>
                    <a:pt x="401189" y="152987"/>
                  </a:lnTo>
                  <a:lnTo>
                    <a:pt x="455785" y="144802"/>
                  </a:lnTo>
                  <a:lnTo>
                    <a:pt x="491587" y="134410"/>
                  </a:lnTo>
                  <a:lnTo>
                    <a:pt x="504444" y="122427"/>
                  </a:lnTo>
                  <a:lnTo>
                    <a:pt x="504444" y="0"/>
                  </a:lnTo>
                  <a:close/>
                </a:path>
              </a:pathLst>
            </a:custGeom>
            <a:solidFill>
              <a:srgbClr val="8FB5E4"/>
            </a:solidFill>
          </p:spPr>
          <p:txBody>
            <a:bodyPr wrap="square" lIns="0" tIns="0" rIns="0" bIns="0" rtlCol="0"/>
            <a:lstStyle/>
            <a:p>
              <a:endParaRPr/>
            </a:p>
          </p:txBody>
        </p:sp>
        <p:sp>
          <p:nvSpPr>
            <p:cNvPr id="6" name="object 6"/>
            <p:cNvSpPr/>
            <p:nvPr/>
          </p:nvSpPr>
          <p:spPr>
            <a:xfrm>
              <a:off x="8500110" y="4432553"/>
              <a:ext cx="504825" cy="76200"/>
            </a:xfrm>
            <a:custGeom>
              <a:avLst/>
              <a:gdLst/>
              <a:ahLst/>
              <a:cxnLst/>
              <a:rect l="l" t="t" r="r" b="b"/>
              <a:pathLst>
                <a:path w="504825" h="76200">
                  <a:moveTo>
                    <a:pt x="252222" y="0"/>
                  </a:moveTo>
                  <a:lnTo>
                    <a:pt x="172492" y="1924"/>
                  </a:lnTo>
                  <a:lnTo>
                    <a:pt x="103254" y="7286"/>
                  </a:lnTo>
                  <a:lnTo>
                    <a:pt x="48658" y="15471"/>
                  </a:lnTo>
                  <a:lnTo>
                    <a:pt x="0" y="37846"/>
                  </a:lnTo>
                  <a:lnTo>
                    <a:pt x="12856" y="49828"/>
                  </a:lnTo>
                  <a:lnTo>
                    <a:pt x="48658" y="60220"/>
                  </a:lnTo>
                  <a:lnTo>
                    <a:pt x="103254" y="68405"/>
                  </a:lnTo>
                  <a:lnTo>
                    <a:pt x="172492" y="73767"/>
                  </a:lnTo>
                  <a:lnTo>
                    <a:pt x="252222" y="75692"/>
                  </a:lnTo>
                  <a:lnTo>
                    <a:pt x="331951" y="73767"/>
                  </a:lnTo>
                  <a:lnTo>
                    <a:pt x="401189" y="68405"/>
                  </a:lnTo>
                  <a:lnTo>
                    <a:pt x="455785" y="60220"/>
                  </a:lnTo>
                  <a:lnTo>
                    <a:pt x="491587" y="49828"/>
                  </a:lnTo>
                  <a:lnTo>
                    <a:pt x="504444" y="37846"/>
                  </a:lnTo>
                  <a:lnTo>
                    <a:pt x="491587" y="25863"/>
                  </a:lnTo>
                  <a:lnTo>
                    <a:pt x="455785" y="15471"/>
                  </a:lnTo>
                  <a:lnTo>
                    <a:pt x="401189" y="7286"/>
                  </a:lnTo>
                  <a:lnTo>
                    <a:pt x="331951" y="1924"/>
                  </a:lnTo>
                  <a:lnTo>
                    <a:pt x="252222" y="0"/>
                  </a:lnTo>
                  <a:close/>
                </a:path>
              </a:pathLst>
            </a:custGeom>
            <a:solidFill>
              <a:srgbClr val="BBD2EE"/>
            </a:solidFill>
          </p:spPr>
          <p:txBody>
            <a:bodyPr wrap="square" lIns="0" tIns="0" rIns="0" bIns="0" rtlCol="0"/>
            <a:lstStyle/>
            <a:p>
              <a:endParaRPr/>
            </a:p>
          </p:txBody>
        </p:sp>
        <p:sp>
          <p:nvSpPr>
            <p:cNvPr id="7" name="object 7"/>
            <p:cNvSpPr/>
            <p:nvPr/>
          </p:nvSpPr>
          <p:spPr>
            <a:xfrm>
              <a:off x="8500110" y="4432553"/>
              <a:ext cx="504825" cy="198120"/>
            </a:xfrm>
            <a:custGeom>
              <a:avLst/>
              <a:gdLst/>
              <a:ahLst/>
              <a:cxnLst/>
              <a:rect l="l" t="t" r="r" b="b"/>
              <a:pathLst>
                <a:path w="504825" h="198120">
                  <a:moveTo>
                    <a:pt x="504444" y="37846"/>
                  </a:moveTo>
                  <a:lnTo>
                    <a:pt x="455785" y="60220"/>
                  </a:lnTo>
                  <a:lnTo>
                    <a:pt x="401189" y="68405"/>
                  </a:lnTo>
                  <a:lnTo>
                    <a:pt x="331951" y="73767"/>
                  </a:lnTo>
                  <a:lnTo>
                    <a:pt x="252222" y="75692"/>
                  </a:lnTo>
                  <a:lnTo>
                    <a:pt x="172492" y="73767"/>
                  </a:lnTo>
                  <a:lnTo>
                    <a:pt x="103254" y="68405"/>
                  </a:lnTo>
                  <a:lnTo>
                    <a:pt x="48658" y="60220"/>
                  </a:lnTo>
                  <a:lnTo>
                    <a:pt x="12856" y="49828"/>
                  </a:lnTo>
                  <a:lnTo>
                    <a:pt x="0" y="37846"/>
                  </a:lnTo>
                  <a:lnTo>
                    <a:pt x="12856" y="25863"/>
                  </a:lnTo>
                  <a:lnTo>
                    <a:pt x="48658" y="15471"/>
                  </a:lnTo>
                  <a:lnTo>
                    <a:pt x="103254" y="7286"/>
                  </a:lnTo>
                  <a:lnTo>
                    <a:pt x="172492" y="1924"/>
                  </a:lnTo>
                  <a:lnTo>
                    <a:pt x="252222" y="0"/>
                  </a:lnTo>
                  <a:lnTo>
                    <a:pt x="331951" y="1924"/>
                  </a:lnTo>
                  <a:lnTo>
                    <a:pt x="401189" y="7286"/>
                  </a:lnTo>
                  <a:lnTo>
                    <a:pt x="455785" y="15471"/>
                  </a:lnTo>
                  <a:lnTo>
                    <a:pt x="491587" y="25863"/>
                  </a:lnTo>
                  <a:lnTo>
                    <a:pt x="504444" y="37846"/>
                  </a:lnTo>
                  <a:close/>
                </a:path>
                <a:path w="504825" h="198120">
                  <a:moveTo>
                    <a:pt x="504444" y="37846"/>
                  </a:moveTo>
                  <a:lnTo>
                    <a:pt x="504444" y="160274"/>
                  </a:lnTo>
                  <a:lnTo>
                    <a:pt x="491587" y="172256"/>
                  </a:lnTo>
                  <a:lnTo>
                    <a:pt x="455785" y="182648"/>
                  </a:lnTo>
                  <a:lnTo>
                    <a:pt x="401189" y="190833"/>
                  </a:lnTo>
                  <a:lnTo>
                    <a:pt x="331951" y="196195"/>
                  </a:lnTo>
                  <a:lnTo>
                    <a:pt x="252222" y="198120"/>
                  </a:lnTo>
                  <a:lnTo>
                    <a:pt x="172492" y="196195"/>
                  </a:lnTo>
                  <a:lnTo>
                    <a:pt x="103254" y="190833"/>
                  </a:lnTo>
                  <a:lnTo>
                    <a:pt x="48658" y="182648"/>
                  </a:lnTo>
                  <a:lnTo>
                    <a:pt x="12856" y="172256"/>
                  </a:lnTo>
                  <a:lnTo>
                    <a:pt x="0" y="160274"/>
                  </a:lnTo>
                  <a:lnTo>
                    <a:pt x="0" y="37846"/>
                  </a:lnTo>
                </a:path>
              </a:pathLst>
            </a:custGeom>
            <a:ln w="25908">
              <a:solidFill>
                <a:srgbClr val="2861AA"/>
              </a:solidFill>
            </a:ln>
          </p:spPr>
          <p:txBody>
            <a:bodyPr wrap="square" lIns="0" tIns="0" rIns="0" bIns="0" rtlCol="0"/>
            <a:lstStyle/>
            <a:p>
              <a:endParaRPr/>
            </a:p>
          </p:txBody>
        </p:sp>
        <p:sp>
          <p:nvSpPr>
            <p:cNvPr id="8" name="object 8"/>
            <p:cNvSpPr/>
            <p:nvPr/>
          </p:nvSpPr>
          <p:spPr>
            <a:xfrm>
              <a:off x="8705850" y="3423665"/>
              <a:ext cx="581025" cy="553720"/>
            </a:xfrm>
            <a:custGeom>
              <a:avLst/>
              <a:gdLst/>
              <a:ahLst/>
              <a:cxnLst/>
              <a:rect l="l" t="t" r="r" b="b"/>
              <a:pathLst>
                <a:path w="581025" h="553720">
                  <a:moveTo>
                    <a:pt x="290322" y="0"/>
                  </a:moveTo>
                  <a:lnTo>
                    <a:pt x="233299" y="222377"/>
                  </a:lnTo>
                  <a:lnTo>
                    <a:pt x="0" y="276606"/>
                  </a:lnTo>
                  <a:lnTo>
                    <a:pt x="233299" y="330835"/>
                  </a:lnTo>
                  <a:lnTo>
                    <a:pt x="290322" y="553212"/>
                  </a:lnTo>
                  <a:lnTo>
                    <a:pt x="347345" y="330835"/>
                  </a:lnTo>
                  <a:lnTo>
                    <a:pt x="580644" y="276606"/>
                  </a:lnTo>
                  <a:lnTo>
                    <a:pt x="347345" y="222377"/>
                  </a:lnTo>
                  <a:lnTo>
                    <a:pt x="290322" y="0"/>
                  </a:lnTo>
                  <a:close/>
                </a:path>
              </a:pathLst>
            </a:custGeom>
            <a:solidFill>
              <a:srgbClr val="5AFAF8"/>
            </a:solidFill>
          </p:spPr>
          <p:txBody>
            <a:bodyPr wrap="square" lIns="0" tIns="0" rIns="0" bIns="0" rtlCol="0"/>
            <a:lstStyle/>
            <a:p>
              <a:endParaRPr/>
            </a:p>
          </p:txBody>
        </p:sp>
        <p:sp>
          <p:nvSpPr>
            <p:cNvPr id="9" name="object 9"/>
            <p:cNvSpPr/>
            <p:nvPr/>
          </p:nvSpPr>
          <p:spPr>
            <a:xfrm>
              <a:off x="8705850" y="3423665"/>
              <a:ext cx="581025" cy="553720"/>
            </a:xfrm>
            <a:custGeom>
              <a:avLst/>
              <a:gdLst/>
              <a:ahLst/>
              <a:cxnLst/>
              <a:rect l="l" t="t" r="r" b="b"/>
              <a:pathLst>
                <a:path w="581025" h="553720">
                  <a:moveTo>
                    <a:pt x="0" y="276606"/>
                  </a:moveTo>
                  <a:lnTo>
                    <a:pt x="233299" y="222377"/>
                  </a:lnTo>
                  <a:lnTo>
                    <a:pt x="290322" y="0"/>
                  </a:lnTo>
                  <a:lnTo>
                    <a:pt x="347345" y="222377"/>
                  </a:lnTo>
                  <a:lnTo>
                    <a:pt x="580644" y="276606"/>
                  </a:lnTo>
                  <a:lnTo>
                    <a:pt x="347345" y="330835"/>
                  </a:lnTo>
                  <a:lnTo>
                    <a:pt x="290322" y="553212"/>
                  </a:lnTo>
                  <a:lnTo>
                    <a:pt x="233299" y="330835"/>
                  </a:lnTo>
                  <a:lnTo>
                    <a:pt x="0" y="276606"/>
                  </a:lnTo>
                  <a:close/>
                </a:path>
              </a:pathLst>
            </a:custGeom>
            <a:ln w="25908">
              <a:solidFill>
                <a:srgbClr val="2085B9"/>
              </a:solidFill>
            </a:ln>
          </p:spPr>
          <p:txBody>
            <a:bodyPr wrap="square" lIns="0" tIns="0" rIns="0" bIns="0" rtlCol="0"/>
            <a:lstStyle/>
            <a:p>
              <a:endParaRPr/>
            </a:p>
          </p:txBody>
        </p:sp>
        <p:sp>
          <p:nvSpPr>
            <p:cNvPr id="10" name="object 10"/>
            <p:cNvSpPr/>
            <p:nvPr/>
          </p:nvSpPr>
          <p:spPr>
            <a:xfrm>
              <a:off x="7332726" y="3667505"/>
              <a:ext cx="518159" cy="536575"/>
            </a:xfrm>
            <a:custGeom>
              <a:avLst/>
              <a:gdLst/>
              <a:ahLst/>
              <a:cxnLst/>
              <a:rect l="l" t="t" r="r" b="b"/>
              <a:pathLst>
                <a:path w="518159" h="536575">
                  <a:moveTo>
                    <a:pt x="259079" y="0"/>
                  </a:moveTo>
                  <a:lnTo>
                    <a:pt x="195579" y="202438"/>
                  </a:lnTo>
                  <a:lnTo>
                    <a:pt x="0" y="268224"/>
                  </a:lnTo>
                  <a:lnTo>
                    <a:pt x="195579" y="334010"/>
                  </a:lnTo>
                  <a:lnTo>
                    <a:pt x="259079" y="536448"/>
                  </a:lnTo>
                  <a:lnTo>
                    <a:pt x="322579" y="334010"/>
                  </a:lnTo>
                  <a:lnTo>
                    <a:pt x="518159" y="268224"/>
                  </a:lnTo>
                  <a:lnTo>
                    <a:pt x="322579" y="202438"/>
                  </a:lnTo>
                  <a:lnTo>
                    <a:pt x="259079" y="0"/>
                  </a:lnTo>
                  <a:close/>
                </a:path>
              </a:pathLst>
            </a:custGeom>
            <a:solidFill>
              <a:srgbClr val="5AFAF8"/>
            </a:solidFill>
          </p:spPr>
          <p:txBody>
            <a:bodyPr wrap="square" lIns="0" tIns="0" rIns="0" bIns="0" rtlCol="0"/>
            <a:lstStyle/>
            <a:p>
              <a:endParaRPr/>
            </a:p>
          </p:txBody>
        </p:sp>
        <p:sp>
          <p:nvSpPr>
            <p:cNvPr id="11" name="object 11"/>
            <p:cNvSpPr/>
            <p:nvPr/>
          </p:nvSpPr>
          <p:spPr>
            <a:xfrm>
              <a:off x="7332726" y="3667505"/>
              <a:ext cx="518159" cy="536575"/>
            </a:xfrm>
            <a:custGeom>
              <a:avLst/>
              <a:gdLst/>
              <a:ahLst/>
              <a:cxnLst/>
              <a:rect l="l" t="t" r="r" b="b"/>
              <a:pathLst>
                <a:path w="518159" h="536575">
                  <a:moveTo>
                    <a:pt x="0" y="268224"/>
                  </a:moveTo>
                  <a:lnTo>
                    <a:pt x="195579" y="202438"/>
                  </a:lnTo>
                  <a:lnTo>
                    <a:pt x="259079" y="0"/>
                  </a:lnTo>
                  <a:lnTo>
                    <a:pt x="322579" y="202438"/>
                  </a:lnTo>
                  <a:lnTo>
                    <a:pt x="518159" y="268224"/>
                  </a:lnTo>
                  <a:lnTo>
                    <a:pt x="322579" y="334010"/>
                  </a:lnTo>
                  <a:lnTo>
                    <a:pt x="259079" y="536448"/>
                  </a:lnTo>
                  <a:lnTo>
                    <a:pt x="195579" y="334010"/>
                  </a:lnTo>
                  <a:lnTo>
                    <a:pt x="0" y="268224"/>
                  </a:lnTo>
                  <a:close/>
                </a:path>
              </a:pathLst>
            </a:custGeom>
            <a:ln w="25908">
              <a:solidFill>
                <a:srgbClr val="2085B9"/>
              </a:solidFill>
            </a:ln>
          </p:spPr>
          <p:txBody>
            <a:bodyPr wrap="square" lIns="0" tIns="0" rIns="0" bIns="0" rtlCol="0"/>
            <a:lstStyle/>
            <a:p>
              <a:endParaRPr/>
            </a:p>
          </p:txBody>
        </p:sp>
        <p:sp>
          <p:nvSpPr>
            <p:cNvPr id="12" name="object 12"/>
            <p:cNvSpPr/>
            <p:nvPr/>
          </p:nvSpPr>
          <p:spPr>
            <a:xfrm>
              <a:off x="6218682" y="3182873"/>
              <a:ext cx="320040" cy="340360"/>
            </a:xfrm>
            <a:custGeom>
              <a:avLst/>
              <a:gdLst/>
              <a:ahLst/>
              <a:cxnLst/>
              <a:rect l="l" t="t" r="r" b="b"/>
              <a:pathLst>
                <a:path w="320040" h="340360">
                  <a:moveTo>
                    <a:pt x="160019" y="0"/>
                  </a:moveTo>
                  <a:lnTo>
                    <a:pt x="114300" y="121412"/>
                  </a:lnTo>
                  <a:lnTo>
                    <a:pt x="0" y="169925"/>
                  </a:lnTo>
                  <a:lnTo>
                    <a:pt x="114300" y="218439"/>
                  </a:lnTo>
                  <a:lnTo>
                    <a:pt x="160019" y="339851"/>
                  </a:lnTo>
                  <a:lnTo>
                    <a:pt x="205739" y="218439"/>
                  </a:lnTo>
                  <a:lnTo>
                    <a:pt x="320039" y="169925"/>
                  </a:lnTo>
                  <a:lnTo>
                    <a:pt x="205739" y="121412"/>
                  </a:lnTo>
                  <a:lnTo>
                    <a:pt x="160019" y="0"/>
                  </a:lnTo>
                  <a:close/>
                </a:path>
              </a:pathLst>
            </a:custGeom>
            <a:solidFill>
              <a:srgbClr val="5AFAF8"/>
            </a:solidFill>
          </p:spPr>
          <p:txBody>
            <a:bodyPr wrap="square" lIns="0" tIns="0" rIns="0" bIns="0" rtlCol="0"/>
            <a:lstStyle/>
            <a:p>
              <a:endParaRPr/>
            </a:p>
          </p:txBody>
        </p:sp>
        <p:sp>
          <p:nvSpPr>
            <p:cNvPr id="13" name="object 13"/>
            <p:cNvSpPr/>
            <p:nvPr/>
          </p:nvSpPr>
          <p:spPr>
            <a:xfrm>
              <a:off x="6218682" y="3182873"/>
              <a:ext cx="320040" cy="340360"/>
            </a:xfrm>
            <a:custGeom>
              <a:avLst/>
              <a:gdLst/>
              <a:ahLst/>
              <a:cxnLst/>
              <a:rect l="l" t="t" r="r" b="b"/>
              <a:pathLst>
                <a:path w="320040" h="340360">
                  <a:moveTo>
                    <a:pt x="0" y="169925"/>
                  </a:moveTo>
                  <a:lnTo>
                    <a:pt x="114300" y="121412"/>
                  </a:lnTo>
                  <a:lnTo>
                    <a:pt x="160019" y="0"/>
                  </a:lnTo>
                  <a:lnTo>
                    <a:pt x="205739" y="121412"/>
                  </a:lnTo>
                  <a:lnTo>
                    <a:pt x="320039" y="169925"/>
                  </a:lnTo>
                  <a:lnTo>
                    <a:pt x="205739" y="218439"/>
                  </a:lnTo>
                  <a:lnTo>
                    <a:pt x="160019" y="339851"/>
                  </a:lnTo>
                  <a:lnTo>
                    <a:pt x="114300" y="218439"/>
                  </a:lnTo>
                  <a:lnTo>
                    <a:pt x="0" y="169925"/>
                  </a:lnTo>
                  <a:close/>
                </a:path>
              </a:pathLst>
            </a:custGeom>
            <a:ln w="25908">
              <a:solidFill>
                <a:srgbClr val="2085B9"/>
              </a:solidFill>
            </a:ln>
          </p:spPr>
          <p:txBody>
            <a:bodyPr wrap="square" lIns="0" tIns="0" rIns="0" bIns="0" rtlCol="0"/>
            <a:lstStyle/>
            <a:p>
              <a:endParaRPr/>
            </a:p>
          </p:txBody>
        </p:sp>
        <p:sp>
          <p:nvSpPr>
            <p:cNvPr id="14" name="object 14"/>
            <p:cNvSpPr/>
            <p:nvPr/>
          </p:nvSpPr>
          <p:spPr>
            <a:xfrm>
              <a:off x="3658362" y="4653533"/>
              <a:ext cx="581025" cy="554990"/>
            </a:xfrm>
            <a:custGeom>
              <a:avLst/>
              <a:gdLst/>
              <a:ahLst/>
              <a:cxnLst/>
              <a:rect l="l" t="t" r="r" b="b"/>
              <a:pathLst>
                <a:path w="581025" h="554989">
                  <a:moveTo>
                    <a:pt x="290322" y="0"/>
                  </a:moveTo>
                  <a:lnTo>
                    <a:pt x="233299" y="222885"/>
                  </a:lnTo>
                  <a:lnTo>
                    <a:pt x="0" y="277368"/>
                  </a:lnTo>
                  <a:lnTo>
                    <a:pt x="233299" y="331851"/>
                  </a:lnTo>
                  <a:lnTo>
                    <a:pt x="290322" y="554736"/>
                  </a:lnTo>
                  <a:lnTo>
                    <a:pt x="347345" y="331851"/>
                  </a:lnTo>
                  <a:lnTo>
                    <a:pt x="580643" y="277368"/>
                  </a:lnTo>
                  <a:lnTo>
                    <a:pt x="347345" y="222885"/>
                  </a:lnTo>
                  <a:lnTo>
                    <a:pt x="290322" y="0"/>
                  </a:lnTo>
                  <a:close/>
                </a:path>
              </a:pathLst>
            </a:custGeom>
            <a:solidFill>
              <a:srgbClr val="5AFAF8"/>
            </a:solidFill>
          </p:spPr>
          <p:txBody>
            <a:bodyPr wrap="square" lIns="0" tIns="0" rIns="0" bIns="0" rtlCol="0"/>
            <a:lstStyle/>
            <a:p>
              <a:endParaRPr/>
            </a:p>
          </p:txBody>
        </p:sp>
        <p:sp>
          <p:nvSpPr>
            <p:cNvPr id="15" name="object 15"/>
            <p:cNvSpPr/>
            <p:nvPr/>
          </p:nvSpPr>
          <p:spPr>
            <a:xfrm>
              <a:off x="3658362" y="4653533"/>
              <a:ext cx="581025" cy="554990"/>
            </a:xfrm>
            <a:custGeom>
              <a:avLst/>
              <a:gdLst/>
              <a:ahLst/>
              <a:cxnLst/>
              <a:rect l="l" t="t" r="r" b="b"/>
              <a:pathLst>
                <a:path w="581025" h="554989">
                  <a:moveTo>
                    <a:pt x="0" y="277368"/>
                  </a:moveTo>
                  <a:lnTo>
                    <a:pt x="233299" y="222885"/>
                  </a:lnTo>
                  <a:lnTo>
                    <a:pt x="290322" y="0"/>
                  </a:lnTo>
                  <a:lnTo>
                    <a:pt x="347345" y="222885"/>
                  </a:lnTo>
                  <a:lnTo>
                    <a:pt x="580643" y="277368"/>
                  </a:lnTo>
                  <a:lnTo>
                    <a:pt x="347345" y="331851"/>
                  </a:lnTo>
                  <a:lnTo>
                    <a:pt x="290322" y="554736"/>
                  </a:lnTo>
                  <a:lnTo>
                    <a:pt x="233299" y="331851"/>
                  </a:lnTo>
                  <a:lnTo>
                    <a:pt x="0" y="277368"/>
                  </a:lnTo>
                  <a:close/>
                </a:path>
              </a:pathLst>
            </a:custGeom>
            <a:ln w="25908">
              <a:solidFill>
                <a:srgbClr val="2085B9"/>
              </a:solidFill>
            </a:ln>
          </p:spPr>
          <p:txBody>
            <a:bodyPr wrap="square" lIns="0" tIns="0" rIns="0" bIns="0" rtlCol="0"/>
            <a:lstStyle/>
            <a:p>
              <a:endParaRPr/>
            </a:p>
          </p:txBody>
        </p:sp>
        <p:sp>
          <p:nvSpPr>
            <p:cNvPr id="16" name="object 16"/>
            <p:cNvSpPr/>
            <p:nvPr/>
          </p:nvSpPr>
          <p:spPr>
            <a:xfrm>
              <a:off x="4104894" y="4053077"/>
              <a:ext cx="504825" cy="137160"/>
            </a:xfrm>
            <a:custGeom>
              <a:avLst/>
              <a:gdLst/>
              <a:ahLst/>
              <a:cxnLst/>
              <a:rect l="l" t="t" r="r" b="b"/>
              <a:pathLst>
                <a:path w="504825" h="137160">
                  <a:moveTo>
                    <a:pt x="504444" y="0"/>
                  </a:moveTo>
                  <a:lnTo>
                    <a:pt x="0" y="0"/>
                  </a:lnTo>
                  <a:lnTo>
                    <a:pt x="0" y="137160"/>
                  </a:lnTo>
                  <a:lnTo>
                    <a:pt x="504444" y="137160"/>
                  </a:lnTo>
                  <a:lnTo>
                    <a:pt x="504444" y="0"/>
                  </a:lnTo>
                  <a:close/>
                </a:path>
              </a:pathLst>
            </a:custGeom>
            <a:solidFill>
              <a:srgbClr val="DBEDF8"/>
            </a:solidFill>
          </p:spPr>
          <p:txBody>
            <a:bodyPr wrap="square" lIns="0" tIns="0" rIns="0" bIns="0" rtlCol="0"/>
            <a:lstStyle/>
            <a:p>
              <a:endParaRPr/>
            </a:p>
          </p:txBody>
        </p:sp>
        <p:sp>
          <p:nvSpPr>
            <p:cNvPr id="17" name="object 17"/>
            <p:cNvSpPr/>
            <p:nvPr/>
          </p:nvSpPr>
          <p:spPr>
            <a:xfrm>
              <a:off x="4104894" y="4053077"/>
              <a:ext cx="504825" cy="137160"/>
            </a:xfrm>
            <a:custGeom>
              <a:avLst/>
              <a:gdLst/>
              <a:ahLst/>
              <a:cxnLst/>
              <a:rect l="l" t="t" r="r" b="b"/>
              <a:pathLst>
                <a:path w="504825" h="137160">
                  <a:moveTo>
                    <a:pt x="0" y="137160"/>
                  </a:moveTo>
                  <a:lnTo>
                    <a:pt x="504444" y="137160"/>
                  </a:lnTo>
                  <a:lnTo>
                    <a:pt x="504444" y="0"/>
                  </a:lnTo>
                  <a:lnTo>
                    <a:pt x="0" y="0"/>
                  </a:lnTo>
                  <a:lnTo>
                    <a:pt x="0" y="137160"/>
                  </a:lnTo>
                  <a:close/>
                </a:path>
              </a:pathLst>
            </a:custGeom>
            <a:ln w="25908">
              <a:solidFill>
                <a:srgbClr val="2085B9"/>
              </a:solidFill>
            </a:ln>
          </p:spPr>
          <p:txBody>
            <a:bodyPr wrap="square" lIns="0" tIns="0" rIns="0" bIns="0" rtlCol="0"/>
            <a:lstStyle/>
            <a:p>
              <a:endParaRPr/>
            </a:p>
          </p:txBody>
        </p:sp>
        <p:sp>
          <p:nvSpPr>
            <p:cNvPr id="18" name="object 18"/>
            <p:cNvSpPr/>
            <p:nvPr/>
          </p:nvSpPr>
          <p:spPr>
            <a:xfrm>
              <a:off x="4104894" y="4190237"/>
              <a:ext cx="504825" cy="100965"/>
            </a:xfrm>
            <a:custGeom>
              <a:avLst/>
              <a:gdLst/>
              <a:ahLst/>
              <a:cxnLst/>
              <a:rect l="l" t="t" r="r" b="b"/>
              <a:pathLst>
                <a:path w="504825" h="100964">
                  <a:moveTo>
                    <a:pt x="504444" y="0"/>
                  </a:moveTo>
                  <a:lnTo>
                    <a:pt x="0" y="0"/>
                  </a:lnTo>
                  <a:lnTo>
                    <a:pt x="0" y="100583"/>
                  </a:lnTo>
                  <a:lnTo>
                    <a:pt x="504444" y="100583"/>
                  </a:lnTo>
                  <a:lnTo>
                    <a:pt x="504444" y="0"/>
                  </a:lnTo>
                  <a:close/>
                </a:path>
              </a:pathLst>
            </a:custGeom>
            <a:solidFill>
              <a:srgbClr val="DBEDF8"/>
            </a:solidFill>
          </p:spPr>
          <p:txBody>
            <a:bodyPr wrap="square" lIns="0" tIns="0" rIns="0" bIns="0" rtlCol="0"/>
            <a:lstStyle/>
            <a:p>
              <a:endParaRPr/>
            </a:p>
          </p:txBody>
        </p:sp>
        <p:sp>
          <p:nvSpPr>
            <p:cNvPr id="19" name="object 19"/>
            <p:cNvSpPr/>
            <p:nvPr/>
          </p:nvSpPr>
          <p:spPr>
            <a:xfrm>
              <a:off x="4104894" y="4190237"/>
              <a:ext cx="504825" cy="100965"/>
            </a:xfrm>
            <a:custGeom>
              <a:avLst/>
              <a:gdLst/>
              <a:ahLst/>
              <a:cxnLst/>
              <a:rect l="l" t="t" r="r" b="b"/>
              <a:pathLst>
                <a:path w="504825" h="100964">
                  <a:moveTo>
                    <a:pt x="0" y="100583"/>
                  </a:moveTo>
                  <a:lnTo>
                    <a:pt x="504444" y="100583"/>
                  </a:lnTo>
                  <a:lnTo>
                    <a:pt x="504444" y="0"/>
                  </a:lnTo>
                  <a:lnTo>
                    <a:pt x="0" y="0"/>
                  </a:lnTo>
                  <a:lnTo>
                    <a:pt x="0" y="100583"/>
                  </a:lnTo>
                  <a:close/>
                </a:path>
              </a:pathLst>
            </a:custGeom>
            <a:ln w="25908">
              <a:solidFill>
                <a:srgbClr val="2085B9"/>
              </a:solidFill>
            </a:ln>
          </p:spPr>
          <p:txBody>
            <a:bodyPr wrap="square" lIns="0" tIns="0" rIns="0" bIns="0" rtlCol="0"/>
            <a:lstStyle/>
            <a:p>
              <a:endParaRPr/>
            </a:p>
          </p:txBody>
        </p:sp>
        <p:sp>
          <p:nvSpPr>
            <p:cNvPr id="20" name="object 20"/>
            <p:cNvSpPr/>
            <p:nvPr/>
          </p:nvSpPr>
          <p:spPr>
            <a:xfrm>
              <a:off x="4104894" y="3995166"/>
              <a:ext cx="504825" cy="58419"/>
            </a:xfrm>
            <a:custGeom>
              <a:avLst/>
              <a:gdLst/>
              <a:ahLst/>
              <a:cxnLst/>
              <a:rect l="l" t="t" r="r" b="b"/>
              <a:pathLst>
                <a:path w="504825" h="58420">
                  <a:moveTo>
                    <a:pt x="504444" y="0"/>
                  </a:moveTo>
                  <a:lnTo>
                    <a:pt x="0" y="0"/>
                  </a:lnTo>
                  <a:lnTo>
                    <a:pt x="0" y="57912"/>
                  </a:lnTo>
                  <a:lnTo>
                    <a:pt x="504444" y="57912"/>
                  </a:lnTo>
                  <a:lnTo>
                    <a:pt x="504444" y="0"/>
                  </a:lnTo>
                  <a:close/>
                </a:path>
              </a:pathLst>
            </a:custGeom>
            <a:solidFill>
              <a:srgbClr val="DBEDF8"/>
            </a:solidFill>
          </p:spPr>
          <p:txBody>
            <a:bodyPr wrap="square" lIns="0" tIns="0" rIns="0" bIns="0" rtlCol="0"/>
            <a:lstStyle/>
            <a:p>
              <a:endParaRPr/>
            </a:p>
          </p:txBody>
        </p:sp>
        <p:sp>
          <p:nvSpPr>
            <p:cNvPr id="21" name="object 21"/>
            <p:cNvSpPr/>
            <p:nvPr/>
          </p:nvSpPr>
          <p:spPr>
            <a:xfrm>
              <a:off x="4104894" y="3995166"/>
              <a:ext cx="504825" cy="58419"/>
            </a:xfrm>
            <a:custGeom>
              <a:avLst/>
              <a:gdLst/>
              <a:ahLst/>
              <a:cxnLst/>
              <a:rect l="l" t="t" r="r" b="b"/>
              <a:pathLst>
                <a:path w="504825" h="58420">
                  <a:moveTo>
                    <a:pt x="0" y="57912"/>
                  </a:moveTo>
                  <a:lnTo>
                    <a:pt x="504444" y="57912"/>
                  </a:lnTo>
                  <a:lnTo>
                    <a:pt x="504444" y="0"/>
                  </a:lnTo>
                  <a:lnTo>
                    <a:pt x="0" y="0"/>
                  </a:lnTo>
                  <a:lnTo>
                    <a:pt x="0" y="57912"/>
                  </a:lnTo>
                  <a:close/>
                </a:path>
              </a:pathLst>
            </a:custGeom>
            <a:ln w="25908">
              <a:solidFill>
                <a:srgbClr val="2085B9"/>
              </a:solidFill>
            </a:ln>
          </p:spPr>
          <p:txBody>
            <a:bodyPr wrap="square" lIns="0" tIns="0" rIns="0" bIns="0" rtlCol="0"/>
            <a:lstStyle/>
            <a:p>
              <a:endParaRPr/>
            </a:p>
          </p:txBody>
        </p:sp>
      </p:grpSp>
      <p:grpSp>
        <p:nvGrpSpPr>
          <p:cNvPr id="22" name="object 22"/>
          <p:cNvGrpSpPr/>
          <p:nvPr/>
        </p:nvGrpSpPr>
        <p:grpSpPr>
          <a:xfrm>
            <a:off x="927353" y="3784091"/>
            <a:ext cx="1910714" cy="1561465"/>
            <a:chOff x="927353" y="3784091"/>
            <a:chExt cx="1910714" cy="1561465"/>
          </a:xfrm>
        </p:grpSpPr>
        <p:sp>
          <p:nvSpPr>
            <p:cNvPr id="23" name="object 23"/>
            <p:cNvSpPr/>
            <p:nvPr/>
          </p:nvSpPr>
          <p:spPr>
            <a:xfrm>
              <a:off x="2320289" y="3797045"/>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24" name="object 24"/>
            <p:cNvSpPr/>
            <p:nvPr/>
          </p:nvSpPr>
          <p:spPr>
            <a:xfrm>
              <a:off x="2320289" y="3797045"/>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25" name="object 25"/>
            <p:cNvSpPr/>
            <p:nvPr/>
          </p:nvSpPr>
          <p:spPr>
            <a:xfrm>
              <a:off x="2320289" y="3897629"/>
              <a:ext cx="504825" cy="102235"/>
            </a:xfrm>
            <a:custGeom>
              <a:avLst/>
              <a:gdLst/>
              <a:ahLst/>
              <a:cxnLst/>
              <a:rect l="l" t="t" r="r" b="b"/>
              <a:pathLst>
                <a:path w="504825" h="102235">
                  <a:moveTo>
                    <a:pt x="504444" y="0"/>
                  </a:moveTo>
                  <a:lnTo>
                    <a:pt x="0" y="0"/>
                  </a:lnTo>
                  <a:lnTo>
                    <a:pt x="0" y="102108"/>
                  </a:lnTo>
                  <a:lnTo>
                    <a:pt x="504444" y="102108"/>
                  </a:lnTo>
                  <a:lnTo>
                    <a:pt x="504444" y="0"/>
                  </a:lnTo>
                  <a:close/>
                </a:path>
              </a:pathLst>
            </a:custGeom>
            <a:solidFill>
              <a:srgbClr val="D5EFFF"/>
            </a:solidFill>
          </p:spPr>
          <p:txBody>
            <a:bodyPr wrap="square" lIns="0" tIns="0" rIns="0" bIns="0" rtlCol="0"/>
            <a:lstStyle/>
            <a:p>
              <a:endParaRPr/>
            </a:p>
          </p:txBody>
        </p:sp>
        <p:sp>
          <p:nvSpPr>
            <p:cNvPr id="26" name="object 26"/>
            <p:cNvSpPr/>
            <p:nvPr/>
          </p:nvSpPr>
          <p:spPr>
            <a:xfrm>
              <a:off x="2320289" y="3897629"/>
              <a:ext cx="504825" cy="102235"/>
            </a:xfrm>
            <a:custGeom>
              <a:avLst/>
              <a:gdLst/>
              <a:ahLst/>
              <a:cxnLst/>
              <a:rect l="l" t="t" r="r" b="b"/>
              <a:pathLst>
                <a:path w="504825" h="102235">
                  <a:moveTo>
                    <a:pt x="0" y="102108"/>
                  </a:moveTo>
                  <a:lnTo>
                    <a:pt x="504444" y="102108"/>
                  </a:lnTo>
                  <a:lnTo>
                    <a:pt x="504444" y="0"/>
                  </a:lnTo>
                  <a:lnTo>
                    <a:pt x="0" y="0"/>
                  </a:lnTo>
                  <a:lnTo>
                    <a:pt x="0" y="102108"/>
                  </a:lnTo>
                  <a:close/>
                </a:path>
              </a:pathLst>
            </a:custGeom>
            <a:ln w="25908">
              <a:solidFill>
                <a:srgbClr val="17ABFC"/>
              </a:solidFill>
            </a:ln>
          </p:spPr>
          <p:txBody>
            <a:bodyPr wrap="square" lIns="0" tIns="0" rIns="0" bIns="0" rtlCol="0"/>
            <a:lstStyle/>
            <a:p>
              <a:endParaRPr/>
            </a:p>
          </p:txBody>
        </p:sp>
        <p:sp>
          <p:nvSpPr>
            <p:cNvPr id="27" name="object 27"/>
            <p:cNvSpPr/>
            <p:nvPr/>
          </p:nvSpPr>
          <p:spPr>
            <a:xfrm>
              <a:off x="2320289" y="3998213"/>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28" name="object 28"/>
            <p:cNvSpPr/>
            <p:nvPr/>
          </p:nvSpPr>
          <p:spPr>
            <a:xfrm>
              <a:off x="2320289" y="3998213"/>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29" name="object 29"/>
            <p:cNvSpPr/>
            <p:nvPr/>
          </p:nvSpPr>
          <p:spPr>
            <a:xfrm>
              <a:off x="2320289" y="4098797"/>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0" name="object 30"/>
            <p:cNvSpPr/>
            <p:nvPr/>
          </p:nvSpPr>
          <p:spPr>
            <a:xfrm>
              <a:off x="2320289" y="4098797"/>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31" name="object 31"/>
            <p:cNvSpPr/>
            <p:nvPr/>
          </p:nvSpPr>
          <p:spPr>
            <a:xfrm>
              <a:off x="2320289" y="4199381"/>
              <a:ext cx="504825" cy="102235"/>
            </a:xfrm>
            <a:custGeom>
              <a:avLst/>
              <a:gdLst/>
              <a:ahLst/>
              <a:cxnLst/>
              <a:rect l="l" t="t" r="r" b="b"/>
              <a:pathLst>
                <a:path w="504825" h="102235">
                  <a:moveTo>
                    <a:pt x="504444" y="0"/>
                  </a:moveTo>
                  <a:lnTo>
                    <a:pt x="0" y="0"/>
                  </a:lnTo>
                  <a:lnTo>
                    <a:pt x="0" y="102108"/>
                  </a:lnTo>
                  <a:lnTo>
                    <a:pt x="504444" y="102108"/>
                  </a:lnTo>
                  <a:lnTo>
                    <a:pt x="504444" y="0"/>
                  </a:lnTo>
                  <a:close/>
                </a:path>
              </a:pathLst>
            </a:custGeom>
            <a:solidFill>
              <a:srgbClr val="D5EFFF"/>
            </a:solidFill>
          </p:spPr>
          <p:txBody>
            <a:bodyPr wrap="square" lIns="0" tIns="0" rIns="0" bIns="0" rtlCol="0"/>
            <a:lstStyle/>
            <a:p>
              <a:endParaRPr/>
            </a:p>
          </p:txBody>
        </p:sp>
        <p:sp>
          <p:nvSpPr>
            <p:cNvPr id="32" name="object 32"/>
            <p:cNvSpPr/>
            <p:nvPr/>
          </p:nvSpPr>
          <p:spPr>
            <a:xfrm>
              <a:off x="2320289" y="4199381"/>
              <a:ext cx="504825" cy="102235"/>
            </a:xfrm>
            <a:custGeom>
              <a:avLst/>
              <a:gdLst/>
              <a:ahLst/>
              <a:cxnLst/>
              <a:rect l="l" t="t" r="r" b="b"/>
              <a:pathLst>
                <a:path w="504825" h="102235">
                  <a:moveTo>
                    <a:pt x="0" y="102108"/>
                  </a:moveTo>
                  <a:lnTo>
                    <a:pt x="504444" y="102108"/>
                  </a:lnTo>
                  <a:lnTo>
                    <a:pt x="504444" y="0"/>
                  </a:lnTo>
                  <a:lnTo>
                    <a:pt x="0" y="0"/>
                  </a:lnTo>
                  <a:lnTo>
                    <a:pt x="0" y="102108"/>
                  </a:lnTo>
                  <a:close/>
                </a:path>
              </a:pathLst>
            </a:custGeom>
            <a:ln w="25908">
              <a:solidFill>
                <a:srgbClr val="17ABFC"/>
              </a:solidFill>
            </a:ln>
          </p:spPr>
          <p:txBody>
            <a:bodyPr wrap="square" lIns="0" tIns="0" rIns="0" bIns="0" rtlCol="0"/>
            <a:lstStyle/>
            <a:p>
              <a:endParaRPr/>
            </a:p>
          </p:txBody>
        </p:sp>
        <p:sp>
          <p:nvSpPr>
            <p:cNvPr id="33" name="object 33"/>
            <p:cNvSpPr/>
            <p:nvPr/>
          </p:nvSpPr>
          <p:spPr>
            <a:xfrm>
              <a:off x="2320289" y="4299965"/>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4" name="object 34"/>
            <p:cNvSpPr/>
            <p:nvPr/>
          </p:nvSpPr>
          <p:spPr>
            <a:xfrm>
              <a:off x="2320289" y="4299965"/>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35" name="object 35"/>
            <p:cNvSpPr/>
            <p:nvPr/>
          </p:nvSpPr>
          <p:spPr>
            <a:xfrm>
              <a:off x="2320289" y="4400549"/>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6" name="object 36"/>
            <p:cNvSpPr/>
            <p:nvPr/>
          </p:nvSpPr>
          <p:spPr>
            <a:xfrm>
              <a:off x="2320289" y="4400549"/>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37" name="object 37"/>
            <p:cNvSpPr/>
            <p:nvPr/>
          </p:nvSpPr>
          <p:spPr>
            <a:xfrm>
              <a:off x="2320289" y="4501133"/>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38" name="object 38"/>
            <p:cNvSpPr/>
            <p:nvPr/>
          </p:nvSpPr>
          <p:spPr>
            <a:xfrm>
              <a:off x="2320289" y="4501133"/>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39" name="object 39"/>
            <p:cNvSpPr/>
            <p:nvPr/>
          </p:nvSpPr>
          <p:spPr>
            <a:xfrm>
              <a:off x="2320289" y="4601717"/>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40" name="object 40"/>
            <p:cNvSpPr/>
            <p:nvPr/>
          </p:nvSpPr>
          <p:spPr>
            <a:xfrm>
              <a:off x="2320289" y="4601717"/>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41" name="object 41"/>
            <p:cNvSpPr/>
            <p:nvPr/>
          </p:nvSpPr>
          <p:spPr>
            <a:xfrm>
              <a:off x="927353" y="4690109"/>
              <a:ext cx="1050290" cy="655320"/>
            </a:xfrm>
            <a:custGeom>
              <a:avLst/>
              <a:gdLst/>
              <a:ahLst/>
              <a:cxnLst/>
              <a:rect l="l" t="t" r="r" b="b"/>
              <a:pathLst>
                <a:path w="1050289" h="655320">
                  <a:moveTo>
                    <a:pt x="1050036" y="0"/>
                  </a:moveTo>
                  <a:lnTo>
                    <a:pt x="0" y="0"/>
                  </a:lnTo>
                  <a:lnTo>
                    <a:pt x="0" y="655319"/>
                  </a:lnTo>
                  <a:lnTo>
                    <a:pt x="1050036" y="655319"/>
                  </a:lnTo>
                  <a:lnTo>
                    <a:pt x="1050036" y="0"/>
                  </a:lnTo>
                  <a:close/>
                </a:path>
              </a:pathLst>
            </a:custGeom>
            <a:solidFill>
              <a:srgbClr val="F1F1F1"/>
            </a:solidFill>
          </p:spPr>
          <p:txBody>
            <a:bodyPr wrap="square" lIns="0" tIns="0" rIns="0" bIns="0" rtlCol="0"/>
            <a:lstStyle/>
            <a:p>
              <a:endParaRPr/>
            </a:p>
          </p:txBody>
        </p:sp>
        <p:sp>
          <p:nvSpPr>
            <p:cNvPr id="42" name="object 42"/>
            <p:cNvSpPr/>
            <p:nvPr/>
          </p:nvSpPr>
          <p:spPr>
            <a:xfrm>
              <a:off x="2003170" y="4640960"/>
              <a:ext cx="281940" cy="704850"/>
            </a:xfrm>
            <a:custGeom>
              <a:avLst/>
              <a:gdLst/>
              <a:ahLst/>
              <a:cxnLst/>
              <a:rect l="l" t="t" r="r" b="b"/>
              <a:pathLst>
                <a:path w="281939" h="704850">
                  <a:moveTo>
                    <a:pt x="0" y="49149"/>
                  </a:moveTo>
                  <a:lnTo>
                    <a:pt x="0" y="704469"/>
                  </a:lnTo>
                </a:path>
                <a:path w="281939" h="704850">
                  <a:moveTo>
                    <a:pt x="0" y="216534"/>
                  </a:moveTo>
                  <a:lnTo>
                    <a:pt x="281686" y="0"/>
                  </a:lnTo>
                </a:path>
              </a:pathLst>
            </a:custGeom>
            <a:ln w="38100">
              <a:solidFill>
                <a:srgbClr val="A6A6A6"/>
              </a:solidFill>
            </a:ln>
          </p:spPr>
          <p:txBody>
            <a:bodyPr wrap="square" lIns="0" tIns="0" rIns="0" bIns="0" rtlCol="0"/>
            <a:lstStyle/>
            <a:p>
              <a:endParaRPr/>
            </a:p>
          </p:txBody>
        </p:sp>
      </p:grpSp>
      <p:sp>
        <p:nvSpPr>
          <p:cNvPr id="43" name="object 43"/>
          <p:cNvSpPr txBox="1"/>
          <p:nvPr/>
        </p:nvSpPr>
        <p:spPr>
          <a:xfrm>
            <a:off x="4840223" y="4768596"/>
            <a:ext cx="3436620" cy="567055"/>
          </a:xfrm>
          <a:prstGeom prst="rect">
            <a:avLst/>
          </a:prstGeom>
          <a:solidFill>
            <a:srgbClr val="F1F1F1"/>
          </a:solidFill>
        </p:spPr>
        <p:txBody>
          <a:bodyPr vert="horz" wrap="square" lIns="0" tIns="4445" rIns="0" bIns="0" rtlCol="0">
            <a:spAutoFit/>
          </a:bodyPr>
          <a:lstStyle/>
          <a:p>
            <a:pPr algn="ctr">
              <a:lnSpc>
                <a:spcPct val="100000"/>
              </a:lnSpc>
              <a:spcBef>
                <a:spcPts val="35"/>
              </a:spcBef>
            </a:pPr>
            <a:r>
              <a:rPr sz="1800" b="1" spc="-5" dirty="0">
                <a:solidFill>
                  <a:srgbClr val="585858"/>
                </a:solidFill>
                <a:latin typeface="Arial"/>
                <a:cs typeface="Arial"/>
              </a:rPr>
              <a:t>Спринт </a:t>
            </a:r>
            <a:r>
              <a:rPr sz="1800" spc="-5" dirty="0">
                <a:solidFill>
                  <a:srgbClr val="585858"/>
                </a:solidFill>
                <a:latin typeface="Arial"/>
                <a:cs typeface="Arial"/>
              </a:rPr>
              <a:t>2-4</a:t>
            </a:r>
            <a:r>
              <a:rPr sz="1800" spc="-15" dirty="0">
                <a:solidFill>
                  <a:srgbClr val="585858"/>
                </a:solidFill>
                <a:latin typeface="Arial"/>
                <a:cs typeface="Arial"/>
              </a:rPr>
              <a:t> </a:t>
            </a:r>
            <a:r>
              <a:rPr sz="1800" spc="-20" dirty="0">
                <a:solidFill>
                  <a:srgbClr val="585858"/>
                </a:solidFill>
                <a:latin typeface="Arial"/>
                <a:cs typeface="Arial"/>
              </a:rPr>
              <a:t>недели</a:t>
            </a:r>
            <a:r>
              <a:rPr sz="1800" spc="-15" dirty="0">
                <a:solidFill>
                  <a:srgbClr val="585858"/>
                </a:solidFill>
                <a:latin typeface="Arial"/>
                <a:cs typeface="Arial"/>
              </a:rPr>
              <a:t> </a:t>
            </a:r>
            <a:r>
              <a:rPr sz="1800" dirty="0">
                <a:solidFill>
                  <a:srgbClr val="585858"/>
                </a:solidFill>
                <a:latin typeface="Arial"/>
                <a:cs typeface="Arial"/>
              </a:rPr>
              <a:t>–</a:t>
            </a:r>
            <a:r>
              <a:rPr sz="1800" spc="-15" dirty="0">
                <a:solidFill>
                  <a:srgbClr val="585858"/>
                </a:solidFill>
                <a:latin typeface="Arial"/>
                <a:cs typeface="Arial"/>
              </a:rPr>
              <a:t> </a:t>
            </a:r>
            <a:r>
              <a:rPr sz="1800" spc="-10" dirty="0">
                <a:solidFill>
                  <a:srgbClr val="585858"/>
                </a:solidFill>
                <a:latin typeface="Arial"/>
                <a:cs typeface="Arial"/>
              </a:rPr>
              <a:t>создание</a:t>
            </a:r>
            <a:endParaRPr sz="1800">
              <a:latin typeface="Arial"/>
              <a:cs typeface="Arial"/>
            </a:endParaRPr>
          </a:p>
          <a:p>
            <a:pPr marL="635" algn="ctr">
              <a:lnSpc>
                <a:spcPct val="100000"/>
              </a:lnSpc>
            </a:pPr>
            <a:r>
              <a:rPr sz="1800" spc="-10" dirty="0">
                <a:solidFill>
                  <a:srgbClr val="585858"/>
                </a:solidFill>
                <a:latin typeface="Arial"/>
                <a:cs typeface="Arial"/>
              </a:rPr>
              <a:t>конкретного</a:t>
            </a:r>
            <a:r>
              <a:rPr sz="1800" spc="-30" dirty="0">
                <a:solidFill>
                  <a:srgbClr val="585858"/>
                </a:solidFill>
                <a:latin typeface="Arial"/>
                <a:cs typeface="Arial"/>
              </a:rPr>
              <a:t> </a:t>
            </a:r>
            <a:r>
              <a:rPr sz="1800" spc="-40" dirty="0">
                <a:solidFill>
                  <a:srgbClr val="585858"/>
                </a:solidFill>
                <a:latin typeface="Arial"/>
                <a:cs typeface="Arial"/>
              </a:rPr>
              <a:t>результата</a:t>
            </a:r>
            <a:endParaRPr sz="1800">
              <a:latin typeface="Arial"/>
              <a:cs typeface="Arial"/>
            </a:endParaRPr>
          </a:p>
        </p:txBody>
      </p:sp>
      <p:sp>
        <p:nvSpPr>
          <p:cNvPr id="44" name="object 44"/>
          <p:cNvSpPr txBox="1"/>
          <p:nvPr/>
        </p:nvSpPr>
        <p:spPr>
          <a:xfrm>
            <a:off x="6431279" y="3742944"/>
            <a:ext cx="807720" cy="309880"/>
          </a:xfrm>
          <a:prstGeom prst="rect">
            <a:avLst/>
          </a:prstGeom>
          <a:solidFill>
            <a:srgbClr val="F1F1F1"/>
          </a:solidFill>
        </p:spPr>
        <p:txBody>
          <a:bodyPr vert="horz" wrap="square" lIns="0" tIns="28575" rIns="0" bIns="0" rtlCol="0">
            <a:spAutoFit/>
          </a:bodyPr>
          <a:lstStyle/>
          <a:p>
            <a:pPr marL="75565">
              <a:lnSpc>
                <a:spcPct val="100000"/>
              </a:lnSpc>
              <a:spcBef>
                <a:spcPts val="225"/>
              </a:spcBef>
            </a:pPr>
            <a:r>
              <a:rPr sz="1600" b="1" spc="-5" dirty="0">
                <a:solidFill>
                  <a:srgbClr val="585858"/>
                </a:solidFill>
                <a:latin typeface="Arial"/>
                <a:cs typeface="Arial"/>
              </a:rPr>
              <a:t>1</a:t>
            </a:r>
            <a:r>
              <a:rPr sz="1600" b="1" spc="-50" dirty="0">
                <a:solidFill>
                  <a:srgbClr val="585858"/>
                </a:solidFill>
                <a:latin typeface="Arial"/>
                <a:cs typeface="Arial"/>
              </a:rPr>
              <a:t> </a:t>
            </a:r>
            <a:r>
              <a:rPr sz="1600" b="1" spc="-5" dirty="0">
                <a:solidFill>
                  <a:srgbClr val="585858"/>
                </a:solidFill>
                <a:latin typeface="Arial"/>
                <a:cs typeface="Arial"/>
              </a:rPr>
              <a:t>день</a:t>
            </a:r>
            <a:endParaRPr sz="1600">
              <a:latin typeface="Arial"/>
              <a:cs typeface="Arial"/>
            </a:endParaRPr>
          </a:p>
        </p:txBody>
      </p:sp>
      <p:sp>
        <p:nvSpPr>
          <p:cNvPr id="45" name="object 45"/>
          <p:cNvSpPr txBox="1"/>
          <p:nvPr/>
        </p:nvSpPr>
        <p:spPr>
          <a:xfrm>
            <a:off x="927353" y="4724222"/>
            <a:ext cx="1057275" cy="574675"/>
          </a:xfrm>
          <a:prstGeom prst="rect">
            <a:avLst/>
          </a:prstGeom>
        </p:spPr>
        <p:txBody>
          <a:bodyPr vert="horz" wrap="square" lIns="0" tIns="12700" rIns="0" bIns="0" rtlCol="0">
            <a:spAutoFit/>
          </a:bodyPr>
          <a:lstStyle/>
          <a:p>
            <a:pPr marL="130810">
              <a:lnSpc>
                <a:spcPct val="100000"/>
              </a:lnSpc>
              <a:spcBef>
                <a:spcPts val="100"/>
              </a:spcBef>
            </a:pPr>
            <a:r>
              <a:rPr sz="1800" spc="-5" dirty="0">
                <a:solidFill>
                  <a:srgbClr val="585858"/>
                </a:solidFill>
                <a:latin typeface="Arial"/>
                <a:cs typeface="Arial"/>
              </a:rPr>
              <a:t>Product</a:t>
            </a:r>
            <a:endParaRPr sz="1800">
              <a:latin typeface="Arial"/>
              <a:cs typeface="Arial"/>
            </a:endParaRPr>
          </a:p>
          <a:p>
            <a:pPr marL="118745">
              <a:lnSpc>
                <a:spcPct val="100000"/>
              </a:lnSpc>
              <a:spcBef>
                <a:spcPts val="5"/>
              </a:spcBef>
            </a:pPr>
            <a:r>
              <a:rPr sz="1800" spc="-5" dirty="0">
                <a:solidFill>
                  <a:srgbClr val="585858"/>
                </a:solidFill>
                <a:latin typeface="Arial"/>
                <a:cs typeface="Arial"/>
              </a:rPr>
              <a:t>Backlog</a:t>
            </a:r>
            <a:endParaRPr sz="1800">
              <a:latin typeface="Arial"/>
              <a:cs typeface="Arial"/>
            </a:endParaRPr>
          </a:p>
        </p:txBody>
      </p:sp>
      <p:grpSp>
        <p:nvGrpSpPr>
          <p:cNvPr id="46" name="object 46"/>
          <p:cNvGrpSpPr/>
          <p:nvPr/>
        </p:nvGrpSpPr>
        <p:grpSpPr>
          <a:xfrm>
            <a:off x="6217158" y="5096002"/>
            <a:ext cx="2517775" cy="1408430"/>
            <a:chOff x="6217158" y="5096002"/>
            <a:chExt cx="2517775" cy="1408430"/>
          </a:xfrm>
        </p:grpSpPr>
        <p:sp>
          <p:nvSpPr>
            <p:cNvPr id="47" name="object 47"/>
            <p:cNvSpPr/>
            <p:nvPr/>
          </p:nvSpPr>
          <p:spPr>
            <a:xfrm>
              <a:off x="6217158" y="5563362"/>
              <a:ext cx="2045335" cy="922019"/>
            </a:xfrm>
            <a:custGeom>
              <a:avLst/>
              <a:gdLst/>
              <a:ahLst/>
              <a:cxnLst/>
              <a:rect l="l" t="t" r="r" b="b"/>
              <a:pathLst>
                <a:path w="2045334" h="922020">
                  <a:moveTo>
                    <a:pt x="2045208" y="0"/>
                  </a:moveTo>
                  <a:lnTo>
                    <a:pt x="0" y="0"/>
                  </a:lnTo>
                  <a:lnTo>
                    <a:pt x="0" y="922019"/>
                  </a:lnTo>
                  <a:lnTo>
                    <a:pt x="2045208" y="922019"/>
                  </a:lnTo>
                  <a:lnTo>
                    <a:pt x="2045208" y="0"/>
                  </a:lnTo>
                  <a:close/>
                </a:path>
              </a:pathLst>
            </a:custGeom>
            <a:solidFill>
              <a:srgbClr val="FAE6B3"/>
            </a:solidFill>
          </p:spPr>
          <p:txBody>
            <a:bodyPr wrap="square" lIns="0" tIns="0" rIns="0" bIns="0" rtlCol="0"/>
            <a:lstStyle/>
            <a:p>
              <a:endParaRPr/>
            </a:p>
          </p:txBody>
        </p:sp>
        <p:sp>
          <p:nvSpPr>
            <p:cNvPr id="48" name="object 48"/>
            <p:cNvSpPr/>
            <p:nvPr/>
          </p:nvSpPr>
          <p:spPr>
            <a:xfrm>
              <a:off x="8281543" y="5115052"/>
              <a:ext cx="434340" cy="1370330"/>
            </a:xfrm>
            <a:custGeom>
              <a:avLst/>
              <a:gdLst/>
              <a:ahLst/>
              <a:cxnLst/>
              <a:rect l="l" t="t" r="r" b="b"/>
              <a:pathLst>
                <a:path w="434340" h="1370329">
                  <a:moveTo>
                    <a:pt x="0" y="448310"/>
                  </a:moveTo>
                  <a:lnTo>
                    <a:pt x="0" y="1370330"/>
                  </a:lnTo>
                </a:path>
                <a:path w="434340" h="1370329">
                  <a:moveTo>
                    <a:pt x="0" y="586270"/>
                  </a:moveTo>
                  <a:lnTo>
                    <a:pt x="433958" y="0"/>
                  </a:lnTo>
                </a:path>
              </a:pathLst>
            </a:custGeom>
            <a:ln w="38100">
              <a:solidFill>
                <a:srgbClr val="A6A6A6"/>
              </a:solidFill>
            </a:ln>
          </p:spPr>
          <p:txBody>
            <a:bodyPr wrap="square" lIns="0" tIns="0" rIns="0" bIns="0" rtlCol="0"/>
            <a:lstStyle/>
            <a:p>
              <a:endParaRPr/>
            </a:p>
          </p:txBody>
        </p:sp>
      </p:grpSp>
      <p:sp>
        <p:nvSpPr>
          <p:cNvPr id="49" name="object 49"/>
          <p:cNvSpPr txBox="1"/>
          <p:nvPr/>
        </p:nvSpPr>
        <p:spPr>
          <a:xfrm>
            <a:off x="6217158" y="5594705"/>
            <a:ext cx="2045335" cy="848994"/>
          </a:xfrm>
          <a:prstGeom prst="rect">
            <a:avLst/>
          </a:prstGeom>
        </p:spPr>
        <p:txBody>
          <a:bodyPr vert="horz" wrap="square" lIns="0" tIns="12700" rIns="0" bIns="0" rtlCol="0">
            <a:spAutoFit/>
          </a:bodyPr>
          <a:lstStyle/>
          <a:p>
            <a:pPr marL="107314" marR="99060" algn="ctr">
              <a:lnSpc>
                <a:spcPct val="100000"/>
              </a:lnSpc>
              <a:spcBef>
                <a:spcPts val="100"/>
              </a:spcBef>
            </a:pPr>
            <a:r>
              <a:rPr sz="1800" b="1" spc="-10" dirty="0">
                <a:solidFill>
                  <a:srgbClr val="585858"/>
                </a:solidFill>
                <a:latin typeface="Arial"/>
                <a:cs typeface="Arial"/>
              </a:rPr>
              <a:t>Демо</a:t>
            </a:r>
            <a:r>
              <a:rPr sz="1800" b="1" spc="-35" dirty="0">
                <a:solidFill>
                  <a:srgbClr val="585858"/>
                </a:solidFill>
                <a:latin typeface="Arial"/>
                <a:cs typeface="Arial"/>
              </a:rPr>
              <a:t> </a:t>
            </a:r>
            <a:r>
              <a:rPr sz="1800" dirty="0">
                <a:solidFill>
                  <a:srgbClr val="585858"/>
                </a:solidFill>
                <a:latin typeface="Arial"/>
                <a:cs typeface="Arial"/>
              </a:rPr>
              <a:t>–</a:t>
            </a:r>
            <a:r>
              <a:rPr sz="1800" spc="-45" dirty="0">
                <a:solidFill>
                  <a:srgbClr val="585858"/>
                </a:solidFill>
                <a:latin typeface="Arial"/>
                <a:cs typeface="Arial"/>
              </a:rPr>
              <a:t> </a:t>
            </a:r>
            <a:r>
              <a:rPr sz="1800" spc="-5" dirty="0">
                <a:solidFill>
                  <a:srgbClr val="585858"/>
                </a:solidFill>
                <a:latin typeface="Arial"/>
                <a:cs typeface="Arial"/>
              </a:rPr>
              <a:t>проверка </a:t>
            </a:r>
            <a:r>
              <a:rPr sz="1800" spc="-484" dirty="0">
                <a:solidFill>
                  <a:srgbClr val="585858"/>
                </a:solidFill>
                <a:latin typeface="Arial"/>
                <a:cs typeface="Arial"/>
              </a:rPr>
              <a:t> </a:t>
            </a:r>
            <a:r>
              <a:rPr sz="1800" spc="-10" dirty="0">
                <a:solidFill>
                  <a:srgbClr val="585858"/>
                </a:solidFill>
                <a:latin typeface="Arial"/>
                <a:cs typeface="Arial"/>
              </a:rPr>
              <a:t>адекватности </a:t>
            </a:r>
            <a:r>
              <a:rPr sz="1800" spc="-5" dirty="0">
                <a:solidFill>
                  <a:srgbClr val="585858"/>
                </a:solidFill>
                <a:latin typeface="Arial"/>
                <a:cs typeface="Arial"/>
              </a:rPr>
              <a:t> </a:t>
            </a:r>
            <a:r>
              <a:rPr sz="1800" spc="-40" dirty="0">
                <a:solidFill>
                  <a:srgbClr val="585858"/>
                </a:solidFill>
                <a:latin typeface="Arial"/>
                <a:cs typeface="Arial"/>
              </a:rPr>
              <a:t>результата</a:t>
            </a:r>
            <a:endParaRPr sz="1800">
              <a:latin typeface="Arial"/>
              <a:cs typeface="Arial"/>
            </a:endParaRPr>
          </a:p>
        </p:txBody>
      </p:sp>
      <p:grpSp>
        <p:nvGrpSpPr>
          <p:cNvPr id="50" name="object 50"/>
          <p:cNvGrpSpPr/>
          <p:nvPr/>
        </p:nvGrpSpPr>
        <p:grpSpPr>
          <a:xfrm>
            <a:off x="9139808" y="2203704"/>
            <a:ext cx="2143125" cy="1282700"/>
            <a:chOff x="9139808" y="2203704"/>
            <a:chExt cx="2143125" cy="1282700"/>
          </a:xfrm>
        </p:grpSpPr>
        <p:sp>
          <p:nvSpPr>
            <p:cNvPr id="51" name="object 51"/>
            <p:cNvSpPr/>
            <p:nvPr/>
          </p:nvSpPr>
          <p:spPr>
            <a:xfrm>
              <a:off x="10016489" y="2222754"/>
              <a:ext cx="1266825" cy="975360"/>
            </a:xfrm>
            <a:custGeom>
              <a:avLst/>
              <a:gdLst/>
              <a:ahLst/>
              <a:cxnLst/>
              <a:rect l="l" t="t" r="r" b="b"/>
              <a:pathLst>
                <a:path w="1266825" h="975360">
                  <a:moveTo>
                    <a:pt x="1266444" y="0"/>
                  </a:moveTo>
                  <a:lnTo>
                    <a:pt x="0" y="0"/>
                  </a:lnTo>
                  <a:lnTo>
                    <a:pt x="0" y="975360"/>
                  </a:lnTo>
                  <a:lnTo>
                    <a:pt x="1266444" y="975360"/>
                  </a:lnTo>
                  <a:lnTo>
                    <a:pt x="1266444" y="0"/>
                  </a:lnTo>
                  <a:close/>
                </a:path>
              </a:pathLst>
            </a:custGeom>
            <a:solidFill>
              <a:srgbClr val="FAE6B3"/>
            </a:solidFill>
          </p:spPr>
          <p:txBody>
            <a:bodyPr wrap="square" lIns="0" tIns="0" rIns="0" bIns="0" rtlCol="0"/>
            <a:lstStyle/>
            <a:p>
              <a:endParaRPr/>
            </a:p>
          </p:txBody>
        </p:sp>
        <p:sp>
          <p:nvSpPr>
            <p:cNvPr id="52" name="object 52"/>
            <p:cNvSpPr/>
            <p:nvPr/>
          </p:nvSpPr>
          <p:spPr>
            <a:xfrm>
              <a:off x="9158858" y="2222754"/>
              <a:ext cx="842644" cy="1244600"/>
            </a:xfrm>
            <a:custGeom>
              <a:avLst/>
              <a:gdLst/>
              <a:ahLst/>
              <a:cxnLst/>
              <a:rect l="l" t="t" r="r" b="b"/>
              <a:pathLst>
                <a:path w="842645" h="1244600">
                  <a:moveTo>
                    <a:pt x="842645" y="0"/>
                  </a:moveTo>
                  <a:lnTo>
                    <a:pt x="842645" y="975360"/>
                  </a:lnTo>
                </a:path>
                <a:path w="842645" h="1244600">
                  <a:moveTo>
                    <a:pt x="842645" y="678688"/>
                  </a:moveTo>
                  <a:lnTo>
                    <a:pt x="0" y="1244346"/>
                  </a:lnTo>
                </a:path>
              </a:pathLst>
            </a:custGeom>
            <a:ln w="38100">
              <a:solidFill>
                <a:srgbClr val="A6A6A6"/>
              </a:solidFill>
            </a:ln>
          </p:spPr>
          <p:txBody>
            <a:bodyPr wrap="square" lIns="0" tIns="0" rIns="0" bIns="0" rtlCol="0"/>
            <a:lstStyle/>
            <a:p>
              <a:endParaRPr/>
            </a:p>
          </p:txBody>
        </p:sp>
      </p:grpSp>
      <p:sp>
        <p:nvSpPr>
          <p:cNvPr id="53" name="object 53"/>
          <p:cNvSpPr txBox="1"/>
          <p:nvPr/>
        </p:nvSpPr>
        <p:spPr>
          <a:xfrm>
            <a:off x="10020554" y="2280030"/>
            <a:ext cx="1262380" cy="848360"/>
          </a:xfrm>
          <a:prstGeom prst="rect">
            <a:avLst/>
          </a:prstGeom>
        </p:spPr>
        <p:txBody>
          <a:bodyPr vert="horz" wrap="square" lIns="0" tIns="12700" rIns="0" bIns="0" rtlCol="0">
            <a:spAutoFit/>
          </a:bodyPr>
          <a:lstStyle/>
          <a:p>
            <a:pPr marL="88900" marR="80010" indent="-1270" algn="ctr">
              <a:lnSpc>
                <a:spcPct val="100000"/>
              </a:lnSpc>
              <a:spcBef>
                <a:spcPts val="100"/>
              </a:spcBef>
            </a:pPr>
            <a:r>
              <a:rPr sz="1800" b="1" spc="-55" dirty="0">
                <a:solidFill>
                  <a:srgbClr val="585858"/>
                </a:solidFill>
                <a:latin typeface="Arial"/>
                <a:cs typeface="Arial"/>
              </a:rPr>
              <a:t>Ретро</a:t>
            </a:r>
            <a:r>
              <a:rPr sz="1800" b="1" spc="-15" dirty="0">
                <a:solidFill>
                  <a:srgbClr val="585858"/>
                </a:solidFill>
                <a:latin typeface="Arial"/>
                <a:cs typeface="Arial"/>
              </a:rPr>
              <a:t> </a:t>
            </a:r>
            <a:r>
              <a:rPr sz="1800" dirty="0">
                <a:solidFill>
                  <a:srgbClr val="585858"/>
                </a:solidFill>
                <a:latin typeface="Arial"/>
                <a:cs typeface="Arial"/>
              </a:rPr>
              <a:t>– </a:t>
            </a:r>
            <a:r>
              <a:rPr sz="1800" spc="5" dirty="0">
                <a:solidFill>
                  <a:srgbClr val="585858"/>
                </a:solidFill>
                <a:latin typeface="Arial"/>
                <a:cs typeface="Arial"/>
              </a:rPr>
              <a:t> </a:t>
            </a:r>
            <a:r>
              <a:rPr sz="1800" spc="-45" dirty="0">
                <a:solidFill>
                  <a:srgbClr val="585858"/>
                </a:solidFill>
                <a:latin typeface="Arial"/>
                <a:cs typeface="Arial"/>
              </a:rPr>
              <a:t>а</a:t>
            </a:r>
            <a:r>
              <a:rPr sz="1800" spc="-30" dirty="0">
                <a:solidFill>
                  <a:srgbClr val="585858"/>
                </a:solidFill>
                <a:latin typeface="Arial"/>
                <a:cs typeface="Arial"/>
              </a:rPr>
              <a:t>д</a:t>
            </a:r>
            <a:r>
              <a:rPr sz="1800" spc="-45" dirty="0">
                <a:solidFill>
                  <a:srgbClr val="585858"/>
                </a:solidFill>
                <a:latin typeface="Arial"/>
                <a:cs typeface="Arial"/>
              </a:rPr>
              <a:t>а</a:t>
            </a:r>
            <a:r>
              <a:rPr sz="1800" spc="-40" dirty="0">
                <a:solidFill>
                  <a:srgbClr val="585858"/>
                </a:solidFill>
                <a:latin typeface="Arial"/>
                <a:cs typeface="Arial"/>
              </a:rPr>
              <a:t>п</a:t>
            </a:r>
            <a:r>
              <a:rPr sz="1800" spc="-60" dirty="0">
                <a:solidFill>
                  <a:srgbClr val="585858"/>
                </a:solidFill>
                <a:latin typeface="Arial"/>
                <a:cs typeface="Arial"/>
              </a:rPr>
              <a:t>т</a:t>
            </a:r>
            <a:r>
              <a:rPr sz="1800" spc="-45" dirty="0">
                <a:solidFill>
                  <a:srgbClr val="585858"/>
                </a:solidFill>
                <a:latin typeface="Arial"/>
                <a:cs typeface="Arial"/>
              </a:rPr>
              <a:t>а</a:t>
            </a:r>
            <a:r>
              <a:rPr sz="1800" spc="-40" dirty="0">
                <a:solidFill>
                  <a:srgbClr val="585858"/>
                </a:solidFill>
                <a:latin typeface="Arial"/>
                <a:cs typeface="Arial"/>
              </a:rPr>
              <a:t>ц</a:t>
            </a:r>
            <a:r>
              <a:rPr sz="1800" spc="-35" dirty="0">
                <a:solidFill>
                  <a:srgbClr val="585858"/>
                </a:solidFill>
                <a:latin typeface="Arial"/>
                <a:cs typeface="Arial"/>
              </a:rPr>
              <a:t>и</a:t>
            </a:r>
            <a:r>
              <a:rPr sz="1800" dirty="0">
                <a:solidFill>
                  <a:srgbClr val="585858"/>
                </a:solidFill>
                <a:latin typeface="Arial"/>
                <a:cs typeface="Arial"/>
              </a:rPr>
              <a:t>я  </a:t>
            </a:r>
            <a:r>
              <a:rPr sz="1800" spc="-40" dirty="0">
                <a:solidFill>
                  <a:srgbClr val="585858"/>
                </a:solidFill>
                <a:latin typeface="Arial"/>
                <a:cs typeface="Arial"/>
              </a:rPr>
              <a:t>процесса</a:t>
            </a:r>
            <a:endParaRPr sz="1800">
              <a:latin typeface="Arial"/>
              <a:cs typeface="Arial"/>
            </a:endParaRPr>
          </a:p>
        </p:txBody>
      </p:sp>
      <p:grpSp>
        <p:nvGrpSpPr>
          <p:cNvPr id="54" name="object 54"/>
          <p:cNvGrpSpPr/>
          <p:nvPr/>
        </p:nvGrpSpPr>
        <p:grpSpPr>
          <a:xfrm>
            <a:off x="7561326" y="2988564"/>
            <a:ext cx="1532890" cy="2254250"/>
            <a:chOff x="7561326" y="2988564"/>
            <a:chExt cx="1532890" cy="2254250"/>
          </a:xfrm>
        </p:grpSpPr>
        <p:sp>
          <p:nvSpPr>
            <p:cNvPr id="55" name="object 55"/>
            <p:cNvSpPr/>
            <p:nvPr/>
          </p:nvSpPr>
          <p:spPr>
            <a:xfrm>
              <a:off x="8498586" y="4674870"/>
              <a:ext cx="582295" cy="554990"/>
            </a:xfrm>
            <a:custGeom>
              <a:avLst/>
              <a:gdLst/>
              <a:ahLst/>
              <a:cxnLst/>
              <a:rect l="l" t="t" r="r" b="b"/>
              <a:pathLst>
                <a:path w="582295" h="554989">
                  <a:moveTo>
                    <a:pt x="291084" y="0"/>
                  </a:moveTo>
                  <a:lnTo>
                    <a:pt x="233934" y="222884"/>
                  </a:lnTo>
                  <a:lnTo>
                    <a:pt x="0" y="277367"/>
                  </a:lnTo>
                  <a:lnTo>
                    <a:pt x="233934" y="331850"/>
                  </a:lnTo>
                  <a:lnTo>
                    <a:pt x="291084" y="554735"/>
                  </a:lnTo>
                  <a:lnTo>
                    <a:pt x="348234" y="331850"/>
                  </a:lnTo>
                  <a:lnTo>
                    <a:pt x="582168" y="277367"/>
                  </a:lnTo>
                  <a:lnTo>
                    <a:pt x="348234" y="222884"/>
                  </a:lnTo>
                  <a:lnTo>
                    <a:pt x="291084" y="0"/>
                  </a:lnTo>
                  <a:close/>
                </a:path>
              </a:pathLst>
            </a:custGeom>
            <a:solidFill>
              <a:srgbClr val="5AFAF8"/>
            </a:solidFill>
          </p:spPr>
          <p:txBody>
            <a:bodyPr wrap="square" lIns="0" tIns="0" rIns="0" bIns="0" rtlCol="0"/>
            <a:lstStyle/>
            <a:p>
              <a:endParaRPr/>
            </a:p>
          </p:txBody>
        </p:sp>
        <p:sp>
          <p:nvSpPr>
            <p:cNvPr id="56" name="object 56"/>
            <p:cNvSpPr/>
            <p:nvPr/>
          </p:nvSpPr>
          <p:spPr>
            <a:xfrm>
              <a:off x="8498586" y="4674870"/>
              <a:ext cx="582295" cy="554990"/>
            </a:xfrm>
            <a:custGeom>
              <a:avLst/>
              <a:gdLst/>
              <a:ahLst/>
              <a:cxnLst/>
              <a:rect l="l" t="t" r="r" b="b"/>
              <a:pathLst>
                <a:path w="582295" h="554989">
                  <a:moveTo>
                    <a:pt x="0" y="277367"/>
                  </a:moveTo>
                  <a:lnTo>
                    <a:pt x="233934" y="222884"/>
                  </a:lnTo>
                  <a:lnTo>
                    <a:pt x="291084" y="0"/>
                  </a:lnTo>
                  <a:lnTo>
                    <a:pt x="348234" y="222884"/>
                  </a:lnTo>
                  <a:lnTo>
                    <a:pt x="582168" y="277367"/>
                  </a:lnTo>
                  <a:lnTo>
                    <a:pt x="348234" y="331850"/>
                  </a:lnTo>
                  <a:lnTo>
                    <a:pt x="291084" y="554735"/>
                  </a:lnTo>
                  <a:lnTo>
                    <a:pt x="233934" y="331850"/>
                  </a:lnTo>
                  <a:lnTo>
                    <a:pt x="0" y="277367"/>
                  </a:lnTo>
                  <a:close/>
                </a:path>
              </a:pathLst>
            </a:custGeom>
            <a:ln w="25908">
              <a:solidFill>
                <a:srgbClr val="2085B9"/>
              </a:solidFill>
            </a:ln>
          </p:spPr>
          <p:txBody>
            <a:bodyPr wrap="square" lIns="0" tIns="0" rIns="0" bIns="0" rtlCol="0"/>
            <a:lstStyle/>
            <a:p>
              <a:endParaRPr/>
            </a:p>
          </p:txBody>
        </p:sp>
        <p:sp>
          <p:nvSpPr>
            <p:cNvPr id="57" name="object 57"/>
            <p:cNvSpPr/>
            <p:nvPr/>
          </p:nvSpPr>
          <p:spPr>
            <a:xfrm>
              <a:off x="7561326" y="3007614"/>
              <a:ext cx="716280" cy="535305"/>
            </a:xfrm>
            <a:custGeom>
              <a:avLst/>
              <a:gdLst/>
              <a:ahLst/>
              <a:cxnLst/>
              <a:rect l="l" t="t" r="r" b="b"/>
              <a:pathLst>
                <a:path w="716279" h="535304">
                  <a:moveTo>
                    <a:pt x="716279" y="0"/>
                  </a:moveTo>
                  <a:lnTo>
                    <a:pt x="0" y="0"/>
                  </a:lnTo>
                  <a:lnTo>
                    <a:pt x="0" y="534924"/>
                  </a:lnTo>
                  <a:lnTo>
                    <a:pt x="716279" y="534924"/>
                  </a:lnTo>
                  <a:lnTo>
                    <a:pt x="716279" y="0"/>
                  </a:lnTo>
                  <a:close/>
                </a:path>
              </a:pathLst>
            </a:custGeom>
            <a:solidFill>
              <a:srgbClr val="FAE6B3"/>
            </a:solidFill>
          </p:spPr>
          <p:txBody>
            <a:bodyPr wrap="square" lIns="0" tIns="0" rIns="0" bIns="0" rtlCol="0"/>
            <a:lstStyle/>
            <a:p>
              <a:endParaRPr/>
            </a:p>
          </p:txBody>
        </p:sp>
        <p:sp>
          <p:nvSpPr>
            <p:cNvPr id="58" name="object 58"/>
            <p:cNvSpPr/>
            <p:nvPr/>
          </p:nvSpPr>
          <p:spPr>
            <a:xfrm>
              <a:off x="7699629" y="3007614"/>
              <a:ext cx="589915" cy="757555"/>
            </a:xfrm>
            <a:custGeom>
              <a:avLst/>
              <a:gdLst/>
              <a:ahLst/>
              <a:cxnLst/>
              <a:rect l="l" t="t" r="r" b="b"/>
              <a:pathLst>
                <a:path w="589915" h="757554">
                  <a:moveTo>
                    <a:pt x="589788" y="0"/>
                  </a:moveTo>
                  <a:lnTo>
                    <a:pt x="589788" y="534924"/>
                  </a:lnTo>
                </a:path>
                <a:path w="589915" h="757554">
                  <a:moveTo>
                    <a:pt x="589788" y="525018"/>
                  </a:moveTo>
                  <a:lnTo>
                    <a:pt x="0" y="757047"/>
                  </a:lnTo>
                </a:path>
              </a:pathLst>
            </a:custGeom>
            <a:ln w="38100">
              <a:solidFill>
                <a:srgbClr val="A6A6A6"/>
              </a:solidFill>
            </a:ln>
          </p:spPr>
          <p:txBody>
            <a:bodyPr wrap="square" lIns="0" tIns="0" rIns="0" bIns="0" rtlCol="0"/>
            <a:lstStyle/>
            <a:p>
              <a:endParaRPr/>
            </a:p>
          </p:txBody>
        </p:sp>
      </p:grpSp>
      <p:sp>
        <p:nvSpPr>
          <p:cNvPr id="59" name="object 59"/>
          <p:cNvSpPr txBox="1"/>
          <p:nvPr/>
        </p:nvSpPr>
        <p:spPr>
          <a:xfrm>
            <a:off x="7561326" y="2981959"/>
            <a:ext cx="709295" cy="299720"/>
          </a:xfrm>
          <a:prstGeom prst="rect">
            <a:avLst/>
          </a:prstGeom>
        </p:spPr>
        <p:txBody>
          <a:bodyPr vert="horz" wrap="square" lIns="0" tIns="12700" rIns="0" bIns="0" rtlCol="0">
            <a:spAutoFit/>
          </a:bodyPr>
          <a:lstStyle/>
          <a:p>
            <a:pPr marL="107314">
              <a:lnSpc>
                <a:spcPct val="100000"/>
              </a:lnSpc>
              <a:spcBef>
                <a:spcPts val="100"/>
              </a:spcBef>
            </a:pPr>
            <a:r>
              <a:rPr sz="1800" spc="-5" dirty="0">
                <a:solidFill>
                  <a:srgbClr val="585858"/>
                </a:solidFill>
                <a:latin typeface="Arial"/>
                <a:cs typeface="Arial"/>
              </a:rPr>
              <a:t>Daily</a:t>
            </a:r>
            <a:endParaRPr sz="1800">
              <a:latin typeface="Arial"/>
              <a:cs typeface="Arial"/>
            </a:endParaRPr>
          </a:p>
        </p:txBody>
      </p:sp>
      <p:sp>
        <p:nvSpPr>
          <p:cNvPr id="60" name="object 60"/>
          <p:cNvSpPr txBox="1"/>
          <p:nvPr/>
        </p:nvSpPr>
        <p:spPr>
          <a:xfrm>
            <a:off x="7561326" y="3256279"/>
            <a:ext cx="709295" cy="299720"/>
          </a:xfrm>
          <a:prstGeom prst="rect">
            <a:avLst/>
          </a:prstGeom>
        </p:spPr>
        <p:txBody>
          <a:bodyPr vert="horz" wrap="square" lIns="0" tIns="12700" rIns="0" bIns="0" rtlCol="0">
            <a:spAutoFit/>
          </a:bodyPr>
          <a:lstStyle/>
          <a:p>
            <a:pPr marL="47625">
              <a:lnSpc>
                <a:spcPct val="100000"/>
              </a:lnSpc>
              <a:spcBef>
                <a:spcPts val="100"/>
              </a:spcBef>
            </a:pPr>
            <a:r>
              <a:rPr sz="1800" spc="-5" dirty="0">
                <a:solidFill>
                  <a:srgbClr val="585858"/>
                </a:solidFill>
                <a:latin typeface="Arial"/>
                <a:cs typeface="Arial"/>
              </a:rPr>
              <a:t>scrum</a:t>
            </a:r>
            <a:endParaRPr sz="1800">
              <a:latin typeface="Arial"/>
              <a:cs typeface="Arial"/>
            </a:endParaRPr>
          </a:p>
        </p:txBody>
      </p:sp>
      <p:grpSp>
        <p:nvGrpSpPr>
          <p:cNvPr id="61" name="object 61"/>
          <p:cNvGrpSpPr/>
          <p:nvPr/>
        </p:nvGrpSpPr>
        <p:grpSpPr>
          <a:xfrm>
            <a:off x="5338698" y="3430651"/>
            <a:ext cx="989965" cy="756285"/>
            <a:chOff x="5338698" y="3430651"/>
            <a:chExt cx="989965" cy="756285"/>
          </a:xfrm>
        </p:grpSpPr>
        <p:sp>
          <p:nvSpPr>
            <p:cNvPr id="62" name="object 62"/>
            <p:cNvSpPr/>
            <p:nvPr/>
          </p:nvSpPr>
          <p:spPr>
            <a:xfrm>
              <a:off x="5359145" y="3635502"/>
              <a:ext cx="817244" cy="532130"/>
            </a:xfrm>
            <a:custGeom>
              <a:avLst/>
              <a:gdLst/>
              <a:ahLst/>
              <a:cxnLst/>
              <a:rect l="l" t="t" r="r" b="b"/>
              <a:pathLst>
                <a:path w="817245" h="532129">
                  <a:moveTo>
                    <a:pt x="816863" y="0"/>
                  </a:moveTo>
                  <a:lnTo>
                    <a:pt x="0" y="0"/>
                  </a:lnTo>
                  <a:lnTo>
                    <a:pt x="0" y="531876"/>
                  </a:lnTo>
                  <a:lnTo>
                    <a:pt x="816863" y="531876"/>
                  </a:lnTo>
                  <a:lnTo>
                    <a:pt x="816863" y="0"/>
                  </a:lnTo>
                  <a:close/>
                </a:path>
              </a:pathLst>
            </a:custGeom>
            <a:solidFill>
              <a:srgbClr val="FAE6B3"/>
            </a:solidFill>
          </p:spPr>
          <p:txBody>
            <a:bodyPr wrap="square" lIns="0" tIns="0" rIns="0" bIns="0" rtlCol="0"/>
            <a:lstStyle/>
            <a:p>
              <a:endParaRPr/>
            </a:p>
          </p:txBody>
        </p:sp>
        <p:sp>
          <p:nvSpPr>
            <p:cNvPr id="63" name="object 63"/>
            <p:cNvSpPr/>
            <p:nvPr/>
          </p:nvSpPr>
          <p:spPr>
            <a:xfrm>
              <a:off x="5357748" y="3449701"/>
              <a:ext cx="951865" cy="718185"/>
            </a:xfrm>
            <a:custGeom>
              <a:avLst/>
              <a:gdLst/>
              <a:ahLst/>
              <a:cxnLst/>
              <a:rect l="l" t="t" r="r" b="b"/>
              <a:pathLst>
                <a:path w="951864" h="718185">
                  <a:moveTo>
                    <a:pt x="0" y="185800"/>
                  </a:moveTo>
                  <a:lnTo>
                    <a:pt x="0" y="717676"/>
                  </a:lnTo>
                </a:path>
                <a:path w="951864" h="718185">
                  <a:moveTo>
                    <a:pt x="0" y="202946"/>
                  </a:moveTo>
                  <a:lnTo>
                    <a:pt x="951356" y="0"/>
                  </a:lnTo>
                </a:path>
              </a:pathLst>
            </a:custGeom>
            <a:ln w="38100">
              <a:solidFill>
                <a:srgbClr val="A6A6A6"/>
              </a:solidFill>
            </a:ln>
          </p:spPr>
          <p:txBody>
            <a:bodyPr wrap="square" lIns="0" tIns="0" rIns="0" bIns="0" rtlCol="0"/>
            <a:lstStyle/>
            <a:p>
              <a:endParaRPr/>
            </a:p>
          </p:txBody>
        </p:sp>
      </p:grpSp>
      <p:sp>
        <p:nvSpPr>
          <p:cNvPr id="64" name="object 64"/>
          <p:cNvSpPr txBox="1"/>
          <p:nvPr/>
        </p:nvSpPr>
        <p:spPr>
          <a:xfrm>
            <a:off x="5376798" y="3608070"/>
            <a:ext cx="799465" cy="299720"/>
          </a:xfrm>
          <a:prstGeom prst="rect">
            <a:avLst/>
          </a:prstGeom>
        </p:spPr>
        <p:txBody>
          <a:bodyPr vert="horz" wrap="square" lIns="0" tIns="12700" rIns="0" bIns="0" rtlCol="0">
            <a:spAutoFit/>
          </a:bodyPr>
          <a:lstStyle/>
          <a:p>
            <a:pPr marL="40005">
              <a:lnSpc>
                <a:spcPct val="100000"/>
              </a:lnSpc>
              <a:spcBef>
                <a:spcPts val="100"/>
              </a:spcBef>
            </a:pPr>
            <a:r>
              <a:rPr sz="1800" dirty="0">
                <a:solidFill>
                  <a:srgbClr val="585858"/>
                </a:solidFill>
                <a:latin typeface="Arial"/>
                <a:cs typeface="Arial"/>
              </a:rPr>
              <a:t>Выбор</a:t>
            </a:r>
            <a:endParaRPr sz="1800">
              <a:latin typeface="Arial"/>
              <a:cs typeface="Arial"/>
            </a:endParaRPr>
          </a:p>
        </p:txBody>
      </p:sp>
      <p:sp>
        <p:nvSpPr>
          <p:cNvPr id="65" name="object 65"/>
          <p:cNvSpPr txBox="1"/>
          <p:nvPr/>
        </p:nvSpPr>
        <p:spPr>
          <a:xfrm>
            <a:off x="5376798" y="3854957"/>
            <a:ext cx="799465" cy="299720"/>
          </a:xfrm>
          <a:prstGeom prst="rect">
            <a:avLst/>
          </a:prstGeom>
        </p:spPr>
        <p:txBody>
          <a:bodyPr vert="horz" wrap="square" lIns="0" tIns="12700" rIns="0" bIns="0" rtlCol="0">
            <a:spAutoFit/>
          </a:bodyPr>
          <a:lstStyle/>
          <a:p>
            <a:pPr marL="23495">
              <a:lnSpc>
                <a:spcPct val="100000"/>
              </a:lnSpc>
              <a:spcBef>
                <a:spcPts val="100"/>
              </a:spcBef>
            </a:pPr>
            <a:r>
              <a:rPr sz="1800" spc="-10" dirty="0">
                <a:solidFill>
                  <a:srgbClr val="585858"/>
                </a:solidFill>
                <a:latin typeface="Arial"/>
                <a:cs typeface="Arial"/>
              </a:rPr>
              <a:t>задачи</a:t>
            </a:r>
            <a:endParaRPr sz="1800">
              <a:latin typeface="Arial"/>
              <a:cs typeface="Arial"/>
            </a:endParaRPr>
          </a:p>
        </p:txBody>
      </p:sp>
      <p:grpSp>
        <p:nvGrpSpPr>
          <p:cNvPr id="66" name="object 66"/>
          <p:cNvGrpSpPr/>
          <p:nvPr/>
        </p:nvGrpSpPr>
        <p:grpSpPr>
          <a:xfrm>
            <a:off x="3445002" y="2869564"/>
            <a:ext cx="1090295" cy="1044575"/>
            <a:chOff x="3445002" y="2869564"/>
            <a:chExt cx="1090295" cy="1044575"/>
          </a:xfrm>
        </p:grpSpPr>
        <p:sp>
          <p:nvSpPr>
            <p:cNvPr id="67" name="object 67"/>
            <p:cNvSpPr/>
            <p:nvPr/>
          </p:nvSpPr>
          <p:spPr>
            <a:xfrm>
              <a:off x="3445002" y="2884169"/>
              <a:ext cx="890269" cy="530860"/>
            </a:xfrm>
            <a:custGeom>
              <a:avLst/>
              <a:gdLst/>
              <a:ahLst/>
              <a:cxnLst/>
              <a:rect l="l" t="t" r="r" b="b"/>
              <a:pathLst>
                <a:path w="890270" h="530860">
                  <a:moveTo>
                    <a:pt x="890015" y="0"/>
                  </a:moveTo>
                  <a:lnTo>
                    <a:pt x="0" y="0"/>
                  </a:lnTo>
                  <a:lnTo>
                    <a:pt x="0" y="530351"/>
                  </a:lnTo>
                  <a:lnTo>
                    <a:pt x="890015" y="530351"/>
                  </a:lnTo>
                  <a:lnTo>
                    <a:pt x="890015" y="0"/>
                  </a:lnTo>
                  <a:close/>
                </a:path>
              </a:pathLst>
            </a:custGeom>
            <a:solidFill>
              <a:srgbClr val="F1F1F1"/>
            </a:solidFill>
          </p:spPr>
          <p:txBody>
            <a:bodyPr wrap="square" lIns="0" tIns="0" rIns="0" bIns="0" rtlCol="0"/>
            <a:lstStyle/>
            <a:p>
              <a:endParaRPr/>
            </a:p>
          </p:txBody>
        </p:sp>
        <p:sp>
          <p:nvSpPr>
            <p:cNvPr id="68" name="object 68"/>
            <p:cNvSpPr/>
            <p:nvPr/>
          </p:nvSpPr>
          <p:spPr>
            <a:xfrm>
              <a:off x="4347083" y="2884169"/>
              <a:ext cx="173355" cy="1015365"/>
            </a:xfrm>
            <a:custGeom>
              <a:avLst/>
              <a:gdLst/>
              <a:ahLst/>
              <a:cxnLst/>
              <a:rect l="l" t="t" r="r" b="b"/>
              <a:pathLst>
                <a:path w="173354" h="1015364">
                  <a:moveTo>
                    <a:pt x="0" y="0"/>
                  </a:moveTo>
                  <a:lnTo>
                    <a:pt x="0" y="530351"/>
                  </a:lnTo>
                </a:path>
                <a:path w="173354" h="1015364">
                  <a:moveTo>
                    <a:pt x="0" y="406907"/>
                  </a:moveTo>
                  <a:lnTo>
                    <a:pt x="173227" y="1015110"/>
                  </a:lnTo>
                </a:path>
              </a:pathLst>
            </a:custGeom>
            <a:ln w="28956">
              <a:solidFill>
                <a:srgbClr val="A6A6A6"/>
              </a:solidFill>
            </a:ln>
          </p:spPr>
          <p:txBody>
            <a:bodyPr wrap="square" lIns="0" tIns="0" rIns="0" bIns="0" rtlCol="0"/>
            <a:lstStyle/>
            <a:p>
              <a:endParaRPr/>
            </a:p>
          </p:txBody>
        </p:sp>
      </p:grpSp>
      <p:sp>
        <p:nvSpPr>
          <p:cNvPr id="69" name="object 69"/>
          <p:cNvSpPr txBox="1"/>
          <p:nvPr/>
        </p:nvSpPr>
        <p:spPr>
          <a:xfrm>
            <a:off x="3445002" y="2884170"/>
            <a:ext cx="887730" cy="271145"/>
          </a:xfrm>
          <a:prstGeom prst="rect">
            <a:avLst/>
          </a:prstGeom>
          <a:solidFill>
            <a:srgbClr val="F1F1F1"/>
          </a:solidFill>
        </p:spPr>
        <p:txBody>
          <a:bodyPr vert="horz" wrap="square" lIns="0" tIns="0" rIns="0" bIns="0" rtlCol="0">
            <a:spAutoFit/>
          </a:bodyPr>
          <a:lstStyle/>
          <a:p>
            <a:pPr marL="145415">
              <a:lnSpc>
                <a:spcPts val="2039"/>
              </a:lnSpc>
            </a:pPr>
            <a:r>
              <a:rPr sz="1800" spc="-5" dirty="0">
                <a:solidFill>
                  <a:srgbClr val="585858"/>
                </a:solidFill>
                <a:latin typeface="Arial"/>
                <a:cs typeface="Arial"/>
              </a:rPr>
              <a:t>Sprint</a:t>
            </a:r>
            <a:endParaRPr sz="1800">
              <a:latin typeface="Arial"/>
              <a:cs typeface="Arial"/>
            </a:endParaRPr>
          </a:p>
        </p:txBody>
      </p:sp>
      <p:sp>
        <p:nvSpPr>
          <p:cNvPr id="70" name="object 70"/>
          <p:cNvSpPr txBox="1"/>
          <p:nvPr/>
        </p:nvSpPr>
        <p:spPr>
          <a:xfrm>
            <a:off x="3445002" y="3155174"/>
            <a:ext cx="887730" cy="259715"/>
          </a:xfrm>
          <a:prstGeom prst="rect">
            <a:avLst/>
          </a:prstGeom>
          <a:solidFill>
            <a:srgbClr val="F1F1F1"/>
          </a:solidFill>
        </p:spPr>
        <p:txBody>
          <a:bodyPr vert="horz" wrap="square" lIns="0" tIns="0" rIns="0" bIns="0" rtlCol="0">
            <a:spAutoFit/>
          </a:bodyPr>
          <a:lstStyle/>
          <a:p>
            <a:pPr marL="38735">
              <a:lnSpc>
                <a:spcPts val="2039"/>
              </a:lnSpc>
            </a:pPr>
            <a:r>
              <a:rPr sz="1800" spc="-5" dirty="0">
                <a:solidFill>
                  <a:srgbClr val="585858"/>
                </a:solidFill>
                <a:latin typeface="Arial"/>
                <a:cs typeface="Arial"/>
              </a:rPr>
              <a:t>Backlog</a:t>
            </a:r>
            <a:endParaRPr sz="1800">
              <a:latin typeface="Arial"/>
              <a:cs typeface="Arial"/>
            </a:endParaRPr>
          </a:p>
        </p:txBody>
      </p:sp>
      <p:grpSp>
        <p:nvGrpSpPr>
          <p:cNvPr id="71" name="object 71"/>
          <p:cNvGrpSpPr/>
          <p:nvPr/>
        </p:nvGrpSpPr>
        <p:grpSpPr>
          <a:xfrm>
            <a:off x="2982722" y="2802508"/>
            <a:ext cx="4450080" cy="3403600"/>
            <a:chOff x="2982722" y="2802508"/>
            <a:chExt cx="4450080" cy="3403600"/>
          </a:xfrm>
        </p:grpSpPr>
        <p:sp>
          <p:nvSpPr>
            <p:cNvPr id="72" name="object 72"/>
            <p:cNvSpPr/>
            <p:nvPr/>
          </p:nvSpPr>
          <p:spPr>
            <a:xfrm>
              <a:off x="6701789" y="2817113"/>
              <a:ext cx="718185" cy="460375"/>
            </a:xfrm>
            <a:custGeom>
              <a:avLst/>
              <a:gdLst/>
              <a:ahLst/>
              <a:cxnLst/>
              <a:rect l="l" t="t" r="r" b="b"/>
              <a:pathLst>
                <a:path w="718184" h="460375">
                  <a:moveTo>
                    <a:pt x="717803" y="0"/>
                  </a:moveTo>
                  <a:lnTo>
                    <a:pt x="0" y="0"/>
                  </a:lnTo>
                  <a:lnTo>
                    <a:pt x="0" y="460248"/>
                  </a:lnTo>
                  <a:lnTo>
                    <a:pt x="717803" y="460248"/>
                  </a:lnTo>
                  <a:lnTo>
                    <a:pt x="717803" y="0"/>
                  </a:lnTo>
                  <a:close/>
                </a:path>
              </a:pathLst>
            </a:custGeom>
            <a:solidFill>
              <a:srgbClr val="D9D9D9"/>
            </a:solidFill>
          </p:spPr>
          <p:txBody>
            <a:bodyPr wrap="square" lIns="0" tIns="0" rIns="0" bIns="0" rtlCol="0"/>
            <a:lstStyle/>
            <a:p>
              <a:endParaRPr/>
            </a:p>
          </p:txBody>
        </p:sp>
        <p:sp>
          <p:nvSpPr>
            <p:cNvPr id="73" name="object 73"/>
            <p:cNvSpPr/>
            <p:nvPr/>
          </p:nvSpPr>
          <p:spPr>
            <a:xfrm>
              <a:off x="6701789" y="2817113"/>
              <a:ext cx="718185" cy="460375"/>
            </a:xfrm>
            <a:custGeom>
              <a:avLst/>
              <a:gdLst/>
              <a:ahLst/>
              <a:cxnLst/>
              <a:rect l="l" t="t" r="r" b="b"/>
              <a:pathLst>
                <a:path w="718184" h="460375">
                  <a:moveTo>
                    <a:pt x="0" y="460248"/>
                  </a:moveTo>
                  <a:lnTo>
                    <a:pt x="717803" y="460248"/>
                  </a:lnTo>
                  <a:lnTo>
                    <a:pt x="717803" y="0"/>
                  </a:lnTo>
                  <a:lnTo>
                    <a:pt x="0" y="0"/>
                  </a:lnTo>
                  <a:lnTo>
                    <a:pt x="0" y="460248"/>
                  </a:lnTo>
                  <a:close/>
                </a:path>
              </a:pathLst>
            </a:custGeom>
            <a:ln w="25908">
              <a:solidFill>
                <a:srgbClr val="7E7E7E"/>
              </a:solidFill>
            </a:ln>
          </p:spPr>
          <p:txBody>
            <a:bodyPr wrap="square" lIns="0" tIns="0" rIns="0" bIns="0" rtlCol="0"/>
            <a:lstStyle/>
            <a:p>
              <a:endParaRPr/>
            </a:p>
          </p:txBody>
        </p:sp>
        <p:sp>
          <p:nvSpPr>
            <p:cNvPr id="74" name="object 74"/>
            <p:cNvSpPr/>
            <p:nvPr/>
          </p:nvSpPr>
          <p:spPr>
            <a:xfrm>
              <a:off x="6701789" y="2817113"/>
              <a:ext cx="718185" cy="460375"/>
            </a:xfrm>
            <a:custGeom>
              <a:avLst/>
              <a:gdLst/>
              <a:ahLst/>
              <a:cxnLst/>
              <a:rect l="l" t="t" r="r" b="b"/>
              <a:pathLst>
                <a:path w="718184" h="460375">
                  <a:moveTo>
                    <a:pt x="0" y="0"/>
                  </a:moveTo>
                  <a:lnTo>
                    <a:pt x="717676" y="460375"/>
                  </a:lnTo>
                </a:path>
              </a:pathLst>
            </a:custGeom>
            <a:ln w="19812">
              <a:solidFill>
                <a:srgbClr val="5BD078"/>
              </a:solidFill>
            </a:ln>
          </p:spPr>
          <p:txBody>
            <a:bodyPr wrap="square" lIns="0" tIns="0" rIns="0" bIns="0" rtlCol="0"/>
            <a:lstStyle/>
            <a:p>
              <a:endParaRPr/>
            </a:p>
          </p:txBody>
        </p:sp>
        <p:sp>
          <p:nvSpPr>
            <p:cNvPr id="75" name="object 75"/>
            <p:cNvSpPr/>
            <p:nvPr/>
          </p:nvSpPr>
          <p:spPr>
            <a:xfrm>
              <a:off x="6701789" y="2817113"/>
              <a:ext cx="504825" cy="381000"/>
            </a:xfrm>
            <a:custGeom>
              <a:avLst/>
              <a:gdLst/>
              <a:ahLst/>
              <a:cxnLst/>
              <a:rect l="l" t="t" r="r" b="b"/>
              <a:pathLst>
                <a:path w="504825" h="381000">
                  <a:moveTo>
                    <a:pt x="0" y="0"/>
                  </a:moveTo>
                  <a:lnTo>
                    <a:pt x="311150" y="123825"/>
                  </a:lnTo>
                </a:path>
                <a:path w="504825" h="381000">
                  <a:moveTo>
                    <a:pt x="310895" y="123444"/>
                  </a:moveTo>
                  <a:lnTo>
                    <a:pt x="504570" y="380619"/>
                  </a:lnTo>
                </a:path>
              </a:pathLst>
            </a:custGeom>
            <a:ln w="28956">
              <a:solidFill>
                <a:srgbClr val="30B6FC"/>
              </a:solidFill>
            </a:ln>
          </p:spPr>
          <p:txBody>
            <a:bodyPr wrap="square" lIns="0" tIns="0" rIns="0" bIns="0" rtlCol="0"/>
            <a:lstStyle/>
            <a:p>
              <a:endParaRPr/>
            </a:p>
          </p:txBody>
        </p:sp>
        <p:sp>
          <p:nvSpPr>
            <p:cNvPr id="76" name="object 76"/>
            <p:cNvSpPr/>
            <p:nvPr/>
          </p:nvSpPr>
          <p:spPr>
            <a:xfrm>
              <a:off x="5311901" y="2858261"/>
              <a:ext cx="797560" cy="547370"/>
            </a:xfrm>
            <a:custGeom>
              <a:avLst/>
              <a:gdLst/>
              <a:ahLst/>
              <a:cxnLst/>
              <a:rect l="l" t="t" r="r" b="b"/>
              <a:pathLst>
                <a:path w="797560" h="547370">
                  <a:moveTo>
                    <a:pt x="797051" y="0"/>
                  </a:moveTo>
                  <a:lnTo>
                    <a:pt x="0" y="0"/>
                  </a:lnTo>
                  <a:lnTo>
                    <a:pt x="0" y="547115"/>
                  </a:lnTo>
                  <a:lnTo>
                    <a:pt x="797051" y="547115"/>
                  </a:lnTo>
                  <a:lnTo>
                    <a:pt x="797051" y="0"/>
                  </a:lnTo>
                  <a:close/>
                </a:path>
              </a:pathLst>
            </a:custGeom>
            <a:solidFill>
              <a:srgbClr val="D9D9D9"/>
            </a:solidFill>
          </p:spPr>
          <p:txBody>
            <a:bodyPr wrap="square" lIns="0" tIns="0" rIns="0" bIns="0" rtlCol="0"/>
            <a:lstStyle/>
            <a:p>
              <a:endParaRPr/>
            </a:p>
          </p:txBody>
        </p:sp>
        <p:sp>
          <p:nvSpPr>
            <p:cNvPr id="77" name="object 77"/>
            <p:cNvSpPr/>
            <p:nvPr/>
          </p:nvSpPr>
          <p:spPr>
            <a:xfrm>
              <a:off x="5311901" y="2858261"/>
              <a:ext cx="797560" cy="547370"/>
            </a:xfrm>
            <a:custGeom>
              <a:avLst/>
              <a:gdLst/>
              <a:ahLst/>
              <a:cxnLst/>
              <a:rect l="l" t="t" r="r" b="b"/>
              <a:pathLst>
                <a:path w="797560" h="547370">
                  <a:moveTo>
                    <a:pt x="0" y="547115"/>
                  </a:moveTo>
                  <a:lnTo>
                    <a:pt x="797051" y="547115"/>
                  </a:lnTo>
                  <a:lnTo>
                    <a:pt x="797051" y="0"/>
                  </a:lnTo>
                  <a:lnTo>
                    <a:pt x="0" y="0"/>
                  </a:lnTo>
                  <a:lnTo>
                    <a:pt x="0" y="547115"/>
                  </a:lnTo>
                  <a:close/>
                </a:path>
                <a:path w="797560" h="547370">
                  <a:moveTo>
                    <a:pt x="275844" y="547115"/>
                  </a:moveTo>
                  <a:lnTo>
                    <a:pt x="530352" y="547115"/>
                  </a:lnTo>
                  <a:lnTo>
                    <a:pt x="530352" y="0"/>
                  </a:lnTo>
                  <a:lnTo>
                    <a:pt x="275844" y="0"/>
                  </a:lnTo>
                  <a:lnTo>
                    <a:pt x="275844" y="547115"/>
                  </a:lnTo>
                  <a:close/>
                </a:path>
              </a:pathLst>
            </a:custGeom>
            <a:ln w="25908">
              <a:solidFill>
                <a:srgbClr val="7E7E7E"/>
              </a:solidFill>
            </a:ln>
          </p:spPr>
          <p:txBody>
            <a:bodyPr wrap="square" lIns="0" tIns="0" rIns="0" bIns="0" rtlCol="0"/>
            <a:lstStyle/>
            <a:p>
              <a:endParaRPr/>
            </a:p>
          </p:txBody>
        </p:sp>
        <p:pic>
          <p:nvPicPr>
            <p:cNvPr id="78" name="object 78"/>
            <p:cNvPicPr/>
            <p:nvPr/>
          </p:nvPicPr>
          <p:blipFill>
            <a:blip r:embed="rId2" cstate="print"/>
            <a:stretch>
              <a:fillRect/>
            </a:stretch>
          </p:blipFill>
          <p:spPr>
            <a:xfrm>
              <a:off x="5358383" y="2907791"/>
              <a:ext cx="167640" cy="103632"/>
            </a:xfrm>
            <a:prstGeom prst="rect">
              <a:avLst/>
            </a:prstGeom>
          </p:spPr>
        </p:pic>
        <p:pic>
          <p:nvPicPr>
            <p:cNvPr id="79" name="object 79"/>
            <p:cNvPicPr/>
            <p:nvPr/>
          </p:nvPicPr>
          <p:blipFill>
            <a:blip r:embed="rId3" cstate="print"/>
            <a:stretch>
              <a:fillRect/>
            </a:stretch>
          </p:blipFill>
          <p:spPr>
            <a:xfrm>
              <a:off x="5353811" y="3046475"/>
              <a:ext cx="169163" cy="105156"/>
            </a:xfrm>
            <a:prstGeom prst="rect">
              <a:avLst/>
            </a:prstGeom>
          </p:spPr>
        </p:pic>
        <p:pic>
          <p:nvPicPr>
            <p:cNvPr id="80" name="object 80"/>
            <p:cNvPicPr/>
            <p:nvPr/>
          </p:nvPicPr>
          <p:blipFill>
            <a:blip r:embed="rId4" cstate="print"/>
            <a:stretch>
              <a:fillRect/>
            </a:stretch>
          </p:blipFill>
          <p:spPr>
            <a:xfrm>
              <a:off x="5350764" y="3186683"/>
              <a:ext cx="169163" cy="103632"/>
            </a:xfrm>
            <a:prstGeom prst="rect">
              <a:avLst/>
            </a:prstGeom>
          </p:spPr>
        </p:pic>
        <p:pic>
          <p:nvPicPr>
            <p:cNvPr id="81" name="object 81"/>
            <p:cNvPicPr/>
            <p:nvPr/>
          </p:nvPicPr>
          <p:blipFill>
            <a:blip r:embed="rId3" cstate="print"/>
            <a:stretch>
              <a:fillRect/>
            </a:stretch>
          </p:blipFill>
          <p:spPr>
            <a:xfrm>
              <a:off x="5634227" y="2929127"/>
              <a:ext cx="169164" cy="105156"/>
            </a:xfrm>
            <a:prstGeom prst="rect">
              <a:avLst/>
            </a:prstGeom>
          </p:spPr>
        </p:pic>
        <p:pic>
          <p:nvPicPr>
            <p:cNvPr id="82" name="object 82"/>
            <p:cNvPicPr/>
            <p:nvPr/>
          </p:nvPicPr>
          <p:blipFill>
            <a:blip r:embed="rId5" cstate="print"/>
            <a:stretch>
              <a:fillRect/>
            </a:stretch>
          </p:blipFill>
          <p:spPr>
            <a:xfrm>
              <a:off x="5620511" y="3139439"/>
              <a:ext cx="169163" cy="103632"/>
            </a:xfrm>
            <a:prstGeom prst="rect">
              <a:avLst/>
            </a:prstGeom>
          </p:spPr>
        </p:pic>
        <p:pic>
          <p:nvPicPr>
            <p:cNvPr id="83" name="object 83"/>
            <p:cNvPicPr/>
            <p:nvPr/>
          </p:nvPicPr>
          <p:blipFill>
            <a:blip r:embed="rId3" cstate="print"/>
            <a:stretch>
              <a:fillRect/>
            </a:stretch>
          </p:blipFill>
          <p:spPr>
            <a:xfrm>
              <a:off x="5900927" y="2935223"/>
              <a:ext cx="169164" cy="105156"/>
            </a:xfrm>
            <a:prstGeom prst="rect">
              <a:avLst/>
            </a:prstGeom>
          </p:spPr>
        </p:pic>
        <p:pic>
          <p:nvPicPr>
            <p:cNvPr id="84" name="object 84"/>
            <p:cNvPicPr/>
            <p:nvPr/>
          </p:nvPicPr>
          <p:blipFill>
            <a:blip r:embed="rId3" cstate="print"/>
            <a:stretch>
              <a:fillRect/>
            </a:stretch>
          </p:blipFill>
          <p:spPr>
            <a:xfrm>
              <a:off x="5907023" y="3084575"/>
              <a:ext cx="169163" cy="105156"/>
            </a:xfrm>
            <a:prstGeom prst="rect">
              <a:avLst/>
            </a:prstGeom>
          </p:spPr>
        </p:pic>
        <p:sp>
          <p:nvSpPr>
            <p:cNvPr id="85" name="object 85"/>
            <p:cNvSpPr/>
            <p:nvPr/>
          </p:nvSpPr>
          <p:spPr>
            <a:xfrm>
              <a:off x="3004566" y="5634989"/>
              <a:ext cx="2621280" cy="551815"/>
            </a:xfrm>
            <a:custGeom>
              <a:avLst/>
              <a:gdLst/>
              <a:ahLst/>
              <a:cxnLst/>
              <a:rect l="l" t="t" r="r" b="b"/>
              <a:pathLst>
                <a:path w="2621279" h="551814">
                  <a:moveTo>
                    <a:pt x="2621280" y="0"/>
                  </a:moveTo>
                  <a:lnTo>
                    <a:pt x="0" y="0"/>
                  </a:lnTo>
                  <a:lnTo>
                    <a:pt x="0" y="551688"/>
                  </a:lnTo>
                  <a:lnTo>
                    <a:pt x="2621280" y="551688"/>
                  </a:lnTo>
                  <a:lnTo>
                    <a:pt x="2621280" y="0"/>
                  </a:lnTo>
                  <a:close/>
                </a:path>
              </a:pathLst>
            </a:custGeom>
            <a:solidFill>
              <a:srgbClr val="FAE6B3"/>
            </a:solidFill>
          </p:spPr>
          <p:txBody>
            <a:bodyPr wrap="square" lIns="0" tIns="0" rIns="0" bIns="0" rtlCol="0"/>
            <a:lstStyle/>
            <a:p>
              <a:endParaRPr/>
            </a:p>
          </p:txBody>
        </p:sp>
        <p:sp>
          <p:nvSpPr>
            <p:cNvPr id="86" name="object 86"/>
            <p:cNvSpPr/>
            <p:nvPr/>
          </p:nvSpPr>
          <p:spPr>
            <a:xfrm>
              <a:off x="3001772" y="5145785"/>
              <a:ext cx="824865" cy="1041400"/>
            </a:xfrm>
            <a:custGeom>
              <a:avLst/>
              <a:gdLst/>
              <a:ahLst/>
              <a:cxnLst/>
              <a:rect l="l" t="t" r="r" b="b"/>
              <a:pathLst>
                <a:path w="824864" h="1041400">
                  <a:moveTo>
                    <a:pt x="0" y="489203"/>
                  </a:moveTo>
                  <a:lnTo>
                    <a:pt x="0" y="1040891"/>
                  </a:lnTo>
                </a:path>
                <a:path w="824864" h="1041400">
                  <a:moveTo>
                    <a:pt x="0" y="473341"/>
                  </a:moveTo>
                  <a:lnTo>
                    <a:pt x="824864" y="0"/>
                  </a:lnTo>
                </a:path>
              </a:pathLst>
            </a:custGeom>
            <a:ln w="38100">
              <a:solidFill>
                <a:srgbClr val="A6A6A6"/>
              </a:solidFill>
            </a:ln>
          </p:spPr>
          <p:txBody>
            <a:bodyPr wrap="square" lIns="0" tIns="0" rIns="0" bIns="0" rtlCol="0"/>
            <a:lstStyle/>
            <a:p>
              <a:endParaRPr/>
            </a:p>
          </p:txBody>
        </p:sp>
      </p:grpSp>
      <p:sp>
        <p:nvSpPr>
          <p:cNvPr id="87" name="object 87"/>
          <p:cNvSpPr txBox="1"/>
          <p:nvPr/>
        </p:nvSpPr>
        <p:spPr>
          <a:xfrm>
            <a:off x="3020822" y="5618784"/>
            <a:ext cx="2605405" cy="574040"/>
          </a:xfrm>
          <a:prstGeom prst="rect">
            <a:avLst/>
          </a:prstGeom>
        </p:spPr>
        <p:txBody>
          <a:bodyPr vert="horz" wrap="square" lIns="0" tIns="12700" rIns="0" bIns="0" rtlCol="0">
            <a:spAutoFit/>
          </a:bodyPr>
          <a:lstStyle/>
          <a:p>
            <a:pPr marR="8255" algn="ctr">
              <a:lnSpc>
                <a:spcPct val="100000"/>
              </a:lnSpc>
              <a:spcBef>
                <a:spcPts val="100"/>
              </a:spcBef>
            </a:pPr>
            <a:r>
              <a:rPr sz="1800" spc="-10" dirty="0">
                <a:solidFill>
                  <a:srgbClr val="585858"/>
                </a:solidFill>
                <a:latin typeface="Arial"/>
                <a:cs typeface="Arial"/>
              </a:rPr>
              <a:t>Планирование</a:t>
            </a:r>
            <a:r>
              <a:rPr sz="1800" spc="-25" dirty="0">
                <a:solidFill>
                  <a:srgbClr val="585858"/>
                </a:solidFill>
                <a:latin typeface="Arial"/>
                <a:cs typeface="Arial"/>
              </a:rPr>
              <a:t> </a:t>
            </a:r>
            <a:r>
              <a:rPr sz="1800" spc="-5" dirty="0">
                <a:solidFill>
                  <a:srgbClr val="585858"/>
                </a:solidFill>
                <a:latin typeface="Arial"/>
                <a:cs typeface="Arial"/>
              </a:rPr>
              <a:t>спринта:</a:t>
            </a:r>
            <a:endParaRPr sz="1800">
              <a:latin typeface="Arial"/>
              <a:cs typeface="Arial"/>
            </a:endParaRPr>
          </a:p>
          <a:p>
            <a:pPr marR="8890" algn="ctr">
              <a:lnSpc>
                <a:spcPct val="100000"/>
              </a:lnSpc>
            </a:pPr>
            <a:r>
              <a:rPr sz="1800" b="1" spc="-5" dirty="0">
                <a:solidFill>
                  <a:srgbClr val="585858"/>
                </a:solidFill>
                <a:latin typeface="Arial"/>
                <a:cs typeface="Arial"/>
              </a:rPr>
              <a:t>цели</a:t>
            </a:r>
            <a:r>
              <a:rPr sz="1800" b="1" spc="-25" dirty="0">
                <a:solidFill>
                  <a:srgbClr val="585858"/>
                </a:solidFill>
                <a:latin typeface="Arial"/>
                <a:cs typeface="Arial"/>
              </a:rPr>
              <a:t> </a:t>
            </a:r>
            <a:r>
              <a:rPr sz="1800" dirty="0">
                <a:solidFill>
                  <a:srgbClr val="585858"/>
                </a:solidFill>
                <a:latin typeface="Arial"/>
                <a:cs typeface="Arial"/>
              </a:rPr>
              <a:t>и</a:t>
            </a:r>
            <a:r>
              <a:rPr sz="1800" spc="-35" dirty="0">
                <a:solidFill>
                  <a:srgbClr val="585858"/>
                </a:solidFill>
                <a:latin typeface="Arial"/>
                <a:cs typeface="Arial"/>
              </a:rPr>
              <a:t> </a:t>
            </a:r>
            <a:r>
              <a:rPr sz="1800" spc="-5" dirty="0">
                <a:solidFill>
                  <a:srgbClr val="585858"/>
                </a:solidFill>
                <a:latin typeface="Arial"/>
                <a:cs typeface="Arial"/>
              </a:rPr>
              <a:t>scope</a:t>
            </a:r>
            <a:endParaRPr sz="1800">
              <a:latin typeface="Arial"/>
              <a:cs typeface="Arial"/>
            </a:endParaRPr>
          </a:p>
        </p:txBody>
      </p:sp>
      <p:grpSp>
        <p:nvGrpSpPr>
          <p:cNvPr id="88" name="object 88"/>
          <p:cNvGrpSpPr/>
          <p:nvPr/>
        </p:nvGrpSpPr>
        <p:grpSpPr>
          <a:xfrm>
            <a:off x="6784975" y="1383791"/>
            <a:ext cx="4864100" cy="1652270"/>
            <a:chOff x="6784975" y="1383791"/>
            <a:chExt cx="4864100" cy="1652270"/>
          </a:xfrm>
        </p:grpSpPr>
        <p:sp>
          <p:nvSpPr>
            <p:cNvPr id="89" name="object 89"/>
            <p:cNvSpPr/>
            <p:nvPr/>
          </p:nvSpPr>
          <p:spPr>
            <a:xfrm>
              <a:off x="7677150" y="1402841"/>
              <a:ext cx="3971925" cy="532130"/>
            </a:xfrm>
            <a:custGeom>
              <a:avLst/>
              <a:gdLst/>
              <a:ahLst/>
              <a:cxnLst/>
              <a:rect l="l" t="t" r="r" b="b"/>
              <a:pathLst>
                <a:path w="3971925" h="532130">
                  <a:moveTo>
                    <a:pt x="3971544" y="0"/>
                  </a:moveTo>
                  <a:lnTo>
                    <a:pt x="0" y="0"/>
                  </a:lnTo>
                  <a:lnTo>
                    <a:pt x="0" y="531876"/>
                  </a:lnTo>
                  <a:lnTo>
                    <a:pt x="3971544" y="531876"/>
                  </a:lnTo>
                  <a:lnTo>
                    <a:pt x="3971544" y="0"/>
                  </a:lnTo>
                  <a:close/>
                </a:path>
              </a:pathLst>
            </a:custGeom>
            <a:solidFill>
              <a:srgbClr val="F1F1F1"/>
            </a:solidFill>
          </p:spPr>
          <p:txBody>
            <a:bodyPr wrap="square" lIns="0" tIns="0" rIns="0" bIns="0" rtlCol="0"/>
            <a:lstStyle/>
            <a:p>
              <a:endParaRPr/>
            </a:p>
          </p:txBody>
        </p:sp>
        <p:sp>
          <p:nvSpPr>
            <p:cNvPr id="90" name="object 90"/>
            <p:cNvSpPr/>
            <p:nvPr/>
          </p:nvSpPr>
          <p:spPr>
            <a:xfrm>
              <a:off x="6804025" y="1402841"/>
              <a:ext cx="866140" cy="1614170"/>
            </a:xfrm>
            <a:custGeom>
              <a:avLst/>
              <a:gdLst/>
              <a:ahLst/>
              <a:cxnLst/>
              <a:rect l="l" t="t" r="r" b="b"/>
              <a:pathLst>
                <a:path w="866140" h="1614170">
                  <a:moveTo>
                    <a:pt x="865758" y="0"/>
                  </a:moveTo>
                  <a:lnTo>
                    <a:pt x="865758" y="531876"/>
                  </a:lnTo>
                </a:path>
                <a:path w="866140" h="1614170">
                  <a:moveTo>
                    <a:pt x="865758" y="360807"/>
                  </a:moveTo>
                  <a:lnTo>
                    <a:pt x="0" y="1614170"/>
                  </a:lnTo>
                </a:path>
              </a:pathLst>
            </a:custGeom>
            <a:ln w="38100">
              <a:solidFill>
                <a:srgbClr val="A6A6A6"/>
              </a:solidFill>
            </a:ln>
          </p:spPr>
          <p:txBody>
            <a:bodyPr wrap="square" lIns="0" tIns="0" rIns="0" bIns="0" rtlCol="0"/>
            <a:lstStyle/>
            <a:p>
              <a:endParaRPr/>
            </a:p>
          </p:txBody>
        </p:sp>
      </p:grpSp>
      <p:sp>
        <p:nvSpPr>
          <p:cNvPr id="91" name="object 91"/>
          <p:cNvSpPr txBox="1"/>
          <p:nvPr/>
        </p:nvSpPr>
        <p:spPr>
          <a:xfrm>
            <a:off x="7688833" y="1375409"/>
            <a:ext cx="3959860" cy="546735"/>
          </a:xfrm>
          <a:prstGeom prst="rect">
            <a:avLst/>
          </a:prstGeom>
        </p:spPr>
        <p:txBody>
          <a:bodyPr vert="horz" wrap="square" lIns="0" tIns="43815" rIns="0" bIns="0" rtlCol="0">
            <a:spAutoFit/>
          </a:bodyPr>
          <a:lstStyle/>
          <a:p>
            <a:pPr marL="24765" marR="100965">
              <a:lnSpc>
                <a:spcPts val="1939"/>
              </a:lnSpc>
              <a:spcBef>
                <a:spcPts val="345"/>
              </a:spcBef>
            </a:pPr>
            <a:r>
              <a:rPr sz="1800" spc="5" dirty="0">
                <a:solidFill>
                  <a:srgbClr val="585858"/>
                </a:solidFill>
                <a:latin typeface="Arial"/>
                <a:cs typeface="Arial"/>
              </a:rPr>
              <a:t>Доска</a:t>
            </a:r>
            <a:r>
              <a:rPr sz="1800" spc="-5" dirty="0">
                <a:solidFill>
                  <a:srgbClr val="585858"/>
                </a:solidFill>
                <a:latin typeface="Arial"/>
                <a:cs typeface="Arial"/>
              </a:rPr>
              <a:t> </a:t>
            </a:r>
            <a:r>
              <a:rPr sz="1800" dirty="0">
                <a:solidFill>
                  <a:srgbClr val="585858"/>
                </a:solidFill>
                <a:latin typeface="Arial"/>
                <a:cs typeface="Arial"/>
              </a:rPr>
              <a:t>и</a:t>
            </a:r>
            <a:r>
              <a:rPr sz="1800" spc="-10" dirty="0">
                <a:solidFill>
                  <a:srgbClr val="585858"/>
                </a:solidFill>
                <a:latin typeface="Arial"/>
                <a:cs typeface="Arial"/>
              </a:rPr>
              <a:t> Burndown</a:t>
            </a:r>
            <a:r>
              <a:rPr sz="1800" spc="50" dirty="0">
                <a:solidFill>
                  <a:srgbClr val="585858"/>
                </a:solidFill>
                <a:latin typeface="Arial"/>
                <a:cs typeface="Arial"/>
              </a:rPr>
              <a:t> </a:t>
            </a:r>
            <a:r>
              <a:rPr sz="1800" spc="-10" dirty="0">
                <a:solidFill>
                  <a:srgbClr val="585858"/>
                </a:solidFill>
                <a:latin typeface="Arial"/>
                <a:cs typeface="Arial"/>
              </a:rPr>
              <a:t>показывают</a:t>
            </a:r>
            <a:r>
              <a:rPr sz="1800" spc="-5" dirty="0">
                <a:solidFill>
                  <a:srgbClr val="585858"/>
                </a:solidFill>
                <a:latin typeface="Arial"/>
                <a:cs typeface="Arial"/>
              </a:rPr>
              <a:t> </a:t>
            </a:r>
            <a:r>
              <a:rPr sz="1800" spc="-10" dirty="0">
                <a:solidFill>
                  <a:srgbClr val="585858"/>
                </a:solidFill>
                <a:latin typeface="Arial"/>
                <a:cs typeface="Arial"/>
              </a:rPr>
              <a:t>всем </a:t>
            </a:r>
            <a:r>
              <a:rPr sz="1800" spc="-484" dirty="0">
                <a:solidFill>
                  <a:srgbClr val="585858"/>
                </a:solidFill>
                <a:latin typeface="Arial"/>
                <a:cs typeface="Arial"/>
              </a:rPr>
              <a:t> </a:t>
            </a:r>
            <a:r>
              <a:rPr sz="1800" spc="-5" dirty="0">
                <a:solidFill>
                  <a:srgbClr val="585858"/>
                </a:solidFill>
                <a:latin typeface="Arial"/>
                <a:cs typeface="Arial"/>
              </a:rPr>
              <a:t>движение</a:t>
            </a:r>
            <a:r>
              <a:rPr sz="1800" spc="-10" dirty="0">
                <a:solidFill>
                  <a:srgbClr val="585858"/>
                </a:solidFill>
                <a:latin typeface="Arial"/>
                <a:cs typeface="Arial"/>
              </a:rPr>
              <a:t> </a:t>
            </a:r>
            <a:r>
              <a:rPr sz="1800" dirty="0">
                <a:solidFill>
                  <a:srgbClr val="585858"/>
                </a:solidFill>
                <a:latin typeface="Arial"/>
                <a:cs typeface="Arial"/>
              </a:rPr>
              <a:t>к</a:t>
            </a:r>
            <a:r>
              <a:rPr sz="1800" spc="-5" dirty="0">
                <a:solidFill>
                  <a:srgbClr val="585858"/>
                </a:solidFill>
                <a:latin typeface="Arial"/>
                <a:cs typeface="Arial"/>
              </a:rPr>
              <a:t> </a:t>
            </a:r>
            <a:r>
              <a:rPr sz="1800" spc="-35" dirty="0">
                <a:solidFill>
                  <a:srgbClr val="585858"/>
                </a:solidFill>
                <a:latin typeface="Arial"/>
                <a:cs typeface="Arial"/>
              </a:rPr>
              <a:t>результату</a:t>
            </a:r>
            <a:r>
              <a:rPr sz="1800" spc="20" dirty="0">
                <a:solidFill>
                  <a:srgbClr val="585858"/>
                </a:solidFill>
                <a:latin typeface="Arial"/>
                <a:cs typeface="Arial"/>
              </a:rPr>
              <a:t> </a:t>
            </a:r>
            <a:r>
              <a:rPr sz="1800" dirty="0">
                <a:solidFill>
                  <a:srgbClr val="585858"/>
                </a:solidFill>
                <a:latin typeface="Arial"/>
                <a:cs typeface="Arial"/>
              </a:rPr>
              <a:t>в</a:t>
            </a:r>
            <a:r>
              <a:rPr sz="1800" spc="-10" dirty="0">
                <a:solidFill>
                  <a:srgbClr val="585858"/>
                </a:solidFill>
                <a:latin typeface="Arial"/>
                <a:cs typeface="Arial"/>
              </a:rPr>
              <a:t> </a:t>
            </a:r>
            <a:r>
              <a:rPr sz="1800" spc="-5" dirty="0">
                <a:solidFill>
                  <a:srgbClr val="585858"/>
                </a:solidFill>
                <a:latin typeface="Arial"/>
                <a:cs typeface="Arial"/>
              </a:rPr>
              <a:t>спринте</a:t>
            </a:r>
            <a:endParaRPr sz="1800">
              <a:latin typeface="Arial"/>
              <a:cs typeface="Arial"/>
            </a:endParaRPr>
          </a:p>
        </p:txBody>
      </p:sp>
      <p:grpSp>
        <p:nvGrpSpPr>
          <p:cNvPr id="92" name="object 92"/>
          <p:cNvGrpSpPr/>
          <p:nvPr/>
        </p:nvGrpSpPr>
        <p:grpSpPr>
          <a:xfrm>
            <a:off x="8919464" y="3336035"/>
            <a:ext cx="2553970" cy="958850"/>
            <a:chOff x="8919464" y="3336035"/>
            <a:chExt cx="2553970" cy="958850"/>
          </a:xfrm>
        </p:grpSpPr>
        <p:sp>
          <p:nvSpPr>
            <p:cNvPr id="93" name="object 93"/>
            <p:cNvSpPr/>
            <p:nvPr/>
          </p:nvSpPr>
          <p:spPr>
            <a:xfrm>
              <a:off x="10123170" y="3355085"/>
              <a:ext cx="1350645" cy="853440"/>
            </a:xfrm>
            <a:custGeom>
              <a:avLst/>
              <a:gdLst/>
              <a:ahLst/>
              <a:cxnLst/>
              <a:rect l="l" t="t" r="r" b="b"/>
              <a:pathLst>
                <a:path w="1350645" h="853439">
                  <a:moveTo>
                    <a:pt x="1350264" y="0"/>
                  </a:moveTo>
                  <a:lnTo>
                    <a:pt x="0" y="0"/>
                  </a:lnTo>
                  <a:lnTo>
                    <a:pt x="0" y="853439"/>
                  </a:lnTo>
                  <a:lnTo>
                    <a:pt x="1350264" y="853439"/>
                  </a:lnTo>
                  <a:lnTo>
                    <a:pt x="1350264" y="0"/>
                  </a:lnTo>
                  <a:close/>
                </a:path>
              </a:pathLst>
            </a:custGeom>
            <a:solidFill>
              <a:srgbClr val="F1F1F1"/>
            </a:solidFill>
          </p:spPr>
          <p:txBody>
            <a:bodyPr wrap="square" lIns="0" tIns="0" rIns="0" bIns="0" rtlCol="0"/>
            <a:lstStyle/>
            <a:p>
              <a:endParaRPr/>
            </a:p>
          </p:txBody>
        </p:sp>
        <p:sp>
          <p:nvSpPr>
            <p:cNvPr id="94" name="object 94"/>
            <p:cNvSpPr/>
            <p:nvPr/>
          </p:nvSpPr>
          <p:spPr>
            <a:xfrm>
              <a:off x="8938514" y="3355085"/>
              <a:ext cx="1170305" cy="920750"/>
            </a:xfrm>
            <a:custGeom>
              <a:avLst/>
              <a:gdLst/>
              <a:ahLst/>
              <a:cxnLst/>
              <a:rect l="l" t="t" r="r" b="b"/>
              <a:pathLst>
                <a:path w="1170304" h="920750">
                  <a:moveTo>
                    <a:pt x="1170304" y="0"/>
                  </a:moveTo>
                  <a:lnTo>
                    <a:pt x="1170304" y="853439"/>
                  </a:lnTo>
                </a:path>
                <a:path w="1170304" h="920750">
                  <a:moveTo>
                    <a:pt x="1170304" y="443230"/>
                  </a:moveTo>
                  <a:lnTo>
                    <a:pt x="0" y="920369"/>
                  </a:lnTo>
                </a:path>
              </a:pathLst>
            </a:custGeom>
            <a:ln w="38100">
              <a:solidFill>
                <a:srgbClr val="A6A6A6"/>
              </a:solidFill>
            </a:ln>
          </p:spPr>
          <p:txBody>
            <a:bodyPr wrap="square" lIns="0" tIns="0" rIns="0" bIns="0" rtlCol="0"/>
            <a:lstStyle/>
            <a:p>
              <a:endParaRPr/>
            </a:p>
          </p:txBody>
        </p:sp>
      </p:grpSp>
      <p:sp>
        <p:nvSpPr>
          <p:cNvPr id="95" name="object 95"/>
          <p:cNvSpPr txBox="1"/>
          <p:nvPr/>
        </p:nvSpPr>
        <p:spPr>
          <a:xfrm>
            <a:off x="10127868" y="3355085"/>
            <a:ext cx="1345565" cy="296545"/>
          </a:xfrm>
          <a:prstGeom prst="rect">
            <a:avLst/>
          </a:prstGeom>
          <a:solidFill>
            <a:srgbClr val="F1F1F1"/>
          </a:solidFill>
        </p:spPr>
        <p:txBody>
          <a:bodyPr vert="horz" wrap="square" lIns="0" tIns="9525" rIns="0" bIns="0" rtlCol="0">
            <a:spAutoFit/>
          </a:bodyPr>
          <a:lstStyle/>
          <a:p>
            <a:pPr marL="177800">
              <a:lnSpc>
                <a:spcPct val="100000"/>
              </a:lnSpc>
              <a:spcBef>
                <a:spcPts val="75"/>
              </a:spcBef>
            </a:pPr>
            <a:r>
              <a:rPr sz="1800" dirty="0">
                <a:solidFill>
                  <a:srgbClr val="585858"/>
                </a:solidFill>
                <a:latin typeface="Arial"/>
                <a:cs typeface="Arial"/>
              </a:rPr>
              <a:t>Поставка</a:t>
            </a:r>
            <a:endParaRPr sz="1800">
              <a:latin typeface="Arial"/>
              <a:cs typeface="Arial"/>
            </a:endParaRPr>
          </a:p>
        </p:txBody>
      </p:sp>
      <p:sp>
        <p:nvSpPr>
          <p:cNvPr id="96" name="object 96"/>
          <p:cNvSpPr txBox="1"/>
          <p:nvPr/>
        </p:nvSpPr>
        <p:spPr>
          <a:xfrm>
            <a:off x="10127868" y="3651246"/>
            <a:ext cx="1345565" cy="274320"/>
          </a:xfrm>
          <a:prstGeom prst="rect">
            <a:avLst/>
          </a:prstGeom>
          <a:solidFill>
            <a:srgbClr val="F1F1F1"/>
          </a:solidFill>
        </p:spPr>
        <p:txBody>
          <a:bodyPr vert="horz" wrap="square" lIns="0" tIns="0" rIns="0" bIns="0" rtlCol="0">
            <a:spAutoFit/>
          </a:bodyPr>
          <a:lstStyle/>
          <a:p>
            <a:pPr marL="98425">
              <a:lnSpc>
                <a:spcPts val="2065"/>
              </a:lnSpc>
            </a:pPr>
            <a:r>
              <a:rPr sz="1800" spc="-40" dirty="0">
                <a:solidFill>
                  <a:srgbClr val="585858"/>
                </a:solidFill>
                <a:latin typeface="Arial"/>
                <a:cs typeface="Arial"/>
              </a:rPr>
              <a:t>результата</a:t>
            </a:r>
            <a:endParaRPr sz="1800">
              <a:latin typeface="Arial"/>
              <a:cs typeface="Arial"/>
            </a:endParaRPr>
          </a:p>
        </p:txBody>
      </p:sp>
      <p:sp>
        <p:nvSpPr>
          <p:cNvPr id="97" name="object 97"/>
          <p:cNvSpPr txBox="1"/>
          <p:nvPr/>
        </p:nvSpPr>
        <p:spPr>
          <a:xfrm>
            <a:off x="10127868" y="3925566"/>
            <a:ext cx="1345565" cy="283210"/>
          </a:xfrm>
          <a:prstGeom prst="rect">
            <a:avLst/>
          </a:prstGeom>
          <a:solidFill>
            <a:srgbClr val="F1F1F1"/>
          </a:solidFill>
        </p:spPr>
        <p:txBody>
          <a:bodyPr vert="horz" wrap="square" lIns="0" tIns="0" rIns="0" bIns="0" rtlCol="0">
            <a:spAutoFit/>
          </a:bodyPr>
          <a:lstStyle/>
          <a:p>
            <a:pPr marL="247650">
              <a:lnSpc>
                <a:spcPts val="2065"/>
              </a:lnSpc>
            </a:pPr>
            <a:r>
              <a:rPr sz="1800" spc="-5" dirty="0">
                <a:solidFill>
                  <a:srgbClr val="585858"/>
                </a:solidFill>
                <a:latin typeface="Arial"/>
                <a:cs typeface="Arial"/>
              </a:rPr>
              <a:t>спринта</a:t>
            </a:r>
            <a:endParaRPr sz="1800">
              <a:latin typeface="Arial"/>
              <a:cs typeface="Arial"/>
            </a:endParaRPr>
          </a:p>
        </p:txBody>
      </p:sp>
      <p:grpSp>
        <p:nvGrpSpPr>
          <p:cNvPr id="98" name="object 98"/>
          <p:cNvGrpSpPr/>
          <p:nvPr/>
        </p:nvGrpSpPr>
        <p:grpSpPr>
          <a:xfrm>
            <a:off x="1113090" y="1472056"/>
            <a:ext cx="4648835" cy="1027430"/>
            <a:chOff x="1205420" y="1028763"/>
            <a:chExt cx="4648835" cy="1027430"/>
          </a:xfrm>
        </p:grpSpPr>
        <p:sp>
          <p:nvSpPr>
            <p:cNvPr id="99" name="object 99"/>
            <p:cNvSpPr/>
            <p:nvPr/>
          </p:nvSpPr>
          <p:spPr>
            <a:xfrm>
              <a:off x="1218438" y="1041780"/>
              <a:ext cx="4622800" cy="1001394"/>
            </a:xfrm>
            <a:custGeom>
              <a:avLst/>
              <a:gdLst/>
              <a:ahLst/>
              <a:cxnLst/>
              <a:rect l="l" t="t" r="r" b="b"/>
              <a:pathLst>
                <a:path w="4622800" h="1001394">
                  <a:moveTo>
                    <a:pt x="4487926" y="194945"/>
                  </a:moveTo>
                  <a:lnTo>
                    <a:pt x="134365" y="194945"/>
                  </a:lnTo>
                  <a:lnTo>
                    <a:pt x="91911" y="201798"/>
                  </a:lnTo>
                  <a:lnTo>
                    <a:pt x="55028" y="220881"/>
                  </a:lnTo>
                  <a:lnTo>
                    <a:pt x="25936" y="249973"/>
                  </a:lnTo>
                  <a:lnTo>
                    <a:pt x="6853" y="286856"/>
                  </a:lnTo>
                  <a:lnTo>
                    <a:pt x="0" y="329311"/>
                  </a:lnTo>
                  <a:lnTo>
                    <a:pt x="0" y="866775"/>
                  </a:lnTo>
                  <a:lnTo>
                    <a:pt x="6853" y="909229"/>
                  </a:lnTo>
                  <a:lnTo>
                    <a:pt x="25936" y="946112"/>
                  </a:lnTo>
                  <a:lnTo>
                    <a:pt x="55028" y="975204"/>
                  </a:lnTo>
                  <a:lnTo>
                    <a:pt x="91911" y="994287"/>
                  </a:lnTo>
                  <a:lnTo>
                    <a:pt x="134365" y="1001141"/>
                  </a:lnTo>
                  <a:lnTo>
                    <a:pt x="4487926" y="1001141"/>
                  </a:lnTo>
                  <a:lnTo>
                    <a:pt x="4530380" y="994287"/>
                  </a:lnTo>
                  <a:lnTo>
                    <a:pt x="4567263" y="975204"/>
                  </a:lnTo>
                  <a:lnTo>
                    <a:pt x="4596355" y="946112"/>
                  </a:lnTo>
                  <a:lnTo>
                    <a:pt x="4615438" y="909229"/>
                  </a:lnTo>
                  <a:lnTo>
                    <a:pt x="4622292" y="866775"/>
                  </a:lnTo>
                  <a:lnTo>
                    <a:pt x="4622292" y="329311"/>
                  </a:lnTo>
                  <a:lnTo>
                    <a:pt x="4615438" y="286856"/>
                  </a:lnTo>
                  <a:lnTo>
                    <a:pt x="4596355" y="249973"/>
                  </a:lnTo>
                  <a:lnTo>
                    <a:pt x="4567263" y="220881"/>
                  </a:lnTo>
                  <a:lnTo>
                    <a:pt x="4530380" y="201798"/>
                  </a:lnTo>
                  <a:lnTo>
                    <a:pt x="4487926" y="194945"/>
                  </a:lnTo>
                  <a:close/>
                </a:path>
                <a:path w="4622800" h="1001394">
                  <a:moveTo>
                    <a:pt x="453517" y="0"/>
                  </a:moveTo>
                  <a:lnTo>
                    <a:pt x="770382" y="194945"/>
                  </a:lnTo>
                  <a:lnTo>
                    <a:pt x="1925955" y="194945"/>
                  </a:lnTo>
                  <a:lnTo>
                    <a:pt x="453517" y="0"/>
                  </a:lnTo>
                  <a:close/>
                </a:path>
              </a:pathLst>
            </a:custGeom>
            <a:solidFill>
              <a:srgbClr val="F1F1F1"/>
            </a:solidFill>
          </p:spPr>
          <p:txBody>
            <a:bodyPr wrap="square" lIns="0" tIns="0" rIns="0" bIns="0" rtlCol="0"/>
            <a:lstStyle/>
            <a:p>
              <a:endParaRPr/>
            </a:p>
          </p:txBody>
        </p:sp>
        <p:sp>
          <p:nvSpPr>
            <p:cNvPr id="100" name="object 100"/>
            <p:cNvSpPr/>
            <p:nvPr/>
          </p:nvSpPr>
          <p:spPr>
            <a:xfrm>
              <a:off x="1218438" y="1041780"/>
              <a:ext cx="4622800" cy="1001394"/>
            </a:xfrm>
            <a:custGeom>
              <a:avLst/>
              <a:gdLst/>
              <a:ahLst/>
              <a:cxnLst/>
              <a:rect l="l" t="t" r="r" b="b"/>
              <a:pathLst>
                <a:path w="4622800" h="1001394">
                  <a:moveTo>
                    <a:pt x="0" y="329311"/>
                  </a:moveTo>
                  <a:lnTo>
                    <a:pt x="6853" y="286856"/>
                  </a:lnTo>
                  <a:lnTo>
                    <a:pt x="25936" y="249973"/>
                  </a:lnTo>
                  <a:lnTo>
                    <a:pt x="55028" y="220881"/>
                  </a:lnTo>
                  <a:lnTo>
                    <a:pt x="91911" y="201798"/>
                  </a:lnTo>
                  <a:lnTo>
                    <a:pt x="134365" y="194945"/>
                  </a:lnTo>
                  <a:lnTo>
                    <a:pt x="770382" y="194945"/>
                  </a:lnTo>
                  <a:lnTo>
                    <a:pt x="453517" y="0"/>
                  </a:lnTo>
                  <a:lnTo>
                    <a:pt x="1925955" y="194945"/>
                  </a:lnTo>
                  <a:lnTo>
                    <a:pt x="4487926" y="194945"/>
                  </a:lnTo>
                  <a:lnTo>
                    <a:pt x="4530380" y="201798"/>
                  </a:lnTo>
                  <a:lnTo>
                    <a:pt x="4567263" y="220881"/>
                  </a:lnTo>
                  <a:lnTo>
                    <a:pt x="4596355" y="249973"/>
                  </a:lnTo>
                  <a:lnTo>
                    <a:pt x="4615438" y="286856"/>
                  </a:lnTo>
                  <a:lnTo>
                    <a:pt x="4622292" y="329311"/>
                  </a:lnTo>
                  <a:lnTo>
                    <a:pt x="4622292" y="530860"/>
                  </a:lnTo>
                  <a:lnTo>
                    <a:pt x="4622292" y="866775"/>
                  </a:lnTo>
                  <a:lnTo>
                    <a:pt x="4615438" y="909229"/>
                  </a:lnTo>
                  <a:lnTo>
                    <a:pt x="4596355" y="946112"/>
                  </a:lnTo>
                  <a:lnTo>
                    <a:pt x="4567263" y="975204"/>
                  </a:lnTo>
                  <a:lnTo>
                    <a:pt x="4530380" y="994287"/>
                  </a:lnTo>
                  <a:lnTo>
                    <a:pt x="4487926" y="1001141"/>
                  </a:lnTo>
                  <a:lnTo>
                    <a:pt x="1925955" y="1001141"/>
                  </a:lnTo>
                  <a:lnTo>
                    <a:pt x="770382" y="1001141"/>
                  </a:lnTo>
                  <a:lnTo>
                    <a:pt x="134365" y="1001141"/>
                  </a:lnTo>
                  <a:lnTo>
                    <a:pt x="91911" y="994287"/>
                  </a:lnTo>
                  <a:lnTo>
                    <a:pt x="55028" y="975204"/>
                  </a:lnTo>
                  <a:lnTo>
                    <a:pt x="25936" y="946112"/>
                  </a:lnTo>
                  <a:lnTo>
                    <a:pt x="6853" y="909229"/>
                  </a:lnTo>
                  <a:lnTo>
                    <a:pt x="0" y="866775"/>
                  </a:lnTo>
                  <a:lnTo>
                    <a:pt x="0" y="530860"/>
                  </a:lnTo>
                  <a:lnTo>
                    <a:pt x="0" y="329311"/>
                  </a:lnTo>
                  <a:close/>
                </a:path>
              </a:pathLst>
            </a:custGeom>
            <a:ln w="25907">
              <a:solidFill>
                <a:srgbClr val="A6A6A6"/>
              </a:solidFill>
            </a:ln>
          </p:spPr>
          <p:txBody>
            <a:bodyPr wrap="square" lIns="0" tIns="0" rIns="0" bIns="0" rtlCol="0"/>
            <a:lstStyle/>
            <a:p>
              <a:endParaRPr/>
            </a:p>
          </p:txBody>
        </p:sp>
      </p:grpSp>
      <p:sp>
        <p:nvSpPr>
          <p:cNvPr id="101" name="object 101"/>
          <p:cNvSpPr txBox="1"/>
          <p:nvPr/>
        </p:nvSpPr>
        <p:spPr>
          <a:xfrm>
            <a:off x="2105499" y="1687677"/>
            <a:ext cx="3629025" cy="793750"/>
          </a:xfrm>
          <a:prstGeom prst="rect">
            <a:avLst/>
          </a:prstGeom>
        </p:spPr>
        <p:txBody>
          <a:bodyPr vert="horz" wrap="square" lIns="0" tIns="43815" rIns="0" bIns="0" rtlCol="0">
            <a:spAutoFit/>
          </a:bodyPr>
          <a:lstStyle/>
          <a:p>
            <a:pPr marL="12700" marR="5080">
              <a:lnSpc>
                <a:spcPts val="1939"/>
              </a:lnSpc>
              <a:spcBef>
                <a:spcPts val="345"/>
              </a:spcBef>
            </a:pPr>
            <a:r>
              <a:rPr sz="1800" spc="-35" dirty="0">
                <a:solidFill>
                  <a:srgbClr val="585858"/>
                </a:solidFill>
                <a:latin typeface="Arial"/>
                <a:cs typeface="Arial"/>
              </a:rPr>
              <a:t>Scrum</a:t>
            </a:r>
            <a:r>
              <a:rPr sz="1800" spc="-40" dirty="0">
                <a:solidFill>
                  <a:srgbClr val="585858"/>
                </a:solidFill>
                <a:latin typeface="Arial"/>
                <a:cs typeface="Arial"/>
              </a:rPr>
              <a:t> сочетает</a:t>
            </a:r>
            <a:r>
              <a:rPr sz="1800" spc="-15" dirty="0">
                <a:solidFill>
                  <a:srgbClr val="585858"/>
                </a:solidFill>
                <a:latin typeface="Arial"/>
                <a:cs typeface="Arial"/>
              </a:rPr>
              <a:t> </a:t>
            </a:r>
            <a:r>
              <a:rPr sz="1800" spc="-40" dirty="0">
                <a:solidFill>
                  <a:srgbClr val="585858"/>
                </a:solidFill>
                <a:latin typeface="Arial"/>
                <a:cs typeface="Arial"/>
              </a:rPr>
              <a:t>самореализацию </a:t>
            </a:r>
            <a:r>
              <a:rPr sz="1800" spc="-35" dirty="0">
                <a:solidFill>
                  <a:srgbClr val="585858"/>
                </a:solidFill>
                <a:latin typeface="Arial"/>
                <a:cs typeface="Arial"/>
              </a:rPr>
              <a:t> участника</a:t>
            </a:r>
            <a:r>
              <a:rPr sz="1800" spc="-50" dirty="0">
                <a:solidFill>
                  <a:srgbClr val="585858"/>
                </a:solidFill>
                <a:latin typeface="Arial"/>
                <a:cs typeface="Arial"/>
              </a:rPr>
              <a:t> </a:t>
            </a:r>
            <a:r>
              <a:rPr sz="1800" spc="-35" dirty="0">
                <a:solidFill>
                  <a:srgbClr val="585858"/>
                </a:solidFill>
                <a:latin typeface="Arial"/>
                <a:cs typeface="Arial"/>
              </a:rPr>
              <a:t>команды </a:t>
            </a:r>
            <a:r>
              <a:rPr sz="1800" dirty="0">
                <a:solidFill>
                  <a:srgbClr val="585858"/>
                </a:solidFill>
                <a:latin typeface="Arial"/>
                <a:cs typeface="Arial"/>
              </a:rPr>
              <a:t>с</a:t>
            </a:r>
            <a:r>
              <a:rPr sz="1800" spc="-95" dirty="0">
                <a:solidFill>
                  <a:srgbClr val="585858"/>
                </a:solidFill>
                <a:latin typeface="Arial"/>
                <a:cs typeface="Arial"/>
              </a:rPr>
              <a:t> </a:t>
            </a:r>
            <a:r>
              <a:rPr sz="1800" spc="-35" dirty="0">
                <a:solidFill>
                  <a:srgbClr val="585858"/>
                </a:solidFill>
                <a:latin typeface="Arial"/>
                <a:cs typeface="Arial"/>
              </a:rPr>
              <a:t>достижением </a:t>
            </a:r>
            <a:r>
              <a:rPr sz="1800" spc="-484" dirty="0">
                <a:solidFill>
                  <a:srgbClr val="585858"/>
                </a:solidFill>
                <a:latin typeface="Arial"/>
                <a:cs typeface="Arial"/>
              </a:rPr>
              <a:t> </a:t>
            </a:r>
            <a:r>
              <a:rPr sz="1800" spc="-35" dirty="0">
                <a:solidFill>
                  <a:srgbClr val="585858"/>
                </a:solidFill>
                <a:latin typeface="Arial"/>
                <a:cs typeface="Arial"/>
              </a:rPr>
              <a:t>результативности</a:t>
            </a:r>
            <a:r>
              <a:rPr sz="1800" spc="-20" dirty="0">
                <a:solidFill>
                  <a:srgbClr val="585858"/>
                </a:solidFill>
                <a:latin typeface="Arial"/>
                <a:cs typeface="Arial"/>
              </a:rPr>
              <a:t> </a:t>
            </a:r>
            <a:r>
              <a:rPr sz="1800" spc="-35" dirty="0">
                <a:solidFill>
                  <a:srgbClr val="585858"/>
                </a:solidFill>
                <a:latin typeface="Arial"/>
                <a:cs typeface="Arial"/>
              </a:rPr>
              <a:t>проекта</a:t>
            </a:r>
            <a:endParaRPr sz="1800" dirty="0">
              <a:latin typeface="Arial"/>
              <a:cs typeface="Arial"/>
            </a:endParaRPr>
          </a:p>
        </p:txBody>
      </p:sp>
    </p:spTree>
    <p:extLst>
      <p:ext uri="{BB962C8B-B14F-4D97-AF65-F5344CB8AC3E}">
        <p14:creationId xmlns:p14="http://schemas.microsoft.com/office/powerpoint/2010/main" val="872533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9120505" cy="574040"/>
          </a:xfrm>
          <a:prstGeom prst="rect">
            <a:avLst/>
          </a:prstGeom>
        </p:spPr>
        <p:txBody>
          <a:bodyPr vert="horz" wrap="square" lIns="0" tIns="12700" rIns="0" bIns="0" rtlCol="0">
            <a:spAutoFit/>
          </a:bodyPr>
          <a:lstStyle/>
          <a:p>
            <a:pPr marL="12700">
              <a:lnSpc>
                <a:spcPct val="100000"/>
              </a:lnSpc>
              <a:spcBef>
                <a:spcPts val="100"/>
              </a:spcBef>
            </a:pPr>
            <a:r>
              <a:rPr spc="-60" dirty="0"/>
              <a:t>Ретро</a:t>
            </a:r>
            <a:r>
              <a:rPr spc="-10" dirty="0"/>
              <a:t> </a:t>
            </a:r>
            <a:r>
              <a:rPr dirty="0"/>
              <a:t>и</a:t>
            </a:r>
            <a:r>
              <a:rPr spc="-10" dirty="0"/>
              <a:t> </a:t>
            </a:r>
            <a:r>
              <a:rPr spc="-5" dirty="0"/>
              <a:t>Демо</a:t>
            </a:r>
            <a:r>
              <a:rPr spc="-15" dirty="0"/>
              <a:t> </a:t>
            </a:r>
            <a:r>
              <a:rPr dirty="0"/>
              <a:t>–</a:t>
            </a:r>
            <a:r>
              <a:rPr spc="-5" dirty="0"/>
              <a:t> </a:t>
            </a:r>
            <a:r>
              <a:rPr spc="-15" dirty="0"/>
              <a:t>обратная</a:t>
            </a:r>
            <a:r>
              <a:rPr spc="-5" dirty="0"/>
              <a:t> </a:t>
            </a:r>
            <a:r>
              <a:rPr spc="-15" dirty="0"/>
              <a:t>связь</a:t>
            </a:r>
            <a:r>
              <a:rPr spc="-10" dirty="0"/>
              <a:t> по </a:t>
            </a:r>
            <a:r>
              <a:rPr spc="5" dirty="0"/>
              <a:t>спринту</a:t>
            </a:r>
          </a:p>
        </p:txBody>
      </p:sp>
      <p:sp>
        <p:nvSpPr>
          <p:cNvPr id="3" name="object 3"/>
          <p:cNvSpPr txBox="1"/>
          <p:nvPr/>
        </p:nvSpPr>
        <p:spPr>
          <a:xfrm>
            <a:off x="942847" y="1264146"/>
            <a:ext cx="10367645" cy="4769485"/>
          </a:xfrm>
          <a:prstGeom prst="rect">
            <a:avLst/>
          </a:prstGeom>
        </p:spPr>
        <p:txBody>
          <a:bodyPr vert="horz" wrap="square" lIns="0" tIns="69850" rIns="0" bIns="0" rtlCol="0">
            <a:spAutoFit/>
          </a:bodyPr>
          <a:lstStyle/>
          <a:p>
            <a:pPr marL="355600" indent="-342900">
              <a:lnSpc>
                <a:spcPct val="100000"/>
              </a:lnSpc>
              <a:spcBef>
                <a:spcPts val="550"/>
              </a:spcBef>
              <a:buClr>
                <a:srgbClr val="006699"/>
              </a:buClr>
              <a:buSzPct val="135416"/>
              <a:buFont typeface="Wingdings"/>
              <a:buChar char=""/>
              <a:tabLst>
                <a:tab pos="355600" algn="l"/>
              </a:tabLst>
            </a:pPr>
            <a:r>
              <a:rPr sz="2400" spc="-5" dirty="0">
                <a:latin typeface="Arial"/>
                <a:cs typeface="Arial"/>
              </a:rPr>
              <a:t>Простой</a:t>
            </a:r>
            <a:r>
              <a:rPr sz="2400" spc="-10" dirty="0">
                <a:latin typeface="Arial"/>
                <a:cs typeface="Arial"/>
              </a:rPr>
              <a:t> вариант:</a:t>
            </a:r>
            <a:r>
              <a:rPr sz="2400" spc="5" dirty="0">
                <a:latin typeface="Arial"/>
                <a:cs typeface="Arial"/>
              </a:rPr>
              <a:t> </a:t>
            </a:r>
            <a:r>
              <a:rPr sz="2400" spc="-10" dirty="0">
                <a:latin typeface="Arial"/>
                <a:cs typeface="Arial"/>
              </a:rPr>
              <a:t>продукт</a:t>
            </a:r>
            <a:r>
              <a:rPr sz="2400" spc="5" dirty="0">
                <a:latin typeface="Arial"/>
                <a:cs typeface="Arial"/>
              </a:rPr>
              <a:t> </a:t>
            </a:r>
            <a:r>
              <a:rPr sz="2400" spc="-5" dirty="0">
                <a:latin typeface="Arial"/>
                <a:cs typeface="Arial"/>
              </a:rPr>
              <a:t>есть</a:t>
            </a:r>
            <a:r>
              <a:rPr sz="2400" spc="-10" dirty="0">
                <a:latin typeface="Arial"/>
                <a:cs typeface="Arial"/>
              </a:rPr>
              <a:t> </a:t>
            </a:r>
            <a:r>
              <a:rPr sz="2400" spc="10" dirty="0">
                <a:latin typeface="Arial"/>
                <a:cs typeface="Arial"/>
              </a:rPr>
              <a:t>кому</a:t>
            </a:r>
            <a:r>
              <a:rPr sz="2400" spc="-10" dirty="0">
                <a:latin typeface="Arial"/>
                <a:cs typeface="Arial"/>
              </a:rPr>
              <a:t> </a:t>
            </a:r>
            <a:r>
              <a:rPr sz="2400" spc="-5" dirty="0">
                <a:latin typeface="Arial"/>
                <a:cs typeface="Arial"/>
              </a:rPr>
              <a:t>оценить,</a:t>
            </a:r>
            <a:r>
              <a:rPr sz="2400" spc="5" dirty="0">
                <a:latin typeface="Arial"/>
                <a:cs typeface="Arial"/>
              </a:rPr>
              <a:t> </a:t>
            </a:r>
            <a:r>
              <a:rPr sz="2400" dirty="0">
                <a:latin typeface="Arial"/>
                <a:cs typeface="Arial"/>
              </a:rPr>
              <a:t>а</a:t>
            </a:r>
            <a:r>
              <a:rPr sz="2400" spc="-15" dirty="0">
                <a:latin typeface="Arial"/>
                <a:cs typeface="Arial"/>
              </a:rPr>
              <a:t> </a:t>
            </a:r>
            <a:r>
              <a:rPr sz="2400" dirty="0">
                <a:latin typeface="Arial"/>
                <a:cs typeface="Arial"/>
              </a:rPr>
              <a:t>команда</a:t>
            </a:r>
            <a:r>
              <a:rPr sz="2400" spc="20" dirty="0">
                <a:latin typeface="Arial"/>
                <a:cs typeface="Arial"/>
              </a:rPr>
              <a:t> </a:t>
            </a:r>
            <a:r>
              <a:rPr sz="2400" dirty="0">
                <a:latin typeface="Arial"/>
                <a:cs typeface="Arial"/>
              </a:rPr>
              <a:t>–</a:t>
            </a:r>
            <a:r>
              <a:rPr sz="2400" spc="5" dirty="0">
                <a:latin typeface="Arial"/>
                <a:cs typeface="Arial"/>
              </a:rPr>
              <a:t> </a:t>
            </a:r>
            <a:r>
              <a:rPr sz="2400" spc="-20" dirty="0">
                <a:latin typeface="Arial"/>
                <a:cs typeface="Arial"/>
              </a:rPr>
              <a:t>зрелая</a:t>
            </a:r>
            <a:endParaRPr sz="2400">
              <a:latin typeface="Arial"/>
              <a:cs typeface="Arial"/>
            </a:endParaRPr>
          </a:p>
          <a:p>
            <a:pPr marL="733425" lvl="1" indent="-343535">
              <a:lnSpc>
                <a:spcPct val="100000"/>
              </a:lnSpc>
              <a:spcBef>
                <a:spcPts val="1210"/>
              </a:spcBef>
              <a:buClr>
                <a:srgbClr val="006699"/>
              </a:buClr>
              <a:buSzPct val="135000"/>
              <a:buFont typeface="Wingdings"/>
              <a:buChar char=""/>
              <a:tabLst>
                <a:tab pos="733425" algn="l"/>
                <a:tab pos="734060" algn="l"/>
              </a:tabLst>
            </a:pPr>
            <a:r>
              <a:rPr sz="2000" spc="-5" dirty="0">
                <a:latin typeface="Arial"/>
                <a:cs typeface="Arial"/>
              </a:rPr>
              <a:t>Демо</a:t>
            </a:r>
            <a:r>
              <a:rPr sz="2000" spc="-20" dirty="0">
                <a:latin typeface="Arial"/>
                <a:cs typeface="Arial"/>
              </a:rPr>
              <a:t> </a:t>
            </a:r>
            <a:r>
              <a:rPr sz="2000" dirty="0">
                <a:latin typeface="Arial"/>
                <a:cs typeface="Arial"/>
              </a:rPr>
              <a:t>– </a:t>
            </a:r>
            <a:r>
              <a:rPr sz="2000" spc="-10" dirty="0">
                <a:latin typeface="Arial"/>
                <a:cs typeface="Arial"/>
              </a:rPr>
              <a:t>обратная</a:t>
            </a:r>
            <a:r>
              <a:rPr sz="2000" spc="-20" dirty="0">
                <a:latin typeface="Arial"/>
                <a:cs typeface="Arial"/>
              </a:rPr>
              <a:t> </a:t>
            </a:r>
            <a:r>
              <a:rPr sz="2000" spc="-5" dirty="0">
                <a:latin typeface="Arial"/>
                <a:cs typeface="Arial"/>
              </a:rPr>
              <a:t>связь</a:t>
            </a:r>
            <a:r>
              <a:rPr sz="2000" spc="-20" dirty="0">
                <a:latin typeface="Arial"/>
                <a:cs typeface="Arial"/>
              </a:rPr>
              <a:t> </a:t>
            </a:r>
            <a:r>
              <a:rPr sz="2000" spc="-5" dirty="0">
                <a:latin typeface="Arial"/>
                <a:cs typeface="Arial"/>
              </a:rPr>
              <a:t>по</a:t>
            </a:r>
            <a:r>
              <a:rPr sz="2000" spc="5" dirty="0">
                <a:latin typeface="Arial"/>
                <a:cs typeface="Arial"/>
              </a:rPr>
              <a:t> </a:t>
            </a:r>
            <a:r>
              <a:rPr sz="2000" spc="-5" dirty="0">
                <a:latin typeface="Arial"/>
                <a:cs typeface="Arial"/>
              </a:rPr>
              <a:t>продукту</a:t>
            </a:r>
            <a:r>
              <a:rPr sz="2000" spc="5" dirty="0">
                <a:latin typeface="Arial"/>
                <a:cs typeface="Arial"/>
              </a:rPr>
              <a:t> </a:t>
            </a:r>
            <a:r>
              <a:rPr sz="2000" spc="-25" dirty="0">
                <a:latin typeface="Arial"/>
                <a:cs typeface="Arial"/>
              </a:rPr>
              <a:t>от</a:t>
            </a:r>
            <a:r>
              <a:rPr sz="2000" spc="15" dirty="0">
                <a:latin typeface="Arial"/>
                <a:cs typeface="Arial"/>
              </a:rPr>
              <a:t> </a:t>
            </a:r>
            <a:r>
              <a:rPr sz="2000" spc="-10" dirty="0">
                <a:latin typeface="Arial"/>
                <a:cs typeface="Arial"/>
              </a:rPr>
              <a:t>стейкхолдеров</a:t>
            </a:r>
            <a:r>
              <a:rPr sz="2000" spc="-40" dirty="0">
                <a:latin typeface="Arial"/>
                <a:cs typeface="Arial"/>
              </a:rPr>
              <a:t> </a:t>
            </a:r>
            <a:r>
              <a:rPr sz="2000" dirty="0">
                <a:latin typeface="Arial"/>
                <a:cs typeface="Arial"/>
              </a:rPr>
              <a:t>и</a:t>
            </a:r>
            <a:r>
              <a:rPr sz="2000" spc="-5" dirty="0">
                <a:latin typeface="Arial"/>
                <a:cs typeface="Arial"/>
              </a:rPr>
              <a:t> </a:t>
            </a:r>
            <a:r>
              <a:rPr sz="2000" spc="-25" dirty="0">
                <a:latin typeface="Arial"/>
                <a:cs typeface="Arial"/>
              </a:rPr>
              <a:t>пользователей</a:t>
            </a:r>
            <a:endParaRPr sz="2000">
              <a:latin typeface="Arial"/>
              <a:cs typeface="Arial"/>
            </a:endParaRPr>
          </a:p>
          <a:p>
            <a:pPr marL="733425" lvl="1" indent="-343535">
              <a:lnSpc>
                <a:spcPct val="100000"/>
              </a:lnSpc>
              <a:spcBef>
                <a:spcPts val="805"/>
              </a:spcBef>
              <a:buClr>
                <a:srgbClr val="006699"/>
              </a:buClr>
              <a:buSzPct val="135000"/>
              <a:buFont typeface="Wingdings"/>
              <a:buChar char=""/>
              <a:tabLst>
                <a:tab pos="733425" algn="l"/>
                <a:tab pos="734060" algn="l"/>
              </a:tabLst>
            </a:pPr>
            <a:r>
              <a:rPr sz="2000" spc="-35" dirty="0">
                <a:latin typeface="Arial"/>
                <a:cs typeface="Arial"/>
              </a:rPr>
              <a:t>Ретро</a:t>
            </a:r>
            <a:r>
              <a:rPr sz="2000" spc="-5" dirty="0">
                <a:latin typeface="Arial"/>
                <a:cs typeface="Arial"/>
              </a:rPr>
              <a:t> </a:t>
            </a:r>
            <a:r>
              <a:rPr sz="2000" dirty="0">
                <a:latin typeface="Arial"/>
                <a:cs typeface="Arial"/>
              </a:rPr>
              <a:t>–</a:t>
            </a:r>
            <a:r>
              <a:rPr sz="2000" spc="-10" dirty="0">
                <a:latin typeface="Arial"/>
                <a:cs typeface="Arial"/>
              </a:rPr>
              <a:t> </a:t>
            </a:r>
            <a:r>
              <a:rPr sz="2000" dirty="0">
                <a:latin typeface="Arial"/>
                <a:cs typeface="Arial"/>
              </a:rPr>
              <a:t>оценка</a:t>
            </a:r>
            <a:r>
              <a:rPr sz="2000" spc="-25" dirty="0">
                <a:latin typeface="Arial"/>
                <a:cs typeface="Arial"/>
              </a:rPr>
              <a:t> </a:t>
            </a:r>
            <a:r>
              <a:rPr sz="2000" dirty="0">
                <a:latin typeface="Arial"/>
                <a:cs typeface="Arial"/>
              </a:rPr>
              <a:t>командой</a:t>
            </a:r>
            <a:r>
              <a:rPr sz="2000" spc="-30" dirty="0">
                <a:latin typeface="Arial"/>
                <a:cs typeface="Arial"/>
              </a:rPr>
              <a:t> </a:t>
            </a:r>
            <a:r>
              <a:rPr sz="2000" spc="-5" dirty="0">
                <a:latin typeface="Arial"/>
                <a:cs typeface="Arial"/>
              </a:rPr>
              <a:t>спринта</a:t>
            </a:r>
            <a:r>
              <a:rPr sz="2000" spc="-15" dirty="0">
                <a:latin typeface="Arial"/>
                <a:cs typeface="Arial"/>
              </a:rPr>
              <a:t> </a:t>
            </a:r>
            <a:r>
              <a:rPr sz="2000" dirty="0">
                <a:latin typeface="Arial"/>
                <a:cs typeface="Arial"/>
              </a:rPr>
              <a:t>и</a:t>
            </a:r>
            <a:r>
              <a:rPr sz="2000" spc="-15" dirty="0">
                <a:latin typeface="Arial"/>
                <a:cs typeface="Arial"/>
              </a:rPr>
              <a:t> </a:t>
            </a:r>
            <a:r>
              <a:rPr sz="2000" spc="-5" dirty="0">
                <a:latin typeface="Arial"/>
                <a:cs typeface="Arial"/>
              </a:rPr>
              <a:t>выработка</a:t>
            </a:r>
            <a:r>
              <a:rPr sz="2000" spc="-25" dirty="0">
                <a:latin typeface="Arial"/>
                <a:cs typeface="Arial"/>
              </a:rPr>
              <a:t> </a:t>
            </a:r>
            <a:r>
              <a:rPr sz="2000" spc="-10" dirty="0">
                <a:latin typeface="Arial"/>
                <a:cs typeface="Arial"/>
              </a:rPr>
              <a:t>улучшений</a:t>
            </a:r>
            <a:endParaRPr sz="2000">
              <a:latin typeface="Arial"/>
              <a:cs typeface="Arial"/>
            </a:endParaRPr>
          </a:p>
          <a:p>
            <a:pPr marL="355600" indent="-342900">
              <a:lnSpc>
                <a:spcPct val="100000"/>
              </a:lnSpc>
              <a:spcBef>
                <a:spcPts val="785"/>
              </a:spcBef>
              <a:buClr>
                <a:srgbClr val="006699"/>
              </a:buClr>
              <a:buSzPct val="135416"/>
              <a:buFont typeface="Wingdings"/>
              <a:buChar char=""/>
              <a:tabLst>
                <a:tab pos="355600" algn="l"/>
              </a:tabLst>
            </a:pPr>
            <a:r>
              <a:rPr sz="2400" spc="-5" dirty="0">
                <a:latin typeface="Arial"/>
                <a:cs typeface="Arial"/>
              </a:rPr>
              <a:t>Не</a:t>
            </a:r>
            <a:r>
              <a:rPr sz="2400" spc="-15" dirty="0">
                <a:latin typeface="Arial"/>
                <a:cs typeface="Arial"/>
              </a:rPr>
              <a:t> </a:t>
            </a:r>
            <a:r>
              <a:rPr sz="2400" spc="-30" dirty="0">
                <a:latin typeface="Arial"/>
                <a:cs typeface="Arial"/>
              </a:rPr>
              <a:t>хватает</a:t>
            </a:r>
            <a:r>
              <a:rPr sz="2400" spc="15" dirty="0">
                <a:latin typeface="Arial"/>
                <a:cs typeface="Arial"/>
              </a:rPr>
              <a:t> </a:t>
            </a:r>
            <a:r>
              <a:rPr sz="2400" spc="-10" dirty="0">
                <a:latin typeface="Arial"/>
                <a:cs typeface="Arial"/>
              </a:rPr>
              <a:t>обратной</a:t>
            </a:r>
            <a:r>
              <a:rPr sz="2400" dirty="0">
                <a:latin typeface="Arial"/>
                <a:cs typeface="Arial"/>
              </a:rPr>
              <a:t> </a:t>
            </a:r>
            <a:r>
              <a:rPr sz="2400" spc="-5" dirty="0">
                <a:latin typeface="Arial"/>
                <a:cs typeface="Arial"/>
              </a:rPr>
              <a:t>связи </a:t>
            </a:r>
            <a:r>
              <a:rPr sz="2400" spc="-15" dirty="0">
                <a:latin typeface="Arial"/>
                <a:cs typeface="Arial"/>
              </a:rPr>
              <a:t>стейкхолдеров </a:t>
            </a:r>
            <a:r>
              <a:rPr sz="2400" dirty="0">
                <a:latin typeface="Arial"/>
                <a:cs typeface="Arial"/>
              </a:rPr>
              <a:t>по</a:t>
            </a:r>
            <a:r>
              <a:rPr sz="2400" spc="-10" dirty="0">
                <a:latin typeface="Arial"/>
                <a:cs typeface="Arial"/>
              </a:rPr>
              <a:t> </a:t>
            </a:r>
            <a:r>
              <a:rPr sz="2400" spc="-15" dirty="0">
                <a:latin typeface="Arial"/>
                <a:cs typeface="Arial"/>
              </a:rPr>
              <a:t>работе</a:t>
            </a:r>
            <a:r>
              <a:rPr sz="2400" dirty="0">
                <a:latin typeface="Arial"/>
                <a:cs typeface="Arial"/>
              </a:rPr>
              <a:t> команды</a:t>
            </a:r>
            <a:endParaRPr sz="2400">
              <a:latin typeface="Arial"/>
              <a:cs typeface="Arial"/>
            </a:endParaRPr>
          </a:p>
          <a:p>
            <a:pPr marL="733425" lvl="1" indent="-343535">
              <a:lnSpc>
                <a:spcPct val="100000"/>
              </a:lnSpc>
              <a:spcBef>
                <a:spcPts val="1205"/>
              </a:spcBef>
              <a:buClr>
                <a:srgbClr val="006699"/>
              </a:buClr>
              <a:buSzPct val="135000"/>
              <a:buFont typeface="Wingdings"/>
              <a:buChar char=""/>
              <a:tabLst>
                <a:tab pos="733425" algn="l"/>
                <a:tab pos="734060" algn="l"/>
              </a:tabLst>
            </a:pPr>
            <a:r>
              <a:rPr sz="2000" spc="-15" dirty="0">
                <a:latin typeface="Arial"/>
                <a:cs typeface="Arial"/>
              </a:rPr>
              <a:t>Расширяем</a:t>
            </a:r>
            <a:r>
              <a:rPr sz="2000" spc="-5" dirty="0">
                <a:latin typeface="Arial"/>
                <a:cs typeface="Arial"/>
              </a:rPr>
              <a:t> Демо</a:t>
            </a:r>
            <a:r>
              <a:rPr sz="2000" spc="-20" dirty="0">
                <a:latin typeface="Arial"/>
                <a:cs typeface="Arial"/>
              </a:rPr>
              <a:t> </a:t>
            </a:r>
            <a:r>
              <a:rPr sz="2000" spc="-5" dirty="0">
                <a:latin typeface="Arial"/>
                <a:cs typeface="Arial"/>
              </a:rPr>
              <a:t>до</a:t>
            </a:r>
            <a:r>
              <a:rPr sz="2000" spc="-10" dirty="0">
                <a:latin typeface="Arial"/>
                <a:cs typeface="Arial"/>
              </a:rPr>
              <a:t> </a:t>
            </a:r>
            <a:r>
              <a:rPr sz="2000" dirty="0">
                <a:latin typeface="Arial"/>
                <a:cs typeface="Arial"/>
              </a:rPr>
              <a:t>Sprint</a:t>
            </a:r>
            <a:r>
              <a:rPr sz="2000" spc="-5" dirty="0">
                <a:latin typeface="Arial"/>
                <a:cs typeface="Arial"/>
              </a:rPr>
              <a:t> </a:t>
            </a:r>
            <a:r>
              <a:rPr sz="2000" spc="-15" dirty="0">
                <a:latin typeface="Arial"/>
                <a:cs typeface="Arial"/>
              </a:rPr>
              <a:t>Review, </a:t>
            </a:r>
            <a:r>
              <a:rPr sz="2000" spc="-35" dirty="0">
                <a:latin typeface="Arial"/>
                <a:cs typeface="Arial"/>
              </a:rPr>
              <a:t>Ретро</a:t>
            </a:r>
            <a:r>
              <a:rPr sz="2000" spc="-5" dirty="0">
                <a:latin typeface="Arial"/>
                <a:cs typeface="Arial"/>
              </a:rPr>
              <a:t> </a:t>
            </a:r>
            <a:r>
              <a:rPr sz="2000" dirty="0">
                <a:latin typeface="Arial"/>
                <a:cs typeface="Arial"/>
              </a:rPr>
              <a:t>–</a:t>
            </a:r>
            <a:r>
              <a:rPr sz="2000" spc="-5" dirty="0">
                <a:latin typeface="Arial"/>
                <a:cs typeface="Arial"/>
              </a:rPr>
              <a:t> внутреннее</a:t>
            </a:r>
            <a:r>
              <a:rPr sz="2000" spc="-25" dirty="0">
                <a:latin typeface="Arial"/>
                <a:cs typeface="Arial"/>
              </a:rPr>
              <a:t> </a:t>
            </a:r>
            <a:r>
              <a:rPr sz="2000" spc="-5" dirty="0">
                <a:latin typeface="Arial"/>
                <a:cs typeface="Arial"/>
              </a:rPr>
              <a:t>мероприятие</a:t>
            </a:r>
            <a:endParaRPr sz="2000">
              <a:latin typeface="Arial"/>
              <a:cs typeface="Arial"/>
            </a:endParaRPr>
          </a:p>
          <a:p>
            <a:pPr marL="355600" indent="-342900">
              <a:lnSpc>
                <a:spcPct val="100000"/>
              </a:lnSpc>
              <a:spcBef>
                <a:spcPts val="800"/>
              </a:spcBef>
              <a:buClr>
                <a:srgbClr val="006699"/>
              </a:buClr>
              <a:buSzPct val="135416"/>
              <a:buFont typeface="Wingdings"/>
              <a:buChar char=""/>
              <a:tabLst>
                <a:tab pos="355600" algn="l"/>
              </a:tabLst>
            </a:pPr>
            <a:r>
              <a:rPr sz="2400" spc="-10" dirty="0">
                <a:latin typeface="Arial"/>
                <a:cs typeface="Arial"/>
              </a:rPr>
              <a:t>Если</a:t>
            </a:r>
            <a:r>
              <a:rPr sz="2400" spc="-15" dirty="0">
                <a:latin typeface="Arial"/>
                <a:cs typeface="Arial"/>
              </a:rPr>
              <a:t> </a:t>
            </a:r>
            <a:r>
              <a:rPr sz="2400" spc="-25" dirty="0">
                <a:latin typeface="Arial"/>
                <a:cs typeface="Arial"/>
              </a:rPr>
              <a:t>пользователей</a:t>
            </a:r>
            <a:r>
              <a:rPr sz="2400" spc="10" dirty="0">
                <a:latin typeface="Arial"/>
                <a:cs typeface="Arial"/>
              </a:rPr>
              <a:t> </a:t>
            </a:r>
            <a:r>
              <a:rPr sz="2400" dirty="0">
                <a:latin typeface="Arial"/>
                <a:cs typeface="Arial"/>
              </a:rPr>
              <a:t>и</a:t>
            </a:r>
            <a:r>
              <a:rPr sz="2400" spc="5" dirty="0">
                <a:latin typeface="Arial"/>
                <a:cs typeface="Arial"/>
              </a:rPr>
              <a:t> </a:t>
            </a:r>
            <a:r>
              <a:rPr sz="2400" spc="-15" dirty="0">
                <a:latin typeface="Arial"/>
                <a:cs typeface="Arial"/>
              </a:rPr>
              <a:t>стейкхолдеров</a:t>
            </a:r>
            <a:r>
              <a:rPr sz="2400" spc="10" dirty="0">
                <a:latin typeface="Arial"/>
                <a:cs typeface="Arial"/>
              </a:rPr>
              <a:t> </a:t>
            </a:r>
            <a:r>
              <a:rPr sz="2400" spc="-20" dirty="0">
                <a:latin typeface="Arial"/>
                <a:cs typeface="Arial"/>
              </a:rPr>
              <a:t>нельзя</a:t>
            </a:r>
            <a:r>
              <a:rPr sz="2400" spc="5" dirty="0">
                <a:latin typeface="Arial"/>
                <a:cs typeface="Arial"/>
              </a:rPr>
              <a:t> </a:t>
            </a:r>
            <a:r>
              <a:rPr sz="2400" spc="-20" dirty="0">
                <a:latin typeface="Arial"/>
                <a:cs typeface="Arial"/>
              </a:rPr>
              <a:t>позвать</a:t>
            </a:r>
            <a:r>
              <a:rPr sz="2400" spc="10" dirty="0">
                <a:latin typeface="Arial"/>
                <a:cs typeface="Arial"/>
              </a:rPr>
              <a:t> </a:t>
            </a:r>
            <a:r>
              <a:rPr sz="2400" spc="-5" dirty="0">
                <a:latin typeface="Arial"/>
                <a:cs typeface="Arial"/>
              </a:rPr>
              <a:t>на</a:t>
            </a:r>
            <a:r>
              <a:rPr sz="2400" dirty="0">
                <a:latin typeface="Arial"/>
                <a:cs typeface="Arial"/>
              </a:rPr>
              <a:t> </a:t>
            </a:r>
            <a:r>
              <a:rPr sz="2400" spc="-5" dirty="0">
                <a:latin typeface="Arial"/>
                <a:cs typeface="Arial"/>
              </a:rPr>
              <a:t>Демо</a:t>
            </a:r>
            <a:endParaRPr sz="2400">
              <a:latin typeface="Arial"/>
              <a:cs typeface="Arial"/>
            </a:endParaRPr>
          </a:p>
          <a:p>
            <a:pPr marL="733425" lvl="1" indent="-343535">
              <a:lnSpc>
                <a:spcPct val="100000"/>
              </a:lnSpc>
              <a:spcBef>
                <a:spcPts val="1210"/>
              </a:spcBef>
              <a:buClr>
                <a:srgbClr val="006699"/>
              </a:buClr>
              <a:buSzPct val="135000"/>
              <a:buFont typeface="Wingdings"/>
              <a:buChar char=""/>
              <a:tabLst>
                <a:tab pos="733425" algn="l"/>
                <a:tab pos="734060" algn="l"/>
              </a:tabLst>
            </a:pPr>
            <a:r>
              <a:rPr sz="2000" spc="-5" dirty="0">
                <a:latin typeface="Arial"/>
                <a:cs typeface="Arial"/>
              </a:rPr>
              <a:t>Неверный</a:t>
            </a:r>
            <a:r>
              <a:rPr sz="2000" spc="-30" dirty="0">
                <a:latin typeface="Arial"/>
                <a:cs typeface="Arial"/>
              </a:rPr>
              <a:t> </a:t>
            </a:r>
            <a:r>
              <a:rPr sz="2000" spc="-10" dirty="0">
                <a:latin typeface="Arial"/>
                <a:cs typeface="Arial"/>
              </a:rPr>
              <a:t>вариант:</a:t>
            </a:r>
            <a:r>
              <a:rPr sz="2000" spc="-30" dirty="0">
                <a:latin typeface="Arial"/>
                <a:cs typeface="Arial"/>
              </a:rPr>
              <a:t> </a:t>
            </a:r>
            <a:r>
              <a:rPr sz="2000" spc="-5" dirty="0">
                <a:latin typeface="Arial"/>
                <a:cs typeface="Arial"/>
              </a:rPr>
              <a:t>провести</a:t>
            </a:r>
            <a:r>
              <a:rPr sz="2000" spc="-20" dirty="0">
                <a:latin typeface="Arial"/>
                <a:cs typeface="Arial"/>
              </a:rPr>
              <a:t> </a:t>
            </a:r>
            <a:r>
              <a:rPr sz="2000" spc="-5" dirty="0">
                <a:latin typeface="Arial"/>
                <a:cs typeface="Arial"/>
              </a:rPr>
              <a:t>Демо</a:t>
            </a:r>
            <a:r>
              <a:rPr sz="2000" spc="-20" dirty="0">
                <a:latin typeface="Arial"/>
                <a:cs typeface="Arial"/>
              </a:rPr>
              <a:t> </a:t>
            </a:r>
            <a:r>
              <a:rPr sz="2000" spc="-5" dirty="0">
                <a:latin typeface="Arial"/>
                <a:cs typeface="Arial"/>
              </a:rPr>
              <a:t>для</a:t>
            </a:r>
            <a:r>
              <a:rPr sz="2000" dirty="0">
                <a:latin typeface="Arial"/>
                <a:cs typeface="Arial"/>
              </a:rPr>
              <a:t> Product</a:t>
            </a:r>
            <a:r>
              <a:rPr sz="2000" spc="-30" dirty="0">
                <a:latin typeface="Arial"/>
                <a:cs typeface="Arial"/>
              </a:rPr>
              <a:t> </a:t>
            </a:r>
            <a:r>
              <a:rPr sz="2000" dirty="0">
                <a:latin typeface="Arial"/>
                <a:cs typeface="Arial"/>
              </a:rPr>
              <a:t>Owner</a:t>
            </a:r>
            <a:r>
              <a:rPr sz="2000" spc="-15" dirty="0">
                <a:latin typeface="Arial"/>
                <a:cs typeface="Arial"/>
              </a:rPr>
              <a:t> </a:t>
            </a:r>
            <a:r>
              <a:rPr sz="2000" dirty="0">
                <a:latin typeface="Arial"/>
                <a:cs typeface="Arial"/>
              </a:rPr>
              <a:t>–</a:t>
            </a:r>
            <a:r>
              <a:rPr sz="2000" spc="-5" dirty="0">
                <a:latin typeface="Arial"/>
                <a:cs typeface="Arial"/>
              </a:rPr>
              <a:t> </a:t>
            </a:r>
            <a:r>
              <a:rPr sz="2000" spc="-20" dirty="0">
                <a:latin typeface="Arial"/>
                <a:cs typeface="Arial"/>
              </a:rPr>
              <a:t>его</a:t>
            </a:r>
            <a:r>
              <a:rPr sz="2000" spc="-15" dirty="0">
                <a:latin typeface="Arial"/>
                <a:cs typeface="Arial"/>
              </a:rPr>
              <a:t> </a:t>
            </a:r>
            <a:r>
              <a:rPr sz="2000" spc="-5" dirty="0">
                <a:latin typeface="Arial"/>
                <a:cs typeface="Arial"/>
              </a:rPr>
              <a:t>оценки</a:t>
            </a:r>
            <a:r>
              <a:rPr sz="2000" spc="-15" dirty="0">
                <a:latin typeface="Arial"/>
                <a:cs typeface="Arial"/>
              </a:rPr>
              <a:t> </a:t>
            </a:r>
            <a:r>
              <a:rPr sz="2000" spc="-20" dirty="0">
                <a:latin typeface="Arial"/>
                <a:cs typeface="Arial"/>
              </a:rPr>
              <a:t>недостаточно</a:t>
            </a:r>
            <a:endParaRPr sz="2000">
              <a:latin typeface="Arial"/>
              <a:cs typeface="Arial"/>
            </a:endParaRPr>
          </a:p>
          <a:p>
            <a:pPr marL="733425" lvl="1" indent="-343535">
              <a:lnSpc>
                <a:spcPct val="100000"/>
              </a:lnSpc>
              <a:spcBef>
                <a:spcPts val="800"/>
              </a:spcBef>
              <a:buClr>
                <a:srgbClr val="006699"/>
              </a:buClr>
              <a:buSzPct val="135000"/>
              <a:buFont typeface="Wingdings"/>
              <a:buChar char=""/>
              <a:tabLst>
                <a:tab pos="733425" algn="l"/>
                <a:tab pos="734060" algn="l"/>
              </a:tabLst>
            </a:pPr>
            <a:r>
              <a:rPr sz="2000" spc="-5" dirty="0">
                <a:latin typeface="Arial"/>
                <a:cs typeface="Arial"/>
              </a:rPr>
              <a:t>Надо:</a:t>
            </a:r>
            <a:r>
              <a:rPr sz="2000" spc="-25" dirty="0">
                <a:latin typeface="Arial"/>
                <a:cs typeface="Arial"/>
              </a:rPr>
              <a:t> </a:t>
            </a:r>
            <a:r>
              <a:rPr sz="2000" spc="-10" dirty="0">
                <a:latin typeface="Arial"/>
                <a:cs typeface="Arial"/>
              </a:rPr>
              <a:t>конструировать</a:t>
            </a:r>
            <a:r>
              <a:rPr sz="2000" spc="-35" dirty="0">
                <a:latin typeface="Arial"/>
                <a:cs typeface="Arial"/>
              </a:rPr>
              <a:t> </a:t>
            </a:r>
            <a:r>
              <a:rPr sz="2000" dirty="0">
                <a:latin typeface="Arial"/>
                <a:cs typeface="Arial"/>
              </a:rPr>
              <a:t>сложную</a:t>
            </a:r>
            <a:r>
              <a:rPr sz="2000" spc="-35" dirty="0">
                <a:latin typeface="Arial"/>
                <a:cs typeface="Arial"/>
              </a:rPr>
              <a:t> </a:t>
            </a:r>
            <a:r>
              <a:rPr sz="2000" spc="5" dirty="0">
                <a:latin typeface="Arial"/>
                <a:cs typeface="Arial"/>
              </a:rPr>
              <a:t>коммуникацию,</a:t>
            </a:r>
            <a:r>
              <a:rPr sz="2000" spc="-40" dirty="0">
                <a:latin typeface="Arial"/>
                <a:cs typeface="Arial"/>
              </a:rPr>
              <a:t> </a:t>
            </a:r>
            <a:r>
              <a:rPr sz="2000" spc="-10" dirty="0">
                <a:latin typeface="Arial"/>
                <a:cs typeface="Arial"/>
              </a:rPr>
              <a:t>чтобы</a:t>
            </a:r>
            <a:r>
              <a:rPr sz="2000" spc="-20" dirty="0">
                <a:latin typeface="Arial"/>
                <a:cs typeface="Arial"/>
              </a:rPr>
              <a:t> </a:t>
            </a:r>
            <a:r>
              <a:rPr sz="2000" spc="-10" dirty="0">
                <a:latin typeface="Arial"/>
                <a:cs typeface="Arial"/>
              </a:rPr>
              <a:t>получить</a:t>
            </a:r>
            <a:r>
              <a:rPr sz="2000" spc="10" dirty="0">
                <a:latin typeface="Arial"/>
                <a:cs typeface="Arial"/>
              </a:rPr>
              <a:t> </a:t>
            </a:r>
            <a:r>
              <a:rPr sz="2000" spc="-10" dirty="0">
                <a:latin typeface="Arial"/>
                <a:cs typeface="Arial"/>
              </a:rPr>
              <a:t>обратную</a:t>
            </a:r>
            <a:r>
              <a:rPr sz="2000" spc="-15" dirty="0">
                <a:latin typeface="Arial"/>
                <a:cs typeface="Arial"/>
              </a:rPr>
              <a:t> </a:t>
            </a:r>
            <a:r>
              <a:rPr sz="2000" spc="-5" dirty="0">
                <a:latin typeface="Arial"/>
                <a:cs typeface="Arial"/>
              </a:rPr>
              <a:t>связь</a:t>
            </a:r>
            <a:endParaRPr sz="2000">
              <a:latin typeface="Arial"/>
              <a:cs typeface="Arial"/>
            </a:endParaRPr>
          </a:p>
          <a:p>
            <a:pPr marL="733425" lvl="1" indent="-343535">
              <a:lnSpc>
                <a:spcPct val="100000"/>
              </a:lnSpc>
              <a:spcBef>
                <a:spcPts val="795"/>
              </a:spcBef>
              <a:buClr>
                <a:srgbClr val="006699"/>
              </a:buClr>
              <a:buSzPct val="135000"/>
              <a:buFont typeface="Wingdings"/>
              <a:buChar char=""/>
              <a:tabLst>
                <a:tab pos="733425" algn="l"/>
                <a:tab pos="734060" algn="l"/>
              </a:tabLst>
            </a:pPr>
            <a:r>
              <a:rPr sz="2000" spc="-10" dirty="0">
                <a:latin typeface="Arial"/>
                <a:cs typeface="Arial"/>
              </a:rPr>
              <a:t>Если </a:t>
            </a:r>
            <a:r>
              <a:rPr sz="2000" dirty="0">
                <a:latin typeface="Arial"/>
                <a:cs typeface="Arial"/>
              </a:rPr>
              <a:t>мы</a:t>
            </a:r>
            <a:r>
              <a:rPr sz="2000" spc="10" dirty="0">
                <a:latin typeface="Arial"/>
                <a:cs typeface="Arial"/>
              </a:rPr>
              <a:t> </a:t>
            </a:r>
            <a:r>
              <a:rPr sz="2000" spc="-20" dirty="0">
                <a:latin typeface="Arial"/>
                <a:cs typeface="Arial"/>
              </a:rPr>
              <a:t>делаем </a:t>
            </a:r>
            <a:r>
              <a:rPr sz="2000" spc="-10" dirty="0">
                <a:latin typeface="Arial"/>
                <a:cs typeface="Arial"/>
              </a:rPr>
              <a:t>продукт</a:t>
            </a:r>
            <a:r>
              <a:rPr sz="2000" spc="10" dirty="0">
                <a:latin typeface="Arial"/>
                <a:cs typeface="Arial"/>
              </a:rPr>
              <a:t> </a:t>
            </a:r>
            <a:r>
              <a:rPr sz="2000" spc="-5" dirty="0">
                <a:latin typeface="Arial"/>
                <a:cs typeface="Arial"/>
              </a:rPr>
              <a:t>для</a:t>
            </a:r>
            <a:r>
              <a:rPr sz="2000" spc="5" dirty="0">
                <a:latin typeface="Arial"/>
                <a:cs typeface="Arial"/>
              </a:rPr>
              <a:t> </a:t>
            </a:r>
            <a:r>
              <a:rPr sz="2000" spc="-5" dirty="0">
                <a:latin typeface="Arial"/>
                <a:cs typeface="Arial"/>
              </a:rPr>
              <a:t>массового</a:t>
            </a:r>
            <a:r>
              <a:rPr sz="2000" spc="-30" dirty="0">
                <a:latin typeface="Arial"/>
                <a:cs typeface="Arial"/>
              </a:rPr>
              <a:t> </a:t>
            </a:r>
            <a:r>
              <a:rPr sz="2000" spc="-20" dirty="0">
                <a:latin typeface="Arial"/>
                <a:cs typeface="Arial"/>
              </a:rPr>
              <a:t>потребителя,</a:t>
            </a:r>
            <a:r>
              <a:rPr sz="2000" dirty="0">
                <a:latin typeface="Arial"/>
                <a:cs typeface="Arial"/>
              </a:rPr>
              <a:t> </a:t>
            </a:r>
            <a:r>
              <a:rPr sz="2000" spc="-20" dirty="0">
                <a:latin typeface="Arial"/>
                <a:cs typeface="Arial"/>
              </a:rPr>
              <a:t>то</a:t>
            </a:r>
            <a:r>
              <a:rPr sz="2000" spc="10" dirty="0">
                <a:latin typeface="Arial"/>
                <a:cs typeface="Arial"/>
              </a:rPr>
              <a:t> </a:t>
            </a:r>
            <a:r>
              <a:rPr sz="2000" spc="-15" dirty="0">
                <a:latin typeface="Arial"/>
                <a:cs typeface="Arial"/>
              </a:rPr>
              <a:t>там</a:t>
            </a:r>
            <a:r>
              <a:rPr sz="2000" spc="-5" dirty="0">
                <a:latin typeface="Arial"/>
                <a:cs typeface="Arial"/>
              </a:rPr>
              <a:t> надо</a:t>
            </a:r>
            <a:r>
              <a:rPr sz="2000" spc="-10" dirty="0">
                <a:latin typeface="Arial"/>
                <a:cs typeface="Arial"/>
              </a:rPr>
              <a:t> </a:t>
            </a:r>
            <a:r>
              <a:rPr sz="2000" spc="-20" dirty="0">
                <a:latin typeface="Arial"/>
                <a:cs typeface="Arial"/>
              </a:rPr>
              <a:t>работать</a:t>
            </a:r>
            <a:r>
              <a:rPr sz="2000" spc="-15" dirty="0">
                <a:latin typeface="Arial"/>
                <a:cs typeface="Arial"/>
              </a:rPr>
              <a:t> </a:t>
            </a:r>
            <a:r>
              <a:rPr sz="2000" dirty="0">
                <a:latin typeface="Arial"/>
                <a:cs typeface="Arial"/>
              </a:rPr>
              <a:t>с</a:t>
            </a:r>
            <a:endParaRPr sz="2000">
              <a:latin typeface="Arial"/>
              <a:cs typeface="Arial"/>
            </a:endParaRPr>
          </a:p>
          <a:p>
            <a:pPr marL="733425">
              <a:lnSpc>
                <a:spcPct val="100000"/>
              </a:lnSpc>
            </a:pPr>
            <a:r>
              <a:rPr sz="2000" spc="-15" dirty="0">
                <a:latin typeface="Arial"/>
                <a:cs typeface="Arial"/>
              </a:rPr>
              <a:t>гипотезами</a:t>
            </a:r>
            <a:r>
              <a:rPr sz="2000" spc="-35" dirty="0">
                <a:latin typeface="Arial"/>
                <a:cs typeface="Arial"/>
              </a:rPr>
              <a:t> </a:t>
            </a:r>
            <a:r>
              <a:rPr sz="2000" dirty="0">
                <a:latin typeface="Arial"/>
                <a:cs typeface="Arial"/>
              </a:rPr>
              <a:t>о</a:t>
            </a:r>
            <a:r>
              <a:rPr sz="2000" spc="-25" dirty="0">
                <a:latin typeface="Arial"/>
                <a:cs typeface="Arial"/>
              </a:rPr>
              <a:t> </a:t>
            </a:r>
            <a:r>
              <a:rPr sz="2000" spc="-5" dirty="0">
                <a:latin typeface="Arial"/>
                <a:cs typeface="Arial"/>
              </a:rPr>
              <a:t>ценности,</a:t>
            </a:r>
            <a:r>
              <a:rPr sz="2000" spc="-35" dirty="0">
                <a:latin typeface="Arial"/>
                <a:cs typeface="Arial"/>
              </a:rPr>
              <a:t> </a:t>
            </a:r>
            <a:r>
              <a:rPr sz="2000" dirty="0">
                <a:latin typeface="Arial"/>
                <a:cs typeface="Arial"/>
              </a:rPr>
              <a:t>и</a:t>
            </a:r>
            <a:r>
              <a:rPr sz="2000" spc="-30" dirty="0">
                <a:latin typeface="Arial"/>
                <a:cs typeface="Arial"/>
              </a:rPr>
              <a:t> </a:t>
            </a:r>
            <a:r>
              <a:rPr sz="2000" spc="-10" dirty="0">
                <a:latin typeface="Arial"/>
                <a:cs typeface="Arial"/>
              </a:rPr>
              <a:t>проверять</a:t>
            </a:r>
            <a:r>
              <a:rPr sz="2000" spc="10" dirty="0">
                <a:latin typeface="Arial"/>
                <a:cs typeface="Arial"/>
              </a:rPr>
              <a:t> </a:t>
            </a:r>
            <a:r>
              <a:rPr sz="2000" dirty="0">
                <a:latin typeface="Arial"/>
                <a:cs typeface="Arial"/>
              </a:rPr>
              <a:t>–</a:t>
            </a:r>
            <a:r>
              <a:rPr sz="2000" spc="-25" dirty="0">
                <a:latin typeface="Arial"/>
                <a:cs typeface="Arial"/>
              </a:rPr>
              <a:t> </a:t>
            </a:r>
            <a:r>
              <a:rPr sz="2000" spc="-5" dirty="0">
                <a:latin typeface="Arial"/>
                <a:cs typeface="Arial"/>
              </a:rPr>
              <a:t>получилось</a:t>
            </a:r>
            <a:r>
              <a:rPr sz="2000" spc="-25" dirty="0">
                <a:latin typeface="Arial"/>
                <a:cs typeface="Arial"/>
              </a:rPr>
              <a:t> </a:t>
            </a:r>
            <a:r>
              <a:rPr sz="2000" spc="-5" dirty="0">
                <a:latin typeface="Arial"/>
                <a:cs typeface="Arial"/>
              </a:rPr>
              <a:t>или</a:t>
            </a:r>
            <a:r>
              <a:rPr sz="2000" spc="-30" dirty="0">
                <a:latin typeface="Arial"/>
                <a:cs typeface="Arial"/>
              </a:rPr>
              <a:t> </a:t>
            </a:r>
            <a:r>
              <a:rPr sz="2000" spc="-25" dirty="0">
                <a:latin typeface="Arial"/>
                <a:cs typeface="Arial"/>
              </a:rPr>
              <a:t>нет</a:t>
            </a:r>
            <a:endParaRPr sz="2000">
              <a:latin typeface="Arial"/>
              <a:cs typeface="Arial"/>
            </a:endParaRPr>
          </a:p>
          <a:p>
            <a:pPr marL="355600" indent="-342900">
              <a:lnSpc>
                <a:spcPct val="100000"/>
              </a:lnSpc>
              <a:spcBef>
                <a:spcPts val="800"/>
              </a:spcBef>
              <a:buClr>
                <a:srgbClr val="006699"/>
              </a:buClr>
              <a:buSzPct val="135416"/>
              <a:buFont typeface="Wingdings"/>
              <a:buChar char=""/>
              <a:tabLst>
                <a:tab pos="355600" algn="l"/>
              </a:tabLst>
            </a:pPr>
            <a:r>
              <a:rPr sz="2400" spc="-35" dirty="0">
                <a:latin typeface="Arial"/>
                <a:cs typeface="Arial"/>
              </a:rPr>
              <a:t>Ретро:</a:t>
            </a:r>
            <a:r>
              <a:rPr sz="2400" dirty="0">
                <a:latin typeface="Arial"/>
                <a:cs typeface="Arial"/>
              </a:rPr>
              <a:t> </a:t>
            </a:r>
            <a:r>
              <a:rPr sz="2400" spc="-10" dirty="0">
                <a:latin typeface="Arial"/>
                <a:cs typeface="Arial"/>
              </a:rPr>
              <a:t>что </a:t>
            </a:r>
            <a:r>
              <a:rPr sz="2400" spc="-5" dirty="0">
                <a:latin typeface="Arial"/>
                <a:cs typeface="Arial"/>
              </a:rPr>
              <a:t>нам</a:t>
            </a:r>
            <a:r>
              <a:rPr sz="2400" spc="-10" dirty="0">
                <a:latin typeface="Arial"/>
                <a:cs typeface="Arial"/>
              </a:rPr>
              <a:t> </a:t>
            </a:r>
            <a:r>
              <a:rPr sz="2400" spc="-20" dirty="0">
                <a:latin typeface="Arial"/>
                <a:cs typeface="Arial"/>
              </a:rPr>
              <a:t>мешает</a:t>
            </a:r>
            <a:r>
              <a:rPr sz="2400" spc="10" dirty="0">
                <a:latin typeface="Arial"/>
                <a:cs typeface="Arial"/>
              </a:rPr>
              <a:t> </a:t>
            </a:r>
            <a:r>
              <a:rPr sz="2400" dirty="0">
                <a:latin typeface="Arial"/>
                <a:cs typeface="Arial"/>
              </a:rPr>
              <a:t>быть</a:t>
            </a:r>
            <a:r>
              <a:rPr sz="2400" spc="-25" dirty="0">
                <a:latin typeface="Arial"/>
                <a:cs typeface="Arial"/>
              </a:rPr>
              <a:t> </a:t>
            </a:r>
            <a:r>
              <a:rPr sz="2400" spc="-5" dirty="0">
                <a:latin typeface="Arial"/>
                <a:cs typeface="Arial"/>
              </a:rPr>
              <a:t>лучше</a:t>
            </a:r>
            <a:r>
              <a:rPr sz="2400" spc="-10" dirty="0">
                <a:latin typeface="Arial"/>
                <a:cs typeface="Arial"/>
              </a:rPr>
              <a:t> </a:t>
            </a:r>
            <a:r>
              <a:rPr sz="2400" dirty="0">
                <a:latin typeface="Arial"/>
                <a:cs typeface="Arial"/>
              </a:rPr>
              <a:t>и</a:t>
            </a:r>
            <a:r>
              <a:rPr sz="2400" spc="-5" dirty="0">
                <a:latin typeface="Arial"/>
                <a:cs typeface="Arial"/>
              </a:rPr>
              <a:t> </a:t>
            </a:r>
            <a:r>
              <a:rPr sz="2400" spc="10" dirty="0">
                <a:latin typeface="Arial"/>
                <a:cs typeface="Arial"/>
              </a:rPr>
              <a:t>как</a:t>
            </a:r>
            <a:r>
              <a:rPr sz="2400" spc="-10" dirty="0">
                <a:latin typeface="Arial"/>
                <a:cs typeface="Arial"/>
              </a:rPr>
              <a:t> </a:t>
            </a:r>
            <a:r>
              <a:rPr sz="2400" spc="-25" dirty="0">
                <a:latin typeface="Arial"/>
                <a:cs typeface="Arial"/>
              </a:rPr>
              <a:t>это</a:t>
            </a:r>
            <a:r>
              <a:rPr sz="2400" spc="-15" dirty="0">
                <a:latin typeface="Arial"/>
                <a:cs typeface="Arial"/>
              </a:rPr>
              <a:t> </a:t>
            </a:r>
            <a:r>
              <a:rPr sz="2400" dirty="0">
                <a:latin typeface="Arial"/>
                <a:cs typeface="Arial"/>
              </a:rPr>
              <a:t>изменить?</a:t>
            </a:r>
            <a:endParaRPr sz="2400">
              <a:latin typeface="Arial"/>
              <a:cs typeface="Arial"/>
            </a:endParaRPr>
          </a:p>
        </p:txBody>
      </p:sp>
    </p:spTree>
    <p:extLst>
      <p:ext uri="{BB962C8B-B14F-4D97-AF65-F5344CB8AC3E}">
        <p14:creationId xmlns:p14="http://schemas.microsoft.com/office/powerpoint/2010/main" val="4228954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9821545" cy="574040"/>
          </a:xfrm>
          <a:prstGeom prst="rect">
            <a:avLst/>
          </a:prstGeom>
        </p:spPr>
        <p:txBody>
          <a:bodyPr vert="horz" wrap="square" lIns="0" tIns="12700" rIns="0" bIns="0" rtlCol="0">
            <a:spAutoFit/>
          </a:bodyPr>
          <a:lstStyle/>
          <a:p>
            <a:pPr marL="12700">
              <a:lnSpc>
                <a:spcPct val="100000"/>
              </a:lnSpc>
              <a:spcBef>
                <a:spcPts val="100"/>
              </a:spcBef>
            </a:pPr>
            <a:r>
              <a:rPr spc="-50" dirty="0"/>
              <a:t>Культура</a:t>
            </a:r>
            <a:r>
              <a:rPr spc="-10" dirty="0"/>
              <a:t> </a:t>
            </a:r>
            <a:r>
              <a:rPr dirty="0"/>
              <a:t>и </a:t>
            </a:r>
            <a:r>
              <a:rPr spc="-10" dirty="0"/>
              <a:t>процессы</a:t>
            </a:r>
            <a:r>
              <a:rPr spc="-5" dirty="0"/>
              <a:t> </a:t>
            </a:r>
            <a:r>
              <a:rPr dirty="0"/>
              <a:t>–</a:t>
            </a:r>
            <a:r>
              <a:rPr spc="-5" dirty="0"/>
              <a:t> </a:t>
            </a:r>
            <a:r>
              <a:rPr spc="-20" dirty="0"/>
              <a:t>две</a:t>
            </a:r>
            <a:r>
              <a:rPr spc="-5" dirty="0"/>
              <a:t> </a:t>
            </a:r>
            <a:r>
              <a:rPr spc="-10" dirty="0"/>
              <a:t>стороны</a:t>
            </a:r>
            <a:r>
              <a:rPr spc="-15" dirty="0"/>
              <a:t> </a:t>
            </a:r>
            <a:r>
              <a:rPr spc="-5" dirty="0"/>
              <a:t>компании</a:t>
            </a:r>
          </a:p>
        </p:txBody>
      </p:sp>
      <p:grpSp>
        <p:nvGrpSpPr>
          <p:cNvPr id="3" name="object 3"/>
          <p:cNvGrpSpPr/>
          <p:nvPr/>
        </p:nvGrpSpPr>
        <p:grpSpPr>
          <a:xfrm>
            <a:off x="3697223" y="1283144"/>
            <a:ext cx="3270885" cy="4366895"/>
            <a:chOff x="3697223" y="1283144"/>
            <a:chExt cx="3270885" cy="4366895"/>
          </a:xfrm>
        </p:grpSpPr>
        <p:sp>
          <p:nvSpPr>
            <p:cNvPr id="4" name="object 4"/>
            <p:cNvSpPr/>
            <p:nvPr/>
          </p:nvSpPr>
          <p:spPr>
            <a:xfrm>
              <a:off x="3726941" y="4783073"/>
              <a:ext cx="3228340" cy="853440"/>
            </a:xfrm>
            <a:custGeom>
              <a:avLst/>
              <a:gdLst/>
              <a:ahLst/>
              <a:cxnLst/>
              <a:rect l="l" t="t" r="r" b="b"/>
              <a:pathLst>
                <a:path w="3228340" h="853439">
                  <a:moveTo>
                    <a:pt x="3227832" y="0"/>
                  </a:moveTo>
                  <a:lnTo>
                    <a:pt x="0" y="15239"/>
                  </a:lnTo>
                  <a:lnTo>
                    <a:pt x="2246" y="167233"/>
                  </a:lnTo>
                  <a:lnTo>
                    <a:pt x="2944" y="257383"/>
                  </a:lnTo>
                  <a:lnTo>
                    <a:pt x="2767" y="356880"/>
                  </a:lnTo>
                  <a:lnTo>
                    <a:pt x="3429" y="418592"/>
                  </a:lnTo>
                  <a:lnTo>
                    <a:pt x="234061" y="853439"/>
                  </a:lnTo>
                  <a:lnTo>
                    <a:pt x="2576449" y="853439"/>
                  </a:lnTo>
                  <a:lnTo>
                    <a:pt x="2690583" y="752957"/>
                  </a:lnTo>
                  <a:lnTo>
                    <a:pt x="2724258" y="722831"/>
                  </a:lnTo>
                  <a:lnTo>
                    <a:pt x="2756109" y="693765"/>
                  </a:lnTo>
                  <a:lnTo>
                    <a:pt x="2786351" y="665386"/>
                  </a:lnTo>
                  <a:lnTo>
                    <a:pt x="2815201" y="637322"/>
                  </a:lnTo>
                  <a:lnTo>
                    <a:pt x="2842874" y="609198"/>
                  </a:lnTo>
                  <a:lnTo>
                    <a:pt x="2869588" y="580640"/>
                  </a:lnTo>
                  <a:lnTo>
                    <a:pt x="2895558" y="551276"/>
                  </a:lnTo>
                  <a:lnTo>
                    <a:pt x="2920999" y="520731"/>
                  </a:lnTo>
                  <a:lnTo>
                    <a:pt x="2946130" y="488633"/>
                  </a:lnTo>
                  <a:lnTo>
                    <a:pt x="2971164" y="454607"/>
                  </a:lnTo>
                  <a:lnTo>
                    <a:pt x="2996319" y="418280"/>
                  </a:lnTo>
                  <a:lnTo>
                    <a:pt x="3021811" y="379278"/>
                  </a:lnTo>
                  <a:lnTo>
                    <a:pt x="3047855" y="337228"/>
                  </a:lnTo>
                  <a:lnTo>
                    <a:pt x="3074668" y="291757"/>
                  </a:lnTo>
                  <a:lnTo>
                    <a:pt x="3102466" y="242490"/>
                  </a:lnTo>
                  <a:lnTo>
                    <a:pt x="3131466" y="189055"/>
                  </a:lnTo>
                  <a:lnTo>
                    <a:pt x="3161882" y="131077"/>
                  </a:lnTo>
                  <a:lnTo>
                    <a:pt x="3193932" y="68183"/>
                  </a:lnTo>
                  <a:lnTo>
                    <a:pt x="3227832" y="0"/>
                  </a:lnTo>
                  <a:close/>
                </a:path>
              </a:pathLst>
            </a:custGeom>
            <a:solidFill>
              <a:srgbClr val="9DE2AD"/>
            </a:solidFill>
          </p:spPr>
          <p:txBody>
            <a:bodyPr wrap="square" lIns="0" tIns="0" rIns="0" bIns="0" rtlCol="0"/>
            <a:lstStyle/>
            <a:p>
              <a:endParaRPr/>
            </a:p>
          </p:txBody>
        </p:sp>
        <p:sp>
          <p:nvSpPr>
            <p:cNvPr id="5" name="object 5"/>
            <p:cNvSpPr/>
            <p:nvPr/>
          </p:nvSpPr>
          <p:spPr>
            <a:xfrm>
              <a:off x="3726941" y="4783073"/>
              <a:ext cx="3228340" cy="853440"/>
            </a:xfrm>
            <a:custGeom>
              <a:avLst/>
              <a:gdLst/>
              <a:ahLst/>
              <a:cxnLst/>
              <a:rect l="l" t="t" r="r" b="b"/>
              <a:pathLst>
                <a:path w="3228340" h="853439">
                  <a:moveTo>
                    <a:pt x="3227832" y="0"/>
                  </a:moveTo>
                  <a:lnTo>
                    <a:pt x="3193932" y="68183"/>
                  </a:lnTo>
                  <a:lnTo>
                    <a:pt x="3161882" y="131077"/>
                  </a:lnTo>
                  <a:lnTo>
                    <a:pt x="3131466" y="189055"/>
                  </a:lnTo>
                  <a:lnTo>
                    <a:pt x="3102466" y="242490"/>
                  </a:lnTo>
                  <a:lnTo>
                    <a:pt x="3074668" y="291757"/>
                  </a:lnTo>
                  <a:lnTo>
                    <a:pt x="3047855" y="337228"/>
                  </a:lnTo>
                  <a:lnTo>
                    <a:pt x="3021811" y="379278"/>
                  </a:lnTo>
                  <a:lnTo>
                    <a:pt x="2996319" y="418280"/>
                  </a:lnTo>
                  <a:lnTo>
                    <a:pt x="2971164" y="454607"/>
                  </a:lnTo>
                  <a:lnTo>
                    <a:pt x="2946130" y="488633"/>
                  </a:lnTo>
                  <a:lnTo>
                    <a:pt x="2920999" y="520731"/>
                  </a:lnTo>
                  <a:lnTo>
                    <a:pt x="2895558" y="551276"/>
                  </a:lnTo>
                  <a:lnTo>
                    <a:pt x="2869588" y="580640"/>
                  </a:lnTo>
                  <a:lnTo>
                    <a:pt x="2842874" y="609198"/>
                  </a:lnTo>
                  <a:lnTo>
                    <a:pt x="2815201" y="637322"/>
                  </a:lnTo>
                  <a:lnTo>
                    <a:pt x="2786351" y="665386"/>
                  </a:lnTo>
                  <a:lnTo>
                    <a:pt x="2756109" y="693765"/>
                  </a:lnTo>
                  <a:lnTo>
                    <a:pt x="2724258" y="722831"/>
                  </a:lnTo>
                  <a:lnTo>
                    <a:pt x="2690583" y="752957"/>
                  </a:lnTo>
                  <a:lnTo>
                    <a:pt x="2654867" y="784519"/>
                  </a:lnTo>
                  <a:lnTo>
                    <a:pt x="2616894" y="817888"/>
                  </a:lnTo>
                  <a:lnTo>
                    <a:pt x="2576449" y="853439"/>
                  </a:lnTo>
                  <a:lnTo>
                    <a:pt x="234061" y="853439"/>
                  </a:lnTo>
                  <a:lnTo>
                    <a:pt x="3429" y="418592"/>
                  </a:lnTo>
                  <a:lnTo>
                    <a:pt x="2955" y="384011"/>
                  </a:lnTo>
                  <a:lnTo>
                    <a:pt x="2767" y="356880"/>
                  </a:lnTo>
                  <a:lnTo>
                    <a:pt x="2768" y="333924"/>
                  </a:lnTo>
                  <a:lnTo>
                    <a:pt x="2862" y="311871"/>
                  </a:lnTo>
                  <a:lnTo>
                    <a:pt x="2952" y="287448"/>
                  </a:lnTo>
                  <a:lnTo>
                    <a:pt x="2740" y="218402"/>
                  </a:lnTo>
                  <a:lnTo>
                    <a:pt x="2246" y="167233"/>
                  </a:lnTo>
                  <a:lnTo>
                    <a:pt x="1364" y="100603"/>
                  </a:lnTo>
                  <a:lnTo>
                    <a:pt x="0" y="15239"/>
                  </a:lnTo>
                  <a:lnTo>
                    <a:pt x="3227832" y="0"/>
                  </a:lnTo>
                  <a:close/>
                </a:path>
              </a:pathLst>
            </a:custGeom>
            <a:ln w="25908">
              <a:solidFill>
                <a:srgbClr val="FFFFFF"/>
              </a:solidFill>
            </a:ln>
          </p:spPr>
          <p:txBody>
            <a:bodyPr wrap="square" lIns="0" tIns="0" rIns="0" bIns="0" rtlCol="0"/>
            <a:lstStyle/>
            <a:p>
              <a:endParaRPr/>
            </a:p>
          </p:txBody>
        </p:sp>
        <p:sp>
          <p:nvSpPr>
            <p:cNvPr id="6" name="object 6"/>
            <p:cNvSpPr/>
            <p:nvPr/>
          </p:nvSpPr>
          <p:spPr>
            <a:xfrm>
              <a:off x="3704843" y="1330452"/>
              <a:ext cx="0" cy="3870960"/>
            </a:xfrm>
            <a:custGeom>
              <a:avLst/>
              <a:gdLst/>
              <a:ahLst/>
              <a:cxnLst/>
              <a:rect l="l" t="t" r="r" b="b"/>
              <a:pathLst>
                <a:path h="3870960">
                  <a:moveTo>
                    <a:pt x="0" y="0"/>
                  </a:moveTo>
                  <a:lnTo>
                    <a:pt x="0" y="3870452"/>
                  </a:lnTo>
                </a:path>
              </a:pathLst>
            </a:custGeom>
            <a:ln w="15240">
              <a:solidFill>
                <a:srgbClr val="A4D028"/>
              </a:solidFill>
            </a:ln>
          </p:spPr>
          <p:txBody>
            <a:bodyPr wrap="square" lIns="0" tIns="0" rIns="0" bIns="0" rtlCol="0"/>
            <a:lstStyle/>
            <a:p>
              <a:endParaRPr/>
            </a:p>
          </p:txBody>
        </p:sp>
        <p:sp>
          <p:nvSpPr>
            <p:cNvPr id="7" name="object 7"/>
            <p:cNvSpPr/>
            <p:nvPr/>
          </p:nvSpPr>
          <p:spPr>
            <a:xfrm>
              <a:off x="3728465" y="1296162"/>
              <a:ext cx="2682240" cy="3390900"/>
            </a:xfrm>
            <a:custGeom>
              <a:avLst/>
              <a:gdLst/>
              <a:ahLst/>
              <a:cxnLst/>
              <a:rect l="l" t="t" r="r" b="b"/>
              <a:pathLst>
                <a:path w="2682240" h="3390900">
                  <a:moveTo>
                    <a:pt x="0" y="0"/>
                  </a:moveTo>
                  <a:lnTo>
                    <a:pt x="0" y="3390900"/>
                  </a:lnTo>
                  <a:lnTo>
                    <a:pt x="2682240" y="3390900"/>
                  </a:lnTo>
                  <a:lnTo>
                    <a:pt x="0" y="0"/>
                  </a:lnTo>
                  <a:close/>
                </a:path>
              </a:pathLst>
            </a:custGeom>
            <a:solidFill>
              <a:srgbClr val="BCEEFF"/>
            </a:solidFill>
          </p:spPr>
          <p:txBody>
            <a:bodyPr wrap="square" lIns="0" tIns="0" rIns="0" bIns="0" rtlCol="0"/>
            <a:lstStyle/>
            <a:p>
              <a:endParaRPr/>
            </a:p>
          </p:txBody>
        </p:sp>
        <p:sp>
          <p:nvSpPr>
            <p:cNvPr id="8" name="object 8"/>
            <p:cNvSpPr/>
            <p:nvPr/>
          </p:nvSpPr>
          <p:spPr>
            <a:xfrm>
              <a:off x="3728465" y="1296162"/>
              <a:ext cx="2682240" cy="3390900"/>
            </a:xfrm>
            <a:custGeom>
              <a:avLst/>
              <a:gdLst/>
              <a:ahLst/>
              <a:cxnLst/>
              <a:rect l="l" t="t" r="r" b="b"/>
              <a:pathLst>
                <a:path w="2682240" h="3390900">
                  <a:moveTo>
                    <a:pt x="0" y="3390900"/>
                  </a:moveTo>
                  <a:lnTo>
                    <a:pt x="0" y="0"/>
                  </a:lnTo>
                  <a:lnTo>
                    <a:pt x="2682240" y="3390900"/>
                  </a:lnTo>
                  <a:lnTo>
                    <a:pt x="0" y="3390900"/>
                  </a:lnTo>
                  <a:close/>
                </a:path>
              </a:pathLst>
            </a:custGeom>
            <a:ln w="25908">
              <a:solidFill>
                <a:srgbClr val="FFFFFF"/>
              </a:solidFill>
            </a:ln>
          </p:spPr>
          <p:txBody>
            <a:bodyPr wrap="square" lIns="0" tIns="0" rIns="0" bIns="0" rtlCol="0"/>
            <a:lstStyle/>
            <a:p>
              <a:endParaRPr/>
            </a:p>
          </p:txBody>
        </p:sp>
      </p:grpSp>
      <p:sp>
        <p:nvSpPr>
          <p:cNvPr id="9" name="object 9"/>
          <p:cNvSpPr txBox="1"/>
          <p:nvPr/>
        </p:nvSpPr>
        <p:spPr>
          <a:xfrm>
            <a:off x="3987546" y="4124071"/>
            <a:ext cx="1621155"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006FC0"/>
                </a:solidFill>
                <a:latin typeface="Arial"/>
                <a:cs typeface="Arial"/>
              </a:rPr>
              <a:t>ЦЕЛЕПОЛАГАНИЕ</a:t>
            </a:r>
            <a:endParaRPr sz="1400">
              <a:latin typeface="Arial"/>
              <a:cs typeface="Arial"/>
            </a:endParaRPr>
          </a:p>
        </p:txBody>
      </p:sp>
      <p:grpSp>
        <p:nvGrpSpPr>
          <p:cNvPr id="10" name="object 10"/>
          <p:cNvGrpSpPr/>
          <p:nvPr/>
        </p:nvGrpSpPr>
        <p:grpSpPr>
          <a:xfrm>
            <a:off x="1766252" y="1801304"/>
            <a:ext cx="1922145" cy="2932430"/>
            <a:chOff x="1766252" y="1801304"/>
            <a:chExt cx="1922145" cy="2932430"/>
          </a:xfrm>
        </p:grpSpPr>
        <p:sp>
          <p:nvSpPr>
            <p:cNvPr id="11" name="object 11"/>
            <p:cNvSpPr/>
            <p:nvPr/>
          </p:nvSpPr>
          <p:spPr>
            <a:xfrm>
              <a:off x="1779269" y="1814322"/>
              <a:ext cx="1896110" cy="2906395"/>
            </a:xfrm>
            <a:custGeom>
              <a:avLst/>
              <a:gdLst/>
              <a:ahLst/>
              <a:cxnLst/>
              <a:rect l="l" t="t" r="r" b="b"/>
              <a:pathLst>
                <a:path w="1896110" h="2906395">
                  <a:moveTo>
                    <a:pt x="1895856" y="0"/>
                  </a:moveTo>
                  <a:lnTo>
                    <a:pt x="0" y="2906267"/>
                  </a:lnTo>
                  <a:lnTo>
                    <a:pt x="1895856" y="2906267"/>
                  </a:lnTo>
                  <a:lnTo>
                    <a:pt x="1895856" y="0"/>
                  </a:lnTo>
                  <a:close/>
                </a:path>
              </a:pathLst>
            </a:custGeom>
            <a:solidFill>
              <a:srgbClr val="BCEEFF"/>
            </a:solidFill>
          </p:spPr>
          <p:txBody>
            <a:bodyPr wrap="square" lIns="0" tIns="0" rIns="0" bIns="0" rtlCol="0"/>
            <a:lstStyle/>
            <a:p>
              <a:endParaRPr/>
            </a:p>
          </p:txBody>
        </p:sp>
        <p:sp>
          <p:nvSpPr>
            <p:cNvPr id="12" name="object 12"/>
            <p:cNvSpPr/>
            <p:nvPr/>
          </p:nvSpPr>
          <p:spPr>
            <a:xfrm>
              <a:off x="1779269" y="1814322"/>
              <a:ext cx="1896110" cy="2906395"/>
            </a:xfrm>
            <a:custGeom>
              <a:avLst/>
              <a:gdLst/>
              <a:ahLst/>
              <a:cxnLst/>
              <a:rect l="l" t="t" r="r" b="b"/>
              <a:pathLst>
                <a:path w="1896110" h="2906395">
                  <a:moveTo>
                    <a:pt x="1895856" y="2906267"/>
                  </a:moveTo>
                  <a:lnTo>
                    <a:pt x="1895856" y="0"/>
                  </a:lnTo>
                  <a:lnTo>
                    <a:pt x="0" y="2906267"/>
                  </a:lnTo>
                  <a:lnTo>
                    <a:pt x="1895856" y="2906267"/>
                  </a:lnTo>
                  <a:close/>
                </a:path>
              </a:pathLst>
            </a:custGeom>
            <a:ln w="25907">
              <a:solidFill>
                <a:srgbClr val="FFFFFF"/>
              </a:solidFill>
            </a:ln>
          </p:spPr>
          <p:txBody>
            <a:bodyPr wrap="square" lIns="0" tIns="0" rIns="0" bIns="0" rtlCol="0"/>
            <a:lstStyle/>
            <a:p>
              <a:endParaRPr/>
            </a:p>
          </p:txBody>
        </p:sp>
      </p:grpSp>
      <p:sp>
        <p:nvSpPr>
          <p:cNvPr id="13" name="object 13"/>
          <p:cNvSpPr txBox="1"/>
          <p:nvPr/>
        </p:nvSpPr>
        <p:spPr>
          <a:xfrm>
            <a:off x="2128266" y="4113657"/>
            <a:ext cx="1444625" cy="452755"/>
          </a:xfrm>
          <a:prstGeom prst="rect">
            <a:avLst/>
          </a:prstGeom>
        </p:spPr>
        <p:txBody>
          <a:bodyPr vert="horz" wrap="square" lIns="0" tIns="12700" rIns="0" bIns="0" rtlCol="0">
            <a:spAutoFit/>
          </a:bodyPr>
          <a:lstStyle/>
          <a:p>
            <a:pPr marL="12700" marR="5080" indent="210185">
              <a:lnSpc>
                <a:spcPct val="100000"/>
              </a:lnSpc>
              <a:spcBef>
                <a:spcPts val="100"/>
              </a:spcBef>
            </a:pPr>
            <a:r>
              <a:rPr sz="1400" b="1" spc="-5" dirty="0">
                <a:solidFill>
                  <a:srgbClr val="006FC0"/>
                </a:solidFill>
                <a:latin typeface="Arial"/>
                <a:cs typeface="Arial"/>
              </a:rPr>
              <a:t>УП</a:t>
            </a:r>
            <a:r>
              <a:rPr sz="1400" b="1" spc="-120" dirty="0">
                <a:solidFill>
                  <a:srgbClr val="006FC0"/>
                </a:solidFill>
                <a:latin typeface="Arial"/>
                <a:cs typeface="Arial"/>
              </a:rPr>
              <a:t>Р</a:t>
            </a:r>
            <a:r>
              <a:rPr sz="1400" b="1" spc="-45" dirty="0">
                <a:solidFill>
                  <a:srgbClr val="006FC0"/>
                </a:solidFill>
                <a:latin typeface="Arial"/>
                <a:cs typeface="Arial"/>
              </a:rPr>
              <a:t>АВ</a:t>
            </a:r>
            <a:r>
              <a:rPr sz="1400" b="1" dirty="0">
                <a:solidFill>
                  <a:srgbClr val="006FC0"/>
                </a:solidFill>
                <a:latin typeface="Arial"/>
                <a:cs typeface="Arial"/>
              </a:rPr>
              <a:t>ЛЕ</a:t>
            </a:r>
            <a:r>
              <a:rPr sz="1400" b="1" spc="-10" dirty="0">
                <a:solidFill>
                  <a:srgbClr val="006FC0"/>
                </a:solidFill>
                <a:latin typeface="Arial"/>
                <a:cs typeface="Arial"/>
              </a:rPr>
              <a:t>Н</a:t>
            </a:r>
            <a:r>
              <a:rPr sz="1400" b="1" dirty="0">
                <a:solidFill>
                  <a:srgbClr val="006FC0"/>
                </a:solidFill>
                <a:latin typeface="Arial"/>
                <a:cs typeface="Arial"/>
              </a:rPr>
              <a:t>ИЕ  И</a:t>
            </a:r>
            <a:r>
              <a:rPr sz="1400" b="1" spc="-5" dirty="0">
                <a:solidFill>
                  <a:srgbClr val="006FC0"/>
                </a:solidFill>
                <a:latin typeface="Arial"/>
                <a:cs typeface="Arial"/>
              </a:rPr>
              <a:t>З</a:t>
            </a:r>
            <a:r>
              <a:rPr sz="1400" b="1" spc="15" dirty="0">
                <a:solidFill>
                  <a:srgbClr val="006FC0"/>
                </a:solidFill>
                <a:latin typeface="Arial"/>
                <a:cs typeface="Arial"/>
              </a:rPr>
              <a:t>М</a:t>
            </a:r>
            <a:r>
              <a:rPr sz="1400" b="1" dirty="0">
                <a:solidFill>
                  <a:srgbClr val="006FC0"/>
                </a:solidFill>
                <a:latin typeface="Arial"/>
                <a:cs typeface="Arial"/>
              </a:rPr>
              <a:t>Е</a:t>
            </a:r>
            <a:r>
              <a:rPr sz="1400" b="1" spc="-10" dirty="0">
                <a:solidFill>
                  <a:srgbClr val="006FC0"/>
                </a:solidFill>
                <a:latin typeface="Arial"/>
                <a:cs typeface="Arial"/>
              </a:rPr>
              <a:t>Н</a:t>
            </a:r>
            <a:r>
              <a:rPr sz="1400" b="1" dirty="0">
                <a:solidFill>
                  <a:srgbClr val="006FC0"/>
                </a:solidFill>
                <a:latin typeface="Arial"/>
                <a:cs typeface="Arial"/>
              </a:rPr>
              <a:t>Е</a:t>
            </a:r>
            <a:r>
              <a:rPr sz="1400" b="1" spc="-10" dirty="0">
                <a:solidFill>
                  <a:srgbClr val="006FC0"/>
                </a:solidFill>
                <a:latin typeface="Arial"/>
                <a:cs typeface="Arial"/>
              </a:rPr>
              <a:t>Н</a:t>
            </a:r>
            <a:r>
              <a:rPr sz="1400" b="1" dirty="0">
                <a:solidFill>
                  <a:srgbClr val="006FC0"/>
                </a:solidFill>
                <a:latin typeface="Arial"/>
                <a:cs typeface="Arial"/>
              </a:rPr>
              <a:t>ИЯ</a:t>
            </a:r>
            <a:r>
              <a:rPr sz="1400" b="1" spc="10" dirty="0">
                <a:solidFill>
                  <a:srgbClr val="006FC0"/>
                </a:solidFill>
                <a:latin typeface="Arial"/>
                <a:cs typeface="Arial"/>
              </a:rPr>
              <a:t>М</a:t>
            </a:r>
            <a:r>
              <a:rPr sz="1400" b="1" dirty="0">
                <a:solidFill>
                  <a:srgbClr val="006FC0"/>
                </a:solidFill>
                <a:latin typeface="Arial"/>
                <a:cs typeface="Arial"/>
              </a:rPr>
              <a:t>И</a:t>
            </a:r>
            <a:endParaRPr sz="1400">
              <a:latin typeface="Arial"/>
              <a:cs typeface="Arial"/>
            </a:endParaRPr>
          </a:p>
        </p:txBody>
      </p:sp>
      <p:grpSp>
        <p:nvGrpSpPr>
          <p:cNvPr id="14" name="object 14"/>
          <p:cNvGrpSpPr/>
          <p:nvPr/>
        </p:nvGrpSpPr>
        <p:grpSpPr>
          <a:xfrm>
            <a:off x="1458467" y="5186171"/>
            <a:ext cx="5273040" cy="523240"/>
            <a:chOff x="1458467" y="5186171"/>
            <a:chExt cx="5273040" cy="523240"/>
          </a:xfrm>
        </p:grpSpPr>
        <p:sp>
          <p:nvSpPr>
            <p:cNvPr id="15" name="object 15"/>
            <p:cNvSpPr/>
            <p:nvPr/>
          </p:nvSpPr>
          <p:spPr>
            <a:xfrm>
              <a:off x="1477517" y="5205221"/>
              <a:ext cx="5234940" cy="485140"/>
            </a:xfrm>
            <a:custGeom>
              <a:avLst/>
              <a:gdLst/>
              <a:ahLst/>
              <a:cxnLst/>
              <a:rect l="l" t="t" r="r" b="b"/>
              <a:pathLst>
                <a:path w="5234940" h="485139">
                  <a:moveTo>
                    <a:pt x="0" y="0"/>
                  </a:moveTo>
                  <a:lnTo>
                    <a:pt x="22361" y="37803"/>
                  </a:lnTo>
                  <a:lnTo>
                    <a:pt x="45830" y="71379"/>
                  </a:lnTo>
                  <a:lnTo>
                    <a:pt x="70036" y="102137"/>
                  </a:lnTo>
                  <a:lnTo>
                    <a:pt x="119182" y="160836"/>
                  </a:lnTo>
                  <a:lnTo>
                    <a:pt x="143382" y="191595"/>
                  </a:lnTo>
                  <a:lnTo>
                    <a:pt x="166842" y="225171"/>
                  </a:lnTo>
                  <a:lnTo>
                    <a:pt x="189192" y="262974"/>
                  </a:lnTo>
                  <a:lnTo>
                    <a:pt x="210061" y="306413"/>
                  </a:lnTo>
                  <a:lnTo>
                    <a:pt x="229082" y="356896"/>
                  </a:lnTo>
                  <a:lnTo>
                    <a:pt x="245883" y="415833"/>
                  </a:lnTo>
                  <a:lnTo>
                    <a:pt x="260095" y="484631"/>
                  </a:lnTo>
                  <a:lnTo>
                    <a:pt x="4774310" y="468795"/>
                  </a:lnTo>
                  <a:lnTo>
                    <a:pt x="4828743" y="427150"/>
                  </a:lnTo>
                  <a:lnTo>
                    <a:pt x="4879826" y="386971"/>
                  </a:lnTo>
                  <a:lnTo>
                    <a:pt x="4927609" y="348139"/>
                  </a:lnTo>
                  <a:lnTo>
                    <a:pt x="4972143" y="310536"/>
                  </a:lnTo>
                  <a:lnTo>
                    <a:pt x="5013476" y="274043"/>
                  </a:lnTo>
                  <a:lnTo>
                    <a:pt x="5051659" y="238542"/>
                  </a:lnTo>
                  <a:lnTo>
                    <a:pt x="5086743" y="203916"/>
                  </a:lnTo>
                  <a:lnTo>
                    <a:pt x="5118776" y="170044"/>
                  </a:lnTo>
                  <a:lnTo>
                    <a:pt x="5147809" y="136809"/>
                  </a:lnTo>
                  <a:lnTo>
                    <a:pt x="5173892" y="104094"/>
                  </a:lnTo>
                  <a:lnTo>
                    <a:pt x="5197075" y="71778"/>
                  </a:lnTo>
                  <a:lnTo>
                    <a:pt x="5234939" y="7873"/>
                  </a:lnTo>
                  <a:lnTo>
                    <a:pt x="0" y="0"/>
                  </a:lnTo>
                  <a:close/>
                </a:path>
              </a:pathLst>
            </a:custGeom>
            <a:solidFill>
              <a:srgbClr val="B5CEEC"/>
            </a:solidFill>
          </p:spPr>
          <p:txBody>
            <a:bodyPr wrap="square" lIns="0" tIns="0" rIns="0" bIns="0" rtlCol="0"/>
            <a:lstStyle/>
            <a:p>
              <a:endParaRPr/>
            </a:p>
          </p:txBody>
        </p:sp>
        <p:sp>
          <p:nvSpPr>
            <p:cNvPr id="16" name="object 16"/>
            <p:cNvSpPr/>
            <p:nvPr/>
          </p:nvSpPr>
          <p:spPr>
            <a:xfrm>
              <a:off x="1477517" y="5205221"/>
              <a:ext cx="5234940" cy="485140"/>
            </a:xfrm>
            <a:custGeom>
              <a:avLst/>
              <a:gdLst/>
              <a:ahLst/>
              <a:cxnLst/>
              <a:rect l="l" t="t" r="r" b="b"/>
              <a:pathLst>
                <a:path w="5234940" h="485139">
                  <a:moveTo>
                    <a:pt x="5234939" y="7873"/>
                  </a:moveTo>
                  <a:lnTo>
                    <a:pt x="5197075" y="71778"/>
                  </a:lnTo>
                  <a:lnTo>
                    <a:pt x="5173892" y="104094"/>
                  </a:lnTo>
                  <a:lnTo>
                    <a:pt x="5147809" y="136809"/>
                  </a:lnTo>
                  <a:lnTo>
                    <a:pt x="5118776" y="170044"/>
                  </a:lnTo>
                  <a:lnTo>
                    <a:pt x="5086743" y="203916"/>
                  </a:lnTo>
                  <a:lnTo>
                    <a:pt x="5051659" y="238542"/>
                  </a:lnTo>
                  <a:lnTo>
                    <a:pt x="5013476" y="274043"/>
                  </a:lnTo>
                  <a:lnTo>
                    <a:pt x="4972143" y="310536"/>
                  </a:lnTo>
                  <a:lnTo>
                    <a:pt x="4927609" y="348139"/>
                  </a:lnTo>
                  <a:lnTo>
                    <a:pt x="4879826" y="386971"/>
                  </a:lnTo>
                  <a:lnTo>
                    <a:pt x="4828743" y="427150"/>
                  </a:lnTo>
                  <a:lnTo>
                    <a:pt x="4774310" y="468795"/>
                  </a:lnTo>
                  <a:lnTo>
                    <a:pt x="260095" y="484631"/>
                  </a:lnTo>
                  <a:lnTo>
                    <a:pt x="245883" y="415833"/>
                  </a:lnTo>
                  <a:lnTo>
                    <a:pt x="229082" y="356896"/>
                  </a:lnTo>
                  <a:lnTo>
                    <a:pt x="210061" y="306413"/>
                  </a:lnTo>
                  <a:lnTo>
                    <a:pt x="189192" y="262974"/>
                  </a:lnTo>
                  <a:lnTo>
                    <a:pt x="166842" y="225171"/>
                  </a:lnTo>
                  <a:lnTo>
                    <a:pt x="143382" y="191595"/>
                  </a:lnTo>
                  <a:lnTo>
                    <a:pt x="119182" y="160836"/>
                  </a:lnTo>
                  <a:lnTo>
                    <a:pt x="94610" y="131487"/>
                  </a:lnTo>
                  <a:lnTo>
                    <a:pt x="70036" y="102137"/>
                  </a:lnTo>
                  <a:lnTo>
                    <a:pt x="45830" y="71379"/>
                  </a:lnTo>
                  <a:lnTo>
                    <a:pt x="22361" y="37803"/>
                  </a:lnTo>
                  <a:lnTo>
                    <a:pt x="0" y="0"/>
                  </a:lnTo>
                  <a:lnTo>
                    <a:pt x="5234939" y="7873"/>
                  </a:lnTo>
                  <a:close/>
                </a:path>
              </a:pathLst>
            </a:custGeom>
            <a:ln w="38100">
              <a:solidFill>
                <a:srgbClr val="FFFFFF"/>
              </a:solidFill>
            </a:ln>
          </p:spPr>
          <p:txBody>
            <a:bodyPr wrap="square" lIns="0" tIns="0" rIns="0" bIns="0" rtlCol="0"/>
            <a:lstStyle/>
            <a:p>
              <a:endParaRPr/>
            </a:p>
          </p:txBody>
        </p:sp>
      </p:grpSp>
      <p:sp>
        <p:nvSpPr>
          <p:cNvPr id="17" name="object 17"/>
          <p:cNvSpPr txBox="1"/>
          <p:nvPr/>
        </p:nvSpPr>
        <p:spPr>
          <a:xfrm>
            <a:off x="5117972" y="4852542"/>
            <a:ext cx="929640" cy="239395"/>
          </a:xfrm>
          <a:prstGeom prst="rect">
            <a:avLst/>
          </a:prstGeom>
        </p:spPr>
        <p:txBody>
          <a:bodyPr vert="horz" wrap="square" lIns="0" tIns="12700" rIns="0" bIns="0" rtlCol="0">
            <a:spAutoFit/>
          </a:bodyPr>
          <a:lstStyle/>
          <a:p>
            <a:pPr marL="12700">
              <a:lnSpc>
                <a:spcPct val="100000"/>
              </a:lnSpc>
              <a:spcBef>
                <a:spcPts val="100"/>
              </a:spcBef>
            </a:pPr>
            <a:r>
              <a:rPr sz="1400" b="1" spc="-40" dirty="0">
                <a:solidFill>
                  <a:srgbClr val="404040"/>
                </a:solidFill>
                <a:latin typeface="Arial"/>
                <a:cs typeface="Arial"/>
              </a:rPr>
              <a:t>КУЛЬТУРА</a:t>
            </a:r>
            <a:endParaRPr sz="1400">
              <a:latin typeface="Arial"/>
              <a:cs typeface="Arial"/>
            </a:endParaRPr>
          </a:p>
        </p:txBody>
      </p:sp>
      <p:sp>
        <p:nvSpPr>
          <p:cNvPr id="18" name="object 18"/>
          <p:cNvSpPr txBox="1"/>
          <p:nvPr/>
        </p:nvSpPr>
        <p:spPr>
          <a:xfrm>
            <a:off x="3564128" y="5333746"/>
            <a:ext cx="58547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404040"/>
                </a:solidFill>
                <a:latin typeface="Arial"/>
                <a:cs typeface="Arial"/>
              </a:rPr>
              <a:t>Л</a:t>
            </a:r>
            <a:r>
              <a:rPr sz="1400" b="1" spc="-35" dirty="0">
                <a:solidFill>
                  <a:srgbClr val="404040"/>
                </a:solidFill>
                <a:latin typeface="Arial"/>
                <a:cs typeface="Arial"/>
              </a:rPr>
              <a:t>Ю</a:t>
            </a:r>
            <a:r>
              <a:rPr sz="1400" b="1" spc="-5" dirty="0">
                <a:solidFill>
                  <a:srgbClr val="404040"/>
                </a:solidFill>
                <a:latin typeface="Arial"/>
                <a:cs typeface="Arial"/>
              </a:rPr>
              <a:t>ДИ</a:t>
            </a:r>
            <a:endParaRPr sz="1400">
              <a:latin typeface="Arial"/>
              <a:cs typeface="Arial"/>
            </a:endParaRPr>
          </a:p>
        </p:txBody>
      </p:sp>
      <p:sp>
        <p:nvSpPr>
          <p:cNvPr id="19" name="object 19"/>
          <p:cNvSpPr/>
          <p:nvPr/>
        </p:nvSpPr>
        <p:spPr>
          <a:xfrm>
            <a:off x="1473835" y="4797552"/>
            <a:ext cx="2205355" cy="403225"/>
          </a:xfrm>
          <a:custGeom>
            <a:avLst/>
            <a:gdLst/>
            <a:ahLst/>
            <a:cxnLst/>
            <a:rect l="l" t="t" r="r" b="b"/>
            <a:pathLst>
              <a:path w="2205354" h="403225">
                <a:moveTo>
                  <a:pt x="2203704" y="0"/>
                </a:moveTo>
                <a:lnTo>
                  <a:pt x="0" y="8636"/>
                </a:lnTo>
                <a:lnTo>
                  <a:pt x="1913" y="58453"/>
                </a:lnTo>
                <a:lnTo>
                  <a:pt x="2137" y="109023"/>
                </a:lnTo>
                <a:lnTo>
                  <a:pt x="1685" y="159893"/>
                </a:lnTo>
                <a:lnTo>
                  <a:pt x="1571" y="210613"/>
                </a:lnTo>
                <a:lnTo>
                  <a:pt x="2809" y="260732"/>
                </a:lnTo>
                <a:lnTo>
                  <a:pt x="6411" y="309798"/>
                </a:lnTo>
                <a:lnTo>
                  <a:pt x="13392" y="357361"/>
                </a:lnTo>
                <a:lnTo>
                  <a:pt x="24765" y="402971"/>
                </a:lnTo>
                <a:lnTo>
                  <a:pt x="109557" y="402492"/>
                </a:lnTo>
                <a:lnTo>
                  <a:pt x="1967943" y="399252"/>
                </a:lnTo>
                <a:lnTo>
                  <a:pt x="2197354" y="397002"/>
                </a:lnTo>
                <a:lnTo>
                  <a:pt x="2198210" y="341235"/>
                </a:lnTo>
                <a:lnTo>
                  <a:pt x="2199560" y="292697"/>
                </a:lnTo>
                <a:lnTo>
                  <a:pt x="2202719" y="206359"/>
                </a:lnTo>
                <a:lnTo>
                  <a:pt x="2204016" y="163085"/>
                </a:lnTo>
                <a:lnTo>
                  <a:pt x="2204783" y="116091"/>
                </a:lnTo>
                <a:lnTo>
                  <a:pt x="2204764" y="62642"/>
                </a:lnTo>
                <a:lnTo>
                  <a:pt x="2203704" y="0"/>
                </a:lnTo>
                <a:close/>
              </a:path>
            </a:pathLst>
          </a:custGeom>
          <a:solidFill>
            <a:srgbClr val="9DE2AD"/>
          </a:solidFill>
        </p:spPr>
        <p:txBody>
          <a:bodyPr wrap="square" lIns="0" tIns="0" rIns="0" bIns="0" rtlCol="0"/>
          <a:lstStyle/>
          <a:p>
            <a:endParaRPr/>
          </a:p>
        </p:txBody>
      </p:sp>
      <p:sp>
        <p:nvSpPr>
          <p:cNvPr id="20" name="object 20"/>
          <p:cNvSpPr txBox="1"/>
          <p:nvPr/>
        </p:nvSpPr>
        <p:spPr>
          <a:xfrm>
            <a:off x="1676526" y="4852542"/>
            <a:ext cx="1889125"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404040"/>
                </a:solidFill>
                <a:latin typeface="Arial"/>
                <a:cs typeface="Arial"/>
              </a:rPr>
              <a:t>БИЗНЕС-ПРОЦЕССЫ</a:t>
            </a:r>
            <a:endParaRPr sz="1400">
              <a:latin typeface="Arial"/>
              <a:cs typeface="Arial"/>
            </a:endParaRPr>
          </a:p>
        </p:txBody>
      </p:sp>
      <p:sp>
        <p:nvSpPr>
          <p:cNvPr id="21" name="object 21"/>
          <p:cNvSpPr txBox="1"/>
          <p:nvPr/>
        </p:nvSpPr>
        <p:spPr>
          <a:xfrm>
            <a:off x="1002588" y="6143040"/>
            <a:ext cx="8662035" cy="299720"/>
          </a:xfrm>
          <a:prstGeom prst="rect">
            <a:avLst/>
          </a:prstGeom>
        </p:spPr>
        <p:txBody>
          <a:bodyPr vert="horz" wrap="square" lIns="0" tIns="12700" rIns="0" bIns="0" rtlCol="0">
            <a:spAutoFit/>
          </a:bodyPr>
          <a:lstStyle/>
          <a:p>
            <a:pPr marL="12700">
              <a:lnSpc>
                <a:spcPct val="100000"/>
              </a:lnSpc>
              <a:spcBef>
                <a:spcPts val="100"/>
              </a:spcBef>
            </a:pPr>
            <a:r>
              <a:rPr sz="1800" i="1" spc="-15" dirty="0">
                <a:latin typeface="Arial"/>
                <a:cs typeface="Arial"/>
              </a:rPr>
              <a:t>Модель</a:t>
            </a:r>
            <a:r>
              <a:rPr sz="1800" i="1" dirty="0">
                <a:latin typeface="Arial"/>
                <a:cs typeface="Arial"/>
              </a:rPr>
              <a:t> </a:t>
            </a:r>
            <a:r>
              <a:rPr sz="1800" i="1" spc="-10" dirty="0">
                <a:latin typeface="Arial"/>
                <a:cs typeface="Arial"/>
              </a:rPr>
              <a:t>организационной</a:t>
            </a:r>
            <a:r>
              <a:rPr sz="1800" i="1" spc="10" dirty="0">
                <a:latin typeface="Arial"/>
                <a:cs typeface="Arial"/>
              </a:rPr>
              <a:t> </a:t>
            </a:r>
            <a:r>
              <a:rPr sz="1800" i="1" spc="-5" dirty="0">
                <a:latin typeface="Arial"/>
                <a:cs typeface="Arial"/>
              </a:rPr>
              <a:t>эффективности</a:t>
            </a:r>
            <a:r>
              <a:rPr sz="1800" i="1" spc="10" dirty="0">
                <a:latin typeface="Arial"/>
                <a:cs typeface="Arial"/>
              </a:rPr>
              <a:t> </a:t>
            </a:r>
            <a:r>
              <a:rPr sz="1800" i="1" spc="-10" dirty="0">
                <a:latin typeface="Arial"/>
                <a:cs typeface="Arial"/>
              </a:rPr>
              <a:t>«кораблик»</a:t>
            </a:r>
            <a:r>
              <a:rPr sz="1800" i="1" spc="30" dirty="0">
                <a:latin typeface="Arial"/>
                <a:cs typeface="Arial"/>
              </a:rPr>
              <a:t> </a:t>
            </a:r>
            <a:r>
              <a:rPr sz="1800" i="1" dirty="0">
                <a:latin typeface="Arial"/>
                <a:cs typeface="Arial"/>
              </a:rPr>
              <a:t>–</a:t>
            </a:r>
            <a:r>
              <a:rPr sz="1800" i="1" spc="5" dirty="0">
                <a:latin typeface="Arial"/>
                <a:cs typeface="Arial"/>
              </a:rPr>
              <a:t> </a:t>
            </a:r>
            <a:r>
              <a:rPr sz="1800" i="1" dirty="0">
                <a:latin typeface="Arial"/>
                <a:cs typeface="Arial"/>
              </a:rPr>
              <a:t>Марк </a:t>
            </a:r>
            <a:r>
              <a:rPr sz="1800" i="1" spc="-15" dirty="0">
                <a:latin typeface="Arial"/>
                <a:cs typeface="Arial"/>
              </a:rPr>
              <a:t>Розин</a:t>
            </a:r>
            <a:r>
              <a:rPr sz="1800" i="1" spc="10" dirty="0">
                <a:latin typeface="Arial"/>
                <a:cs typeface="Arial"/>
              </a:rPr>
              <a:t> </a:t>
            </a:r>
            <a:r>
              <a:rPr sz="1800" i="1" spc="-5" dirty="0">
                <a:latin typeface="Arial"/>
                <a:cs typeface="Arial"/>
              </a:rPr>
              <a:t>(</a:t>
            </a:r>
            <a:r>
              <a:rPr sz="1800" i="1" u="heavy" spc="-5" dirty="0">
                <a:solidFill>
                  <a:srgbClr val="0080FF"/>
                </a:solidFill>
                <a:uFill>
                  <a:solidFill>
                    <a:srgbClr val="0080FF"/>
                  </a:solidFill>
                </a:uFill>
                <a:latin typeface="Arial"/>
                <a:cs typeface="Arial"/>
                <a:hlinkClick r:id="rId2"/>
              </a:rPr>
              <a:t>ЭКОПСИ</a:t>
            </a:r>
            <a:r>
              <a:rPr sz="1800" i="1" spc="-5" dirty="0">
                <a:latin typeface="Arial"/>
                <a:cs typeface="Arial"/>
              </a:rPr>
              <a:t>)</a:t>
            </a:r>
            <a:endParaRPr sz="1800">
              <a:latin typeface="Arial"/>
              <a:cs typeface="Arial"/>
            </a:endParaRPr>
          </a:p>
        </p:txBody>
      </p:sp>
      <p:grpSp>
        <p:nvGrpSpPr>
          <p:cNvPr id="22" name="object 22"/>
          <p:cNvGrpSpPr/>
          <p:nvPr/>
        </p:nvGrpSpPr>
        <p:grpSpPr>
          <a:xfrm>
            <a:off x="5519864" y="1802828"/>
            <a:ext cx="5370830" cy="1250950"/>
            <a:chOff x="5519864" y="1802828"/>
            <a:chExt cx="5370830" cy="1250950"/>
          </a:xfrm>
        </p:grpSpPr>
        <p:sp>
          <p:nvSpPr>
            <p:cNvPr id="23" name="object 23"/>
            <p:cNvSpPr/>
            <p:nvPr/>
          </p:nvSpPr>
          <p:spPr>
            <a:xfrm>
              <a:off x="5532882" y="1815846"/>
              <a:ext cx="5344795" cy="1224915"/>
            </a:xfrm>
            <a:custGeom>
              <a:avLst/>
              <a:gdLst/>
              <a:ahLst/>
              <a:cxnLst/>
              <a:rect l="l" t="t" r="r" b="b"/>
              <a:pathLst>
                <a:path w="5344795" h="1224914">
                  <a:moveTo>
                    <a:pt x="2226944" y="981455"/>
                  </a:moveTo>
                  <a:lnTo>
                    <a:pt x="890777" y="981455"/>
                  </a:lnTo>
                  <a:lnTo>
                    <a:pt x="41655" y="1224533"/>
                  </a:lnTo>
                  <a:lnTo>
                    <a:pt x="2226944" y="981455"/>
                  </a:lnTo>
                  <a:close/>
                </a:path>
                <a:path w="5344795" h="1224914">
                  <a:moveTo>
                    <a:pt x="5181092" y="0"/>
                  </a:moveTo>
                  <a:lnTo>
                    <a:pt x="163575" y="0"/>
                  </a:lnTo>
                  <a:lnTo>
                    <a:pt x="120106" y="5846"/>
                  </a:lnTo>
                  <a:lnTo>
                    <a:pt x="81035" y="22342"/>
                  </a:lnTo>
                  <a:lnTo>
                    <a:pt x="47926" y="47926"/>
                  </a:lnTo>
                  <a:lnTo>
                    <a:pt x="22342" y="81035"/>
                  </a:lnTo>
                  <a:lnTo>
                    <a:pt x="5846" y="120106"/>
                  </a:lnTo>
                  <a:lnTo>
                    <a:pt x="0" y="163575"/>
                  </a:lnTo>
                  <a:lnTo>
                    <a:pt x="0" y="817879"/>
                  </a:lnTo>
                  <a:lnTo>
                    <a:pt x="5846" y="861349"/>
                  </a:lnTo>
                  <a:lnTo>
                    <a:pt x="22342" y="900420"/>
                  </a:lnTo>
                  <a:lnTo>
                    <a:pt x="47926" y="933529"/>
                  </a:lnTo>
                  <a:lnTo>
                    <a:pt x="81035" y="959113"/>
                  </a:lnTo>
                  <a:lnTo>
                    <a:pt x="120106" y="975609"/>
                  </a:lnTo>
                  <a:lnTo>
                    <a:pt x="163575" y="981455"/>
                  </a:lnTo>
                  <a:lnTo>
                    <a:pt x="5181092" y="981455"/>
                  </a:lnTo>
                  <a:lnTo>
                    <a:pt x="5224561" y="975609"/>
                  </a:lnTo>
                  <a:lnTo>
                    <a:pt x="5263632" y="959113"/>
                  </a:lnTo>
                  <a:lnTo>
                    <a:pt x="5296741" y="933529"/>
                  </a:lnTo>
                  <a:lnTo>
                    <a:pt x="5322325" y="900420"/>
                  </a:lnTo>
                  <a:lnTo>
                    <a:pt x="5338821" y="861349"/>
                  </a:lnTo>
                  <a:lnTo>
                    <a:pt x="5344668" y="817879"/>
                  </a:lnTo>
                  <a:lnTo>
                    <a:pt x="5344668" y="163575"/>
                  </a:lnTo>
                  <a:lnTo>
                    <a:pt x="5338821" y="120106"/>
                  </a:lnTo>
                  <a:lnTo>
                    <a:pt x="5322325" y="81035"/>
                  </a:lnTo>
                  <a:lnTo>
                    <a:pt x="5296741" y="47926"/>
                  </a:lnTo>
                  <a:lnTo>
                    <a:pt x="5263632" y="22342"/>
                  </a:lnTo>
                  <a:lnTo>
                    <a:pt x="5224561" y="5846"/>
                  </a:lnTo>
                  <a:lnTo>
                    <a:pt x="5181092" y="0"/>
                  </a:lnTo>
                  <a:close/>
                </a:path>
              </a:pathLst>
            </a:custGeom>
            <a:solidFill>
              <a:srgbClr val="F1F1F1"/>
            </a:solidFill>
          </p:spPr>
          <p:txBody>
            <a:bodyPr wrap="square" lIns="0" tIns="0" rIns="0" bIns="0" rtlCol="0"/>
            <a:lstStyle/>
            <a:p>
              <a:endParaRPr/>
            </a:p>
          </p:txBody>
        </p:sp>
        <p:sp>
          <p:nvSpPr>
            <p:cNvPr id="24" name="object 24"/>
            <p:cNvSpPr/>
            <p:nvPr/>
          </p:nvSpPr>
          <p:spPr>
            <a:xfrm>
              <a:off x="5532882" y="1815846"/>
              <a:ext cx="5344795" cy="1224915"/>
            </a:xfrm>
            <a:custGeom>
              <a:avLst/>
              <a:gdLst/>
              <a:ahLst/>
              <a:cxnLst/>
              <a:rect l="l" t="t" r="r" b="b"/>
              <a:pathLst>
                <a:path w="5344795" h="1224914">
                  <a:moveTo>
                    <a:pt x="0" y="163575"/>
                  </a:moveTo>
                  <a:lnTo>
                    <a:pt x="5846" y="120106"/>
                  </a:lnTo>
                  <a:lnTo>
                    <a:pt x="22342" y="81035"/>
                  </a:lnTo>
                  <a:lnTo>
                    <a:pt x="47926" y="47926"/>
                  </a:lnTo>
                  <a:lnTo>
                    <a:pt x="81035" y="22342"/>
                  </a:lnTo>
                  <a:lnTo>
                    <a:pt x="120106" y="5846"/>
                  </a:lnTo>
                  <a:lnTo>
                    <a:pt x="163575" y="0"/>
                  </a:lnTo>
                  <a:lnTo>
                    <a:pt x="890777" y="0"/>
                  </a:lnTo>
                  <a:lnTo>
                    <a:pt x="2226944" y="0"/>
                  </a:lnTo>
                  <a:lnTo>
                    <a:pt x="5181092" y="0"/>
                  </a:lnTo>
                  <a:lnTo>
                    <a:pt x="5224561" y="5846"/>
                  </a:lnTo>
                  <a:lnTo>
                    <a:pt x="5263632" y="22342"/>
                  </a:lnTo>
                  <a:lnTo>
                    <a:pt x="5296741" y="47926"/>
                  </a:lnTo>
                  <a:lnTo>
                    <a:pt x="5322325" y="81035"/>
                  </a:lnTo>
                  <a:lnTo>
                    <a:pt x="5338821" y="120106"/>
                  </a:lnTo>
                  <a:lnTo>
                    <a:pt x="5344668" y="163575"/>
                  </a:lnTo>
                  <a:lnTo>
                    <a:pt x="5344668" y="572515"/>
                  </a:lnTo>
                  <a:lnTo>
                    <a:pt x="5344668" y="817879"/>
                  </a:lnTo>
                  <a:lnTo>
                    <a:pt x="5338821" y="861349"/>
                  </a:lnTo>
                  <a:lnTo>
                    <a:pt x="5322325" y="900420"/>
                  </a:lnTo>
                  <a:lnTo>
                    <a:pt x="5296741" y="933529"/>
                  </a:lnTo>
                  <a:lnTo>
                    <a:pt x="5263632" y="959113"/>
                  </a:lnTo>
                  <a:lnTo>
                    <a:pt x="5224561" y="975609"/>
                  </a:lnTo>
                  <a:lnTo>
                    <a:pt x="5181092" y="981455"/>
                  </a:lnTo>
                  <a:lnTo>
                    <a:pt x="2226944" y="981455"/>
                  </a:lnTo>
                  <a:lnTo>
                    <a:pt x="41655" y="1224533"/>
                  </a:lnTo>
                  <a:lnTo>
                    <a:pt x="890777" y="981455"/>
                  </a:lnTo>
                  <a:lnTo>
                    <a:pt x="163575" y="981455"/>
                  </a:lnTo>
                  <a:lnTo>
                    <a:pt x="120106" y="975609"/>
                  </a:lnTo>
                  <a:lnTo>
                    <a:pt x="81035" y="959113"/>
                  </a:lnTo>
                  <a:lnTo>
                    <a:pt x="47926" y="933529"/>
                  </a:lnTo>
                  <a:lnTo>
                    <a:pt x="22342" y="900420"/>
                  </a:lnTo>
                  <a:lnTo>
                    <a:pt x="5846" y="861349"/>
                  </a:lnTo>
                  <a:lnTo>
                    <a:pt x="0" y="817879"/>
                  </a:lnTo>
                  <a:lnTo>
                    <a:pt x="0" y="572515"/>
                  </a:lnTo>
                  <a:lnTo>
                    <a:pt x="0" y="163575"/>
                  </a:lnTo>
                  <a:close/>
                </a:path>
              </a:pathLst>
            </a:custGeom>
            <a:ln w="25908">
              <a:solidFill>
                <a:srgbClr val="A6A6A6"/>
              </a:solidFill>
            </a:ln>
          </p:spPr>
          <p:txBody>
            <a:bodyPr wrap="square" lIns="0" tIns="0" rIns="0" bIns="0" rtlCol="0"/>
            <a:lstStyle/>
            <a:p>
              <a:endParaRPr/>
            </a:p>
          </p:txBody>
        </p:sp>
      </p:grpSp>
      <p:sp>
        <p:nvSpPr>
          <p:cNvPr id="25" name="object 25"/>
          <p:cNvSpPr txBox="1"/>
          <p:nvPr/>
        </p:nvSpPr>
        <p:spPr>
          <a:xfrm>
            <a:off x="6415532" y="1829181"/>
            <a:ext cx="4248150" cy="941069"/>
          </a:xfrm>
          <a:prstGeom prst="rect">
            <a:avLst/>
          </a:prstGeom>
        </p:spPr>
        <p:txBody>
          <a:bodyPr vert="horz" wrap="square" lIns="0" tIns="13335" rIns="0" bIns="0" rtlCol="0">
            <a:spAutoFit/>
          </a:bodyPr>
          <a:lstStyle/>
          <a:p>
            <a:pPr marL="12700" marR="5080">
              <a:lnSpc>
                <a:spcPct val="100000"/>
              </a:lnSpc>
              <a:spcBef>
                <a:spcPts val="105"/>
              </a:spcBef>
            </a:pPr>
            <a:r>
              <a:rPr sz="2000" dirty="0">
                <a:solidFill>
                  <a:srgbClr val="585858"/>
                </a:solidFill>
                <a:latin typeface="Arial"/>
                <a:cs typeface="Arial"/>
              </a:rPr>
              <a:t>Процессы </a:t>
            </a:r>
            <a:r>
              <a:rPr sz="2000" spc="-5" dirty="0">
                <a:solidFill>
                  <a:srgbClr val="585858"/>
                </a:solidFill>
                <a:latin typeface="Arial"/>
                <a:cs typeface="Arial"/>
              </a:rPr>
              <a:t>должны соответствовать </a:t>
            </a:r>
            <a:r>
              <a:rPr sz="2000" spc="-545" dirty="0">
                <a:solidFill>
                  <a:srgbClr val="585858"/>
                </a:solidFill>
                <a:latin typeface="Arial"/>
                <a:cs typeface="Arial"/>
              </a:rPr>
              <a:t> </a:t>
            </a:r>
            <a:r>
              <a:rPr sz="2000" spc="-5" dirty="0">
                <a:solidFill>
                  <a:srgbClr val="585858"/>
                </a:solidFill>
                <a:latin typeface="Arial"/>
                <a:cs typeface="Arial"/>
              </a:rPr>
              <a:t>культуре</a:t>
            </a:r>
            <a:r>
              <a:rPr sz="2000" spc="-30" dirty="0">
                <a:solidFill>
                  <a:srgbClr val="585858"/>
                </a:solidFill>
                <a:latin typeface="Arial"/>
                <a:cs typeface="Arial"/>
              </a:rPr>
              <a:t> </a:t>
            </a:r>
            <a:r>
              <a:rPr sz="2000" dirty="0">
                <a:solidFill>
                  <a:srgbClr val="585858"/>
                </a:solidFill>
                <a:latin typeface="Arial"/>
                <a:cs typeface="Arial"/>
              </a:rPr>
              <a:t>и</a:t>
            </a:r>
            <a:r>
              <a:rPr sz="2000" spc="-15" dirty="0">
                <a:solidFill>
                  <a:srgbClr val="585858"/>
                </a:solidFill>
                <a:latin typeface="Arial"/>
                <a:cs typeface="Arial"/>
              </a:rPr>
              <a:t> </a:t>
            </a:r>
            <a:r>
              <a:rPr sz="2000" dirty="0">
                <a:solidFill>
                  <a:srgbClr val="585858"/>
                </a:solidFill>
                <a:latin typeface="Arial"/>
                <a:cs typeface="Arial"/>
              </a:rPr>
              <a:t>ценностям</a:t>
            </a:r>
            <a:r>
              <a:rPr sz="2000" spc="-35" dirty="0">
                <a:solidFill>
                  <a:srgbClr val="585858"/>
                </a:solidFill>
                <a:latin typeface="Arial"/>
                <a:cs typeface="Arial"/>
              </a:rPr>
              <a:t> </a:t>
            </a:r>
            <a:r>
              <a:rPr sz="2000" dirty="0">
                <a:solidFill>
                  <a:srgbClr val="585858"/>
                </a:solidFill>
                <a:latin typeface="Arial"/>
                <a:cs typeface="Arial"/>
              </a:rPr>
              <a:t>компании.</a:t>
            </a:r>
            <a:endParaRPr sz="2000">
              <a:latin typeface="Arial"/>
              <a:cs typeface="Arial"/>
            </a:endParaRPr>
          </a:p>
          <a:p>
            <a:pPr marL="12700">
              <a:lnSpc>
                <a:spcPct val="100000"/>
              </a:lnSpc>
            </a:pPr>
            <a:r>
              <a:rPr sz="2000" spc="-5" dirty="0">
                <a:solidFill>
                  <a:srgbClr val="585858"/>
                </a:solidFill>
                <a:latin typeface="Arial"/>
                <a:cs typeface="Arial"/>
              </a:rPr>
              <a:t>Нельзя</a:t>
            </a:r>
            <a:r>
              <a:rPr sz="2000" spc="-50" dirty="0">
                <a:solidFill>
                  <a:srgbClr val="585858"/>
                </a:solidFill>
                <a:latin typeface="Arial"/>
                <a:cs typeface="Arial"/>
              </a:rPr>
              <a:t> </a:t>
            </a:r>
            <a:r>
              <a:rPr sz="2000" dirty="0">
                <a:solidFill>
                  <a:srgbClr val="585858"/>
                </a:solidFill>
                <a:latin typeface="Arial"/>
                <a:cs typeface="Arial"/>
              </a:rPr>
              <a:t>изменять</a:t>
            </a:r>
            <a:r>
              <a:rPr sz="2000" spc="-45" dirty="0">
                <a:solidFill>
                  <a:srgbClr val="585858"/>
                </a:solidFill>
                <a:latin typeface="Arial"/>
                <a:cs typeface="Arial"/>
              </a:rPr>
              <a:t> </a:t>
            </a:r>
            <a:r>
              <a:rPr sz="2000" dirty="0">
                <a:solidFill>
                  <a:srgbClr val="585858"/>
                </a:solidFill>
                <a:latin typeface="Arial"/>
                <a:cs typeface="Arial"/>
              </a:rPr>
              <a:t>только</a:t>
            </a:r>
            <a:r>
              <a:rPr sz="2000" spc="-35" dirty="0">
                <a:solidFill>
                  <a:srgbClr val="585858"/>
                </a:solidFill>
                <a:latin typeface="Arial"/>
                <a:cs typeface="Arial"/>
              </a:rPr>
              <a:t> </a:t>
            </a:r>
            <a:r>
              <a:rPr sz="2000" dirty="0">
                <a:solidFill>
                  <a:srgbClr val="585858"/>
                </a:solidFill>
                <a:latin typeface="Arial"/>
                <a:cs typeface="Arial"/>
              </a:rPr>
              <a:t>процессы.</a:t>
            </a:r>
            <a:endParaRPr sz="2000">
              <a:latin typeface="Arial"/>
              <a:cs typeface="Arial"/>
            </a:endParaRPr>
          </a:p>
        </p:txBody>
      </p:sp>
    </p:spTree>
    <p:extLst>
      <p:ext uri="{BB962C8B-B14F-4D97-AF65-F5344CB8AC3E}">
        <p14:creationId xmlns:p14="http://schemas.microsoft.com/office/powerpoint/2010/main" val="25687200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5532120" cy="574040"/>
          </a:xfrm>
          <a:prstGeom prst="rect">
            <a:avLst/>
          </a:prstGeom>
        </p:spPr>
        <p:txBody>
          <a:bodyPr vert="horz" wrap="square" lIns="0" tIns="12700" rIns="0" bIns="0" rtlCol="0">
            <a:spAutoFit/>
          </a:bodyPr>
          <a:lstStyle/>
          <a:p>
            <a:pPr marL="12700">
              <a:lnSpc>
                <a:spcPct val="100000"/>
              </a:lnSpc>
              <a:spcBef>
                <a:spcPts val="100"/>
              </a:spcBef>
            </a:pPr>
            <a:r>
              <a:rPr spc="-15" dirty="0"/>
              <a:t>Что</a:t>
            </a:r>
            <a:r>
              <a:rPr spc="-35" dirty="0"/>
              <a:t> </a:t>
            </a:r>
            <a:r>
              <a:rPr spc="-30" dirty="0"/>
              <a:t>обеспечивает</a:t>
            </a:r>
            <a:r>
              <a:rPr spc="-40" dirty="0"/>
              <a:t> </a:t>
            </a:r>
            <a:r>
              <a:rPr spc="-5" dirty="0"/>
              <a:t>Scrum?</a:t>
            </a:r>
          </a:p>
        </p:txBody>
      </p:sp>
      <p:sp>
        <p:nvSpPr>
          <p:cNvPr id="3" name="object 3"/>
          <p:cNvSpPr txBox="1"/>
          <p:nvPr/>
        </p:nvSpPr>
        <p:spPr>
          <a:xfrm>
            <a:off x="942847" y="1287246"/>
            <a:ext cx="10142855" cy="1483995"/>
          </a:xfrm>
          <a:prstGeom prst="rect">
            <a:avLst/>
          </a:prstGeom>
        </p:spPr>
        <p:txBody>
          <a:bodyPr vert="horz" wrap="square" lIns="0" tIns="46990" rIns="0" bIns="0" rtlCol="0">
            <a:spAutoFit/>
          </a:bodyPr>
          <a:lstStyle/>
          <a:p>
            <a:pPr marL="355600" indent="-342900">
              <a:lnSpc>
                <a:spcPct val="100000"/>
              </a:lnSpc>
              <a:spcBef>
                <a:spcPts val="370"/>
              </a:spcBef>
              <a:buClr>
                <a:srgbClr val="006699"/>
              </a:buClr>
              <a:buSzPct val="135416"/>
              <a:buFont typeface="Wingdings"/>
              <a:buChar char=""/>
              <a:tabLst>
                <a:tab pos="355600" algn="l"/>
              </a:tabLst>
            </a:pPr>
            <a:r>
              <a:rPr sz="2400" spc="-20" dirty="0">
                <a:latin typeface="Arial"/>
                <a:cs typeface="Arial"/>
              </a:rPr>
              <a:t>Вовлеченность</a:t>
            </a:r>
            <a:r>
              <a:rPr sz="2400" spc="45" dirty="0">
                <a:latin typeface="Arial"/>
                <a:cs typeface="Arial"/>
              </a:rPr>
              <a:t> </a:t>
            </a:r>
            <a:r>
              <a:rPr sz="2400" dirty="0">
                <a:latin typeface="Arial"/>
                <a:cs typeface="Arial"/>
              </a:rPr>
              <a:t>–</a:t>
            </a:r>
            <a:r>
              <a:rPr sz="2400" spc="5" dirty="0">
                <a:latin typeface="Arial"/>
                <a:cs typeface="Arial"/>
              </a:rPr>
              <a:t> </a:t>
            </a:r>
            <a:r>
              <a:rPr sz="2400" spc="-5" dirty="0">
                <a:latin typeface="Arial"/>
                <a:cs typeface="Arial"/>
              </a:rPr>
              <a:t>если</a:t>
            </a:r>
            <a:r>
              <a:rPr sz="2400" spc="-15" dirty="0">
                <a:latin typeface="Arial"/>
                <a:cs typeface="Arial"/>
              </a:rPr>
              <a:t> </a:t>
            </a:r>
            <a:r>
              <a:rPr sz="2400" spc="-25" dirty="0">
                <a:latin typeface="Arial"/>
                <a:cs typeface="Arial"/>
              </a:rPr>
              <a:t>делать</a:t>
            </a:r>
            <a:r>
              <a:rPr sz="2400" spc="10" dirty="0">
                <a:latin typeface="Arial"/>
                <a:cs typeface="Arial"/>
              </a:rPr>
              <a:t> </a:t>
            </a:r>
            <a:r>
              <a:rPr sz="2400" spc="-10" dirty="0">
                <a:latin typeface="Arial"/>
                <a:cs typeface="Arial"/>
              </a:rPr>
              <a:t>акцент</a:t>
            </a:r>
            <a:r>
              <a:rPr sz="2400" spc="5" dirty="0">
                <a:latin typeface="Arial"/>
                <a:cs typeface="Arial"/>
              </a:rPr>
              <a:t> </a:t>
            </a:r>
            <a:r>
              <a:rPr sz="2400" spc="-10" dirty="0">
                <a:latin typeface="Arial"/>
                <a:cs typeface="Arial"/>
              </a:rPr>
              <a:t>на</a:t>
            </a:r>
            <a:r>
              <a:rPr sz="2400" spc="5" dirty="0">
                <a:latin typeface="Arial"/>
                <a:cs typeface="Arial"/>
              </a:rPr>
              <a:t> </a:t>
            </a:r>
            <a:r>
              <a:rPr sz="2400" spc="-10" dirty="0">
                <a:latin typeface="Arial"/>
                <a:cs typeface="Arial"/>
              </a:rPr>
              <a:t>самоуправление</a:t>
            </a:r>
            <a:r>
              <a:rPr sz="2400" spc="20" dirty="0">
                <a:latin typeface="Arial"/>
                <a:cs typeface="Arial"/>
              </a:rPr>
              <a:t> </a:t>
            </a:r>
            <a:r>
              <a:rPr sz="2400" dirty="0">
                <a:latin typeface="Arial"/>
                <a:cs typeface="Arial"/>
              </a:rPr>
              <a:t>и</a:t>
            </a:r>
            <a:r>
              <a:rPr sz="2400" spc="-15" dirty="0">
                <a:latin typeface="Arial"/>
                <a:cs typeface="Arial"/>
              </a:rPr>
              <a:t> </a:t>
            </a:r>
            <a:r>
              <a:rPr sz="2400" spc="-10" dirty="0">
                <a:latin typeface="Arial"/>
                <a:cs typeface="Arial"/>
              </a:rPr>
              <a:t>ценности</a:t>
            </a:r>
            <a:endParaRPr sz="2400">
              <a:latin typeface="Arial"/>
              <a:cs typeface="Arial"/>
            </a:endParaRPr>
          </a:p>
          <a:p>
            <a:pPr marL="355600" indent="-342900">
              <a:lnSpc>
                <a:spcPct val="100000"/>
              </a:lnSpc>
              <a:spcBef>
                <a:spcPts val="1205"/>
              </a:spcBef>
              <a:buClr>
                <a:srgbClr val="006699"/>
              </a:buClr>
              <a:buSzPct val="135416"/>
              <a:buFont typeface="Wingdings"/>
              <a:buChar char=""/>
              <a:tabLst>
                <a:tab pos="355600" algn="l"/>
              </a:tabLst>
            </a:pPr>
            <a:r>
              <a:rPr sz="2400" dirty="0">
                <a:latin typeface="Arial"/>
                <a:cs typeface="Arial"/>
              </a:rPr>
              <a:t>Эффективность</a:t>
            </a:r>
            <a:r>
              <a:rPr sz="2400" spc="-25" dirty="0">
                <a:latin typeface="Arial"/>
                <a:cs typeface="Arial"/>
              </a:rPr>
              <a:t> </a:t>
            </a:r>
            <a:r>
              <a:rPr sz="2400" dirty="0">
                <a:latin typeface="Arial"/>
                <a:cs typeface="Arial"/>
              </a:rPr>
              <a:t>–</a:t>
            </a:r>
            <a:r>
              <a:rPr sz="2400" spc="-15" dirty="0">
                <a:latin typeface="Arial"/>
                <a:cs typeface="Arial"/>
              </a:rPr>
              <a:t> </a:t>
            </a:r>
            <a:r>
              <a:rPr sz="2400" spc="-5" dirty="0">
                <a:latin typeface="Arial"/>
                <a:cs typeface="Arial"/>
              </a:rPr>
              <a:t>за</a:t>
            </a:r>
            <a:r>
              <a:rPr sz="2400" spc="-20" dirty="0">
                <a:latin typeface="Arial"/>
                <a:cs typeface="Arial"/>
              </a:rPr>
              <a:t> </a:t>
            </a:r>
            <a:r>
              <a:rPr sz="2400" spc="-30" dirty="0">
                <a:latin typeface="Arial"/>
                <a:cs typeface="Arial"/>
              </a:rPr>
              <a:t>счет</a:t>
            </a:r>
            <a:r>
              <a:rPr sz="2400" spc="-5" dirty="0">
                <a:latin typeface="Arial"/>
                <a:cs typeface="Arial"/>
              </a:rPr>
              <a:t> </a:t>
            </a:r>
            <a:r>
              <a:rPr sz="2400" spc="-10" dirty="0">
                <a:latin typeface="Arial"/>
                <a:cs typeface="Arial"/>
              </a:rPr>
              <a:t>встроенного</a:t>
            </a:r>
            <a:r>
              <a:rPr sz="2400" spc="5" dirty="0">
                <a:latin typeface="Arial"/>
                <a:cs typeface="Arial"/>
              </a:rPr>
              <a:t> </a:t>
            </a:r>
            <a:r>
              <a:rPr sz="2400" spc="-20" dirty="0">
                <a:latin typeface="Arial"/>
                <a:cs typeface="Arial"/>
              </a:rPr>
              <a:t>ретро</a:t>
            </a:r>
            <a:endParaRPr sz="2400">
              <a:latin typeface="Arial"/>
              <a:cs typeface="Arial"/>
            </a:endParaRPr>
          </a:p>
          <a:p>
            <a:pPr marL="355600" indent="-342900">
              <a:lnSpc>
                <a:spcPct val="100000"/>
              </a:lnSpc>
              <a:spcBef>
                <a:spcPts val="1200"/>
              </a:spcBef>
              <a:buClr>
                <a:srgbClr val="006699"/>
              </a:buClr>
              <a:buSzPct val="135416"/>
              <a:buFont typeface="Wingdings"/>
              <a:buChar char=""/>
              <a:tabLst>
                <a:tab pos="355600" algn="l"/>
              </a:tabLst>
            </a:pPr>
            <a:r>
              <a:rPr sz="2400" spc="-20" dirty="0">
                <a:latin typeface="Arial"/>
                <a:cs typeface="Arial"/>
              </a:rPr>
              <a:t>Гибкость </a:t>
            </a:r>
            <a:r>
              <a:rPr sz="2400" dirty="0">
                <a:latin typeface="Arial"/>
                <a:cs typeface="Arial"/>
              </a:rPr>
              <a:t>– </a:t>
            </a:r>
            <a:r>
              <a:rPr sz="2400" spc="-5" dirty="0">
                <a:latin typeface="Arial"/>
                <a:cs typeface="Arial"/>
              </a:rPr>
              <a:t>за</a:t>
            </a:r>
            <a:r>
              <a:rPr sz="2400" spc="-10" dirty="0">
                <a:latin typeface="Arial"/>
                <a:cs typeface="Arial"/>
              </a:rPr>
              <a:t> </a:t>
            </a:r>
            <a:r>
              <a:rPr sz="2400" spc="-30" dirty="0">
                <a:latin typeface="Arial"/>
                <a:cs typeface="Arial"/>
              </a:rPr>
              <a:t>счет</a:t>
            </a:r>
            <a:r>
              <a:rPr sz="2400" spc="5" dirty="0">
                <a:latin typeface="Arial"/>
                <a:cs typeface="Arial"/>
              </a:rPr>
              <a:t> </a:t>
            </a:r>
            <a:r>
              <a:rPr sz="2400" spc="-5" dirty="0">
                <a:latin typeface="Arial"/>
                <a:cs typeface="Arial"/>
              </a:rPr>
              <a:t>коротких</a:t>
            </a:r>
            <a:r>
              <a:rPr sz="2400" spc="-15" dirty="0">
                <a:latin typeface="Arial"/>
                <a:cs typeface="Arial"/>
              </a:rPr>
              <a:t> </a:t>
            </a:r>
            <a:r>
              <a:rPr sz="2400" spc="-5" dirty="0">
                <a:latin typeface="Arial"/>
                <a:cs typeface="Arial"/>
              </a:rPr>
              <a:t>итераций</a:t>
            </a:r>
            <a:r>
              <a:rPr sz="2400" spc="-15" dirty="0">
                <a:latin typeface="Arial"/>
                <a:cs typeface="Arial"/>
              </a:rPr>
              <a:t> </a:t>
            </a:r>
            <a:r>
              <a:rPr sz="2400" dirty="0">
                <a:latin typeface="Arial"/>
                <a:cs typeface="Arial"/>
              </a:rPr>
              <a:t>и</a:t>
            </a:r>
            <a:r>
              <a:rPr sz="2400" spc="-20" dirty="0">
                <a:latin typeface="Arial"/>
                <a:cs typeface="Arial"/>
              </a:rPr>
              <a:t> </a:t>
            </a:r>
            <a:r>
              <a:rPr sz="2400" spc="-10" dirty="0">
                <a:latin typeface="Arial"/>
                <a:cs typeface="Arial"/>
              </a:rPr>
              <a:t>обратной</a:t>
            </a:r>
            <a:r>
              <a:rPr sz="2400" dirty="0">
                <a:latin typeface="Arial"/>
                <a:cs typeface="Arial"/>
              </a:rPr>
              <a:t> </a:t>
            </a:r>
            <a:r>
              <a:rPr sz="2400" spc="-5" dirty="0">
                <a:latin typeface="Arial"/>
                <a:cs typeface="Arial"/>
              </a:rPr>
              <a:t>связи</a:t>
            </a:r>
            <a:r>
              <a:rPr sz="2400" dirty="0">
                <a:latin typeface="Arial"/>
                <a:cs typeface="Arial"/>
              </a:rPr>
              <a:t> </a:t>
            </a:r>
            <a:r>
              <a:rPr sz="2400" spc="-10" dirty="0">
                <a:latin typeface="Arial"/>
                <a:cs typeface="Arial"/>
              </a:rPr>
              <a:t>на</a:t>
            </a:r>
            <a:r>
              <a:rPr sz="2400" spc="10" dirty="0">
                <a:latin typeface="Arial"/>
                <a:cs typeface="Arial"/>
              </a:rPr>
              <a:t> </a:t>
            </a:r>
            <a:r>
              <a:rPr sz="2400" spc="-5" dirty="0">
                <a:latin typeface="Arial"/>
                <a:cs typeface="Arial"/>
              </a:rPr>
              <a:t>демо</a:t>
            </a:r>
            <a:endParaRPr sz="2400">
              <a:latin typeface="Arial"/>
              <a:cs typeface="Arial"/>
            </a:endParaRPr>
          </a:p>
        </p:txBody>
      </p:sp>
      <p:grpSp>
        <p:nvGrpSpPr>
          <p:cNvPr id="4" name="object 4"/>
          <p:cNvGrpSpPr/>
          <p:nvPr/>
        </p:nvGrpSpPr>
        <p:grpSpPr>
          <a:xfrm>
            <a:off x="1054544" y="3644963"/>
            <a:ext cx="5880100" cy="955040"/>
            <a:chOff x="1054544" y="3644963"/>
            <a:chExt cx="5880100" cy="955040"/>
          </a:xfrm>
        </p:grpSpPr>
        <p:sp>
          <p:nvSpPr>
            <p:cNvPr id="5" name="object 5"/>
            <p:cNvSpPr/>
            <p:nvPr/>
          </p:nvSpPr>
          <p:spPr>
            <a:xfrm>
              <a:off x="1067562" y="3657981"/>
              <a:ext cx="5854065" cy="929005"/>
            </a:xfrm>
            <a:custGeom>
              <a:avLst/>
              <a:gdLst/>
              <a:ahLst/>
              <a:cxnLst/>
              <a:rect l="l" t="t" r="r" b="b"/>
              <a:pathLst>
                <a:path w="5854065" h="929004">
                  <a:moveTo>
                    <a:pt x="5734812" y="215265"/>
                  </a:moveTo>
                  <a:lnTo>
                    <a:pt x="118872" y="215265"/>
                  </a:lnTo>
                  <a:lnTo>
                    <a:pt x="72603" y="224605"/>
                  </a:lnTo>
                  <a:lnTo>
                    <a:pt x="34818" y="250078"/>
                  </a:lnTo>
                  <a:lnTo>
                    <a:pt x="9342" y="287863"/>
                  </a:lnTo>
                  <a:lnTo>
                    <a:pt x="0" y="334137"/>
                  </a:lnTo>
                  <a:lnTo>
                    <a:pt x="0" y="809625"/>
                  </a:lnTo>
                  <a:lnTo>
                    <a:pt x="9342" y="855898"/>
                  </a:lnTo>
                  <a:lnTo>
                    <a:pt x="34818" y="893683"/>
                  </a:lnTo>
                  <a:lnTo>
                    <a:pt x="72603" y="919156"/>
                  </a:lnTo>
                  <a:lnTo>
                    <a:pt x="118872" y="928497"/>
                  </a:lnTo>
                  <a:lnTo>
                    <a:pt x="5734812" y="928497"/>
                  </a:lnTo>
                  <a:lnTo>
                    <a:pt x="5781085" y="919156"/>
                  </a:lnTo>
                  <a:lnTo>
                    <a:pt x="5818870" y="893683"/>
                  </a:lnTo>
                  <a:lnTo>
                    <a:pt x="5844343" y="855898"/>
                  </a:lnTo>
                  <a:lnTo>
                    <a:pt x="5853684" y="809625"/>
                  </a:lnTo>
                  <a:lnTo>
                    <a:pt x="5853684" y="334137"/>
                  </a:lnTo>
                  <a:lnTo>
                    <a:pt x="5844343" y="287863"/>
                  </a:lnTo>
                  <a:lnTo>
                    <a:pt x="5818870" y="250078"/>
                  </a:lnTo>
                  <a:lnTo>
                    <a:pt x="5781085" y="224605"/>
                  </a:lnTo>
                  <a:lnTo>
                    <a:pt x="5734812" y="215265"/>
                  </a:lnTo>
                  <a:close/>
                </a:path>
                <a:path w="5854065" h="929004">
                  <a:moveTo>
                    <a:pt x="752220" y="0"/>
                  </a:moveTo>
                  <a:lnTo>
                    <a:pt x="975613" y="215265"/>
                  </a:lnTo>
                  <a:lnTo>
                    <a:pt x="2439035" y="215265"/>
                  </a:lnTo>
                  <a:lnTo>
                    <a:pt x="752220" y="0"/>
                  </a:lnTo>
                  <a:close/>
                </a:path>
              </a:pathLst>
            </a:custGeom>
            <a:solidFill>
              <a:srgbClr val="F1F1F1"/>
            </a:solidFill>
          </p:spPr>
          <p:txBody>
            <a:bodyPr wrap="square" lIns="0" tIns="0" rIns="0" bIns="0" rtlCol="0"/>
            <a:lstStyle/>
            <a:p>
              <a:endParaRPr/>
            </a:p>
          </p:txBody>
        </p:sp>
        <p:sp>
          <p:nvSpPr>
            <p:cNvPr id="6" name="object 6"/>
            <p:cNvSpPr/>
            <p:nvPr/>
          </p:nvSpPr>
          <p:spPr>
            <a:xfrm>
              <a:off x="1067562" y="3657981"/>
              <a:ext cx="5854065" cy="929005"/>
            </a:xfrm>
            <a:custGeom>
              <a:avLst/>
              <a:gdLst/>
              <a:ahLst/>
              <a:cxnLst/>
              <a:rect l="l" t="t" r="r" b="b"/>
              <a:pathLst>
                <a:path w="5854065" h="929004">
                  <a:moveTo>
                    <a:pt x="0" y="334137"/>
                  </a:moveTo>
                  <a:lnTo>
                    <a:pt x="9342" y="287863"/>
                  </a:lnTo>
                  <a:lnTo>
                    <a:pt x="34818" y="250078"/>
                  </a:lnTo>
                  <a:lnTo>
                    <a:pt x="72603" y="224605"/>
                  </a:lnTo>
                  <a:lnTo>
                    <a:pt x="118872" y="215265"/>
                  </a:lnTo>
                  <a:lnTo>
                    <a:pt x="975613" y="215265"/>
                  </a:lnTo>
                  <a:lnTo>
                    <a:pt x="752220" y="0"/>
                  </a:lnTo>
                  <a:lnTo>
                    <a:pt x="2439035" y="215265"/>
                  </a:lnTo>
                  <a:lnTo>
                    <a:pt x="5734812" y="215265"/>
                  </a:lnTo>
                  <a:lnTo>
                    <a:pt x="5781085" y="224605"/>
                  </a:lnTo>
                  <a:lnTo>
                    <a:pt x="5818870" y="250078"/>
                  </a:lnTo>
                  <a:lnTo>
                    <a:pt x="5844343" y="287863"/>
                  </a:lnTo>
                  <a:lnTo>
                    <a:pt x="5853684" y="334137"/>
                  </a:lnTo>
                  <a:lnTo>
                    <a:pt x="5853684" y="512445"/>
                  </a:lnTo>
                  <a:lnTo>
                    <a:pt x="5853684" y="809625"/>
                  </a:lnTo>
                  <a:lnTo>
                    <a:pt x="5844343" y="855898"/>
                  </a:lnTo>
                  <a:lnTo>
                    <a:pt x="5818870" y="893683"/>
                  </a:lnTo>
                  <a:lnTo>
                    <a:pt x="5781085" y="919156"/>
                  </a:lnTo>
                  <a:lnTo>
                    <a:pt x="5734812" y="928497"/>
                  </a:lnTo>
                  <a:lnTo>
                    <a:pt x="2439035" y="928497"/>
                  </a:lnTo>
                  <a:lnTo>
                    <a:pt x="975613" y="928497"/>
                  </a:lnTo>
                  <a:lnTo>
                    <a:pt x="118872" y="928497"/>
                  </a:lnTo>
                  <a:lnTo>
                    <a:pt x="72603" y="919156"/>
                  </a:lnTo>
                  <a:lnTo>
                    <a:pt x="34818" y="893683"/>
                  </a:lnTo>
                  <a:lnTo>
                    <a:pt x="9342" y="855898"/>
                  </a:lnTo>
                  <a:lnTo>
                    <a:pt x="0" y="809625"/>
                  </a:lnTo>
                  <a:lnTo>
                    <a:pt x="0" y="512445"/>
                  </a:lnTo>
                  <a:lnTo>
                    <a:pt x="0" y="334137"/>
                  </a:lnTo>
                  <a:close/>
                </a:path>
              </a:pathLst>
            </a:custGeom>
            <a:ln w="25908">
              <a:solidFill>
                <a:srgbClr val="A6A6A6"/>
              </a:solidFill>
            </a:ln>
          </p:spPr>
          <p:txBody>
            <a:bodyPr wrap="square" lIns="0" tIns="0" rIns="0" bIns="0" rtlCol="0"/>
            <a:lstStyle/>
            <a:p>
              <a:endParaRPr/>
            </a:p>
          </p:txBody>
        </p:sp>
      </p:grpSp>
      <p:sp>
        <p:nvSpPr>
          <p:cNvPr id="7" name="object 7"/>
          <p:cNvSpPr txBox="1"/>
          <p:nvPr/>
        </p:nvSpPr>
        <p:spPr>
          <a:xfrm>
            <a:off x="1935226" y="3937507"/>
            <a:ext cx="4912995" cy="57467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85858"/>
                </a:solidFill>
                <a:latin typeface="Arial"/>
                <a:cs typeface="Arial"/>
              </a:rPr>
              <a:t>Внедрение </a:t>
            </a:r>
            <a:r>
              <a:rPr sz="1800" dirty="0">
                <a:solidFill>
                  <a:srgbClr val="585858"/>
                </a:solidFill>
                <a:latin typeface="Arial"/>
                <a:cs typeface="Arial"/>
              </a:rPr>
              <a:t>Scrum</a:t>
            </a:r>
            <a:r>
              <a:rPr sz="1800" spc="-20" dirty="0">
                <a:solidFill>
                  <a:srgbClr val="585858"/>
                </a:solidFill>
                <a:latin typeface="Arial"/>
                <a:cs typeface="Arial"/>
              </a:rPr>
              <a:t> </a:t>
            </a:r>
            <a:r>
              <a:rPr sz="1800" dirty="0">
                <a:solidFill>
                  <a:srgbClr val="585858"/>
                </a:solidFill>
                <a:latin typeface="Arial"/>
                <a:cs typeface="Arial"/>
              </a:rPr>
              <a:t>–</a:t>
            </a:r>
            <a:r>
              <a:rPr sz="1800" spc="-20" dirty="0">
                <a:solidFill>
                  <a:srgbClr val="585858"/>
                </a:solidFill>
                <a:latin typeface="Arial"/>
                <a:cs typeface="Arial"/>
              </a:rPr>
              <a:t> </a:t>
            </a:r>
            <a:r>
              <a:rPr sz="1800" spc="-10" dirty="0">
                <a:solidFill>
                  <a:srgbClr val="585858"/>
                </a:solidFill>
                <a:latin typeface="Arial"/>
                <a:cs typeface="Arial"/>
              </a:rPr>
              <a:t>революция.</a:t>
            </a:r>
            <a:endParaRPr sz="1800">
              <a:latin typeface="Arial"/>
              <a:cs typeface="Arial"/>
            </a:endParaRPr>
          </a:p>
          <a:p>
            <a:pPr marL="12700">
              <a:lnSpc>
                <a:spcPct val="100000"/>
              </a:lnSpc>
            </a:pPr>
            <a:r>
              <a:rPr sz="1800" spc="-10" dirty="0">
                <a:solidFill>
                  <a:srgbClr val="585858"/>
                </a:solidFill>
                <a:latin typeface="Arial"/>
                <a:cs typeface="Arial"/>
              </a:rPr>
              <a:t>Это </a:t>
            </a:r>
            <a:r>
              <a:rPr sz="1800" spc="-5" dirty="0">
                <a:solidFill>
                  <a:srgbClr val="585858"/>
                </a:solidFill>
                <a:latin typeface="Arial"/>
                <a:cs typeface="Arial"/>
              </a:rPr>
              <a:t>достоинство</a:t>
            </a:r>
            <a:r>
              <a:rPr sz="1800" spc="5" dirty="0">
                <a:solidFill>
                  <a:srgbClr val="585858"/>
                </a:solidFill>
                <a:latin typeface="Arial"/>
                <a:cs typeface="Arial"/>
              </a:rPr>
              <a:t> </a:t>
            </a:r>
            <a:r>
              <a:rPr sz="1800" dirty="0">
                <a:solidFill>
                  <a:srgbClr val="585858"/>
                </a:solidFill>
                <a:latin typeface="Arial"/>
                <a:cs typeface="Arial"/>
              </a:rPr>
              <a:t>и</a:t>
            </a:r>
            <a:r>
              <a:rPr sz="1800" spc="-10" dirty="0">
                <a:solidFill>
                  <a:srgbClr val="585858"/>
                </a:solidFill>
                <a:latin typeface="Arial"/>
                <a:cs typeface="Arial"/>
              </a:rPr>
              <a:t> </a:t>
            </a:r>
            <a:r>
              <a:rPr sz="1800" spc="-20" dirty="0">
                <a:solidFill>
                  <a:srgbClr val="585858"/>
                </a:solidFill>
                <a:latin typeface="Arial"/>
                <a:cs typeface="Arial"/>
              </a:rPr>
              <a:t>недостаток</a:t>
            </a:r>
            <a:r>
              <a:rPr sz="1800" spc="5" dirty="0">
                <a:solidFill>
                  <a:srgbClr val="585858"/>
                </a:solidFill>
                <a:latin typeface="Arial"/>
                <a:cs typeface="Arial"/>
              </a:rPr>
              <a:t> </a:t>
            </a:r>
            <a:r>
              <a:rPr sz="1800" spc="-10" dirty="0">
                <a:solidFill>
                  <a:srgbClr val="585858"/>
                </a:solidFill>
                <a:latin typeface="Arial"/>
                <a:cs typeface="Arial"/>
              </a:rPr>
              <a:t>одновременно.</a:t>
            </a:r>
            <a:endParaRPr sz="1800">
              <a:latin typeface="Arial"/>
              <a:cs typeface="Arial"/>
            </a:endParaRPr>
          </a:p>
        </p:txBody>
      </p:sp>
    </p:spTree>
    <p:extLst>
      <p:ext uri="{BB962C8B-B14F-4D97-AF65-F5344CB8AC3E}">
        <p14:creationId xmlns:p14="http://schemas.microsoft.com/office/powerpoint/2010/main" val="38170341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4402455" cy="574040"/>
          </a:xfrm>
          <a:prstGeom prst="rect">
            <a:avLst/>
          </a:prstGeom>
        </p:spPr>
        <p:txBody>
          <a:bodyPr vert="horz" wrap="square" lIns="0" tIns="12700" rIns="0" bIns="0" rtlCol="0">
            <a:spAutoFit/>
          </a:bodyPr>
          <a:lstStyle/>
          <a:p>
            <a:pPr marL="12700">
              <a:lnSpc>
                <a:spcPct val="100000"/>
              </a:lnSpc>
              <a:spcBef>
                <a:spcPts val="100"/>
              </a:spcBef>
            </a:pPr>
            <a:r>
              <a:rPr spc="-45" dirty="0"/>
              <a:t>Полная</a:t>
            </a:r>
            <a:r>
              <a:rPr spc="-85" dirty="0"/>
              <a:t> </a:t>
            </a:r>
            <a:r>
              <a:rPr spc="-40" dirty="0"/>
              <a:t>схема</a:t>
            </a:r>
            <a:r>
              <a:rPr spc="-80" dirty="0"/>
              <a:t> </a:t>
            </a:r>
            <a:r>
              <a:rPr spc="-30" dirty="0"/>
              <a:t>Scrum</a:t>
            </a:r>
          </a:p>
        </p:txBody>
      </p:sp>
      <p:grpSp>
        <p:nvGrpSpPr>
          <p:cNvPr id="3" name="object 3"/>
          <p:cNvGrpSpPr/>
          <p:nvPr/>
        </p:nvGrpSpPr>
        <p:grpSpPr>
          <a:xfrm>
            <a:off x="1334606" y="2010155"/>
            <a:ext cx="9773920" cy="4224655"/>
            <a:chOff x="1334606" y="2010155"/>
            <a:chExt cx="9773920" cy="4224655"/>
          </a:xfrm>
        </p:grpSpPr>
        <p:sp>
          <p:nvSpPr>
            <p:cNvPr id="4" name="object 4"/>
            <p:cNvSpPr/>
            <p:nvPr/>
          </p:nvSpPr>
          <p:spPr>
            <a:xfrm>
              <a:off x="4104132" y="2321051"/>
              <a:ext cx="5438140" cy="2569845"/>
            </a:xfrm>
            <a:custGeom>
              <a:avLst/>
              <a:gdLst/>
              <a:ahLst/>
              <a:cxnLst/>
              <a:rect l="l" t="t" r="r" b="b"/>
              <a:pathLst>
                <a:path w="5438140" h="2569845">
                  <a:moveTo>
                    <a:pt x="1573022" y="388747"/>
                  </a:moveTo>
                  <a:lnTo>
                    <a:pt x="1550924" y="58547"/>
                  </a:lnTo>
                  <a:lnTo>
                    <a:pt x="1501902" y="61620"/>
                  </a:lnTo>
                  <a:lnTo>
                    <a:pt x="1453553" y="66675"/>
                  </a:lnTo>
                  <a:lnTo>
                    <a:pt x="1405915" y="73710"/>
                  </a:lnTo>
                  <a:lnTo>
                    <a:pt x="1359027" y="82651"/>
                  </a:lnTo>
                  <a:lnTo>
                    <a:pt x="1312938" y="93472"/>
                  </a:lnTo>
                  <a:lnTo>
                    <a:pt x="1267663" y="106121"/>
                  </a:lnTo>
                  <a:lnTo>
                    <a:pt x="1223264" y="120548"/>
                  </a:lnTo>
                  <a:lnTo>
                    <a:pt x="1179779" y="136728"/>
                  </a:lnTo>
                  <a:lnTo>
                    <a:pt x="1137234" y="154609"/>
                  </a:lnTo>
                  <a:lnTo>
                    <a:pt x="1095679" y="174142"/>
                  </a:lnTo>
                  <a:lnTo>
                    <a:pt x="1055154" y="195287"/>
                  </a:lnTo>
                  <a:lnTo>
                    <a:pt x="1015695" y="217995"/>
                  </a:lnTo>
                  <a:lnTo>
                    <a:pt x="977341" y="242239"/>
                  </a:lnTo>
                  <a:lnTo>
                    <a:pt x="940142" y="267957"/>
                  </a:lnTo>
                  <a:lnTo>
                    <a:pt x="904125" y="295122"/>
                  </a:lnTo>
                  <a:lnTo>
                    <a:pt x="869327" y="323684"/>
                  </a:lnTo>
                  <a:lnTo>
                    <a:pt x="835799" y="353593"/>
                  </a:lnTo>
                  <a:lnTo>
                    <a:pt x="803567" y="384810"/>
                  </a:lnTo>
                  <a:lnTo>
                    <a:pt x="772693" y="417296"/>
                  </a:lnTo>
                  <a:lnTo>
                    <a:pt x="743204" y="451002"/>
                  </a:lnTo>
                  <a:lnTo>
                    <a:pt x="715124" y="485889"/>
                  </a:lnTo>
                  <a:lnTo>
                    <a:pt x="688517" y="521906"/>
                  </a:lnTo>
                  <a:lnTo>
                    <a:pt x="663409" y="559015"/>
                  </a:lnTo>
                  <a:lnTo>
                    <a:pt x="639851" y="597166"/>
                  </a:lnTo>
                  <a:lnTo>
                    <a:pt x="617867" y="636333"/>
                  </a:lnTo>
                  <a:lnTo>
                    <a:pt x="597509" y="676452"/>
                  </a:lnTo>
                  <a:lnTo>
                    <a:pt x="578815" y="717499"/>
                  </a:lnTo>
                  <a:lnTo>
                    <a:pt x="561822" y="759409"/>
                  </a:lnTo>
                  <a:lnTo>
                    <a:pt x="546569" y="802157"/>
                  </a:lnTo>
                  <a:lnTo>
                    <a:pt x="533095" y="845680"/>
                  </a:lnTo>
                  <a:lnTo>
                    <a:pt x="521436" y="889952"/>
                  </a:lnTo>
                  <a:lnTo>
                    <a:pt x="511644" y="934935"/>
                  </a:lnTo>
                  <a:lnTo>
                    <a:pt x="503745" y="980567"/>
                  </a:lnTo>
                  <a:lnTo>
                    <a:pt x="497789" y="1026807"/>
                  </a:lnTo>
                  <a:lnTo>
                    <a:pt x="493814" y="1073619"/>
                  </a:lnTo>
                  <a:lnTo>
                    <a:pt x="491858" y="1120965"/>
                  </a:lnTo>
                  <a:lnTo>
                    <a:pt x="491959" y="1168781"/>
                  </a:lnTo>
                  <a:lnTo>
                    <a:pt x="494157" y="1217041"/>
                  </a:lnTo>
                  <a:lnTo>
                    <a:pt x="498627" y="1266748"/>
                  </a:lnTo>
                  <a:lnTo>
                    <a:pt x="505345" y="1316088"/>
                  </a:lnTo>
                  <a:lnTo>
                    <a:pt x="514248" y="1364996"/>
                  </a:lnTo>
                  <a:lnTo>
                    <a:pt x="525335" y="1413395"/>
                  </a:lnTo>
                  <a:lnTo>
                    <a:pt x="538556" y="1461236"/>
                  </a:lnTo>
                  <a:lnTo>
                    <a:pt x="553872" y="1508429"/>
                  </a:lnTo>
                  <a:lnTo>
                    <a:pt x="571284" y="1554924"/>
                  </a:lnTo>
                  <a:lnTo>
                    <a:pt x="590727" y="1600657"/>
                  </a:lnTo>
                  <a:lnTo>
                    <a:pt x="612203" y="1645539"/>
                  </a:lnTo>
                  <a:lnTo>
                    <a:pt x="635660" y="1689506"/>
                  </a:lnTo>
                  <a:lnTo>
                    <a:pt x="661085" y="1732508"/>
                  </a:lnTo>
                  <a:lnTo>
                    <a:pt x="688428" y="1774469"/>
                  </a:lnTo>
                  <a:lnTo>
                    <a:pt x="717664" y="1815325"/>
                  </a:lnTo>
                  <a:lnTo>
                    <a:pt x="748779" y="1855000"/>
                  </a:lnTo>
                  <a:lnTo>
                    <a:pt x="781723" y="1893417"/>
                  </a:lnTo>
                  <a:lnTo>
                    <a:pt x="816483" y="1930527"/>
                  </a:lnTo>
                  <a:lnTo>
                    <a:pt x="741426" y="2022602"/>
                  </a:lnTo>
                  <a:lnTo>
                    <a:pt x="1030478" y="1900936"/>
                  </a:lnTo>
                  <a:lnTo>
                    <a:pt x="1101979" y="1579880"/>
                  </a:lnTo>
                  <a:lnTo>
                    <a:pt x="1027303" y="1671574"/>
                  </a:lnTo>
                  <a:lnTo>
                    <a:pt x="995768" y="1634147"/>
                  </a:lnTo>
                  <a:lnTo>
                    <a:pt x="966889" y="1595488"/>
                  </a:lnTo>
                  <a:lnTo>
                    <a:pt x="940663" y="1555737"/>
                  </a:lnTo>
                  <a:lnTo>
                    <a:pt x="917092" y="1514995"/>
                  </a:lnTo>
                  <a:lnTo>
                    <a:pt x="896150" y="1473377"/>
                  </a:lnTo>
                  <a:lnTo>
                    <a:pt x="877849" y="1431010"/>
                  </a:lnTo>
                  <a:lnTo>
                    <a:pt x="862164" y="1387995"/>
                  </a:lnTo>
                  <a:lnTo>
                    <a:pt x="849109" y="1344460"/>
                  </a:lnTo>
                  <a:lnTo>
                    <a:pt x="838669" y="1300518"/>
                  </a:lnTo>
                  <a:lnTo>
                    <a:pt x="830821" y="1256271"/>
                  </a:lnTo>
                  <a:lnTo>
                    <a:pt x="825588" y="1211846"/>
                  </a:lnTo>
                  <a:lnTo>
                    <a:pt x="822934" y="1167358"/>
                  </a:lnTo>
                  <a:lnTo>
                    <a:pt x="822871" y="1122908"/>
                  </a:lnTo>
                  <a:lnTo>
                    <a:pt x="825398" y="1078636"/>
                  </a:lnTo>
                  <a:lnTo>
                    <a:pt x="830478" y="1034643"/>
                  </a:lnTo>
                  <a:lnTo>
                    <a:pt x="838136" y="991044"/>
                  </a:lnTo>
                  <a:lnTo>
                    <a:pt x="848360" y="947953"/>
                  </a:lnTo>
                  <a:lnTo>
                    <a:pt x="861136" y="905484"/>
                  </a:lnTo>
                  <a:lnTo>
                    <a:pt x="876452" y="863765"/>
                  </a:lnTo>
                  <a:lnTo>
                    <a:pt x="894308" y="822896"/>
                  </a:lnTo>
                  <a:lnTo>
                    <a:pt x="914704" y="783005"/>
                  </a:lnTo>
                  <a:lnTo>
                    <a:pt x="937628" y="744194"/>
                  </a:lnTo>
                  <a:lnTo>
                    <a:pt x="963066" y="706589"/>
                  </a:lnTo>
                  <a:lnTo>
                    <a:pt x="991019" y="670306"/>
                  </a:lnTo>
                  <a:lnTo>
                    <a:pt x="1021486" y="635444"/>
                  </a:lnTo>
                  <a:lnTo>
                    <a:pt x="1054455" y="602132"/>
                  </a:lnTo>
                  <a:lnTo>
                    <a:pt x="1089914" y="570484"/>
                  </a:lnTo>
                  <a:lnTo>
                    <a:pt x="1127290" y="541108"/>
                  </a:lnTo>
                  <a:lnTo>
                    <a:pt x="1166342" y="514159"/>
                  </a:lnTo>
                  <a:lnTo>
                    <a:pt x="1206957" y="489686"/>
                  </a:lnTo>
                  <a:lnTo>
                    <a:pt x="1248994" y="467741"/>
                  </a:lnTo>
                  <a:lnTo>
                    <a:pt x="1292339" y="448373"/>
                  </a:lnTo>
                  <a:lnTo>
                    <a:pt x="1336865" y="431622"/>
                  </a:lnTo>
                  <a:lnTo>
                    <a:pt x="1382458" y="417525"/>
                  </a:lnTo>
                  <a:lnTo>
                    <a:pt x="1428991" y="406158"/>
                  </a:lnTo>
                  <a:lnTo>
                    <a:pt x="1476336" y="397535"/>
                  </a:lnTo>
                  <a:lnTo>
                    <a:pt x="1524393" y="391718"/>
                  </a:lnTo>
                  <a:lnTo>
                    <a:pt x="1573022" y="388747"/>
                  </a:lnTo>
                  <a:close/>
                </a:path>
                <a:path w="5438140" h="2569845">
                  <a:moveTo>
                    <a:pt x="3883152" y="74168"/>
                  </a:moveTo>
                  <a:lnTo>
                    <a:pt x="1850898" y="74168"/>
                  </a:lnTo>
                  <a:lnTo>
                    <a:pt x="1850898" y="0"/>
                  </a:lnTo>
                  <a:lnTo>
                    <a:pt x="1620012" y="230886"/>
                  </a:lnTo>
                  <a:lnTo>
                    <a:pt x="1850898" y="461772"/>
                  </a:lnTo>
                  <a:lnTo>
                    <a:pt x="1850898" y="387604"/>
                  </a:lnTo>
                  <a:lnTo>
                    <a:pt x="3883152" y="387604"/>
                  </a:lnTo>
                  <a:lnTo>
                    <a:pt x="3883152" y="74168"/>
                  </a:lnTo>
                  <a:close/>
                </a:path>
                <a:path w="5438140" h="2569845">
                  <a:moveTo>
                    <a:pt x="5437632" y="2209038"/>
                  </a:moveTo>
                  <a:lnTo>
                    <a:pt x="5077206" y="1848612"/>
                  </a:lnTo>
                  <a:lnTo>
                    <a:pt x="5077206" y="2028825"/>
                  </a:lnTo>
                  <a:lnTo>
                    <a:pt x="4435881" y="2028825"/>
                  </a:lnTo>
                  <a:lnTo>
                    <a:pt x="4461789" y="2000021"/>
                  </a:lnTo>
                  <a:lnTo>
                    <a:pt x="4490923" y="1964918"/>
                  </a:lnTo>
                  <a:lnTo>
                    <a:pt x="4518736" y="1928558"/>
                  </a:lnTo>
                  <a:lnTo>
                    <a:pt x="4545165" y="1891004"/>
                  </a:lnTo>
                  <a:lnTo>
                    <a:pt x="4570196" y="1852295"/>
                  </a:lnTo>
                  <a:lnTo>
                    <a:pt x="4593768" y="1812467"/>
                  </a:lnTo>
                  <a:lnTo>
                    <a:pt x="4615853" y="1771573"/>
                  </a:lnTo>
                  <a:lnTo>
                    <a:pt x="4636401" y="1729638"/>
                  </a:lnTo>
                  <a:lnTo>
                    <a:pt x="4655375" y="1686737"/>
                  </a:lnTo>
                  <a:lnTo>
                    <a:pt x="4672749" y="1642884"/>
                  </a:lnTo>
                  <a:lnTo>
                    <a:pt x="4688459" y="1598142"/>
                  </a:lnTo>
                  <a:lnTo>
                    <a:pt x="4702467" y="1552536"/>
                  </a:lnTo>
                  <a:lnTo>
                    <a:pt x="4714748" y="1506131"/>
                  </a:lnTo>
                  <a:lnTo>
                    <a:pt x="4725251" y="1458950"/>
                  </a:lnTo>
                  <a:lnTo>
                    <a:pt x="4733925" y="1411058"/>
                  </a:lnTo>
                  <a:lnTo>
                    <a:pt x="4740757" y="1362481"/>
                  </a:lnTo>
                  <a:lnTo>
                    <a:pt x="4745672" y="1313268"/>
                  </a:lnTo>
                  <a:lnTo>
                    <a:pt x="4748657" y="1263459"/>
                  </a:lnTo>
                  <a:lnTo>
                    <a:pt x="4749673" y="1213104"/>
                  </a:lnTo>
                  <a:lnTo>
                    <a:pt x="4748657" y="1162951"/>
                  </a:lnTo>
                  <a:lnTo>
                    <a:pt x="4745647" y="1113193"/>
                  </a:lnTo>
                  <a:lnTo>
                    <a:pt x="4740681" y="1063904"/>
                  </a:lnTo>
                  <a:lnTo>
                    <a:pt x="4733785" y="1015136"/>
                  </a:lnTo>
                  <a:lnTo>
                    <a:pt x="4724997" y="966939"/>
                  </a:lnTo>
                  <a:lnTo>
                    <a:pt x="4714341" y="919365"/>
                  </a:lnTo>
                  <a:lnTo>
                    <a:pt x="4701857" y="872464"/>
                  </a:lnTo>
                  <a:lnTo>
                    <a:pt x="4687582" y="826300"/>
                  </a:lnTo>
                  <a:lnTo>
                    <a:pt x="4671555" y="780923"/>
                  </a:lnTo>
                  <a:lnTo>
                    <a:pt x="4653788" y="736396"/>
                  </a:lnTo>
                  <a:lnTo>
                    <a:pt x="4634344" y="692746"/>
                  </a:lnTo>
                  <a:lnTo>
                    <a:pt x="4613237" y="650062"/>
                  </a:lnTo>
                  <a:lnTo>
                    <a:pt x="4590504" y="608368"/>
                  </a:lnTo>
                  <a:lnTo>
                    <a:pt x="4566183" y="567740"/>
                  </a:lnTo>
                  <a:lnTo>
                    <a:pt x="4540301" y="528231"/>
                  </a:lnTo>
                  <a:lnTo>
                    <a:pt x="4512907" y="489877"/>
                  </a:lnTo>
                  <a:lnTo>
                    <a:pt x="4484014" y="452742"/>
                  </a:lnTo>
                  <a:lnTo>
                    <a:pt x="4453674" y="416877"/>
                  </a:lnTo>
                  <a:lnTo>
                    <a:pt x="4421911" y="382346"/>
                  </a:lnTo>
                  <a:lnTo>
                    <a:pt x="4388764" y="349199"/>
                  </a:lnTo>
                  <a:lnTo>
                    <a:pt x="4354258" y="317474"/>
                  </a:lnTo>
                  <a:lnTo>
                    <a:pt x="4318444" y="287261"/>
                  </a:lnTo>
                  <a:lnTo>
                    <a:pt x="4281335" y="258572"/>
                  </a:lnTo>
                  <a:lnTo>
                    <a:pt x="4242968" y="231495"/>
                  </a:lnTo>
                  <a:lnTo>
                    <a:pt x="4203395" y="206057"/>
                  </a:lnTo>
                  <a:lnTo>
                    <a:pt x="4162641" y="182333"/>
                  </a:lnTo>
                  <a:lnTo>
                    <a:pt x="4120731" y="160362"/>
                  </a:lnTo>
                  <a:lnTo>
                    <a:pt x="4077716" y="140208"/>
                  </a:lnTo>
                  <a:lnTo>
                    <a:pt x="4104386" y="28575"/>
                  </a:lnTo>
                  <a:lnTo>
                    <a:pt x="3894201" y="246761"/>
                  </a:lnTo>
                  <a:lnTo>
                    <a:pt x="3973830" y="574167"/>
                  </a:lnTo>
                  <a:lnTo>
                    <a:pt x="4000246" y="463931"/>
                  </a:lnTo>
                  <a:lnTo>
                    <a:pt x="4039793" y="486943"/>
                  </a:lnTo>
                  <a:lnTo>
                    <a:pt x="4077614" y="512127"/>
                  </a:lnTo>
                  <a:lnTo>
                    <a:pt x="4113669" y="539369"/>
                  </a:lnTo>
                  <a:lnTo>
                    <a:pt x="4147921" y="568566"/>
                  </a:lnTo>
                  <a:lnTo>
                    <a:pt x="4180344" y="599617"/>
                  </a:lnTo>
                  <a:lnTo>
                    <a:pt x="4210901" y="632409"/>
                  </a:lnTo>
                  <a:lnTo>
                    <a:pt x="4239565" y="666838"/>
                  </a:lnTo>
                  <a:lnTo>
                    <a:pt x="4266285" y="702818"/>
                  </a:lnTo>
                  <a:lnTo>
                    <a:pt x="4291063" y="740219"/>
                  </a:lnTo>
                  <a:lnTo>
                    <a:pt x="4313834" y="778941"/>
                  </a:lnTo>
                  <a:lnTo>
                    <a:pt x="4334573" y="818896"/>
                  </a:lnTo>
                  <a:lnTo>
                    <a:pt x="4353268" y="859967"/>
                  </a:lnTo>
                  <a:lnTo>
                    <a:pt x="4369867" y="902042"/>
                  </a:lnTo>
                  <a:lnTo>
                    <a:pt x="4384332" y="945032"/>
                  </a:lnTo>
                  <a:lnTo>
                    <a:pt x="4396651" y="988822"/>
                  </a:lnTo>
                  <a:lnTo>
                    <a:pt x="4406773" y="1033297"/>
                  </a:lnTo>
                  <a:lnTo>
                    <a:pt x="4414685" y="1078369"/>
                  </a:lnTo>
                  <a:lnTo>
                    <a:pt x="4420336" y="1123937"/>
                  </a:lnTo>
                  <a:lnTo>
                    <a:pt x="4423702" y="1169873"/>
                  </a:lnTo>
                  <a:lnTo>
                    <a:pt x="4424756" y="1216088"/>
                  </a:lnTo>
                  <a:lnTo>
                    <a:pt x="4423448" y="1262481"/>
                  </a:lnTo>
                  <a:lnTo>
                    <a:pt x="4419765" y="1308938"/>
                  </a:lnTo>
                  <a:lnTo>
                    <a:pt x="4413669" y="1355356"/>
                  </a:lnTo>
                  <a:lnTo>
                    <a:pt x="4405122" y="1401635"/>
                  </a:lnTo>
                  <a:lnTo>
                    <a:pt x="4394098" y="1447660"/>
                  </a:lnTo>
                  <a:lnTo>
                    <a:pt x="4380560" y="1493329"/>
                  </a:lnTo>
                  <a:lnTo>
                    <a:pt x="4364469" y="1538541"/>
                  </a:lnTo>
                  <a:lnTo>
                    <a:pt x="4345813" y="1583182"/>
                  </a:lnTo>
                  <a:lnTo>
                    <a:pt x="4323169" y="1629702"/>
                  </a:lnTo>
                  <a:lnTo>
                    <a:pt x="4298112" y="1674202"/>
                  </a:lnTo>
                  <a:lnTo>
                    <a:pt x="4270768" y="1716620"/>
                  </a:lnTo>
                  <a:lnTo>
                    <a:pt x="4241241" y="1756867"/>
                  </a:lnTo>
                  <a:lnTo>
                    <a:pt x="4209643" y="1794852"/>
                  </a:lnTo>
                  <a:lnTo>
                    <a:pt x="4176103" y="1830527"/>
                  </a:lnTo>
                  <a:lnTo>
                    <a:pt x="4140720" y="1863788"/>
                  </a:lnTo>
                  <a:lnTo>
                    <a:pt x="4103611" y="1894560"/>
                  </a:lnTo>
                  <a:lnTo>
                    <a:pt x="4064901" y="1922780"/>
                  </a:lnTo>
                  <a:lnTo>
                    <a:pt x="4024693" y="1948370"/>
                  </a:lnTo>
                  <a:lnTo>
                    <a:pt x="3983101" y="1971230"/>
                  </a:lnTo>
                  <a:lnTo>
                    <a:pt x="3940238" y="1991296"/>
                  </a:lnTo>
                  <a:lnTo>
                    <a:pt x="3896233" y="2008492"/>
                  </a:lnTo>
                  <a:lnTo>
                    <a:pt x="3851186" y="2022741"/>
                  </a:lnTo>
                  <a:lnTo>
                    <a:pt x="3826243" y="2028825"/>
                  </a:lnTo>
                  <a:lnTo>
                    <a:pt x="3174530" y="2028825"/>
                  </a:lnTo>
                  <a:lnTo>
                    <a:pt x="3188970" y="2014207"/>
                  </a:lnTo>
                  <a:lnTo>
                    <a:pt x="3218154" y="1979561"/>
                  </a:lnTo>
                  <a:lnTo>
                    <a:pt x="3244545" y="1942617"/>
                  </a:lnTo>
                  <a:lnTo>
                    <a:pt x="3268014" y="1903539"/>
                  </a:lnTo>
                  <a:lnTo>
                    <a:pt x="3288385" y="1862442"/>
                  </a:lnTo>
                  <a:lnTo>
                    <a:pt x="3305518" y="1819503"/>
                  </a:lnTo>
                  <a:lnTo>
                    <a:pt x="3319246" y="1774837"/>
                  </a:lnTo>
                  <a:lnTo>
                    <a:pt x="3329406" y="1728622"/>
                  </a:lnTo>
                  <a:lnTo>
                    <a:pt x="3335858" y="1680984"/>
                  </a:lnTo>
                  <a:lnTo>
                    <a:pt x="3338449" y="1632077"/>
                  </a:lnTo>
                  <a:lnTo>
                    <a:pt x="3337191" y="1585328"/>
                  </a:lnTo>
                  <a:lnTo>
                    <a:pt x="3332391" y="1539405"/>
                  </a:lnTo>
                  <a:lnTo>
                    <a:pt x="3324187" y="1494434"/>
                  </a:lnTo>
                  <a:lnTo>
                    <a:pt x="3312706" y="1450555"/>
                  </a:lnTo>
                  <a:lnTo>
                    <a:pt x="3298063" y="1407922"/>
                  </a:lnTo>
                  <a:lnTo>
                    <a:pt x="3280422" y="1366672"/>
                  </a:lnTo>
                  <a:lnTo>
                    <a:pt x="3259886" y="1326921"/>
                  </a:lnTo>
                  <a:lnTo>
                    <a:pt x="3236607" y="1288834"/>
                  </a:lnTo>
                  <a:lnTo>
                    <a:pt x="3210712" y="1252550"/>
                  </a:lnTo>
                  <a:lnTo>
                    <a:pt x="3182328" y="1218184"/>
                  </a:lnTo>
                  <a:lnTo>
                    <a:pt x="3151594" y="1185900"/>
                  </a:lnTo>
                  <a:lnTo>
                    <a:pt x="3118637" y="1155827"/>
                  </a:lnTo>
                  <a:lnTo>
                    <a:pt x="3083585" y="1128090"/>
                  </a:lnTo>
                  <a:lnTo>
                    <a:pt x="3046577" y="1102855"/>
                  </a:lnTo>
                  <a:lnTo>
                    <a:pt x="3007741" y="1080236"/>
                  </a:lnTo>
                  <a:lnTo>
                    <a:pt x="2967228" y="1060386"/>
                  </a:lnTo>
                  <a:lnTo>
                    <a:pt x="2925140" y="1043444"/>
                  </a:lnTo>
                  <a:lnTo>
                    <a:pt x="2881617" y="1029550"/>
                  </a:lnTo>
                  <a:lnTo>
                    <a:pt x="2836811" y="1018832"/>
                  </a:lnTo>
                  <a:lnTo>
                    <a:pt x="2790837" y="1011428"/>
                  </a:lnTo>
                  <a:lnTo>
                    <a:pt x="2743835" y="1007491"/>
                  </a:lnTo>
                  <a:lnTo>
                    <a:pt x="2694470" y="1007211"/>
                  </a:lnTo>
                  <a:lnTo>
                    <a:pt x="2646159" y="1010843"/>
                  </a:lnTo>
                  <a:lnTo>
                    <a:pt x="2599055" y="1018235"/>
                  </a:lnTo>
                  <a:lnTo>
                    <a:pt x="2553309" y="1029233"/>
                  </a:lnTo>
                  <a:lnTo>
                    <a:pt x="2509088" y="1043711"/>
                  </a:lnTo>
                  <a:lnTo>
                    <a:pt x="2466543" y="1061504"/>
                  </a:lnTo>
                  <a:lnTo>
                    <a:pt x="2425839" y="1082471"/>
                  </a:lnTo>
                  <a:lnTo>
                    <a:pt x="2387130" y="1106462"/>
                  </a:lnTo>
                  <a:lnTo>
                    <a:pt x="2350566" y="1133348"/>
                  </a:lnTo>
                  <a:lnTo>
                    <a:pt x="2316302" y="1162964"/>
                  </a:lnTo>
                  <a:lnTo>
                    <a:pt x="2284501" y="1195158"/>
                  </a:lnTo>
                  <a:lnTo>
                    <a:pt x="2255316" y="1229804"/>
                  </a:lnTo>
                  <a:lnTo>
                    <a:pt x="2228913" y="1266748"/>
                  </a:lnTo>
                  <a:lnTo>
                    <a:pt x="2205444" y="1305826"/>
                  </a:lnTo>
                  <a:lnTo>
                    <a:pt x="2185060" y="1346911"/>
                  </a:lnTo>
                  <a:lnTo>
                    <a:pt x="2167928" y="1389849"/>
                  </a:lnTo>
                  <a:lnTo>
                    <a:pt x="2154199" y="1434503"/>
                  </a:lnTo>
                  <a:lnTo>
                    <a:pt x="2144026" y="1480705"/>
                  </a:lnTo>
                  <a:lnTo>
                    <a:pt x="2137575" y="1528330"/>
                  </a:lnTo>
                  <a:lnTo>
                    <a:pt x="2134997" y="1577213"/>
                  </a:lnTo>
                  <a:lnTo>
                    <a:pt x="2136483" y="1626984"/>
                  </a:lnTo>
                  <a:lnTo>
                    <a:pt x="2142096" y="1676374"/>
                  </a:lnTo>
                  <a:lnTo>
                    <a:pt x="2151773" y="1725168"/>
                  </a:lnTo>
                  <a:lnTo>
                    <a:pt x="2165426" y="1773097"/>
                  </a:lnTo>
                  <a:lnTo>
                    <a:pt x="2183003" y="1819910"/>
                  </a:lnTo>
                  <a:lnTo>
                    <a:pt x="2204415" y="1865363"/>
                  </a:lnTo>
                  <a:lnTo>
                    <a:pt x="2229612" y="1909191"/>
                  </a:lnTo>
                  <a:lnTo>
                    <a:pt x="2146554" y="1975231"/>
                  </a:lnTo>
                  <a:lnTo>
                    <a:pt x="2325370" y="1931289"/>
                  </a:lnTo>
                  <a:lnTo>
                    <a:pt x="2415032" y="1761998"/>
                  </a:lnTo>
                  <a:lnTo>
                    <a:pt x="2331974" y="1827911"/>
                  </a:lnTo>
                  <a:lnTo>
                    <a:pt x="2309203" y="1784705"/>
                  </a:lnTo>
                  <a:lnTo>
                    <a:pt x="2291207" y="1740458"/>
                  </a:lnTo>
                  <a:lnTo>
                    <a:pt x="2277897" y="1695526"/>
                  </a:lnTo>
                  <a:lnTo>
                    <a:pt x="2269185" y="1650212"/>
                  </a:lnTo>
                  <a:lnTo>
                    <a:pt x="2264994" y="1604835"/>
                  </a:lnTo>
                  <a:lnTo>
                    <a:pt x="2265235" y="1559712"/>
                  </a:lnTo>
                  <a:lnTo>
                    <a:pt x="2269833" y="1515173"/>
                  </a:lnTo>
                  <a:lnTo>
                    <a:pt x="2278710" y="1471523"/>
                  </a:lnTo>
                  <a:lnTo>
                    <a:pt x="2291778" y="1429092"/>
                  </a:lnTo>
                  <a:lnTo>
                    <a:pt x="2308949" y="1388211"/>
                  </a:lnTo>
                  <a:lnTo>
                    <a:pt x="2330158" y="1349171"/>
                  </a:lnTo>
                  <a:lnTo>
                    <a:pt x="2355304" y="1312316"/>
                  </a:lnTo>
                  <a:lnTo>
                    <a:pt x="2384323" y="1277950"/>
                  </a:lnTo>
                  <a:lnTo>
                    <a:pt x="2417127" y="1246416"/>
                  </a:lnTo>
                  <a:lnTo>
                    <a:pt x="2453640" y="1218006"/>
                  </a:lnTo>
                  <a:lnTo>
                    <a:pt x="2493772" y="1193038"/>
                  </a:lnTo>
                  <a:lnTo>
                    <a:pt x="2536418" y="1172362"/>
                  </a:lnTo>
                  <a:lnTo>
                    <a:pt x="2580309" y="1156449"/>
                  </a:lnTo>
                  <a:lnTo>
                    <a:pt x="2625090" y="1145197"/>
                  </a:lnTo>
                  <a:lnTo>
                    <a:pt x="2670467" y="1138529"/>
                  </a:lnTo>
                  <a:lnTo>
                    <a:pt x="2716085" y="1136357"/>
                  </a:lnTo>
                  <a:lnTo>
                    <a:pt x="2761627" y="1138555"/>
                  </a:lnTo>
                  <a:lnTo>
                    <a:pt x="2806776" y="1145070"/>
                  </a:lnTo>
                  <a:lnTo>
                    <a:pt x="2851213" y="1155763"/>
                  </a:lnTo>
                  <a:lnTo>
                    <a:pt x="2894584" y="1170584"/>
                  </a:lnTo>
                  <a:lnTo>
                    <a:pt x="2936595" y="1189405"/>
                  </a:lnTo>
                  <a:lnTo>
                    <a:pt x="2976905" y="1212151"/>
                  </a:lnTo>
                  <a:lnTo>
                    <a:pt x="3015183" y="1238732"/>
                  </a:lnTo>
                  <a:lnTo>
                    <a:pt x="3051124" y="1269034"/>
                  </a:lnTo>
                  <a:lnTo>
                    <a:pt x="3084385" y="1302969"/>
                  </a:lnTo>
                  <a:lnTo>
                    <a:pt x="3114649" y="1340459"/>
                  </a:lnTo>
                  <a:lnTo>
                    <a:pt x="3141599" y="1381379"/>
                  </a:lnTo>
                  <a:lnTo>
                    <a:pt x="3164332" y="1424622"/>
                  </a:lnTo>
                  <a:lnTo>
                    <a:pt x="3182315" y="1468882"/>
                  </a:lnTo>
                  <a:lnTo>
                    <a:pt x="3195612" y="1513827"/>
                  </a:lnTo>
                  <a:lnTo>
                    <a:pt x="3204324" y="1559153"/>
                  </a:lnTo>
                  <a:lnTo>
                    <a:pt x="3208515" y="1604530"/>
                  </a:lnTo>
                  <a:lnTo>
                    <a:pt x="3208261" y="1649653"/>
                  </a:lnTo>
                  <a:lnTo>
                    <a:pt x="3203664" y="1694192"/>
                  </a:lnTo>
                  <a:lnTo>
                    <a:pt x="3194786" y="1737829"/>
                  </a:lnTo>
                  <a:lnTo>
                    <a:pt x="3181718" y="1780247"/>
                  </a:lnTo>
                  <a:lnTo>
                    <a:pt x="3164548" y="1821129"/>
                  </a:lnTo>
                  <a:lnTo>
                    <a:pt x="3143339" y="1860156"/>
                  </a:lnTo>
                  <a:lnTo>
                    <a:pt x="3118180" y="1896999"/>
                  </a:lnTo>
                  <a:lnTo>
                    <a:pt x="3089148" y="1931352"/>
                  </a:lnTo>
                  <a:lnTo>
                    <a:pt x="3056331" y="1962899"/>
                  </a:lnTo>
                  <a:lnTo>
                    <a:pt x="3019818" y="1991309"/>
                  </a:lnTo>
                  <a:lnTo>
                    <a:pt x="2979674" y="2016252"/>
                  </a:lnTo>
                  <a:lnTo>
                    <a:pt x="2953474" y="2028825"/>
                  </a:lnTo>
                  <a:lnTo>
                    <a:pt x="0" y="2028825"/>
                  </a:lnTo>
                  <a:lnTo>
                    <a:pt x="0" y="2389251"/>
                  </a:lnTo>
                  <a:lnTo>
                    <a:pt x="5077206" y="2389251"/>
                  </a:lnTo>
                  <a:lnTo>
                    <a:pt x="5077206" y="2569464"/>
                  </a:lnTo>
                  <a:lnTo>
                    <a:pt x="5437632" y="2209038"/>
                  </a:lnTo>
                  <a:close/>
                </a:path>
              </a:pathLst>
            </a:custGeom>
            <a:solidFill>
              <a:srgbClr val="00AF50"/>
            </a:solidFill>
          </p:spPr>
          <p:txBody>
            <a:bodyPr wrap="square" lIns="0" tIns="0" rIns="0" bIns="0" rtlCol="0"/>
            <a:lstStyle/>
            <a:p>
              <a:endParaRPr/>
            </a:p>
          </p:txBody>
        </p:sp>
        <p:sp>
          <p:nvSpPr>
            <p:cNvPr id="5" name="object 5"/>
            <p:cNvSpPr/>
            <p:nvPr/>
          </p:nvSpPr>
          <p:spPr>
            <a:xfrm>
              <a:off x="9306305" y="5031104"/>
              <a:ext cx="504825" cy="384810"/>
            </a:xfrm>
            <a:custGeom>
              <a:avLst/>
              <a:gdLst/>
              <a:ahLst/>
              <a:cxnLst/>
              <a:rect l="l" t="t" r="r" b="b"/>
              <a:pathLst>
                <a:path w="504825" h="384810">
                  <a:moveTo>
                    <a:pt x="504444" y="0"/>
                  </a:moveTo>
                  <a:lnTo>
                    <a:pt x="455785" y="19568"/>
                  </a:lnTo>
                  <a:lnTo>
                    <a:pt x="401189" y="26746"/>
                  </a:lnTo>
                  <a:lnTo>
                    <a:pt x="331951" y="31455"/>
                  </a:lnTo>
                  <a:lnTo>
                    <a:pt x="252222" y="33147"/>
                  </a:lnTo>
                  <a:lnTo>
                    <a:pt x="172492" y="31455"/>
                  </a:lnTo>
                  <a:lnTo>
                    <a:pt x="103254" y="26746"/>
                  </a:lnTo>
                  <a:lnTo>
                    <a:pt x="48658" y="19568"/>
                  </a:lnTo>
                  <a:lnTo>
                    <a:pt x="12856" y="10469"/>
                  </a:lnTo>
                  <a:lnTo>
                    <a:pt x="0" y="0"/>
                  </a:lnTo>
                  <a:lnTo>
                    <a:pt x="0" y="351282"/>
                  </a:lnTo>
                  <a:lnTo>
                    <a:pt x="48658" y="370850"/>
                  </a:lnTo>
                  <a:lnTo>
                    <a:pt x="103254" y="378028"/>
                  </a:lnTo>
                  <a:lnTo>
                    <a:pt x="172492" y="382737"/>
                  </a:lnTo>
                  <a:lnTo>
                    <a:pt x="252222" y="384429"/>
                  </a:lnTo>
                  <a:lnTo>
                    <a:pt x="331951" y="382737"/>
                  </a:lnTo>
                  <a:lnTo>
                    <a:pt x="401189" y="378028"/>
                  </a:lnTo>
                  <a:lnTo>
                    <a:pt x="455785" y="370850"/>
                  </a:lnTo>
                  <a:lnTo>
                    <a:pt x="491587" y="361751"/>
                  </a:lnTo>
                  <a:lnTo>
                    <a:pt x="504444" y="351282"/>
                  </a:lnTo>
                  <a:lnTo>
                    <a:pt x="504444" y="0"/>
                  </a:lnTo>
                  <a:close/>
                </a:path>
              </a:pathLst>
            </a:custGeom>
            <a:solidFill>
              <a:srgbClr val="8FB5E4"/>
            </a:solidFill>
          </p:spPr>
          <p:txBody>
            <a:bodyPr wrap="square" lIns="0" tIns="0" rIns="0" bIns="0" rtlCol="0"/>
            <a:lstStyle/>
            <a:p>
              <a:endParaRPr/>
            </a:p>
          </p:txBody>
        </p:sp>
        <p:sp>
          <p:nvSpPr>
            <p:cNvPr id="6" name="object 6"/>
            <p:cNvSpPr/>
            <p:nvPr/>
          </p:nvSpPr>
          <p:spPr>
            <a:xfrm>
              <a:off x="9306305" y="4997957"/>
              <a:ext cx="504825" cy="66675"/>
            </a:xfrm>
            <a:custGeom>
              <a:avLst/>
              <a:gdLst/>
              <a:ahLst/>
              <a:cxnLst/>
              <a:rect l="l" t="t" r="r" b="b"/>
              <a:pathLst>
                <a:path w="504825" h="66675">
                  <a:moveTo>
                    <a:pt x="252222" y="0"/>
                  </a:moveTo>
                  <a:lnTo>
                    <a:pt x="172492" y="1691"/>
                  </a:lnTo>
                  <a:lnTo>
                    <a:pt x="103254" y="6400"/>
                  </a:lnTo>
                  <a:lnTo>
                    <a:pt x="48658" y="13578"/>
                  </a:lnTo>
                  <a:lnTo>
                    <a:pt x="0" y="33147"/>
                  </a:lnTo>
                  <a:lnTo>
                    <a:pt x="12856" y="43616"/>
                  </a:lnTo>
                  <a:lnTo>
                    <a:pt x="48658" y="52715"/>
                  </a:lnTo>
                  <a:lnTo>
                    <a:pt x="103254" y="59893"/>
                  </a:lnTo>
                  <a:lnTo>
                    <a:pt x="172492" y="64602"/>
                  </a:lnTo>
                  <a:lnTo>
                    <a:pt x="252222" y="66294"/>
                  </a:lnTo>
                  <a:lnTo>
                    <a:pt x="331951" y="64602"/>
                  </a:lnTo>
                  <a:lnTo>
                    <a:pt x="401189" y="59893"/>
                  </a:lnTo>
                  <a:lnTo>
                    <a:pt x="455785" y="52715"/>
                  </a:lnTo>
                  <a:lnTo>
                    <a:pt x="491587" y="43616"/>
                  </a:lnTo>
                  <a:lnTo>
                    <a:pt x="504444" y="33147"/>
                  </a:lnTo>
                  <a:lnTo>
                    <a:pt x="491587" y="22677"/>
                  </a:lnTo>
                  <a:lnTo>
                    <a:pt x="455785" y="13578"/>
                  </a:lnTo>
                  <a:lnTo>
                    <a:pt x="401189" y="6400"/>
                  </a:lnTo>
                  <a:lnTo>
                    <a:pt x="331951" y="1691"/>
                  </a:lnTo>
                  <a:lnTo>
                    <a:pt x="252222" y="0"/>
                  </a:lnTo>
                  <a:close/>
                </a:path>
              </a:pathLst>
            </a:custGeom>
            <a:solidFill>
              <a:srgbClr val="BBD2EE"/>
            </a:solidFill>
          </p:spPr>
          <p:txBody>
            <a:bodyPr wrap="square" lIns="0" tIns="0" rIns="0" bIns="0" rtlCol="0"/>
            <a:lstStyle/>
            <a:p>
              <a:endParaRPr/>
            </a:p>
          </p:txBody>
        </p:sp>
        <p:sp>
          <p:nvSpPr>
            <p:cNvPr id="7" name="object 7"/>
            <p:cNvSpPr/>
            <p:nvPr/>
          </p:nvSpPr>
          <p:spPr>
            <a:xfrm>
              <a:off x="9306305" y="4997957"/>
              <a:ext cx="504825" cy="417830"/>
            </a:xfrm>
            <a:custGeom>
              <a:avLst/>
              <a:gdLst/>
              <a:ahLst/>
              <a:cxnLst/>
              <a:rect l="l" t="t" r="r" b="b"/>
              <a:pathLst>
                <a:path w="504825" h="417829">
                  <a:moveTo>
                    <a:pt x="504444" y="33147"/>
                  </a:moveTo>
                  <a:lnTo>
                    <a:pt x="455785" y="52715"/>
                  </a:lnTo>
                  <a:lnTo>
                    <a:pt x="401189" y="59893"/>
                  </a:lnTo>
                  <a:lnTo>
                    <a:pt x="331951" y="64602"/>
                  </a:lnTo>
                  <a:lnTo>
                    <a:pt x="252222" y="66294"/>
                  </a:lnTo>
                  <a:lnTo>
                    <a:pt x="172492" y="64602"/>
                  </a:lnTo>
                  <a:lnTo>
                    <a:pt x="103254" y="59893"/>
                  </a:lnTo>
                  <a:lnTo>
                    <a:pt x="48658" y="52715"/>
                  </a:lnTo>
                  <a:lnTo>
                    <a:pt x="12856" y="43616"/>
                  </a:lnTo>
                  <a:lnTo>
                    <a:pt x="0" y="33147"/>
                  </a:lnTo>
                  <a:lnTo>
                    <a:pt x="12856" y="22677"/>
                  </a:lnTo>
                  <a:lnTo>
                    <a:pt x="48658" y="13578"/>
                  </a:lnTo>
                  <a:lnTo>
                    <a:pt x="103254" y="6400"/>
                  </a:lnTo>
                  <a:lnTo>
                    <a:pt x="172492" y="1691"/>
                  </a:lnTo>
                  <a:lnTo>
                    <a:pt x="252222" y="0"/>
                  </a:lnTo>
                  <a:lnTo>
                    <a:pt x="331951" y="1691"/>
                  </a:lnTo>
                  <a:lnTo>
                    <a:pt x="401189" y="6400"/>
                  </a:lnTo>
                  <a:lnTo>
                    <a:pt x="455785" y="13578"/>
                  </a:lnTo>
                  <a:lnTo>
                    <a:pt x="491587" y="22677"/>
                  </a:lnTo>
                  <a:lnTo>
                    <a:pt x="504444" y="33147"/>
                  </a:lnTo>
                  <a:close/>
                </a:path>
                <a:path w="504825" h="417829">
                  <a:moveTo>
                    <a:pt x="504444" y="33147"/>
                  </a:moveTo>
                  <a:lnTo>
                    <a:pt x="504444" y="384429"/>
                  </a:lnTo>
                  <a:lnTo>
                    <a:pt x="491587" y="394898"/>
                  </a:lnTo>
                  <a:lnTo>
                    <a:pt x="455785" y="403997"/>
                  </a:lnTo>
                  <a:lnTo>
                    <a:pt x="401189" y="411175"/>
                  </a:lnTo>
                  <a:lnTo>
                    <a:pt x="331951" y="415884"/>
                  </a:lnTo>
                  <a:lnTo>
                    <a:pt x="252222" y="417576"/>
                  </a:lnTo>
                  <a:lnTo>
                    <a:pt x="172492" y="415884"/>
                  </a:lnTo>
                  <a:lnTo>
                    <a:pt x="103254" y="411175"/>
                  </a:lnTo>
                  <a:lnTo>
                    <a:pt x="48658" y="403997"/>
                  </a:lnTo>
                  <a:lnTo>
                    <a:pt x="12856" y="394898"/>
                  </a:lnTo>
                  <a:lnTo>
                    <a:pt x="0" y="384429"/>
                  </a:lnTo>
                  <a:lnTo>
                    <a:pt x="0" y="33147"/>
                  </a:lnTo>
                </a:path>
              </a:pathLst>
            </a:custGeom>
            <a:ln w="25908">
              <a:solidFill>
                <a:srgbClr val="4584D2"/>
              </a:solidFill>
            </a:ln>
          </p:spPr>
          <p:txBody>
            <a:bodyPr wrap="square" lIns="0" tIns="0" rIns="0" bIns="0" rtlCol="0"/>
            <a:lstStyle/>
            <a:p>
              <a:endParaRPr/>
            </a:p>
          </p:txBody>
        </p:sp>
        <p:sp>
          <p:nvSpPr>
            <p:cNvPr id="8" name="object 8"/>
            <p:cNvSpPr/>
            <p:nvPr/>
          </p:nvSpPr>
          <p:spPr>
            <a:xfrm>
              <a:off x="9306305" y="4857495"/>
              <a:ext cx="504825" cy="160655"/>
            </a:xfrm>
            <a:custGeom>
              <a:avLst/>
              <a:gdLst/>
              <a:ahLst/>
              <a:cxnLst/>
              <a:rect l="l" t="t" r="r" b="b"/>
              <a:pathLst>
                <a:path w="504825" h="160654">
                  <a:moveTo>
                    <a:pt x="504444" y="0"/>
                  </a:moveTo>
                  <a:lnTo>
                    <a:pt x="455785" y="22374"/>
                  </a:lnTo>
                  <a:lnTo>
                    <a:pt x="401189" y="30559"/>
                  </a:lnTo>
                  <a:lnTo>
                    <a:pt x="331951" y="35921"/>
                  </a:lnTo>
                  <a:lnTo>
                    <a:pt x="252222" y="37845"/>
                  </a:lnTo>
                  <a:lnTo>
                    <a:pt x="172492" y="35921"/>
                  </a:lnTo>
                  <a:lnTo>
                    <a:pt x="103254" y="30559"/>
                  </a:lnTo>
                  <a:lnTo>
                    <a:pt x="48658" y="22374"/>
                  </a:lnTo>
                  <a:lnTo>
                    <a:pt x="12856" y="11982"/>
                  </a:lnTo>
                  <a:lnTo>
                    <a:pt x="0" y="0"/>
                  </a:lnTo>
                  <a:lnTo>
                    <a:pt x="0" y="122427"/>
                  </a:lnTo>
                  <a:lnTo>
                    <a:pt x="48658" y="144802"/>
                  </a:lnTo>
                  <a:lnTo>
                    <a:pt x="103254" y="152987"/>
                  </a:lnTo>
                  <a:lnTo>
                    <a:pt x="172492" y="158349"/>
                  </a:lnTo>
                  <a:lnTo>
                    <a:pt x="252222" y="160273"/>
                  </a:lnTo>
                  <a:lnTo>
                    <a:pt x="331951" y="158349"/>
                  </a:lnTo>
                  <a:lnTo>
                    <a:pt x="401189" y="152987"/>
                  </a:lnTo>
                  <a:lnTo>
                    <a:pt x="455785" y="144802"/>
                  </a:lnTo>
                  <a:lnTo>
                    <a:pt x="491587" y="134410"/>
                  </a:lnTo>
                  <a:lnTo>
                    <a:pt x="504444" y="122427"/>
                  </a:lnTo>
                  <a:lnTo>
                    <a:pt x="504444" y="0"/>
                  </a:lnTo>
                  <a:close/>
                </a:path>
              </a:pathLst>
            </a:custGeom>
            <a:solidFill>
              <a:srgbClr val="8FB5E4"/>
            </a:solidFill>
          </p:spPr>
          <p:txBody>
            <a:bodyPr wrap="square" lIns="0" tIns="0" rIns="0" bIns="0" rtlCol="0"/>
            <a:lstStyle/>
            <a:p>
              <a:endParaRPr/>
            </a:p>
          </p:txBody>
        </p:sp>
        <p:sp>
          <p:nvSpPr>
            <p:cNvPr id="9" name="object 9"/>
            <p:cNvSpPr/>
            <p:nvPr/>
          </p:nvSpPr>
          <p:spPr>
            <a:xfrm>
              <a:off x="9306305" y="4819650"/>
              <a:ext cx="504825" cy="76200"/>
            </a:xfrm>
            <a:custGeom>
              <a:avLst/>
              <a:gdLst/>
              <a:ahLst/>
              <a:cxnLst/>
              <a:rect l="l" t="t" r="r" b="b"/>
              <a:pathLst>
                <a:path w="504825" h="76200">
                  <a:moveTo>
                    <a:pt x="252222" y="0"/>
                  </a:moveTo>
                  <a:lnTo>
                    <a:pt x="172492" y="1924"/>
                  </a:lnTo>
                  <a:lnTo>
                    <a:pt x="103254" y="7286"/>
                  </a:lnTo>
                  <a:lnTo>
                    <a:pt x="48658" y="15471"/>
                  </a:lnTo>
                  <a:lnTo>
                    <a:pt x="0" y="37845"/>
                  </a:lnTo>
                  <a:lnTo>
                    <a:pt x="12856" y="49828"/>
                  </a:lnTo>
                  <a:lnTo>
                    <a:pt x="48658" y="60220"/>
                  </a:lnTo>
                  <a:lnTo>
                    <a:pt x="103254" y="68405"/>
                  </a:lnTo>
                  <a:lnTo>
                    <a:pt x="172492" y="73767"/>
                  </a:lnTo>
                  <a:lnTo>
                    <a:pt x="252222" y="75692"/>
                  </a:lnTo>
                  <a:lnTo>
                    <a:pt x="331951" y="73767"/>
                  </a:lnTo>
                  <a:lnTo>
                    <a:pt x="401189" y="68405"/>
                  </a:lnTo>
                  <a:lnTo>
                    <a:pt x="455785" y="60220"/>
                  </a:lnTo>
                  <a:lnTo>
                    <a:pt x="491587" y="49828"/>
                  </a:lnTo>
                  <a:lnTo>
                    <a:pt x="504444" y="37845"/>
                  </a:lnTo>
                  <a:lnTo>
                    <a:pt x="491587" y="25863"/>
                  </a:lnTo>
                  <a:lnTo>
                    <a:pt x="455785" y="15471"/>
                  </a:lnTo>
                  <a:lnTo>
                    <a:pt x="401189" y="7286"/>
                  </a:lnTo>
                  <a:lnTo>
                    <a:pt x="331951" y="1924"/>
                  </a:lnTo>
                  <a:lnTo>
                    <a:pt x="252222" y="0"/>
                  </a:lnTo>
                  <a:close/>
                </a:path>
              </a:pathLst>
            </a:custGeom>
            <a:solidFill>
              <a:srgbClr val="BBD2EE"/>
            </a:solidFill>
          </p:spPr>
          <p:txBody>
            <a:bodyPr wrap="square" lIns="0" tIns="0" rIns="0" bIns="0" rtlCol="0"/>
            <a:lstStyle/>
            <a:p>
              <a:endParaRPr/>
            </a:p>
          </p:txBody>
        </p:sp>
        <p:sp>
          <p:nvSpPr>
            <p:cNvPr id="10" name="object 10"/>
            <p:cNvSpPr/>
            <p:nvPr/>
          </p:nvSpPr>
          <p:spPr>
            <a:xfrm>
              <a:off x="9306305" y="4819650"/>
              <a:ext cx="504825" cy="198120"/>
            </a:xfrm>
            <a:custGeom>
              <a:avLst/>
              <a:gdLst/>
              <a:ahLst/>
              <a:cxnLst/>
              <a:rect l="l" t="t" r="r" b="b"/>
              <a:pathLst>
                <a:path w="504825" h="198120">
                  <a:moveTo>
                    <a:pt x="504444" y="37845"/>
                  </a:moveTo>
                  <a:lnTo>
                    <a:pt x="455785" y="60220"/>
                  </a:lnTo>
                  <a:lnTo>
                    <a:pt x="401189" y="68405"/>
                  </a:lnTo>
                  <a:lnTo>
                    <a:pt x="331951" y="73767"/>
                  </a:lnTo>
                  <a:lnTo>
                    <a:pt x="252222" y="75692"/>
                  </a:lnTo>
                  <a:lnTo>
                    <a:pt x="172492" y="73767"/>
                  </a:lnTo>
                  <a:lnTo>
                    <a:pt x="103254" y="68405"/>
                  </a:lnTo>
                  <a:lnTo>
                    <a:pt x="48658" y="60220"/>
                  </a:lnTo>
                  <a:lnTo>
                    <a:pt x="12856" y="49828"/>
                  </a:lnTo>
                  <a:lnTo>
                    <a:pt x="0" y="37845"/>
                  </a:lnTo>
                  <a:lnTo>
                    <a:pt x="12856" y="25863"/>
                  </a:lnTo>
                  <a:lnTo>
                    <a:pt x="48658" y="15471"/>
                  </a:lnTo>
                  <a:lnTo>
                    <a:pt x="103254" y="7286"/>
                  </a:lnTo>
                  <a:lnTo>
                    <a:pt x="172492" y="1924"/>
                  </a:lnTo>
                  <a:lnTo>
                    <a:pt x="252222" y="0"/>
                  </a:lnTo>
                  <a:lnTo>
                    <a:pt x="331951" y="1924"/>
                  </a:lnTo>
                  <a:lnTo>
                    <a:pt x="401189" y="7286"/>
                  </a:lnTo>
                  <a:lnTo>
                    <a:pt x="455785" y="15471"/>
                  </a:lnTo>
                  <a:lnTo>
                    <a:pt x="491587" y="25863"/>
                  </a:lnTo>
                  <a:lnTo>
                    <a:pt x="504444" y="37845"/>
                  </a:lnTo>
                  <a:close/>
                </a:path>
                <a:path w="504825" h="198120">
                  <a:moveTo>
                    <a:pt x="504444" y="37845"/>
                  </a:moveTo>
                  <a:lnTo>
                    <a:pt x="504444" y="160274"/>
                  </a:lnTo>
                  <a:lnTo>
                    <a:pt x="491587" y="172256"/>
                  </a:lnTo>
                  <a:lnTo>
                    <a:pt x="455785" y="182648"/>
                  </a:lnTo>
                  <a:lnTo>
                    <a:pt x="401189" y="190833"/>
                  </a:lnTo>
                  <a:lnTo>
                    <a:pt x="331951" y="196195"/>
                  </a:lnTo>
                  <a:lnTo>
                    <a:pt x="252222" y="198119"/>
                  </a:lnTo>
                  <a:lnTo>
                    <a:pt x="172492" y="196195"/>
                  </a:lnTo>
                  <a:lnTo>
                    <a:pt x="103254" y="190833"/>
                  </a:lnTo>
                  <a:lnTo>
                    <a:pt x="48658" y="182648"/>
                  </a:lnTo>
                  <a:lnTo>
                    <a:pt x="12856" y="172256"/>
                  </a:lnTo>
                  <a:lnTo>
                    <a:pt x="0" y="160274"/>
                  </a:lnTo>
                  <a:lnTo>
                    <a:pt x="0" y="37845"/>
                  </a:lnTo>
                </a:path>
              </a:pathLst>
            </a:custGeom>
            <a:ln w="25908">
              <a:solidFill>
                <a:srgbClr val="4584D2"/>
              </a:solidFill>
            </a:ln>
          </p:spPr>
          <p:txBody>
            <a:bodyPr wrap="square" lIns="0" tIns="0" rIns="0" bIns="0" rtlCol="0"/>
            <a:lstStyle/>
            <a:p>
              <a:endParaRPr/>
            </a:p>
          </p:txBody>
        </p:sp>
        <p:sp>
          <p:nvSpPr>
            <p:cNvPr id="11" name="object 11"/>
            <p:cNvSpPr/>
            <p:nvPr/>
          </p:nvSpPr>
          <p:spPr>
            <a:xfrm>
              <a:off x="8500110" y="4470400"/>
              <a:ext cx="504825" cy="160655"/>
            </a:xfrm>
            <a:custGeom>
              <a:avLst/>
              <a:gdLst/>
              <a:ahLst/>
              <a:cxnLst/>
              <a:rect l="l" t="t" r="r" b="b"/>
              <a:pathLst>
                <a:path w="504825" h="160654">
                  <a:moveTo>
                    <a:pt x="504444" y="0"/>
                  </a:moveTo>
                  <a:lnTo>
                    <a:pt x="455785" y="22374"/>
                  </a:lnTo>
                  <a:lnTo>
                    <a:pt x="401189" y="30559"/>
                  </a:lnTo>
                  <a:lnTo>
                    <a:pt x="331951" y="35921"/>
                  </a:lnTo>
                  <a:lnTo>
                    <a:pt x="252222" y="37845"/>
                  </a:lnTo>
                  <a:lnTo>
                    <a:pt x="172492" y="35921"/>
                  </a:lnTo>
                  <a:lnTo>
                    <a:pt x="103254" y="30559"/>
                  </a:lnTo>
                  <a:lnTo>
                    <a:pt x="48658" y="22374"/>
                  </a:lnTo>
                  <a:lnTo>
                    <a:pt x="12856" y="11982"/>
                  </a:lnTo>
                  <a:lnTo>
                    <a:pt x="0" y="0"/>
                  </a:lnTo>
                  <a:lnTo>
                    <a:pt x="0" y="122427"/>
                  </a:lnTo>
                  <a:lnTo>
                    <a:pt x="48658" y="144802"/>
                  </a:lnTo>
                  <a:lnTo>
                    <a:pt x="103254" y="152987"/>
                  </a:lnTo>
                  <a:lnTo>
                    <a:pt x="172492" y="158349"/>
                  </a:lnTo>
                  <a:lnTo>
                    <a:pt x="252222" y="160274"/>
                  </a:lnTo>
                  <a:lnTo>
                    <a:pt x="331951" y="158349"/>
                  </a:lnTo>
                  <a:lnTo>
                    <a:pt x="401189" y="152987"/>
                  </a:lnTo>
                  <a:lnTo>
                    <a:pt x="455785" y="144802"/>
                  </a:lnTo>
                  <a:lnTo>
                    <a:pt x="491587" y="134410"/>
                  </a:lnTo>
                  <a:lnTo>
                    <a:pt x="504444" y="122427"/>
                  </a:lnTo>
                  <a:lnTo>
                    <a:pt x="504444" y="0"/>
                  </a:lnTo>
                  <a:close/>
                </a:path>
              </a:pathLst>
            </a:custGeom>
            <a:solidFill>
              <a:srgbClr val="8FB5E4"/>
            </a:solidFill>
          </p:spPr>
          <p:txBody>
            <a:bodyPr wrap="square" lIns="0" tIns="0" rIns="0" bIns="0" rtlCol="0"/>
            <a:lstStyle/>
            <a:p>
              <a:endParaRPr/>
            </a:p>
          </p:txBody>
        </p:sp>
        <p:sp>
          <p:nvSpPr>
            <p:cNvPr id="12" name="object 12"/>
            <p:cNvSpPr/>
            <p:nvPr/>
          </p:nvSpPr>
          <p:spPr>
            <a:xfrm>
              <a:off x="8500110" y="4432554"/>
              <a:ext cx="504825" cy="76200"/>
            </a:xfrm>
            <a:custGeom>
              <a:avLst/>
              <a:gdLst/>
              <a:ahLst/>
              <a:cxnLst/>
              <a:rect l="l" t="t" r="r" b="b"/>
              <a:pathLst>
                <a:path w="504825" h="76200">
                  <a:moveTo>
                    <a:pt x="252222" y="0"/>
                  </a:moveTo>
                  <a:lnTo>
                    <a:pt x="172492" y="1924"/>
                  </a:lnTo>
                  <a:lnTo>
                    <a:pt x="103254" y="7286"/>
                  </a:lnTo>
                  <a:lnTo>
                    <a:pt x="48658" y="15471"/>
                  </a:lnTo>
                  <a:lnTo>
                    <a:pt x="0" y="37846"/>
                  </a:lnTo>
                  <a:lnTo>
                    <a:pt x="12856" y="49828"/>
                  </a:lnTo>
                  <a:lnTo>
                    <a:pt x="48658" y="60220"/>
                  </a:lnTo>
                  <a:lnTo>
                    <a:pt x="103254" y="68405"/>
                  </a:lnTo>
                  <a:lnTo>
                    <a:pt x="172492" y="73767"/>
                  </a:lnTo>
                  <a:lnTo>
                    <a:pt x="252222" y="75692"/>
                  </a:lnTo>
                  <a:lnTo>
                    <a:pt x="331951" y="73767"/>
                  </a:lnTo>
                  <a:lnTo>
                    <a:pt x="401189" y="68405"/>
                  </a:lnTo>
                  <a:lnTo>
                    <a:pt x="455785" y="60220"/>
                  </a:lnTo>
                  <a:lnTo>
                    <a:pt x="491587" y="49828"/>
                  </a:lnTo>
                  <a:lnTo>
                    <a:pt x="504444" y="37846"/>
                  </a:lnTo>
                  <a:lnTo>
                    <a:pt x="491587" y="25863"/>
                  </a:lnTo>
                  <a:lnTo>
                    <a:pt x="455785" y="15471"/>
                  </a:lnTo>
                  <a:lnTo>
                    <a:pt x="401189" y="7286"/>
                  </a:lnTo>
                  <a:lnTo>
                    <a:pt x="331951" y="1924"/>
                  </a:lnTo>
                  <a:lnTo>
                    <a:pt x="252222" y="0"/>
                  </a:lnTo>
                  <a:close/>
                </a:path>
              </a:pathLst>
            </a:custGeom>
            <a:solidFill>
              <a:srgbClr val="BBD2EE"/>
            </a:solidFill>
          </p:spPr>
          <p:txBody>
            <a:bodyPr wrap="square" lIns="0" tIns="0" rIns="0" bIns="0" rtlCol="0"/>
            <a:lstStyle/>
            <a:p>
              <a:endParaRPr/>
            </a:p>
          </p:txBody>
        </p:sp>
        <p:sp>
          <p:nvSpPr>
            <p:cNvPr id="13" name="object 13"/>
            <p:cNvSpPr/>
            <p:nvPr/>
          </p:nvSpPr>
          <p:spPr>
            <a:xfrm>
              <a:off x="8500110" y="4432554"/>
              <a:ext cx="504825" cy="198120"/>
            </a:xfrm>
            <a:custGeom>
              <a:avLst/>
              <a:gdLst/>
              <a:ahLst/>
              <a:cxnLst/>
              <a:rect l="l" t="t" r="r" b="b"/>
              <a:pathLst>
                <a:path w="504825" h="198120">
                  <a:moveTo>
                    <a:pt x="504444" y="37846"/>
                  </a:moveTo>
                  <a:lnTo>
                    <a:pt x="455785" y="60220"/>
                  </a:lnTo>
                  <a:lnTo>
                    <a:pt x="401189" y="68405"/>
                  </a:lnTo>
                  <a:lnTo>
                    <a:pt x="331951" y="73767"/>
                  </a:lnTo>
                  <a:lnTo>
                    <a:pt x="252222" y="75692"/>
                  </a:lnTo>
                  <a:lnTo>
                    <a:pt x="172492" y="73767"/>
                  </a:lnTo>
                  <a:lnTo>
                    <a:pt x="103254" y="68405"/>
                  </a:lnTo>
                  <a:lnTo>
                    <a:pt x="48658" y="60220"/>
                  </a:lnTo>
                  <a:lnTo>
                    <a:pt x="12856" y="49828"/>
                  </a:lnTo>
                  <a:lnTo>
                    <a:pt x="0" y="37846"/>
                  </a:lnTo>
                  <a:lnTo>
                    <a:pt x="12856" y="25863"/>
                  </a:lnTo>
                  <a:lnTo>
                    <a:pt x="48658" y="15471"/>
                  </a:lnTo>
                  <a:lnTo>
                    <a:pt x="103254" y="7286"/>
                  </a:lnTo>
                  <a:lnTo>
                    <a:pt x="172492" y="1924"/>
                  </a:lnTo>
                  <a:lnTo>
                    <a:pt x="252222" y="0"/>
                  </a:lnTo>
                  <a:lnTo>
                    <a:pt x="331951" y="1924"/>
                  </a:lnTo>
                  <a:lnTo>
                    <a:pt x="401189" y="7286"/>
                  </a:lnTo>
                  <a:lnTo>
                    <a:pt x="455785" y="15471"/>
                  </a:lnTo>
                  <a:lnTo>
                    <a:pt x="491587" y="25863"/>
                  </a:lnTo>
                  <a:lnTo>
                    <a:pt x="504444" y="37846"/>
                  </a:lnTo>
                  <a:close/>
                </a:path>
                <a:path w="504825" h="198120">
                  <a:moveTo>
                    <a:pt x="504444" y="37846"/>
                  </a:moveTo>
                  <a:lnTo>
                    <a:pt x="504444" y="160274"/>
                  </a:lnTo>
                  <a:lnTo>
                    <a:pt x="491587" y="172256"/>
                  </a:lnTo>
                  <a:lnTo>
                    <a:pt x="455785" y="182648"/>
                  </a:lnTo>
                  <a:lnTo>
                    <a:pt x="401189" y="190833"/>
                  </a:lnTo>
                  <a:lnTo>
                    <a:pt x="331951" y="196195"/>
                  </a:lnTo>
                  <a:lnTo>
                    <a:pt x="252222" y="198120"/>
                  </a:lnTo>
                  <a:lnTo>
                    <a:pt x="172492" y="196195"/>
                  </a:lnTo>
                  <a:lnTo>
                    <a:pt x="103254" y="190833"/>
                  </a:lnTo>
                  <a:lnTo>
                    <a:pt x="48658" y="182648"/>
                  </a:lnTo>
                  <a:lnTo>
                    <a:pt x="12856" y="172256"/>
                  </a:lnTo>
                  <a:lnTo>
                    <a:pt x="0" y="160274"/>
                  </a:lnTo>
                  <a:lnTo>
                    <a:pt x="0" y="37846"/>
                  </a:lnTo>
                </a:path>
              </a:pathLst>
            </a:custGeom>
            <a:ln w="25908">
              <a:solidFill>
                <a:srgbClr val="2861AA"/>
              </a:solidFill>
            </a:ln>
          </p:spPr>
          <p:txBody>
            <a:bodyPr wrap="square" lIns="0" tIns="0" rIns="0" bIns="0" rtlCol="0"/>
            <a:lstStyle/>
            <a:p>
              <a:endParaRPr/>
            </a:p>
          </p:txBody>
        </p:sp>
        <p:sp>
          <p:nvSpPr>
            <p:cNvPr id="14" name="object 14"/>
            <p:cNvSpPr/>
            <p:nvPr/>
          </p:nvSpPr>
          <p:spPr>
            <a:xfrm>
              <a:off x="8705850" y="3423666"/>
              <a:ext cx="581025" cy="553720"/>
            </a:xfrm>
            <a:custGeom>
              <a:avLst/>
              <a:gdLst/>
              <a:ahLst/>
              <a:cxnLst/>
              <a:rect l="l" t="t" r="r" b="b"/>
              <a:pathLst>
                <a:path w="581025" h="553720">
                  <a:moveTo>
                    <a:pt x="290322" y="0"/>
                  </a:moveTo>
                  <a:lnTo>
                    <a:pt x="233299" y="222377"/>
                  </a:lnTo>
                  <a:lnTo>
                    <a:pt x="0" y="276606"/>
                  </a:lnTo>
                  <a:lnTo>
                    <a:pt x="233299" y="330835"/>
                  </a:lnTo>
                  <a:lnTo>
                    <a:pt x="290322" y="553212"/>
                  </a:lnTo>
                  <a:lnTo>
                    <a:pt x="347345" y="330835"/>
                  </a:lnTo>
                  <a:lnTo>
                    <a:pt x="580644" y="276606"/>
                  </a:lnTo>
                  <a:lnTo>
                    <a:pt x="347345" y="222377"/>
                  </a:lnTo>
                  <a:lnTo>
                    <a:pt x="290322" y="0"/>
                  </a:lnTo>
                  <a:close/>
                </a:path>
              </a:pathLst>
            </a:custGeom>
            <a:solidFill>
              <a:srgbClr val="5AFAF8"/>
            </a:solidFill>
          </p:spPr>
          <p:txBody>
            <a:bodyPr wrap="square" lIns="0" tIns="0" rIns="0" bIns="0" rtlCol="0"/>
            <a:lstStyle/>
            <a:p>
              <a:endParaRPr/>
            </a:p>
          </p:txBody>
        </p:sp>
        <p:sp>
          <p:nvSpPr>
            <p:cNvPr id="15" name="object 15"/>
            <p:cNvSpPr/>
            <p:nvPr/>
          </p:nvSpPr>
          <p:spPr>
            <a:xfrm>
              <a:off x="8705850" y="3423666"/>
              <a:ext cx="581025" cy="553720"/>
            </a:xfrm>
            <a:custGeom>
              <a:avLst/>
              <a:gdLst/>
              <a:ahLst/>
              <a:cxnLst/>
              <a:rect l="l" t="t" r="r" b="b"/>
              <a:pathLst>
                <a:path w="581025" h="553720">
                  <a:moveTo>
                    <a:pt x="0" y="276606"/>
                  </a:moveTo>
                  <a:lnTo>
                    <a:pt x="233299" y="222377"/>
                  </a:lnTo>
                  <a:lnTo>
                    <a:pt x="290322" y="0"/>
                  </a:lnTo>
                  <a:lnTo>
                    <a:pt x="347345" y="222377"/>
                  </a:lnTo>
                  <a:lnTo>
                    <a:pt x="580644" y="276606"/>
                  </a:lnTo>
                  <a:lnTo>
                    <a:pt x="347345" y="330835"/>
                  </a:lnTo>
                  <a:lnTo>
                    <a:pt x="290322" y="553212"/>
                  </a:lnTo>
                  <a:lnTo>
                    <a:pt x="233299" y="330835"/>
                  </a:lnTo>
                  <a:lnTo>
                    <a:pt x="0" y="276606"/>
                  </a:lnTo>
                  <a:close/>
                </a:path>
              </a:pathLst>
            </a:custGeom>
            <a:ln w="25908">
              <a:solidFill>
                <a:srgbClr val="2085B9"/>
              </a:solidFill>
            </a:ln>
          </p:spPr>
          <p:txBody>
            <a:bodyPr wrap="square" lIns="0" tIns="0" rIns="0" bIns="0" rtlCol="0"/>
            <a:lstStyle/>
            <a:p>
              <a:endParaRPr/>
            </a:p>
          </p:txBody>
        </p:sp>
        <p:sp>
          <p:nvSpPr>
            <p:cNvPr id="16" name="object 16"/>
            <p:cNvSpPr/>
            <p:nvPr/>
          </p:nvSpPr>
          <p:spPr>
            <a:xfrm>
              <a:off x="7332725" y="3667505"/>
              <a:ext cx="518159" cy="536575"/>
            </a:xfrm>
            <a:custGeom>
              <a:avLst/>
              <a:gdLst/>
              <a:ahLst/>
              <a:cxnLst/>
              <a:rect l="l" t="t" r="r" b="b"/>
              <a:pathLst>
                <a:path w="518159" h="536575">
                  <a:moveTo>
                    <a:pt x="259079" y="0"/>
                  </a:moveTo>
                  <a:lnTo>
                    <a:pt x="195579" y="202438"/>
                  </a:lnTo>
                  <a:lnTo>
                    <a:pt x="0" y="268224"/>
                  </a:lnTo>
                  <a:lnTo>
                    <a:pt x="195579" y="334010"/>
                  </a:lnTo>
                  <a:lnTo>
                    <a:pt x="259079" y="536448"/>
                  </a:lnTo>
                  <a:lnTo>
                    <a:pt x="322579" y="334010"/>
                  </a:lnTo>
                  <a:lnTo>
                    <a:pt x="518159" y="268224"/>
                  </a:lnTo>
                  <a:lnTo>
                    <a:pt x="322579" y="202438"/>
                  </a:lnTo>
                  <a:lnTo>
                    <a:pt x="259079" y="0"/>
                  </a:lnTo>
                  <a:close/>
                </a:path>
              </a:pathLst>
            </a:custGeom>
            <a:solidFill>
              <a:srgbClr val="5AFAF8"/>
            </a:solidFill>
          </p:spPr>
          <p:txBody>
            <a:bodyPr wrap="square" lIns="0" tIns="0" rIns="0" bIns="0" rtlCol="0"/>
            <a:lstStyle/>
            <a:p>
              <a:endParaRPr/>
            </a:p>
          </p:txBody>
        </p:sp>
        <p:sp>
          <p:nvSpPr>
            <p:cNvPr id="17" name="object 17"/>
            <p:cNvSpPr/>
            <p:nvPr/>
          </p:nvSpPr>
          <p:spPr>
            <a:xfrm>
              <a:off x="7332725" y="3667505"/>
              <a:ext cx="518159" cy="536575"/>
            </a:xfrm>
            <a:custGeom>
              <a:avLst/>
              <a:gdLst/>
              <a:ahLst/>
              <a:cxnLst/>
              <a:rect l="l" t="t" r="r" b="b"/>
              <a:pathLst>
                <a:path w="518159" h="536575">
                  <a:moveTo>
                    <a:pt x="0" y="268224"/>
                  </a:moveTo>
                  <a:lnTo>
                    <a:pt x="195579" y="202438"/>
                  </a:lnTo>
                  <a:lnTo>
                    <a:pt x="259079" y="0"/>
                  </a:lnTo>
                  <a:lnTo>
                    <a:pt x="322579" y="202438"/>
                  </a:lnTo>
                  <a:lnTo>
                    <a:pt x="518159" y="268224"/>
                  </a:lnTo>
                  <a:lnTo>
                    <a:pt x="322579" y="334010"/>
                  </a:lnTo>
                  <a:lnTo>
                    <a:pt x="259079" y="536448"/>
                  </a:lnTo>
                  <a:lnTo>
                    <a:pt x="195579" y="334010"/>
                  </a:lnTo>
                  <a:lnTo>
                    <a:pt x="0" y="268224"/>
                  </a:lnTo>
                  <a:close/>
                </a:path>
              </a:pathLst>
            </a:custGeom>
            <a:ln w="25908">
              <a:solidFill>
                <a:srgbClr val="2085B9"/>
              </a:solidFill>
            </a:ln>
          </p:spPr>
          <p:txBody>
            <a:bodyPr wrap="square" lIns="0" tIns="0" rIns="0" bIns="0" rtlCol="0"/>
            <a:lstStyle/>
            <a:p>
              <a:endParaRPr/>
            </a:p>
          </p:txBody>
        </p:sp>
        <p:sp>
          <p:nvSpPr>
            <p:cNvPr id="18" name="object 18"/>
            <p:cNvSpPr/>
            <p:nvPr/>
          </p:nvSpPr>
          <p:spPr>
            <a:xfrm>
              <a:off x="6218681" y="3182873"/>
              <a:ext cx="320040" cy="340360"/>
            </a:xfrm>
            <a:custGeom>
              <a:avLst/>
              <a:gdLst/>
              <a:ahLst/>
              <a:cxnLst/>
              <a:rect l="l" t="t" r="r" b="b"/>
              <a:pathLst>
                <a:path w="320040" h="340360">
                  <a:moveTo>
                    <a:pt x="160019" y="0"/>
                  </a:moveTo>
                  <a:lnTo>
                    <a:pt x="114300" y="121412"/>
                  </a:lnTo>
                  <a:lnTo>
                    <a:pt x="0" y="169925"/>
                  </a:lnTo>
                  <a:lnTo>
                    <a:pt x="114300" y="218439"/>
                  </a:lnTo>
                  <a:lnTo>
                    <a:pt x="160019" y="339851"/>
                  </a:lnTo>
                  <a:lnTo>
                    <a:pt x="205739" y="218439"/>
                  </a:lnTo>
                  <a:lnTo>
                    <a:pt x="320039" y="169925"/>
                  </a:lnTo>
                  <a:lnTo>
                    <a:pt x="205739" y="121412"/>
                  </a:lnTo>
                  <a:lnTo>
                    <a:pt x="160019" y="0"/>
                  </a:lnTo>
                  <a:close/>
                </a:path>
              </a:pathLst>
            </a:custGeom>
            <a:solidFill>
              <a:srgbClr val="5AFAF8"/>
            </a:solidFill>
          </p:spPr>
          <p:txBody>
            <a:bodyPr wrap="square" lIns="0" tIns="0" rIns="0" bIns="0" rtlCol="0"/>
            <a:lstStyle/>
            <a:p>
              <a:endParaRPr/>
            </a:p>
          </p:txBody>
        </p:sp>
        <p:sp>
          <p:nvSpPr>
            <p:cNvPr id="19" name="object 19"/>
            <p:cNvSpPr/>
            <p:nvPr/>
          </p:nvSpPr>
          <p:spPr>
            <a:xfrm>
              <a:off x="6218681" y="3182873"/>
              <a:ext cx="320040" cy="340360"/>
            </a:xfrm>
            <a:custGeom>
              <a:avLst/>
              <a:gdLst/>
              <a:ahLst/>
              <a:cxnLst/>
              <a:rect l="l" t="t" r="r" b="b"/>
              <a:pathLst>
                <a:path w="320040" h="340360">
                  <a:moveTo>
                    <a:pt x="0" y="169925"/>
                  </a:moveTo>
                  <a:lnTo>
                    <a:pt x="114300" y="121412"/>
                  </a:lnTo>
                  <a:lnTo>
                    <a:pt x="160019" y="0"/>
                  </a:lnTo>
                  <a:lnTo>
                    <a:pt x="205739" y="121412"/>
                  </a:lnTo>
                  <a:lnTo>
                    <a:pt x="320039" y="169925"/>
                  </a:lnTo>
                  <a:lnTo>
                    <a:pt x="205739" y="218439"/>
                  </a:lnTo>
                  <a:lnTo>
                    <a:pt x="160019" y="339851"/>
                  </a:lnTo>
                  <a:lnTo>
                    <a:pt x="114300" y="218439"/>
                  </a:lnTo>
                  <a:lnTo>
                    <a:pt x="0" y="169925"/>
                  </a:lnTo>
                  <a:close/>
                </a:path>
              </a:pathLst>
            </a:custGeom>
            <a:ln w="25908">
              <a:solidFill>
                <a:srgbClr val="2085B9"/>
              </a:solidFill>
            </a:ln>
          </p:spPr>
          <p:txBody>
            <a:bodyPr wrap="square" lIns="0" tIns="0" rIns="0" bIns="0" rtlCol="0"/>
            <a:lstStyle/>
            <a:p>
              <a:endParaRPr/>
            </a:p>
          </p:txBody>
        </p:sp>
        <p:sp>
          <p:nvSpPr>
            <p:cNvPr id="20" name="object 20"/>
            <p:cNvSpPr/>
            <p:nvPr/>
          </p:nvSpPr>
          <p:spPr>
            <a:xfrm>
              <a:off x="3658361" y="4653533"/>
              <a:ext cx="581025" cy="554990"/>
            </a:xfrm>
            <a:custGeom>
              <a:avLst/>
              <a:gdLst/>
              <a:ahLst/>
              <a:cxnLst/>
              <a:rect l="l" t="t" r="r" b="b"/>
              <a:pathLst>
                <a:path w="581025" h="554989">
                  <a:moveTo>
                    <a:pt x="290322" y="0"/>
                  </a:moveTo>
                  <a:lnTo>
                    <a:pt x="233299" y="222885"/>
                  </a:lnTo>
                  <a:lnTo>
                    <a:pt x="0" y="277368"/>
                  </a:lnTo>
                  <a:lnTo>
                    <a:pt x="233299" y="331851"/>
                  </a:lnTo>
                  <a:lnTo>
                    <a:pt x="290322" y="554736"/>
                  </a:lnTo>
                  <a:lnTo>
                    <a:pt x="347345" y="331851"/>
                  </a:lnTo>
                  <a:lnTo>
                    <a:pt x="580643" y="277368"/>
                  </a:lnTo>
                  <a:lnTo>
                    <a:pt x="347345" y="222885"/>
                  </a:lnTo>
                  <a:lnTo>
                    <a:pt x="290322" y="0"/>
                  </a:lnTo>
                  <a:close/>
                </a:path>
              </a:pathLst>
            </a:custGeom>
            <a:solidFill>
              <a:srgbClr val="5AFAF8"/>
            </a:solidFill>
          </p:spPr>
          <p:txBody>
            <a:bodyPr wrap="square" lIns="0" tIns="0" rIns="0" bIns="0" rtlCol="0"/>
            <a:lstStyle/>
            <a:p>
              <a:endParaRPr/>
            </a:p>
          </p:txBody>
        </p:sp>
        <p:sp>
          <p:nvSpPr>
            <p:cNvPr id="21" name="object 21"/>
            <p:cNvSpPr/>
            <p:nvPr/>
          </p:nvSpPr>
          <p:spPr>
            <a:xfrm>
              <a:off x="3658361" y="4653533"/>
              <a:ext cx="581025" cy="554990"/>
            </a:xfrm>
            <a:custGeom>
              <a:avLst/>
              <a:gdLst/>
              <a:ahLst/>
              <a:cxnLst/>
              <a:rect l="l" t="t" r="r" b="b"/>
              <a:pathLst>
                <a:path w="581025" h="554989">
                  <a:moveTo>
                    <a:pt x="0" y="277368"/>
                  </a:moveTo>
                  <a:lnTo>
                    <a:pt x="233299" y="222885"/>
                  </a:lnTo>
                  <a:lnTo>
                    <a:pt x="290322" y="0"/>
                  </a:lnTo>
                  <a:lnTo>
                    <a:pt x="347345" y="222885"/>
                  </a:lnTo>
                  <a:lnTo>
                    <a:pt x="580643" y="277368"/>
                  </a:lnTo>
                  <a:lnTo>
                    <a:pt x="347345" y="331851"/>
                  </a:lnTo>
                  <a:lnTo>
                    <a:pt x="290322" y="554736"/>
                  </a:lnTo>
                  <a:lnTo>
                    <a:pt x="233299" y="331851"/>
                  </a:lnTo>
                  <a:lnTo>
                    <a:pt x="0" y="277368"/>
                  </a:lnTo>
                  <a:close/>
                </a:path>
              </a:pathLst>
            </a:custGeom>
            <a:ln w="25908">
              <a:solidFill>
                <a:srgbClr val="2085B9"/>
              </a:solidFill>
            </a:ln>
          </p:spPr>
          <p:txBody>
            <a:bodyPr wrap="square" lIns="0" tIns="0" rIns="0" bIns="0" rtlCol="0"/>
            <a:lstStyle/>
            <a:p>
              <a:endParaRPr/>
            </a:p>
          </p:txBody>
        </p:sp>
        <p:sp>
          <p:nvSpPr>
            <p:cNvPr id="22" name="object 22"/>
            <p:cNvSpPr/>
            <p:nvPr/>
          </p:nvSpPr>
          <p:spPr>
            <a:xfrm>
              <a:off x="3243833" y="3909822"/>
              <a:ext cx="502920" cy="137160"/>
            </a:xfrm>
            <a:custGeom>
              <a:avLst/>
              <a:gdLst/>
              <a:ahLst/>
              <a:cxnLst/>
              <a:rect l="l" t="t" r="r" b="b"/>
              <a:pathLst>
                <a:path w="502920" h="137160">
                  <a:moveTo>
                    <a:pt x="502919" y="0"/>
                  </a:moveTo>
                  <a:lnTo>
                    <a:pt x="0" y="0"/>
                  </a:lnTo>
                  <a:lnTo>
                    <a:pt x="0" y="137159"/>
                  </a:lnTo>
                  <a:lnTo>
                    <a:pt x="502919" y="137159"/>
                  </a:lnTo>
                  <a:lnTo>
                    <a:pt x="502919" y="0"/>
                  </a:lnTo>
                  <a:close/>
                </a:path>
              </a:pathLst>
            </a:custGeom>
            <a:solidFill>
              <a:srgbClr val="DBEDF8"/>
            </a:solidFill>
          </p:spPr>
          <p:txBody>
            <a:bodyPr wrap="square" lIns="0" tIns="0" rIns="0" bIns="0" rtlCol="0"/>
            <a:lstStyle/>
            <a:p>
              <a:endParaRPr/>
            </a:p>
          </p:txBody>
        </p:sp>
        <p:sp>
          <p:nvSpPr>
            <p:cNvPr id="23" name="object 23"/>
            <p:cNvSpPr/>
            <p:nvPr/>
          </p:nvSpPr>
          <p:spPr>
            <a:xfrm>
              <a:off x="3243833" y="3909822"/>
              <a:ext cx="502920" cy="137160"/>
            </a:xfrm>
            <a:custGeom>
              <a:avLst/>
              <a:gdLst/>
              <a:ahLst/>
              <a:cxnLst/>
              <a:rect l="l" t="t" r="r" b="b"/>
              <a:pathLst>
                <a:path w="502920" h="137160">
                  <a:moveTo>
                    <a:pt x="0" y="137159"/>
                  </a:moveTo>
                  <a:lnTo>
                    <a:pt x="502919" y="137159"/>
                  </a:lnTo>
                  <a:lnTo>
                    <a:pt x="502919" y="0"/>
                  </a:lnTo>
                  <a:lnTo>
                    <a:pt x="0" y="0"/>
                  </a:lnTo>
                  <a:lnTo>
                    <a:pt x="0" y="137159"/>
                  </a:lnTo>
                  <a:close/>
                </a:path>
              </a:pathLst>
            </a:custGeom>
            <a:ln w="25908">
              <a:solidFill>
                <a:srgbClr val="2085B9"/>
              </a:solidFill>
            </a:ln>
          </p:spPr>
          <p:txBody>
            <a:bodyPr wrap="square" lIns="0" tIns="0" rIns="0" bIns="0" rtlCol="0"/>
            <a:lstStyle/>
            <a:p>
              <a:endParaRPr/>
            </a:p>
          </p:txBody>
        </p:sp>
        <p:sp>
          <p:nvSpPr>
            <p:cNvPr id="24" name="object 24"/>
            <p:cNvSpPr/>
            <p:nvPr/>
          </p:nvSpPr>
          <p:spPr>
            <a:xfrm>
              <a:off x="3243833" y="4046982"/>
              <a:ext cx="502920" cy="102235"/>
            </a:xfrm>
            <a:custGeom>
              <a:avLst/>
              <a:gdLst/>
              <a:ahLst/>
              <a:cxnLst/>
              <a:rect l="l" t="t" r="r" b="b"/>
              <a:pathLst>
                <a:path w="502920" h="102235">
                  <a:moveTo>
                    <a:pt x="502919" y="0"/>
                  </a:moveTo>
                  <a:lnTo>
                    <a:pt x="0" y="0"/>
                  </a:lnTo>
                  <a:lnTo>
                    <a:pt x="0" y="102108"/>
                  </a:lnTo>
                  <a:lnTo>
                    <a:pt x="502919" y="102108"/>
                  </a:lnTo>
                  <a:lnTo>
                    <a:pt x="502919" y="0"/>
                  </a:lnTo>
                  <a:close/>
                </a:path>
              </a:pathLst>
            </a:custGeom>
            <a:solidFill>
              <a:srgbClr val="DBEDF8"/>
            </a:solidFill>
          </p:spPr>
          <p:txBody>
            <a:bodyPr wrap="square" lIns="0" tIns="0" rIns="0" bIns="0" rtlCol="0"/>
            <a:lstStyle/>
            <a:p>
              <a:endParaRPr/>
            </a:p>
          </p:txBody>
        </p:sp>
        <p:sp>
          <p:nvSpPr>
            <p:cNvPr id="25" name="object 25"/>
            <p:cNvSpPr/>
            <p:nvPr/>
          </p:nvSpPr>
          <p:spPr>
            <a:xfrm>
              <a:off x="3243833" y="4046982"/>
              <a:ext cx="502920" cy="102235"/>
            </a:xfrm>
            <a:custGeom>
              <a:avLst/>
              <a:gdLst/>
              <a:ahLst/>
              <a:cxnLst/>
              <a:rect l="l" t="t" r="r" b="b"/>
              <a:pathLst>
                <a:path w="502920" h="102235">
                  <a:moveTo>
                    <a:pt x="0" y="102108"/>
                  </a:moveTo>
                  <a:lnTo>
                    <a:pt x="502919" y="102108"/>
                  </a:lnTo>
                  <a:lnTo>
                    <a:pt x="502919" y="0"/>
                  </a:lnTo>
                  <a:lnTo>
                    <a:pt x="0" y="0"/>
                  </a:lnTo>
                  <a:lnTo>
                    <a:pt x="0" y="102108"/>
                  </a:lnTo>
                  <a:close/>
                </a:path>
              </a:pathLst>
            </a:custGeom>
            <a:ln w="25907">
              <a:solidFill>
                <a:srgbClr val="2085B9"/>
              </a:solidFill>
            </a:ln>
          </p:spPr>
          <p:txBody>
            <a:bodyPr wrap="square" lIns="0" tIns="0" rIns="0" bIns="0" rtlCol="0"/>
            <a:lstStyle/>
            <a:p>
              <a:endParaRPr/>
            </a:p>
          </p:txBody>
        </p:sp>
        <p:sp>
          <p:nvSpPr>
            <p:cNvPr id="26" name="object 26"/>
            <p:cNvSpPr/>
            <p:nvPr/>
          </p:nvSpPr>
          <p:spPr>
            <a:xfrm>
              <a:off x="3243833" y="3769613"/>
              <a:ext cx="502920" cy="140335"/>
            </a:xfrm>
            <a:custGeom>
              <a:avLst/>
              <a:gdLst/>
              <a:ahLst/>
              <a:cxnLst/>
              <a:rect l="l" t="t" r="r" b="b"/>
              <a:pathLst>
                <a:path w="502920" h="140335">
                  <a:moveTo>
                    <a:pt x="502919" y="0"/>
                  </a:moveTo>
                  <a:lnTo>
                    <a:pt x="0" y="0"/>
                  </a:lnTo>
                  <a:lnTo>
                    <a:pt x="0" y="140207"/>
                  </a:lnTo>
                  <a:lnTo>
                    <a:pt x="502919" y="140207"/>
                  </a:lnTo>
                  <a:lnTo>
                    <a:pt x="502919" y="0"/>
                  </a:lnTo>
                  <a:close/>
                </a:path>
              </a:pathLst>
            </a:custGeom>
            <a:solidFill>
              <a:srgbClr val="DBEDF8"/>
            </a:solidFill>
          </p:spPr>
          <p:txBody>
            <a:bodyPr wrap="square" lIns="0" tIns="0" rIns="0" bIns="0" rtlCol="0"/>
            <a:lstStyle/>
            <a:p>
              <a:endParaRPr/>
            </a:p>
          </p:txBody>
        </p:sp>
        <p:sp>
          <p:nvSpPr>
            <p:cNvPr id="27" name="object 27"/>
            <p:cNvSpPr/>
            <p:nvPr/>
          </p:nvSpPr>
          <p:spPr>
            <a:xfrm>
              <a:off x="3243833" y="3769613"/>
              <a:ext cx="502920" cy="140335"/>
            </a:xfrm>
            <a:custGeom>
              <a:avLst/>
              <a:gdLst/>
              <a:ahLst/>
              <a:cxnLst/>
              <a:rect l="l" t="t" r="r" b="b"/>
              <a:pathLst>
                <a:path w="502920" h="140335">
                  <a:moveTo>
                    <a:pt x="0" y="140207"/>
                  </a:moveTo>
                  <a:lnTo>
                    <a:pt x="502919" y="140207"/>
                  </a:lnTo>
                  <a:lnTo>
                    <a:pt x="502919" y="0"/>
                  </a:lnTo>
                  <a:lnTo>
                    <a:pt x="0" y="0"/>
                  </a:lnTo>
                  <a:lnTo>
                    <a:pt x="0" y="140207"/>
                  </a:lnTo>
                  <a:close/>
                </a:path>
              </a:pathLst>
            </a:custGeom>
            <a:ln w="25907">
              <a:solidFill>
                <a:srgbClr val="2085B9"/>
              </a:solidFill>
            </a:ln>
          </p:spPr>
          <p:txBody>
            <a:bodyPr wrap="square" lIns="0" tIns="0" rIns="0" bIns="0" rtlCol="0"/>
            <a:lstStyle/>
            <a:p>
              <a:endParaRPr/>
            </a:p>
          </p:txBody>
        </p:sp>
        <p:sp>
          <p:nvSpPr>
            <p:cNvPr id="28" name="object 28"/>
            <p:cNvSpPr/>
            <p:nvPr/>
          </p:nvSpPr>
          <p:spPr>
            <a:xfrm>
              <a:off x="3243833" y="4149089"/>
              <a:ext cx="502920" cy="83820"/>
            </a:xfrm>
            <a:custGeom>
              <a:avLst/>
              <a:gdLst/>
              <a:ahLst/>
              <a:cxnLst/>
              <a:rect l="l" t="t" r="r" b="b"/>
              <a:pathLst>
                <a:path w="502920" h="83820">
                  <a:moveTo>
                    <a:pt x="502919" y="0"/>
                  </a:moveTo>
                  <a:lnTo>
                    <a:pt x="0" y="0"/>
                  </a:lnTo>
                  <a:lnTo>
                    <a:pt x="0" y="83819"/>
                  </a:lnTo>
                  <a:lnTo>
                    <a:pt x="502919" y="83819"/>
                  </a:lnTo>
                  <a:lnTo>
                    <a:pt x="502919" y="0"/>
                  </a:lnTo>
                  <a:close/>
                </a:path>
              </a:pathLst>
            </a:custGeom>
            <a:solidFill>
              <a:srgbClr val="DBEDF8"/>
            </a:solidFill>
          </p:spPr>
          <p:txBody>
            <a:bodyPr wrap="square" lIns="0" tIns="0" rIns="0" bIns="0" rtlCol="0"/>
            <a:lstStyle/>
            <a:p>
              <a:endParaRPr/>
            </a:p>
          </p:txBody>
        </p:sp>
        <p:sp>
          <p:nvSpPr>
            <p:cNvPr id="29" name="object 29"/>
            <p:cNvSpPr/>
            <p:nvPr/>
          </p:nvSpPr>
          <p:spPr>
            <a:xfrm>
              <a:off x="3243833" y="4149089"/>
              <a:ext cx="502920" cy="83820"/>
            </a:xfrm>
            <a:custGeom>
              <a:avLst/>
              <a:gdLst/>
              <a:ahLst/>
              <a:cxnLst/>
              <a:rect l="l" t="t" r="r" b="b"/>
              <a:pathLst>
                <a:path w="502920" h="83820">
                  <a:moveTo>
                    <a:pt x="0" y="83819"/>
                  </a:moveTo>
                  <a:lnTo>
                    <a:pt x="502919" y="83819"/>
                  </a:lnTo>
                  <a:lnTo>
                    <a:pt x="502919" y="0"/>
                  </a:lnTo>
                  <a:lnTo>
                    <a:pt x="0" y="0"/>
                  </a:lnTo>
                  <a:lnTo>
                    <a:pt x="0" y="83819"/>
                  </a:lnTo>
                  <a:close/>
                </a:path>
              </a:pathLst>
            </a:custGeom>
            <a:ln w="25908">
              <a:solidFill>
                <a:srgbClr val="2085B9"/>
              </a:solidFill>
            </a:ln>
          </p:spPr>
          <p:txBody>
            <a:bodyPr wrap="square" lIns="0" tIns="0" rIns="0" bIns="0" rtlCol="0"/>
            <a:lstStyle/>
            <a:p>
              <a:endParaRPr/>
            </a:p>
          </p:txBody>
        </p:sp>
        <p:sp>
          <p:nvSpPr>
            <p:cNvPr id="30" name="object 30"/>
            <p:cNvSpPr/>
            <p:nvPr/>
          </p:nvSpPr>
          <p:spPr>
            <a:xfrm>
              <a:off x="3243833" y="3713226"/>
              <a:ext cx="502920" cy="56515"/>
            </a:xfrm>
            <a:custGeom>
              <a:avLst/>
              <a:gdLst/>
              <a:ahLst/>
              <a:cxnLst/>
              <a:rect l="l" t="t" r="r" b="b"/>
              <a:pathLst>
                <a:path w="502920" h="56514">
                  <a:moveTo>
                    <a:pt x="502919" y="0"/>
                  </a:moveTo>
                  <a:lnTo>
                    <a:pt x="0" y="0"/>
                  </a:lnTo>
                  <a:lnTo>
                    <a:pt x="0" y="56387"/>
                  </a:lnTo>
                  <a:lnTo>
                    <a:pt x="502919" y="56387"/>
                  </a:lnTo>
                  <a:lnTo>
                    <a:pt x="502919" y="0"/>
                  </a:lnTo>
                  <a:close/>
                </a:path>
              </a:pathLst>
            </a:custGeom>
            <a:solidFill>
              <a:srgbClr val="DBEDF8"/>
            </a:solidFill>
          </p:spPr>
          <p:txBody>
            <a:bodyPr wrap="square" lIns="0" tIns="0" rIns="0" bIns="0" rtlCol="0"/>
            <a:lstStyle/>
            <a:p>
              <a:endParaRPr/>
            </a:p>
          </p:txBody>
        </p:sp>
        <p:sp>
          <p:nvSpPr>
            <p:cNvPr id="31" name="object 31"/>
            <p:cNvSpPr/>
            <p:nvPr/>
          </p:nvSpPr>
          <p:spPr>
            <a:xfrm>
              <a:off x="3243833" y="3713226"/>
              <a:ext cx="502920" cy="56515"/>
            </a:xfrm>
            <a:custGeom>
              <a:avLst/>
              <a:gdLst/>
              <a:ahLst/>
              <a:cxnLst/>
              <a:rect l="l" t="t" r="r" b="b"/>
              <a:pathLst>
                <a:path w="502920" h="56514">
                  <a:moveTo>
                    <a:pt x="0" y="56387"/>
                  </a:moveTo>
                  <a:lnTo>
                    <a:pt x="502919" y="56387"/>
                  </a:lnTo>
                  <a:lnTo>
                    <a:pt x="502919" y="0"/>
                  </a:lnTo>
                  <a:lnTo>
                    <a:pt x="0" y="0"/>
                  </a:lnTo>
                  <a:lnTo>
                    <a:pt x="0" y="56387"/>
                  </a:lnTo>
                  <a:close/>
                </a:path>
              </a:pathLst>
            </a:custGeom>
            <a:ln w="25908">
              <a:solidFill>
                <a:srgbClr val="2085B9"/>
              </a:solidFill>
            </a:ln>
          </p:spPr>
          <p:txBody>
            <a:bodyPr wrap="square" lIns="0" tIns="0" rIns="0" bIns="0" rtlCol="0"/>
            <a:lstStyle/>
            <a:p>
              <a:endParaRPr/>
            </a:p>
          </p:txBody>
        </p:sp>
        <p:sp>
          <p:nvSpPr>
            <p:cNvPr id="32" name="object 32"/>
            <p:cNvSpPr/>
            <p:nvPr/>
          </p:nvSpPr>
          <p:spPr>
            <a:xfrm>
              <a:off x="4104894" y="4053077"/>
              <a:ext cx="504825" cy="137160"/>
            </a:xfrm>
            <a:custGeom>
              <a:avLst/>
              <a:gdLst/>
              <a:ahLst/>
              <a:cxnLst/>
              <a:rect l="l" t="t" r="r" b="b"/>
              <a:pathLst>
                <a:path w="504825" h="137160">
                  <a:moveTo>
                    <a:pt x="504444" y="0"/>
                  </a:moveTo>
                  <a:lnTo>
                    <a:pt x="0" y="0"/>
                  </a:lnTo>
                  <a:lnTo>
                    <a:pt x="0" y="137160"/>
                  </a:lnTo>
                  <a:lnTo>
                    <a:pt x="504444" y="137160"/>
                  </a:lnTo>
                  <a:lnTo>
                    <a:pt x="504444" y="0"/>
                  </a:lnTo>
                  <a:close/>
                </a:path>
              </a:pathLst>
            </a:custGeom>
            <a:solidFill>
              <a:srgbClr val="DBEDF8"/>
            </a:solidFill>
          </p:spPr>
          <p:txBody>
            <a:bodyPr wrap="square" lIns="0" tIns="0" rIns="0" bIns="0" rtlCol="0"/>
            <a:lstStyle/>
            <a:p>
              <a:endParaRPr/>
            </a:p>
          </p:txBody>
        </p:sp>
        <p:sp>
          <p:nvSpPr>
            <p:cNvPr id="33" name="object 33"/>
            <p:cNvSpPr/>
            <p:nvPr/>
          </p:nvSpPr>
          <p:spPr>
            <a:xfrm>
              <a:off x="4104894" y="4053077"/>
              <a:ext cx="504825" cy="137160"/>
            </a:xfrm>
            <a:custGeom>
              <a:avLst/>
              <a:gdLst/>
              <a:ahLst/>
              <a:cxnLst/>
              <a:rect l="l" t="t" r="r" b="b"/>
              <a:pathLst>
                <a:path w="504825" h="137160">
                  <a:moveTo>
                    <a:pt x="0" y="137160"/>
                  </a:moveTo>
                  <a:lnTo>
                    <a:pt x="504444" y="137160"/>
                  </a:lnTo>
                  <a:lnTo>
                    <a:pt x="504444" y="0"/>
                  </a:lnTo>
                  <a:lnTo>
                    <a:pt x="0" y="0"/>
                  </a:lnTo>
                  <a:lnTo>
                    <a:pt x="0" y="137160"/>
                  </a:lnTo>
                  <a:close/>
                </a:path>
              </a:pathLst>
            </a:custGeom>
            <a:ln w="25908">
              <a:solidFill>
                <a:srgbClr val="2085B9"/>
              </a:solidFill>
            </a:ln>
          </p:spPr>
          <p:txBody>
            <a:bodyPr wrap="square" lIns="0" tIns="0" rIns="0" bIns="0" rtlCol="0"/>
            <a:lstStyle/>
            <a:p>
              <a:endParaRPr/>
            </a:p>
          </p:txBody>
        </p:sp>
        <p:sp>
          <p:nvSpPr>
            <p:cNvPr id="34" name="object 34"/>
            <p:cNvSpPr/>
            <p:nvPr/>
          </p:nvSpPr>
          <p:spPr>
            <a:xfrm>
              <a:off x="4104894" y="4190238"/>
              <a:ext cx="504825" cy="100965"/>
            </a:xfrm>
            <a:custGeom>
              <a:avLst/>
              <a:gdLst/>
              <a:ahLst/>
              <a:cxnLst/>
              <a:rect l="l" t="t" r="r" b="b"/>
              <a:pathLst>
                <a:path w="504825" h="100964">
                  <a:moveTo>
                    <a:pt x="504444" y="0"/>
                  </a:moveTo>
                  <a:lnTo>
                    <a:pt x="0" y="0"/>
                  </a:lnTo>
                  <a:lnTo>
                    <a:pt x="0" y="100583"/>
                  </a:lnTo>
                  <a:lnTo>
                    <a:pt x="504444" y="100583"/>
                  </a:lnTo>
                  <a:lnTo>
                    <a:pt x="504444" y="0"/>
                  </a:lnTo>
                  <a:close/>
                </a:path>
              </a:pathLst>
            </a:custGeom>
            <a:solidFill>
              <a:srgbClr val="DBEDF8"/>
            </a:solidFill>
          </p:spPr>
          <p:txBody>
            <a:bodyPr wrap="square" lIns="0" tIns="0" rIns="0" bIns="0" rtlCol="0"/>
            <a:lstStyle/>
            <a:p>
              <a:endParaRPr/>
            </a:p>
          </p:txBody>
        </p:sp>
        <p:sp>
          <p:nvSpPr>
            <p:cNvPr id="35" name="object 35"/>
            <p:cNvSpPr/>
            <p:nvPr/>
          </p:nvSpPr>
          <p:spPr>
            <a:xfrm>
              <a:off x="4104894" y="4190238"/>
              <a:ext cx="504825" cy="100965"/>
            </a:xfrm>
            <a:custGeom>
              <a:avLst/>
              <a:gdLst/>
              <a:ahLst/>
              <a:cxnLst/>
              <a:rect l="l" t="t" r="r" b="b"/>
              <a:pathLst>
                <a:path w="504825" h="100964">
                  <a:moveTo>
                    <a:pt x="0" y="100583"/>
                  </a:moveTo>
                  <a:lnTo>
                    <a:pt x="504444" y="100583"/>
                  </a:lnTo>
                  <a:lnTo>
                    <a:pt x="504444" y="0"/>
                  </a:lnTo>
                  <a:lnTo>
                    <a:pt x="0" y="0"/>
                  </a:lnTo>
                  <a:lnTo>
                    <a:pt x="0" y="100583"/>
                  </a:lnTo>
                  <a:close/>
                </a:path>
              </a:pathLst>
            </a:custGeom>
            <a:ln w="25908">
              <a:solidFill>
                <a:srgbClr val="2085B9"/>
              </a:solidFill>
            </a:ln>
          </p:spPr>
          <p:txBody>
            <a:bodyPr wrap="square" lIns="0" tIns="0" rIns="0" bIns="0" rtlCol="0"/>
            <a:lstStyle/>
            <a:p>
              <a:endParaRPr/>
            </a:p>
          </p:txBody>
        </p:sp>
        <p:sp>
          <p:nvSpPr>
            <p:cNvPr id="36" name="object 36"/>
            <p:cNvSpPr/>
            <p:nvPr/>
          </p:nvSpPr>
          <p:spPr>
            <a:xfrm>
              <a:off x="4104894" y="3995166"/>
              <a:ext cx="504825" cy="58419"/>
            </a:xfrm>
            <a:custGeom>
              <a:avLst/>
              <a:gdLst/>
              <a:ahLst/>
              <a:cxnLst/>
              <a:rect l="l" t="t" r="r" b="b"/>
              <a:pathLst>
                <a:path w="504825" h="58420">
                  <a:moveTo>
                    <a:pt x="504444" y="0"/>
                  </a:moveTo>
                  <a:lnTo>
                    <a:pt x="0" y="0"/>
                  </a:lnTo>
                  <a:lnTo>
                    <a:pt x="0" y="57912"/>
                  </a:lnTo>
                  <a:lnTo>
                    <a:pt x="504444" y="57912"/>
                  </a:lnTo>
                  <a:lnTo>
                    <a:pt x="504444" y="0"/>
                  </a:lnTo>
                  <a:close/>
                </a:path>
              </a:pathLst>
            </a:custGeom>
            <a:solidFill>
              <a:srgbClr val="DBEDF8"/>
            </a:solidFill>
          </p:spPr>
          <p:txBody>
            <a:bodyPr wrap="square" lIns="0" tIns="0" rIns="0" bIns="0" rtlCol="0"/>
            <a:lstStyle/>
            <a:p>
              <a:endParaRPr/>
            </a:p>
          </p:txBody>
        </p:sp>
        <p:sp>
          <p:nvSpPr>
            <p:cNvPr id="37" name="object 37"/>
            <p:cNvSpPr/>
            <p:nvPr/>
          </p:nvSpPr>
          <p:spPr>
            <a:xfrm>
              <a:off x="4104894" y="3995166"/>
              <a:ext cx="504825" cy="58419"/>
            </a:xfrm>
            <a:custGeom>
              <a:avLst/>
              <a:gdLst/>
              <a:ahLst/>
              <a:cxnLst/>
              <a:rect l="l" t="t" r="r" b="b"/>
              <a:pathLst>
                <a:path w="504825" h="58420">
                  <a:moveTo>
                    <a:pt x="0" y="57912"/>
                  </a:moveTo>
                  <a:lnTo>
                    <a:pt x="504444" y="57912"/>
                  </a:lnTo>
                  <a:lnTo>
                    <a:pt x="504444" y="0"/>
                  </a:lnTo>
                  <a:lnTo>
                    <a:pt x="0" y="0"/>
                  </a:lnTo>
                  <a:lnTo>
                    <a:pt x="0" y="57912"/>
                  </a:lnTo>
                  <a:close/>
                </a:path>
              </a:pathLst>
            </a:custGeom>
            <a:ln w="25908">
              <a:solidFill>
                <a:srgbClr val="2085B9"/>
              </a:solidFill>
            </a:ln>
          </p:spPr>
          <p:txBody>
            <a:bodyPr wrap="square" lIns="0" tIns="0" rIns="0" bIns="0" rtlCol="0"/>
            <a:lstStyle/>
            <a:p>
              <a:endParaRPr/>
            </a:p>
          </p:txBody>
        </p:sp>
        <p:sp>
          <p:nvSpPr>
            <p:cNvPr id="38" name="object 38"/>
            <p:cNvSpPr/>
            <p:nvPr/>
          </p:nvSpPr>
          <p:spPr>
            <a:xfrm>
              <a:off x="2747010" y="4655057"/>
              <a:ext cx="582295" cy="554990"/>
            </a:xfrm>
            <a:custGeom>
              <a:avLst/>
              <a:gdLst/>
              <a:ahLst/>
              <a:cxnLst/>
              <a:rect l="l" t="t" r="r" b="b"/>
              <a:pathLst>
                <a:path w="582295" h="554989">
                  <a:moveTo>
                    <a:pt x="291083" y="0"/>
                  </a:moveTo>
                  <a:lnTo>
                    <a:pt x="233933" y="222885"/>
                  </a:lnTo>
                  <a:lnTo>
                    <a:pt x="0" y="277368"/>
                  </a:lnTo>
                  <a:lnTo>
                    <a:pt x="233933" y="331851"/>
                  </a:lnTo>
                  <a:lnTo>
                    <a:pt x="291083" y="554736"/>
                  </a:lnTo>
                  <a:lnTo>
                    <a:pt x="348233" y="331851"/>
                  </a:lnTo>
                  <a:lnTo>
                    <a:pt x="582167" y="277368"/>
                  </a:lnTo>
                  <a:lnTo>
                    <a:pt x="348233" y="222885"/>
                  </a:lnTo>
                  <a:lnTo>
                    <a:pt x="291083" y="0"/>
                  </a:lnTo>
                  <a:close/>
                </a:path>
              </a:pathLst>
            </a:custGeom>
            <a:solidFill>
              <a:srgbClr val="5AFAF8"/>
            </a:solidFill>
          </p:spPr>
          <p:txBody>
            <a:bodyPr wrap="square" lIns="0" tIns="0" rIns="0" bIns="0" rtlCol="0"/>
            <a:lstStyle/>
            <a:p>
              <a:endParaRPr/>
            </a:p>
          </p:txBody>
        </p:sp>
        <p:sp>
          <p:nvSpPr>
            <p:cNvPr id="39" name="object 39"/>
            <p:cNvSpPr/>
            <p:nvPr/>
          </p:nvSpPr>
          <p:spPr>
            <a:xfrm>
              <a:off x="2747010" y="4655057"/>
              <a:ext cx="582295" cy="554990"/>
            </a:xfrm>
            <a:custGeom>
              <a:avLst/>
              <a:gdLst/>
              <a:ahLst/>
              <a:cxnLst/>
              <a:rect l="l" t="t" r="r" b="b"/>
              <a:pathLst>
                <a:path w="582295" h="554989">
                  <a:moveTo>
                    <a:pt x="0" y="277368"/>
                  </a:moveTo>
                  <a:lnTo>
                    <a:pt x="233933" y="222885"/>
                  </a:lnTo>
                  <a:lnTo>
                    <a:pt x="291083" y="0"/>
                  </a:lnTo>
                  <a:lnTo>
                    <a:pt x="348233" y="222885"/>
                  </a:lnTo>
                  <a:lnTo>
                    <a:pt x="582167" y="277368"/>
                  </a:lnTo>
                  <a:lnTo>
                    <a:pt x="348233" y="331851"/>
                  </a:lnTo>
                  <a:lnTo>
                    <a:pt x="291083" y="554736"/>
                  </a:lnTo>
                  <a:lnTo>
                    <a:pt x="233933" y="331851"/>
                  </a:lnTo>
                  <a:lnTo>
                    <a:pt x="0" y="277368"/>
                  </a:lnTo>
                  <a:close/>
                </a:path>
              </a:pathLst>
            </a:custGeom>
            <a:ln w="25908">
              <a:solidFill>
                <a:srgbClr val="2085B9"/>
              </a:solidFill>
            </a:ln>
          </p:spPr>
          <p:txBody>
            <a:bodyPr wrap="square" lIns="0" tIns="0" rIns="0" bIns="0" rtlCol="0"/>
            <a:lstStyle/>
            <a:p>
              <a:endParaRPr/>
            </a:p>
          </p:txBody>
        </p:sp>
        <p:sp>
          <p:nvSpPr>
            <p:cNvPr id="40" name="object 40"/>
            <p:cNvSpPr/>
            <p:nvPr/>
          </p:nvSpPr>
          <p:spPr>
            <a:xfrm>
              <a:off x="3243833" y="4604766"/>
              <a:ext cx="502920" cy="114300"/>
            </a:xfrm>
            <a:custGeom>
              <a:avLst/>
              <a:gdLst/>
              <a:ahLst/>
              <a:cxnLst/>
              <a:rect l="l" t="t" r="r" b="b"/>
              <a:pathLst>
                <a:path w="502920" h="114300">
                  <a:moveTo>
                    <a:pt x="502919" y="0"/>
                  </a:moveTo>
                  <a:lnTo>
                    <a:pt x="0" y="0"/>
                  </a:lnTo>
                  <a:lnTo>
                    <a:pt x="0" y="114299"/>
                  </a:lnTo>
                  <a:lnTo>
                    <a:pt x="502919" y="114299"/>
                  </a:lnTo>
                  <a:lnTo>
                    <a:pt x="502919" y="0"/>
                  </a:lnTo>
                  <a:close/>
                </a:path>
              </a:pathLst>
            </a:custGeom>
            <a:solidFill>
              <a:srgbClr val="DBEDF8"/>
            </a:solidFill>
          </p:spPr>
          <p:txBody>
            <a:bodyPr wrap="square" lIns="0" tIns="0" rIns="0" bIns="0" rtlCol="0"/>
            <a:lstStyle/>
            <a:p>
              <a:endParaRPr/>
            </a:p>
          </p:txBody>
        </p:sp>
        <p:sp>
          <p:nvSpPr>
            <p:cNvPr id="41" name="object 41"/>
            <p:cNvSpPr/>
            <p:nvPr/>
          </p:nvSpPr>
          <p:spPr>
            <a:xfrm>
              <a:off x="3243833" y="4604766"/>
              <a:ext cx="502920" cy="114300"/>
            </a:xfrm>
            <a:custGeom>
              <a:avLst/>
              <a:gdLst/>
              <a:ahLst/>
              <a:cxnLst/>
              <a:rect l="l" t="t" r="r" b="b"/>
              <a:pathLst>
                <a:path w="502920" h="114300">
                  <a:moveTo>
                    <a:pt x="0" y="114299"/>
                  </a:moveTo>
                  <a:lnTo>
                    <a:pt x="502919" y="114299"/>
                  </a:lnTo>
                  <a:lnTo>
                    <a:pt x="502919" y="0"/>
                  </a:lnTo>
                  <a:lnTo>
                    <a:pt x="0" y="0"/>
                  </a:lnTo>
                  <a:lnTo>
                    <a:pt x="0" y="114299"/>
                  </a:lnTo>
                  <a:close/>
                </a:path>
              </a:pathLst>
            </a:custGeom>
            <a:ln w="25908">
              <a:solidFill>
                <a:srgbClr val="2085B9"/>
              </a:solidFill>
            </a:ln>
          </p:spPr>
          <p:txBody>
            <a:bodyPr wrap="square" lIns="0" tIns="0" rIns="0" bIns="0" rtlCol="0"/>
            <a:lstStyle/>
            <a:p>
              <a:endParaRPr/>
            </a:p>
          </p:txBody>
        </p:sp>
        <p:sp>
          <p:nvSpPr>
            <p:cNvPr id="42" name="object 42"/>
            <p:cNvSpPr/>
            <p:nvPr/>
          </p:nvSpPr>
          <p:spPr>
            <a:xfrm>
              <a:off x="3243833" y="4719066"/>
              <a:ext cx="502920" cy="58419"/>
            </a:xfrm>
            <a:custGeom>
              <a:avLst/>
              <a:gdLst/>
              <a:ahLst/>
              <a:cxnLst/>
              <a:rect l="l" t="t" r="r" b="b"/>
              <a:pathLst>
                <a:path w="502920" h="58420">
                  <a:moveTo>
                    <a:pt x="502919" y="0"/>
                  </a:moveTo>
                  <a:lnTo>
                    <a:pt x="0" y="0"/>
                  </a:lnTo>
                  <a:lnTo>
                    <a:pt x="0" y="57912"/>
                  </a:lnTo>
                  <a:lnTo>
                    <a:pt x="502919" y="57912"/>
                  </a:lnTo>
                  <a:lnTo>
                    <a:pt x="502919" y="0"/>
                  </a:lnTo>
                  <a:close/>
                </a:path>
              </a:pathLst>
            </a:custGeom>
            <a:solidFill>
              <a:srgbClr val="DBEDF8"/>
            </a:solidFill>
          </p:spPr>
          <p:txBody>
            <a:bodyPr wrap="square" lIns="0" tIns="0" rIns="0" bIns="0" rtlCol="0"/>
            <a:lstStyle/>
            <a:p>
              <a:endParaRPr/>
            </a:p>
          </p:txBody>
        </p:sp>
        <p:sp>
          <p:nvSpPr>
            <p:cNvPr id="43" name="object 43"/>
            <p:cNvSpPr/>
            <p:nvPr/>
          </p:nvSpPr>
          <p:spPr>
            <a:xfrm>
              <a:off x="3243833" y="4719066"/>
              <a:ext cx="502920" cy="58419"/>
            </a:xfrm>
            <a:custGeom>
              <a:avLst/>
              <a:gdLst/>
              <a:ahLst/>
              <a:cxnLst/>
              <a:rect l="l" t="t" r="r" b="b"/>
              <a:pathLst>
                <a:path w="502920" h="58420">
                  <a:moveTo>
                    <a:pt x="0" y="57912"/>
                  </a:moveTo>
                  <a:lnTo>
                    <a:pt x="502919" y="57912"/>
                  </a:lnTo>
                  <a:lnTo>
                    <a:pt x="502919" y="0"/>
                  </a:lnTo>
                  <a:lnTo>
                    <a:pt x="0" y="0"/>
                  </a:lnTo>
                  <a:lnTo>
                    <a:pt x="0" y="57912"/>
                  </a:lnTo>
                  <a:close/>
                </a:path>
              </a:pathLst>
            </a:custGeom>
            <a:ln w="25908">
              <a:solidFill>
                <a:srgbClr val="0192DF"/>
              </a:solidFill>
            </a:ln>
          </p:spPr>
          <p:txBody>
            <a:bodyPr wrap="square" lIns="0" tIns="0" rIns="0" bIns="0" rtlCol="0"/>
            <a:lstStyle/>
            <a:p>
              <a:endParaRPr/>
            </a:p>
          </p:txBody>
        </p:sp>
        <p:sp>
          <p:nvSpPr>
            <p:cNvPr id="44" name="object 44"/>
            <p:cNvSpPr/>
            <p:nvPr/>
          </p:nvSpPr>
          <p:spPr>
            <a:xfrm>
              <a:off x="3243833" y="4490466"/>
              <a:ext cx="502920" cy="114300"/>
            </a:xfrm>
            <a:custGeom>
              <a:avLst/>
              <a:gdLst/>
              <a:ahLst/>
              <a:cxnLst/>
              <a:rect l="l" t="t" r="r" b="b"/>
              <a:pathLst>
                <a:path w="502920" h="114300">
                  <a:moveTo>
                    <a:pt x="502919" y="0"/>
                  </a:moveTo>
                  <a:lnTo>
                    <a:pt x="0" y="0"/>
                  </a:lnTo>
                  <a:lnTo>
                    <a:pt x="0" y="114299"/>
                  </a:lnTo>
                  <a:lnTo>
                    <a:pt x="502919" y="114299"/>
                  </a:lnTo>
                  <a:lnTo>
                    <a:pt x="502919" y="0"/>
                  </a:lnTo>
                  <a:close/>
                </a:path>
              </a:pathLst>
            </a:custGeom>
            <a:solidFill>
              <a:srgbClr val="DBEDF8"/>
            </a:solidFill>
          </p:spPr>
          <p:txBody>
            <a:bodyPr wrap="square" lIns="0" tIns="0" rIns="0" bIns="0" rtlCol="0"/>
            <a:lstStyle/>
            <a:p>
              <a:endParaRPr/>
            </a:p>
          </p:txBody>
        </p:sp>
        <p:sp>
          <p:nvSpPr>
            <p:cNvPr id="45" name="object 45"/>
            <p:cNvSpPr/>
            <p:nvPr/>
          </p:nvSpPr>
          <p:spPr>
            <a:xfrm>
              <a:off x="3243833" y="4490466"/>
              <a:ext cx="502920" cy="114300"/>
            </a:xfrm>
            <a:custGeom>
              <a:avLst/>
              <a:gdLst/>
              <a:ahLst/>
              <a:cxnLst/>
              <a:rect l="l" t="t" r="r" b="b"/>
              <a:pathLst>
                <a:path w="502920" h="114300">
                  <a:moveTo>
                    <a:pt x="0" y="114299"/>
                  </a:moveTo>
                  <a:lnTo>
                    <a:pt x="502919" y="114299"/>
                  </a:lnTo>
                  <a:lnTo>
                    <a:pt x="502919" y="0"/>
                  </a:lnTo>
                  <a:lnTo>
                    <a:pt x="0" y="0"/>
                  </a:lnTo>
                  <a:lnTo>
                    <a:pt x="0" y="114299"/>
                  </a:lnTo>
                  <a:close/>
                </a:path>
              </a:pathLst>
            </a:custGeom>
            <a:ln w="25908">
              <a:solidFill>
                <a:srgbClr val="2085B9"/>
              </a:solidFill>
            </a:ln>
          </p:spPr>
          <p:txBody>
            <a:bodyPr wrap="square" lIns="0" tIns="0" rIns="0" bIns="0" rtlCol="0"/>
            <a:lstStyle/>
            <a:p>
              <a:endParaRPr/>
            </a:p>
          </p:txBody>
        </p:sp>
        <p:sp>
          <p:nvSpPr>
            <p:cNvPr id="46" name="object 46"/>
            <p:cNvSpPr/>
            <p:nvPr/>
          </p:nvSpPr>
          <p:spPr>
            <a:xfrm>
              <a:off x="3243833" y="4301489"/>
              <a:ext cx="502920" cy="189230"/>
            </a:xfrm>
            <a:custGeom>
              <a:avLst/>
              <a:gdLst/>
              <a:ahLst/>
              <a:cxnLst/>
              <a:rect l="l" t="t" r="r" b="b"/>
              <a:pathLst>
                <a:path w="502920" h="189229">
                  <a:moveTo>
                    <a:pt x="502919" y="0"/>
                  </a:moveTo>
                  <a:lnTo>
                    <a:pt x="0" y="0"/>
                  </a:lnTo>
                  <a:lnTo>
                    <a:pt x="0" y="188975"/>
                  </a:lnTo>
                  <a:lnTo>
                    <a:pt x="502919" y="188975"/>
                  </a:lnTo>
                  <a:lnTo>
                    <a:pt x="502919" y="0"/>
                  </a:lnTo>
                  <a:close/>
                </a:path>
              </a:pathLst>
            </a:custGeom>
            <a:solidFill>
              <a:srgbClr val="DBEDF8"/>
            </a:solidFill>
          </p:spPr>
          <p:txBody>
            <a:bodyPr wrap="square" lIns="0" tIns="0" rIns="0" bIns="0" rtlCol="0"/>
            <a:lstStyle/>
            <a:p>
              <a:endParaRPr/>
            </a:p>
          </p:txBody>
        </p:sp>
        <p:sp>
          <p:nvSpPr>
            <p:cNvPr id="47" name="object 47"/>
            <p:cNvSpPr/>
            <p:nvPr/>
          </p:nvSpPr>
          <p:spPr>
            <a:xfrm>
              <a:off x="3243833" y="4301489"/>
              <a:ext cx="502920" cy="189230"/>
            </a:xfrm>
            <a:custGeom>
              <a:avLst/>
              <a:gdLst/>
              <a:ahLst/>
              <a:cxnLst/>
              <a:rect l="l" t="t" r="r" b="b"/>
              <a:pathLst>
                <a:path w="502920" h="189229">
                  <a:moveTo>
                    <a:pt x="0" y="188975"/>
                  </a:moveTo>
                  <a:lnTo>
                    <a:pt x="502919" y="188975"/>
                  </a:lnTo>
                  <a:lnTo>
                    <a:pt x="502919" y="0"/>
                  </a:lnTo>
                  <a:lnTo>
                    <a:pt x="0" y="0"/>
                  </a:lnTo>
                  <a:lnTo>
                    <a:pt x="0" y="188975"/>
                  </a:lnTo>
                  <a:close/>
                </a:path>
              </a:pathLst>
            </a:custGeom>
            <a:ln w="25908">
              <a:solidFill>
                <a:srgbClr val="2085B9"/>
              </a:solidFill>
            </a:ln>
          </p:spPr>
          <p:txBody>
            <a:bodyPr wrap="square" lIns="0" tIns="0" rIns="0" bIns="0" rtlCol="0"/>
            <a:lstStyle/>
            <a:p>
              <a:endParaRPr/>
            </a:p>
          </p:txBody>
        </p:sp>
        <p:sp>
          <p:nvSpPr>
            <p:cNvPr id="48" name="object 48"/>
            <p:cNvSpPr/>
            <p:nvPr/>
          </p:nvSpPr>
          <p:spPr>
            <a:xfrm>
              <a:off x="3243833" y="4776977"/>
              <a:ext cx="502920" cy="58419"/>
            </a:xfrm>
            <a:custGeom>
              <a:avLst/>
              <a:gdLst/>
              <a:ahLst/>
              <a:cxnLst/>
              <a:rect l="l" t="t" r="r" b="b"/>
              <a:pathLst>
                <a:path w="502920" h="58420">
                  <a:moveTo>
                    <a:pt x="502919" y="0"/>
                  </a:moveTo>
                  <a:lnTo>
                    <a:pt x="0" y="0"/>
                  </a:lnTo>
                  <a:lnTo>
                    <a:pt x="0" y="57912"/>
                  </a:lnTo>
                  <a:lnTo>
                    <a:pt x="502919" y="57912"/>
                  </a:lnTo>
                  <a:lnTo>
                    <a:pt x="502919" y="0"/>
                  </a:lnTo>
                  <a:close/>
                </a:path>
              </a:pathLst>
            </a:custGeom>
            <a:solidFill>
              <a:srgbClr val="DBEDF8"/>
            </a:solidFill>
          </p:spPr>
          <p:txBody>
            <a:bodyPr wrap="square" lIns="0" tIns="0" rIns="0" bIns="0" rtlCol="0"/>
            <a:lstStyle/>
            <a:p>
              <a:endParaRPr/>
            </a:p>
          </p:txBody>
        </p:sp>
        <p:sp>
          <p:nvSpPr>
            <p:cNvPr id="49" name="object 49"/>
            <p:cNvSpPr/>
            <p:nvPr/>
          </p:nvSpPr>
          <p:spPr>
            <a:xfrm>
              <a:off x="3243833" y="4776977"/>
              <a:ext cx="502920" cy="58419"/>
            </a:xfrm>
            <a:custGeom>
              <a:avLst/>
              <a:gdLst/>
              <a:ahLst/>
              <a:cxnLst/>
              <a:rect l="l" t="t" r="r" b="b"/>
              <a:pathLst>
                <a:path w="502920" h="58420">
                  <a:moveTo>
                    <a:pt x="0" y="57912"/>
                  </a:moveTo>
                  <a:lnTo>
                    <a:pt x="502919" y="57912"/>
                  </a:lnTo>
                  <a:lnTo>
                    <a:pt x="502919" y="0"/>
                  </a:lnTo>
                  <a:lnTo>
                    <a:pt x="0" y="0"/>
                  </a:lnTo>
                  <a:lnTo>
                    <a:pt x="0" y="57912"/>
                  </a:lnTo>
                  <a:close/>
                </a:path>
              </a:pathLst>
            </a:custGeom>
            <a:ln w="25908">
              <a:solidFill>
                <a:srgbClr val="2085B9"/>
              </a:solidFill>
            </a:ln>
          </p:spPr>
          <p:txBody>
            <a:bodyPr wrap="square" lIns="0" tIns="0" rIns="0" bIns="0" rtlCol="0"/>
            <a:lstStyle/>
            <a:p>
              <a:endParaRPr/>
            </a:p>
          </p:txBody>
        </p:sp>
        <p:sp>
          <p:nvSpPr>
            <p:cNvPr id="50" name="object 50"/>
            <p:cNvSpPr/>
            <p:nvPr/>
          </p:nvSpPr>
          <p:spPr>
            <a:xfrm>
              <a:off x="2320290" y="3797045"/>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51" name="object 51"/>
            <p:cNvSpPr/>
            <p:nvPr/>
          </p:nvSpPr>
          <p:spPr>
            <a:xfrm>
              <a:off x="2320290" y="3797045"/>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52" name="object 52"/>
            <p:cNvSpPr/>
            <p:nvPr/>
          </p:nvSpPr>
          <p:spPr>
            <a:xfrm>
              <a:off x="2320290" y="3897629"/>
              <a:ext cx="504825" cy="102235"/>
            </a:xfrm>
            <a:custGeom>
              <a:avLst/>
              <a:gdLst/>
              <a:ahLst/>
              <a:cxnLst/>
              <a:rect l="l" t="t" r="r" b="b"/>
              <a:pathLst>
                <a:path w="504825" h="102235">
                  <a:moveTo>
                    <a:pt x="504444" y="0"/>
                  </a:moveTo>
                  <a:lnTo>
                    <a:pt x="0" y="0"/>
                  </a:lnTo>
                  <a:lnTo>
                    <a:pt x="0" y="102108"/>
                  </a:lnTo>
                  <a:lnTo>
                    <a:pt x="504444" y="102108"/>
                  </a:lnTo>
                  <a:lnTo>
                    <a:pt x="504444" y="0"/>
                  </a:lnTo>
                  <a:close/>
                </a:path>
              </a:pathLst>
            </a:custGeom>
            <a:solidFill>
              <a:srgbClr val="D5EFFF"/>
            </a:solidFill>
          </p:spPr>
          <p:txBody>
            <a:bodyPr wrap="square" lIns="0" tIns="0" rIns="0" bIns="0" rtlCol="0"/>
            <a:lstStyle/>
            <a:p>
              <a:endParaRPr/>
            </a:p>
          </p:txBody>
        </p:sp>
        <p:sp>
          <p:nvSpPr>
            <p:cNvPr id="53" name="object 53"/>
            <p:cNvSpPr/>
            <p:nvPr/>
          </p:nvSpPr>
          <p:spPr>
            <a:xfrm>
              <a:off x="2320290" y="3897629"/>
              <a:ext cx="504825" cy="102235"/>
            </a:xfrm>
            <a:custGeom>
              <a:avLst/>
              <a:gdLst/>
              <a:ahLst/>
              <a:cxnLst/>
              <a:rect l="l" t="t" r="r" b="b"/>
              <a:pathLst>
                <a:path w="504825" h="102235">
                  <a:moveTo>
                    <a:pt x="0" y="102108"/>
                  </a:moveTo>
                  <a:lnTo>
                    <a:pt x="504444" y="102108"/>
                  </a:lnTo>
                  <a:lnTo>
                    <a:pt x="504444" y="0"/>
                  </a:lnTo>
                  <a:lnTo>
                    <a:pt x="0" y="0"/>
                  </a:lnTo>
                  <a:lnTo>
                    <a:pt x="0" y="102108"/>
                  </a:lnTo>
                  <a:close/>
                </a:path>
              </a:pathLst>
            </a:custGeom>
            <a:ln w="25908">
              <a:solidFill>
                <a:srgbClr val="17ABFC"/>
              </a:solidFill>
            </a:ln>
          </p:spPr>
          <p:txBody>
            <a:bodyPr wrap="square" lIns="0" tIns="0" rIns="0" bIns="0" rtlCol="0"/>
            <a:lstStyle/>
            <a:p>
              <a:endParaRPr/>
            </a:p>
          </p:txBody>
        </p:sp>
        <p:sp>
          <p:nvSpPr>
            <p:cNvPr id="54" name="object 54"/>
            <p:cNvSpPr/>
            <p:nvPr/>
          </p:nvSpPr>
          <p:spPr>
            <a:xfrm>
              <a:off x="2320290" y="3998213"/>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55" name="object 55"/>
            <p:cNvSpPr/>
            <p:nvPr/>
          </p:nvSpPr>
          <p:spPr>
            <a:xfrm>
              <a:off x="2320290" y="3998213"/>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56" name="object 56"/>
            <p:cNvSpPr/>
            <p:nvPr/>
          </p:nvSpPr>
          <p:spPr>
            <a:xfrm>
              <a:off x="2320290" y="4098798"/>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57" name="object 57"/>
            <p:cNvSpPr/>
            <p:nvPr/>
          </p:nvSpPr>
          <p:spPr>
            <a:xfrm>
              <a:off x="2320290" y="4098798"/>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58" name="object 58"/>
            <p:cNvSpPr/>
            <p:nvPr/>
          </p:nvSpPr>
          <p:spPr>
            <a:xfrm>
              <a:off x="2320290" y="4199382"/>
              <a:ext cx="504825" cy="102235"/>
            </a:xfrm>
            <a:custGeom>
              <a:avLst/>
              <a:gdLst/>
              <a:ahLst/>
              <a:cxnLst/>
              <a:rect l="l" t="t" r="r" b="b"/>
              <a:pathLst>
                <a:path w="504825" h="102235">
                  <a:moveTo>
                    <a:pt x="504444" y="0"/>
                  </a:moveTo>
                  <a:lnTo>
                    <a:pt x="0" y="0"/>
                  </a:lnTo>
                  <a:lnTo>
                    <a:pt x="0" y="102108"/>
                  </a:lnTo>
                  <a:lnTo>
                    <a:pt x="504444" y="102108"/>
                  </a:lnTo>
                  <a:lnTo>
                    <a:pt x="504444" y="0"/>
                  </a:lnTo>
                  <a:close/>
                </a:path>
              </a:pathLst>
            </a:custGeom>
            <a:solidFill>
              <a:srgbClr val="D5EFFF"/>
            </a:solidFill>
          </p:spPr>
          <p:txBody>
            <a:bodyPr wrap="square" lIns="0" tIns="0" rIns="0" bIns="0" rtlCol="0"/>
            <a:lstStyle/>
            <a:p>
              <a:endParaRPr/>
            </a:p>
          </p:txBody>
        </p:sp>
        <p:sp>
          <p:nvSpPr>
            <p:cNvPr id="59" name="object 59"/>
            <p:cNvSpPr/>
            <p:nvPr/>
          </p:nvSpPr>
          <p:spPr>
            <a:xfrm>
              <a:off x="2320290" y="4199382"/>
              <a:ext cx="504825" cy="102235"/>
            </a:xfrm>
            <a:custGeom>
              <a:avLst/>
              <a:gdLst/>
              <a:ahLst/>
              <a:cxnLst/>
              <a:rect l="l" t="t" r="r" b="b"/>
              <a:pathLst>
                <a:path w="504825" h="102235">
                  <a:moveTo>
                    <a:pt x="0" y="102108"/>
                  </a:moveTo>
                  <a:lnTo>
                    <a:pt x="504444" y="102108"/>
                  </a:lnTo>
                  <a:lnTo>
                    <a:pt x="504444" y="0"/>
                  </a:lnTo>
                  <a:lnTo>
                    <a:pt x="0" y="0"/>
                  </a:lnTo>
                  <a:lnTo>
                    <a:pt x="0" y="102108"/>
                  </a:lnTo>
                  <a:close/>
                </a:path>
              </a:pathLst>
            </a:custGeom>
            <a:ln w="25908">
              <a:solidFill>
                <a:srgbClr val="17ABFC"/>
              </a:solidFill>
            </a:ln>
          </p:spPr>
          <p:txBody>
            <a:bodyPr wrap="square" lIns="0" tIns="0" rIns="0" bIns="0" rtlCol="0"/>
            <a:lstStyle/>
            <a:p>
              <a:endParaRPr/>
            </a:p>
          </p:txBody>
        </p:sp>
        <p:sp>
          <p:nvSpPr>
            <p:cNvPr id="60" name="object 60"/>
            <p:cNvSpPr/>
            <p:nvPr/>
          </p:nvSpPr>
          <p:spPr>
            <a:xfrm>
              <a:off x="2320290" y="4299966"/>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61" name="object 61"/>
            <p:cNvSpPr/>
            <p:nvPr/>
          </p:nvSpPr>
          <p:spPr>
            <a:xfrm>
              <a:off x="2320290" y="4299966"/>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62" name="object 62"/>
            <p:cNvSpPr/>
            <p:nvPr/>
          </p:nvSpPr>
          <p:spPr>
            <a:xfrm>
              <a:off x="2320290" y="4400550"/>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63" name="object 63"/>
            <p:cNvSpPr/>
            <p:nvPr/>
          </p:nvSpPr>
          <p:spPr>
            <a:xfrm>
              <a:off x="2320290" y="4400550"/>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64" name="object 64"/>
            <p:cNvSpPr/>
            <p:nvPr/>
          </p:nvSpPr>
          <p:spPr>
            <a:xfrm>
              <a:off x="2320290" y="4501133"/>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65" name="object 65"/>
            <p:cNvSpPr/>
            <p:nvPr/>
          </p:nvSpPr>
          <p:spPr>
            <a:xfrm>
              <a:off x="2320290" y="4501133"/>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66" name="object 66"/>
            <p:cNvSpPr/>
            <p:nvPr/>
          </p:nvSpPr>
          <p:spPr>
            <a:xfrm>
              <a:off x="2320290" y="4601717"/>
              <a:ext cx="504825" cy="102235"/>
            </a:xfrm>
            <a:custGeom>
              <a:avLst/>
              <a:gdLst/>
              <a:ahLst/>
              <a:cxnLst/>
              <a:rect l="l" t="t" r="r" b="b"/>
              <a:pathLst>
                <a:path w="504825" h="102235">
                  <a:moveTo>
                    <a:pt x="504444" y="0"/>
                  </a:moveTo>
                  <a:lnTo>
                    <a:pt x="0" y="0"/>
                  </a:lnTo>
                  <a:lnTo>
                    <a:pt x="0" y="102107"/>
                  </a:lnTo>
                  <a:lnTo>
                    <a:pt x="504444" y="102107"/>
                  </a:lnTo>
                  <a:lnTo>
                    <a:pt x="504444" y="0"/>
                  </a:lnTo>
                  <a:close/>
                </a:path>
              </a:pathLst>
            </a:custGeom>
            <a:solidFill>
              <a:srgbClr val="D5EFFF"/>
            </a:solidFill>
          </p:spPr>
          <p:txBody>
            <a:bodyPr wrap="square" lIns="0" tIns="0" rIns="0" bIns="0" rtlCol="0"/>
            <a:lstStyle/>
            <a:p>
              <a:endParaRPr/>
            </a:p>
          </p:txBody>
        </p:sp>
        <p:sp>
          <p:nvSpPr>
            <p:cNvPr id="67" name="object 67"/>
            <p:cNvSpPr/>
            <p:nvPr/>
          </p:nvSpPr>
          <p:spPr>
            <a:xfrm>
              <a:off x="2320290" y="4601717"/>
              <a:ext cx="504825" cy="102235"/>
            </a:xfrm>
            <a:custGeom>
              <a:avLst/>
              <a:gdLst/>
              <a:ahLst/>
              <a:cxnLst/>
              <a:rect l="l" t="t" r="r" b="b"/>
              <a:pathLst>
                <a:path w="504825" h="102235">
                  <a:moveTo>
                    <a:pt x="0" y="102107"/>
                  </a:moveTo>
                  <a:lnTo>
                    <a:pt x="504444" y="102107"/>
                  </a:lnTo>
                  <a:lnTo>
                    <a:pt x="504444" y="0"/>
                  </a:lnTo>
                  <a:lnTo>
                    <a:pt x="0" y="0"/>
                  </a:lnTo>
                  <a:lnTo>
                    <a:pt x="0" y="102107"/>
                  </a:lnTo>
                  <a:close/>
                </a:path>
              </a:pathLst>
            </a:custGeom>
            <a:ln w="25908">
              <a:solidFill>
                <a:srgbClr val="17ABFC"/>
              </a:solidFill>
            </a:ln>
          </p:spPr>
          <p:txBody>
            <a:bodyPr wrap="square" lIns="0" tIns="0" rIns="0" bIns="0" rtlCol="0"/>
            <a:lstStyle/>
            <a:p>
              <a:endParaRPr/>
            </a:p>
          </p:txBody>
        </p:sp>
        <p:sp>
          <p:nvSpPr>
            <p:cNvPr id="68" name="object 68"/>
            <p:cNvSpPr/>
            <p:nvPr/>
          </p:nvSpPr>
          <p:spPr>
            <a:xfrm>
              <a:off x="2973324" y="2010155"/>
              <a:ext cx="6853555" cy="2159635"/>
            </a:xfrm>
            <a:custGeom>
              <a:avLst/>
              <a:gdLst/>
              <a:ahLst/>
              <a:cxnLst/>
              <a:rect l="l" t="t" r="r" b="b"/>
              <a:pathLst>
                <a:path w="6853555" h="2159635">
                  <a:moveTo>
                    <a:pt x="3334512" y="44196"/>
                  </a:moveTo>
                  <a:lnTo>
                    <a:pt x="455676" y="44196"/>
                  </a:lnTo>
                  <a:lnTo>
                    <a:pt x="406882" y="47015"/>
                  </a:lnTo>
                  <a:lnTo>
                    <a:pt x="359752" y="55257"/>
                  </a:lnTo>
                  <a:lnTo>
                    <a:pt x="314591" y="68592"/>
                  </a:lnTo>
                  <a:lnTo>
                    <a:pt x="271703" y="86728"/>
                  </a:lnTo>
                  <a:lnTo>
                    <a:pt x="231419" y="109334"/>
                  </a:lnTo>
                  <a:lnTo>
                    <a:pt x="194030" y="136105"/>
                  </a:lnTo>
                  <a:lnTo>
                    <a:pt x="159867" y="166725"/>
                  </a:lnTo>
                  <a:lnTo>
                    <a:pt x="129247" y="200875"/>
                  </a:lnTo>
                  <a:lnTo>
                    <a:pt x="102463" y="238252"/>
                  </a:lnTo>
                  <a:lnTo>
                    <a:pt x="79857" y="278536"/>
                  </a:lnTo>
                  <a:lnTo>
                    <a:pt x="61722" y="321398"/>
                  </a:lnTo>
                  <a:lnTo>
                    <a:pt x="48387" y="366547"/>
                  </a:lnTo>
                  <a:lnTo>
                    <a:pt x="40144" y="413651"/>
                  </a:lnTo>
                  <a:lnTo>
                    <a:pt x="37338" y="462407"/>
                  </a:lnTo>
                  <a:lnTo>
                    <a:pt x="37338" y="1887982"/>
                  </a:lnTo>
                  <a:lnTo>
                    <a:pt x="0" y="1887982"/>
                  </a:lnTo>
                  <a:lnTo>
                    <a:pt x="97663" y="1984248"/>
                  </a:lnTo>
                  <a:lnTo>
                    <a:pt x="195453" y="1887982"/>
                  </a:lnTo>
                  <a:lnTo>
                    <a:pt x="158115" y="1887982"/>
                  </a:lnTo>
                  <a:lnTo>
                    <a:pt x="158115" y="462407"/>
                  </a:lnTo>
                  <a:lnTo>
                    <a:pt x="162001" y="414185"/>
                  </a:lnTo>
                  <a:lnTo>
                    <a:pt x="173278" y="368427"/>
                  </a:lnTo>
                  <a:lnTo>
                    <a:pt x="191325" y="325755"/>
                  </a:lnTo>
                  <a:lnTo>
                    <a:pt x="215519" y="286778"/>
                  </a:lnTo>
                  <a:lnTo>
                    <a:pt x="245262" y="252120"/>
                  </a:lnTo>
                  <a:lnTo>
                    <a:pt x="279933" y="222377"/>
                  </a:lnTo>
                  <a:lnTo>
                    <a:pt x="318922" y="198183"/>
                  </a:lnTo>
                  <a:lnTo>
                    <a:pt x="361619" y="180149"/>
                  </a:lnTo>
                  <a:lnTo>
                    <a:pt x="407403" y="168871"/>
                  </a:lnTo>
                  <a:lnTo>
                    <a:pt x="455676" y="164973"/>
                  </a:lnTo>
                  <a:lnTo>
                    <a:pt x="3334512" y="164973"/>
                  </a:lnTo>
                  <a:lnTo>
                    <a:pt x="3334512" y="44196"/>
                  </a:lnTo>
                  <a:close/>
                </a:path>
                <a:path w="6853555" h="2159635">
                  <a:moveTo>
                    <a:pt x="6853428" y="836295"/>
                  </a:moveTo>
                  <a:lnTo>
                    <a:pt x="6851904" y="787438"/>
                  </a:lnTo>
                  <a:lnTo>
                    <a:pt x="6847395" y="739381"/>
                  </a:lnTo>
                  <a:lnTo>
                    <a:pt x="6840017" y="692226"/>
                  </a:lnTo>
                  <a:lnTo>
                    <a:pt x="6829819" y="646061"/>
                  </a:lnTo>
                  <a:lnTo>
                    <a:pt x="6816928" y="600976"/>
                  </a:lnTo>
                  <a:lnTo>
                    <a:pt x="6801409" y="557060"/>
                  </a:lnTo>
                  <a:lnTo>
                    <a:pt x="6783362" y="514400"/>
                  </a:lnTo>
                  <a:lnTo>
                    <a:pt x="6762890" y="473100"/>
                  </a:lnTo>
                  <a:lnTo>
                    <a:pt x="6740068" y="433235"/>
                  </a:lnTo>
                  <a:lnTo>
                    <a:pt x="6714985" y="394906"/>
                  </a:lnTo>
                  <a:lnTo>
                    <a:pt x="6687731" y="358203"/>
                  </a:lnTo>
                  <a:lnTo>
                    <a:pt x="6658419" y="323202"/>
                  </a:lnTo>
                  <a:lnTo>
                    <a:pt x="6627101" y="290004"/>
                  </a:lnTo>
                  <a:lnTo>
                    <a:pt x="6593903" y="258711"/>
                  </a:lnTo>
                  <a:lnTo>
                    <a:pt x="6558902" y="229400"/>
                  </a:lnTo>
                  <a:lnTo>
                    <a:pt x="6522186" y="202158"/>
                  </a:lnTo>
                  <a:lnTo>
                    <a:pt x="6483858" y="177088"/>
                  </a:lnTo>
                  <a:lnTo>
                    <a:pt x="6443980" y="154266"/>
                  </a:lnTo>
                  <a:lnTo>
                    <a:pt x="6402667" y="133794"/>
                  </a:lnTo>
                  <a:lnTo>
                    <a:pt x="6360007" y="115747"/>
                  </a:lnTo>
                  <a:lnTo>
                    <a:pt x="6316091" y="100241"/>
                  </a:lnTo>
                  <a:lnTo>
                    <a:pt x="6271006" y="87350"/>
                  </a:lnTo>
                  <a:lnTo>
                    <a:pt x="6224829" y="77165"/>
                  </a:lnTo>
                  <a:lnTo>
                    <a:pt x="6177673" y="69773"/>
                  </a:lnTo>
                  <a:lnTo>
                    <a:pt x="6129617" y="65278"/>
                  </a:lnTo>
                  <a:lnTo>
                    <a:pt x="6080760" y="63754"/>
                  </a:lnTo>
                  <a:lnTo>
                    <a:pt x="3511804" y="63754"/>
                  </a:lnTo>
                  <a:lnTo>
                    <a:pt x="3511804" y="0"/>
                  </a:lnTo>
                  <a:lnTo>
                    <a:pt x="3404616" y="108712"/>
                  </a:lnTo>
                  <a:lnTo>
                    <a:pt x="3511804" y="217551"/>
                  </a:lnTo>
                  <a:lnTo>
                    <a:pt x="3511804" y="153797"/>
                  </a:lnTo>
                  <a:lnTo>
                    <a:pt x="6080760" y="153797"/>
                  </a:lnTo>
                  <a:lnTo>
                    <a:pt x="6129490" y="155511"/>
                  </a:lnTo>
                  <a:lnTo>
                    <a:pt x="6177305" y="160578"/>
                  </a:lnTo>
                  <a:lnTo>
                    <a:pt x="6224092" y="168884"/>
                  </a:lnTo>
                  <a:lnTo>
                    <a:pt x="6269710" y="180301"/>
                  </a:lnTo>
                  <a:lnTo>
                    <a:pt x="6314059" y="194716"/>
                  </a:lnTo>
                  <a:lnTo>
                    <a:pt x="6357023" y="212026"/>
                  </a:lnTo>
                  <a:lnTo>
                    <a:pt x="6398476" y="232117"/>
                  </a:lnTo>
                  <a:lnTo>
                    <a:pt x="6438316" y="254850"/>
                  </a:lnTo>
                  <a:lnTo>
                    <a:pt x="6476428" y="280136"/>
                  </a:lnTo>
                  <a:lnTo>
                    <a:pt x="6512687" y="307848"/>
                  </a:lnTo>
                  <a:lnTo>
                    <a:pt x="6546977" y="337858"/>
                  </a:lnTo>
                  <a:lnTo>
                    <a:pt x="6579197" y="370078"/>
                  </a:lnTo>
                  <a:lnTo>
                    <a:pt x="6609207" y="404368"/>
                  </a:lnTo>
                  <a:lnTo>
                    <a:pt x="6636918" y="440626"/>
                  </a:lnTo>
                  <a:lnTo>
                    <a:pt x="6662204" y="478739"/>
                  </a:lnTo>
                  <a:lnTo>
                    <a:pt x="6684937" y="518579"/>
                  </a:lnTo>
                  <a:lnTo>
                    <a:pt x="6705028" y="560031"/>
                  </a:lnTo>
                  <a:lnTo>
                    <a:pt x="6722338" y="602996"/>
                  </a:lnTo>
                  <a:lnTo>
                    <a:pt x="6736753" y="647344"/>
                  </a:lnTo>
                  <a:lnTo>
                    <a:pt x="6748170" y="692962"/>
                  </a:lnTo>
                  <a:lnTo>
                    <a:pt x="6756476" y="739749"/>
                  </a:lnTo>
                  <a:lnTo>
                    <a:pt x="6761543" y="787565"/>
                  </a:lnTo>
                  <a:lnTo>
                    <a:pt x="6763258" y="836295"/>
                  </a:lnTo>
                  <a:lnTo>
                    <a:pt x="6763258" y="2159508"/>
                  </a:lnTo>
                  <a:lnTo>
                    <a:pt x="6853428" y="2159508"/>
                  </a:lnTo>
                  <a:lnTo>
                    <a:pt x="6853428" y="836295"/>
                  </a:lnTo>
                  <a:close/>
                </a:path>
              </a:pathLst>
            </a:custGeom>
            <a:solidFill>
              <a:srgbClr val="00AF50"/>
            </a:solidFill>
          </p:spPr>
          <p:txBody>
            <a:bodyPr wrap="square" lIns="0" tIns="0" rIns="0" bIns="0" rtlCol="0"/>
            <a:lstStyle/>
            <a:p>
              <a:endParaRPr/>
            </a:p>
          </p:txBody>
        </p:sp>
        <p:sp>
          <p:nvSpPr>
            <p:cNvPr id="69" name="object 69"/>
            <p:cNvSpPr/>
            <p:nvPr/>
          </p:nvSpPr>
          <p:spPr>
            <a:xfrm>
              <a:off x="8835390" y="5589270"/>
              <a:ext cx="2242185" cy="626745"/>
            </a:xfrm>
            <a:custGeom>
              <a:avLst/>
              <a:gdLst/>
              <a:ahLst/>
              <a:cxnLst/>
              <a:rect l="l" t="t" r="r" b="b"/>
              <a:pathLst>
                <a:path w="2242184" h="626745">
                  <a:moveTo>
                    <a:pt x="2241804" y="0"/>
                  </a:moveTo>
                  <a:lnTo>
                    <a:pt x="0" y="0"/>
                  </a:lnTo>
                  <a:lnTo>
                    <a:pt x="0" y="626363"/>
                  </a:lnTo>
                  <a:lnTo>
                    <a:pt x="2241804" y="626363"/>
                  </a:lnTo>
                  <a:lnTo>
                    <a:pt x="2241804" y="0"/>
                  </a:lnTo>
                  <a:close/>
                </a:path>
              </a:pathLst>
            </a:custGeom>
            <a:solidFill>
              <a:srgbClr val="F1F1F1"/>
            </a:solidFill>
          </p:spPr>
          <p:txBody>
            <a:bodyPr wrap="square" lIns="0" tIns="0" rIns="0" bIns="0" rtlCol="0"/>
            <a:lstStyle/>
            <a:p>
              <a:endParaRPr/>
            </a:p>
          </p:txBody>
        </p:sp>
        <p:sp>
          <p:nvSpPr>
            <p:cNvPr id="70" name="object 70"/>
            <p:cNvSpPr/>
            <p:nvPr/>
          </p:nvSpPr>
          <p:spPr>
            <a:xfrm>
              <a:off x="9907651" y="5175757"/>
              <a:ext cx="1181735" cy="1040130"/>
            </a:xfrm>
            <a:custGeom>
              <a:avLst/>
              <a:gdLst/>
              <a:ahLst/>
              <a:cxnLst/>
              <a:rect l="l" t="t" r="r" b="b"/>
              <a:pathLst>
                <a:path w="1181734" h="1040129">
                  <a:moveTo>
                    <a:pt x="1181353" y="413512"/>
                  </a:moveTo>
                  <a:lnTo>
                    <a:pt x="1181353" y="1039876"/>
                  </a:lnTo>
                </a:path>
                <a:path w="1181734" h="1040129">
                  <a:moveTo>
                    <a:pt x="1181353" y="399034"/>
                  </a:moveTo>
                  <a:lnTo>
                    <a:pt x="0" y="0"/>
                  </a:lnTo>
                </a:path>
              </a:pathLst>
            </a:custGeom>
            <a:ln w="38100">
              <a:solidFill>
                <a:srgbClr val="A6A6A6"/>
              </a:solidFill>
            </a:ln>
          </p:spPr>
          <p:txBody>
            <a:bodyPr wrap="square" lIns="0" tIns="0" rIns="0" bIns="0" rtlCol="0"/>
            <a:lstStyle/>
            <a:p>
              <a:endParaRPr/>
            </a:p>
          </p:txBody>
        </p:sp>
        <p:sp>
          <p:nvSpPr>
            <p:cNvPr id="71" name="object 71"/>
            <p:cNvSpPr/>
            <p:nvPr/>
          </p:nvSpPr>
          <p:spPr>
            <a:xfrm>
              <a:off x="1334606" y="3736735"/>
              <a:ext cx="774700" cy="796925"/>
            </a:xfrm>
            <a:custGeom>
              <a:avLst/>
              <a:gdLst/>
              <a:ahLst/>
              <a:cxnLst/>
              <a:rect l="l" t="t" r="r" b="b"/>
              <a:pathLst>
                <a:path w="774700" h="796925">
                  <a:moveTo>
                    <a:pt x="370837" y="0"/>
                  </a:moveTo>
                  <a:lnTo>
                    <a:pt x="325870" y="3160"/>
                  </a:lnTo>
                  <a:lnTo>
                    <a:pt x="281847" y="11828"/>
                  </a:lnTo>
                  <a:lnTo>
                    <a:pt x="239246" y="25845"/>
                  </a:lnTo>
                  <a:lnTo>
                    <a:pt x="198546" y="45054"/>
                  </a:lnTo>
                  <a:lnTo>
                    <a:pt x="160225" y="69298"/>
                  </a:lnTo>
                  <a:lnTo>
                    <a:pt x="124761" y="98419"/>
                  </a:lnTo>
                  <a:lnTo>
                    <a:pt x="92632" y="132260"/>
                  </a:lnTo>
                  <a:lnTo>
                    <a:pt x="64318" y="170663"/>
                  </a:lnTo>
                  <a:lnTo>
                    <a:pt x="40295" y="213472"/>
                  </a:lnTo>
                  <a:lnTo>
                    <a:pt x="21568" y="259159"/>
                  </a:lnTo>
                  <a:lnTo>
                    <a:pt x="8716" y="305971"/>
                  </a:lnTo>
                  <a:lnTo>
                    <a:pt x="1579" y="353404"/>
                  </a:lnTo>
                  <a:lnTo>
                    <a:pt x="0" y="400953"/>
                  </a:lnTo>
                  <a:lnTo>
                    <a:pt x="3819" y="448116"/>
                  </a:lnTo>
                  <a:lnTo>
                    <a:pt x="12879" y="494388"/>
                  </a:lnTo>
                  <a:lnTo>
                    <a:pt x="27020" y="539267"/>
                  </a:lnTo>
                  <a:lnTo>
                    <a:pt x="46086" y="582248"/>
                  </a:lnTo>
                  <a:lnTo>
                    <a:pt x="69915" y="622827"/>
                  </a:lnTo>
                  <a:lnTo>
                    <a:pt x="98352" y="660502"/>
                  </a:lnTo>
                  <a:lnTo>
                    <a:pt x="131236" y="694769"/>
                  </a:lnTo>
                  <a:lnTo>
                    <a:pt x="168409" y="725123"/>
                  </a:lnTo>
                  <a:lnTo>
                    <a:pt x="209713" y="751063"/>
                  </a:lnTo>
                  <a:lnTo>
                    <a:pt x="253672" y="771503"/>
                  </a:lnTo>
                  <a:lnTo>
                    <a:pt x="298596" y="785802"/>
                  </a:lnTo>
                  <a:lnTo>
                    <a:pt x="344007" y="794119"/>
                  </a:lnTo>
                  <a:lnTo>
                    <a:pt x="389429" y="796612"/>
                  </a:lnTo>
                  <a:lnTo>
                    <a:pt x="434383" y="793438"/>
                  </a:lnTo>
                  <a:lnTo>
                    <a:pt x="478392" y="784756"/>
                  </a:lnTo>
                  <a:lnTo>
                    <a:pt x="520978" y="770725"/>
                  </a:lnTo>
                  <a:lnTo>
                    <a:pt x="561664" y="751501"/>
                  </a:lnTo>
                  <a:lnTo>
                    <a:pt x="599971" y="727244"/>
                  </a:lnTo>
                  <a:lnTo>
                    <a:pt x="635424" y="698111"/>
                  </a:lnTo>
                  <a:lnTo>
                    <a:pt x="667543" y="664261"/>
                  </a:lnTo>
                  <a:lnTo>
                    <a:pt x="695852" y="625852"/>
                  </a:lnTo>
                  <a:lnTo>
                    <a:pt x="719872" y="583042"/>
                  </a:lnTo>
                  <a:lnTo>
                    <a:pt x="646466" y="543164"/>
                  </a:lnTo>
                  <a:lnTo>
                    <a:pt x="625249" y="581321"/>
                  </a:lnTo>
                  <a:lnTo>
                    <a:pt x="599222" y="615633"/>
                  </a:lnTo>
                  <a:lnTo>
                    <a:pt x="568814" y="645587"/>
                  </a:lnTo>
                  <a:lnTo>
                    <a:pt x="534452" y="670672"/>
                  </a:lnTo>
                  <a:lnTo>
                    <a:pt x="491329" y="692691"/>
                  </a:lnTo>
                  <a:lnTo>
                    <a:pt x="446493" y="706635"/>
                  </a:lnTo>
                  <a:lnTo>
                    <a:pt x="400782" y="712741"/>
                  </a:lnTo>
                  <a:lnTo>
                    <a:pt x="355035" y="711247"/>
                  </a:lnTo>
                  <a:lnTo>
                    <a:pt x="310091" y="702390"/>
                  </a:lnTo>
                  <a:lnTo>
                    <a:pt x="266789" y="686408"/>
                  </a:lnTo>
                  <a:lnTo>
                    <a:pt x="225968" y="663540"/>
                  </a:lnTo>
                  <a:lnTo>
                    <a:pt x="188468" y="634022"/>
                  </a:lnTo>
                  <a:lnTo>
                    <a:pt x="155126" y="598093"/>
                  </a:lnTo>
                  <a:lnTo>
                    <a:pt x="126782" y="555991"/>
                  </a:lnTo>
                  <a:lnTo>
                    <a:pt x="106727" y="514015"/>
                  </a:lnTo>
                  <a:lnTo>
                    <a:pt x="92943" y="470620"/>
                  </a:lnTo>
                  <a:lnTo>
                    <a:pt x="85277" y="426469"/>
                  </a:lnTo>
                  <a:lnTo>
                    <a:pt x="83575" y="382228"/>
                  </a:lnTo>
                  <a:lnTo>
                    <a:pt x="87686" y="338561"/>
                  </a:lnTo>
                  <a:lnTo>
                    <a:pt x="97456" y="296134"/>
                  </a:lnTo>
                  <a:lnTo>
                    <a:pt x="112732" y="255609"/>
                  </a:lnTo>
                  <a:lnTo>
                    <a:pt x="133361" y="217653"/>
                  </a:lnTo>
                  <a:lnTo>
                    <a:pt x="159192" y="182930"/>
                  </a:lnTo>
                  <a:lnTo>
                    <a:pt x="190069" y="152105"/>
                  </a:lnTo>
                  <a:lnTo>
                    <a:pt x="225842" y="125842"/>
                  </a:lnTo>
                  <a:lnTo>
                    <a:pt x="268931" y="103853"/>
                  </a:lnTo>
                  <a:lnTo>
                    <a:pt x="313739" y="89928"/>
                  </a:lnTo>
                  <a:lnTo>
                    <a:pt x="359429" y="83832"/>
                  </a:lnTo>
                  <a:lnTo>
                    <a:pt x="405160" y="85330"/>
                  </a:lnTo>
                  <a:lnTo>
                    <a:pt x="450092" y="94187"/>
                  </a:lnTo>
                  <a:lnTo>
                    <a:pt x="493387" y="110169"/>
                  </a:lnTo>
                  <a:lnTo>
                    <a:pt x="534203" y="133041"/>
                  </a:lnTo>
                  <a:lnTo>
                    <a:pt x="571701" y="162568"/>
                  </a:lnTo>
                  <a:lnTo>
                    <a:pt x="605042" y="198516"/>
                  </a:lnTo>
                  <a:lnTo>
                    <a:pt x="633385" y="240650"/>
                  </a:lnTo>
                  <a:lnTo>
                    <a:pt x="570266" y="266685"/>
                  </a:lnTo>
                  <a:lnTo>
                    <a:pt x="693202" y="269733"/>
                  </a:lnTo>
                  <a:lnTo>
                    <a:pt x="774355" y="182738"/>
                  </a:lnTo>
                  <a:lnTo>
                    <a:pt x="711109" y="208773"/>
                  </a:lnTo>
                  <a:lnTo>
                    <a:pt x="686648" y="168550"/>
                  </a:lnTo>
                  <a:lnTo>
                    <a:pt x="658005" y="131778"/>
                  </a:lnTo>
                  <a:lnTo>
                    <a:pt x="625540" y="98798"/>
                  </a:lnTo>
                  <a:lnTo>
                    <a:pt x="589612" y="69950"/>
                  </a:lnTo>
                  <a:lnTo>
                    <a:pt x="550581" y="45578"/>
                  </a:lnTo>
                  <a:lnTo>
                    <a:pt x="506620" y="25135"/>
                  </a:lnTo>
                  <a:lnTo>
                    <a:pt x="461691" y="10830"/>
                  </a:lnTo>
                  <a:lnTo>
                    <a:pt x="416270" y="2504"/>
                  </a:lnTo>
                  <a:lnTo>
                    <a:pt x="370837" y="0"/>
                  </a:lnTo>
                  <a:close/>
                </a:path>
              </a:pathLst>
            </a:custGeom>
            <a:solidFill>
              <a:srgbClr val="00AF50"/>
            </a:solidFill>
          </p:spPr>
          <p:txBody>
            <a:bodyPr wrap="square" lIns="0" tIns="0" rIns="0" bIns="0" rtlCol="0"/>
            <a:lstStyle/>
            <a:p>
              <a:endParaRPr/>
            </a:p>
          </p:txBody>
        </p:sp>
        <p:sp>
          <p:nvSpPr>
            <p:cNvPr id="72" name="object 72"/>
            <p:cNvSpPr/>
            <p:nvPr/>
          </p:nvSpPr>
          <p:spPr>
            <a:xfrm>
              <a:off x="1555242" y="3957066"/>
              <a:ext cx="320040" cy="340360"/>
            </a:xfrm>
            <a:custGeom>
              <a:avLst/>
              <a:gdLst/>
              <a:ahLst/>
              <a:cxnLst/>
              <a:rect l="l" t="t" r="r" b="b"/>
              <a:pathLst>
                <a:path w="320039" h="340360">
                  <a:moveTo>
                    <a:pt x="160020" y="0"/>
                  </a:moveTo>
                  <a:lnTo>
                    <a:pt x="114300" y="121411"/>
                  </a:lnTo>
                  <a:lnTo>
                    <a:pt x="0" y="169925"/>
                  </a:lnTo>
                  <a:lnTo>
                    <a:pt x="114300" y="218439"/>
                  </a:lnTo>
                  <a:lnTo>
                    <a:pt x="160020" y="339851"/>
                  </a:lnTo>
                  <a:lnTo>
                    <a:pt x="205740" y="218439"/>
                  </a:lnTo>
                  <a:lnTo>
                    <a:pt x="320040" y="169925"/>
                  </a:lnTo>
                  <a:lnTo>
                    <a:pt x="205740" y="121411"/>
                  </a:lnTo>
                  <a:lnTo>
                    <a:pt x="160020" y="0"/>
                  </a:lnTo>
                  <a:close/>
                </a:path>
              </a:pathLst>
            </a:custGeom>
            <a:solidFill>
              <a:srgbClr val="5AFAF8"/>
            </a:solidFill>
          </p:spPr>
          <p:txBody>
            <a:bodyPr wrap="square" lIns="0" tIns="0" rIns="0" bIns="0" rtlCol="0"/>
            <a:lstStyle/>
            <a:p>
              <a:endParaRPr/>
            </a:p>
          </p:txBody>
        </p:sp>
        <p:sp>
          <p:nvSpPr>
            <p:cNvPr id="73" name="object 73"/>
            <p:cNvSpPr/>
            <p:nvPr/>
          </p:nvSpPr>
          <p:spPr>
            <a:xfrm>
              <a:off x="1555242" y="3957066"/>
              <a:ext cx="320040" cy="340360"/>
            </a:xfrm>
            <a:custGeom>
              <a:avLst/>
              <a:gdLst/>
              <a:ahLst/>
              <a:cxnLst/>
              <a:rect l="l" t="t" r="r" b="b"/>
              <a:pathLst>
                <a:path w="320039" h="340360">
                  <a:moveTo>
                    <a:pt x="0" y="169925"/>
                  </a:moveTo>
                  <a:lnTo>
                    <a:pt x="114300" y="121411"/>
                  </a:lnTo>
                  <a:lnTo>
                    <a:pt x="160020" y="0"/>
                  </a:lnTo>
                  <a:lnTo>
                    <a:pt x="205740" y="121411"/>
                  </a:lnTo>
                  <a:lnTo>
                    <a:pt x="320040" y="169925"/>
                  </a:lnTo>
                  <a:lnTo>
                    <a:pt x="205740" y="218439"/>
                  </a:lnTo>
                  <a:lnTo>
                    <a:pt x="160020" y="339851"/>
                  </a:lnTo>
                  <a:lnTo>
                    <a:pt x="114300" y="218439"/>
                  </a:lnTo>
                  <a:lnTo>
                    <a:pt x="0" y="169925"/>
                  </a:lnTo>
                  <a:close/>
                </a:path>
              </a:pathLst>
            </a:custGeom>
            <a:ln w="25908">
              <a:solidFill>
                <a:srgbClr val="2085B9"/>
              </a:solidFill>
            </a:ln>
          </p:spPr>
          <p:txBody>
            <a:bodyPr wrap="square" lIns="0" tIns="0" rIns="0" bIns="0" rtlCol="0"/>
            <a:lstStyle/>
            <a:p>
              <a:endParaRPr/>
            </a:p>
          </p:txBody>
        </p:sp>
      </p:grpSp>
      <p:sp>
        <p:nvSpPr>
          <p:cNvPr id="74" name="object 74"/>
          <p:cNvSpPr txBox="1"/>
          <p:nvPr/>
        </p:nvSpPr>
        <p:spPr>
          <a:xfrm>
            <a:off x="8835390" y="5609945"/>
            <a:ext cx="2234565" cy="574675"/>
          </a:xfrm>
          <a:prstGeom prst="rect">
            <a:avLst/>
          </a:prstGeom>
        </p:spPr>
        <p:txBody>
          <a:bodyPr vert="horz" wrap="square" lIns="0" tIns="12700" rIns="0" bIns="0" rtlCol="0">
            <a:spAutoFit/>
          </a:bodyPr>
          <a:lstStyle/>
          <a:p>
            <a:pPr marL="5080" algn="ctr">
              <a:lnSpc>
                <a:spcPct val="100000"/>
              </a:lnSpc>
              <a:spcBef>
                <a:spcPts val="100"/>
              </a:spcBef>
            </a:pPr>
            <a:r>
              <a:rPr sz="1800" spc="-10" dirty="0">
                <a:solidFill>
                  <a:srgbClr val="585858"/>
                </a:solidFill>
                <a:latin typeface="Arial"/>
                <a:cs typeface="Arial"/>
              </a:rPr>
              <a:t>Продукт </a:t>
            </a:r>
            <a:r>
              <a:rPr sz="1800" spc="-15" dirty="0">
                <a:solidFill>
                  <a:srgbClr val="585858"/>
                </a:solidFill>
                <a:latin typeface="Arial"/>
                <a:cs typeface="Arial"/>
              </a:rPr>
              <a:t>прирастает</a:t>
            </a:r>
            <a:endParaRPr sz="1800">
              <a:latin typeface="Arial"/>
              <a:cs typeface="Arial"/>
            </a:endParaRPr>
          </a:p>
          <a:p>
            <a:pPr marL="4445" algn="ctr">
              <a:lnSpc>
                <a:spcPct val="100000"/>
              </a:lnSpc>
            </a:pPr>
            <a:r>
              <a:rPr sz="1800" dirty="0">
                <a:solidFill>
                  <a:srgbClr val="585858"/>
                </a:solidFill>
                <a:latin typeface="Arial"/>
                <a:cs typeface="Arial"/>
              </a:rPr>
              <a:t>каждый</a:t>
            </a:r>
            <a:r>
              <a:rPr sz="1800" spc="-45" dirty="0">
                <a:solidFill>
                  <a:srgbClr val="585858"/>
                </a:solidFill>
                <a:latin typeface="Arial"/>
                <a:cs typeface="Arial"/>
              </a:rPr>
              <a:t> </a:t>
            </a:r>
            <a:r>
              <a:rPr sz="1800" spc="-5" dirty="0">
                <a:solidFill>
                  <a:srgbClr val="585858"/>
                </a:solidFill>
                <a:latin typeface="Arial"/>
                <a:cs typeface="Arial"/>
              </a:rPr>
              <a:t>спринт</a:t>
            </a:r>
            <a:endParaRPr sz="1800">
              <a:latin typeface="Arial"/>
              <a:cs typeface="Arial"/>
            </a:endParaRPr>
          </a:p>
        </p:txBody>
      </p:sp>
      <p:sp>
        <p:nvSpPr>
          <p:cNvPr id="75" name="object 75"/>
          <p:cNvSpPr txBox="1"/>
          <p:nvPr/>
        </p:nvSpPr>
        <p:spPr>
          <a:xfrm>
            <a:off x="4840223" y="4768596"/>
            <a:ext cx="3436620" cy="567055"/>
          </a:xfrm>
          <a:prstGeom prst="rect">
            <a:avLst/>
          </a:prstGeom>
          <a:solidFill>
            <a:srgbClr val="F1F1F1"/>
          </a:solidFill>
        </p:spPr>
        <p:txBody>
          <a:bodyPr vert="horz" wrap="square" lIns="0" tIns="4445" rIns="0" bIns="0" rtlCol="0">
            <a:spAutoFit/>
          </a:bodyPr>
          <a:lstStyle/>
          <a:p>
            <a:pPr algn="ctr">
              <a:lnSpc>
                <a:spcPct val="100000"/>
              </a:lnSpc>
              <a:spcBef>
                <a:spcPts val="35"/>
              </a:spcBef>
            </a:pPr>
            <a:r>
              <a:rPr sz="1800" b="1" spc="-5" dirty="0">
                <a:solidFill>
                  <a:srgbClr val="585858"/>
                </a:solidFill>
                <a:latin typeface="Arial"/>
                <a:cs typeface="Arial"/>
              </a:rPr>
              <a:t>Спринт </a:t>
            </a:r>
            <a:r>
              <a:rPr sz="1800" spc="-5" dirty="0">
                <a:solidFill>
                  <a:srgbClr val="585858"/>
                </a:solidFill>
                <a:latin typeface="Arial"/>
                <a:cs typeface="Arial"/>
              </a:rPr>
              <a:t>2-4</a:t>
            </a:r>
            <a:r>
              <a:rPr sz="1800" spc="-15" dirty="0">
                <a:solidFill>
                  <a:srgbClr val="585858"/>
                </a:solidFill>
                <a:latin typeface="Arial"/>
                <a:cs typeface="Arial"/>
              </a:rPr>
              <a:t> </a:t>
            </a:r>
            <a:r>
              <a:rPr sz="1800" spc="-20" dirty="0">
                <a:solidFill>
                  <a:srgbClr val="585858"/>
                </a:solidFill>
                <a:latin typeface="Arial"/>
                <a:cs typeface="Arial"/>
              </a:rPr>
              <a:t>недели</a:t>
            </a:r>
            <a:r>
              <a:rPr sz="1800" spc="-15" dirty="0">
                <a:solidFill>
                  <a:srgbClr val="585858"/>
                </a:solidFill>
                <a:latin typeface="Arial"/>
                <a:cs typeface="Arial"/>
              </a:rPr>
              <a:t> </a:t>
            </a:r>
            <a:r>
              <a:rPr sz="1800" dirty="0">
                <a:solidFill>
                  <a:srgbClr val="585858"/>
                </a:solidFill>
                <a:latin typeface="Arial"/>
                <a:cs typeface="Arial"/>
              </a:rPr>
              <a:t>–</a:t>
            </a:r>
            <a:r>
              <a:rPr sz="1800" spc="-15" dirty="0">
                <a:solidFill>
                  <a:srgbClr val="585858"/>
                </a:solidFill>
                <a:latin typeface="Arial"/>
                <a:cs typeface="Arial"/>
              </a:rPr>
              <a:t> </a:t>
            </a:r>
            <a:r>
              <a:rPr sz="1800" spc="-10" dirty="0">
                <a:solidFill>
                  <a:srgbClr val="585858"/>
                </a:solidFill>
                <a:latin typeface="Arial"/>
                <a:cs typeface="Arial"/>
              </a:rPr>
              <a:t>создание</a:t>
            </a:r>
            <a:endParaRPr sz="1800">
              <a:latin typeface="Arial"/>
              <a:cs typeface="Arial"/>
            </a:endParaRPr>
          </a:p>
          <a:p>
            <a:pPr marL="635" algn="ctr">
              <a:lnSpc>
                <a:spcPct val="100000"/>
              </a:lnSpc>
            </a:pPr>
            <a:r>
              <a:rPr sz="1800" spc="-10" dirty="0">
                <a:solidFill>
                  <a:srgbClr val="585858"/>
                </a:solidFill>
                <a:latin typeface="Arial"/>
                <a:cs typeface="Arial"/>
              </a:rPr>
              <a:t>конкретного</a:t>
            </a:r>
            <a:r>
              <a:rPr sz="1800" spc="-30" dirty="0">
                <a:solidFill>
                  <a:srgbClr val="585858"/>
                </a:solidFill>
                <a:latin typeface="Arial"/>
                <a:cs typeface="Arial"/>
              </a:rPr>
              <a:t> </a:t>
            </a:r>
            <a:r>
              <a:rPr sz="1800" spc="-40" dirty="0">
                <a:solidFill>
                  <a:srgbClr val="585858"/>
                </a:solidFill>
                <a:latin typeface="Arial"/>
                <a:cs typeface="Arial"/>
              </a:rPr>
              <a:t>результата</a:t>
            </a:r>
            <a:endParaRPr sz="1800">
              <a:latin typeface="Arial"/>
              <a:cs typeface="Arial"/>
            </a:endParaRPr>
          </a:p>
        </p:txBody>
      </p:sp>
      <p:sp>
        <p:nvSpPr>
          <p:cNvPr id="76" name="object 76"/>
          <p:cNvSpPr txBox="1"/>
          <p:nvPr/>
        </p:nvSpPr>
        <p:spPr>
          <a:xfrm>
            <a:off x="6431279" y="3742944"/>
            <a:ext cx="807720" cy="309880"/>
          </a:xfrm>
          <a:prstGeom prst="rect">
            <a:avLst/>
          </a:prstGeom>
          <a:solidFill>
            <a:srgbClr val="F1F1F1"/>
          </a:solidFill>
        </p:spPr>
        <p:txBody>
          <a:bodyPr vert="horz" wrap="square" lIns="0" tIns="28575" rIns="0" bIns="0" rtlCol="0">
            <a:spAutoFit/>
          </a:bodyPr>
          <a:lstStyle/>
          <a:p>
            <a:pPr marL="75565">
              <a:lnSpc>
                <a:spcPct val="100000"/>
              </a:lnSpc>
              <a:spcBef>
                <a:spcPts val="225"/>
              </a:spcBef>
            </a:pPr>
            <a:r>
              <a:rPr sz="1600" b="1" spc="-5" dirty="0">
                <a:solidFill>
                  <a:srgbClr val="585858"/>
                </a:solidFill>
                <a:latin typeface="Arial"/>
                <a:cs typeface="Arial"/>
              </a:rPr>
              <a:t>1</a:t>
            </a:r>
            <a:r>
              <a:rPr sz="1600" b="1" spc="-50" dirty="0">
                <a:solidFill>
                  <a:srgbClr val="585858"/>
                </a:solidFill>
                <a:latin typeface="Arial"/>
                <a:cs typeface="Arial"/>
              </a:rPr>
              <a:t> </a:t>
            </a:r>
            <a:r>
              <a:rPr sz="1600" b="1" spc="-5" dirty="0">
                <a:solidFill>
                  <a:srgbClr val="585858"/>
                </a:solidFill>
                <a:latin typeface="Arial"/>
                <a:cs typeface="Arial"/>
              </a:rPr>
              <a:t>день</a:t>
            </a:r>
            <a:endParaRPr sz="1600">
              <a:latin typeface="Arial"/>
              <a:cs typeface="Arial"/>
            </a:endParaRPr>
          </a:p>
        </p:txBody>
      </p:sp>
      <p:grpSp>
        <p:nvGrpSpPr>
          <p:cNvPr id="77" name="object 77"/>
          <p:cNvGrpSpPr/>
          <p:nvPr/>
        </p:nvGrpSpPr>
        <p:grpSpPr>
          <a:xfrm>
            <a:off x="927353" y="4621910"/>
            <a:ext cx="1376680" cy="742950"/>
            <a:chOff x="927353" y="4621910"/>
            <a:chExt cx="1376680" cy="742950"/>
          </a:xfrm>
        </p:grpSpPr>
        <p:sp>
          <p:nvSpPr>
            <p:cNvPr id="78" name="object 78"/>
            <p:cNvSpPr/>
            <p:nvPr/>
          </p:nvSpPr>
          <p:spPr>
            <a:xfrm>
              <a:off x="927353" y="4690109"/>
              <a:ext cx="1050290" cy="655320"/>
            </a:xfrm>
            <a:custGeom>
              <a:avLst/>
              <a:gdLst/>
              <a:ahLst/>
              <a:cxnLst/>
              <a:rect l="l" t="t" r="r" b="b"/>
              <a:pathLst>
                <a:path w="1050289" h="655320">
                  <a:moveTo>
                    <a:pt x="1050036" y="0"/>
                  </a:moveTo>
                  <a:lnTo>
                    <a:pt x="0" y="0"/>
                  </a:lnTo>
                  <a:lnTo>
                    <a:pt x="0" y="655319"/>
                  </a:lnTo>
                  <a:lnTo>
                    <a:pt x="1050036" y="655319"/>
                  </a:lnTo>
                  <a:lnTo>
                    <a:pt x="1050036" y="0"/>
                  </a:lnTo>
                  <a:close/>
                </a:path>
              </a:pathLst>
            </a:custGeom>
            <a:solidFill>
              <a:srgbClr val="F1F1F1"/>
            </a:solidFill>
          </p:spPr>
          <p:txBody>
            <a:bodyPr wrap="square" lIns="0" tIns="0" rIns="0" bIns="0" rtlCol="0"/>
            <a:lstStyle/>
            <a:p>
              <a:endParaRPr/>
            </a:p>
          </p:txBody>
        </p:sp>
        <p:sp>
          <p:nvSpPr>
            <p:cNvPr id="79" name="object 79"/>
            <p:cNvSpPr/>
            <p:nvPr/>
          </p:nvSpPr>
          <p:spPr>
            <a:xfrm>
              <a:off x="2003170" y="4640960"/>
              <a:ext cx="281940" cy="704850"/>
            </a:xfrm>
            <a:custGeom>
              <a:avLst/>
              <a:gdLst/>
              <a:ahLst/>
              <a:cxnLst/>
              <a:rect l="l" t="t" r="r" b="b"/>
              <a:pathLst>
                <a:path w="281939" h="704850">
                  <a:moveTo>
                    <a:pt x="0" y="49149"/>
                  </a:moveTo>
                  <a:lnTo>
                    <a:pt x="0" y="704469"/>
                  </a:lnTo>
                </a:path>
                <a:path w="281939" h="704850">
                  <a:moveTo>
                    <a:pt x="0" y="216534"/>
                  </a:moveTo>
                  <a:lnTo>
                    <a:pt x="281686" y="0"/>
                  </a:lnTo>
                </a:path>
              </a:pathLst>
            </a:custGeom>
            <a:ln w="38100">
              <a:solidFill>
                <a:srgbClr val="A6A6A6"/>
              </a:solidFill>
            </a:ln>
          </p:spPr>
          <p:txBody>
            <a:bodyPr wrap="square" lIns="0" tIns="0" rIns="0" bIns="0" rtlCol="0"/>
            <a:lstStyle/>
            <a:p>
              <a:endParaRPr/>
            </a:p>
          </p:txBody>
        </p:sp>
      </p:grpSp>
      <p:sp>
        <p:nvSpPr>
          <p:cNvPr id="80" name="object 80"/>
          <p:cNvSpPr txBox="1"/>
          <p:nvPr/>
        </p:nvSpPr>
        <p:spPr>
          <a:xfrm>
            <a:off x="927353" y="4724222"/>
            <a:ext cx="1057275" cy="574675"/>
          </a:xfrm>
          <a:prstGeom prst="rect">
            <a:avLst/>
          </a:prstGeom>
        </p:spPr>
        <p:txBody>
          <a:bodyPr vert="horz" wrap="square" lIns="0" tIns="12700" rIns="0" bIns="0" rtlCol="0">
            <a:spAutoFit/>
          </a:bodyPr>
          <a:lstStyle/>
          <a:p>
            <a:pPr marL="130810">
              <a:lnSpc>
                <a:spcPct val="100000"/>
              </a:lnSpc>
              <a:spcBef>
                <a:spcPts val="100"/>
              </a:spcBef>
            </a:pPr>
            <a:r>
              <a:rPr sz="1800" spc="-5" dirty="0">
                <a:solidFill>
                  <a:srgbClr val="585858"/>
                </a:solidFill>
                <a:latin typeface="Arial"/>
                <a:cs typeface="Arial"/>
              </a:rPr>
              <a:t>Product</a:t>
            </a:r>
            <a:endParaRPr sz="1800">
              <a:latin typeface="Arial"/>
              <a:cs typeface="Arial"/>
            </a:endParaRPr>
          </a:p>
          <a:p>
            <a:pPr marL="118745">
              <a:lnSpc>
                <a:spcPct val="100000"/>
              </a:lnSpc>
              <a:spcBef>
                <a:spcPts val="5"/>
              </a:spcBef>
            </a:pPr>
            <a:r>
              <a:rPr sz="1800" spc="-5" dirty="0">
                <a:solidFill>
                  <a:srgbClr val="585858"/>
                </a:solidFill>
                <a:latin typeface="Arial"/>
                <a:cs typeface="Arial"/>
              </a:rPr>
              <a:t>Backlog</a:t>
            </a:r>
            <a:endParaRPr sz="1800">
              <a:latin typeface="Arial"/>
              <a:cs typeface="Arial"/>
            </a:endParaRPr>
          </a:p>
        </p:txBody>
      </p:sp>
      <p:grpSp>
        <p:nvGrpSpPr>
          <p:cNvPr id="81" name="object 81"/>
          <p:cNvGrpSpPr/>
          <p:nvPr/>
        </p:nvGrpSpPr>
        <p:grpSpPr>
          <a:xfrm>
            <a:off x="6217158" y="5096002"/>
            <a:ext cx="2517775" cy="1408430"/>
            <a:chOff x="6217158" y="5096002"/>
            <a:chExt cx="2517775" cy="1408430"/>
          </a:xfrm>
        </p:grpSpPr>
        <p:sp>
          <p:nvSpPr>
            <p:cNvPr id="82" name="object 82"/>
            <p:cNvSpPr/>
            <p:nvPr/>
          </p:nvSpPr>
          <p:spPr>
            <a:xfrm>
              <a:off x="6217158" y="5563362"/>
              <a:ext cx="2045335" cy="922019"/>
            </a:xfrm>
            <a:custGeom>
              <a:avLst/>
              <a:gdLst/>
              <a:ahLst/>
              <a:cxnLst/>
              <a:rect l="l" t="t" r="r" b="b"/>
              <a:pathLst>
                <a:path w="2045334" h="922020">
                  <a:moveTo>
                    <a:pt x="2045208" y="0"/>
                  </a:moveTo>
                  <a:lnTo>
                    <a:pt x="0" y="0"/>
                  </a:lnTo>
                  <a:lnTo>
                    <a:pt x="0" y="922019"/>
                  </a:lnTo>
                  <a:lnTo>
                    <a:pt x="2045208" y="922019"/>
                  </a:lnTo>
                  <a:lnTo>
                    <a:pt x="2045208" y="0"/>
                  </a:lnTo>
                  <a:close/>
                </a:path>
              </a:pathLst>
            </a:custGeom>
            <a:solidFill>
              <a:srgbClr val="FAE6B3"/>
            </a:solidFill>
          </p:spPr>
          <p:txBody>
            <a:bodyPr wrap="square" lIns="0" tIns="0" rIns="0" bIns="0" rtlCol="0"/>
            <a:lstStyle/>
            <a:p>
              <a:endParaRPr/>
            </a:p>
          </p:txBody>
        </p:sp>
        <p:sp>
          <p:nvSpPr>
            <p:cNvPr id="83" name="object 83"/>
            <p:cNvSpPr/>
            <p:nvPr/>
          </p:nvSpPr>
          <p:spPr>
            <a:xfrm>
              <a:off x="8281543" y="5115052"/>
              <a:ext cx="434340" cy="1370330"/>
            </a:xfrm>
            <a:custGeom>
              <a:avLst/>
              <a:gdLst/>
              <a:ahLst/>
              <a:cxnLst/>
              <a:rect l="l" t="t" r="r" b="b"/>
              <a:pathLst>
                <a:path w="434340" h="1370329">
                  <a:moveTo>
                    <a:pt x="0" y="448310"/>
                  </a:moveTo>
                  <a:lnTo>
                    <a:pt x="0" y="1370330"/>
                  </a:lnTo>
                </a:path>
                <a:path w="434340" h="1370329">
                  <a:moveTo>
                    <a:pt x="0" y="586270"/>
                  </a:moveTo>
                  <a:lnTo>
                    <a:pt x="433958" y="0"/>
                  </a:lnTo>
                </a:path>
              </a:pathLst>
            </a:custGeom>
            <a:ln w="38100">
              <a:solidFill>
                <a:srgbClr val="A6A6A6"/>
              </a:solidFill>
            </a:ln>
          </p:spPr>
          <p:txBody>
            <a:bodyPr wrap="square" lIns="0" tIns="0" rIns="0" bIns="0" rtlCol="0"/>
            <a:lstStyle/>
            <a:p>
              <a:endParaRPr/>
            </a:p>
          </p:txBody>
        </p:sp>
      </p:grpSp>
      <p:sp>
        <p:nvSpPr>
          <p:cNvPr id="84" name="object 84"/>
          <p:cNvSpPr txBox="1"/>
          <p:nvPr/>
        </p:nvSpPr>
        <p:spPr>
          <a:xfrm>
            <a:off x="6217158" y="5594705"/>
            <a:ext cx="2045335" cy="848994"/>
          </a:xfrm>
          <a:prstGeom prst="rect">
            <a:avLst/>
          </a:prstGeom>
        </p:spPr>
        <p:txBody>
          <a:bodyPr vert="horz" wrap="square" lIns="0" tIns="12700" rIns="0" bIns="0" rtlCol="0">
            <a:spAutoFit/>
          </a:bodyPr>
          <a:lstStyle/>
          <a:p>
            <a:pPr marL="107314" marR="99060" algn="ctr">
              <a:lnSpc>
                <a:spcPct val="100000"/>
              </a:lnSpc>
              <a:spcBef>
                <a:spcPts val="100"/>
              </a:spcBef>
            </a:pPr>
            <a:r>
              <a:rPr sz="1800" b="1" spc="-10" dirty="0">
                <a:solidFill>
                  <a:srgbClr val="585858"/>
                </a:solidFill>
                <a:latin typeface="Arial"/>
                <a:cs typeface="Arial"/>
              </a:rPr>
              <a:t>Демо</a:t>
            </a:r>
            <a:r>
              <a:rPr sz="1800" b="1" spc="-35" dirty="0">
                <a:solidFill>
                  <a:srgbClr val="585858"/>
                </a:solidFill>
                <a:latin typeface="Arial"/>
                <a:cs typeface="Arial"/>
              </a:rPr>
              <a:t> </a:t>
            </a:r>
            <a:r>
              <a:rPr sz="1800" dirty="0">
                <a:solidFill>
                  <a:srgbClr val="585858"/>
                </a:solidFill>
                <a:latin typeface="Arial"/>
                <a:cs typeface="Arial"/>
              </a:rPr>
              <a:t>–</a:t>
            </a:r>
            <a:r>
              <a:rPr sz="1800" spc="-45" dirty="0">
                <a:solidFill>
                  <a:srgbClr val="585858"/>
                </a:solidFill>
                <a:latin typeface="Arial"/>
                <a:cs typeface="Arial"/>
              </a:rPr>
              <a:t> </a:t>
            </a:r>
            <a:r>
              <a:rPr sz="1800" spc="-5" dirty="0">
                <a:solidFill>
                  <a:srgbClr val="585858"/>
                </a:solidFill>
                <a:latin typeface="Arial"/>
                <a:cs typeface="Arial"/>
              </a:rPr>
              <a:t>проверка </a:t>
            </a:r>
            <a:r>
              <a:rPr sz="1800" spc="-484" dirty="0">
                <a:solidFill>
                  <a:srgbClr val="585858"/>
                </a:solidFill>
                <a:latin typeface="Arial"/>
                <a:cs typeface="Arial"/>
              </a:rPr>
              <a:t> </a:t>
            </a:r>
            <a:r>
              <a:rPr sz="1800" spc="-10" dirty="0">
                <a:solidFill>
                  <a:srgbClr val="585858"/>
                </a:solidFill>
                <a:latin typeface="Arial"/>
                <a:cs typeface="Arial"/>
              </a:rPr>
              <a:t>адекватности </a:t>
            </a:r>
            <a:r>
              <a:rPr sz="1800" spc="-5" dirty="0">
                <a:solidFill>
                  <a:srgbClr val="585858"/>
                </a:solidFill>
                <a:latin typeface="Arial"/>
                <a:cs typeface="Arial"/>
              </a:rPr>
              <a:t> </a:t>
            </a:r>
            <a:r>
              <a:rPr sz="1800" spc="-40" dirty="0">
                <a:solidFill>
                  <a:srgbClr val="585858"/>
                </a:solidFill>
                <a:latin typeface="Arial"/>
                <a:cs typeface="Arial"/>
              </a:rPr>
              <a:t>результата</a:t>
            </a:r>
            <a:endParaRPr sz="1800">
              <a:latin typeface="Arial"/>
              <a:cs typeface="Arial"/>
            </a:endParaRPr>
          </a:p>
        </p:txBody>
      </p:sp>
      <p:grpSp>
        <p:nvGrpSpPr>
          <p:cNvPr id="85" name="object 85"/>
          <p:cNvGrpSpPr/>
          <p:nvPr/>
        </p:nvGrpSpPr>
        <p:grpSpPr>
          <a:xfrm>
            <a:off x="9139808" y="2203704"/>
            <a:ext cx="2143125" cy="1282700"/>
            <a:chOff x="9139808" y="2203704"/>
            <a:chExt cx="2143125" cy="1282700"/>
          </a:xfrm>
        </p:grpSpPr>
        <p:sp>
          <p:nvSpPr>
            <p:cNvPr id="86" name="object 86"/>
            <p:cNvSpPr/>
            <p:nvPr/>
          </p:nvSpPr>
          <p:spPr>
            <a:xfrm>
              <a:off x="10016489" y="2222754"/>
              <a:ext cx="1266825" cy="975360"/>
            </a:xfrm>
            <a:custGeom>
              <a:avLst/>
              <a:gdLst/>
              <a:ahLst/>
              <a:cxnLst/>
              <a:rect l="l" t="t" r="r" b="b"/>
              <a:pathLst>
                <a:path w="1266825" h="975360">
                  <a:moveTo>
                    <a:pt x="1266444" y="0"/>
                  </a:moveTo>
                  <a:lnTo>
                    <a:pt x="0" y="0"/>
                  </a:lnTo>
                  <a:lnTo>
                    <a:pt x="0" y="975360"/>
                  </a:lnTo>
                  <a:lnTo>
                    <a:pt x="1266444" y="975360"/>
                  </a:lnTo>
                  <a:lnTo>
                    <a:pt x="1266444" y="0"/>
                  </a:lnTo>
                  <a:close/>
                </a:path>
              </a:pathLst>
            </a:custGeom>
            <a:solidFill>
              <a:srgbClr val="FAE6B3"/>
            </a:solidFill>
          </p:spPr>
          <p:txBody>
            <a:bodyPr wrap="square" lIns="0" tIns="0" rIns="0" bIns="0" rtlCol="0"/>
            <a:lstStyle/>
            <a:p>
              <a:endParaRPr/>
            </a:p>
          </p:txBody>
        </p:sp>
        <p:sp>
          <p:nvSpPr>
            <p:cNvPr id="87" name="object 87"/>
            <p:cNvSpPr/>
            <p:nvPr/>
          </p:nvSpPr>
          <p:spPr>
            <a:xfrm>
              <a:off x="9158858" y="2222754"/>
              <a:ext cx="842644" cy="1244600"/>
            </a:xfrm>
            <a:custGeom>
              <a:avLst/>
              <a:gdLst/>
              <a:ahLst/>
              <a:cxnLst/>
              <a:rect l="l" t="t" r="r" b="b"/>
              <a:pathLst>
                <a:path w="842645" h="1244600">
                  <a:moveTo>
                    <a:pt x="842645" y="0"/>
                  </a:moveTo>
                  <a:lnTo>
                    <a:pt x="842645" y="975360"/>
                  </a:lnTo>
                </a:path>
                <a:path w="842645" h="1244600">
                  <a:moveTo>
                    <a:pt x="842645" y="678688"/>
                  </a:moveTo>
                  <a:lnTo>
                    <a:pt x="0" y="1244346"/>
                  </a:lnTo>
                </a:path>
              </a:pathLst>
            </a:custGeom>
            <a:ln w="38100">
              <a:solidFill>
                <a:srgbClr val="A6A6A6"/>
              </a:solidFill>
            </a:ln>
          </p:spPr>
          <p:txBody>
            <a:bodyPr wrap="square" lIns="0" tIns="0" rIns="0" bIns="0" rtlCol="0"/>
            <a:lstStyle/>
            <a:p>
              <a:endParaRPr/>
            </a:p>
          </p:txBody>
        </p:sp>
      </p:grpSp>
      <p:sp>
        <p:nvSpPr>
          <p:cNvPr id="88" name="object 88"/>
          <p:cNvSpPr txBox="1"/>
          <p:nvPr/>
        </p:nvSpPr>
        <p:spPr>
          <a:xfrm>
            <a:off x="10020554" y="2280030"/>
            <a:ext cx="1262380" cy="848360"/>
          </a:xfrm>
          <a:prstGeom prst="rect">
            <a:avLst/>
          </a:prstGeom>
        </p:spPr>
        <p:txBody>
          <a:bodyPr vert="horz" wrap="square" lIns="0" tIns="12700" rIns="0" bIns="0" rtlCol="0">
            <a:spAutoFit/>
          </a:bodyPr>
          <a:lstStyle/>
          <a:p>
            <a:pPr marL="88900" marR="80010" indent="-1270" algn="ctr">
              <a:lnSpc>
                <a:spcPct val="100000"/>
              </a:lnSpc>
              <a:spcBef>
                <a:spcPts val="100"/>
              </a:spcBef>
            </a:pPr>
            <a:r>
              <a:rPr sz="1800" b="1" spc="-55" dirty="0">
                <a:solidFill>
                  <a:srgbClr val="585858"/>
                </a:solidFill>
                <a:latin typeface="Arial"/>
                <a:cs typeface="Arial"/>
              </a:rPr>
              <a:t>Ретро</a:t>
            </a:r>
            <a:r>
              <a:rPr sz="1800" b="1" spc="-15" dirty="0">
                <a:solidFill>
                  <a:srgbClr val="585858"/>
                </a:solidFill>
                <a:latin typeface="Arial"/>
                <a:cs typeface="Arial"/>
              </a:rPr>
              <a:t> </a:t>
            </a:r>
            <a:r>
              <a:rPr sz="1800" dirty="0">
                <a:solidFill>
                  <a:srgbClr val="585858"/>
                </a:solidFill>
                <a:latin typeface="Arial"/>
                <a:cs typeface="Arial"/>
              </a:rPr>
              <a:t>– </a:t>
            </a:r>
            <a:r>
              <a:rPr sz="1800" spc="5" dirty="0">
                <a:solidFill>
                  <a:srgbClr val="585858"/>
                </a:solidFill>
                <a:latin typeface="Arial"/>
                <a:cs typeface="Arial"/>
              </a:rPr>
              <a:t> </a:t>
            </a:r>
            <a:r>
              <a:rPr sz="1800" spc="-45" dirty="0">
                <a:solidFill>
                  <a:srgbClr val="585858"/>
                </a:solidFill>
                <a:latin typeface="Arial"/>
                <a:cs typeface="Arial"/>
              </a:rPr>
              <a:t>а</a:t>
            </a:r>
            <a:r>
              <a:rPr sz="1800" spc="-30" dirty="0">
                <a:solidFill>
                  <a:srgbClr val="585858"/>
                </a:solidFill>
                <a:latin typeface="Arial"/>
                <a:cs typeface="Arial"/>
              </a:rPr>
              <a:t>д</a:t>
            </a:r>
            <a:r>
              <a:rPr sz="1800" spc="-45" dirty="0">
                <a:solidFill>
                  <a:srgbClr val="585858"/>
                </a:solidFill>
                <a:latin typeface="Arial"/>
                <a:cs typeface="Arial"/>
              </a:rPr>
              <a:t>а</a:t>
            </a:r>
            <a:r>
              <a:rPr sz="1800" spc="-40" dirty="0">
                <a:solidFill>
                  <a:srgbClr val="585858"/>
                </a:solidFill>
                <a:latin typeface="Arial"/>
                <a:cs typeface="Arial"/>
              </a:rPr>
              <a:t>п</a:t>
            </a:r>
            <a:r>
              <a:rPr sz="1800" spc="-60" dirty="0">
                <a:solidFill>
                  <a:srgbClr val="585858"/>
                </a:solidFill>
                <a:latin typeface="Arial"/>
                <a:cs typeface="Arial"/>
              </a:rPr>
              <a:t>т</a:t>
            </a:r>
            <a:r>
              <a:rPr sz="1800" spc="-45" dirty="0">
                <a:solidFill>
                  <a:srgbClr val="585858"/>
                </a:solidFill>
                <a:latin typeface="Arial"/>
                <a:cs typeface="Arial"/>
              </a:rPr>
              <a:t>а</a:t>
            </a:r>
            <a:r>
              <a:rPr sz="1800" spc="-40" dirty="0">
                <a:solidFill>
                  <a:srgbClr val="585858"/>
                </a:solidFill>
                <a:latin typeface="Arial"/>
                <a:cs typeface="Arial"/>
              </a:rPr>
              <a:t>ц</a:t>
            </a:r>
            <a:r>
              <a:rPr sz="1800" spc="-35" dirty="0">
                <a:solidFill>
                  <a:srgbClr val="585858"/>
                </a:solidFill>
                <a:latin typeface="Arial"/>
                <a:cs typeface="Arial"/>
              </a:rPr>
              <a:t>и</a:t>
            </a:r>
            <a:r>
              <a:rPr sz="1800" dirty="0">
                <a:solidFill>
                  <a:srgbClr val="585858"/>
                </a:solidFill>
                <a:latin typeface="Arial"/>
                <a:cs typeface="Arial"/>
              </a:rPr>
              <a:t>я  </a:t>
            </a:r>
            <a:r>
              <a:rPr sz="1800" spc="-40" dirty="0">
                <a:solidFill>
                  <a:srgbClr val="585858"/>
                </a:solidFill>
                <a:latin typeface="Arial"/>
                <a:cs typeface="Arial"/>
              </a:rPr>
              <a:t>процесса</a:t>
            </a:r>
            <a:endParaRPr sz="1800">
              <a:latin typeface="Arial"/>
              <a:cs typeface="Arial"/>
            </a:endParaRPr>
          </a:p>
        </p:txBody>
      </p:sp>
      <p:grpSp>
        <p:nvGrpSpPr>
          <p:cNvPr id="89" name="object 89"/>
          <p:cNvGrpSpPr/>
          <p:nvPr/>
        </p:nvGrpSpPr>
        <p:grpSpPr>
          <a:xfrm>
            <a:off x="7561326" y="2988564"/>
            <a:ext cx="1532890" cy="2254250"/>
            <a:chOff x="7561326" y="2988564"/>
            <a:chExt cx="1532890" cy="2254250"/>
          </a:xfrm>
        </p:grpSpPr>
        <p:sp>
          <p:nvSpPr>
            <p:cNvPr id="90" name="object 90"/>
            <p:cNvSpPr/>
            <p:nvPr/>
          </p:nvSpPr>
          <p:spPr>
            <a:xfrm>
              <a:off x="8498586" y="4674870"/>
              <a:ext cx="582295" cy="554990"/>
            </a:xfrm>
            <a:custGeom>
              <a:avLst/>
              <a:gdLst/>
              <a:ahLst/>
              <a:cxnLst/>
              <a:rect l="l" t="t" r="r" b="b"/>
              <a:pathLst>
                <a:path w="582295" h="554989">
                  <a:moveTo>
                    <a:pt x="291084" y="0"/>
                  </a:moveTo>
                  <a:lnTo>
                    <a:pt x="233934" y="222884"/>
                  </a:lnTo>
                  <a:lnTo>
                    <a:pt x="0" y="277367"/>
                  </a:lnTo>
                  <a:lnTo>
                    <a:pt x="233934" y="331850"/>
                  </a:lnTo>
                  <a:lnTo>
                    <a:pt x="291084" y="554735"/>
                  </a:lnTo>
                  <a:lnTo>
                    <a:pt x="348234" y="331850"/>
                  </a:lnTo>
                  <a:lnTo>
                    <a:pt x="582168" y="277367"/>
                  </a:lnTo>
                  <a:lnTo>
                    <a:pt x="348234" y="222884"/>
                  </a:lnTo>
                  <a:lnTo>
                    <a:pt x="291084" y="0"/>
                  </a:lnTo>
                  <a:close/>
                </a:path>
              </a:pathLst>
            </a:custGeom>
            <a:solidFill>
              <a:srgbClr val="5AFAF8"/>
            </a:solidFill>
          </p:spPr>
          <p:txBody>
            <a:bodyPr wrap="square" lIns="0" tIns="0" rIns="0" bIns="0" rtlCol="0"/>
            <a:lstStyle/>
            <a:p>
              <a:endParaRPr/>
            </a:p>
          </p:txBody>
        </p:sp>
        <p:sp>
          <p:nvSpPr>
            <p:cNvPr id="91" name="object 91"/>
            <p:cNvSpPr/>
            <p:nvPr/>
          </p:nvSpPr>
          <p:spPr>
            <a:xfrm>
              <a:off x="8498586" y="4674870"/>
              <a:ext cx="582295" cy="554990"/>
            </a:xfrm>
            <a:custGeom>
              <a:avLst/>
              <a:gdLst/>
              <a:ahLst/>
              <a:cxnLst/>
              <a:rect l="l" t="t" r="r" b="b"/>
              <a:pathLst>
                <a:path w="582295" h="554989">
                  <a:moveTo>
                    <a:pt x="0" y="277367"/>
                  </a:moveTo>
                  <a:lnTo>
                    <a:pt x="233934" y="222884"/>
                  </a:lnTo>
                  <a:lnTo>
                    <a:pt x="291084" y="0"/>
                  </a:lnTo>
                  <a:lnTo>
                    <a:pt x="348234" y="222884"/>
                  </a:lnTo>
                  <a:lnTo>
                    <a:pt x="582168" y="277367"/>
                  </a:lnTo>
                  <a:lnTo>
                    <a:pt x="348234" y="331850"/>
                  </a:lnTo>
                  <a:lnTo>
                    <a:pt x="291084" y="554735"/>
                  </a:lnTo>
                  <a:lnTo>
                    <a:pt x="233934" y="331850"/>
                  </a:lnTo>
                  <a:lnTo>
                    <a:pt x="0" y="277367"/>
                  </a:lnTo>
                  <a:close/>
                </a:path>
              </a:pathLst>
            </a:custGeom>
            <a:ln w="25908">
              <a:solidFill>
                <a:srgbClr val="2085B9"/>
              </a:solidFill>
            </a:ln>
          </p:spPr>
          <p:txBody>
            <a:bodyPr wrap="square" lIns="0" tIns="0" rIns="0" bIns="0" rtlCol="0"/>
            <a:lstStyle/>
            <a:p>
              <a:endParaRPr/>
            </a:p>
          </p:txBody>
        </p:sp>
        <p:sp>
          <p:nvSpPr>
            <p:cNvPr id="92" name="object 92"/>
            <p:cNvSpPr/>
            <p:nvPr/>
          </p:nvSpPr>
          <p:spPr>
            <a:xfrm>
              <a:off x="7561326" y="3007614"/>
              <a:ext cx="716280" cy="535305"/>
            </a:xfrm>
            <a:custGeom>
              <a:avLst/>
              <a:gdLst/>
              <a:ahLst/>
              <a:cxnLst/>
              <a:rect l="l" t="t" r="r" b="b"/>
              <a:pathLst>
                <a:path w="716279" h="535304">
                  <a:moveTo>
                    <a:pt x="716279" y="0"/>
                  </a:moveTo>
                  <a:lnTo>
                    <a:pt x="0" y="0"/>
                  </a:lnTo>
                  <a:lnTo>
                    <a:pt x="0" y="534924"/>
                  </a:lnTo>
                  <a:lnTo>
                    <a:pt x="716279" y="534924"/>
                  </a:lnTo>
                  <a:lnTo>
                    <a:pt x="716279" y="0"/>
                  </a:lnTo>
                  <a:close/>
                </a:path>
              </a:pathLst>
            </a:custGeom>
            <a:solidFill>
              <a:srgbClr val="FAE6B3"/>
            </a:solidFill>
          </p:spPr>
          <p:txBody>
            <a:bodyPr wrap="square" lIns="0" tIns="0" rIns="0" bIns="0" rtlCol="0"/>
            <a:lstStyle/>
            <a:p>
              <a:endParaRPr/>
            </a:p>
          </p:txBody>
        </p:sp>
        <p:sp>
          <p:nvSpPr>
            <p:cNvPr id="93" name="object 93"/>
            <p:cNvSpPr/>
            <p:nvPr/>
          </p:nvSpPr>
          <p:spPr>
            <a:xfrm>
              <a:off x="7699629" y="3007614"/>
              <a:ext cx="589915" cy="757555"/>
            </a:xfrm>
            <a:custGeom>
              <a:avLst/>
              <a:gdLst/>
              <a:ahLst/>
              <a:cxnLst/>
              <a:rect l="l" t="t" r="r" b="b"/>
              <a:pathLst>
                <a:path w="589915" h="757554">
                  <a:moveTo>
                    <a:pt x="589788" y="0"/>
                  </a:moveTo>
                  <a:lnTo>
                    <a:pt x="589788" y="534924"/>
                  </a:lnTo>
                </a:path>
                <a:path w="589915" h="757554">
                  <a:moveTo>
                    <a:pt x="589788" y="525018"/>
                  </a:moveTo>
                  <a:lnTo>
                    <a:pt x="0" y="757047"/>
                  </a:lnTo>
                </a:path>
              </a:pathLst>
            </a:custGeom>
            <a:ln w="38100">
              <a:solidFill>
                <a:srgbClr val="A6A6A6"/>
              </a:solidFill>
            </a:ln>
          </p:spPr>
          <p:txBody>
            <a:bodyPr wrap="square" lIns="0" tIns="0" rIns="0" bIns="0" rtlCol="0"/>
            <a:lstStyle/>
            <a:p>
              <a:endParaRPr/>
            </a:p>
          </p:txBody>
        </p:sp>
      </p:grpSp>
      <p:sp>
        <p:nvSpPr>
          <p:cNvPr id="94" name="object 94"/>
          <p:cNvSpPr txBox="1"/>
          <p:nvPr/>
        </p:nvSpPr>
        <p:spPr>
          <a:xfrm>
            <a:off x="7561326" y="2981959"/>
            <a:ext cx="709295" cy="299720"/>
          </a:xfrm>
          <a:prstGeom prst="rect">
            <a:avLst/>
          </a:prstGeom>
        </p:spPr>
        <p:txBody>
          <a:bodyPr vert="horz" wrap="square" lIns="0" tIns="12700" rIns="0" bIns="0" rtlCol="0">
            <a:spAutoFit/>
          </a:bodyPr>
          <a:lstStyle/>
          <a:p>
            <a:pPr marL="107314">
              <a:lnSpc>
                <a:spcPct val="100000"/>
              </a:lnSpc>
              <a:spcBef>
                <a:spcPts val="100"/>
              </a:spcBef>
            </a:pPr>
            <a:r>
              <a:rPr sz="1800" spc="-5" dirty="0">
                <a:solidFill>
                  <a:srgbClr val="585858"/>
                </a:solidFill>
                <a:latin typeface="Arial"/>
                <a:cs typeface="Arial"/>
              </a:rPr>
              <a:t>Daily</a:t>
            </a:r>
            <a:endParaRPr sz="1800">
              <a:latin typeface="Arial"/>
              <a:cs typeface="Arial"/>
            </a:endParaRPr>
          </a:p>
        </p:txBody>
      </p:sp>
      <p:sp>
        <p:nvSpPr>
          <p:cNvPr id="95" name="object 95"/>
          <p:cNvSpPr txBox="1"/>
          <p:nvPr/>
        </p:nvSpPr>
        <p:spPr>
          <a:xfrm>
            <a:off x="7561326" y="3256279"/>
            <a:ext cx="709295" cy="299720"/>
          </a:xfrm>
          <a:prstGeom prst="rect">
            <a:avLst/>
          </a:prstGeom>
        </p:spPr>
        <p:txBody>
          <a:bodyPr vert="horz" wrap="square" lIns="0" tIns="12700" rIns="0" bIns="0" rtlCol="0">
            <a:spAutoFit/>
          </a:bodyPr>
          <a:lstStyle/>
          <a:p>
            <a:pPr marL="47625">
              <a:lnSpc>
                <a:spcPct val="100000"/>
              </a:lnSpc>
              <a:spcBef>
                <a:spcPts val="100"/>
              </a:spcBef>
            </a:pPr>
            <a:r>
              <a:rPr sz="1800" spc="-5" dirty="0">
                <a:solidFill>
                  <a:srgbClr val="585858"/>
                </a:solidFill>
                <a:latin typeface="Arial"/>
                <a:cs typeface="Arial"/>
              </a:rPr>
              <a:t>scrum</a:t>
            </a:r>
            <a:endParaRPr sz="1800">
              <a:latin typeface="Arial"/>
              <a:cs typeface="Arial"/>
            </a:endParaRPr>
          </a:p>
        </p:txBody>
      </p:sp>
      <p:grpSp>
        <p:nvGrpSpPr>
          <p:cNvPr id="96" name="object 96"/>
          <p:cNvGrpSpPr/>
          <p:nvPr/>
        </p:nvGrpSpPr>
        <p:grpSpPr>
          <a:xfrm>
            <a:off x="5338698" y="3430651"/>
            <a:ext cx="989965" cy="756285"/>
            <a:chOff x="5338698" y="3430651"/>
            <a:chExt cx="989965" cy="756285"/>
          </a:xfrm>
        </p:grpSpPr>
        <p:sp>
          <p:nvSpPr>
            <p:cNvPr id="97" name="object 97"/>
            <p:cNvSpPr/>
            <p:nvPr/>
          </p:nvSpPr>
          <p:spPr>
            <a:xfrm>
              <a:off x="5359145" y="3635502"/>
              <a:ext cx="817244" cy="532130"/>
            </a:xfrm>
            <a:custGeom>
              <a:avLst/>
              <a:gdLst/>
              <a:ahLst/>
              <a:cxnLst/>
              <a:rect l="l" t="t" r="r" b="b"/>
              <a:pathLst>
                <a:path w="817245" h="532129">
                  <a:moveTo>
                    <a:pt x="816863" y="0"/>
                  </a:moveTo>
                  <a:lnTo>
                    <a:pt x="0" y="0"/>
                  </a:lnTo>
                  <a:lnTo>
                    <a:pt x="0" y="531876"/>
                  </a:lnTo>
                  <a:lnTo>
                    <a:pt x="816863" y="531876"/>
                  </a:lnTo>
                  <a:lnTo>
                    <a:pt x="816863" y="0"/>
                  </a:lnTo>
                  <a:close/>
                </a:path>
              </a:pathLst>
            </a:custGeom>
            <a:solidFill>
              <a:srgbClr val="FAE6B3"/>
            </a:solidFill>
          </p:spPr>
          <p:txBody>
            <a:bodyPr wrap="square" lIns="0" tIns="0" rIns="0" bIns="0" rtlCol="0"/>
            <a:lstStyle/>
            <a:p>
              <a:endParaRPr/>
            </a:p>
          </p:txBody>
        </p:sp>
        <p:sp>
          <p:nvSpPr>
            <p:cNvPr id="98" name="object 98"/>
            <p:cNvSpPr/>
            <p:nvPr/>
          </p:nvSpPr>
          <p:spPr>
            <a:xfrm>
              <a:off x="5357748" y="3449701"/>
              <a:ext cx="951865" cy="718185"/>
            </a:xfrm>
            <a:custGeom>
              <a:avLst/>
              <a:gdLst/>
              <a:ahLst/>
              <a:cxnLst/>
              <a:rect l="l" t="t" r="r" b="b"/>
              <a:pathLst>
                <a:path w="951864" h="718185">
                  <a:moveTo>
                    <a:pt x="0" y="185800"/>
                  </a:moveTo>
                  <a:lnTo>
                    <a:pt x="0" y="717676"/>
                  </a:lnTo>
                </a:path>
                <a:path w="951864" h="718185">
                  <a:moveTo>
                    <a:pt x="0" y="202946"/>
                  </a:moveTo>
                  <a:lnTo>
                    <a:pt x="951356" y="0"/>
                  </a:lnTo>
                </a:path>
              </a:pathLst>
            </a:custGeom>
            <a:ln w="38100">
              <a:solidFill>
                <a:srgbClr val="A6A6A6"/>
              </a:solidFill>
            </a:ln>
          </p:spPr>
          <p:txBody>
            <a:bodyPr wrap="square" lIns="0" tIns="0" rIns="0" bIns="0" rtlCol="0"/>
            <a:lstStyle/>
            <a:p>
              <a:endParaRPr/>
            </a:p>
          </p:txBody>
        </p:sp>
      </p:grpSp>
      <p:sp>
        <p:nvSpPr>
          <p:cNvPr id="99" name="object 99"/>
          <p:cNvSpPr txBox="1"/>
          <p:nvPr/>
        </p:nvSpPr>
        <p:spPr>
          <a:xfrm>
            <a:off x="5376798" y="3608070"/>
            <a:ext cx="799465" cy="299720"/>
          </a:xfrm>
          <a:prstGeom prst="rect">
            <a:avLst/>
          </a:prstGeom>
        </p:spPr>
        <p:txBody>
          <a:bodyPr vert="horz" wrap="square" lIns="0" tIns="12700" rIns="0" bIns="0" rtlCol="0">
            <a:spAutoFit/>
          </a:bodyPr>
          <a:lstStyle/>
          <a:p>
            <a:pPr marL="40005">
              <a:lnSpc>
                <a:spcPct val="100000"/>
              </a:lnSpc>
              <a:spcBef>
                <a:spcPts val="100"/>
              </a:spcBef>
            </a:pPr>
            <a:r>
              <a:rPr sz="1800" dirty="0">
                <a:solidFill>
                  <a:srgbClr val="585858"/>
                </a:solidFill>
                <a:latin typeface="Arial"/>
                <a:cs typeface="Arial"/>
              </a:rPr>
              <a:t>Выбор</a:t>
            </a:r>
            <a:endParaRPr sz="1800">
              <a:latin typeface="Arial"/>
              <a:cs typeface="Arial"/>
            </a:endParaRPr>
          </a:p>
        </p:txBody>
      </p:sp>
      <p:sp>
        <p:nvSpPr>
          <p:cNvPr id="100" name="object 100"/>
          <p:cNvSpPr txBox="1"/>
          <p:nvPr/>
        </p:nvSpPr>
        <p:spPr>
          <a:xfrm>
            <a:off x="5376798" y="3854957"/>
            <a:ext cx="799465" cy="299720"/>
          </a:xfrm>
          <a:prstGeom prst="rect">
            <a:avLst/>
          </a:prstGeom>
        </p:spPr>
        <p:txBody>
          <a:bodyPr vert="horz" wrap="square" lIns="0" tIns="12700" rIns="0" bIns="0" rtlCol="0">
            <a:spAutoFit/>
          </a:bodyPr>
          <a:lstStyle/>
          <a:p>
            <a:pPr marL="23495">
              <a:lnSpc>
                <a:spcPct val="100000"/>
              </a:lnSpc>
              <a:spcBef>
                <a:spcPts val="100"/>
              </a:spcBef>
            </a:pPr>
            <a:r>
              <a:rPr sz="1800" spc="-10" dirty="0">
                <a:solidFill>
                  <a:srgbClr val="585858"/>
                </a:solidFill>
                <a:latin typeface="Arial"/>
                <a:cs typeface="Arial"/>
              </a:rPr>
              <a:t>задачи</a:t>
            </a:r>
            <a:endParaRPr sz="1800">
              <a:latin typeface="Arial"/>
              <a:cs typeface="Arial"/>
            </a:endParaRPr>
          </a:p>
        </p:txBody>
      </p:sp>
      <p:grpSp>
        <p:nvGrpSpPr>
          <p:cNvPr id="101" name="object 101"/>
          <p:cNvGrpSpPr/>
          <p:nvPr/>
        </p:nvGrpSpPr>
        <p:grpSpPr>
          <a:xfrm>
            <a:off x="986612" y="2820923"/>
            <a:ext cx="1713230" cy="892810"/>
            <a:chOff x="986612" y="2820923"/>
            <a:chExt cx="1713230" cy="892810"/>
          </a:xfrm>
        </p:grpSpPr>
        <p:sp>
          <p:nvSpPr>
            <p:cNvPr id="102" name="object 102"/>
            <p:cNvSpPr/>
            <p:nvPr/>
          </p:nvSpPr>
          <p:spPr>
            <a:xfrm>
              <a:off x="1023365" y="2839973"/>
              <a:ext cx="1676400" cy="649605"/>
            </a:xfrm>
            <a:custGeom>
              <a:avLst/>
              <a:gdLst/>
              <a:ahLst/>
              <a:cxnLst/>
              <a:rect l="l" t="t" r="r" b="b"/>
              <a:pathLst>
                <a:path w="1676400" h="649604">
                  <a:moveTo>
                    <a:pt x="1676400" y="0"/>
                  </a:moveTo>
                  <a:lnTo>
                    <a:pt x="0" y="0"/>
                  </a:lnTo>
                  <a:lnTo>
                    <a:pt x="0" y="649224"/>
                  </a:lnTo>
                  <a:lnTo>
                    <a:pt x="1676400" y="649224"/>
                  </a:lnTo>
                  <a:lnTo>
                    <a:pt x="1676400" y="0"/>
                  </a:lnTo>
                  <a:close/>
                </a:path>
              </a:pathLst>
            </a:custGeom>
            <a:solidFill>
              <a:srgbClr val="FAE6B3"/>
            </a:solidFill>
          </p:spPr>
          <p:txBody>
            <a:bodyPr wrap="square" lIns="0" tIns="0" rIns="0" bIns="0" rtlCol="0"/>
            <a:lstStyle/>
            <a:p>
              <a:endParaRPr/>
            </a:p>
          </p:txBody>
        </p:sp>
        <p:sp>
          <p:nvSpPr>
            <p:cNvPr id="103" name="object 103"/>
            <p:cNvSpPr/>
            <p:nvPr/>
          </p:nvSpPr>
          <p:spPr>
            <a:xfrm>
              <a:off x="1005662" y="2839973"/>
              <a:ext cx="353695" cy="854710"/>
            </a:xfrm>
            <a:custGeom>
              <a:avLst/>
              <a:gdLst/>
              <a:ahLst/>
              <a:cxnLst/>
              <a:rect l="l" t="t" r="r" b="b"/>
              <a:pathLst>
                <a:path w="353694" h="854710">
                  <a:moveTo>
                    <a:pt x="0" y="0"/>
                  </a:moveTo>
                  <a:lnTo>
                    <a:pt x="0" y="649224"/>
                  </a:lnTo>
                </a:path>
                <a:path w="353694" h="854710">
                  <a:moveTo>
                    <a:pt x="0" y="638301"/>
                  </a:moveTo>
                  <a:lnTo>
                    <a:pt x="353237" y="854328"/>
                  </a:lnTo>
                </a:path>
              </a:pathLst>
            </a:custGeom>
            <a:ln w="38100">
              <a:solidFill>
                <a:srgbClr val="A6A6A6"/>
              </a:solidFill>
            </a:ln>
          </p:spPr>
          <p:txBody>
            <a:bodyPr wrap="square" lIns="0" tIns="0" rIns="0" bIns="0" rtlCol="0"/>
            <a:lstStyle/>
            <a:p>
              <a:endParaRPr/>
            </a:p>
          </p:txBody>
        </p:sp>
      </p:grpSp>
      <p:sp>
        <p:nvSpPr>
          <p:cNvPr id="104" name="object 104"/>
          <p:cNvSpPr txBox="1"/>
          <p:nvPr/>
        </p:nvSpPr>
        <p:spPr>
          <a:xfrm>
            <a:off x="1024712" y="2871596"/>
            <a:ext cx="1675130" cy="574040"/>
          </a:xfrm>
          <a:prstGeom prst="rect">
            <a:avLst/>
          </a:prstGeom>
        </p:spPr>
        <p:txBody>
          <a:bodyPr vert="horz" wrap="square" lIns="0" tIns="12700" rIns="0" bIns="0" rtlCol="0">
            <a:spAutoFit/>
          </a:bodyPr>
          <a:lstStyle/>
          <a:p>
            <a:pPr marL="107314" marR="103505" indent="127635">
              <a:lnSpc>
                <a:spcPct val="100000"/>
              </a:lnSpc>
              <a:spcBef>
                <a:spcPts val="100"/>
              </a:spcBef>
            </a:pPr>
            <a:r>
              <a:rPr sz="1800" spc="-10" dirty="0">
                <a:solidFill>
                  <a:srgbClr val="585858"/>
                </a:solidFill>
                <a:latin typeface="Arial"/>
                <a:cs typeface="Arial"/>
              </a:rPr>
              <a:t>Выявление </a:t>
            </a:r>
            <a:r>
              <a:rPr sz="1800" spc="-5" dirty="0">
                <a:solidFill>
                  <a:srgbClr val="585858"/>
                </a:solidFill>
                <a:latin typeface="Arial"/>
                <a:cs typeface="Arial"/>
              </a:rPr>
              <a:t> </a:t>
            </a:r>
            <a:r>
              <a:rPr sz="1800" dirty="0">
                <a:solidFill>
                  <a:srgbClr val="585858"/>
                </a:solidFill>
                <a:latin typeface="Arial"/>
                <a:cs typeface="Arial"/>
              </a:rPr>
              <a:t>п</a:t>
            </a:r>
            <a:r>
              <a:rPr sz="1800" spc="-45" dirty="0">
                <a:solidFill>
                  <a:srgbClr val="585858"/>
                </a:solidFill>
                <a:latin typeface="Arial"/>
                <a:cs typeface="Arial"/>
              </a:rPr>
              <a:t>о</a:t>
            </a:r>
            <a:r>
              <a:rPr sz="1800" dirty="0">
                <a:solidFill>
                  <a:srgbClr val="585858"/>
                </a:solidFill>
                <a:latin typeface="Arial"/>
                <a:cs typeface="Arial"/>
              </a:rPr>
              <a:t>тр</a:t>
            </a:r>
            <a:r>
              <a:rPr sz="1800" spc="-35" dirty="0">
                <a:solidFill>
                  <a:srgbClr val="585858"/>
                </a:solidFill>
                <a:latin typeface="Arial"/>
                <a:cs typeface="Arial"/>
              </a:rPr>
              <a:t>е</a:t>
            </a:r>
            <a:r>
              <a:rPr sz="1800" dirty="0">
                <a:solidFill>
                  <a:srgbClr val="585858"/>
                </a:solidFill>
                <a:latin typeface="Arial"/>
                <a:cs typeface="Arial"/>
              </a:rPr>
              <a:t>бнос</a:t>
            </a:r>
            <a:r>
              <a:rPr sz="1800" spc="-25" dirty="0">
                <a:solidFill>
                  <a:srgbClr val="585858"/>
                </a:solidFill>
                <a:latin typeface="Arial"/>
                <a:cs typeface="Arial"/>
              </a:rPr>
              <a:t>т</a:t>
            </a:r>
            <a:r>
              <a:rPr sz="1800" spc="-5" dirty="0">
                <a:solidFill>
                  <a:srgbClr val="585858"/>
                </a:solidFill>
                <a:latin typeface="Arial"/>
                <a:cs typeface="Arial"/>
              </a:rPr>
              <a:t>ей</a:t>
            </a:r>
            <a:endParaRPr sz="1800">
              <a:latin typeface="Arial"/>
              <a:cs typeface="Arial"/>
            </a:endParaRPr>
          </a:p>
        </p:txBody>
      </p:sp>
      <p:grpSp>
        <p:nvGrpSpPr>
          <p:cNvPr id="105" name="object 105"/>
          <p:cNvGrpSpPr/>
          <p:nvPr/>
        </p:nvGrpSpPr>
        <p:grpSpPr>
          <a:xfrm>
            <a:off x="3445002" y="2869564"/>
            <a:ext cx="1090295" cy="1044575"/>
            <a:chOff x="3445002" y="2869564"/>
            <a:chExt cx="1090295" cy="1044575"/>
          </a:xfrm>
        </p:grpSpPr>
        <p:sp>
          <p:nvSpPr>
            <p:cNvPr id="106" name="object 106"/>
            <p:cNvSpPr/>
            <p:nvPr/>
          </p:nvSpPr>
          <p:spPr>
            <a:xfrm>
              <a:off x="3445002" y="2884169"/>
              <a:ext cx="890269" cy="530860"/>
            </a:xfrm>
            <a:custGeom>
              <a:avLst/>
              <a:gdLst/>
              <a:ahLst/>
              <a:cxnLst/>
              <a:rect l="l" t="t" r="r" b="b"/>
              <a:pathLst>
                <a:path w="890270" h="530860">
                  <a:moveTo>
                    <a:pt x="890015" y="0"/>
                  </a:moveTo>
                  <a:lnTo>
                    <a:pt x="0" y="0"/>
                  </a:lnTo>
                  <a:lnTo>
                    <a:pt x="0" y="530351"/>
                  </a:lnTo>
                  <a:lnTo>
                    <a:pt x="890015" y="530351"/>
                  </a:lnTo>
                  <a:lnTo>
                    <a:pt x="890015" y="0"/>
                  </a:lnTo>
                  <a:close/>
                </a:path>
              </a:pathLst>
            </a:custGeom>
            <a:solidFill>
              <a:srgbClr val="F1F1F1"/>
            </a:solidFill>
          </p:spPr>
          <p:txBody>
            <a:bodyPr wrap="square" lIns="0" tIns="0" rIns="0" bIns="0" rtlCol="0"/>
            <a:lstStyle/>
            <a:p>
              <a:endParaRPr/>
            </a:p>
          </p:txBody>
        </p:sp>
        <p:sp>
          <p:nvSpPr>
            <p:cNvPr id="107" name="object 107"/>
            <p:cNvSpPr/>
            <p:nvPr/>
          </p:nvSpPr>
          <p:spPr>
            <a:xfrm>
              <a:off x="4347083" y="2884169"/>
              <a:ext cx="173355" cy="1015365"/>
            </a:xfrm>
            <a:custGeom>
              <a:avLst/>
              <a:gdLst/>
              <a:ahLst/>
              <a:cxnLst/>
              <a:rect l="l" t="t" r="r" b="b"/>
              <a:pathLst>
                <a:path w="173354" h="1015364">
                  <a:moveTo>
                    <a:pt x="0" y="0"/>
                  </a:moveTo>
                  <a:lnTo>
                    <a:pt x="0" y="530351"/>
                  </a:lnTo>
                </a:path>
                <a:path w="173354" h="1015364">
                  <a:moveTo>
                    <a:pt x="0" y="406907"/>
                  </a:moveTo>
                  <a:lnTo>
                    <a:pt x="173227" y="1015110"/>
                  </a:lnTo>
                </a:path>
              </a:pathLst>
            </a:custGeom>
            <a:ln w="28956">
              <a:solidFill>
                <a:srgbClr val="A6A6A6"/>
              </a:solidFill>
            </a:ln>
          </p:spPr>
          <p:txBody>
            <a:bodyPr wrap="square" lIns="0" tIns="0" rIns="0" bIns="0" rtlCol="0"/>
            <a:lstStyle/>
            <a:p>
              <a:endParaRPr/>
            </a:p>
          </p:txBody>
        </p:sp>
      </p:grpSp>
      <p:sp>
        <p:nvSpPr>
          <p:cNvPr id="108" name="object 108"/>
          <p:cNvSpPr txBox="1"/>
          <p:nvPr/>
        </p:nvSpPr>
        <p:spPr>
          <a:xfrm>
            <a:off x="3445002" y="2884170"/>
            <a:ext cx="887730" cy="271145"/>
          </a:xfrm>
          <a:prstGeom prst="rect">
            <a:avLst/>
          </a:prstGeom>
          <a:solidFill>
            <a:srgbClr val="F1F1F1"/>
          </a:solidFill>
        </p:spPr>
        <p:txBody>
          <a:bodyPr vert="horz" wrap="square" lIns="0" tIns="0" rIns="0" bIns="0" rtlCol="0">
            <a:spAutoFit/>
          </a:bodyPr>
          <a:lstStyle/>
          <a:p>
            <a:pPr marL="145415">
              <a:lnSpc>
                <a:spcPts val="2039"/>
              </a:lnSpc>
            </a:pPr>
            <a:r>
              <a:rPr sz="1800" spc="-5" dirty="0">
                <a:solidFill>
                  <a:srgbClr val="585858"/>
                </a:solidFill>
                <a:latin typeface="Arial"/>
                <a:cs typeface="Arial"/>
              </a:rPr>
              <a:t>Sprint</a:t>
            </a:r>
            <a:endParaRPr sz="1800">
              <a:latin typeface="Arial"/>
              <a:cs typeface="Arial"/>
            </a:endParaRPr>
          </a:p>
        </p:txBody>
      </p:sp>
      <p:sp>
        <p:nvSpPr>
          <p:cNvPr id="109" name="object 109"/>
          <p:cNvSpPr txBox="1"/>
          <p:nvPr/>
        </p:nvSpPr>
        <p:spPr>
          <a:xfrm>
            <a:off x="3445002" y="3155174"/>
            <a:ext cx="887730" cy="259715"/>
          </a:xfrm>
          <a:prstGeom prst="rect">
            <a:avLst/>
          </a:prstGeom>
          <a:solidFill>
            <a:srgbClr val="F1F1F1"/>
          </a:solidFill>
        </p:spPr>
        <p:txBody>
          <a:bodyPr vert="horz" wrap="square" lIns="0" tIns="0" rIns="0" bIns="0" rtlCol="0">
            <a:spAutoFit/>
          </a:bodyPr>
          <a:lstStyle/>
          <a:p>
            <a:pPr marL="38735">
              <a:lnSpc>
                <a:spcPts val="2039"/>
              </a:lnSpc>
            </a:pPr>
            <a:r>
              <a:rPr sz="1800" spc="-5" dirty="0">
                <a:solidFill>
                  <a:srgbClr val="585858"/>
                </a:solidFill>
                <a:latin typeface="Arial"/>
                <a:cs typeface="Arial"/>
              </a:rPr>
              <a:t>Backlog</a:t>
            </a:r>
            <a:endParaRPr sz="1800">
              <a:latin typeface="Arial"/>
              <a:cs typeface="Arial"/>
            </a:endParaRPr>
          </a:p>
        </p:txBody>
      </p:sp>
      <p:grpSp>
        <p:nvGrpSpPr>
          <p:cNvPr id="110" name="object 110"/>
          <p:cNvGrpSpPr/>
          <p:nvPr/>
        </p:nvGrpSpPr>
        <p:grpSpPr>
          <a:xfrm>
            <a:off x="2982722" y="2802508"/>
            <a:ext cx="7243445" cy="3403600"/>
            <a:chOff x="2982722" y="2802508"/>
            <a:chExt cx="7243445" cy="3403600"/>
          </a:xfrm>
        </p:grpSpPr>
        <p:sp>
          <p:nvSpPr>
            <p:cNvPr id="111" name="object 111"/>
            <p:cNvSpPr/>
            <p:nvPr/>
          </p:nvSpPr>
          <p:spPr>
            <a:xfrm>
              <a:off x="9685019" y="4169663"/>
              <a:ext cx="541020" cy="721360"/>
            </a:xfrm>
            <a:custGeom>
              <a:avLst/>
              <a:gdLst/>
              <a:ahLst/>
              <a:cxnLst/>
              <a:rect l="l" t="t" r="r" b="b"/>
              <a:pathLst>
                <a:path w="541020" h="721360">
                  <a:moveTo>
                    <a:pt x="215519" y="0"/>
                  </a:moveTo>
                  <a:lnTo>
                    <a:pt x="215519" y="180212"/>
                  </a:lnTo>
                  <a:lnTo>
                    <a:pt x="0" y="180212"/>
                  </a:lnTo>
                  <a:lnTo>
                    <a:pt x="0" y="540638"/>
                  </a:lnTo>
                  <a:lnTo>
                    <a:pt x="215519" y="540638"/>
                  </a:lnTo>
                  <a:lnTo>
                    <a:pt x="215519" y="720852"/>
                  </a:lnTo>
                  <a:lnTo>
                    <a:pt x="541020" y="360425"/>
                  </a:lnTo>
                  <a:lnTo>
                    <a:pt x="215519" y="0"/>
                  </a:lnTo>
                  <a:close/>
                </a:path>
              </a:pathLst>
            </a:custGeom>
            <a:solidFill>
              <a:srgbClr val="00AF50"/>
            </a:solidFill>
          </p:spPr>
          <p:txBody>
            <a:bodyPr wrap="square" lIns="0" tIns="0" rIns="0" bIns="0" rtlCol="0"/>
            <a:lstStyle/>
            <a:p>
              <a:endParaRPr/>
            </a:p>
          </p:txBody>
        </p:sp>
        <p:sp>
          <p:nvSpPr>
            <p:cNvPr id="112" name="object 112"/>
            <p:cNvSpPr/>
            <p:nvPr/>
          </p:nvSpPr>
          <p:spPr>
            <a:xfrm>
              <a:off x="6701789" y="2817113"/>
              <a:ext cx="718185" cy="460375"/>
            </a:xfrm>
            <a:custGeom>
              <a:avLst/>
              <a:gdLst/>
              <a:ahLst/>
              <a:cxnLst/>
              <a:rect l="l" t="t" r="r" b="b"/>
              <a:pathLst>
                <a:path w="718184" h="460375">
                  <a:moveTo>
                    <a:pt x="717803" y="0"/>
                  </a:moveTo>
                  <a:lnTo>
                    <a:pt x="0" y="0"/>
                  </a:lnTo>
                  <a:lnTo>
                    <a:pt x="0" y="460248"/>
                  </a:lnTo>
                  <a:lnTo>
                    <a:pt x="717803" y="460248"/>
                  </a:lnTo>
                  <a:lnTo>
                    <a:pt x="717803" y="0"/>
                  </a:lnTo>
                  <a:close/>
                </a:path>
              </a:pathLst>
            </a:custGeom>
            <a:solidFill>
              <a:srgbClr val="D9D9D9"/>
            </a:solidFill>
          </p:spPr>
          <p:txBody>
            <a:bodyPr wrap="square" lIns="0" tIns="0" rIns="0" bIns="0" rtlCol="0"/>
            <a:lstStyle/>
            <a:p>
              <a:endParaRPr/>
            </a:p>
          </p:txBody>
        </p:sp>
        <p:sp>
          <p:nvSpPr>
            <p:cNvPr id="113" name="object 113"/>
            <p:cNvSpPr/>
            <p:nvPr/>
          </p:nvSpPr>
          <p:spPr>
            <a:xfrm>
              <a:off x="6701789" y="2817113"/>
              <a:ext cx="718185" cy="460375"/>
            </a:xfrm>
            <a:custGeom>
              <a:avLst/>
              <a:gdLst/>
              <a:ahLst/>
              <a:cxnLst/>
              <a:rect l="l" t="t" r="r" b="b"/>
              <a:pathLst>
                <a:path w="718184" h="460375">
                  <a:moveTo>
                    <a:pt x="0" y="460248"/>
                  </a:moveTo>
                  <a:lnTo>
                    <a:pt x="717803" y="460248"/>
                  </a:lnTo>
                  <a:lnTo>
                    <a:pt x="717803" y="0"/>
                  </a:lnTo>
                  <a:lnTo>
                    <a:pt x="0" y="0"/>
                  </a:lnTo>
                  <a:lnTo>
                    <a:pt x="0" y="460248"/>
                  </a:lnTo>
                  <a:close/>
                </a:path>
              </a:pathLst>
            </a:custGeom>
            <a:ln w="25908">
              <a:solidFill>
                <a:srgbClr val="7E7E7E"/>
              </a:solidFill>
            </a:ln>
          </p:spPr>
          <p:txBody>
            <a:bodyPr wrap="square" lIns="0" tIns="0" rIns="0" bIns="0" rtlCol="0"/>
            <a:lstStyle/>
            <a:p>
              <a:endParaRPr/>
            </a:p>
          </p:txBody>
        </p:sp>
        <p:sp>
          <p:nvSpPr>
            <p:cNvPr id="114" name="object 114"/>
            <p:cNvSpPr/>
            <p:nvPr/>
          </p:nvSpPr>
          <p:spPr>
            <a:xfrm>
              <a:off x="6701789" y="2817113"/>
              <a:ext cx="718185" cy="460375"/>
            </a:xfrm>
            <a:custGeom>
              <a:avLst/>
              <a:gdLst/>
              <a:ahLst/>
              <a:cxnLst/>
              <a:rect l="l" t="t" r="r" b="b"/>
              <a:pathLst>
                <a:path w="718184" h="460375">
                  <a:moveTo>
                    <a:pt x="0" y="0"/>
                  </a:moveTo>
                  <a:lnTo>
                    <a:pt x="717676" y="460375"/>
                  </a:lnTo>
                </a:path>
              </a:pathLst>
            </a:custGeom>
            <a:ln w="19812">
              <a:solidFill>
                <a:srgbClr val="5BD078"/>
              </a:solidFill>
            </a:ln>
          </p:spPr>
          <p:txBody>
            <a:bodyPr wrap="square" lIns="0" tIns="0" rIns="0" bIns="0" rtlCol="0"/>
            <a:lstStyle/>
            <a:p>
              <a:endParaRPr/>
            </a:p>
          </p:txBody>
        </p:sp>
        <p:sp>
          <p:nvSpPr>
            <p:cNvPr id="115" name="object 115"/>
            <p:cNvSpPr/>
            <p:nvPr/>
          </p:nvSpPr>
          <p:spPr>
            <a:xfrm>
              <a:off x="6701789" y="2817113"/>
              <a:ext cx="504825" cy="381000"/>
            </a:xfrm>
            <a:custGeom>
              <a:avLst/>
              <a:gdLst/>
              <a:ahLst/>
              <a:cxnLst/>
              <a:rect l="l" t="t" r="r" b="b"/>
              <a:pathLst>
                <a:path w="504825" h="381000">
                  <a:moveTo>
                    <a:pt x="0" y="0"/>
                  </a:moveTo>
                  <a:lnTo>
                    <a:pt x="311150" y="123825"/>
                  </a:lnTo>
                </a:path>
                <a:path w="504825" h="381000">
                  <a:moveTo>
                    <a:pt x="310895" y="123444"/>
                  </a:moveTo>
                  <a:lnTo>
                    <a:pt x="504570" y="380619"/>
                  </a:lnTo>
                </a:path>
              </a:pathLst>
            </a:custGeom>
            <a:ln w="28956">
              <a:solidFill>
                <a:srgbClr val="30B6FC"/>
              </a:solidFill>
            </a:ln>
          </p:spPr>
          <p:txBody>
            <a:bodyPr wrap="square" lIns="0" tIns="0" rIns="0" bIns="0" rtlCol="0"/>
            <a:lstStyle/>
            <a:p>
              <a:endParaRPr/>
            </a:p>
          </p:txBody>
        </p:sp>
        <p:sp>
          <p:nvSpPr>
            <p:cNvPr id="116" name="object 116"/>
            <p:cNvSpPr/>
            <p:nvPr/>
          </p:nvSpPr>
          <p:spPr>
            <a:xfrm>
              <a:off x="5311901" y="2858261"/>
              <a:ext cx="797560" cy="547370"/>
            </a:xfrm>
            <a:custGeom>
              <a:avLst/>
              <a:gdLst/>
              <a:ahLst/>
              <a:cxnLst/>
              <a:rect l="l" t="t" r="r" b="b"/>
              <a:pathLst>
                <a:path w="797560" h="547370">
                  <a:moveTo>
                    <a:pt x="797051" y="0"/>
                  </a:moveTo>
                  <a:lnTo>
                    <a:pt x="0" y="0"/>
                  </a:lnTo>
                  <a:lnTo>
                    <a:pt x="0" y="547115"/>
                  </a:lnTo>
                  <a:lnTo>
                    <a:pt x="797051" y="547115"/>
                  </a:lnTo>
                  <a:lnTo>
                    <a:pt x="797051" y="0"/>
                  </a:lnTo>
                  <a:close/>
                </a:path>
              </a:pathLst>
            </a:custGeom>
            <a:solidFill>
              <a:srgbClr val="D9D9D9"/>
            </a:solidFill>
          </p:spPr>
          <p:txBody>
            <a:bodyPr wrap="square" lIns="0" tIns="0" rIns="0" bIns="0" rtlCol="0"/>
            <a:lstStyle/>
            <a:p>
              <a:endParaRPr/>
            </a:p>
          </p:txBody>
        </p:sp>
        <p:sp>
          <p:nvSpPr>
            <p:cNvPr id="117" name="object 117"/>
            <p:cNvSpPr/>
            <p:nvPr/>
          </p:nvSpPr>
          <p:spPr>
            <a:xfrm>
              <a:off x="5311901" y="2858261"/>
              <a:ext cx="797560" cy="547370"/>
            </a:xfrm>
            <a:custGeom>
              <a:avLst/>
              <a:gdLst/>
              <a:ahLst/>
              <a:cxnLst/>
              <a:rect l="l" t="t" r="r" b="b"/>
              <a:pathLst>
                <a:path w="797560" h="547370">
                  <a:moveTo>
                    <a:pt x="0" y="547115"/>
                  </a:moveTo>
                  <a:lnTo>
                    <a:pt x="797051" y="547115"/>
                  </a:lnTo>
                  <a:lnTo>
                    <a:pt x="797051" y="0"/>
                  </a:lnTo>
                  <a:lnTo>
                    <a:pt x="0" y="0"/>
                  </a:lnTo>
                  <a:lnTo>
                    <a:pt x="0" y="547115"/>
                  </a:lnTo>
                  <a:close/>
                </a:path>
                <a:path w="797560" h="547370">
                  <a:moveTo>
                    <a:pt x="275844" y="547115"/>
                  </a:moveTo>
                  <a:lnTo>
                    <a:pt x="530352" y="547115"/>
                  </a:lnTo>
                  <a:lnTo>
                    <a:pt x="530352" y="0"/>
                  </a:lnTo>
                  <a:lnTo>
                    <a:pt x="275844" y="0"/>
                  </a:lnTo>
                  <a:lnTo>
                    <a:pt x="275844" y="547115"/>
                  </a:lnTo>
                  <a:close/>
                </a:path>
              </a:pathLst>
            </a:custGeom>
            <a:ln w="25908">
              <a:solidFill>
                <a:srgbClr val="7E7E7E"/>
              </a:solidFill>
            </a:ln>
          </p:spPr>
          <p:txBody>
            <a:bodyPr wrap="square" lIns="0" tIns="0" rIns="0" bIns="0" rtlCol="0"/>
            <a:lstStyle/>
            <a:p>
              <a:endParaRPr/>
            </a:p>
          </p:txBody>
        </p:sp>
        <p:pic>
          <p:nvPicPr>
            <p:cNvPr id="118" name="object 118"/>
            <p:cNvPicPr/>
            <p:nvPr/>
          </p:nvPicPr>
          <p:blipFill>
            <a:blip r:embed="rId2" cstate="print"/>
            <a:stretch>
              <a:fillRect/>
            </a:stretch>
          </p:blipFill>
          <p:spPr>
            <a:xfrm>
              <a:off x="5358383" y="2907791"/>
              <a:ext cx="167640" cy="103632"/>
            </a:xfrm>
            <a:prstGeom prst="rect">
              <a:avLst/>
            </a:prstGeom>
          </p:spPr>
        </p:pic>
        <p:pic>
          <p:nvPicPr>
            <p:cNvPr id="119" name="object 119"/>
            <p:cNvPicPr/>
            <p:nvPr/>
          </p:nvPicPr>
          <p:blipFill>
            <a:blip r:embed="rId3" cstate="print"/>
            <a:stretch>
              <a:fillRect/>
            </a:stretch>
          </p:blipFill>
          <p:spPr>
            <a:xfrm>
              <a:off x="5353811" y="3046475"/>
              <a:ext cx="169163" cy="105156"/>
            </a:xfrm>
            <a:prstGeom prst="rect">
              <a:avLst/>
            </a:prstGeom>
          </p:spPr>
        </p:pic>
        <p:pic>
          <p:nvPicPr>
            <p:cNvPr id="120" name="object 120"/>
            <p:cNvPicPr/>
            <p:nvPr/>
          </p:nvPicPr>
          <p:blipFill>
            <a:blip r:embed="rId4" cstate="print"/>
            <a:stretch>
              <a:fillRect/>
            </a:stretch>
          </p:blipFill>
          <p:spPr>
            <a:xfrm>
              <a:off x="5350764" y="3186683"/>
              <a:ext cx="169163" cy="103632"/>
            </a:xfrm>
            <a:prstGeom prst="rect">
              <a:avLst/>
            </a:prstGeom>
          </p:spPr>
        </p:pic>
        <p:pic>
          <p:nvPicPr>
            <p:cNvPr id="121" name="object 121"/>
            <p:cNvPicPr/>
            <p:nvPr/>
          </p:nvPicPr>
          <p:blipFill>
            <a:blip r:embed="rId3" cstate="print"/>
            <a:stretch>
              <a:fillRect/>
            </a:stretch>
          </p:blipFill>
          <p:spPr>
            <a:xfrm>
              <a:off x="5634227" y="2929127"/>
              <a:ext cx="169164" cy="105156"/>
            </a:xfrm>
            <a:prstGeom prst="rect">
              <a:avLst/>
            </a:prstGeom>
          </p:spPr>
        </p:pic>
        <p:pic>
          <p:nvPicPr>
            <p:cNvPr id="122" name="object 122"/>
            <p:cNvPicPr/>
            <p:nvPr/>
          </p:nvPicPr>
          <p:blipFill>
            <a:blip r:embed="rId5" cstate="print"/>
            <a:stretch>
              <a:fillRect/>
            </a:stretch>
          </p:blipFill>
          <p:spPr>
            <a:xfrm>
              <a:off x="5620511" y="3139439"/>
              <a:ext cx="169163" cy="103632"/>
            </a:xfrm>
            <a:prstGeom prst="rect">
              <a:avLst/>
            </a:prstGeom>
          </p:spPr>
        </p:pic>
        <p:pic>
          <p:nvPicPr>
            <p:cNvPr id="123" name="object 123"/>
            <p:cNvPicPr/>
            <p:nvPr/>
          </p:nvPicPr>
          <p:blipFill>
            <a:blip r:embed="rId3" cstate="print"/>
            <a:stretch>
              <a:fillRect/>
            </a:stretch>
          </p:blipFill>
          <p:spPr>
            <a:xfrm>
              <a:off x="5900927" y="2935223"/>
              <a:ext cx="169164" cy="105156"/>
            </a:xfrm>
            <a:prstGeom prst="rect">
              <a:avLst/>
            </a:prstGeom>
          </p:spPr>
        </p:pic>
        <p:pic>
          <p:nvPicPr>
            <p:cNvPr id="124" name="object 124"/>
            <p:cNvPicPr/>
            <p:nvPr/>
          </p:nvPicPr>
          <p:blipFill>
            <a:blip r:embed="rId3" cstate="print"/>
            <a:stretch>
              <a:fillRect/>
            </a:stretch>
          </p:blipFill>
          <p:spPr>
            <a:xfrm>
              <a:off x="5907023" y="3084575"/>
              <a:ext cx="169163" cy="105156"/>
            </a:xfrm>
            <a:prstGeom prst="rect">
              <a:avLst/>
            </a:prstGeom>
          </p:spPr>
        </p:pic>
        <p:sp>
          <p:nvSpPr>
            <p:cNvPr id="125" name="object 125"/>
            <p:cNvSpPr/>
            <p:nvPr/>
          </p:nvSpPr>
          <p:spPr>
            <a:xfrm>
              <a:off x="3004566" y="5634989"/>
              <a:ext cx="2621280" cy="551815"/>
            </a:xfrm>
            <a:custGeom>
              <a:avLst/>
              <a:gdLst/>
              <a:ahLst/>
              <a:cxnLst/>
              <a:rect l="l" t="t" r="r" b="b"/>
              <a:pathLst>
                <a:path w="2621279" h="551814">
                  <a:moveTo>
                    <a:pt x="2621280" y="0"/>
                  </a:moveTo>
                  <a:lnTo>
                    <a:pt x="0" y="0"/>
                  </a:lnTo>
                  <a:lnTo>
                    <a:pt x="0" y="551688"/>
                  </a:lnTo>
                  <a:lnTo>
                    <a:pt x="2621280" y="551688"/>
                  </a:lnTo>
                  <a:lnTo>
                    <a:pt x="2621280" y="0"/>
                  </a:lnTo>
                  <a:close/>
                </a:path>
              </a:pathLst>
            </a:custGeom>
            <a:solidFill>
              <a:srgbClr val="FAE6B3"/>
            </a:solidFill>
          </p:spPr>
          <p:txBody>
            <a:bodyPr wrap="square" lIns="0" tIns="0" rIns="0" bIns="0" rtlCol="0"/>
            <a:lstStyle/>
            <a:p>
              <a:endParaRPr/>
            </a:p>
          </p:txBody>
        </p:sp>
        <p:sp>
          <p:nvSpPr>
            <p:cNvPr id="126" name="object 126"/>
            <p:cNvSpPr/>
            <p:nvPr/>
          </p:nvSpPr>
          <p:spPr>
            <a:xfrm>
              <a:off x="3001772" y="5145785"/>
              <a:ext cx="824865" cy="1041400"/>
            </a:xfrm>
            <a:custGeom>
              <a:avLst/>
              <a:gdLst/>
              <a:ahLst/>
              <a:cxnLst/>
              <a:rect l="l" t="t" r="r" b="b"/>
              <a:pathLst>
                <a:path w="824864" h="1041400">
                  <a:moveTo>
                    <a:pt x="0" y="489203"/>
                  </a:moveTo>
                  <a:lnTo>
                    <a:pt x="0" y="1040891"/>
                  </a:lnTo>
                </a:path>
                <a:path w="824864" h="1041400">
                  <a:moveTo>
                    <a:pt x="0" y="473341"/>
                  </a:moveTo>
                  <a:lnTo>
                    <a:pt x="824864" y="0"/>
                  </a:lnTo>
                </a:path>
              </a:pathLst>
            </a:custGeom>
            <a:ln w="38100">
              <a:solidFill>
                <a:srgbClr val="A6A6A6"/>
              </a:solidFill>
            </a:ln>
          </p:spPr>
          <p:txBody>
            <a:bodyPr wrap="square" lIns="0" tIns="0" rIns="0" bIns="0" rtlCol="0"/>
            <a:lstStyle/>
            <a:p>
              <a:endParaRPr/>
            </a:p>
          </p:txBody>
        </p:sp>
      </p:grpSp>
      <p:sp>
        <p:nvSpPr>
          <p:cNvPr id="127" name="object 127"/>
          <p:cNvSpPr txBox="1"/>
          <p:nvPr/>
        </p:nvSpPr>
        <p:spPr>
          <a:xfrm>
            <a:off x="3020822" y="5618784"/>
            <a:ext cx="2605405" cy="574040"/>
          </a:xfrm>
          <a:prstGeom prst="rect">
            <a:avLst/>
          </a:prstGeom>
        </p:spPr>
        <p:txBody>
          <a:bodyPr vert="horz" wrap="square" lIns="0" tIns="12700" rIns="0" bIns="0" rtlCol="0">
            <a:spAutoFit/>
          </a:bodyPr>
          <a:lstStyle/>
          <a:p>
            <a:pPr marR="8255" algn="ctr">
              <a:lnSpc>
                <a:spcPct val="100000"/>
              </a:lnSpc>
              <a:spcBef>
                <a:spcPts val="100"/>
              </a:spcBef>
            </a:pPr>
            <a:r>
              <a:rPr sz="1800" spc="-10" dirty="0">
                <a:solidFill>
                  <a:srgbClr val="585858"/>
                </a:solidFill>
                <a:latin typeface="Arial"/>
                <a:cs typeface="Arial"/>
              </a:rPr>
              <a:t>Планирование</a:t>
            </a:r>
            <a:r>
              <a:rPr sz="1800" spc="-25" dirty="0">
                <a:solidFill>
                  <a:srgbClr val="585858"/>
                </a:solidFill>
                <a:latin typeface="Arial"/>
                <a:cs typeface="Arial"/>
              </a:rPr>
              <a:t> </a:t>
            </a:r>
            <a:r>
              <a:rPr sz="1800" spc="-5" dirty="0">
                <a:solidFill>
                  <a:srgbClr val="585858"/>
                </a:solidFill>
                <a:latin typeface="Arial"/>
                <a:cs typeface="Arial"/>
              </a:rPr>
              <a:t>спринта:</a:t>
            </a:r>
            <a:endParaRPr sz="1800">
              <a:latin typeface="Arial"/>
              <a:cs typeface="Arial"/>
            </a:endParaRPr>
          </a:p>
          <a:p>
            <a:pPr marR="8890" algn="ctr">
              <a:lnSpc>
                <a:spcPct val="100000"/>
              </a:lnSpc>
            </a:pPr>
            <a:r>
              <a:rPr sz="1800" b="1" spc="-5" dirty="0">
                <a:solidFill>
                  <a:srgbClr val="585858"/>
                </a:solidFill>
                <a:latin typeface="Arial"/>
                <a:cs typeface="Arial"/>
              </a:rPr>
              <a:t>цели</a:t>
            </a:r>
            <a:r>
              <a:rPr sz="1800" b="1" spc="-25" dirty="0">
                <a:solidFill>
                  <a:srgbClr val="585858"/>
                </a:solidFill>
                <a:latin typeface="Arial"/>
                <a:cs typeface="Arial"/>
              </a:rPr>
              <a:t> </a:t>
            </a:r>
            <a:r>
              <a:rPr sz="1800" dirty="0">
                <a:solidFill>
                  <a:srgbClr val="585858"/>
                </a:solidFill>
                <a:latin typeface="Arial"/>
                <a:cs typeface="Arial"/>
              </a:rPr>
              <a:t>и</a:t>
            </a:r>
            <a:r>
              <a:rPr sz="1800" spc="-35" dirty="0">
                <a:solidFill>
                  <a:srgbClr val="585858"/>
                </a:solidFill>
                <a:latin typeface="Arial"/>
                <a:cs typeface="Arial"/>
              </a:rPr>
              <a:t> </a:t>
            </a:r>
            <a:r>
              <a:rPr sz="1800" spc="-5" dirty="0">
                <a:solidFill>
                  <a:srgbClr val="585858"/>
                </a:solidFill>
                <a:latin typeface="Arial"/>
                <a:cs typeface="Arial"/>
              </a:rPr>
              <a:t>scope</a:t>
            </a:r>
            <a:endParaRPr sz="1800">
              <a:latin typeface="Arial"/>
              <a:cs typeface="Arial"/>
            </a:endParaRPr>
          </a:p>
        </p:txBody>
      </p:sp>
      <p:grpSp>
        <p:nvGrpSpPr>
          <p:cNvPr id="128" name="object 128"/>
          <p:cNvGrpSpPr/>
          <p:nvPr/>
        </p:nvGrpSpPr>
        <p:grpSpPr>
          <a:xfrm>
            <a:off x="944117" y="5081396"/>
            <a:ext cx="1992630" cy="1112520"/>
            <a:chOff x="944117" y="5081396"/>
            <a:chExt cx="1992630" cy="1112520"/>
          </a:xfrm>
        </p:grpSpPr>
        <p:sp>
          <p:nvSpPr>
            <p:cNvPr id="129" name="object 129"/>
            <p:cNvSpPr/>
            <p:nvPr/>
          </p:nvSpPr>
          <p:spPr>
            <a:xfrm>
              <a:off x="944117" y="5540501"/>
              <a:ext cx="1542415" cy="634365"/>
            </a:xfrm>
            <a:custGeom>
              <a:avLst/>
              <a:gdLst/>
              <a:ahLst/>
              <a:cxnLst/>
              <a:rect l="l" t="t" r="r" b="b"/>
              <a:pathLst>
                <a:path w="1542414" h="634364">
                  <a:moveTo>
                    <a:pt x="1542288" y="0"/>
                  </a:moveTo>
                  <a:lnTo>
                    <a:pt x="0" y="0"/>
                  </a:lnTo>
                  <a:lnTo>
                    <a:pt x="0" y="633984"/>
                  </a:lnTo>
                  <a:lnTo>
                    <a:pt x="1542288" y="633984"/>
                  </a:lnTo>
                  <a:lnTo>
                    <a:pt x="1542288" y="0"/>
                  </a:lnTo>
                  <a:close/>
                </a:path>
              </a:pathLst>
            </a:custGeom>
            <a:solidFill>
              <a:srgbClr val="FAE6B3"/>
            </a:solidFill>
          </p:spPr>
          <p:txBody>
            <a:bodyPr wrap="square" lIns="0" tIns="0" rIns="0" bIns="0" rtlCol="0"/>
            <a:lstStyle/>
            <a:p>
              <a:endParaRPr/>
            </a:p>
          </p:txBody>
        </p:sp>
        <p:sp>
          <p:nvSpPr>
            <p:cNvPr id="130" name="object 130"/>
            <p:cNvSpPr/>
            <p:nvPr/>
          </p:nvSpPr>
          <p:spPr>
            <a:xfrm>
              <a:off x="2501137" y="5100446"/>
              <a:ext cx="416559" cy="1074420"/>
            </a:xfrm>
            <a:custGeom>
              <a:avLst/>
              <a:gdLst/>
              <a:ahLst/>
              <a:cxnLst/>
              <a:rect l="l" t="t" r="r" b="b"/>
              <a:pathLst>
                <a:path w="416560" h="1074420">
                  <a:moveTo>
                    <a:pt x="0" y="440054"/>
                  </a:moveTo>
                  <a:lnTo>
                    <a:pt x="0" y="1074039"/>
                  </a:lnTo>
                </a:path>
                <a:path w="416560" h="1074420">
                  <a:moveTo>
                    <a:pt x="0" y="541070"/>
                  </a:moveTo>
                  <a:lnTo>
                    <a:pt x="416051" y="0"/>
                  </a:lnTo>
                </a:path>
              </a:pathLst>
            </a:custGeom>
            <a:ln w="38100">
              <a:solidFill>
                <a:srgbClr val="A6A6A6"/>
              </a:solidFill>
            </a:ln>
          </p:spPr>
          <p:txBody>
            <a:bodyPr wrap="square" lIns="0" tIns="0" rIns="0" bIns="0" rtlCol="0"/>
            <a:lstStyle/>
            <a:p>
              <a:endParaRPr/>
            </a:p>
          </p:txBody>
        </p:sp>
      </p:grpSp>
      <p:sp>
        <p:nvSpPr>
          <p:cNvPr id="131" name="object 131"/>
          <p:cNvSpPr txBox="1"/>
          <p:nvPr/>
        </p:nvSpPr>
        <p:spPr>
          <a:xfrm>
            <a:off x="944117" y="5565140"/>
            <a:ext cx="1537970" cy="574040"/>
          </a:xfrm>
          <a:prstGeom prst="rect">
            <a:avLst/>
          </a:prstGeom>
        </p:spPr>
        <p:txBody>
          <a:bodyPr vert="horz" wrap="square" lIns="0" tIns="12700" rIns="0" bIns="0" rtlCol="0">
            <a:spAutoFit/>
          </a:bodyPr>
          <a:lstStyle/>
          <a:p>
            <a:pPr marL="340995" marR="36195" indent="-292735">
              <a:lnSpc>
                <a:spcPct val="100000"/>
              </a:lnSpc>
              <a:spcBef>
                <a:spcPts val="100"/>
              </a:spcBef>
            </a:pPr>
            <a:r>
              <a:rPr sz="1800" dirty="0">
                <a:solidFill>
                  <a:srgbClr val="585858"/>
                </a:solidFill>
                <a:latin typeface="Arial"/>
                <a:cs typeface="Arial"/>
              </a:rPr>
              <a:t>Опр</a:t>
            </a:r>
            <a:r>
              <a:rPr sz="1800" spc="-45" dirty="0">
                <a:solidFill>
                  <a:srgbClr val="585858"/>
                </a:solidFill>
                <a:latin typeface="Arial"/>
                <a:cs typeface="Arial"/>
              </a:rPr>
              <a:t>е</a:t>
            </a:r>
            <a:r>
              <a:rPr sz="1800" dirty="0">
                <a:solidFill>
                  <a:srgbClr val="585858"/>
                </a:solidFill>
                <a:latin typeface="Arial"/>
                <a:cs typeface="Arial"/>
              </a:rPr>
              <a:t>д</a:t>
            </a:r>
            <a:r>
              <a:rPr sz="1800" spc="-70" dirty="0">
                <a:solidFill>
                  <a:srgbClr val="585858"/>
                </a:solidFill>
                <a:latin typeface="Arial"/>
                <a:cs typeface="Arial"/>
              </a:rPr>
              <a:t>е</a:t>
            </a:r>
            <a:r>
              <a:rPr sz="1800" dirty="0">
                <a:solidFill>
                  <a:srgbClr val="585858"/>
                </a:solidFill>
                <a:latin typeface="Arial"/>
                <a:cs typeface="Arial"/>
              </a:rPr>
              <a:t>л</a:t>
            </a:r>
            <a:r>
              <a:rPr sz="1800" spc="-5" dirty="0">
                <a:solidFill>
                  <a:srgbClr val="585858"/>
                </a:solidFill>
                <a:latin typeface="Arial"/>
                <a:cs typeface="Arial"/>
              </a:rPr>
              <a:t>ение  </a:t>
            </a:r>
            <a:r>
              <a:rPr sz="1800" spc="-20" dirty="0">
                <a:solidFill>
                  <a:srgbClr val="585858"/>
                </a:solidFill>
                <a:latin typeface="Arial"/>
                <a:cs typeface="Arial"/>
              </a:rPr>
              <a:t>релизов</a:t>
            </a:r>
            <a:endParaRPr sz="1800">
              <a:latin typeface="Arial"/>
              <a:cs typeface="Arial"/>
            </a:endParaRPr>
          </a:p>
        </p:txBody>
      </p:sp>
      <p:grpSp>
        <p:nvGrpSpPr>
          <p:cNvPr id="132" name="object 132"/>
          <p:cNvGrpSpPr/>
          <p:nvPr/>
        </p:nvGrpSpPr>
        <p:grpSpPr>
          <a:xfrm>
            <a:off x="1526286" y="1958339"/>
            <a:ext cx="1948814" cy="1834514"/>
            <a:chOff x="1526286" y="1958339"/>
            <a:chExt cx="1948814" cy="1834514"/>
          </a:xfrm>
        </p:grpSpPr>
        <p:sp>
          <p:nvSpPr>
            <p:cNvPr id="133" name="object 133"/>
            <p:cNvSpPr/>
            <p:nvPr/>
          </p:nvSpPr>
          <p:spPr>
            <a:xfrm>
              <a:off x="1526286" y="1977389"/>
              <a:ext cx="1144905" cy="733425"/>
            </a:xfrm>
            <a:custGeom>
              <a:avLst/>
              <a:gdLst/>
              <a:ahLst/>
              <a:cxnLst/>
              <a:rect l="l" t="t" r="r" b="b"/>
              <a:pathLst>
                <a:path w="1144905" h="733425">
                  <a:moveTo>
                    <a:pt x="1144524" y="0"/>
                  </a:moveTo>
                  <a:lnTo>
                    <a:pt x="0" y="0"/>
                  </a:lnTo>
                  <a:lnTo>
                    <a:pt x="0" y="733043"/>
                  </a:lnTo>
                  <a:lnTo>
                    <a:pt x="1144524" y="733043"/>
                  </a:lnTo>
                  <a:lnTo>
                    <a:pt x="1144524" y="0"/>
                  </a:lnTo>
                  <a:close/>
                </a:path>
              </a:pathLst>
            </a:custGeom>
            <a:solidFill>
              <a:srgbClr val="F1F1F1"/>
            </a:solidFill>
          </p:spPr>
          <p:txBody>
            <a:bodyPr wrap="square" lIns="0" tIns="0" rIns="0" bIns="0" rtlCol="0"/>
            <a:lstStyle/>
            <a:p>
              <a:endParaRPr/>
            </a:p>
          </p:txBody>
        </p:sp>
        <p:sp>
          <p:nvSpPr>
            <p:cNvPr id="134" name="object 134"/>
            <p:cNvSpPr/>
            <p:nvPr/>
          </p:nvSpPr>
          <p:spPr>
            <a:xfrm>
              <a:off x="2674493" y="1977389"/>
              <a:ext cx="781050" cy="1796414"/>
            </a:xfrm>
            <a:custGeom>
              <a:avLst/>
              <a:gdLst/>
              <a:ahLst/>
              <a:cxnLst/>
              <a:rect l="l" t="t" r="r" b="b"/>
              <a:pathLst>
                <a:path w="781050" h="1796414">
                  <a:moveTo>
                    <a:pt x="0" y="0"/>
                  </a:moveTo>
                  <a:lnTo>
                    <a:pt x="0" y="733044"/>
                  </a:lnTo>
                </a:path>
                <a:path w="781050" h="1796414">
                  <a:moveTo>
                    <a:pt x="0" y="667638"/>
                  </a:moveTo>
                  <a:lnTo>
                    <a:pt x="781049" y="1795907"/>
                  </a:lnTo>
                </a:path>
              </a:pathLst>
            </a:custGeom>
            <a:ln w="38100">
              <a:solidFill>
                <a:srgbClr val="A6A6A6"/>
              </a:solidFill>
            </a:ln>
          </p:spPr>
          <p:txBody>
            <a:bodyPr wrap="square" lIns="0" tIns="0" rIns="0" bIns="0" rtlCol="0"/>
            <a:lstStyle/>
            <a:p>
              <a:endParaRPr/>
            </a:p>
          </p:txBody>
        </p:sp>
      </p:grpSp>
      <p:sp>
        <p:nvSpPr>
          <p:cNvPr id="135" name="object 135"/>
          <p:cNvSpPr txBox="1"/>
          <p:nvPr/>
        </p:nvSpPr>
        <p:spPr>
          <a:xfrm>
            <a:off x="1526286" y="1977389"/>
            <a:ext cx="1129665" cy="236220"/>
          </a:xfrm>
          <a:prstGeom prst="rect">
            <a:avLst/>
          </a:prstGeom>
          <a:solidFill>
            <a:srgbClr val="F1F1F1"/>
          </a:solidFill>
        </p:spPr>
        <p:txBody>
          <a:bodyPr vert="horz" wrap="square" lIns="0" tIns="0" rIns="0" bIns="0" rtlCol="0">
            <a:spAutoFit/>
          </a:bodyPr>
          <a:lstStyle/>
          <a:p>
            <a:pPr marL="179070">
              <a:lnSpc>
                <a:spcPts val="1855"/>
              </a:lnSpc>
            </a:pPr>
            <a:r>
              <a:rPr sz="1800" spc="-10" dirty="0">
                <a:solidFill>
                  <a:srgbClr val="585858"/>
                </a:solidFill>
                <a:latin typeface="Arial"/>
                <a:cs typeface="Arial"/>
              </a:rPr>
              <a:t>Пакеты</a:t>
            </a:r>
            <a:endParaRPr sz="1800">
              <a:latin typeface="Arial"/>
              <a:cs typeface="Arial"/>
            </a:endParaRPr>
          </a:p>
        </p:txBody>
      </p:sp>
      <p:sp>
        <p:nvSpPr>
          <p:cNvPr id="136" name="object 136"/>
          <p:cNvSpPr txBox="1"/>
          <p:nvPr/>
        </p:nvSpPr>
        <p:spPr>
          <a:xfrm>
            <a:off x="1526286" y="2213099"/>
            <a:ext cx="1129665" cy="247015"/>
          </a:xfrm>
          <a:prstGeom prst="rect">
            <a:avLst/>
          </a:prstGeom>
          <a:solidFill>
            <a:srgbClr val="F1F1F1"/>
          </a:solidFill>
        </p:spPr>
        <p:txBody>
          <a:bodyPr vert="horz" wrap="square" lIns="0" tIns="0" rIns="0" bIns="0" rtlCol="0">
            <a:spAutoFit/>
          </a:bodyPr>
          <a:lstStyle/>
          <a:p>
            <a:pPr marL="99695">
              <a:lnSpc>
                <a:spcPts val="1945"/>
              </a:lnSpc>
            </a:pPr>
            <a:r>
              <a:rPr sz="1800" spc="-10" dirty="0">
                <a:solidFill>
                  <a:srgbClr val="585858"/>
                </a:solidFill>
                <a:latin typeface="Arial"/>
                <a:cs typeface="Arial"/>
              </a:rPr>
              <a:t>поставки</a:t>
            </a:r>
            <a:endParaRPr sz="1800">
              <a:latin typeface="Arial"/>
              <a:cs typeface="Arial"/>
            </a:endParaRPr>
          </a:p>
        </p:txBody>
      </p:sp>
      <p:sp>
        <p:nvSpPr>
          <p:cNvPr id="137" name="object 137"/>
          <p:cNvSpPr txBox="1"/>
          <p:nvPr/>
        </p:nvSpPr>
        <p:spPr>
          <a:xfrm>
            <a:off x="1526286" y="2459987"/>
            <a:ext cx="1129665" cy="250825"/>
          </a:xfrm>
          <a:prstGeom prst="rect">
            <a:avLst/>
          </a:prstGeom>
          <a:solidFill>
            <a:srgbClr val="F1F1F1"/>
          </a:solidFill>
        </p:spPr>
        <p:txBody>
          <a:bodyPr vert="horz" wrap="square" lIns="0" tIns="0" rIns="0" bIns="0" rtlCol="0">
            <a:spAutoFit/>
          </a:bodyPr>
          <a:lstStyle/>
          <a:p>
            <a:pPr marL="80010">
              <a:lnSpc>
                <a:spcPts val="1955"/>
              </a:lnSpc>
            </a:pPr>
            <a:r>
              <a:rPr sz="1800" spc="-10" dirty="0">
                <a:solidFill>
                  <a:srgbClr val="585858"/>
                </a:solidFill>
                <a:latin typeface="Arial"/>
                <a:cs typeface="Arial"/>
              </a:rPr>
              <a:t>ценности</a:t>
            </a:r>
            <a:endParaRPr sz="1800">
              <a:latin typeface="Arial"/>
              <a:cs typeface="Arial"/>
            </a:endParaRPr>
          </a:p>
        </p:txBody>
      </p:sp>
      <p:grpSp>
        <p:nvGrpSpPr>
          <p:cNvPr id="138" name="object 138"/>
          <p:cNvGrpSpPr/>
          <p:nvPr/>
        </p:nvGrpSpPr>
        <p:grpSpPr>
          <a:xfrm>
            <a:off x="6784975" y="1383791"/>
            <a:ext cx="4864100" cy="1652270"/>
            <a:chOff x="6784975" y="1383791"/>
            <a:chExt cx="4864100" cy="1652270"/>
          </a:xfrm>
        </p:grpSpPr>
        <p:sp>
          <p:nvSpPr>
            <p:cNvPr id="139" name="object 139"/>
            <p:cNvSpPr/>
            <p:nvPr/>
          </p:nvSpPr>
          <p:spPr>
            <a:xfrm>
              <a:off x="7677150" y="1402841"/>
              <a:ext cx="3971925" cy="532130"/>
            </a:xfrm>
            <a:custGeom>
              <a:avLst/>
              <a:gdLst/>
              <a:ahLst/>
              <a:cxnLst/>
              <a:rect l="l" t="t" r="r" b="b"/>
              <a:pathLst>
                <a:path w="3971925" h="532130">
                  <a:moveTo>
                    <a:pt x="3971544" y="0"/>
                  </a:moveTo>
                  <a:lnTo>
                    <a:pt x="0" y="0"/>
                  </a:lnTo>
                  <a:lnTo>
                    <a:pt x="0" y="531876"/>
                  </a:lnTo>
                  <a:lnTo>
                    <a:pt x="3971544" y="531876"/>
                  </a:lnTo>
                  <a:lnTo>
                    <a:pt x="3971544" y="0"/>
                  </a:lnTo>
                  <a:close/>
                </a:path>
              </a:pathLst>
            </a:custGeom>
            <a:solidFill>
              <a:srgbClr val="F1F1F1"/>
            </a:solidFill>
          </p:spPr>
          <p:txBody>
            <a:bodyPr wrap="square" lIns="0" tIns="0" rIns="0" bIns="0" rtlCol="0"/>
            <a:lstStyle/>
            <a:p>
              <a:endParaRPr/>
            </a:p>
          </p:txBody>
        </p:sp>
        <p:sp>
          <p:nvSpPr>
            <p:cNvPr id="140" name="object 140"/>
            <p:cNvSpPr/>
            <p:nvPr/>
          </p:nvSpPr>
          <p:spPr>
            <a:xfrm>
              <a:off x="6804025" y="1402841"/>
              <a:ext cx="866140" cy="1614170"/>
            </a:xfrm>
            <a:custGeom>
              <a:avLst/>
              <a:gdLst/>
              <a:ahLst/>
              <a:cxnLst/>
              <a:rect l="l" t="t" r="r" b="b"/>
              <a:pathLst>
                <a:path w="866140" h="1614170">
                  <a:moveTo>
                    <a:pt x="865758" y="0"/>
                  </a:moveTo>
                  <a:lnTo>
                    <a:pt x="865758" y="531876"/>
                  </a:lnTo>
                </a:path>
                <a:path w="866140" h="1614170">
                  <a:moveTo>
                    <a:pt x="865758" y="360807"/>
                  </a:moveTo>
                  <a:lnTo>
                    <a:pt x="0" y="1614170"/>
                  </a:lnTo>
                </a:path>
              </a:pathLst>
            </a:custGeom>
            <a:ln w="38100">
              <a:solidFill>
                <a:srgbClr val="A6A6A6"/>
              </a:solidFill>
            </a:ln>
          </p:spPr>
          <p:txBody>
            <a:bodyPr wrap="square" lIns="0" tIns="0" rIns="0" bIns="0" rtlCol="0"/>
            <a:lstStyle/>
            <a:p>
              <a:endParaRPr/>
            </a:p>
          </p:txBody>
        </p:sp>
      </p:grpSp>
      <p:sp>
        <p:nvSpPr>
          <p:cNvPr id="141" name="object 141"/>
          <p:cNvSpPr txBox="1"/>
          <p:nvPr/>
        </p:nvSpPr>
        <p:spPr>
          <a:xfrm>
            <a:off x="7688833" y="1375409"/>
            <a:ext cx="3959860" cy="546735"/>
          </a:xfrm>
          <a:prstGeom prst="rect">
            <a:avLst/>
          </a:prstGeom>
        </p:spPr>
        <p:txBody>
          <a:bodyPr vert="horz" wrap="square" lIns="0" tIns="43815" rIns="0" bIns="0" rtlCol="0">
            <a:spAutoFit/>
          </a:bodyPr>
          <a:lstStyle/>
          <a:p>
            <a:pPr marL="24765" marR="100965">
              <a:lnSpc>
                <a:spcPts val="1939"/>
              </a:lnSpc>
              <a:spcBef>
                <a:spcPts val="345"/>
              </a:spcBef>
            </a:pPr>
            <a:r>
              <a:rPr sz="1800" spc="5" dirty="0">
                <a:solidFill>
                  <a:srgbClr val="585858"/>
                </a:solidFill>
                <a:latin typeface="Arial"/>
                <a:cs typeface="Arial"/>
              </a:rPr>
              <a:t>Доска</a:t>
            </a:r>
            <a:r>
              <a:rPr sz="1800" spc="-5" dirty="0">
                <a:solidFill>
                  <a:srgbClr val="585858"/>
                </a:solidFill>
                <a:latin typeface="Arial"/>
                <a:cs typeface="Arial"/>
              </a:rPr>
              <a:t> </a:t>
            </a:r>
            <a:r>
              <a:rPr sz="1800" dirty="0">
                <a:solidFill>
                  <a:srgbClr val="585858"/>
                </a:solidFill>
                <a:latin typeface="Arial"/>
                <a:cs typeface="Arial"/>
              </a:rPr>
              <a:t>и</a:t>
            </a:r>
            <a:r>
              <a:rPr sz="1800" spc="-10" dirty="0">
                <a:solidFill>
                  <a:srgbClr val="585858"/>
                </a:solidFill>
                <a:latin typeface="Arial"/>
                <a:cs typeface="Arial"/>
              </a:rPr>
              <a:t> Burndown</a:t>
            </a:r>
            <a:r>
              <a:rPr sz="1800" spc="50" dirty="0">
                <a:solidFill>
                  <a:srgbClr val="585858"/>
                </a:solidFill>
                <a:latin typeface="Arial"/>
                <a:cs typeface="Arial"/>
              </a:rPr>
              <a:t> </a:t>
            </a:r>
            <a:r>
              <a:rPr sz="1800" spc="-10" dirty="0">
                <a:solidFill>
                  <a:srgbClr val="585858"/>
                </a:solidFill>
                <a:latin typeface="Arial"/>
                <a:cs typeface="Arial"/>
              </a:rPr>
              <a:t>показывают</a:t>
            </a:r>
            <a:r>
              <a:rPr sz="1800" spc="-5" dirty="0">
                <a:solidFill>
                  <a:srgbClr val="585858"/>
                </a:solidFill>
                <a:latin typeface="Arial"/>
                <a:cs typeface="Arial"/>
              </a:rPr>
              <a:t> </a:t>
            </a:r>
            <a:r>
              <a:rPr sz="1800" spc="-10" dirty="0">
                <a:solidFill>
                  <a:srgbClr val="585858"/>
                </a:solidFill>
                <a:latin typeface="Arial"/>
                <a:cs typeface="Arial"/>
              </a:rPr>
              <a:t>всем </a:t>
            </a:r>
            <a:r>
              <a:rPr sz="1800" spc="-484" dirty="0">
                <a:solidFill>
                  <a:srgbClr val="585858"/>
                </a:solidFill>
                <a:latin typeface="Arial"/>
                <a:cs typeface="Arial"/>
              </a:rPr>
              <a:t> </a:t>
            </a:r>
            <a:r>
              <a:rPr sz="1800" spc="-5" dirty="0">
                <a:solidFill>
                  <a:srgbClr val="585858"/>
                </a:solidFill>
                <a:latin typeface="Arial"/>
                <a:cs typeface="Arial"/>
              </a:rPr>
              <a:t>движение</a:t>
            </a:r>
            <a:r>
              <a:rPr sz="1800" spc="-10" dirty="0">
                <a:solidFill>
                  <a:srgbClr val="585858"/>
                </a:solidFill>
                <a:latin typeface="Arial"/>
                <a:cs typeface="Arial"/>
              </a:rPr>
              <a:t> </a:t>
            </a:r>
            <a:r>
              <a:rPr sz="1800" dirty="0">
                <a:solidFill>
                  <a:srgbClr val="585858"/>
                </a:solidFill>
                <a:latin typeface="Arial"/>
                <a:cs typeface="Arial"/>
              </a:rPr>
              <a:t>к</a:t>
            </a:r>
            <a:r>
              <a:rPr sz="1800" spc="-5" dirty="0">
                <a:solidFill>
                  <a:srgbClr val="585858"/>
                </a:solidFill>
                <a:latin typeface="Arial"/>
                <a:cs typeface="Arial"/>
              </a:rPr>
              <a:t> </a:t>
            </a:r>
            <a:r>
              <a:rPr sz="1800" spc="-35" dirty="0">
                <a:solidFill>
                  <a:srgbClr val="585858"/>
                </a:solidFill>
                <a:latin typeface="Arial"/>
                <a:cs typeface="Arial"/>
              </a:rPr>
              <a:t>результату</a:t>
            </a:r>
            <a:r>
              <a:rPr sz="1800" spc="20" dirty="0">
                <a:solidFill>
                  <a:srgbClr val="585858"/>
                </a:solidFill>
                <a:latin typeface="Arial"/>
                <a:cs typeface="Arial"/>
              </a:rPr>
              <a:t> </a:t>
            </a:r>
            <a:r>
              <a:rPr sz="1800" dirty="0">
                <a:solidFill>
                  <a:srgbClr val="585858"/>
                </a:solidFill>
                <a:latin typeface="Arial"/>
                <a:cs typeface="Arial"/>
              </a:rPr>
              <a:t>в</a:t>
            </a:r>
            <a:r>
              <a:rPr sz="1800" spc="-10" dirty="0">
                <a:solidFill>
                  <a:srgbClr val="585858"/>
                </a:solidFill>
                <a:latin typeface="Arial"/>
                <a:cs typeface="Arial"/>
              </a:rPr>
              <a:t> </a:t>
            </a:r>
            <a:r>
              <a:rPr sz="1800" spc="-5" dirty="0">
                <a:solidFill>
                  <a:srgbClr val="585858"/>
                </a:solidFill>
                <a:latin typeface="Arial"/>
                <a:cs typeface="Arial"/>
              </a:rPr>
              <a:t>спринте</a:t>
            </a:r>
            <a:endParaRPr sz="1800">
              <a:latin typeface="Arial"/>
              <a:cs typeface="Arial"/>
            </a:endParaRPr>
          </a:p>
        </p:txBody>
      </p:sp>
      <p:grpSp>
        <p:nvGrpSpPr>
          <p:cNvPr id="142" name="object 142"/>
          <p:cNvGrpSpPr/>
          <p:nvPr/>
        </p:nvGrpSpPr>
        <p:grpSpPr>
          <a:xfrm>
            <a:off x="8919464" y="3336035"/>
            <a:ext cx="2553970" cy="958850"/>
            <a:chOff x="8919464" y="3336035"/>
            <a:chExt cx="2553970" cy="958850"/>
          </a:xfrm>
        </p:grpSpPr>
        <p:sp>
          <p:nvSpPr>
            <p:cNvPr id="143" name="object 143"/>
            <p:cNvSpPr/>
            <p:nvPr/>
          </p:nvSpPr>
          <p:spPr>
            <a:xfrm>
              <a:off x="10123170" y="3355085"/>
              <a:ext cx="1350645" cy="853440"/>
            </a:xfrm>
            <a:custGeom>
              <a:avLst/>
              <a:gdLst/>
              <a:ahLst/>
              <a:cxnLst/>
              <a:rect l="l" t="t" r="r" b="b"/>
              <a:pathLst>
                <a:path w="1350645" h="853439">
                  <a:moveTo>
                    <a:pt x="1350264" y="0"/>
                  </a:moveTo>
                  <a:lnTo>
                    <a:pt x="0" y="0"/>
                  </a:lnTo>
                  <a:lnTo>
                    <a:pt x="0" y="853439"/>
                  </a:lnTo>
                  <a:lnTo>
                    <a:pt x="1350264" y="853439"/>
                  </a:lnTo>
                  <a:lnTo>
                    <a:pt x="1350264" y="0"/>
                  </a:lnTo>
                  <a:close/>
                </a:path>
              </a:pathLst>
            </a:custGeom>
            <a:solidFill>
              <a:srgbClr val="F1F1F1"/>
            </a:solidFill>
          </p:spPr>
          <p:txBody>
            <a:bodyPr wrap="square" lIns="0" tIns="0" rIns="0" bIns="0" rtlCol="0"/>
            <a:lstStyle/>
            <a:p>
              <a:endParaRPr/>
            </a:p>
          </p:txBody>
        </p:sp>
        <p:sp>
          <p:nvSpPr>
            <p:cNvPr id="144" name="object 144"/>
            <p:cNvSpPr/>
            <p:nvPr/>
          </p:nvSpPr>
          <p:spPr>
            <a:xfrm>
              <a:off x="8938514" y="3355085"/>
              <a:ext cx="1170305" cy="920750"/>
            </a:xfrm>
            <a:custGeom>
              <a:avLst/>
              <a:gdLst/>
              <a:ahLst/>
              <a:cxnLst/>
              <a:rect l="l" t="t" r="r" b="b"/>
              <a:pathLst>
                <a:path w="1170304" h="920750">
                  <a:moveTo>
                    <a:pt x="1170304" y="0"/>
                  </a:moveTo>
                  <a:lnTo>
                    <a:pt x="1170304" y="853439"/>
                  </a:lnTo>
                </a:path>
                <a:path w="1170304" h="920750">
                  <a:moveTo>
                    <a:pt x="1170304" y="443230"/>
                  </a:moveTo>
                  <a:lnTo>
                    <a:pt x="0" y="920369"/>
                  </a:lnTo>
                </a:path>
              </a:pathLst>
            </a:custGeom>
            <a:ln w="38100">
              <a:solidFill>
                <a:srgbClr val="A6A6A6"/>
              </a:solidFill>
            </a:ln>
          </p:spPr>
          <p:txBody>
            <a:bodyPr wrap="square" lIns="0" tIns="0" rIns="0" bIns="0" rtlCol="0"/>
            <a:lstStyle/>
            <a:p>
              <a:endParaRPr/>
            </a:p>
          </p:txBody>
        </p:sp>
      </p:grpSp>
      <p:sp>
        <p:nvSpPr>
          <p:cNvPr id="145" name="object 145"/>
          <p:cNvSpPr txBox="1"/>
          <p:nvPr/>
        </p:nvSpPr>
        <p:spPr>
          <a:xfrm>
            <a:off x="10127868" y="3355085"/>
            <a:ext cx="1345565" cy="296545"/>
          </a:xfrm>
          <a:prstGeom prst="rect">
            <a:avLst/>
          </a:prstGeom>
          <a:solidFill>
            <a:srgbClr val="F1F1F1"/>
          </a:solidFill>
        </p:spPr>
        <p:txBody>
          <a:bodyPr vert="horz" wrap="square" lIns="0" tIns="9525" rIns="0" bIns="0" rtlCol="0">
            <a:spAutoFit/>
          </a:bodyPr>
          <a:lstStyle/>
          <a:p>
            <a:pPr marL="177800">
              <a:lnSpc>
                <a:spcPct val="100000"/>
              </a:lnSpc>
              <a:spcBef>
                <a:spcPts val="75"/>
              </a:spcBef>
            </a:pPr>
            <a:r>
              <a:rPr sz="1800" dirty="0">
                <a:solidFill>
                  <a:srgbClr val="585858"/>
                </a:solidFill>
                <a:latin typeface="Arial"/>
                <a:cs typeface="Arial"/>
              </a:rPr>
              <a:t>Поставка</a:t>
            </a:r>
            <a:endParaRPr sz="1800">
              <a:latin typeface="Arial"/>
              <a:cs typeface="Arial"/>
            </a:endParaRPr>
          </a:p>
        </p:txBody>
      </p:sp>
      <p:sp>
        <p:nvSpPr>
          <p:cNvPr id="146" name="object 146"/>
          <p:cNvSpPr txBox="1"/>
          <p:nvPr/>
        </p:nvSpPr>
        <p:spPr>
          <a:xfrm>
            <a:off x="10127868" y="3651246"/>
            <a:ext cx="1345565" cy="274320"/>
          </a:xfrm>
          <a:prstGeom prst="rect">
            <a:avLst/>
          </a:prstGeom>
          <a:solidFill>
            <a:srgbClr val="F1F1F1"/>
          </a:solidFill>
        </p:spPr>
        <p:txBody>
          <a:bodyPr vert="horz" wrap="square" lIns="0" tIns="0" rIns="0" bIns="0" rtlCol="0">
            <a:spAutoFit/>
          </a:bodyPr>
          <a:lstStyle/>
          <a:p>
            <a:pPr marL="98425">
              <a:lnSpc>
                <a:spcPts val="2065"/>
              </a:lnSpc>
            </a:pPr>
            <a:r>
              <a:rPr sz="1800" spc="-40" dirty="0">
                <a:solidFill>
                  <a:srgbClr val="585858"/>
                </a:solidFill>
                <a:latin typeface="Arial"/>
                <a:cs typeface="Arial"/>
              </a:rPr>
              <a:t>результата</a:t>
            </a:r>
            <a:endParaRPr sz="1800">
              <a:latin typeface="Arial"/>
              <a:cs typeface="Arial"/>
            </a:endParaRPr>
          </a:p>
        </p:txBody>
      </p:sp>
      <p:sp>
        <p:nvSpPr>
          <p:cNvPr id="147" name="object 147"/>
          <p:cNvSpPr txBox="1"/>
          <p:nvPr/>
        </p:nvSpPr>
        <p:spPr>
          <a:xfrm>
            <a:off x="10127868" y="3900678"/>
            <a:ext cx="1345565" cy="299720"/>
          </a:xfrm>
          <a:prstGeom prst="rect">
            <a:avLst/>
          </a:prstGeom>
        </p:spPr>
        <p:txBody>
          <a:bodyPr vert="horz" wrap="square" lIns="0" tIns="12700" rIns="0" bIns="0" rtlCol="0">
            <a:spAutoFit/>
          </a:bodyPr>
          <a:lstStyle/>
          <a:p>
            <a:pPr marL="247650">
              <a:lnSpc>
                <a:spcPct val="100000"/>
              </a:lnSpc>
              <a:spcBef>
                <a:spcPts val="100"/>
              </a:spcBef>
            </a:pPr>
            <a:r>
              <a:rPr sz="1800" spc="-5" dirty="0">
                <a:solidFill>
                  <a:srgbClr val="585858"/>
                </a:solidFill>
                <a:latin typeface="Arial"/>
                <a:cs typeface="Arial"/>
              </a:rPr>
              <a:t>спринта</a:t>
            </a:r>
            <a:endParaRPr sz="1800">
              <a:latin typeface="Arial"/>
              <a:cs typeface="Arial"/>
            </a:endParaRPr>
          </a:p>
        </p:txBody>
      </p:sp>
      <p:sp>
        <p:nvSpPr>
          <p:cNvPr id="148" name="object 148"/>
          <p:cNvSpPr/>
          <p:nvPr/>
        </p:nvSpPr>
        <p:spPr>
          <a:xfrm>
            <a:off x="6011417" y="1668017"/>
            <a:ext cx="1666875" cy="1243965"/>
          </a:xfrm>
          <a:custGeom>
            <a:avLst/>
            <a:gdLst/>
            <a:ahLst/>
            <a:cxnLst/>
            <a:rect l="l" t="t" r="r" b="b"/>
            <a:pathLst>
              <a:path w="1666875" h="1243964">
                <a:moveTo>
                  <a:pt x="1666621" y="0"/>
                </a:moveTo>
                <a:lnTo>
                  <a:pt x="0" y="1243838"/>
                </a:lnTo>
              </a:path>
            </a:pathLst>
          </a:custGeom>
          <a:ln w="38099">
            <a:solidFill>
              <a:srgbClr val="A6A6A6"/>
            </a:solidFill>
          </a:ln>
        </p:spPr>
        <p:txBody>
          <a:bodyPr wrap="square" lIns="0" tIns="0" rIns="0" bIns="0" rtlCol="0"/>
          <a:lstStyle/>
          <a:p>
            <a:endParaRPr/>
          </a:p>
        </p:txBody>
      </p:sp>
    </p:spTree>
    <p:extLst>
      <p:ext uri="{BB962C8B-B14F-4D97-AF65-F5344CB8AC3E}">
        <p14:creationId xmlns:p14="http://schemas.microsoft.com/office/powerpoint/2010/main" val="918614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7225030" cy="574040"/>
          </a:xfrm>
          <a:prstGeom prst="rect">
            <a:avLst/>
          </a:prstGeom>
        </p:spPr>
        <p:txBody>
          <a:bodyPr vert="horz" wrap="square" lIns="0" tIns="12700" rIns="0" bIns="0" rtlCol="0">
            <a:spAutoFit/>
          </a:bodyPr>
          <a:lstStyle/>
          <a:p>
            <a:pPr marL="12700">
              <a:lnSpc>
                <a:spcPct val="100000"/>
              </a:lnSpc>
              <a:spcBef>
                <a:spcPts val="100"/>
              </a:spcBef>
            </a:pPr>
            <a:r>
              <a:rPr spc="-15" dirty="0"/>
              <a:t>Механизмы</a:t>
            </a:r>
            <a:r>
              <a:rPr spc="-45" dirty="0"/>
              <a:t> </a:t>
            </a:r>
            <a:r>
              <a:rPr spc="-10" dirty="0"/>
              <a:t>управления</a:t>
            </a:r>
            <a:r>
              <a:rPr spc="-35" dirty="0"/>
              <a:t> </a:t>
            </a:r>
            <a:r>
              <a:rPr spc="-5" dirty="0"/>
              <a:t>проектом</a:t>
            </a:r>
          </a:p>
        </p:txBody>
      </p:sp>
      <p:grpSp>
        <p:nvGrpSpPr>
          <p:cNvPr id="3" name="object 3"/>
          <p:cNvGrpSpPr/>
          <p:nvPr/>
        </p:nvGrpSpPr>
        <p:grpSpPr>
          <a:xfrm>
            <a:off x="917384" y="5015674"/>
            <a:ext cx="10479405" cy="1371600"/>
            <a:chOff x="917384" y="5015674"/>
            <a:chExt cx="10479405" cy="1371600"/>
          </a:xfrm>
        </p:grpSpPr>
        <p:sp>
          <p:nvSpPr>
            <p:cNvPr id="4" name="object 4"/>
            <p:cNvSpPr/>
            <p:nvPr/>
          </p:nvSpPr>
          <p:spPr>
            <a:xfrm>
              <a:off x="930402" y="5028691"/>
              <a:ext cx="10453370" cy="1345565"/>
            </a:xfrm>
            <a:custGeom>
              <a:avLst/>
              <a:gdLst/>
              <a:ahLst/>
              <a:cxnLst/>
              <a:rect l="l" t="t" r="r" b="b"/>
              <a:pathLst>
                <a:path w="10453370" h="1345564">
                  <a:moveTo>
                    <a:pt x="10254234" y="152145"/>
                  </a:moveTo>
                  <a:lnTo>
                    <a:pt x="198881" y="152145"/>
                  </a:lnTo>
                  <a:lnTo>
                    <a:pt x="153279" y="157397"/>
                  </a:lnTo>
                  <a:lnTo>
                    <a:pt x="111417" y="172357"/>
                  </a:lnTo>
                  <a:lnTo>
                    <a:pt x="74490" y="195833"/>
                  </a:lnTo>
                  <a:lnTo>
                    <a:pt x="43691" y="226630"/>
                  </a:lnTo>
                  <a:lnTo>
                    <a:pt x="20214" y="263557"/>
                  </a:lnTo>
                  <a:lnTo>
                    <a:pt x="5252" y="305421"/>
                  </a:lnTo>
                  <a:lnTo>
                    <a:pt x="0" y="351027"/>
                  </a:lnTo>
                  <a:lnTo>
                    <a:pt x="0" y="1146543"/>
                  </a:lnTo>
                  <a:lnTo>
                    <a:pt x="5252" y="1192146"/>
                  </a:lnTo>
                  <a:lnTo>
                    <a:pt x="20214" y="1234010"/>
                  </a:lnTo>
                  <a:lnTo>
                    <a:pt x="43691" y="1270940"/>
                  </a:lnTo>
                  <a:lnTo>
                    <a:pt x="74490" y="1301741"/>
                  </a:lnTo>
                  <a:lnTo>
                    <a:pt x="111417" y="1325221"/>
                  </a:lnTo>
                  <a:lnTo>
                    <a:pt x="153279" y="1340184"/>
                  </a:lnTo>
                  <a:lnTo>
                    <a:pt x="198881" y="1345437"/>
                  </a:lnTo>
                  <a:lnTo>
                    <a:pt x="10254234" y="1345437"/>
                  </a:lnTo>
                  <a:lnTo>
                    <a:pt x="10299840" y="1340184"/>
                  </a:lnTo>
                  <a:lnTo>
                    <a:pt x="10341704" y="1325221"/>
                  </a:lnTo>
                  <a:lnTo>
                    <a:pt x="10378631" y="1301741"/>
                  </a:lnTo>
                  <a:lnTo>
                    <a:pt x="10409428" y="1270940"/>
                  </a:lnTo>
                  <a:lnTo>
                    <a:pt x="10432904" y="1234010"/>
                  </a:lnTo>
                  <a:lnTo>
                    <a:pt x="10447864" y="1192146"/>
                  </a:lnTo>
                  <a:lnTo>
                    <a:pt x="10453116" y="1146543"/>
                  </a:lnTo>
                  <a:lnTo>
                    <a:pt x="10453116" y="351027"/>
                  </a:lnTo>
                  <a:lnTo>
                    <a:pt x="10447864" y="305421"/>
                  </a:lnTo>
                  <a:lnTo>
                    <a:pt x="10432904" y="263557"/>
                  </a:lnTo>
                  <a:lnTo>
                    <a:pt x="10409428" y="226630"/>
                  </a:lnTo>
                  <a:lnTo>
                    <a:pt x="10378631" y="195833"/>
                  </a:lnTo>
                  <a:lnTo>
                    <a:pt x="10341704" y="172357"/>
                  </a:lnTo>
                  <a:lnTo>
                    <a:pt x="10299840" y="157397"/>
                  </a:lnTo>
                  <a:lnTo>
                    <a:pt x="10254234" y="152145"/>
                  </a:lnTo>
                  <a:close/>
                </a:path>
                <a:path w="10453370" h="1345564">
                  <a:moveTo>
                    <a:pt x="984630" y="0"/>
                  </a:moveTo>
                  <a:lnTo>
                    <a:pt x="1742186" y="152145"/>
                  </a:lnTo>
                  <a:lnTo>
                    <a:pt x="4355464" y="152145"/>
                  </a:lnTo>
                  <a:lnTo>
                    <a:pt x="984630" y="0"/>
                  </a:lnTo>
                  <a:close/>
                </a:path>
              </a:pathLst>
            </a:custGeom>
            <a:solidFill>
              <a:srgbClr val="F1F1F1"/>
            </a:solidFill>
          </p:spPr>
          <p:txBody>
            <a:bodyPr wrap="square" lIns="0" tIns="0" rIns="0" bIns="0" rtlCol="0"/>
            <a:lstStyle/>
            <a:p>
              <a:endParaRPr/>
            </a:p>
          </p:txBody>
        </p:sp>
        <p:sp>
          <p:nvSpPr>
            <p:cNvPr id="5" name="object 5"/>
            <p:cNvSpPr/>
            <p:nvPr/>
          </p:nvSpPr>
          <p:spPr>
            <a:xfrm>
              <a:off x="930402" y="5028691"/>
              <a:ext cx="10453370" cy="1345565"/>
            </a:xfrm>
            <a:custGeom>
              <a:avLst/>
              <a:gdLst/>
              <a:ahLst/>
              <a:cxnLst/>
              <a:rect l="l" t="t" r="r" b="b"/>
              <a:pathLst>
                <a:path w="10453370" h="1345564">
                  <a:moveTo>
                    <a:pt x="0" y="351027"/>
                  </a:moveTo>
                  <a:lnTo>
                    <a:pt x="5252" y="305421"/>
                  </a:lnTo>
                  <a:lnTo>
                    <a:pt x="20214" y="263557"/>
                  </a:lnTo>
                  <a:lnTo>
                    <a:pt x="43691" y="226630"/>
                  </a:lnTo>
                  <a:lnTo>
                    <a:pt x="74490" y="195833"/>
                  </a:lnTo>
                  <a:lnTo>
                    <a:pt x="111417" y="172357"/>
                  </a:lnTo>
                  <a:lnTo>
                    <a:pt x="153279" y="157397"/>
                  </a:lnTo>
                  <a:lnTo>
                    <a:pt x="198881" y="152145"/>
                  </a:lnTo>
                  <a:lnTo>
                    <a:pt x="1742186" y="152145"/>
                  </a:lnTo>
                  <a:lnTo>
                    <a:pt x="984630" y="0"/>
                  </a:lnTo>
                  <a:lnTo>
                    <a:pt x="4355465" y="152145"/>
                  </a:lnTo>
                  <a:lnTo>
                    <a:pt x="10254234" y="152145"/>
                  </a:lnTo>
                  <a:lnTo>
                    <a:pt x="10299840" y="157397"/>
                  </a:lnTo>
                  <a:lnTo>
                    <a:pt x="10341704" y="172357"/>
                  </a:lnTo>
                  <a:lnTo>
                    <a:pt x="10378631" y="195833"/>
                  </a:lnTo>
                  <a:lnTo>
                    <a:pt x="10409428" y="226630"/>
                  </a:lnTo>
                  <a:lnTo>
                    <a:pt x="10432904" y="263557"/>
                  </a:lnTo>
                  <a:lnTo>
                    <a:pt x="10447864" y="305421"/>
                  </a:lnTo>
                  <a:lnTo>
                    <a:pt x="10453116" y="351027"/>
                  </a:lnTo>
                  <a:lnTo>
                    <a:pt x="10453116" y="649350"/>
                  </a:lnTo>
                  <a:lnTo>
                    <a:pt x="10453116" y="1146543"/>
                  </a:lnTo>
                  <a:lnTo>
                    <a:pt x="10447864" y="1192146"/>
                  </a:lnTo>
                  <a:lnTo>
                    <a:pt x="10432904" y="1234010"/>
                  </a:lnTo>
                  <a:lnTo>
                    <a:pt x="10409428" y="1270940"/>
                  </a:lnTo>
                  <a:lnTo>
                    <a:pt x="10378631" y="1301741"/>
                  </a:lnTo>
                  <a:lnTo>
                    <a:pt x="10341704" y="1325221"/>
                  </a:lnTo>
                  <a:lnTo>
                    <a:pt x="10299840" y="1340184"/>
                  </a:lnTo>
                  <a:lnTo>
                    <a:pt x="10254234" y="1345437"/>
                  </a:lnTo>
                  <a:lnTo>
                    <a:pt x="4355465" y="1345437"/>
                  </a:lnTo>
                  <a:lnTo>
                    <a:pt x="1742186" y="1345437"/>
                  </a:lnTo>
                  <a:lnTo>
                    <a:pt x="198881" y="1345437"/>
                  </a:lnTo>
                  <a:lnTo>
                    <a:pt x="153279" y="1340184"/>
                  </a:lnTo>
                  <a:lnTo>
                    <a:pt x="111417" y="1325221"/>
                  </a:lnTo>
                  <a:lnTo>
                    <a:pt x="74490" y="1301741"/>
                  </a:lnTo>
                  <a:lnTo>
                    <a:pt x="43691" y="1270940"/>
                  </a:lnTo>
                  <a:lnTo>
                    <a:pt x="20214" y="1234010"/>
                  </a:lnTo>
                  <a:lnTo>
                    <a:pt x="5252" y="1192146"/>
                  </a:lnTo>
                  <a:lnTo>
                    <a:pt x="0" y="1146543"/>
                  </a:lnTo>
                  <a:lnTo>
                    <a:pt x="0" y="649350"/>
                  </a:lnTo>
                  <a:lnTo>
                    <a:pt x="0" y="351027"/>
                  </a:lnTo>
                  <a:close/>
                </a:path>
              </a:pathLst>
            </a:custGeom>
            <a:ln w="25908">
              <a:solidFill>
                <a:srgbClr val="A6A6A6"/>
              </a:solidFill>
            </a:ln>
          </p:spPr>
          <p:txBody>
            <a:bodyPr wrap="square" lIns="0" tIns="0" rIns="0" bIns="0" rtlCol="0"/>
            <a:lstStyle/>
            <a:p>
              <a:endParaRPr/>
            </a:p>
          </p:txBody>
        </p:sp>
      </p:grpSp>
      <p:sp>
        <p:nvSpPr>
          <p:cNvPr id="6" name="object 6"/>
          <p:cNvSpPr txBox="1"/>
          <p:nvPr/>
        </p:nvSpPr>
        <p:spPr>
          <a:xfrm>
            <a:off x="942847" y="1287246"/>
            <a:ext cx="10300335" cy="5045710"/>
          </a:xfrm>
          <a:prstGeom prst="rect">
            <a:avLst/>
          </a:prstGeom>
        </p:spPr>
        <p:txBody>
          <a:bodyPr vert="horz" wrap="square" lIns="0" tIns="46990" rIns="0" bIns="0" rtlCol="0">
            <a:spAutoFit/>
          </a:bodyPr>
          <a:lstStyle/>
          <a:p>
            <a:pPr marL="355600" indent="-342900">
              <a:lnSpc>
                <a:spcPct val="100000"/>
              </a:lnSpc>
              <a:spcBef>
                <a:spcPts val="370"/>
              </a:spcBef>
              <a:buClr>
                <a:srgbClr val="006699"/>
              </a:buClr>
              <a:buSzPct val="135416"/>
              <a:buFont typeface="Wingdings"/>
              <a:buChar char=""/>
              <a:tabLst>
                <a:tab pos="355600" algn="l"/>
              </a:tabLst>
            </a:pPr>
            <a:r>
              <a:rPr sz="2400" spc="-10" dirty="0">
                <a:latin typeface="Arial"/>
                <a:cs typeface="Arial"/>
              </a:rPr>
              <a:t>Основа</a:t>
            </a:r>
            <a:r>
              <a:rPr sz="2400" dirty="0">
                <a:latin typeface="Arial"/>
                <a:cs typeface="Arial"/>
              </a:rPr>
              <a:t> </a:t>
            </a:r>
            <a:r>
              <a:rPr sz="2400" spc="-10" dirty="0">
                <a:latin typeface="Arial"/>
                <a:cs typeface="Arial"/>
              </a:rPr>
              <a:t>управления</a:t>
            </a:r>
            <a:r>
              <a:rPr sz="2400" spc="10" dirty="0">
                <a:latin typeface="Arial"/>
                <a:cs typeface="Arial"/>
              </a:rPr>
              <a:t> </a:t>
            </a:r>
            <a:r>
              <a:rPr sz="2400" dirty="0">
                <a:latin typeface="Arial"/>
                <a:cs typeface="Arial"/>
              </a:rPr>
              <a:t>–</a:t>
            </a:r>
            <a:r>
              <a:rPr sz="2400" spc="5" dirty="0">
                <a:latin typeface="Arial"/>
                <a:cs typeface="Arial"/>
              </a:rPr>
              <a:t> </a:t>
            </a:r>
            <a:r>
              <a:rPr sz="2400" spc="-10" dirty="0">
                <a:latin typeface="Arial"/>
                <a:cs typeface="Arial"/>
              </a:rPr>
              <a:t>создание</a:t>
            </a:r>
            <a:r>
              <a:rPr sz="2400" spc="-20" dirty="0">
                <a:latin typeface="Arial"/>
                <a:cs typeface="Arial"/>
              </a:rPr>
              <a:t> </a:t>
            </a:r>
            <a:r>
              <a:rPr sz="2400" dirty="0">
                <a:latin typeface="Arial"/>
                <a:cs typeface="Arial"/>
              </a:rPr>
              <a:t>и</a:t>
            </a:r>
            <a:r>
              <a:rPr sz="2400" spc="5" dirty="0">
                <a:latin typeface="Arial"/>
                <a:cs typeface="Arial"/>
              </a:rPr>
              <a:t> </a:t>
            </a:r>
            <a:r>
              <a:rPr sz="2400" spc="-5" dirty="0">
                <a:latin typeface="Arial"/>
                <a:cs typeface="Arial"/>
              </a:rPr>
              <a:t>поставка</a:t>
            </a:r>
            <a:r>
              <a:rPr sz="2400" dirty="0">
                <a:latin typeface="Arial"/>
                <a:cs typeface="Arial"/>
              </a:rPr>
              <a:t> </a:t>
            </a:r>
            <a:r>
              <a:rPr sz="2400" spc="-10" dirty="0">
                <a:latin typeface="Arial"/>
                <a:cs typeface="Arial"/>
              </a:rPr>
              <a:t>ценности</a:t>
            </a:r>
            <a:endParaRPr sz="2400" dirty="0">
              <a:latin typeface="Arial"/>
              <a:cs typeface="Arial"/>
            </a:endParaRPr>
          </a:p>
          <a:p>
            <a:pPr marL="355600" indent="-342900">
              <a:lnSpc>
                <a:spcPct val="100000"/>
              </a:lnSpc>
              <a:spcBef>
                <a:spcPts val="1205"/>
              </a:spcBef>
              <a:buClr>
                <a:srgbClr val="006699"/>
              </a:buClr>
              <a:buSzPct val="135416"/>
              <a:buFont typeface="Wingdings"/>
              <a:buChar char=""/>
              <a:tabLst>
                <a:tab pos="355600" algn="l"/>
              </a:tabLst>
            </a:pPr>
            <a:r>
              <a:rPr sz="2400" spc="-10" dirty="0">
                <a:latin typeface="Arial"/>
                <a:cs typeface="Arial"/>
              </a:rPr>
              <a:t>Формулируем </a:t>
            </a:r>
            <a:r>
              <a:rPr sz="2400" spc="-15" dirty="0">
                <a:latin typeface="Arial"/>
                <a:cs typeface="Arial"/>
              </a:rPr>
              <a:t>целостные</a:t>
            </a:r>
            <a:r>
              <a:rPr sz="2400" spc="-10" dirty="0">
                <a:latin typeface="Arial"/>
                <a:cs typeface="Arial"/>
              </a:rPr>
              <a:t> </a:t>
            </a:r>
            <a:r>
              <a:rPr sz="2400" spc="-20" dirty="0">
                <a:latin typeface="Arial"/>
                <a:cs typeface="Arial"/>
              </a:rPr>
              <a:t>релизы</a:t>
            </a:r>
            <a:r>
              <a:rPr sz="2400" spc="-10" dirty="0">
                <a:latin typeface="Arial"/>
                <a:cs typeface="Arial"/>
              </a:rPr>
              <a:t> </a:t>
            </a:r>
            <a:r>
              <a:rPr sz="2400" dirty="0">
                <a:latin typeface="Arial"/>
                <a:cs typeface="Arial"/>
              </a:rPr>
              <a:t>с</a:t>
            </a:r>
            <a:r>
              <a:rPr sz="2400" spc="-15" dirty="0">
                <a:latin typeface="Arial"/>
                <a:cs typeface="Arial"/>
              </a:rPr>
              <a:t> точки</a:t>
            </a:r>
            <a:r>
              <a:rPr sz="2400" spc="-20" dirty="0">
                <a:latin typeface="Arial"/>
                <a:cs typeface="Arial"/>
              </a:rPr>
              <a:t> </a:t>
            </a:r>
            <a:r>
              <a:rPr sz="2400" spc="-5" dirty="0">
                <a:latin typeface="Arial"/>
                <a:cs typeface="Arial"/>
              </a:rPr>
              <a:t>зрения</a:t>
            </a:r>
            <a:r>
              <a:rPr sz="2400" spc="-10" dirty="0">
                <a:latin typeface="Arial"/>
                <a:cs typeface="Arial"/>
              </a:rPr>
              <a:t> </a:t>
            </a:r>
            <a:r>
              <a:rPr sz="2400" spc="-20" dirty="0">
                <a:latin typeface="Arial"/>
                <a:cs typeface="Arial"/>
              </a:rPr>
              <a:t>потребителя</a:t>
            </a:r>
            <a:endParaRPr sz="2400" dirty="0">
              <a:latin typeface="Arial"/>
              <a:cs typeface="Arial"/>
            </a:endParaRPr>
          </a:p>
          <a:p>
            <a:pPr marL="733425" lvl="1" indent="-343535">
              <a:lnSpc>
                <a:spcPct val="100000"/>
              </a:lnSpc>
              <a:spcBef>
                <a:spcPts val="1200"/>
              </a:spcBef>
              <a:buClr>
                <a:srgbClr val="006699"/>
              </a:buClr>
              <a:buSzPct val="135000"/>
              <a:buFont typeface="Wingdings"/>
              <a:buChar char=""/>
              <a:tabLst>
                <a:tab pos="733425" algn="l"/>
                <a:tab pos="734060" algn="l"/>
              </a:tabLst>
            </a:pPr>
            <a:r>
              <a:rPr sz="2000" spc="-5" dirty="0">
                <a:latin typeface="Arial"/>
                <a:cs typeface="Arial"/>
              </a:rPr>
              <a:t>Даже</a:t>
            </a:r>
            <a:r>
              <a:rPr sz="2000" spc="-35" dirty="0">
                <a:latin typeface="Arial"/>
                <a:cs typeface="Arial"/>
              </a:rPr>
              <a:t> </a:t>
            </a:r>
            <a:r>
              <a:rPr sz="2000" spc="-5" dirty="0">
                <a:latin typeface="Arial"/>
                <a:cs typeface="Arial"/>
              </a:rPr>
              <a:t>для внутренних</a:t>
            </a:r>
            <a:r>
              <a:rPr sz="2000" spc="-30" dirty="0">
                <a:latin typeface="Arial"/>
                <a:cs typeface="Arial"/>
              </a:rPr>
              <a:t> </a:t>
            </a:r>
            <a:r>
              <a:rPr sz="2000" spc="-5" dirty="0">
                <a:latin typeface="Arial"/>
                <a:cs typeface="Arial"/>
              </a:rPr>
              <a:t>проектов</a:t>
            </a:r>
            <a:r>
              <a:rPr sz="2000" spc="-15" dirty="0">
                <a:latin typeface="Arial"/>
                <a:cs typeface="Arial"/>
              </a:rPr>
              <a:t> </a:t>
            </a:r>
            <a:r>
              <a:rPr sz="2000" dirty="0">
                <a:latin typeface="Arial"/>
                <a:cs typeface="Arial"/>
              </a:rPr>
              <a:t>–</a:t>
            </a:r>
            <a:r>
              <a:rPr sz="2000" spc="-5" dirty="0">
                <a:latin typeface="Arial"/>
                <a:cs typeface="Arial"/>
              </a:rPr>
              <a:t> они</a:t>
            </a:r>
            <a:r>
              <a:rPr sz="2000" spc="-25" dirty="0">
                <a:latin typeface="Arial"/>
                <a:cs typeface="Arial"/>
              </a:rPr>
              <a:t> </a:t>
            </a:r>
            <a:r>
              <a:rPr sz="2000" spc="-15" dirty="0">
                <a:latin typeface="Arial"/>
                <a:cs typeface="Arial"/>
              </a:rPr>
              <a:t>доставляют</a:t>
            </a:r>
            <a:r>
              <a:rPr sz="2000" spc="-25" dirty="0">
                <a:latin typeface="Arial"/>
                <a:cs typeface="Arial"/>
              </a:rPr>
              <a:t> </a:t>
            </a:r>
            <a:r>
              <a:rPr sz="2000" spc="-5" dirty="0">
                <a:latin typeface="Arial"/>
                <a:cs typeface="Arial"/>
              </a:rPr>
              <a:t>ценность</a:t>
            </a:r>
            <a:endParaRPr sz="2000" dirty="0">
              <a:latin typeface="Arial"/>
              <a:cs typeface="Arial"/>
            </a:endParaRPr>
          </a:p>
          <a:p>
            <a:pPr marL="355600" indent="-342900">
              <a:lnSpc>
                <a:spcPct val="100000"/>
              </a:lnSpc>
              <a:spcBef>
                <a:spcPts val="790"/>
              </a:spcBef>
              <a:buClr>
                <a:srgbClr val="006699"/>
              </a:buClr>
              <a:buSzPct val="135416"/>
              <a:buFont typeface="Wingdings"/>
              <a:buChar char=""/>
              <a:tabLst>
                <a:tab pos="355600" algn="l"/>
              </a:tabLst>
            </a:pPr>
            <a:r>
              <a:rPr sz="2400" spc="-15" dirty="0">
                <a:latin typeface="Arial"/>
                <a:cs typeface="Arial"/>
              </a:rPr>
              <a:t>Используем выделение</a:t>
            </a:r>
            <a:r>
              <a:rPr sz="2400" spc="25" dirty="0">
                <a:latin typeface="Arial"/>
                <a:cs typeface="Arial"/>
              </a:rPr>
              <a:t> </a:t>
            </a:r>
            <a:r>
              <a:rPr sz="2400" spc="-5" dirty="0">
                <a:latin typeface="Arial"/>
                <a:cs typeface="Arial"/>
              </a:rPr>
              <a:t>Minimum</a:t>
            </a:r>
            <a:r>
              <a:rPr sz="2400" spc="10" dirty="0">
                <a:latin typeface="Arial"/>
                <a:cs typeface="Arial"/>
              </a:rPr>
              <a:t> </a:t>
            </a:r>
            <a:r>
              <a:rPr sz="2400" spc="-15" dirty="0">
                <a:latin typeface="Arial"/>
                <a:cs typeface="Arial"/>
              </a:rPr>
              <a:t>Viable</a:t>
            </a:r>
            <a:r>
              <a:rPr sz="2400" spc="40" dirty="0">
                <a:latin typeface="Arial"/>
                <a:cs typeface="Arial"/>
              </a:rPr>
              <a:t> </a:t>
            </a:r>
            <a:r>
              <a:rPr sz="2400" spc="-5" dirty="0">
                <a:latin typeface="Arial"/>
                <a:cs typeface="Arial"/>
              </a:rPr>
              <a:t>Product</a:t>
            </a:r>
            <a:r>
              <a:rPr sz="2400" spc="15" dirty="0">
                <a:latin typeface="Arial"/>
                <a:cs typeface="Arial"/>
              </a:rPr>
              <a:t> </a:t>
            </a:r>
            <a:r>
              <a:rPr sz="2400" spc="-5" dirty="0">
                <a:latin typeface="Arial"/>
                <a:cs typeface="Arial"/>
              </a:rPr>
              <a:t>(MVP)</a:t>
            </a:r>
            <a:endParaRPr sz="2400" dirty="0">
              <a:latin typeface="Arial"/>
              <a:cs typeface="Arial"/>
            </a:endParaRPr>
          </a:p>
          <a:p>
            <a:pPr marL="733425" lvl="1" indent="-343535">
              <a:lnSpc>
                <a:spcPct val="100000"/>
              </a:lnSpc>
              <a:spcBef>
                <a:spcPts val="1220"/>
              </a:spcBef>
              <a:buClr>
                <a:srgbClr val="006699"/>
              </a:buClr>
              <a:buSzPct val="135000"/>
              <a:buFont typeface="Wingdings"/>
              <a:buChar char=""/>
              <a:tabLst>
                <a:tab pos="733425" algn="l"/>
                <a:tab pos="734060" algn="l"/>
              </a:tabLst>
            </a:pPr>
            <a:r>
              <a:rPr sz="2000" dirty="0">
                <a:latin typeface="Arial"/>
                <a:cs typeface="Arial"/>
              </a:rPr>
              <a:t>Не</a:t>
            </a:r>
            <a:r>
              <a:rPr sz="2000" spc="-15" dirty="0">
                <a:latin typeface="Arial"/>
                <a:cs typeface="Arial"/>
              </a:rPr>
              <a:t> только</a:t>
            </a:r>
            <a:r>
              <a:rPr sz="2000" spc="-20" dirty="0">
                <a:latin typeface="Arial"/>
                <a:cs typeface="Arial"/>
              </a:rPr>
              <a:t> </a:t>
            </a:r>
            <a:r>
              <a:rPr sz="2000" spc="-5" dirty="0">
                <a:latin typeface="Arial"/>
                <a:cs typeface="Arial"/>
              </a:rPr>
              <a:t>для</a:t>
            </a:r>
            <a:r>
              <a:rPr sz="2000" dirty="0">
                <a:latin typeface="Arial"/>
                <a:cs typeface="Arial"/>
              </a:rPr>
              <a:t> </a:t>
            </a:r>
            <a:r>
              <a:rPr sz="2000" spc="-15" dirty="0">
                <a:latin typeface="Arial"/>
                <a:cs typeface="Arial"/>
              </a:rPr>
              <a:t>первого</a:t>
            </a:r>
            <a:r>
              <a:rPr sz="2000" spc="-20" dirty="0">
                <a:latin typeface="Arial"/>
                <a:cs typeface="Arial"/>
              </a:rPr>
              <a:t> </a:t>
            </a:r>
            <a:r>
              <a:rPr sz="2000" spc="-15" dirty="0">
                <a:latin typeface="Arial"/>
                <a:cs typeface="Arial"/>
              </a:rPr>
              <a:t>релиза,</a:t>
            </a:r>
            <a:r>
              <a:rPr sz="2000" spc="-30" dirty="0">
                <a:latin typeface="Arial"/>
                <a:cs typeface="Arial"/>
              </a:rPr>
              <a:t> </a:t>
            </a:r>
            <a:r>
              <a:rPr sz="2000" spc="-5" dirty="0">
                <a:latin typeface="Arial"/>
                <a:cs typeface="Arial"/>
              </a:rPr>
              <a:t>но</a:t>
            </a:r>
            <a:r>
              <a:rPr sz="2000" spc="-20" dirty="0">
                <a:latin typeface="Arial"/>
                <a:cs typeface="Arial"/>
              </a:rPr>
              <a:t> </a:t>
            </a:r>
            <a:r>
              <a:rPr sz="2000" dirty="0">
                <a:latin typeface="Arial"/>
                <a:cs typeface="Arial"/>
              </a:rPr>
              <a:t>и</a:t>
            </a:r>
            <a:r>
              <a:rPr sz="2000" spc="-5" dirty="0">
                <a:latin typeface="Arial"/>
                <a:cs typeface="Arial"/>
              </a:rPr>
              <a:t> для </a:t>
            </a:r>
            <a:r>
              <a:rPr sz="2000" spc="-10" dirty="0">
                <a:latin typeface="Arial"/>
                <a:cs typeface="Arial"/>
              </a:rPr>
              <a:t>последующих</a:t>
            </a:r>
            <a:endParaRPr sz="2000" dirty="0">
              <a:latin typeface="Arial"/>
              <a:cs typeface="Arial"/>
            </a:endParaRPr>
          </a:p>
          <a:p>
            <a:pPr marL="733425" lvl="1" indent="-343535">
              <a:lnSpc>
                <a:spcPct val="100000"/>
              </a:lnSpc>
              <a:spcBef>
                <a:spcPts val="790"/>
              </a:spcBef>
              <a:buClr>
                <a:srgbClr val="006699"/>
              </a:buClr>
              <a:buSzPct val="135000"/>
              <a:buFont typeface="Wingdings"/>
              <a:buChar char=""/>
              <a:tabLst>
                <a:tab pos="733425" algn="l"/>
                <a:tab pos="734060" algn="l"/>
              </a:tabLst>
            </a:pPr>
            <a:r>
              <a:rPr sz="2000" spc="-5" dirty="0">
                <a:latin typeface="Arial"/>
                <a:cs typeface="Arial"/>
              </a:rPr>
              <a:t>Ориентация</a:t>
            </a:r>
            <a:r>
              <a:rPr sz="2000" spc="-30" dirty="0">
                <a:latin typeface="Arial"/>
                <a:cs typeface="Arial"/>
              </a:rPr>
              <a:t> </a:t>
            </a:r>
            <a:r>
              <a:rPr sz="2000" spc="-15" dirty="0">
                <a:latin typeface="Arial"/>
                <a:cs typeface="Arial"/>
              </a:rPr>
              <a:t>релизов</a:t>
            </a:r>
            <a:r>
              <a:rPr sz="2000" spc="-20" dirty="0">
                <a:latin typeface="Arial"/>
                <a:cs typeface="Arial"/>
              </a:rPr>
              <a:t> </a:t>
            </a:r>
            <a:r>
              <a:rPr sz="2000" spc="-5" dirty="0">
                <a:latin typeface="Arial"/>
                <a:cs typeface="Arial"/>
              </a:rPr>
              <a:t>на</a:t>
            </a:r>
            <a:r>
              <a:rPr sz="2000" spc="-15" dirty="0">
                <a:latin typeface="Arial"/>
                <a:cs typeface="Arial"/>
              </a:rPr>
              <a:t> </a:t>
            </a:r>
            <a:r>
              <a:rPr sz="2000" spc="-10" dirty="0">
                <a:latin typeface="Arial"/>
                <a:cs typeface="Arial"/>
              </a:rPr>
              <a:t>группы</a:t>
            </a:r>
            <a:r>
              <a:rPr sz="2000" spc="10" dirty="0">
                <a:latin typeface="Arial"/>
                <a:cs typeface="Arial"/>
              </a:rPr>
              <a:t> </a:t>
            </a:r>
            <a:r>
              <a:rPr sz="2000" spc="-25" dirty="0">
                <a:latin typeface="Arial"/>
                <a:cs typeface="Arial"/>
              </a:rPr>
              <a:t>пользователей</a:t>
            </a:r>
            <a:r>
              <a:rPr sz="2000" spc="-35" dirty="0">
                <a:latin typeface="Arial"/>
                <a:cs typeface="Arial"/>
              </a:rPr>
              <a:t> </a:t>
            </a:r>
            <a:r>
              <a:rPr sz="2000" dirty="0">
                <a:latin typeface="Arial"/>
                <a:cs typeface="Arial"/>
              </a:rPr>
              <a:t>и</a:t>
            </a:r>
            <a:r>
              <a:rPr sz="2000" spc="-5" dirty="0">
                <a:latin typeface="Arial"/>
                <a:cs typeface="Arial"/>
              </a:rPr>
              <a:t> </a:t>
            </a:r>
            <a:r>
              <a:rPr sz="2000" spc="-10" dirty="0">
                <a:latin typeface="Arial"/>
                <a:cs typeface="Arial"/>
              </a:rPr>
              <a:t>группы</a:t>
            </a:r>
            <a:r>
              <a:rPr sz="2000" spc="10" dirty="0">
                <a:latin typeface="Arial"/>
                <a:cs typeface="Arial"/>
              </a:rPr>
              <a:t> </a:t>
            </a:r>
            <a:r>
              <a:rPr sz="2000" spc="-5" dirty="0">
                <a:latin typeface="Arial"/>
                <a:cs typeface="Arial"/>
              </a:rPr>
              <a:t>функций</a:t>
            </a:r>
            <a:endParaRPr sz="2000" dirty="0">
              <a:latin typeface="Arial"/>
              <a:cs typeface="Arial"/>
            </a:endParaRPr>
          </a:p>
          <a:p>
            <a:pPr marL="355600" indent="-342900">
              <a:lnSpc>
                <a:spcPct val="100000"/>
              </a:lnSpc>
              <a:spcBef>
                <a:spcPts val="800"/>
              </a:spcBef>
              <a:buClr>
                <a:srgbClr val="006699"/>
              </a:buClr>
              <a:buSzPct val="135416"/>
              <a:buFont typeface="Wingdings"/>
              <a:buChar char=""/>
              <a:tabLst>
                <a:tab pos="355600" algn="l"/>
              </a:tabLst>
            </a:pPr>
            <a:r>
              <a:rPr sz="2400" spc="-25" dirty="0">
                <a:latin typeface="Arial"/>
                <a:cs typeface="Arial"/>
              </a:rPr>
              <a:t>Управляем</a:t>
            </a:r>
            <a:r>
              <a:rPr sz="2400" dirty="0">
                <a:latin typeface="Arial"/>
                <a:cs typeface="Arial"/>
              </a:rPr>
              <a:t> </a:t>
            </a:r>
            <a:r>
              <a:rPr sz="2400" spc="-5" dirty="0">
                <a:latin typeface="Arial"/>
                <a:cs typeface="Arial"/>
              </a:rPr>
              <a:t>проектом </a:t>
            </a:r>
            <a:r>
              <a:rPr sz="2400" spc="-15" dirty="0">
                <a:latin typeface="Arial"/>
                <a:cs typeface="Arial"/>
              </a:rPr>
              <a:t>через</a:t>
            </a:r>
            <a:r>
              <a:rPr sz="2400" dirty="0">
                <a:latin typeface="Arial"/>
                <a:cs typeface="Arial"/>
              </a:rPr>
              <a:t> </a:t>
            </a:r>
            <a:r>
              <a:rPr sz="2400" spc="-10" dirty="0">
                <a:latin typeface="Arial"/>
                <a:cs typeface="Arial"/>
              </a:rPr>
              <a:t>важность </a:t>
            </a:r>
            <a:r>
              <a:rPr sz="2400" dirty="0">
                <a:latin typeface="Arial"/>
                <a:cs typeface="Arial"/>
              </a:rPr>
              <a:t>и</a:t>
            </a:r>
            <a:r>
              <a:rPr sz="2400" spc="-5" dirty="0">
                <a:latin typeface="Arial"/>
                <a:cs typeface="Arial"/>
              </a:rPr>
              <a:t> </a:t>
            </a:r>
            <a:r>
              <a:rPr sz="2400" spc="-15" dirty="0">
                <a:latin typeface="Arial"/>
                <a:cs typeface="Arial"/>
              </a:rPr>
              <a:t>приоритеты</a:t>
            </a:r>
            <a:endParaRPr sz="2400" dirty="0">
              <a:latin typeface="Arial"/>
              <a:cs typeface="Arial"/>
            </a:endParaRPr>
          </a:p>
          <a:p>
            <a:pPr marL="355600" indent="-355600">
              <a:lnSpc>
                <a:spcPct val="100000"/>
              </a:lnSpc>
              <a:spcBef>
                <a:spcPts val="1200"/>
              </a:spcBef>
              <a:buClr>
                <a:srgbClr val="006699"/>
              </a:buClr>
              <a:buSzPct val="135416"/>
              <a:buFont typeface="Wingdings"/>
              <a:buChar char=""/>
              <a:tabLst>
                <a:tab pos="355600" algn="l"/>
              </a:tabLst>
            </a:pPr>
            <a:r>
              <a:rPr sz="2400" spc="-15" dirty="0">
                <a:latin typeface="Arial"/>
                <a:cs typeface="Arial"/>
              </a:rPr>
              <a:t>Прозрачная</a:t>
            </a:r>
            <a:r>
              <a:rPr sz="2400" spc="15" dirty="0">
                <a:latin typeface="Arial"/>
                <a:cs typeface="Arial"/>
              </a:rPr>
              <a:t> </a:t>
            </a:r>
            <a:r>
              <a:rPr sz="2400" dirty="0">
                <a:latin typeface="Arial"/>
                <a:cs typeface="Arial"/>
              </a:rPr>
              <a:t>трассировка</a:t>
            </a:r>
            <a:r>
              <a:rPr sz="2400" spc="25" dirty="0">
                <a:latin typeface="Arial"/>
                <a:cs typeface="Arial"/>
              </a:rPr>
              <a:t> </a:t>
            </a:r>
            <a:r>
              <a:rPr sz="2400" spc="-10" dirty="0">
                <a:latin typeface="Arial"/>
                <a:cs typeface="Arial"/>
              </a:rPr>
              <a:t>конкретных</a:t>
            </a:r>
            <a:r>
              <a:rPr sz="2400" spc="20" dirty="0">
                <a:latin typeface="Arial"/>
                <a:cs typeface="Arial"/>
              </a:rPr>
              <a:t> </a:t>
            </a:r>
            <a:r>
              <a:rPr sz="2400" spc="-15" dirty="0">
                <a:latin typeface="Arial"/>
                <a:cs typeface="Arial"/>
              </a:rPr>
              <a:t>задач</a:t>
            </a:r>
            <a:r>
              <a:rPr sz="2400" spc="15" dirty="0">
                <a:latin typeface="Arial"/>
                <a:cs typeface="Arial"/>
              </a:rPr>
              <a:t> </a:t>
            </a:r>
            <a:r>
              <a:rPr sz="2400" dirty="0">
                <a:latin typeface="Arial"/>
                <a:cs typeface="Arial"/>
              </a:rPr>
              <a:t>до </a:t>
            </a:r>
            <a:r>
              <a:rPr sz="2400" spc="-15" dirty="0">
                <a:latin typeface="Arial"/>
                <a:cs typeface="Arial"/>
              </a:rPr>
              <a:t>создаваемой</a:t>
            </a:r>
            <a:r>
              <a:rPr sz="2400" spc="10" dirty="0">
                <a:latin typeface="Arial"/>
                <a:cs typeface="Arial"/>
              </a:rPr>
              <a:t> </a:t>
            </a:r>
            <a:r>
              <a:rPr sz="2400" spc="-10" dirty="0">
                <a:latin typeface="Arial"/>
                <a:cs typeface="Arial"/>
              </a:rPr>
              <a:t>ценности</a:t>
            </a:r>
            <a:endParaRPr sz="2400" dirty="0">
              <a:latin typeface="Arial"/>
              <a:cs typeface="Arial"/>
            </a:endParaRPr>
          </a:p>
          <a:p>
            <a:pPr marL="892175" marR="5080">
              <a:lnSpc>
                <a:spcPts val="2160"/>
              </a:lnSpc>
              <a:spcBef>
                <a:spcPts val="1839"/>
              </a:spcBef>
            </a:pPr>
            <a:r>
              <a:rPr sz="2000" spc="-30" dirty="0">
                <a:solidFill>
                  <a:srgbClr val="585858"/>
                </a:solidFill>
                <a:latin typeface="Arial"/>
                <a:cs typeface="Arial"/>
              </a:rPr>
              <a:t>Поток</a:t>
            </a:r>
            <a:r>
              <a:rPr sz="2000" spc="-50" dirty="0">
                <a:solidFill>
                  <a:srgbClr val="585858"/>
                </a:solidFill>
                <a:latin typeface="Arial"/>
                <a:cs typeface="Arial"/>
              </a:rPr>
              <a:t> </a:t>
            </a:r>
            <a:r>
              <a:rPr sz="2000" spc="-35" dirty="0">
                <a:solidFill>
                  <a:srgbClr val="585858"/>
                </a:solidFill>
                <a:latin typeface="Arial"/>
                <a:cs typeface="Arial"/>
              </a:rPr>
              <a:t>создания</a:t>
            </a:r>
            <a:r>
              <a:rPr sz="2000" spc="-55" dirty="0">
                <a:solidFill>
                  <a:srgbClr val="585858"/>
                </a:solidFill>
                <a:latin typeface="Arial"/>
                <a:cs typeface="Arial"/>
              </a:rPr>
              <a:t> </a:t>
            </a:r>
            <a:r>
              <a:rPr sz="2000" spc="-35" dirty="0">
                <a:solidFill>
                  <a:srgbClr val="585858"/>
                </a:solidFill>
                <a:latin typeface="Arial"/>
                <a:cs typeface="Arial"/>
              </a:rPr>
              <a:t>ценности</a:t>
            </a:r>
            <a:r>
              <a:rPr sz="2000" spc="-55" dirty="0">
                <a:solidFill>
                  <a:srgbClr val="585858"/>
                </a:solidFill>
                <a:latin typeface="Arial"/>
                <a:cs typeface="Arial"/>
              </a:rPr>
              <a:t> </a:t>
            </a:r>
            <a:r>
              <a:rPr sz="2000" spc="-20" dirty="0">
                <a:solidFill>
                  <a:srgbClr val="585858"/>
                </a:solidFill>
                <a:latin typeface="Arial"/>
                <a:cs typeface="Arial"/>
              </a:rPr>
              <a:t>не</a:t>
            </a:r>
            <a:r>
              <a:rPr sz="2000" spc="-60" dirty="0">
                <a:solidFill>
                  <a:srgbClr val="585858"/>
                </a:solidFill>
                <a:latin typeface="Arial"/>
                <a:cs typeface="Arial"/>
              </a:rPr>
              <a:t> </a:t>
            </a:r>
            <a:r>
              <a:rPr sz="2000" spc="-30" dirty="0">
                <a:solidFill>
                  <a:srgbClr val="585858"/>
                </a:solidFill>
                <a:latin typeface="Arial"/>
                <a:cs typeface="Arial"/>
              </a:rPr>
              <a:t>всегда</a:t>
            </a:r>
            <a:r>
              <a:rPr sz="2000" spc="-60" dirty="0">
                <a:solidFill>
                  <a:srgbClr val="585858"/>
                </a:solidFill>
                <a:latin typeface="Arial"/>
                <a:cs typeface="Arial"/>
              </a:rPr>
              <a:t> </a:t>
            </a:r>
            <a:r>
              <a:rPr sz="2000" spc="-30" dirty="0">
                <a:solidFill>
                  <a:srgbClr val="585858"/>
                </a:solidFill>
                <a:latin typeface="Arial"/>
                <a:cs typeface="Arial"/>
              </a:rPr>
              <a:t>можно</a:t>
            </a:r>
            <a:r>
              <a:rPr sz="2000" spc="-60" dirty="0">
                <a:solidFill>
                  <a:srgbClr val="585858"/>
                </a:solidFill>
                <a:latin typeface="Arial"/>
                <a:cs typeface="Arial"/>
              </a:rPr>
              <a:t> </a:t>
            </a:r>
            <a:r>
              <a:rPr sz="2000" spc="-35" dirty="0">
                <a:solidFill>
                  <a:srgbClr val="585858"/>
                </a:solidFill>
                <a:latin typeface="Arial"/>
                <a:cs typeface="Arial"/>
              </a:rPr>
              <a:t>поделить</a:t>
            </a:r>
            <a:r>
              <a:rPr sz="2000" spc="-30" dirty="0">
                <a:solidFill>
                  <a:srgbClr val="585858"/>
                </a:solidFill>
                <a:latin typeface="Arial"/>
                <a:cs typeface="Arial"/>
              </a:rPr>
              <a:t> </a:t>
            </a:r>
            <a:r>
              <a:rPr sz="2000" spc="-25" dirty="0">
                <a:solidFill>
                  <a:srgbClr val="585858"/>
                </a:solidFill>
                <a:latin typeface="Arial"/>
                <a:cs typeface="Arial"/>
              </a:rPr>
              <a:t>на</a:t>
            </a:r>
            <a:r>
              <a:rPr sz="2000" spc="-60" dirty="0">
                <a:solidFill>
                  <a:srgbClr val="585858"/>
                </a:solidFill>
                <a:latin typeface="Arial"/>
                <a:cs typeface="Arial"/>
              </a:rPr>
              <a:t> </a:t>
            </a:r>
            <a:r>
              <a:rPr sz="2000" spc="-35" dirty="0">
                <a:solidFill>
                  <a:srgbClr val="585858"/>
                </a:solidFill>
                <a:latin typeface="Arial"/>
                <a:cs typeface="Arial"/>
              </a:rPr>
              <a:t>содержательные</a:t>
            </a:r>
            <a:r>
              <a:rPr sz="2000" spc="-25" dirty="0">
                <a:solidFill>
                  <a:srgbClr val="585858"/>
                </a:solidFill>
                <a:latin typeface="Arial"/>
                <a:cs typeface="Arial"/>
              </a:rPr>
              <a:t> </a:t>
            </a:r>
            <a:r>
              <a:rPr sz="2000" spc="-35" dirty="0">
                <a:solidFill>
                  <a:srgbClr val="585858"/>
                </a:solidFill>
                <a:latin typeface="Arial"/>
                <a:cs typeface="Arial"/>
              </a:rPr>
              <a:t>релизы, </a:t>
            </a:r>
            <a:r>
              <a:rPr sz="2000" spc="-540" dirty="0">
                <a:solidFill>
                  <a:srgbClr val="585858"/>
                </a:solidFill>
                <a:latin typeface="Arial"/>
                <a:cs typeface="Arial"/>
              </a:rPr>
              <a:t> </a:t>
            </a:r>
            <a:r>
              <a:rPr sz="2000" spc="-30" dirty="0">
                <a:solidFill>
                  <a:srgbClr val="585858"/>
                </a:solidFill>
                <a:latin typeface="Arial"/>
                <a:cs typeface="Arial"/>
              </a:rPr>
              <a:t>часто </a:t>
            </a:r>
            <a:r>
              <a:rPr sz="2000" spc="-20" dirty="0">
                <a:solidFill>
                  <a:srgbClr val="585858"/>
                </a:solidFill>
                <a:latin typeface="Arial"/>
                <a:cs typeface="Arial"/>
              </a:rPr>
              <a:t>он </a:t>
            </a:r>
            <a:r>
              <a:rPr sz="2000" spc="-35" dirty="0">
                <a:solidFill>
                  <a:srgbClr val="585858"/>
                </a:solidFill>
                <a:latin typeface="Arial"/>
                <a:cs typeface="Arial"/>
              </a:rPr>
              <a:t>состоит </a:t>
            </a:r>
            <a:r>
              <a:rPr sz="2000" spc="-20" dirty="0">
                <a:solidFill>
                  <a:srgbClr val="585858"/>
                </a:solidFill>
                <a:latin typeface="Arial"/>
                <a:cs typeface="Arial"/>
              </a:rPr>
              <a:t>из </a:t>
            </a:r>
            <a:r>
              <a:rPr sz="2000" spc="-35" dirty="0">
                <a:solidFill>
                  <a:srgbClr val="585858"/>
                </a:solidFill>
                <a:latin typeface="Arial"/>
                <a:cs typeface="Arial"/>
              </a:rPr>
              <a:t>мелких </a:t>
            </a:r>
            <a:r>
              <a:rPr sz="2000" spc="-30" dirty="0">
                <a:solidFill>
                  <a:srgbClr val="585858"/>
                </a:solidFill>
                <a:latin typeface="Arial"/>
                <a:cs typeface="Arial"/>
              </a:rPr>
              <a:t>слабо </a:t>
            </a:r>
            <a:r>
              <a:rPr sz="2000" spc="-35" dirty="0">
                <a:solidFill>
                  <a:srgbClr val="585858"/>
                </a:solidFill>
                <a:latin typeface="Arial"/>
                <a:cs typeface="Arial"/>
              </a:rPr>
              <a:t>зависимых </a:t>
            </a:r>
            <a:r>
              <a:rPr sz="2000" spc="-30" dirty="0">
                <a:solidFill>
                  <a:srgbClr val="585858"/>
                </a:solidFill>
                <a:latin typeface="Arial"/>
                <a:cs typeface="Arial"/>
              </a:rPr>
              <a:t>задач. Тогда можно </a:t>
            </a:r>
            <a:r>
              <a:rPr sz="2000" spc="-35" dirty="0">
                <a:solidFill>
                  <a:srgbClr val="585858"/>
                </a:solidFill>
                <a:latin typeface="Arial"/>
                <a:cs typeface="Arial"/>
              </a:rPr>
              <a:t>использовать </a:t>
            </a:r>
            <a:r>
              <a:rPr sz="2000" spc="-30" dirty="0">
                <a:solidFill>
                  <a:srgbClr val="585858"/>
                </a:solidFill>
                <a:latin typeface="Arial"/>
                <a:cs typeface="Arial"/>
              </a:rPr>
              <a:t> Kanban. Или взять Scrum </a:t>
            </a:r>
            <a:r>
              <a:rPr sz="2000" dirty="0">
                <a:solidFill>
                  <a:srgbClr val="585858"/>
                </a:solidFill>
                <a:latin typeface="Arial"/>
                <a:cs typeface="Arial"/>
              </a:rPr>
              <a:t>– </a:t>
            </a:r>
            <a:r>
              <a:rPr sz="2000" spc="-20" dirty="0">
                <a:solidFill>
                  <a:srgbClr val="585858"/>
                </a:solidFill>
                <a:latin typeface="Arial"/>
                <a:cs typeface="Arial"/>
              </a:rPr>
              <a:t>он </a:t>
            </a:r>
            <a:r>
              <a:rPr sz="2000" spc="-35" dirty="0">
                <a:solidFill>
                  <a:srgbClr val="585858"/>
                </a:solidFill>
                <a:latin typeface="Arial"/>
                <a:cs typeface="Arial"/>
              </a:rPr>
              <a:t>лучше передает </a:t>
            </a:r>
            <a:r>
              <a:rPr sz="2000" spc="-30" dirty="0">
                <a:solidFill>
                  <a:srgbClr val="585858"/>
                </a:solidFill>
                <a:latin typeface="Arial"/>
                <a:cs typeface="Arial"/>
              </a:rPr>
              <a:t>mindset </a:t>
            </a:r>
            <a:r>
              <a:rPr sz="2000" spc="-35" dirty="0">
                <a:solidFill>
                  <a:srgbClr val="585858"/>
                </a:solidFill>
                <a:latin typeface="Arial"/>
                <a:cs typeface="Arial"/>
              </a:rPr>
              <a:t>Agile, </a:t>
            </a:r>
            <a:r>
              <a:rPr sz="2000" dirty="0">
                <a:solidFill>
                  <a:srgbClr val="585858"/>
                </a:solidFill>
                <a:latin typeface="Arial"/>
                <a:cs typeface="Arial"/>
              </a:rPr>
              <a:t>а </a:t>
            </a:r>
            <a:r>
              <a:rPr sz="2000" spc="-30" dirty="0">
                <a:solidFill>
                  <a:srgbClr val="585858"/>
                </a:solidFill>
                <a:latin typeface="Arial"/>
                <a:cs typeface="Arial"/>
              </a:rPr>
              <a:t>релизы </a:t>
            </a:r>
            <a:r>
              <a:rPr sz="2000" spc="-25" dirty="0">
                <a:solidFill>
                  <a:srgbClr val="585858"/>
                </a:solidFill>
                <a:latin typeface="Arial"/>
                <a:cs typeface="Arial"/>
              </a:rPr>
              <a:t> </a:t>
            </a:r>
            <a:r>
              <a:rPr sz="2000" spc="-35" dirty="0">
                <a:solidFill>
                  <a:srgbClr val="585858"/>
                </a:solidFill>
                <a:latin typeface="Arial"/>
                <a:cs typeface="Arial"/>
              </a:rPr>
              <a:t>использовать </a:t>
            </a:r>
            <a:r>
              <a:rPr sz="2000" spc="-30" dirty="0">
                <a:solidFill>
                  <a:srgbClr val="585858"/>
                </a:solidFill>
                <a:latin typeface="Arial"/>
                <a:cs typeface="Arial"/>
              </a:rPr>
              <a:t>для</a:t>
            </a:r>
            <a:r>
              <a:rPr sz="2000" spc="-60" dirty="0">
                <a:solidFill>
                  <a:srgbClr val="585858"/>
                </a:solidFill>
                <a:latin typeface="Arial"/>
                <a:cs typeface="Arial"/>
              </a:rPr>
              <a:t> </a:t>
            </a:r>
            <a:r>
              <a:rPr sz="2000" spc="-35" dirty="0">
                <a:solidFill>
                  <a:srgbClr val="585858"/>
                </a:solidFill>
                <a:latin typeface="Arial"/>
                <a:cs typeface="Arial"/>
              </a:rPr>
              <a:t>планирования изменений</a:t>
            </a:r>
            <a:r>
              <a:rPr sz="2000" spc="-60" dirty="0">
                <a:solidFill>
                  <a:srgbClr val="585858"/>
                </a:solidFill>
                <a:latin typeface="Arial"/>
                <a:cs typeface="Arial"/>
              </a:rPr>
              <a:t> </a:t>
            </a:r>
            <a:r>
              <a:rPr sz="2000" dirty="0">
                <a:solidFill>
                  <a:srgbClr val="585858"/>
                </a:solidFill>
                <a:latin typeface="Arial"/>
                <a:cs typeface="Arial"/>
              </a:rPr>
              <a:t>и</a:t>
            </a:r>
            <a:r>
              <a:rPr sz="2000" spc="-80" dirty="0">
                <a:solidFill>
                  <a:srgbClr val="585858"/>
                </a:solidFill>
                <a:latin typeface="Arial"/>
                <a:cs typeface="Arial"/>
              </a:rPr>
              <a:t> </a:t>
            </a:r>
            <a:r>
              <a:rPr sz="2000" spc="-35" dirty="0">
                <a:solidFill>
                  <a:srgbClr val="585858"/>
                </a:solidFill>
                <a:latin typeface="Arial"/>
                <a:cs typeface="Arial"/>
              </a:rPr>
              <a:t>совершенствования </a:t>
            </a:r>
            <a:r>
              <a:rPr sz="2000" spc="-30" dirty="0">
                <a:solidFill>
                  <a:srgbClr val="585858"/>
                </a:solidFill>
                <a:latin typeface="Arial"/>
                <a:cs typeface="Arial"/>
              </a:rPr>
              <a:t>процесса</a:t>
            </a:r>
            <a:endParaRPr sz="2000" dirty="0">
              <a:latin typeface="Arial"/>
              <a:cs typeface="Arial"/>
            </a:endParaRPr>
          </a:p>
        </p:txBody>
      </p:sp>
    </p:spTree>
    <p:extLst>
      <p:ext uri="{BB962C8B-B14F-4D97-AF65-F5344CB8AC3E}">
        <p14:creationId xmlns:p14="http://schemas.microsoft.com/office/powerpoint/2010/main" val="3833352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9938385" cy="574040"/>
          </a:xfrm>
          <a:prstGeom prst="rect">
            <a:avLst/>
          </a:prstGeom>
        </p:spPr>
        <p:txBody>
          <a:bodyPr vert="horz" wrap="square" lIns="0" tIns="12700" rIns="0" bIns="0" rtlCol="0">
            <a:spAutoFit/>
          </a:bodyPr>
          <a:lstStyle/>
          <a:p>
            <a:pPr marL="12700">
              <a:lnSpc>
                <a:spcPct val="100000"/>
              </a:lnSpc>
              <a:spcBef>
                <a:spcPts val="100"/>
              </a:spcBef>
            </a:pPr>
            <a:r>
              <a:rPr dirty="0"/>
              <a:t>Основная</a:t>
            </a:r>
            <a:r>
              <a:rPr spc="-10" dirty="0"/>
              <a:t> </a:t>
            </a:r>
            <a:r>
              <a:rPr spc="-5" dirty="0"/>
              <a:t>ошибки</a:t>
            </a:r>
            <a:r>
              <a:rPr spc="-25" dirty="0"/>
              <a:t> </a:t>
            </a:r>
            <a:r>
              <a:rPr spc="-15" dirty="0"/>
              <a:t>внедрения</a:t>
            </a:r>
            <a:r>
              <a:rPr spc="-10" dirty="0"/>
              <a:t> </a:t>
            </a:r>
            <a:r>
              <a:rPr dirty="0"/>
              <a:t>–</a:t>
            </a:r>
            <a:r>
              <a:rPr spc="-15" dirty="0"/>
              <a:t> взять </a:t>
            </a:r>
            <a:r>
              <a:rPr dirty="0"/>
              <a:t>частично</a:t>
            </a:r>
          </a:p>
        </p:txBody>
      </p:sp>
      <p:grpSp>
        <p:nvGrpSpPr>
          <p:cNvPr id="3" name="object 3"/>
          <p:cNvGrpSpPr/>
          <p:nvPr/>
        </p:nvGrpSpPr>
        <p:grpSpPr>
          <a:xfrm>
            <a:off x="999680" y="4301172"/>
            <a:ext cx="6043295" cy="1194435"/>
            <a:chOff x="999680" y="4301172"/>
            <a:chExt cx="6043295" cy="1194435"/>
          </a:xfrm>
        </p:grpSpPr>
        <p:sp>
          <p:nvSpPr>
            <p:cNvPr id="4" name="object 4"/>
            <p:cNvSpPr/>
            <p:nvPr/>
          </p:nvSpPr>
          <p:spPr>
            <a:xfrm>
              <a:off x="1012697" y="4314189"/>
              <a:ext cx="6017260" cy="1168400"/>
            </a:xfrm>
            <a:custGeom>
              <a:avLst/>
              <a:gdLst/>
              <a:ahLst/>
              <a:cxnLst/>
              <a:rect l="l" t="t" r="r" b="b"/>
              <a:pathLst>
                <a:path w="6017259" h="1168400">
                  <a:moveTo>
                    <a:pt x="5868924" y="281432"/>
                  </a:moveTo>
                  <a:lnTo>
                    <a:pt x="147828" y="281432"/>
                  </a:lnTo>
                  <a:lnTo>
                    <a:pt x="101105" y="288966"/>
                  </a:lnTo>
                  <a:lnTo>
                    <a:pt x="60525" y="309949"/>
                  </a:lnTo>
                  <a:lnTo>
                    <a:pt x="28524" y="341946"/>
                  </a:lnTo>
                  <a:lnTo>
                    <a:pt x="7537" y="382528"/>
                  </a:lnTo>
                  <a:lnTo>
                    <a:pt x="0" y="429260"/>
                  </a:lnTo>
                  <a:lnTo>
                    <a:pt x="0" y="1020572"/>
                  </a:lnTo>
                  <a:lnTo>
                    <a:pt x="7537" y="1067303"/>
                  </a:lnTo>
                  <a:lnTo>
                    <a:pt x="28524" y="1107885"/>
                  </a:lnTo>
                  <a:lnTo>
                    <a:pt x="60525" y="1139882"/>
                  </a:lnTo>
                  <a:lnTo>
                    <a:pt x="101105" y="1160865"/>
                  </a:lnTo>
                  <a:lnTo>
                    <a:pt x="147828" y="1168400"/>
                  </a:lnTo>
                  <a:lnTo>
                    <a:pt x="5868924" y="1168400"/>
                  </a:lnTo>
                  <a:lnTo>
                    <a:pt x="5915655" y="1160865"/>
                  </a:lnTo>
                  <a:lnTo>
                    <a:pt x="5956237" y="1139882"/>
                  </a:lnTo>
                  <a:lnTo>
                    <a:pt x="5988234" y="1107885"/>
                  </a:lnTo>
                  <a:lnTo>
                    <a:pt x="6009217" y="1067303"/>
                  </a:lnTo>
                  <a:lnTo>
                    <a:pt x="6016752" y="1020572"/>
                  </a:lnTo>
                  <a:lnTo>
                    <a:pt x="6016752" y="429260"/>
                  </a:lnTo>
                  <a:lnTo>
                    <a:pt x="6009217" y="382528"/>
                  </a:lnTo>
                  <a:lnTo>
                    <a:pt x="5988234" y="341946"/>
                  </a:lnTo>
                  <a:lnTo>
                    <a:pt x="5956237" y="309949"/>
                  </a:lnTo>
                  <a:lnTo>
                    <a:pt x="5915655" y="288966"/>
                  </a:lnTo>
                  <a:lnTo>
                    <a:pt x="5868924" y="281432"/>
                  </a:lnTo>
                  <a:close/>
                </a:path>
                <a:path w="6017259" h="1168400">
                  <a:moveTo>
                    <a:pt x="201320" y="0"/>
                  </a:moveTo>
                  <a:lnTo>
                    <a:pt x="1002791" y="281432"/>
                  </a:lnTo>
                  <a:lnTo>
                    <a:pt x="2506979" y="281432"/>
                  </a:lnTo>
                  <a:lnTo>
                    <a:pt x="201320" y="0"/>
                  </a:lnTo>
                  <a:close/>
                </a:path>
              </a:pathLst>
            </a:custGeom>
            <a:solidFill>
              <a:srgbClr val="F1F1F1"/>
            </a:solidFill>
          </p:spPr>
          <p:txBody>
            <a:bodyPr wrap="square" lIns="0" tIns="0" rIns="0" bIns="0" rtlCol="0"/>
            <a:lstStyle/>
            <a:p>
              <a:endParaRPr/>
            </a:p>
          </p:txBody>
        </p:sp>
        <p:sp>
          <p:nvSpPr>
            <p:cNvPr id="5" name="object 5"/>
            <p:cNvSpPr/>
            <p:nvPr/>
          </p:nvSpPr>
          <p:spPr>
            <a:xfrm>
              <a:off x="1012697" y="4314189"/>
              <a:ext cx="6017260" cy="1168400"/>
            </a:xfrm>
            <a:custGeom>
              <a:avLst/>
              <a:gdLst/>
              <a:ahLst/>
              <a:cxnLst/>
              <a:rect l="l" t="t" r="r" b="b"/>
              <a:pathLst>
                <a:path w="6017259" h="1168400">
                  <a:moveTo>
                    <a:pt x="0" y="429260"/>
                  </a:moveTo>
                  <a:lnTo>
                    <a:pt x="7537" y="382528"/>
                  </a:lnTo>
                  <a:lnTo>
                    <a:pt x="28524" y="341946"/>
                  </a:lnTo>
                  <a:lnTo>
                    <a:pt x="60525" y="309949"/>
                  </a:lnTo>
                  <a:lnTo>
                    <a:pt x="101105" y="288966"/>
                  </a:lnTo>
                  <a:lnTo>
                    <a:pt x="147828" y="281432"/>
                  </a:lnTo>
                  <a:lnTo>
                    <a:pt x="1002791" y="281432"/>
                  </a:lnTo>
                  <a:lnTo>
                    <a:pt x="201320" y="0"/>
                  </a:lnTo>
                  <a:lnTo>
                    <a:pt x="2506979" y="281432"/>
                  </a:lnTo>
                  <a:lnTo>
                    <a:pt x="5868924" y="281432"/>
                  </a:lnTo>
                  <a:lnTo>
                    <a:pt x="5915655" y="288966"/>
                  </a:lnTo>
                  <a:lnTo>
                    <a:pt x="5956237" y="309949"/>
                  </a:lnTo>
                  <a:lnTo>
                    <a:pt x="5988234" y="341946"/>
                  </a:lnTo>
                  <a:lnTo>
                    <a:pt x="6009217" y="382528"/>
                  </a:lnTo>
                  <a:lnTo>
                    <a:pt x="6016752" y="429260"/>
                  </a:lnTo>
                  <a:lnTo>
                    <a:pt x="6016752" y="651002"/>
                  </a:lnTo>
                  <a:lnTo>
                    <a:pt x="6016752" y="1020572"/>
                  </a:lnTo>
                  <a:lnTo>
                    <a:pt x="6009217" y="1067303"/>
                  </a:lnTo>
                  <a:lnTo>
                    <a:pt x="5988234" y="1107885"/>
                  </a:lnTo>
                  <a:lnTo>
                    <a:pt x="5956237" y="1139882"/>
                  </a:lnTo>
                  <a:lnTo>
                    <a:pt x="5915655" y="1160865"/>
                  </a:lnTo>
                  <a:lnTo>
                    <a:pt x="5868924" y="1168400"/>
                  </a:lnTo>
                  <a:lnTo>
                    <a:pt x="2506979" y="1168400"/>
                  </a:lnTo>
                  <a:lnTo>
                    <a:pt x="1002791" y="1168400"/>
                  </a:lnTo>
                  <a:lnTo>
                    <a:pt x="147828" y="1168400"/>
                  </a:lnTo>
                  <a:lnTo>
                    <a:pt x="101105" y="1160865"/>
                  </a:lnTo>
                  <a:lnTo>
                    <a:pt x="60525" y="1139882"/>
                  </a:lnTo>
                  <a:lnTo>
                    <a:pt x="28524" y="1107885"/>
                  </a:lnTo>
                  <a:lnTo>
                    <a:pt x="7537" y="1067303"/>
                  </a:lnTo>
                  <a:lnTo>
                    <a:pt x="0" y="1020572"/>
                  </a:lnTo>
                  <a:lnTo>
                    <a:pt x="0" y="651002"/>
                  </a:lnTo>
                  <a:lnTo>
                    <a:pt x="0" y="429260"/>
                  </a:lnTo>
                  <a:close/>
                </a:path>
              </a:pathLst>
            </a:custGeom>
            <a:ln w="25908">
              <a:solidFill>
                <a:srgbClr val="A6A6A6"/>
              </a:solidFill>
            </a:ln>
          </p:spPr>
          <p:txBody>
            <a:bodyPr wrap="square" lIns="0" tIns="0" rIns="0" bIns="0" rtlCol="0"/>
            <a:lstStyle/>
            <a:p>
              <a:endParaRPr/>
            </a:p>
          </p:txBody>
        </p:sp>
      </p:grpSp>
      <p:sp>
        <p:nvSpPr>
          <p:cNvPr id="6" name="object 6"/>
          <p:cNvSpPr txBox="1"/>
          <p:nvPr/>
        </p:nvSpPr>
        <p:spPr>
          <a:xfrm>
            <a:off x="942847" y="1287246"/>
            <a:ext cx="10253980" cy="4170679"/>
          </a:xfrm>
          <a:prstGeom prst="rect">
            <a:avLst/>
          </a:prstGeom>
        </p:spPr>
        <p:txBody>
          <a:bodyPr vert="horz" wrap="square" lIns="0" tIns="46990" rIns="0" bIns="0" rtlCol="0">
            <a:spAutoFit/>
          </a:bodyPr>
          <a:lstStyle/>
          <a:p>
            <a:pPr marL="355600" indent="-342900">
              <a:lnSpc>
                <a:spcPct val="100000"/>
              </a:lnSpc>
              <a:spcBef>
                <a:spcPts val="370"/>
              </a:spcBef>
              <a:buClr>
                <a:srgbClr val="006699"/>
              </a:buClr>
              <a:buSzPct val="135416"/>
              <a:buFont typeface="Wingdings"/>
              <a:buChar char=""/>
              <a:tabLst>
                <a:tab pos="355600" algn="l"/>
              </a:tabLst>
            </a:pPr>
            <a:r>
              <a:rPr sz="2400" spc="-5" dirty="0">
                <a:latin typeface="Arial"/>
                <a:cs typeface="Arial"/>
              </a:rPr>
              <a:t>Процесс</a:t>
            </a:r>
            <a:r>
              <a:rPr sz="2400" dirty="0">
                <a:latin typeface="Arial"/>
                <a:cs typeface="Arial"/>
              </a:rPr>
              <a:t> </a:t>
            </a:r>
            <a:r>
              <a:rPr sz="2400" spc="-15" dirty="0">
                <a:latin typeface="Arial"/>
                <a:cs typeface="Arial"/>
              </a:rPr>
              <a:t>управления</a:t>
            </a:r>
            <a:r>
              <a:rPr sz="2400" spc="20" dirty="0">
                <a:latin typeface="Arial"/>
                <a:cs typeface="Arial"/>
              </a:rPr>
              <a:t> </a:t>
            </a:r>
            <a:r>
              <a:rPr sz="2400" dirty="0">
                <a:latin typeface="Arial"/>
                <a:cs typeface="Arial"/>
              </a:rPr>
              <a:t>–</a:t>
            </a:r>
            <a:r>
              <a:rPr sz="2400" spc="5" dirty="0">
                <a:latin typeface="Arial"/>
                <a:cs typeface="Arial"/>
              </a:rPr>
              <a:t> </a:t>
            </a:r>
            <a:r>
              <a:rPr sz="2400" spc="-15" dirty="0">
                <a:latin typeface="Arial"/>
                <a:cs typeface="Arial"/>
              </a:rPr>
              <a:t>целостный</a:t>
            </a:r>
            <a:r>
              <a:rPr sz="2400" spc="5" dirty="0">
                <a:latin typeface="Arial"/>
                <a:cs typeface="Arial"/>
              </a:rPr>
              <a:t> </a:t>
            </a:r>
            <a:r>
              <a:rPr sz="2400" dirty="0">
                <a:latin typeface="Arial"/>
                <a:cs typeface="Arial"/>
              </a:rPr>
              <a:t>и </a:t>
            </a:r>
            <a:r>
              <a:rPr sz="2400" spc="-10" dirty="0">
                <a:latin typeface="Arial"/>
                <a:cs typeface="Arial"/>
              </a:rPr>
              <a:t>согласованный</a:t>
            </a:r>
            <a:r>
              <a:rPr sz="2400" dirty="0">
                <a:latin typeface="Arial"/>
                <a:cs typeface="Arial"/>
              </a:rPr>
              <a:t> </a:t>
            </a:r>
            <a:r>
              <a:rPr sz="2400" spc="-5" dirty="0">
                <a:latin typeface="Arial"/>
                <a:cs typeface="Arial"/>
              </a:rPr>
              <a:t>набор</a:t>
            </a:r>
            <a:r>
              <a:rPr sz="2400" spc="15" dirty="0">
                <a:latin typeface="Arial"/>
                <a:cs typeface="Arial"/>
              </a:rPr>
              <a:t> </a:t>
            </a:r>
            <a:r>
              <a:rPr sz="2400" spc="-5" dirty="0">
                <a:latin typeface="Arial"/>
                <a:cs typeface="Arial"/>
              </a:rPr>
              <a:t>функций</a:t>
            </a:r>
            <a:endParaRPr sz="2400">
              <a:latin typeface="Arial"/>
              <a:cs typeface="Arial"/>
            </a:endParaRPr>
          </a:p>
          <a:p>
            <a:pPr marL="355600" indent="-342900">
              <a:lnSpc>
                <a:spcPct val="100000"/>
              </a:lnSpc>
              <a:spcBef>
                <a:spcPts val="1205"/>
              </a:spcBef>
              <a:buClr>
                <a:srgbClr val="006699"/>
              </a:buClr>
              <a:buSzPct val="135416"/>
              <a:buFont typeface="Wingdings"/>
              <a:buChar char=""/>
              <a:tabLst>
                <a:tab pos="355600" algn="l"/>
              </a:tabLst>
            </a:pPr>
            <a:r>
              <a:rPr sz="2400" spc="-5" dirty="0">
                <a:latin typeface="Arial"/>
                <a:cs typeface="Arial"/>
              </a:rPr>
              <a:t>Для</a:t>
            </a:r>
            <a:r>
              <a:rPr sz="2400" spc="5" dirty="0">
                <a:latin typeface="Arial"/>
                <a:cs typeface="Arial"/>
              </a:rPr>
              <a:t> каждой</a:t>
            </a:r>
            <a:r>
              <a:rPr sz="2400" spc="-5" dirty="0">
                <a:latin typeface="Arial"/>
                <a:cs typeface="Arial"/>
              </a:rPr>
              <a:t> функции</a:t>
            </a:r>
            <a:r>
              <a:rPr sz="2400" spc="-15" dirty="0">
                <a:latin typeface="Arial"/>
                <a:cs typeface="Arial"/>
              </a:rPr>
              <a:t> </a:t>
            </a:r>
            <a:r>
              <a:rPr sz="2400" dirty="0">
                <a:latin typeface="Arial"/>
                <a:cs typeface="Arial"/>
              </a:rPr>
              <a:t>в </a:t>
            </a:r>
            <a:r>
              <a:rPr sz="2400" spc="-30" dirty="0">
                <a:latin typeface="Arial"/>
                <a:cs typeface="Arial"/>
              </a:rPr>
              <a:t>методе</a:t>
            </a:r>
            <a:r>
              <a:rPr sz="2400" dirty="0">
                <a:latin typeface="Arial"/>
                <a:cs typeface="Arial"/>
              </a:rPr>
              <a:t> </a:t>
            </a:r>
            <a:r>
              <a:rPr sz="2400" spc="-25" dirty="0">
                <a:latin typeface="Arial"/>
                <a:cs typeface="Arial"/>
              </a:rPr>
              <a:t>предлагается</a:t>
            </a:r>
            <a:r>
              <a:rPr sz="2400" spc="10" dirty="0">
                <a:latin typeface="Arial"/>
                <a:cs typeface="Arial"/>
              </a:rPr>
              <a:t> </a:t>
            </a:r>
            <a:r>
              <a:rPr sz="2400" spc="-5" dirty="0">
                <a:latin typeface="Arial"/>
                <a:cs typeface="Arial"/>
              </a:rPr>
              <a:t>конструкция</a:t>
            </a:r>
            <a:r>
              <a:rPr sz="2400" spc="25" dirty="0">
                <a:latin typeface="Arial"/>
                <a:cs typeface="Arial"/>
              </a:rPr>
              <a:t> </a:t>
            </a:r>
            <a:r>
              <a:rPr sz="2400" spc="-5" dirty="0">
                <a:latin typeface="Arial"/>
                <a:cs typeface="Arial"/>
              </a:rPr>
              <a:t>реализации</a:t>
            </a:r>
            <a:endParaRPr sz="2400">
              <a:latin typeface="Arial"/>
              <a:cs typeface="Arial"/>
            </a:endParaRPr>
          </a:p>
          <a:p>
            <a:pPr marL="355600" indent="-342900">
              <a:lnSpc>
                <a:spcPct val="100000"/>
              </a:lnSpc>
              <a:spcBef>
                <a:spcPts val="1200"/>
              </a:spcBef>
              <a:buClr>
                <a:srgbClr val="006699"/>
              </a:buClr>
              <a:buSzPct val="135416"/>
              <a:buFont typeface="Wingdings"/>
              <a:buChar char=""/>
              <a:tabLst>
                <a:tab pos="355600" algn="l"/>
              </a:tabLst>
            </a:pPr>
            <a:r>
              <a:rPr sz="2400" spc="-10" dirty="0">
                <a:latin typeface="Arial"/>
                <a:cs typeface="Arial"/>
              </a:rPr>
              <a:t>Организации</a:t>
            </a:r>
            <a:r>
              <a:rPr sz="2400" spc="-20" dirty="0">
                <a:latin typeface="Arial"/>
                <a:cs typeface="Arial"/>
              </a:rPr>
              <a:t> </a:t>
            </a:r>
            <a:r>
              <a:rPr sz="2400" spc="-10" dirty="0">
                <a:latin typeface="Arial"/>
                <a:cs typeface="Arial"/>
              </a:rPr>
              <a:t>различны</a:t>
            </a:r>
            <a:r>
              <a:rPr sz="2400" spc="5" dirty="0">
                <a:latin typeface="Arial"/>
                <a:cs typeface="Arial"/>
              </a:rPr>
              <a:t> </a:t>
            </a:r>
            <a:r>
              <a:rPr sz="2400" dirty="0">
                <a:latin typeface="Arial"/>
                <a:cs typeface="Arial"/>
              </a:rPr>
              <a:t>и </a:t>
            </a:r>
            <a:r>
              <a:rPr sz="2400" spc="-10" dirty="0">
                <a:latin typeface="Arial"/>
                <a:cs typeface="Arial"/>
              </a:rPr>
              <a:t>конкретная</a:t>
            </a:r>
            <a:r>
              <a:rPr sz="2400" spc="10" dirty="0">
                <a:latin typeface="Arial"/>
                <a:cs typeface="Arial"/>
              </a:rPr>
              <a:t> </a:t>
            </a:r>
            <a:r>
              <a:rPr sz="2400" spc="-5" dirty="0">
                <a:latin typeface="Arial"/>
                <a:cs typeface="Arial"/>
              </a:rPr>
              <a:t>реализация</a:t>
            </a:r>
            <a:r>
              <a:rPr sz="2400" spc="5" dirty="0">
                <a:latin typeface="Arial"/>
                <a:cs typeface="Arial"/>
              </a:rPr>
              <a:t> </a:t>
            </a:r>
            <a:r>
              <a:rPr sz="2400" spc="-30" dirty="0">
                <a:latin typeface="Arial"/>
                <a:cs typeface="Arial"/>
              </a:rPr>
              <a:t>требует</a:t>
            </a:r>
            <a:r>
              <a:rPr sz="2400" spc="5" dirty="0">
                <a:latin typeface="Arial"/>
                <a:cs typeface="Arial"/>
              </a:rPr>
              <a:t> </a:t>
            </a:r>
            <a:r>
              <a:rPr sz="2400" spc="-10" dirty="0">
                <a:latin typeface="Arial"/>
                <a:cs typeface="Arial"/>
              </a:rPr>
              <a:t>адаптации</a:t>
            </a:r>
            <a:endParaRPr sz="2400">
              <a:latin typeface="Arial"/>
              <a:cs typeface="Arial"/>
            </a:endParaRPr>
          </a:p>
          <a:p>
            <a:pPr marL="355600" indent="-342900">
              <a:lnSpc>
                <a:spcPct val="100000"/>
              </a:lnSpc>
              <a:spcBef>
                <a:spcPts val="1200"/>
              </a:spcBef>
              <a:buClr>
                <a:srgbClr val="006699"/>
              </a:buClr>
              <a:buSzPct val="135416"/>
              <a:buFont typeface="Wingdings"/>
              <a:buChar char=""/>
              <a:tabLst>
                <a:tab pos="355600" algn="l"/>
              </a:tabLst>
            </a:pPr>
            <a:r>
              <a:rPr sz="2400" spc="-10" dirty="0">
                <a:latin typeface="Arial"/>
                <a:cs typeface="Arial"/>
              </a:rPr>
              <a:t>Поэтому</a:t>
            </a:r>
            <a:r>
              <a:rPr sz="2400" spc="-15" dirty="0">
                <a:latin typeface="Arial"/>
                <a:cs typeface="Arial"/>
              </a:rPr>
              <a:t> </a:t>
            </a:r>
            <a:r>
              <a:rPr sz="2400" spc="-5" dirty="0">
                <a:latin typeface="Arial"/>
                <a:cs typeface="Arial"/>
              </a:rPr>
              <a:t>часто</a:t>
            </a:r>
            <a:r>
              <a:rPr sz="2400" spc="-15" dirty="0">
                <a:latin typeface="Arial"/>
                <a:cs typeface="Arial"/>
              </a:rPr>
              <a:t> берут</a:t>
            </a:r>
            <a:r>
              <a:rPr sz="2400" dirty="0">
                <a:latin typeface="Arial"/>
                <a:cs typeface="Arial"/>
              </a:rPr>
              <a:t> </a:t>
            </a:r>
            <a:r>
              <a:rPr sz="2400" spc="-10" dirty="0">
                <a:latin typeface="Arial"/>
                <a:cs typeface="Arial"/>
              </a:rPr>
              <a:t>только</a:t>
            </a:r>
            <a:r>
              <a:rPr sz="2400" spc="-15" dirty="0">
                <a:latin typeface="Arial"/>
                <a:cs typeface="Arial"/>
              </a:rPr>
              <a:t> пригодное</a:t>
            </a:r>
            <a:r>
              <a:rPr sz="2400" spc="5" dirty="0">
                <a:latin typeface="Arial"/>
                <a:cs typeface="Arial"/>
              </a:rPr>
              <a:t> </a:t>
            </a:r>
            <a:r>
              <a:rPr sz="2400" dirty="0">
                <a:latin typeface="Arial"/>
                <a:cs typeface="Arial"/>
              </a:rPr>
              <a:t>– и</a:t>
            </a:r>
            <a:r>
              <a:rPr sz="2400" spc="-5" dirty="0">
                <a:latin typeface="Arial"/>
                <a:cs typeface="Arial"/>
              </a:rPr>
              <a:t> </a:t>
            </a:r>
            <a:r>
              <a:rPr sz="2400" spc="-20" dirty="0">
                <a:latin typeface="Arial"/>
                <a:cs typeface="Arial"/>
              </a:rPr>
              <a:t>получают</a:t>
            </a:r>
            <a:r>
              <a:rPr sz="2400" spc="-5" dirty="0">
                <a:latin typeface="Arial"/>
                <a:cs typeface="Arial"/>
              </a:rPr>
              <a:t> дыры</a:t>
            </a:r>
            <a:endParaRPr sz="2400">
              <a:latin typeface="Arial"/>
              <a:cs typeface="Arial"/>
            </a:endParaRPr>
          </a:p>
          <a:p>
            <a:pPr marL="355600" marR="280670" indent="-342900">
              <a:lnSpc>
                <a:spcPct val="100000"/>
              </a:lnSpc>
              <a:spcBef>
                <a:spcPts val="1200"/>
              </a:spcBef>
              <a:buClr>
                <a:srgbClr val="006699"/>
              </a:buClr>
              <a:buSzPct val="135416"/>
              <a:buFont typeface="Wingdings"/>
              <a:buChar char=""/>
              <a:tabLst>
                <a:tab pos="355600" algn="l"/>
              </a:tabLst>
            </a:pPr>
            <a:r>
              <a:rPr sz="2400" b="1" spc="-5" dirty="0">
                <a:latin typeface="Arial"/>
                <a:cs typeface="Arial"/>
              </a:rPr>
              <a:t>Надо </a:t>
            </a:r>
            <a:r>
              <a:rPr sz="2400" b="1" spc="-25" dirty="0">
                <a:latin typeface="Arial"/>
                <a:cs typeface="Arial"/>
              </a:rPr>
              <a:t>вместо</a:t>
            </a:r>
            <a:r>
              <a:rPr sz="2400" b="1" spc="35" dirty="0">
                <a:latin typeface="Arial"/>
                <a:cs typeface="Arial"/>
              </a:rPr>
              <a:t> </a:t>
            </a:r>
            <a:r>
              <a:rPr sz="2400" b="1" spc="-10" dirty="0">
                <a:latin typeface="Arial"/>
                <a:cs typeface="Arial"/>
              </a:rPr>
              <a:t>исключения</a:t>
            </a:r>
            <a:r>
              <a:rPr sz="2400" b="1" spc="5" dirty="0">
                <a:latin typeface="Arial"/>
                <a:cs typeface="Arial"/>
              </a:rPr>
              <a:t> </a:t>
            </a:r>
            <a:r>
              <a:rPr sz="2400" b="1" spc="-25" dirty="0">
                <a:latin typeface="Arial"/>
                <a:cs typeface="Arial"/>
              </a:rPr>
              <a:t>элементов</a:t>
            </a:r>
            <a:r>
              <a:rPr sz="2400" b="1" spc="35" dirty="0">
                <a:latin typeface="Arial"/>
                <a:cs typeface="Arial"/>
              </a:rPr>
              <a:t> </a:t>
            </a:r>
            <a:r>
              <a:rPr sz="2400" b="1" dirty="0">
                <a:latin typeface="Arial"/>
                <a:cs typeface="Arial"/>
              </a:rPr>
              <a:t>– </a:t>
            </a:r>
            <a:r>
              <a:rPr sz="2400" b="1" spc="-15" dirty="0">
                <a:latin typeface="Arial"/>
                <a:cs typeface="Arial"/>
              </a:rPr>
              <a:t>адаптировать</a:t>
            </a:r>
            <a:r>
              <a:rPr sz="2400" b="1" spc="50" dirty="0">
                <a:latin typeface="Arial"/>
                <a:cs typeface="Arial"/>
              </a:rPr>
              <a:t> </a:t>
            </a:r>
            <a:r>
              <a:rPr sz="2400" b="1" dirty="0">
                <a:latin typeface="Arial"/>
                <a:cs typeface="Arial"/>
              </a:rPr>
              <a:t>их</a:t>
            </a:r>
            <a:r>
              <a:rPr sz="2400" b="1" spc="5" dirty="0">
                <a:latin typeface="Arial"/>
                <a:cs typeface="Arial"/>
              </a:rPr>
              <a:t> </a:t>
            </a:r>
            <a:r>
              <a:rPr sz="2400" dirty="0">
                <a:latin typeface="Arial"/>
                <a:cs typeface="Arial"/>
              </a:rPr>
              <a:t>или </a:t>
            </a:r>
            <a:r>
              <a:rPr sz="2400" spc="5" dirty="0">
                <a:latin typeface="Arial"/>
                <a:cs typeface="Arial"/>
              </a:rPr>
              <a:t> </a:t>
            </a:r>
            <a:r>
              <a:rPr sz="2400" spc="-20" dirty="0">
                <a:latin typeface="Arial"/>
                <a:cs typeface="Arial"/>
              </a:rPr>
              <a:t>создавать</a:t>
            </a:r>
            <a:r>
              <a:rPr sz="2400" spc="5" dirty="0">
                <a:latin typeface="Arial"/>
                <a:cs typeface="Arial"/>
              </a:rPr>
              <a:t> </a:t>
            </a:r>
            <a:r>
              <a:rPr sz="2400" spc="-10" dirty="0">
                <a:latin typeface="Arial"/>
                <a:cs typeface="Arial"/>
              </a:rPr>
              <a:t>свои</a:t>
            </a:r>
            <a:r>
              <a:rPr sz="2400" spc="-5" dirty="0">
                <a:latin typeface="Arial"/>
                <a:cs typeface="Arial"/>
              </a:rPr>
              <a:t> конструкции,</a:t>
            </a:r>
            <a:r>
              <a:rPr sz="2400" spc="-20" dirty="0">
                <a:latin typeface="Arial"/>
                <a:cs typeface="Arial"/>
              </a:rPr>
              <a:t> </a:t>
            </a:r>
            <a:r>
              <a:rPr sz="2400" spc="-15" dirty="0">
                <a:latin typeface="Arial"/>
                <a:cs typeface="Arial"/>
              </a:rPr>
              <a:t>обеспечивающие</a:t>
            </a:r>
            <a:r>
              <a:rPr sz="2400" spc="30" dirty="0">
                <a:latin typeface="Arial"/>
                <a:cs typeface="Arial"/>
              </a:rPr>
              <a:t> </a:t>
            </a:r>
            <a:r>
              <a:rPr sz="2400" spc="-10" dirty="0">
                <a:latin typeface="Arial"/>
                <a:cs typeface="Arial"/>
              </a:rPr>
              <a:t>требуемую</a:t>
            </a:r>
            <a:r>
              <a:rPr sz="2400" spc="-5" dirty="0">
                <a:latin typeface="Arial"/>
                <a:cs typeface="Arial"/>
              </a:rPr>
              <a:t> функцию</a:t>
            </a:r>
            <a:endParaRPr sz="2400">
              <a:latin typeface="Arial"/>
              <a:cs typeface="Arial"/>
            </a:endParaRPr>
          </a:p>
          <a:p>
            <a:pPr>
              <a:lnSpc>
                <a:spcPct val="100000"/>
              </a:lnSpc>
              <a:spcBef>
                <a:spcPts val="5"/>
              </a:spcBef>
            </a:pPr>
            <a:endParaRPr sz="3300">
              <a:latin typeface="Arial"/>
              <a:cs typeface="Arial"/>
            </a:endParaRPr>
          </a:p>
          <a:p>
            <a:pPr marL="958850" marR="4424680">
              <a:lnSpc>
                <a:spcPct val="100000"/>
              </a:lnSpc>
            </a:pPr>
            <a:r>
              <a:rPr sz="1800" dirty="0">
                <a:solidFill>
                  <a:srgbClr val="585858"/>
                </a:solidFill>
                <a:latin typeface="Arial"/>
                <a:cs typeface="Arial"/>
              </a:rPr>
              <a:t>Внедрять </a:t>
            </a:r>
            <a:r>
              <a:rPr sz="1800" spc="-5" dirty="0">
                <a:solidFill>
                  <a:srgbClr val="585858"/>
                </a:solidFill>
                <a:latin typeface="Arial"/>
                <a:cs typeface="Arial"/>
              </a:rPr>
              <a:t>Agile </a:t>
            </a:r>
            <a:r>
              <a:rPr sz="1800" dirty="0">
                <a:solidFill>
                  <a:srgbClr val="585858"/>
                </a:solidFill>
                <a:latin typeface="Arial"/>
                <a:cs typeface="Arial"/>
              </a:rPr>
              <a:t>как </a:t>
            </a:r>
            <a:r>
              <a:rPr sz="1800" spc="-5" dirty="0">
                <a:solidFill>
                  <a:srgbClr val="585858"/>
                </a:solidFill>
                <a:latin typeface="Arial"/>
                <a:cs typeface="Arial"/>
              </a:rPr>
              <a:t>покупать модный </a:t>
            </a:r>
            <a:r>
              <a:rPr sz="1800" dirty="0">
                <a:solidFill>
                  <a:srgbClr val="585858"/>
                </a:solidFill>
                <a:latin typeface="Arial"/>
                <a:cs typeface="Arial"/>
              </a:rPr>
              <a:t>гаджет – </a:t>
            </a:r>
            <a:r>
              <a:rPr sz="1800" spc="-490" dirty="0">
                <a:solidFill>
                  <a:srgbClr val="585858"/>
                </a:solidFill>
                <a:latin typeface="Arial"/>
                <a:cs typeface="Arial"/>
              </a:rPr>
              <a:t> </a:t>
            </a:r>
            <a:r>
              <a:rPr sz="1800" spc="-5" dirty="0">
                <a:solidFill>
                  <a:srgbClr val="585858"/>
                </a:solidFill>
                <a:latin typeface="Arial"/>
                <a:cs typeface="Arial"/>
              </a:rPr>
              <a:t>может</a:t>
            </a:r>
            <a:r>
              <a:rPr sz="1800" dirty="0">
                <a:solidFill>
                  <a:srgbClr val="585858"/>
                </a:solidFill>
                <a:latin typeface="Arial"/>
                <a:cs typeface="Arial"/>
              </a:rPr>
              <a:t> быть</a:t>
            </a:r>
            <a:r>
              <a:rPr sz="1800" spc="-20" dirty="0">
                <a:solidFill>
                  <a:srgbClr val="585858"/>
                </a:solidFill>
                <a:latin typeface="Arial"/>
                <a:cs typeface="Arial"/>
              </a:rPr>
              <a:t> </a:t>
            </a:r>
            <a:r>
              <a:rPr sz="1800" spc="-5" dirty="0">
                <a:solidFill>
                  <a:srgbClr val="585858"/>
                </a:solidFill>
                <a:latin typeface="Arial"/>
                <a:cs typeface="Arial"/>
              </a:rPr>
              <a:t>опасно</a:t>
            </a:r>
            <a:r>
              <a:rPr sz="1800" spc="10" dirty="0">
                <a:solidFill>
                  <a:srgbClr val="585858"/>
                </a:solidFill>
                <a:latin typeface="Arial"/>
                <a:cs typeface="Arial"/>
              </a:rPr>
              <a:t> </a:t>
            </a:r>
            <a:r>
              <a:rPr sz="1800" dirty="0">
                <a:solidFill>
                  <a:srgbClr val="585858"/>
                </a:solidFill>
                <a:latin typeface="Arial"/>
                <a:cs typeface="Arial"/>
              </a:rPr>
              <a:t>для</a:t>
            </a:r>
            <a:r>
              <a:rPr sz="1800" spc="-20" dirty="0">
                <a:solidFill>
                  <a:srgbClr val="585858"/>
                </a:solidFill>
                <a:latin typeface="Arial"/>
                <a:cs typeface="Arial"/>
              </a:rPr>
              <a:t> </a:t>
            </a:r>
            <a:r>
              <a:rPr sz="1800" spc="-5" dirty="0">
                <a:solidFill>
                  <a:srgbClr val="585858"/>
                </a:solidFill>
                <a:latin typeface="Arial"/>
                <a:cs typeface="Arial"/>
              </a:rPr>
              <a:t>организации.</a:t>
            </a:r>
            <a:endParaRPr sz="1800">
              <a:latin typeface="Arial"/>
              <a:cs typeface="Arial"/>
            </a:endParaRPr>
          </a:p>
          <a:p>
            <a:pPr marL="958850">
              <a:lnSpc>
                <a:spcPct val="100000"/>
              </a:lnSpc>
            </a:pPr>
            <a:r>
              <a:rPr sz="1800" b="1" spc="-10" dirty="0">
                <a:solidFill>
                  <a:srgbClr val="585858"/>
                </a:solidFill>
                <a:latin typeface="Arial"/>
                <a:cs typeface="Arial"/>
              </a:rPr>
              <a:t>Agile</a:t>
            </a:r>
            <a:r>
              <a:rPr sz="1800" b="1" spc="30" dirty="0">
                <a:solidFill>
                  <a:srgbClr val="585858"/>
                </a:solidFill>
                <a:latin typeface="Arial"/>
                <a:cs typeface="Arial"/>
              </a:rPr>
              <a:t> </a:t>
            </a:r>
            <a:r>
              <a:rPr sz="1800" b="1" dirty="0">
                <a:solidFill>
                  <a:srgbClr val="585858"/>
                </a:solidFill>
                <a:latin typeface="Arial"/>
                <a:cs typeface="Arial"/>
              </a:rPr>
              <a:t>надо</a:t>
            </a:r>
            <a:r>
              <a:rPr sz="1800" b="1" spc="-20" dirty="0">
                <a:solidFill>
                  <a:srgbClr val="585858"/>
                </a:solidFill>
                <a:latin typeface="Arial"/>
                <a:cs typeface="Arial"/>
              </a:rPr>
              <a:t> </a:t>
            </a:r>
            <a:r>
              <a:rPr sz="1800" b="1" spc="-5" dirty="0">
                <a:solidFill>
                  <a:srgbClr val="585858"/>
                </a:solidFill>
                <a:latin typeface="Arial"/>
                <a:cs typeface="Arial"/>
              </a:rPr>
              <a:t>использовать</a:t>
            </a:r>
            <a:r>
              <a:rPr sz="1800" b="1" spc="35" dirty="0">
                <a:solidFill>
                  <a:srgbClr val="585858"/>
                </a:solidFill>
                <a:latin typeface="Arial"/>
                <a:cs typeface="Arial"/>
              </a:rPr>
              <a:t> </a:t>
            </a:r>
            <a:r>
              <a:rPr sz="1800" b="1" dirty="0">
                <a:solidFill>
                  <a:srgbClr val="585858"/>
                </a:solidFill>
                <a:latin typeface="Arial"/>
                <a:cs typeface="Arial"/>
              </a:rPr>
              <a:t>по</a:t>
            </a:r>
            <a:r>
              <a:rPr sz="1800" b="1" spc="-15" dirty="0">
                <a:solidFill>
                  <a:srgbClr val="585858"/>
                </a:solidFill>
                <a:latin typeface="Arial"/>
                <a:cs typeface="Arial"/>
              </a:rPr>
              <a:t> </a:t>
            </a:r>
            <a:r>
              <a:rPr sz="1800" b="1" spc="-5" dirty="0">
                <a:solidFill>
                  <a:srgbClr val="585858"/>
                </a:solidFill>
                <a:latin typeface="Arial"/>
                <a:cs typeface="Arial"/>
              </a:rPr>
              <a:t>назначению</a:t>
            </a:r>
            <a:endParaRPr sz="1800">
              <a:latin typeface="Arial"/>
              <a:cs typeface="Arial"/>
            </a:endParaRPr>
          </a:p>
        </p:txBody>
      </p:sp>
    </p:spTree>
    <p:extLst>
      <p:ext uri="{BB962C8B-B14F-4D97-AF65-F5344CB8AC3E}">
        <p14:creationId xmlns:p14="http://schemas.microsoft.com/office/powerpoint/2010/main" val="3251431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3178810" cy="574040"/>
          </a:xfrm>
          <a:prstGeom prst="rect">
            <a:avLst/>
          </a:prstGeom>
        </p:spPr>
        <p:txBody>
          <a:bodyPr vert="horz" wrap="square" lIns="0" tIns="12700" rIns="0" bIns="0" rtlCol="0">
            <a:spAutoFit/>
          </a:bodyPr>
          <a:lstStyle/>
          <a:p>
            <a:pPr marL="12700">
              <a:lnSpc>
                <a:spcPct val="100000"/>
              </a:lnSpc>
              <a:spcBef>
                <a:spcPts val="100"/>
              </a:spcBef>
            </a:pPr>
            <a:r>
              <a:rPr spc="-5" dirty="0"/>
              <a:t>Scrum</a:t>
            </a:r>
            <a:r>
              <a:rPr spc="-30" dirty="0"/>
              <a:t> </a:t>
            </a:r>
            <a:r>
              <a:rPr spc="-5" dirty="0"/>
              <a:t>в</a:t>
            </a:r>
            <a:r>
              <a:rPr spc="-35" dirty="0"/>
              <a:t> </a:t>
            </a:r>
            <a:r>
              <a:rPr spc="-15" dirty="0"/>
              <a:t>школе</a:t>
            </a:r>
          </a:p>
        </p:txBody>
      </p:sp>
      <p:sp>
        <p:nvSpPr>
          <p:cNvPr id="3" name="object 3"/>
          <p:cNvSpPr txBox="1"/>
          <p:nvPr/>
        </p:nvSpPr>
        <p:spPr>
          <a:xfrm>
            <a:off x="942847" y="1264146"/>
            <a:ext cx="10361295" cy="4288790"/>
          </a:xfrm>
          <a:prstGeom prst="rect">
            <a:avLst/>
          </a:prstGeom>
        </p:spPr>
        <p:txBody>
          <a:bodyPr vert="horz" wrap="square" lIns="0" tIns="69850" rIns="0" bIns="0" rtlCol="0">
            <a:spAutoFit/>
          </a:bodyPr>
          <a:lstStyle/>
          <a:p>
            <a:pPr marL="355600" indent="-342900">
              <a:lnSpc>
                <a:spcPct val="100000"/>
              </a:lnSpc>
              <a:spcBef>
                <a:spcPts val="550"/>
              </a:spcBef>
              <a:buClr>
                <a:srgbClr val="006699"/>
              </a:buClr>
              <a:buSzPct val="135416"/>
              <a:buFont typeface="Wingdings"/>
              <a:buChar char=""/>
              <a:tabLst>
                <a:tab pos="355600" algn="l"/>
              </a:tabLst>
            </a:pPr>
            <a:r>
              <a:rPr sz="2400" spc="-25" dirty="0">
                <a:latin typeface="Arial"/>
                <a:cs typeface="Arial"/>
              </a:rPr>
              <a:t>Голландский </a:t>
            </a:r>
            <a:r>
              <a:rPr sz="2400" spc="-5" dirty="0">
                <a:latin typeface="Arial"/>
                <a:cs typeface="Arial"/>
              </a:rPr>
              <a:t>опыт</a:t>
            </a:r>
            <a:r>
              <a:rPr sz="2400" spc="10" dirty="0">
                <a:solidFill>
                  <a:srgbClr val="0080FF"/>
                </a:solidFill>
                <a:latin typeface="Arial"/>
                <a:cs typeface="Arial"/>
              </a:rPr>
              <a:t> </a:t>
            </a:r>
            <a:r>
              <a:rPr sz="2400" u="heavy" dirty="0">
                <a:solidFill>
                  <a:srgbClr val="0080FF"/>
                </a:solidFill>
                <a:uFill>
                  <a:solidFill>
                    <a:srgbClr val="0080FF"/>
                  </a:solidFill>
                </a:uFill>
                <a:latin typeface="Arial"/>
                <a:cs typeface="Arial"/>
                <a:hlinkClick r:id="rId2"/>
              </a:rPr>
              <a:t>http://eduscrum.nl</a:t>
            </a:r>
            <a:r>
              <a:rPr sz="2400" spc="-25" dirty="0">
                <a:solidFill>
                  <a:srgbClr val="0080FF"/>
                </a:solidFill>
                <a:latin typeface="Arial"/>
                <a:cs typeface="Arial"/>
                <a:hlinkClick r:id="rId2"/>
              </a:rPr>
              <a:t> </a:t>
            </a:r>
            <a:r>
              <a:rPr sz="2400" spc="-10" dirty="0">
                <a:latin typeface="Arial"/>
                <a:cs typeface="Arial"/>
              </a:rPr>
              <a:t>обучения</a:t>
            </a:r>
            <a:r>
              <a:rPr sz="2400" spc="-20" dirty="0">
                <a:latin typeface="Arial"/>
                <a:cs typeface="Arial"/>
              </a:rPr>
              <a:t> </a:t>
            </a:r>
            <a:r>
              <a:rPr sz="2400" dirty="0">
                <a:latin typeface="Arial"/>
                <a:cs typeface="Arial"/>
              </a:rPr>
              <a:t>в</a:t>
            </a:r>
            <a:r>
              <a:rPr sz="2400" spc="-10" dirty="0">
                <a:latin typeface="Arial"/>
                <a:cs typeface="Arial"/>
              </a:rPr>
              <a:t> школе</a:t>
            </a:r>
            <a:endParaRPr sz="2400">
              <a:latin typeface="Arial"/>
              <a:cs typeface="Arial"/>
            </a:endParaRPr>
          </a:p>
          <a:p>
            <a:pPr marL="733425" lvl="1" indent="-343535">
              <a:lnSpc>
                <a:spcPct val="100000"/>
              </a:lnSpc>
              <a:spcBef>
                <a:spcPts val="1210"/>
              </a:spcBef>
              <a:buClr>
                <a:srgbClr val="006699"/>
              </a:buClr>
              <a:buSzPct val="135000"/>
              <a:buFont typeface="Wingdings"/>
              <a:buChar char=""/>
              <a:tabLst>
                <a:tab pos="733425" algn="l"/>
                <a:tab pos="734060" algn="l"/>
              </a:tabLst>
            </a:pPr>
            <a:r>
              <a:rPr sz="2000" spc="-10" dirty="0">
                <a:latin typeface="Arial"/>
                <a:cs typeface="Arial"/>
              </a:rPr>
              <a:t>Есть</a:t>
            </a:r>
            <a:r>
              <a:rPr sz="2000" spc="-25" dirty="0">
                <a:solidFill>
                  <a:srgbClr val="0080FF"/>
                </a:solidFill>
                <a:latin typeface="Arial"/>
                <a:cs typeface="Arial"/>
              </a:rPr>
              <a:t> </a:t>
            </a:r>
            <a:r>
              <a:rPr sz="2000" u="heavy" dirty="0">
                <a:solidFill>
                  <a:srgbClr val="0080FF"/>
                </a:solidFill>
                <a:uFill>
                  <a:solidFill>
                    <a:srgbClr val="0080FF"/>
                  </a:solidFill>
                </a:uFill>
                <a:latin typeface="Arial"/>
                <a:cs typeface="Arial"/>
                <a:hlinkClick r:id="rId3"/>
              </a:rPr>
              <a:t>guide</a:t>
            </a:r>
            <a:r>
              <a:rPr sz="2000" u="heavy" spc="-20" dirty="0">
                <a:solidFill>
                  <a:srgbClr val="0080FF"/>
                </a:solidFill>
                <a:uFill>
                  <a:solidFill>
                    <a:srgbClr val="0080FF"/>
                  </a:solidFill>
                </a:uFill>
                <a:latin typeface="Arial"/>
                <a:cs typeface="Arial"/>
                <a:hlinkClick r:id="rId3"/>
              </a:rPr>
              <a:t> </a:t>
            </a:r>
            <a:r>
              <a:rPr sz="2000" u="heavy" dirty="0">
                <a:solidFill>
                  <a:srgbClr val="0080FF"/>
                </a:solidFill>
                <a:uFill>
                  <a:solidFill>
                    <a:srgbClr val="0080FF"/>
                  </a:solidFill>
                </a:uFill>
                <a:latin typeface="Arial"/>
                <a:cs typeface="Arial"/>
                <a:hlinkClick r:id="rId3"/>
              </a:rPr>
              <a:t>eduScrum</a:t>
            </a:r>
            <a:r>
              <a:rPr sz="2000" spc="-35" dirty="0">
                <a:solidFill>
                  <a:srgbClr val="0080FF"/>
                </a:solidFill>
                <a:latin typeface="Arial"/>
                <a:cs typeface="Arial"/>
                <a:hlinkClick r:id="rId3"/>
              </a:rPr>
              <a:t> </a:t>
            </a:r>
            <a:r>
              <a:rPr sz="2000" spc="-5" dirty="0">
                <a:latin typeface="Arial"/>
                <a:cs typeface="Arial"/>
              </a:rPr>
              <a:t>(</a:t>
            </a:r>
            <a:r>
              <a:rPr sz="2000" u="heavy" spc="-5" dirty="0">
                <a:solidFill>
                  <a:srgbClr val="0080FF"/>
                </a:solidFill>
                <a:uFill>
                  <a:solidFill>
                    <a:srgbClr val="0080FF"/>
                  </a:solidFill>
                </a:uFill>
                <a:latin typeface="Arial"/>
                <a:cs typeface="Arial"/>
                <a:hlinkClick r:id="rId4"/>
              </a:rPr>
              <a:t>русский</a:t>
            </a:r>
            <a:r>
              <a:rPr sz="2000" u="heavy" spc="-55" dirty="0">
                <a:solidFill>
                  <a:srgbClr val="0080FF"/>
                </a:solidFill>
                <a:uFill>
                  <a:solidFill>
                    <a:srgbClr val="0080FF"/>
                  </a:solidFill>
                </a:uFill>
                <a:latin typeface="Arial"/>
                <a:cs typeface="Arial"/>
                <a:hlinkClick r:id="rId4"/>
              </a:rPr>
              <a:t> </a:t>
            </a:r>
            <a:r>
              <a:rPr sz="2000" u="heavy" spc="-10" dirty="0">
                <a:solidFill>
                  <a:srgbClr val="0080FF"/>
                </a:solidFill>
                <a:uFill>
                  <a:solidFill>
                    <a:srgbClr val="0080FF"/>
                  </a:solidFill>
                </a:uFill>
                <a:latin typeface="Arial"/>
                <a:cs typeface="Arial"/>
                <a:hlinkClick r:id="rId4"/>
              </a:rPr>
              <a:t>перевод</a:t>
            </a:r>
            <a:r>
              <a:rPr sz="2000" spc="-10" dirty="0">
                <a:latin typeface="Arial"/>
                <a:cs typeface="Arial"/>
              </a:rPr>
              <a:t>)</a:t>
            </a:r>
            <a:endParaRPr sz="2000">
              <a:latin typeface="Arial"/>
              <a:cs typeface="Arial"/>
            </a:endParaRPr>
          </a:p>
          <a:p>
            <a:pPr marL="733425" lvl="1" indent="-343535">
              <a:lnSpc>
                <a:spcPct val="100000"/>
              </a:lnSpc>
              <a:spcBef>
                <a:spcPts val="805"/>
              </a:spcBef>
              <a:buClr>
                <a:srgbClr val="006699"/>
              </a:buClr>
              <a:buSzPct val="135000"/>
              <a:buFont typeface="Wingdings"/>
              <a:buChar char=""/>
              <a:tabLst>
                <a:tab pos="733425" algn="l"/>
                <a:tab pos="734060" algn="l"/>
              </a:tabLst>
            </a:pPr>
            <a:r>
              <a:rPr sz="2000" spc="-20" dirty="0">
                <a:latin typeface="Arial"/>
                <a:cs typeface="Arial"/>
              </a:rPr>
              <a:t>Образовательный</a:t>
            </a:r>
            <a:r>
              <a:rPr sz="2000" spc="-45" dirty="0">
                <a:latin typeface="Arial"/>
                <a:cs typeface="Arial"/>
              </a:rPr>
              <a:t> </a:t>
            </a:r>
            <a:r>
              <a:rPr sz="2000" spc="-5" dirty="0">
                <a:latin typeface="Arial"/>
                <a:cs typeface="Arial"/>
              </a:rPr>
              <a:t>процесс</a:t>
            </a:r>
            <a:r>
              <a:rPr sz="2000" spc="-20" dirty="0">
                <a:latin typeface="Arial"/>
                <a:cs typeface="Arial"/>
              </a:rPr>
              <a:t> делим</a:t>
            </a:r>
            <a:r>
              <a:rPr sz="2000" spc="-15" dirty="0">
                <a:latin typeface="Arial"/>
                <a:cs typeface="Arial"/>
              </a:rPr>
              <a:t> </a:t>
            </a:r>
            <a:r>
              <a:rPr sz="2000" spc="-5" dirty="0">
                <a:latin typeface="Arial"/>
                <a:cs typeface="Arial"/>
              </a:rPr>
              <a:t>на</a:t>
            </a:r>
            <a:r>
              <a:rPr sz="2000" spc="-15" dirty="0">
                <a:latin typeface="Arial"/>
                <a:cs typeface="Arial"/>
              </a:rPr>
              <a:t> </a:t>
            </a:r>
            <a:r>
              <a:rPr sz="2000" dirty="0">
                <a:latin typeface="Arial"/>
                <a:cs typeface="Arial"/>
              </a:rPr>
              <a:t>спринты</a:t>
            </a:r>
            <a:endParaRPr sz="2000">
              <a:latin typeface="Arial"/>
              <a:cs typeface="Arial"/>
            </a:endParaRPr>
          </a:p>
          <a:p>
            <a:pPr marL="733425" lvl="1" indent="-343535">
              <a:lnSpc>
                <a:spcPct val="100000"/>
              </a:lnSpc>
              <a:spcBef>
                <a:spcPts val="790"/>
              </a:spcBef>
              <a:buClr>
                <a:srgbClr val="006699"/>
              </a:buClr>
              <a:buSzPct val="135000"/>
              <a:buFont typeface="Wingdings"/>
              <a:buChar char=""/>
              <a:tabLst>
                <a:tab pos="733425" algn="l"/>
                <a:tab pos="734060" algn="l"/>
              </a:tabLst>
            </a:pPr>
            <a:r>
              <a:rPr sz="2000" spc="-5" dirty="0">
                <a:latin typeface="Arial"/>
                <a:cs typeface="Arial"/>
              </a:rPr>
              <a:t>Скрам-мастера</a:t>
            </a:r>
            <a:r>
              <a:rPr sz="2000" spc="-45" dirty="0">
                <a:latin typeface="Arial"/>
                <a:cs typeface="Arial"/>
              </a:rPr>
              <a:t> </a:t>
            </a:r>
            <a:r>
              <a:rPr sz="2000" dirty="0">
                <a:latin typeface="Arial"/>
                <a:cs typeface="Arial"/>
              </a:rPr>
              <a:t>сами</a:t>
            </a:r>
            <a:r>
              <a:rPr sz="2000" spc="-30" dirty="0">
                <a:latin typeface="Arial"/>
                <a:cs typeface="Arial"/>
              </a:rPr>
              <a:t> </a:t>
            </a:r>
            <a:r>
              <a:rPr sz="2000" spc="-10" dirty="0">
                <a:latin typeface="Arial"/>
                <a:cs typeface="Arial"/>
              </a:rPr>
              <a:t>формируют</a:t>
            </a:r>
            <a:r>
              <a:rPr sz="2000" spc="-30" dirty="0">
                <a:latin typeface="Arial"/>
                <a:cs typeface="Arial"/>
              </a:rPr>
              <a:t> </a:t>
            </a:r>
            <a:r>
              <a:rPr sz="2000" spc="-5" dirty="0">
                <a:latin typeface="Arial"/>
                <a:cs typeface="Arial"/>
              </a:rPr>
              <a:t>свою</a:t>
            </a:r>
            <a:r>
              <a:rPr sz="2000" spc="-25" dirty="0">
                <a:latin typeface="Arial"/>
                <a:cs typeface="Arial"/>
              </a:rPr>
              <a:t> </a:t>
            </a:r>
            <a:r>
              <a:rPr sz="2000" dirty="0">
                <a:latin typeface="Arial"/>
                <a:cs typeface="Arial"/>
              </a:rPr>
              <a:t>команду</a:t>
            </a:r>
            <a:r>
              <a:rPr sz="2000" spc="-25" dirty="0">
                <a:latin typeface="Arial"/>
                <a:cs typeface="Arial"/>
              </a:rPr>
              <a:t> </a:t>
            </a:r>
            <a:r>
              <a:rPr sz="2000" dirty="0">
                <a:latin typeface="Arial"/>
                <a:cs typeface="Arial"/>
              </a:rPr>
              <a:t>на</a:t>
            </a:r>
            <a:r>
              <a:rPr sz="2000" spc="-25" dirty="0">
                <a:latin typeface="Arial"/>
                <a:cs typeface="Arial"/>
              </a:rPr>
              <a:t> </a:t>
            </a:r>
            <a:r>
              <a:rPr sz="2000" dirty="0">
                <a:latin typeface="Arial"/>
                <a:cs typeface="Arial"/>
              </a:rPr>
              <a:t>спринт</a:t>
            </a:r>
            <a:endParaRPr sz="2000">
              <a:latin typeface="Arial"/>
              <a:cs typeface="Arial"/>
            </a:endParaRPr>
          </a:p>
          <a:p>
            <a:pPr marL="733425" lvl="1" indent="-343535">
              <a:lnSpc>
                <a:spcPct val="100000"/>
              </a:lnSpc>
              <a:spcBef>
                <a:spcPts val="805"/>
              </a:spcBef>
              <a:buClr>
                <a:srgbClr val="006699"/>
              </a:buClr>
              <a:buSzPct val="135000"/>
              <a:buFont typeface="Wingdings"/>
              <a:buChar char=""/>
              <a:tabLst>
                <a:tab pos="733425" algn="l"/>
                <a:tab pos="734060" algn="l"/>
              </a:tabLst>
            </a:pPr>
            <a:r>
              <a:rPr sz="2000" spc="-15" dirty="0">
                <a:latin typeface="Arial"/>
                <a:cs typeface="Arial"/>
              </a:rPr>
              <a:t>Меряется</a:t>
            </a:r>
            <a:r>
              <a:rPr sz="2000" dirty="0">
                <a:latin typeface="Arial"/>
                <a:cs typeface="Arial"/>
              </a:rPr>
              <a:t> </a:t>
            </a:r>
            <a:r>
              <a:rPr sz="2000" spc="-5" dirty="0">
                <a:latin typeface="Arial"/>
                <a:cs typeface="Arial"/>
              </a:rPr>
              <a:t>не</a:t>
            </a:r>
            <a:r>
              <a:rPr sz="2000" spc="-15" dirty="0">
                <a:latin typeface="Arial"/>
                <a:cs typeface="Arial"/>
              </a:rPr>
              <a:t> только </a:t>
            </a:r>
            <a:r>
              <a:rPr sz="2000" spc="-10" dirty="0">
                <a:latin typeface="Arial"/>
                <a:cs typeface="Arial"/>
              </a:rPr>
              <a:t>прохождение</a:t>
            </a:r>
            <a:r>
              <a:rPr sz="2000" spc="-30" dirty="0">
                <a:latin typeface="Arial"/>
                <a:cs typeface="Arial"/>
              </a:rPr>
              <a:t> </a:t>
            </a:r>
            <a:r>
              <a:rPr sz="2000" spc="-10" dirty="0">
                <a:latin typeface="Arial"/>
                <a:cs typeface="Arial"/>
              </a:rPr>
              <a:t>задач,</a:t>
            </a:r>
            <a:r>
              <a:rPr sz="2000" spc="-30" dirty="0">
                <a:latin typeface="Arial"/>
                <a:cs typeface="Arial"/>
              </a:rPr>
              <a:t> </a:t>
            </a:r>
            <a:r>
              <a:rPr sz="2000" spc="-5" dirty="0">
                <a:latin typeface="Arial"/>
                <a:cs typeface="Arial"/>
              </a:rPr>
              <a:t>но</a:t>
            </a:r>
            <a:r>
              <a:rPr sz="2000" spc="-15" dirty="0">
                <a:latin typeface="Arial"/>
                <a:cs typeface="Arial"/>
              </a:rPr>
              <a:t> </a:t>
            </a:r>
            <a:r>
              <a:rPr sz="2000" dirty="0">
                <a:latin typeface="Arial"/>
                <a:cs typeface="Arial"/>
              </a:rPr>
              <a:t>и</a:t>
            </a:r>
            <a:r>
              <a:rPr sz="2000" spc="-5" dirty="0">
                <a:latin typeface="Arial"/>
                <a:cs typeface="Arial"/>
              </a:rPr>
              <a:t> </a:t>
            </a:r>
            <a:r>
              <a:rPr sz="2000" spc="-15" dirty="0">
                <a:latin typeface="Arial"/>
                <a:cs typeface="Arial"/>
              </a:rPr>
              <a:t>удовлетворенность</a:t>
            </a:r>
            <a:r>
              <a:rPr sz="2000" spc="-60" dirty="0">
                <a:latin typeface="Arial"/>
                <a:cs typeface="Arial"/>
              </a:rPr>
              <a:t> </a:t>
            </a:r>
            <a:r>
              <a:rPr sz="2000" spc="-10" dirty="0">
                <a:latin typeface="Arial"/>
                <a:cs typeface="Arial"/>
              </a:rPr>
              <a:t>обучением</a:t>
            </a:r>
            <a:endParaRPr sz="2000">
              <a:latin typeface="Arial"/>
              <a:cs typeface="Arial"/>
            </a:endParaRPr>
          </a:p>
          <a:p>
            <a:pPr marL="355600" indent="-342900">
              <a:lnSpc>
                <a:spcPct val="100000"/>
              </a:lnSpc>
              <a:spcBef>
                <a:spcPts val="790"/>
              </a:spcBef>
              <a:buClr>
                <a:srgbClr val="006699"/>
              </a:buClr>
              <a:buSzPct val="135416"/>
              <a:buFont typeface="Wingdings"/>
              <a:buChar char=""/>
              <a:tabLst>
                <a:tab pos="355600" algn="l"/>
              </a:tabLst>
            </a:pPr>
            <a:r>
              <a:rPr sz="2400" spc="-15" dirty="0">
                <a:latin typeface="Arial"/>
                <a:cs typeface="Arial"/>
              </a:rPr>
              <a:t>Российский</a:t>
            </a:r>
            <a:r>
              <a:rPr sz="2400" spc="-25" dirty="0">
                <a:latin typeface="Arial"/>
                <a:cs typeface="Arial"/>
              </a:rPr>
              <a:t> </a:t>
            </a:r>
            <a:r>
              <a:rPr sz="2400" spc="-5" dirty="0">
                <a:latin typeface="Arial"/>
                <a:cs typeface="Arial"/>
              </a:rPr>
              <a:t>опыт:</a:t>
            </a:r>
            <a:r>
              <a:rPr sz="2400" spc="-15" dirty="0">
                <a:latin typeface="Arial"/>
                <a:cs typeface="Arial"/>
              </a:rPr>
              <a:t> </a:t>
            </a:r>
            <a:r>
              <a:rPr sz="2400" spc="-25" dirty="0">
                <a:latin typeface="Arial"/>
                <a:cs typeface="Arial"/>
              </a:rPr>
              <a:t>Павел</a:t>
            </a:r>
            <a:r>
              <a:rPr sz="2400" dirty="0">
                <a:latin typeface="Arial"/>
                <a:cs typeface="Arial"/>
              </a:rPr>
              <a:t> </a:t>
            </a:r>
            <a:r>
              <a:rPr sz="2400" spc="-15" dirty="0">
                <a:latin typeface="Arial"/>
                <a:cs typeface="Arial"/>
              </a:rPr>
              <a:t>Рабинович,</a:t>
            </a:r>
            <a:r>
              <a:rPr sz="2400" spc="-10" dirty="0">
                <a:latin typeface="Arial"/>
                <a:cs typeface="Arial"/>
              </a:rPr>
              <a:t> Елена</a:t>
            </a:r>
            <a:r>
              <a:rPr sz="2400" spc="35" dirty="0">
                <a:latin typeface="Arial"/>
                <a:cs typeface="Arial"/>
              </a:rPr>
              <a:t> </a:t>
            </a:r>
            <a:r>
              <a:rPr sz="2400" spc="-5" dirty="0">
                <a:latin typeface="Arial"/>
                <a:cs typeface="Arial"/>
              </a:rPr>
              <a:t>Матвиюк</a:t>
            </a:r>
            <a:endParaRPr sz="2400">
              <a:latin typeface="Arial"/>
              <a:cs typeface="Arial"/>
            </a:endParaRPr>
          </a:p>
          <a:p>
            <a:pPr marL="733425" lvl="1" indent="-343535">
              <a:lnSpc>
                <a:spcPct val="100000"/>
              </a:lnSpc>
              <a:spcBef>
                <a:spcPts val="1215"/>
              </a:spcBef>
              <a:buClr>
                <a:srgbClr val="006699"/>
              </a:buClr>
              <a:buSzPct val="135000"/>
              <a:buFont typeface="Wingdings"/>
              <a:buChar char=""/>
              <a:tabLst>
                <a:tab pos="733425" algn="l"/>
                <a:tab pos="734060" algn="l"/>
              </a:tabLst>
            </a:pPr>
            <a:r>
              <a:rPr sz="2000" spc="-10" dirty="0">
                <a:latin typeface="Arial"/>
                <a:cs typeface="Arial"/>
              </a:rPr>
              <a:t>Обучение</a:t>
            </a:r>
            <a:r>
              <a:rPr sz="2000" spc="-30" dirty="0">
                <a:latin typeface="Arial"/>
                <a:cs typeface="Arial"/>
              </a:rPr>
              <a:t> </a:t>
            </a:r>
            <a:r>
              <a:rPr sz="2000" dirty="0">
                <a:latin typeface="Arial"/>
                <a:cs typeface="Arial"/>
              </a:rPr>
              <a:t>сопряжено</a:t>
            </a:r>
            <a:r>
              <a:rPr sz="2000" spc="-30" dirty="0">
                <a:latin typeface="Arial"/>
                <a:cs typeface="Arial"/>
              </a:rPr>
              <a:t> </a:t>
            </a:r>
            <a:r>
              <a:rPr sz="2000" dirty="0">
                <a:latin typeface="Arial"/>
                <a:cs typeface="Arial"/>
              </a:rPr>
              <a:t>с</a:t>
            </a:r>
            <a:r>
              <a:rPr sz="2000" spc="-5" dirty="0">
                <a:latin typeface="Arial"/>
                <a:cs typeface="Arial"/>
              </a:rPr>
              <a:t> нормативными</a:t>
            </a:r>
            <a:r>
              <a:rPr sz="2000" spc="-50" dirty="0">
                <a:latin typeface="Arial"/>
                <a:cs typeface="Arial"/>
              </a:rPr>
              <a:t> </a:t>
            </a:r>
            <a:r>
              <a:rPr sz="2000" spc="-5" dirty="0">
                <a:latin typeface="Arial"/>
                <a:cs typeface="Arial"/>
              </a:rPr>
              <a:t>требованиями</a:t>
            </a:r>
            <a:r>
              <a:rPr sz="2000" spc="-35" dirty="0">
                <a:latin typeface="Arial"/>
                <a:cs typeface="Arial"/>
              </a:rPr>
              <a:t> </a:t>
            </a:r>
            <a:r>
              <a:rPr sz="2000" spc="-5" dirty="0">
                <a:latin typeface="Arial"/>
                <a:cs typeface="Arial"/>
              </a:rPr>
              <a:t>по</a:t>
            </a:r>
            <a:r>
              <a:rPr sz="2000" spc="5" dirty="0">
                <a:latin typeface="Arial"/>
                <a:cs typeface="Arial"/>
              </a:rPr>
              <a:t> </a:t>
            </a:r>
            <a:r>
              <a:rPr sz="2000" spc="-10" dirty="0">
                <a:latin typeface="Arial"/>
                <a:cs typeface="Arial"/>
              </a:rPr>
              <a:t>образованию</a:t>
            </a:r>
            <a:r>
              <a:rPr sz="2000" spc="-45" dirty="0">
                <a:latin typeface="Arial"/>
                <a:cs typeface="Arial"/>
              </a:rPr>
              <a:t> </a:t>
            </a:r>
            <a:r>
              <a:rPr sz="2000" dirty="0">
                <a:latin typeface="Arial"/>
                <a:cs typeface="Arial"/>
              </a:rPr>
              <a:t>в </a:t>
            </a:r>
            <a:r>
              <a:rPr sz="2000" spc="-10" dirty="0">
                <a:latin typeface="Arial"/>
                <a:cs typeface="Arial"/>
              </a:rPr>
              <a:t>школе</a:t>
            </a:r>
            <a:endParaRPr sz="2000">
              <a:latin typeface="Arial"/>
              <a:cs typeface="Arial"/>
            </a:endParaRPr>
          </a:p>
          <a:p>
            <a:pPr marL="733425" lvl="1" indent="-343535">
              <a:lnSpc>
                <a:spcPct val="100000"/>
              </a:lnSpc>
              <a:spcBef>
                <a:spcPts val="795"/>
              </a:spcBef>
              <a:buClr>
                <a:srgbClr val="006699"/>
              </a:buClr>
              <a:buSzPct val="135000"/>
              <a:buFont typeface="Wingdings"/>
              <a:buChar char=""/>
              <a:tabLst>
                <a:tab pos="733425" algn="l"/>
                <a:tab pos="734060" algn="l"/>
              </a:tabLst>
            </a:pPr>
            <a:r>
              <a:rPr sz="2000" spc="-5" dirty="0">
                <a:latin typeface="Arial"/>
                <a:cs typeface="Arial"/>
              </a:rPr>
              <a:t>Контрольные</a:t>
            </a:r>
            <a:r>
              <a:rPr sz="2000" spc="-40" dirty="0">
                <a:latin typeface="Arial"/>
                <a:cs typeface="Arial"/>
              </a:rPr>
              <a:t> </a:t>
            </a:r>
            <a:r>
              <a:rPr sz="2000" spc="-10" dirty="0">
                <a:latin typeface="Arial"/>
                <a:cs typeface="Arial"/>
              </a:rPr>
              <a:t>работы</a:t>
            </a:r>
            <a:r>
              <a:rPr sz="2000" spc="-20" dirty="0">
                <a:latin typeface="Arial"/>
                <a:cs typeface="Arial"/>
              </a:rPr>
              <a:t> </a:t>
            </a:r>
            <a:r>
              <a:rPr sz="2000" dirty="0">
                <a:latin typeface="Arial"/>
                <a:cs typeface="Arial"/>
              </a:rPr>
              <a:t>–</a:t>
            </a:r>
            <a:r>
              <a:rPr sz="2000" spc="-5" dirty="0">
                <a:latin typeface="Arial"/>
                <a:cs typeface="Arial"/>
              </a:rPr>
              <a:t> идут</a:t>
            </a:r>
            <a:r>
              <a:rPr sz="2000" spc="-10" dirty="0">
                <a:latin typeface="Arial"/>
                <a:cs typeface="Arial"/>
              </a:rPr>
              <a:t> по</a:t>
            </a:r>
            <a:r>
              <a:rPr sz="2000" spc="5" dirty="0">
                <a:latin typeface="Arial"/>
                <a:cs typeface="Arial"/>
              </a:rPr>
              <a:t> </a:t>
            </a:r>
            <a:r>
              <a:rPr sz="2000" spc="-30" dirty="0">
                <a:latin typeface="Arial"/>
                <a:cs typeface="Arial"/>
              </a:rPr>
              <a:t>старому,</a:t>
            </a:r>
            <a:r>
              <a:rPr sz="2000" spc="-35" dirty="0">
                <a:latin typeface="Arial"/>
                <a:cs typeface="Arial"/>
              </a:rPr>
              <a:t> </a:t>
            </a:r>
            <a:r>
              <a:rPr sz="2000" spc="-5" dirty="0">
                <a:latin typeface="Arial"/>
                <a:cs typeface="Arial"/>
              </a:rPr>
              <a:t>между</a:t>
            </a:r>
            <a:r>
              <a:rPr sz="2000" spc="-20" dirty="0">
                <a:latin typeface="Arial"/>
                <a:cs typeface="Arial"/>
              </a:rPr>
              <a:t> </a:t>
            </a:r>
            <a:r>
              <a:rPr sz="2000" spc="-5" dirty="0">
                <a:latin typeface="Arial"/>
                <a:cs typeface="Arial"/>
              </a:rPr>
              <a:t>ними</a:t>
            </a:r>
            <a:r>
              <a:rPr sz="2000" spc="-15" dirty="0">
                <a:latin typeface="Arial"/>
                <a:cs typeface="Arial"/>
              </a:rPr>
              <a:t> </a:t>
            </a:r>
            <a:r>
              <a:rPr sz="2000" dirty="0">
                <a:latin typeface="Arial"/>
                <a:cs typeface="Arial"/>
              </a:rPr>
              <a:t>–</a:t>
            </a:r>
            <a:r>
              <a:rPr sz="2000" spc="-15" dirty="0">
                <a:latin typeface="Arial"/>
                <a:cs typeface="Arial"/>
              </a:rPr>
              <a:t> </a:t>
            </a:r>
            <a:r>
              <a:rPr sz="2000" spc="-5" dirty="0">
                <a:latin typeface="Arial"/>
                <a:cs typeface="Arial"/>
              </a:rPr>
              <a:t>новый</a:t>
            </a:r>
            <a:r>
              <a:rPr sz="2000" spc="-25" dirty="0">
                <a:latin typeface="Arial"/>
                <a:cs typeface="Arial"/>
              </a:rPr>
              <a:t> </a:t>
            </a:r>
            <a:r>
              <a:rPr sz="2000" spc="-5" dirty="0">
                <a:latin typeface="Arial"/>
                <a:cs typeface="Arial"/>
              </a:rPr>
              <a:t>процесс</a:t>
            </a:r>
            <a:endParaRPr sz="2000">
              <a:latin typeface="Arial"/>
              <a:cs typeface="Arial"/>
            </a:endParaRPr>
          </a:p>
          <a:p>
            <a:pPr marL="733425" lvl="1" indent="-343535">
              <a:lnSpc>
                <a:spcPct val="100000"/>
              </a:lnSpc>
              <a:spcBef>
                <a:spcPts val="805"/>
              </a:spcBef>
              <a:buClr>
                <a:srgbClr val="006699"/>
              </a:buClr>
              <a:buSzPct val="135000"/>
              <a:buFont typeface="Wingdings"/>
              <a:buChar char=""/>
              <a:tabLst>
                <a:tab pos="733425" algn="l"/>
                <a:tab pos="734060" algn="l"/>
              </a:tabLst>
            </a:pPr>
            <a:r>
              <a:rPr sz="2000" spc="-5" dirty="0">
                <a:latin typeface="Arial"/>
                <a:cs typeface="Arial"/>
              </a:rPr>
              <a:t>Сильная</a:t>
            </a:r>
            <a:r>
              <a:rPr sz="2000" spc="-30" dirty="0">
                <a:latin typeface="Arial"/>
                <a:cs typeface="Arial"/>
              </a:rPr>
              <a:t> </a:t>
            </a:r>
            <a:r>
              <a:rPr sz="2000" spc="-10" dirty="0">
                <a:latin typeface="Arial"/>
                <a:cs typeface="Arial"/>
              </a:rPr>
              <a:t>адаптация,</a:t>
            </a:r>
            <a:r>
              <a:rPr sz="2000" spc="-30" dirty="0">
                <a:latin typeface="Arial"/>
                <a:cs typeface="Arial"/>
              </a:rPr>
              <a:t> </a:t>
            </a:r>
            <a:r>
              <a:rPr sz="2000" spc="-15" dirty="0">
                <a:latin typeface="Arial"/>
                <a:cs typeface="Arial"/>
              </a:rPr>
              <a:t>ротация</a:t>
            </a:r>
            <a:r>
              <a:rPr sz="2000" spc="-10" dirty="0">
                <a:latin typeface="Arial"/>
                <a:cs typeface="Arial"/>
              </a:rPr>
              <a:t> </a:t>
            </a:r>
            <a:r>
              <a:rPr sz="2000" dirty="0">
                <a:latin typeface="Arial"/>
                <a:cs typeface="Arial"/>
              </a:rPr>
              <a:t>учеников</a:t>
            </a:r>
            <a:r>
              <a:rPr sz="2000" spc="-20" dirty="0">
                <a:latin typeface="Arial"/>
                <a:cs typeface="Arial"/>
              </a:rPr>
              <a:t> </a:t>
            </a:r>
            <a:r>
              <a:rPr sz="2000" dirty="0">
                <a:latin typeface="Arial"/>
                <a:cs typeface="Arial"/>
              </a:rPr>
              <a:t>в</a:t>
            </a:r>
            <a:r>
              <a:rPr sz="2000" spc="-15" dirty="0">
                <a:latin typeface="Arial"/>
                <a:cs typeface="Arial"/>
              </a:rPr>
              <a:t> </a:t>
            </a:r>
            <a:r>
              <a:rPr sz="2000" spc="-5" dirty="0">
                <a:latin typeface="Arial"/>
                <a:cs typeface="Arial"/>
              </a:rPr>
              <a:t>группах, </a:t>
            </a:r>
            <a:r>
              <a:rPr sz="2000" dirty="0">
                <a:latin typeface="Arial"/>
                <a:cs typeface="Arial"/>
              </a:rPr>
              <a:t>команда</a:t>
            </a:r>
            <a:r>
              <a:rPr sz="2000" spc="5" dirty="0">
                <a:latin typeface="Arial"/>
                <a:cs typeface="Arial"/>
              </a:rPr>
              <a:t> </a:t>
            </a:r>
            <a:r>
              <a:rPr sz="2000" dirty="0">
                <a:latin typeface="Arial"/>
                <a:cs typeface="Arial"/>
              </a:rPr>
              <a:t>–</a:t>
            </a:r>
            <a:r>
              <a:rPr sz="2000" spc="-10" dirty="0">
                <a:latin typeface="Arial"/>
                <a:cs typeface="Arial"/>
              </a:rPr>
              <a:t> </a:t>
            </a:r>
            <a:r>
              <a:rPr sz="2000" spc="-5" dirty="0">
                <a:latin typeface="Arial"/>
                <a:cs typeface="Arial"/>
              </a:rPr>
              <a:t>весь</a:t>
            </a:r>
            <a:r>
              <a:rPr sz="2000" spc="-30" dirty="0">
                <a:latin typeface="Arial"/>
                <a:cs typeface="Arial"/>
              </a:rPr>
              <a:t> </a:t>
            </a:r>
            <a:r>
              <a:rPr sz="2000" dirty="0">
                <a:latin typeface="Arial"/>
                <a:cs typeface="Arial"/>
              </a:rPr>
              <a:t>класс</a:t>
            </a:r>
            <a:endParaRPr sz="2000">
              <a:latin typeface="Arial"/>
              <a:cs typeface="Arial"/>
            </a:endParaRPr>
          </a:p>
          <a:p>
            <a:pPr marL="733425" lvl="1" indent="-343535">
              <a:lnSpc>
                <a:spcPct val="100000"/>
              </a:lnSpc>
              <a:spcBef>
                <a:spcPts val="800"/>
              </a:spcBef>
              <a:buClr>
                <a:srgbClr val="006699"/>
              </a:buClr>
              <a:buSzPct val="135000"/>
              <a:buFont typeface="Wingdings"/>
              <a:buChar char=""/>
              <a:tabLst>
                <a:tab pos="733425" algn="l"/>
                <a:tab pos="734060" algn="l"/>
              </a:tabLst>
            </a:pPr>
            <a:r>
              <a:rPr sz="2000" u="heavy" spc="-10" dirty="0">
                <a:solidFill>
                  <a:srgbClr val="0080FF"/>
                </a:solidFill>
                <a:uFill>
                  <a:solidFill>
                    <a:srgbClr val="0080FF"/>
                  </a:solidFill>
                </a:uFill>
                <a:latin typeface="Arial"/>
                <a:cs typeface="Arial"/>
                <a:hlinkClick r:id="rId5"/>
              </a:rPr>
              <a:t>Рассказ </a:t>
            </a:r>
            <a:r>
              <a:rPr sz="2000" u="heavy" dirty="0">
                <a:solidFill>
                  <a:srgbClr val="0080FF"/>
                </a:solidFill>
                <a:uFill>
                  <a:solidFill>
                    <a:srgbClr val="0080FF"/>
                  </a:solidFill>
                </a:uFill>
                <a:latin typeface="Arial"/>
                <a:cs typeface="Arial"/>
                <a:hlinkClick r:id="rId5"/>
              </a:rPr>
              <a:t>на</a:t>
            </a:r>
            <a:r>
              <a:rPr sz="2000" u="heavy" spc="-110" dirty="0">
                <a:solidFill>
                  <a:srgbClr val="0080FF"/>
                </a:solidFill>
                <a:uFill>
                  <a:solidFill>
                    <a:srgbClr val="0080FF"/>
                  </a:solidFill>
                </a:uFill>
                <a:latin typeface="Arial"/>
                <a:cs typeface="Arial"/>
                <a:hlinkClick r:id="rId5"/>
              </a:rPr>
              <a:t> </a:t>
            </a:r>
            <a:r>
              <a:rPr sz="2000" u="heavy" dirty="0">
                <a:solidFill>
                  <a:srgbClr val="0080FF"/>
                </a:solidFill>
                <a:uFill>
                  <a:solidFill>
                    <a:srgbClr val="0080FF"/>
                  </a:solidFill>
                </a:uFill>
                <a:latin typeface="Arial"/>
                <a:cs typeface="Arial"/>
                <a:hlinkClick r:id="rId5"/>
              </a:rPr>
              <a:t>AgileDays-2017</a:t>
            </a:r>
            <a:r>
              <a:rPr sz="2000" dirty="0">
                <a:latin typeface="Arial"/>
                <a:cs typeface="Arial"/>
              </a:rPr>
              <a:t>,</a:t>
            </a:r>
            <a:r>
              <a:rPr sz="2000" spc="-35" dirty="0">
                <a:solidFill>
                  <a:srgbClr val="0080FF"/>
                </a:solidFill>
                <a:latin typeface="Arial"/>
                <a:cs typeface="Arial"/>
              </a:rPr>
              <a:t> </a:t>
            </a:r>
            <a:r>
              <a:rPr sz="2000" u="heavy" dirty="0">
                <a:solidFill>
                  <a:srgbClr val="0080FF"/>
                </a:solidFill>
                <a:uFill>
                  <a:solidFill>
                    <a:srgbClr val="0080FF"/>
                  </a:solidFill>
                </a:uFill>
                <a:latin typeface="Arial"/>
                <a:cs typeface="Arial"/>
                <a:hlinkClick r:id="rId6"/>
              </a:rPr>
              <a:t>мой</a:t>
            </a:r>
            <a:r>
              <a:rPr sz="2000" u="heavy" spc="-5" dirty="0">
                <a:solidFill>
                  <a:srgbClr val="0080FF"/>
                </a:solidFill>
                <a:uFill>
                  <a:solidFill>
                    <a:srgbClr val="0080FF"/>
                  </a:solidFill>
                </a:uFill>
                <a:latin typeface="Arial"/>
                <a:cs typeface="Arial"/>
                <a:hlinkClick r:id="rId6"/>
              </a:rPr>
              <a:t> </a:t>
            </a:r>
            <a:r>
              <a:rPr sz="2000" u="heavy" dirty="0">
                <a:solidFill>
                  <a:srgbClr val="0080FF"/>
                </a:solidFill>
                <a:uFill>
                  <a:solidFill>
                    <a:srgbClr val="0080FF"/>
                  </a:solidFill>
                </a:uFill>
                <a:latin typeface="Arial"/>
                <a:cs typeface="Arial"/>
                <a:hlinkClick r:id="rId6"/>
              </a:rPr>
              <a:t>конспект</a:t>
            </a:r>
            <a:r>
              <a:rPr sz="2000" u="heavy" spc="-10" dirty="0">
                <a:solidFill>
                  <a:srgbClr val="0080FF"/>
                </a:solidFill>
                <a:uFill>
                  <a:solidFill>
                    <a:srgbClr val="0080FF"/>
                  </a:solidFill>
                </a:uFill>
                <a:latin typeface="Arial"/>
                <a:cs typeface="Arial"/>
                <a:hlinkClick r:id="rId6"/>
              </a:rPr>
              <a:t> </a:t>
            </a:r>
            <a:r>
              <a:rPr sz="2000" u="heavy" spc="-5" dirty="0">
                <a:solidFill>
                  <a:srgbClr val="0080FF"/>
                </a:solidFill>
                <a:uFill>
                  <a:solidFill>
                    <a:srgbClr val="0080FF"/>
                  </a:solidFill>
                </a:uFill>
                <a:latin typeface="Arial"/>
                <a:cs typeface="Arial"/>
                <a:hlinkClick r:id="rId6"/>
              </a:rPr>
              <a:t>выступления</a:t>
            </a:r>
            <a:r>
              <a:rPr sz="2000" u="heavy" spc="-15" dirty="0">
                <a:solidFill>
                  <a:srgbClr val="0080FF"/>
                </a:solidFill>
                <a:uFill>
                  <a:solidFill>
                    <a:srgbClr val="0080FF"/>
                  </a:solidFill>
                </a:uFill>
                <a:latin typeface="Arial"/>
                <a:cs typeface="Arial"/>
                <a:hlinkClick r:id="rId6"/>
              </a:rPr>
              <a:t> </a:t>
            </a:r>
            <a:r>
              <a:rPr sz="2000" u="heavy" spc="-10" dirty="0">
                <a:solidFill>
                  <a:srgbClr val="0080FF"/>
                </a:solidFill>
                <a:uFill>
                  <a:solidFill>
                    <a:srgbClr val="0080FF"/>
                  </a:solidFill>
                </a:uFill>
                <a:latin typeface="Arial"/>
                <a:cs typeface="Arial"/>
                <a:hlinkClick r:id="rId6"/>
              </a:rPr>
              <a:t>Павла</a:t>
            </a:r>
            <a:r>
              <a:rPr sz="2000" u="heavy" spc="-20" dirty="0">
                <a:solidFill>
                  <a:srgbClr val="0080FF"/>
                </a:solidFill>
                <a:uFill>
                  <a:solidFill>
                    <a:srgbClr val="0080FF"/>
                  </a:solidFill>
                </a:uFill>
                <a:latin typeface="Arial"/>
                <a:cs typeface="Arial"/>
                <a:hlinkClick r:id="rId6"/>
              </a:rPr>
              <a:t> </a:t>
            </a:r>
            <a:r>
              <a:rPr sz="2000" u="heavy" dirty="0">
                <a:solidFill>
                  <a:srgbClr val="0080FF"/>
                </a:solidFill>
                <a:uFill>
                  <a:solidFill>
                    <a:srgbClr val="0080FF"/>
                  </a:solidFill>
                </a:uFill>
                <a:latin typeface="Arial"/>
                <a:cs typeface="Arial"/>
                <a:hlinkClick r:id="rId6"/>
              </a:rPr>
              <a:t>на</a:t>
            </a:r>
            <a:r>
              <a:rPr sz="2000" u="heavy" spc="5" dirty="0">
                <a:solidFill>
                  <a:srgbClr val="0080FF"/>
                </a:solidFill>
                <a:uFill>
                  <a:solidFill>
                    <a:srgbClr val="0080FF"/>
                  </a:solidFill>
                </a:uFill>
                <a:latin typeface="Arial"/>
                <a:cs typeface="Arial"/>
                <a:hlinkClick r:id="rId6"/>
              </a:rPr>
              <a:t> </a:t>
            </a:r>
            <a:r>
              <a:rPr sz="2000" u="heavy" spc="-15" dirty="0">
                <a:solidFill>
                  <a:srgbClr val="0080FF"/>
                </a:solidFill>
                <a:uFill>
                  <a:solidFill>
                    <a:srgbClr val="0080FF"/>
                  </a:solidFill>
                </a:uFill>
                <a:latin typeface="Arial"/>
                <a:cs typeface="Arial"/>
                <a:hlinkClick r:id="rId6"/>
              </a:rPr>
              <a:t>встрече </a:t>
            </a:r>
            <a:r>
              <a:rPr sz="2000" u="heavy" spc="-20" dirty="0">
                <a:solidFill>
                  <a:srgbClr val="0080FF"/>
                </a:solidFill>
                <a:uFill>
                  <a:solidFill>
                    <a:srgbClr val="0080FF"/>
                  </a:solidFill>
                </a:uFill>
                <a:latin typeface="Arial"/>
                <a:cs typeface="Arial"/>
                <a:hlinkClick r:id="rId6"/>
              </a:rPr>
              <a:t>ГосAgile</a:t>
            </a:r>
            <a:endParaRPr sz="2000">
              <a:latin typeface="Arial"/>
              <a:cs typeface="Arial"/>
            </a:endParaRPr>
          </a:p>
        </p:txBody>
      </p:sp>
    </p:spTree>
    <p:extLst>
      <p:ext uri="{BB962C8B-B14F-4D97-AF65-F5344CB8AC3E}">
        <p14:creationId xmlns:p14="http://schemas.microsoft.com/office/powerpoint/2010/main" val="256485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78323" y="1604708"/>
            <a:ext cx="2915920" cy="3892550"/>
            <a:chOff x="4878323" y="1604708"/>
            <a:chExt cx="2915920" cy="3892550"/>
          </a:xfrm>
        </p:grpSpPr>
        <p:sp>
          <p:nvSpPr>
            <p:cNvPr id="3" name="object 3"/>
            <p:cNvSpPr/>
            <p:nvPr/>
          </p:nvSpPr>
          <p:spPr>
            <a:xfrm>
              <a:off x="4904993" y="4725162"/>
              <a:ext cx="2875915" cy="759460"/>
            </a:xfrm>
            <a:custGeom>
              <a:avLst/>
              <a:gdLst/>
              <a:ahLst/>
              <a:cxnLst/>
              <a:rect l="l" t="t" r="r" b="b"/>
              <a:pathLst>
                <a:path w="2875915" h="759460">
                  <a:moveTo>
                    <a:pt x="2875787" y="0"/>
                  </a:moveTo>
                  <a:lnTo>
                    <a:pt x="0" y="13462"/>
                  </a:lnTo>
                  <a:lnTo>
                    <a:pt x="2111" y="159902"/>
                  </a:lnTo>
                  <a:lnTo>
                    <a:pt x="2629" y="241574"/>
                  </a:lnTo>
                  <a:lnTo>
                    <a:pt x="2451" y="312589"/>
                  </a:lnTo>
                  <a:lnTo>
                    <a:pt x="3047" y="372237"/>
                  </a:lnTo>
                  <a:lnTo>
                    <a:pt x="208533" y="758951"/>
                  </a:lnTo>
                  <a:lnTo>
                    <a:pt x="2295398" y="758951"/>
                  </a:lnTo>
                  <a:lnTo>
                    <a:pt x="2411514" y="656760"/>
                  </a:lnTo>
                  <a:lnTo>
                    <a:pt x="2445192" y="626381"/>
                  </a:lnTo>
                  <a:lnTo>
                    <a:pt x="2476855" y="596987"/>
                  </a:lnTo>
                  <a:lnTo>
                    <a:pt x="2506801" y="568060"/>
                  </a:lnTo>
                  <a:lnTo>
                    <a:pt x="2535328" y="539086"/>
                  </a:lnTo>
                  <a:lnTo>
                    <a:pt x="2562737" y="509548"/>
                  </a:lnTo>
                  <a:lnTo>
                    <a:pt x="2589325" y="478931"/>
                  </a:lnTo>
                  <a:lnTo>
                    <a:pt x="2615390" y="446720"/>
                  </a:lnTo>
                  <a:lnTo>
                    <a:pt x="2641233" y="412399"/>
                  </a:lnTo>
                  <a:lnTo>
                    <a:pt x="2667151" y="375453"/>
                  </a:lnTo>
                  <a:lnTo>
                    <a:pt x="2693444" y="335365"/>
                  </a:lnTo>
                  <a:lnTo>
                    <a:pt x="2720409" y="291620"/>
                  </a:lnTo>
                  <a:lnTo>
                    <a:pt x="2748346" y="243703"/>
                  </a:lnTo>
                  <a:lnTo>
                    <a:pt x="2777554" y="191098"/>
                  </a:lnTo>
                  <a:lnTo>
                    <a:pt x="2808331" y="133290"/>
                  </a:lnTo>
                  <a:lnTo>
                    <a:pt x="2840976" y="69762"/>
                  </a:lnTo>
                  <a:lnTo>
                    <a:pt x="2875787" y="0"/>
                  </a:lnTo>
                  <a:close/>
                </a:path>
              </a:pathLst>
            </a:custGeom>
            <a:solidFill>
              <a:srgbClr val="9DE2AD"/>
            </a:solidFill>
          </p:spPr>
          <p:txBody>
            <a:bodyPr wrap="square" lIns="0" tIns="0" rIns="0" bIns="0" rtlCol="0"/>
            <a:lstStyle/>
            <a:p>
              <a:endParaRPr/>
            </a:p>
          </p:txBody>
        </p:sp>
        <p:sp>
          <p:nvSpPr>
            <p:cNvPr id="4" name="object 4"/>
            <p:cNvSpPr/>
            <p:nvPr/>
          </p:nvSpPr>
          <p:spPr>
            <a:xfrm>
              <a:off x="4904993" y="4725162"/>
              <a:ext cx="2875915" cy="759460"/>
            </a:xfrm>
            <a:custGeom>
              <a:avLst/>
              <a:gdLst/>
              <a:ahLst/>
              <a:cxnLst/>
              <a:rect l="l" t="t" r="r" b="b"/>
              <a:pathLst>
                <a:path w="2875915" h="759460">
                  <a:moveTo>
                    <a:pt x="2875787" y="0"/>
                  </a:moveTo>
                  <a:lnTo>
                    <a:pt x="2840976" y="69762"/>
                  </a:lnTo>
                  <a:lnTo>
                    <a:pt x="2808331" y="133290"/>
                  </a:lnTo>
                  <a:lnTo>
                    <a:pt x="2777554" y="191098"/>
                  </a:lnTo>
                  <a:lnTo>
                    <a:pt x="2748346" y="243703"/>
                  </a:lnTo>
                  <a:lnTo>
                    <a:pt x="2720409" y="291620"/>
                  </a:lnTo>
                  <a:lnTo>
                    <a:pt x="2693444" y="335365"/>
                  </a:lnTo>
                  <a:lnTo>
                    <a:pt x="2667151" y="375453"/>
                  </a:lnTo>
                  <a:lnTo>
                    <a:pt x="2641233" y="412399"/>
                  </a:lnTo>
                  <a:lnTo>
                    <a:pt x="2615390" y="446720"/>
                  </a:lnTo>
                  <a:lnTo>
                    <a:pt x="2589325" y="478931"/>
                  </a:lnTo>
                  <a:lnTo>
                    <a:pt x="2562737" y="509548"/>
                  </a:lnTo>
                  <a:lnTo>
                    <a:pt x="2535328" y="539086"/>
                  </a:lnTo>
                  <a:lnTo>
                    <a:pt x="2506801" y="568060"/>
                  </a:lnTo>
                  <a:lnTo>
                    <a:pt x="2476855" y="596987"/>
                  </a:lnTo>
                  <a:lnTo>
                    <a:pt x="2445192" y="626381"/>
                  </a:lnTo>
                  <a:lnTo>
                    <a:pt x="2411514" y="656760"/>
                  </a:lnTo>
                  <a:lnTo>
                    <a:pt x="2375521" y="688637"/>
                  </a:lnTo>
                  <a:lnTo>
                    <a:pt x="2336915" y="722529"/>
                  </a:lnTo>
                  <a:lnTo>
                    <a:pt x="2295398" y="758951"/>
                  </a:lnTo>
                  <a:lnTo>
                    <a:pt x="208533" y="758951"/>
                  </a:lnTo>
                  <a:lnTo>
                    <a:pt x="3047" y="372237"/>
                  </a:lnTo>
                  <a:lnTo>
                    <a:pt x="2600" y="338517"/>
                  </a:lnTo>
                  <a:lnTo>
                    <a:pt x="2451" y="312589"/>
                  </a:lnTo>
                  <a:lnTo>
                    <a:pt x="2483" y="290453"/>
                  </a:lnTo>
                  <a:lnTo>
                    <a:pt x="2581" y="268114"/>
                  </a:lnTo>
                  <a:lnTo>
                    <a:pt x="2629" y="241574"/>
                  </a:lnTo>
                  <a:lnTo>
                    <a:pt x="2511" y="206835"/>
                  </a:lnTo>
                  <a:lnTo>
                    <a:pt x="2111" y="159902"/>
                  </a:lnTo>
                  <a:lnTo>
                    <a:pt x="1312" y="96776"/>
                  </a:lnTo>
                  <a:lnTo>
                    <a:pt x="0" y="13462"/>
                  </a:lnTo>
                  <a:lnTo>
                    <a:pt x="2875787" y="0"/>
                  </a:lnTo>
                  <a:close/>
                </a:path>
              </a:pathLst>
            </a:custGeom>
            <a:ln w="25908">
              <a:solidFill>
                <a:srgbClr val="FFFFFF"/>
              </a:solidFill>
            </a:ln>
          </p:spPr>
          <p:txBody>
            <a:bodyPr wrap="square" lIns="0" tIns="0" rIns="0" bIns="0" rtlCol="0"/>
            <a:lstStyle/>
            <a:p>
              <a:endParaRPr/>
            </a:p>
          </p:txBody>
        </p:sp>
        <p:sp>
          <p:nvSpPr>
            <p:cNvPr id="5" name="object 5"/>
            <p:cNvSpPr/>
            <p:nvPr/>
          </p:nvSpPr>
          <p:spPr>
            <a:xfrm>
              <a:off x="4885943" y="1647444"/>
              <a:ext cx="0" cy="3448685"/>
            </a:xfrm>
            <a:custGeom>
              <a:avLst/>
              <a:gdLst/>
              <a:ahLst/>
              <a:cxnLst/>
              <a:rect l="l" t="t" r="r" b="b"/>
              <a:pathLst>
                <a:path h="3448685">
                  <a:moveTo>
                    <a:pt x="0" y="0"/>
                  </a:moveTo>
                  <a:lnTo>
                    <a:pt x="0" y="3448304"/>
                  </a:lnTo>
                </a:path>
              </a:pathLst>
            </a:custGeom>
            <a:ln w="15240">
              <a:solidFill>
                <a:srgbClr val="A4D028"/>
              </a:solidFill>
            </a:ln>
          </p:spPr>
          <p:txBody>
            <a:bodyPr wrap="square" lIns="0" tIns="0" rIns="0" bIns="0" rtlCol="0"/>
            <a:lstStyle/>
            <a:p>
              <a:endParaRPr/>
            </a:p>
          </p:txBody>
        </p:sp>
        <p:sp>
          <p:nvSpPr>
            <p:cNvPr id="6" name="object 6"/>
            <p:cNvSpPr/>
            <p:nvPr/>
          </p:nvSpPr>
          <p:spPr>
            <a:xfrm>
              <a:off x="4906517" y="1617726"/>
              <a:ext cx="2390140" cy="3020695"/>
            </a:xfrm>
            <a:custGeom>
              <a:avLst/>
              <a:gdLst/>
              <a:ahLst/>
              <a:cxnLst/>
              <a:rect l="l" t="t" r="r" b="b"/>
              <a:pathLst>
                <a:path w="2390140" h="3020695">
                  <a:moveTo>
                    <a:pt x="0" y="0"/>
                  </a:moveTo>
                  <a:lnTo>
                    <a:pt x="0" y="3020568"/>
                  </a:lnTo>
                  <a:lnTo>
                    <a:pt x="2389632" y="3020568"/>
                  </a:lnTo>
                  <a:lnTo>
                    <a:pt x="0" y="0"/>
                  </a:lnTo>
                  <a:close/>
                </a:path>
              </a:pathLst>
            </a:custGeom>
            <a:solidFill>
              <a:srgbClr val="BCEEFF"/>
            </a:solidFill>
          </p:spPr>
          <p:txBody>
            <a:bodyPr wrap="square" lIns="0" tIns="0" rIns="0" bIns="0" rtlCol="0"/>
            <a:lstStyle/>
            <a:p>
              <a:endParaRPr/>
            </a:p>
          </p:txBody>
        </p:sp>
        <p:sp>
          <p:nvSpPr>
            <p:cNvPr id="7" name="object 7"/>
            <p:cNvSpPr/>
            <p:nvPr/>
          </p:nvSpPr>
          <p:spPr>
            <a:xfrm>
              <a:off x="4906517" y="1617726"/>
              <a:ext cx="2390140" cy="3020695"/>
            </a:xfrm>
            <a:custGeom>
              <a:avLst/>
              <a:gdLst/>
              <a:ahLst/>
              <a:cxnLst/>
              <a:rect l="l" t="t" r="r" b="b"/>
              <a:pathLst>
                <a:path w="2390140" h="3020695">
                  <a:moveTo>
                    <a:pt x="0" y="3020568"/>
                  </a:moveTo>
                  <a:lnTo>
                    <a:pt x="0" y="0"/>
                  </a:lnTo>
                  <a:lnTo>
                    <a:pt x="2389632" y="3020568"/>
                  </a:lnTo>
                  <a:lnTo>
                    <a:pt x="0" y="3020568"/>
                  </a:lnTo>
                  <a:close/>
                </a:path>
              </a:pathLst>
            </a:custGeom>
            <a:ln w="25908">
              <a:solidFill>
                <a:srgbClr val="FFFFFF"/>
              </a:solidFill>
            </a:ln>
          </p:spPr>
          <p:txBody>
            <a:bodyPr wrap="square" lIns="0" tIns="0" rIns="0" bIns="0" rtlCol="0"/>
            <a:lstStyle/>
            <a:p>
              <a:endParaRPr/>
            </a:p>
          </p:txBody>
        </p:sp>
      </p:grpSp>
      <p:sp>
        <p:nvSpPr>
          <p:cNvPr id="8" name="object 8"/>
          <p:cNvSpPr txBox="1"/>
          <p:nvPr/>
        </p:nvSpPr>
        <p:spPr>
          <a:xfrm>
            <a:off x="5325617" y="4220083"/>
            <a:ext cx="1621155" cy="239395"/>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006FC0"/>
                </a:solidFill>
                <a:latin typeface="Arial"/>
                <a:cs typeface="Arial"/>
              </a:rPr>
              <a:t>ЦЕЛЕПОЛАГАНИЕ</a:t>
            </a:r>
            <a:endParaRPr sz="1400">
              <a:latin typeface="Arial"/>
              <a:cs typeface="Arial"/>
            </a:endParaRPr>
          </a:p>
        </p:txBody>
      </p:sp>
      <p:grpSp>
        <p:nvGrpSpPr>
          <p:cNvPr id="9" name="object 9"/>
          <p:cNvGrpSpPr/>
          <p:nvPr/>
        </p:nvGrpSpPr>
        <p:grpSpPr>
          <a:xfrm>
            <a:off x="3156140" y="2066480"/>
            <a:ext cx="1716405" cy="2615565"/>
            <a:chOff x="3156140" y="2066480"/>
            <a:chExt cx="1716405" cy="2615565"/>
          </a:xfrm>
        </p:grpSpPr>
        <p:sp>
          <p:nvSpPr>
            <p:cNvPr id="10" name="object 10"/>
            <p:cNvSpPr/>
            <p:nvPr/>
          </p:nvSpPr>
          <p:spPr>
            <a:xfrm>
              <a:off x="3169157" y="2079497"/>
              <a:ext cx="1690370" cy="2589530"/>
            </a:xfrm>
            <a:custGeom>
              <a:avLst/>
              <a:gdLst/>
              <a:ahLst/>
              <a:cxnLst/>
              <a:rect l="l" t="t" r="r" b="b"/>
              <a:pathLst>
                <a:path w="1690370" h="2589529">
                  <a:moveTo>
                    <a:pt x="1690116" y="0"/>
                  </a:moveTo>
                  <a:lnTo>
                    <a:pt x="0" y="2589276"/>
                  </a:lnTo>
                  <a:lnTo>
                    <a:pt x="1690116" y="2589276"/>
                  </a:lnTo>
                  <a:lnTo>
                    <a:pt x="1690116" y="0"/>
                  </a:lnTo>
                  <a:close/>
                </a:path>
              </a:pathLst>
            </a:custGeom>
            <a:solidFill>
              <a:srgbClr val="BCEEFF"/>
            </a:solidFill>
          </p:spPr>
          <p:txBody>
            <a:bodyPr wrap="square" lIns="0" tIns="0" rIns="0" bIns="0" rtlCol="0"/>
            <a:lstStyle/>
            <a:p>
              <a:endParaRPr/>
            </a:p>
          </p:txBody>
        </p:sp>
        <p:sp>
          <p:nvSpPr>
            <p:cNvPr id="11" name="object 11"/>
            <p:cNvSpPr/>
            <p:nvPr/>
          </p:nvSpPr>
          <p:spPr>
            <a:xfrm>
              <a:off x="3169157" y="2079497"/>
              <a:ext cx="1690370" cy="2589530"/>
            </a:xfrm>
            <a:custGeom>
              <a:avLst/>
              <a:gdLst/>
              <a:ahLst/>
              <a:cxnLst/>
              <a:rect l="l" t="t" r="r" b="b"/>
              <a:pathLst>
                <a:path w="1690370" h="2589529">
                  <a:moveTo>
                    <a:pt x="1690116" y="2589276"/>
                  </a:moveTo>
                  <a:lnTo>
                    <a:pt x="1690116" y="0"/>
                  </a:lnTo>
                  <a:lnTo>
                    <a:pt x="0" y="2589276"/>
                  </a:lnTo>
                  <a:lnTo>
                    <a:pt x="1690116" y="2589276"/>
                  </a:lnTo>
                  <a:close/>
                </a:path>
              </a:pathLst>
            </a:custGeom>
            <a:ln w="25908">
              <a:solidFill>
                <a:srgbClr val="FFFFFF"/>
              </a:solidFill>
            </a:ln>
          </p:spPr>
          <p:txBody>
            <a:bodyPr wrap="square" lIns="0" tIns="0" rIns="0" bIns="0" rtlCol="0"/>
            <a:lstStyle/>
            <a:p>
              <a:endParaRPr/>
            </a:p>
          </p:txBody>
        </p:sp>
      </p:grpSp>
      <p:sp>
        <p:nvSpPr>
          <p:cNvPr id="12" name="object 12"/>
          <p:cNvSpPr txBox="1"/>
          <p:nvPr/>
        </p:nvSpPr>
        <p:spPr>
          <a:xfrm>
            <a:off x="3349497" y="4130751"/>
            <a:ext cx="1445260" cy="453390"/>
          </a:xfrm>
          <a:prstGeom prst="rect">
            <a:avLst/>
          </a:prstGeom>
        </p:spPr>
        <p:txBody>
          <a:bodyPr vert="horz" wrap="square" lIns="0" tIns="13335" rIns="0" bIns="0" rtlCol="0">
            <a:spAutoFit/>
          </a:bodyPr>
          <a:lstStyle/>
          <a:p>
            <a:pPr marR="5080" algn="r">
              <a:lnSpc>
                <a:spcPct val="100000"/>
              </a:lnSpc>
              <a:spcBef>
                <a:spcPts val="105"/>
              </a:spcBef>
            </a:pPr>
            <a:r>
              <a:rPr sz="1400" b="1" spc="-25" dirty="0">
                <a:solidFill>
                  <a:srgbClr val="006FC0"/>
                </a:solidFill>
                <a:latin typeface="Arial"/>
                <a:cs typeface="Arial"/>
              </a:rPr>
              <a:t>УПРАВЛЕНИЕ</a:t>
            </a:r>
            <a:endParaRPr sz="1400">
              <a:latin typeface="Arial"/>
              <a:cs typeface="Arial"/>
            </a:endParaRPr>
          </a:p>
          <a:p>
            <a:pPr marR="5080" algn="r">
              <a:lnSpc>
                <a:spcPct val="100000"/>
              </a:lnSpc>
            </a:pPr>
            <a:r>
              <a:rPr sz="1400" b="1" dirty="0">
                <a:solidFill>
                  <a:srgbClr val="006FC0"/>
                </a:solidFill>
                <a:latin typeface="Arial"/>
                <a:cs typeface="Arial"/>
              </a:rPr>
              <a:t>ИЗМЕНЕНИЯМИ</a:t>
            </a:r>
            <a:endParaRPr sz="1400">
              <a:latin typeface="Arial"/>
              <a:cs typeface="Arial"/>
            </a:endParaRPr>
          </a:p>
        </p:txBody>
      </p:sp>
      <p:grpSp>
        <p:nvGrpSpPr>
          <p:cNvPr id="13" name="object 13"/>
          <p:cNvGrpSpPr/>
          <p:nvPr/>
        </p:nvGrpSpPr>
        <p:grpSpPr>
          <a:xfrm>
            <a:off x="2881883" y="5081015"/>
            <a:ext cx="4701540" cy="471170"/>
            <a:chOff x="2881883" y="5081015"/>
            <a:chExt cx="4701540" cy="471170"/>
          </a:xfrm>
        </p:grpSpPr>
        <p:sp>
          <p:nvSpPr>
            <p:cNvPr id="14" name="object 14"/>
            <p:cNvSpPr/>
            <p:nvPr/>
          </p:nvSpPr>
          <p:spPr>
            <a:xfrm>
              <a:off x="2900933" y="5100065"/>
              <a:ext cx="4663440" cy="433070"/>
            </a:xfrm>
            <a:custGeom>
              <a:avLst/>
              <a:gdLst/>
              <a:ahLst/>
              <a:cxnLst/>
              <a:rect l="l" t="t" r="r" b="b"/>
              <a:pathLst>
                <a:path w="4663440" h="433070">
                  <a:moveTo>
                    <a:pt x="0" y="0"/>
                  </a:moveTo>
                  <a:lnTo>
                    <a:pt x="21774" y="36624"/>
                  </a:lnTo>
                  <a:lnTo>
                    <a:pt x="44694" y="68893"/>
                  </a:lnTo>
                  <a:lnTo>
                    <a:pt x="68331" y="98440"/>
                  </a:lnTo>
                  <a:lnTo>
                    <a:pt x="92256" y="126898"/>
                  </a:lnTo>
                  <a:lnTo>
                    <a:pt x="116040" y="155900"/>
                  </a:lnTo>
                  <a:lnTo>
                    <a:pt x="139255" y="187081"/>
                  </a:lnTo>
                  <a:lnTo>
                    <a:pt x="161471" y="222072"/>
                  </a:lnTo>
                  <a:lnTo>
                    <a:pt x="182260" y="262508"/>
                  </a:lnTo>
                  <a:lnTo>
                    <a:pt x="201192" y="310021"/>
                  </a:lnTo>
                  <a:lnTo>
                    <a:pt x="217840" y="366246"/>
                  </a:lnTo>
                  <a:lnTo>
                    <a:pt x="231775" y="432815"/>
                  </a:lnTo>
                  <a:lnTo>
                    <a:pt x="4253103" y="418718"/>
                  </a:lnTo>
                  <a:lnTo>
                    <a:pt x="4305499" y="378474"/>
                  </a:lnTo>
                  <a:lnTo>
                    <a:pt x="4354397" y="339757"/>
                  </a:lnTo>
                  <a:lnTo>
                    <a:pt x="4399853" y="302432"/>
                  </a:lnTo>
                  <a:lnTo>
                    <a:pt x="4441923" y="266366"/>
                  </a:lnTo>
                  <a:lnTo>
                    <a:pt x="4480665" y="231423"/>
                  </a:lnTo>
                  <a:lnTo>
                    <a:pt x="4516135" y="197469"/>
                  </a:lnTo>
                  <a:lnTo>
                    <a:pt x="4548391" y="164369"/>
                  </a:lnTo>
                  <a:lnTo>
                    <a:pt x="4577489" y="131990"/>
                  </a:lnTo>
                  <a:lnTo>
                    <a:pt x="4603486" y="100197"/>
                  </a:lnTo>
                  <a:lnTo>
                    <a:pt x="4626438" y="68854"/>
                  </a:lnTo>
                  <a:lnTo>
                    <a:pt x="4663440" y="6984"/>
                  </a:lnTo>
                  <a:lnTo>
                    <a:pt x="0" y="0"/>
                  </a:lnTo>
                  <a:close/>
                </a:path>
              </a:pathLst>
            </a:custGeom>
            <a:solidFill>
              <a:srgbClr val="B5CEEC"/>
            </a:solidFill>
          </p:spPr>
          <p:txBody>
            <a:bodyPr wrap="square" lIns="0" tIns="0" rIns="0" bIns="0" rtlCol="0"/>
            <a:lstStyle/>
            <a:p>
              <a:endParaRPr/>
            </a:p>
          </p:txBody>
        </p:sp>
        <p:sp>
          <p:nvSpPr>
            <p:cNvPr id="15" name="object 15"/>
            <p:cNvSpPr/>
            <p:nvPr/>
          </p:nvSpPr>
          <p:spPr>
            <a:xfrm>
              <a:off x="2900933" y="5100065"/>
              <a:ext cx="4663440" cy="433070"/>
            </a:xfrm>
            <a:custGeom>
              <a:avLst/>
              <a:gdLst/>
              <a:ahLst/>
              <a:cxnLst/>
              <a:rect l="l" t="t" r="r" b="b"/>
              <a:pathLst>
                <a:path w="4663440" h="433070">
                  <a:moveTo>
                    <a:pt x="4663440" y="6984"/>
                  </a:moveTo>
                  <a:lnTo>
                    <a:pt x="4626438" y="68854"/>
                  </a:lnTo>
                  <a:lnTo>
                    <a:pt x="4603486" y="100197"/>
                  </a:lnTo>
                  <a:lnTo>
                    <a:pt x="4577489" y="131990"/>
                  </a:lnTo>
                  <a:lnTo>
                    <a:pt x="4548391" y="164369"/>
                  </a:lnTo>
                  <a:lnTo>
                    <a:pt x="4516135" y="197469"/>
                  </a:lnTo>
                  <a:lnTo>
                    <a:pt x="4480665" y="231423"/>
                  </a:lnTo>
                  <a:lnTo>
                    <a:pt x="4441923" y="266366"/>
                  </a:lnTo>
                  <a:lnTo>
                    <a:pt x="4399853" y="302432"/>
                  </a:lnTo>
                  <a:lnTo>
                    <a:pt x="4354397" y="339757"/>
                  </a:lnTo>
                  <a:lnTo>
                    <a:pt x="4305499" y="378474"/>
                  </a:lnTo>
                  <a:lnTo>
                    <a:pt x="4253103" y="418718"/>
                  </a:lnTo>
                  <a:lnTo>
                    <a:pt x="231775" y="432815"/>
                  </a:lnTo>
                  <a:lnTo>
                    <a:pt x="217840" y="366246"/>
                  </a:lnTo>
                  <a:lnTo>
                    <a:pt x="201192" y="310021"/>
                  </a:lnTo>
                  <a:lnTo>
                    <a:pt x="182260" y="262508"/>
                  </a:lnTo>
                  <a:lnTo>
                    <a:pt x="161471" y="222072"/>
                  </a:lnTo>
                  <a:lnTo>
                    <a:pt x="139255" y="187081"/>
                  </a:lnTo>
                  <a:lnTo>
                    <a:pt x="116040" y="155900"/>
                  </a:lnTo>
                  <a:lnTo>
                    <a:pt x="68331" y="98440"/>
                  </a:lnTo>
                  <a:lnTo>
                    <a:pt x="44694" y="68893"/>
                  </a:lnTo>
                  <a:lnTo>
                    <a:pt x="21774" y="36624"/>
                  </a:lnTo>
                  <a:lnTo>
                    <a:pt x="0" y="0"/>
                  </a:lnTo>
                  <a:lnTo>
                    <a:pt x="4663440" y="6984"/>
                  </a:lnTo>
                  <a:close/>
                </a:path>
              </a:pathLst>
            </a:custGeom>
            <a:ln w="38100">
              <a:solidFill>
                <a:srgbClr val="FFFFFF"/>
              </a:solidFill>
            </a:ln>
          </p:spPr>
          <p:txBody>
            <a:bodyPr wrap="square" lIns="0" tIns="0" rIns="0" bIns="0" rtlCol="0"/>
            <a:lstStyle/>
            <a:p>
              <a:endParaRPr/>
            </a:p>
          </p:txBody>
        </p:sp>
      </p:grpSp>
      <p:sp>
        <p:nvSpPr>
          <p:cNvPr id="16" name="object 16"/>
          <p:cNvSpPr txBox="1"/>
          <p:nvPr/>
        </p:nvSpPr>
        <p:spPr>
          <a:xfrm>
            <a:off x="5775197" y="4772355"/>
            <a:ext cx="930275" cy="240029"/>
          </a:xfrm>
          <a:prstGeom prst="rect">
            <a:avLst/>
          </a:prstGeom>
        </p:spPr>
        <p:txBody>
          <a:bodyPr vert="horz" wrap="square" lIns="0" tIns="13335" rIns="0" bIns="0" rtlCol="0">
            <a:spAutoFit/>
          </a:bodyPr>
          <a:lstStyle/>
          <a:p>
            <a:pPr marL="12700">
              <a:lnSpc>
                <a:spcPct val="100000"/>
              </a:lnSpc>
              <a:spcBef>
                <a:spcPts val="105"/>
              </a:spcBef>
            </a:pPr>
            <a:r>
              <a:rPr sz="1400" b="1" spc="-40" dirty="0">
                <a:solidFill>
                  <a:srgbClr val="404040"/>
                </a:solidFill>
                <a:latin typeface="Arial"/>
                <a:cs typeface="Arial"/>
              </a:rPr>
              <a:t>КУЛЬТУРА</a:t>
            </a:r>
            <a:endParaRPr sz="1400">
              <a:latin typeface="Arial"/>
              <a:cs typeface="Arial"/>
            </a:endParaRPr>
          </a:p>
        </p:txBody>
      </p:sp>
      <p:sp>
        <p:nvSpPr>
          <p:cNvPr id="17" name="object 17"/>
          <p:cNvSpPr txBox="1"/>
          <p:nvPr/>
        </p:nvSpPr>
        <p:spPr>
          <a:xfrm>
            <a:off x="4688840" y="5217617"/>
            <a:ext cx="58547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04040"/>
                </a:solidFill>
                <a:latin typeface="Arial"/>
                <a:cs typeface="Arial"/>
              </a:rPr>
              <a:t>Л</a:t>
            </a:r>
            <a:r>
              <a:rPr sz="1400" b="1" spc="-35" dirty="0">
                <a:solidFill>
                  <a:srgbClr val="404040"/>
                </a:solidFill>
                <a:latin typeface="Arial"/>
                <a:cs typeface="Arial"/>
              </a:rPr>
              <a:t>Ю</a:t>
            </a:r>
            <a:r>
              <a:rPr sz="1400" b="1" spc="-10" dirty="0">
                <a:solidFill>
                  <a:srgbClr val="404040"/>
                </a:solidFill>
                <a:latin typeface="Arial"/>
                <a:cs typeface="Arial"/>
              </a:rPr>
              <a:t>Д</a:t>
            </a:r>
            <a:r>
              <a:rPr sz="1400" b="1" dirty="0">
                <a:solidFill>
                  <a:srgbClr val="404040"/>
                </a:solidFill>
                <a:latin typeface="Arial"/>
                <a:cs typeface="Arial"/>
              </a:rPr>
              <a:t>И</a:t>
            </a:r>
            <a:endParaRPr sz="1400">
              <a:latin typeface="Arial"/>
              <a:cs typeface="Arial"/>
            </a:endParaRPr>
          </a:p>
        </p:txBody>
      </p:sp>
      <p:sp>
        <p:nvSpPr>
          <p:cNvPr id="18" name="object 18"/>
          <p:cNvSpPr/>
          <p:nvPr/>
        </p:nvSpPr>
        <p:spPr>
          <a:xfrm>
            <a:off x="2897504" y="4738115"/>
            <a:ext cx="1964689" cy="359410"/>
          </a:xfrm>
          <a:custGeom>
            <a:avLst/>
            <a:gdLst/>
            <a:ahLst/>
            <a:cxnLst/>
            <a:rect l="l" t="t" r="r" b="b"/>
            <a:pathLst>
              <a:path w="1964689" h="359410">
                <a:moveTo>
                  <a:pt x="1963166" y="0"/>
                </a:moveTo>
                <a:lnTo>
                  <a:pt x="0" y="7619"/>
                </a:lnTo>
                <a:lnTo>
                  <a:pt x="1803" y="58402"/>
                </a:lnTo>
                <a:lnTo>
                  <a:pt x="1800" y="109985"/>
                </a:lnTo>
                <a:lnTo>
                  <a:pt x="1342" y="161768"/>
                </a:lnTo>
                <a:lnTo>
                  <a:pt x="1780" y="213151"/>
                </a:lnTo>
                <a:lnTo>
                  <a:pt x="4463" y="263534"/>
                </a:lnTo>
                <a:lnTo>
                  <a:pt x="10743" y="312317"/>
                </a:lnTo>
                <a:lnTo>
                  <a:pt x="21970" y="358901"/>
                </a:lnTo>
                <a:lnTo>
                  <a:pt x="107885" y="358421"/>
                </a:lnTo>
                <a:lnTo>
                  <a:pt x="1766271" y="355480"/>
                </a:lnTo>
                <a:lnTo>
                  <a:pt x="1957450" y="353567"/>
                </a:lnTo>
                <a:lnTo>
                  <a:pt x="1958374" y="297366"/>
                </a:lnTo>
                <a:lnTo>
                  <a:pt x="1959828" y="249127"/>
                </a:lnTo>
                <a:lnTo>
                  <a:pt x="1962969" y="161979"/>
                </a:lnTo>
                <a:lnTo>
                  <a:pt x="1963976" y="115792"/>
                </a:lnTo>
                <a:lnTo>
                  <a:pt x="1964155" y="63012"/>
                </a:lnTo>
                <a:lnTo>
                  <a:pt x="1963166" y="0"/>
                </a:lnTo>
                <a:close/>
              </a:path>
            </a:pathLst>
          </a:custGeom>
          <a:solidFill>
            <a:srgbClr val="9DE2AD"/>
          </a:solidFill>
        </p:spPr>
        <p:txBody>
          <a:bodyPr wrap="square" lIns="0" tIns="0" rIns="0" bIns="0" rtlCol="0"/>
          <a:lstStyle/>
          <a:p>
            <a:endParaRPr/>
          </a:p>
        </p:txBody>
      </p:sp>
      <p:sp>
        <p:nvSpPr>
          <p:cNvPr id="19" name="object 19"/>
          <p:cNvSpPr txBox="1"/>
          <p:nvPr/>
        </p:nvSpPr>
        <p:spPr>
          <a:xfrm>
            <a:off x="2952369" y="4772355"/>
            <a:ext cx="1889760" cy="240029"/>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404040"/>
                </a:solidFill>
                <a:latin typeface="Arial"/>
                <a:cs typeface="Arial"/>
              </a:rPr>
              <a:t>БИЗНЕС-ПРОЦЕССЫ</a:t>
            </a:r>
            <a:endParaRPr sz="1400">
              <a:latin typeface="Arial"/>
              <a:cs typeface="Arial"/>
            </a:endParaRPr>
          </a:p>
        </p:txBody>
      </p:sp>
      <p:sp>
        <p:nvSpPr>
          <p:cNvPr id="20" name="object 20"/>
          <p:cNvSpPr txBox="1">
            <a:spLocks noGrp="1"/>
          </p:cNvSpPr>
          <p:nvPr>
            <p:ph type="title"/>
          </p:nvPr>
        </p:nvSpPr>
        <p:spPr>
          <a:xfrm>
            <a:off x="942847" y="453009"/>
            <a:ext cx="10224135" cy="574040"/>
          </a:xfrm>
          <a:prstGeom prst="rect">
            <a:avLst/>
          </a:prstGeom>
        </p:spPr>
        <p:txBody>
          <a:bodyPr vert="horz" wrap="square" lIns="0" tIns="12700" rIns="0" bIns="0" rtlCol="0">
            <a:spAutoFit/>
          </a:bodyPr>
          <a:lstStyle/>
          <a:p>
            <a:pPr marL="12700">
              <a:lnSpc>
                <a:spcPct val="100000"/>
              </a:lnSpc>
              <a:spcBef>
                <a:spcPts val="100"/>
              </a:spcBef>
            </a:pPr>
            <a:r>
              <a:rPr spc="-5" dirty="0"/>
              <a:t>Конструкция</a:t>
            </a:r>
            <a:r>
              <a:rPr spc="-229" dirty="0"/>
              <a:t> </a:t>
            </a:r>
            <a:r>
              <a:rPr dirty="0"/>
              <a:t>Agile:</a:t>
            </a:r>
            <a:r>
              <a:rPr spc="-10" dirty="0"/>
              <a:t> ценности,</a:t>
            </a:r>
            <a:r>
              <a:rPr spc="-35" dirty="0"/>
              <a:t> </a:t>
            </a:r>
            <a:r>
              <a:rPr dirty="0"/>
              <a:t>принципы,</a:t>
            </a:r>
            <a:r>
              <a:rPr spc="-25" dirty="0"/>
              <a:t> </a:t>
            </a:r>
            <a:r>
              <a:rPr spc="-45" dirty="0"/>
              <a:t>методы</a:t>
            </a:r>
          </a:p>
        </p:txBody>
      </p:sp>
      <p:grpSp>
        <p:nvGrpSpPr>
          <p:cNvPr id="21" name="object 21"/>
          <p:cNvGrpSpPr/>
          <p:nvPr/>
        </p:nvGrpSpPr>
        <p:grpSpPr>
          <a:xfrm>
            <a:off x="6484111" y="4747259"/>
            <a:ext cx="4858385" cy="669290"/>
            <a:chOff x="6484111" y="4747259"/>
            <a:chExt cx="4858385" cy="669290"/>
          </a:xfrm>
        </p:grpSpPr>
        <p:sp>
          <p:nvSpPr>
            <p:cNvPr id="22" name="object 22"/>
            <p:cNvSpPr/>
            <p:nvPr/>
          </p:nvSpPr>
          <p:spPr>
            <a:xfrm>
              <a:off x="7800594" y="4766309"/>
              <a:ext cx="3542029" cy="631190"/>
            </a:xfrm>
            <a:custGeom>
              <a:avLst/>
              <a:gdLst/>
              <a:ahLst/>
              <a:cxnLst/>
              <a:rect l="l" t="t" r="r" b="b"/>
              <a:pathLst>
                <a:path w="3542029" h="631189">
                  <a:moveTo>
                    <a:pt x="3541776" y="0"/>
                  </a:moveTo>
                  <a:lnTo>
                    <a:pt x="0" y="0"/>
                  </a:lnTo>
                  <a:lnTo>
                    <a:pt x="0" y="630935"/>
                  </a:lnTo>
                  <a:lnTo>
                    <a:pt x="3541776" y="630935"/>
                  </a:lnTo>
                  <a:lnTo>
                    <a:pt x="3541776" y="0"/>
                  </a:lnTo>
                  <a:close/>
                </a:path>
              </a:pathLst>
            </a:custGeom>
            <a:solidFill>
              <a:srgbClr val="E6E6E6"/>
            </a:solidFill>
          </p:spPr>
          <p:txBody>
            <a:bodyPr wrap="square" lIns="0" tIns="0" rIns="0" bIns="0" rtlCol="0"/>
            <a:lstStyle/>
            <a:p>
              <a:endParaRPr/>
            </a:p>
          </p:txBody>
        </p:sp>
        <p:sp>
          <p:nvSpPr>
            <p:cNvPr id="23" name="object 23"/>
            <p:cNvSpPr/>
            <p:nvPr/>
          </p:nvSpPr>
          <p:spPr>
            <a:xfrm>
              <a:off x="6503161" y="4766309"/>
              <a:ext cx="1290955" cy="631190"/>
            </a:xfrm>
            <a:custGeom>
              <a:avLst/>
              <a:gdLst/>
              <a:ahLst/>
              <a:cxnLst/>
              <a:rect l="l" t="t" r="r" b="b"/>
              <a:pathLst>
                <a:path w="1290954" h="631189">
                  <a:moveTo>
                    <a:pt x="1290828" y="0"/>
                  </a:moveTo>
                  <a:lnTo>
                    <a:pt x="1290828" y="630935"/>
                  </a:lnTo>
                </a:path>
                <a:path w="1290954" h="631189">
                  <a:moveTo>
                    <a:pt x="1290828" y="427989"/>
                  </a:moveTo>
                  <a:lnTo>
                    <a:pt x="0" y="569340"/>
                  </a:lnTo>
                </a:path>
              </a:pathLst>
            </a:custGeom>
            <a:ln w="38100">
              <a:solidFill>
                <a:srgbClr val="A6A6A6"/>
              </a:solidFill>
            </a:ln>
          </p:spPr>
          <p:txBody>
            <a:bodyPr wrap="square" lIns="0" tIns="0" rIns="0" bIns="0" rtlCol="0"/>
            <a:lstStyle/>
            <a:p>
              <a:endParaRPr/>
            </a:p>
          </p:txBody>
        </p:sp>
      </p:grpSp>
      <p:sp>
        <p:nvSpPr>
          <p:cNvPr id="24" name="object 24"/>
          <p:cNvSpPr txBox="1"/>
          <p:nvPr/>
        </p:nvSpPr>
        <p:spPr>
          <a:xfrm>
            <a:off x="7859648" y="4788534"/>
            <a:ext cx="3371215" cy="546735"/>
          </a:xfrm>
          <a:prstGeom prst="rect">
            <a:avLst/>
          </a:prstGeom>
        </p:spPr>
        <p:txBody>
          <a:bodyPr vert="horz" wrap="square" lIns="0" tIns="12700" rIns="0" bIns="0" rtlCol="0">
            <a:spAutoFit/>
          </a:bodyPr>
          <a:lstStyle/>
          <a:p>
            <a:pPr marL="12700">
              <a:lnSpc>
                <a:spcPts val="2050"/>
              </a:lnSpc>
              <a:spcBef>
                <a:spcPts val="100"/>
              </a:spcBef>
            </a:pPr>
            <a:r>
              <a:rPr sz="1800" spc="-10" dirty="0">
                <a:solidFill>
                  <a:srgbClr val="585858"/>
                </a:solidFill>
                <a:latin typeface="Arial"/>
                <a:cs typeface="Arial"/>
              </a:rPr>
              <a:t>Основа </a:t>
            </a:r>
            <a:r>
              <a:rPr sz="1800" dirty="0">
                <a:solidFill>
                  <a:srgbClr val="585858"/>
                </a:solidFill>
                <a:latin typeface="Arial"/>
                <a:cs typeface="Arial"/>
              </a:rPr>
              <a:t>–</a:t>
            </a:r>
            <a:r>
              <a:rPr sz="1800" spc="-25" dirty="0">
                <a:solidFill>
                  <a:srgbClr val="585858"/>
                </a:solidFill>
                <a:latin typeface="Arial"/>
                <a:cs typeface="Arial"/>
              </a:rPr>
              <a:t> </a:t>
            </a:r>
            <a:r>
              <a:rPr sz="1800" spc="-10" dirty="0">
                <a:solidFill>
                  <a:srgbClr val="585858"/>
                </a:solidFill>
                <a:latin typeface="Arial"/>
                <a:cs typeface="Arial"/>
              </a:rPr>
              <a:t>самоорганизующаяся</a:t>
            </a:r>
            <a:endParaRPr sz="1800">
              <a:latin typeface="Arial"/>
              <a:cs typeface="Arial"/>
            </a:endParaRPr>
          </a:p>
          <a:p>
            <a:pPr marL="12700">
              <a:lnSpc>
                <a:spcPts val="2050"/>
              </a:lnSpc>
            </a:pPr>
            <a:r>
              <a:rPr sz="1800" dirty="0">
                <a:solidFill>
                  <a:srgbClr val="585858"/>
                </a:solidFill>
                <a:latin typeface="Arial"/>
                <a:cs typeface="Arial"/>
              </a:rPr>
              <a:t>команда</a:t>
            </a:r>
            <a:r>
              <a:rPr sz="1800" spc="-15" dirty="0">
                <a:solidFill>
                  <a:srgbClr val="585858"/>
                </a:solidFill>
                <a:latin typeface="Arial"/>
                <a:cs typeface="Arial"/>
              </a:rPr>
              <a:t> </a:t>
            </a:r>
            <a:r>
              <a:rPr sz="1800" spc="-10" dirty="0">
                <a:solidFill>
                  <a:srgbClr val="585858"/>
                </a:solidFill>
                <a:latin typeface="Arial"/>
                <a:cs typeface="Arial"/>
              </a:rPr>
              <a:t>вместо</a:t>
            </a:r>
            <a:r>
              <a:rPr sz="1800" dirty="0">
                <a:solidFill>
                  <a:srgbClr val="585858"/>
                </a:solidFill>
                <a:latin typeface="Arial"/>
                <a:cs typeface="Arial"/>
              </a:rPr>
              <a:t> </a:t>
            </a:r>
            <a:r>
              <a:rPr sz="1800" spc="-15" dirty="0">
                <a:solidFill>
                  <a:srgbClr val="585858"/>
                </a:solidFill>
                <a:latin typeface="Arial"/>
                <a:cs typeface="Arial"/>
              </a:rPr>
              <a:t>регламентов</a:t>
            </a:r>
            <a:endParaRPr sz="1800">
              <a:latin typeface="Arial"/>
              <a:cs typeface="Arial"/>
            </a:endParaRPr>
          </a:p>
        </p:txBody>
      </p:sp>
      <p:grpSp>
        <p:nvGrpSpPr>
          <p:cNvPr id="25" name="object 25"/>
          <p:cNvGrpSpPr/>
          <p:nvPr/>
        </p:nvGrpSpPr>
        <p:grpSpPr>
          <a:xfrm>
            <a:off x="502158" y="2980182"/>
            <a:ext cx="2658110" cy="1861185"/>
            <a:chOff x="502158" y="2980182"/>
            <a:chExt cx="2658110" cy="1861185"/>
          </a:xfrm>
        </p:grpSpPr>
        <p:sp>
          <p:nvSpPr>
            <p:cNvPr id="26" name="object 26"/>
            <p:cNvSpPr/>
            <p:nvPr/>
          </p:nvSpPr>
          <p:spPr>
            <a:xfrm>
              <a:off x="502158" y="2980182"/>
              <a:ext cx="2318385" cy="1861185"/>
            </a:xfrm>
            <a:custGeom>
              <a:avLst/>
              <a:gdLst/>
              <a:ahLst/>
              <a:cxnLst/>
              <a:rect l="l" t="t" r="r" b="b"/>
              <a:pathLst>
                <a:path w="2318385" h="1861185">
                  <a:moveTo>
                    <a:pt x="2318004" y="0"/>
                  </a:moveTo>
                  <a:lnTo>
                    <a:pt x="0" y="0"/>
                  </a:lnTo>
                  <a:lnTo>
                    <a:pt x="0" y="1860804"/>
                  </a:lnTo>
                  <a:lnTo>
                    <a:pt x="2318004" y="1860804"/>
                  </a:lnTo>
                  <a:lnTo>
                    <a:pt x="2318004" y="0"/>
                  </a:lnTo>
                  <a:close/>
                </a:path>
              </a:pathLst>
            </a:custGeom>
            <a:solidFill>
              <a:srgbClr val="E6E6E6"/>
            </a:solidFill>
          </p:spPr>
          <p:txBody>
            <a:bodyPr wrap="square" lIns="0" tIns="0" rIns="0" bIns="0" rtlCol="0"/>
            <a:lstStyle/>
            <a:p>
              <a:endParaRPr/>
            </a:p>
          </p:txBody>
        </p:sp>
        <p:sp>
          <p:nvSpPr>
            <p:cNvPr id="27" name="object 27"/>
            <p:cNvSpPr/>
            <p:nvPr/>
          </p:nvSpPr>
          <p:spPr>
            <a:xfrm>
              <a:off x="2475611" y="4329176"/>
              <a:ext cx="665480" cy="464820"/>
            </a:xfrm>
            <a:custGeom>
              <a:avLst/>
              <a:gdLst/>
              <a:ahLst/>
              <a:cxnLst/>
              <a:rect l="l" t="t" r="r" b="b"/>
              <a:pathLst>
                <a:path w="665480" h="464820">
                  <a:moveTo>
                    <a:pt x="0" y="0"/>
                  </a:moveTo>
                  <a:lnTo>
                    <a:pt x="665099" y="464566"/>
                  </a:lnTo>
                </a:path>
              </a:pathLst>
            </a:custGeom>
            <a:ln w="38100">
              <a:solidFill>
                <a:srgbClr val="A6A6A6"/>
              </a:solidFill>
            </a:ln>
          </p:spPr>
          <p:txBody>
            <a:bodyPr wrap="square" lIns="0" tIns="0" rIns="0" bIns="0" rtlCol="0"/>
            <a:lstStyle/>
            <a:p>
              <a:endParaRPr/>
            </a:p>
          </p:txBody>
        </p:sp>
      </p:grpSp>
      <p:sp>
        <p:nvSpPr>
          <p:cNvPr id="28" name="object 28"/>
          <p:cNvSpPr txBox="1"/>
          <p:nvPr/>
        </p:nvSpPr>
        <p:spPr>
          <a:xfrm>
            <a:off x="560019" y="3000502"/>
            <a:ext cx="2222500" cy="1781810"/>
          </a:xfrm>
          <a:prstGeom prst="rect">
            <a:avLst/>
          </a:prstGeom>
        </p:spPr>
        <p:txBody>
          <a:bodyPr vert="horz" wrap="square" lIns="0" tIns="12700" rIns="0" bIns="0" rtlCol="0">
            <a:spAutoFit/>
          </a:bodyPr>
          <a:lstStyle/>
          <a:p>
            <a:pPr marL="12700">
              <a:lnSpc>
                <a:spcPts val="2050"/>
              </a:lnSpc>
              <a:spcBef>
                <a:spcPts val="100"/>
              </a:spcBef>
            </a:pPr>
            <a:r>
              <a:rPr sz="1800" spc="-10" dirty="0">
                <a:solidFill>
                  <a:srgbClr val="585858"/>
                </a:solidFill>
                <a:latin typeface="Arial"/>
                <a:cs typeface="Arial"/>
              </a:rPr>
              <a:t>Конкретные</a:t>
            </a:r>
            <a:r>
              <a:rPr sz="1800" spc="-40" dirty="0">
                <a:solidFill>
                  <a:srgbClr val="585858"/>
                </a:solidFill>
                <a:latin typeface="Arial"/>
                <a:cs typeface="Arial"/>
              </a:rPr>
              <a:t> </a:t>
            </a:r>
            <a:r>
              <a:rPr sz="1800" b="1" spc="-20" dirty="0">
                <a:solidFill>
                  <a:srgbClr val="585858"/>
                </a:solidFill>
                <a:latin typeface="Arial"/>
                <a:cs typeface="Arial"/>
              </a:rPr>
              <a:t>методы</a:t>
            </a:r>
            <a:endParaRPr sz="1800">
              <a:latin typeface="Arial"/>
              <a:cs typeface="Arial"/>
            </a:endParaRPr>
          </a:p>
          <a:p>
            <a:pPr marL="12700" marR="150495">
              <a:lnSpc>
                <a:spcPct val="90000"/>
              </a:lnSpc>
              <a:spcBef>
                <a:spcPts val="105"/>
              </a:spcBef>
            </a:pPr>
            <a:r>
              <a:rPr sz="1800" spc="-5" dirty="0">
                <a:solidFill>
                  <a:srgbClr val="585858"/>
                </a:solidFill>
                <a:latin typeface="Arial"/>
                <a:cs typeface="Arial"/>
              </a:rPr>
              <a:t>(Scrum,</a:t>
            </a:r>
            <a:r>
              <a:rPr sz="1800" spc="-10" dirty="0">
                <a:solidFill>
                  <a:srgbClr val="585858"/>
                </a:solidFill>
                <a:latin typeface="Arial"/>
                <a:cs typeface="Arial"/>
              </a:rPr>
              <a:t> Kanban)</a:t>
            </a:r>
            <a:r>
              <a:rPr sz="1800" dirty="0">
                <a:solidFill>
                  <a:srgbClr val="585858"/>
                </a:solidFill>
                <a:latin typeface="Arial"/>
                <a:cs typeface="Arial"/>
              </a:rPr>
              <a:t> и </a:t>
            </a:r>
            <a:r>
              <a:rPr sz="1800" spc="5" dirty="0">
                <a:solidFill>
                  <a:srgbClr val="585858"/>
                </a:solidFill>
                <a:latin typeface="Arial"/>
                <a:cs typeface="Arial"/>
              </a:rPr>
              <a:t> </a:t>
            </a:r>
            <a:r>
              <a:rPr sz="1800" dirty="0">
                <a:solidFill>
                  <a:srgbClr val="585858"/>
                </a:solidFill>
                <a:latin typeface="Arial"/>
                <a:cs typeface="Arial"/>
              </a:rPr>
              <a:t>практики – </a:t>
            </a:r>
            <a:r>
              <a:rPr sz="1800" spc="-20" dirty="0">
                <a:solidFill>
                  <a:srgbClr val="585858"/>
                </a:solidFill>
                <a:latin typeface="Arial"/>
                <a:cs typeface="Arial"/>
              </a:rPr>
              <a:t>готовые </a:t>
            </a:r>
            <a:r>
              <a:rPr sz="1800" spc="-490" dirty="0">
                <a:solidFill>
                  <a:srgbClr val="585858"/>
                </a:solidFill>
                <a:latin typeface="Arial"/>
                <a:cs typeface="Arial"/>
              </a:rPr>
              <a:t> </a:t>
            </a:r>
            <a:r>
              <a:rPr sz="1800" dirty="0">
                <a:solidFill>
                  <a:srgbClr val="585858"/>
                </a:solidFill>
                <a:latin typeface="Arial"/>
                <a:cs typeface="Arial"/>
              </a:rPr>
              <a:t>способы</a:t>
            </a:r>
            <a:r>
              <a:rPr sz="1800" spc="-65" dirty="0">
                <a:solidFill>
                  <a:srgbClr val="585858"/>
                </a:solidFill>
                <a:latin typeface="Arial"/>
                <a:cs typeface="Arial"/>
              </a:rPr>
              <a:t> </a:t>
            </a:r>
            <a:r>
              <a:rPr sz="1800" spc="-10" dirty="0">
                <a:solidFill>
                  <a:srgbClr val="585858"/>
                </a:solidFill>
                <a:latin typeface="Arial"/>
                <a:cs typeface="Arial"/>
              </a:rPr>
              <a:t>воплотить </a:t>
            </a:r>
            <a:r>
              <a:rPr sz="1800" spc="-484" dirty="0">
                <a:solidFill>
                  <a:srgbClr val="585858"/>
                </a:solidFill>
                <a:latin typeface="Arial"/>
                <a:cs typeface="Arial"/>
              </a:rPr>
              <a:t> </a:t>
            </a:r>
            <a:r>
              <a:rPr sz="1800" spc="-5" dirty="0">
                <a:solidFill>
                  <a:srgbClr val="585858"/>
                </a:solidFill>
                <a:latin typeface="Arial"/>
                <a:cs typeface="Arial"/>
              </a:rPr>
              <a:t>принципы</a:t>
            </a:r>
            <a:endParaRPr sz="1800">
              <a:latin typeface="Arial"/>
              <a:cs typeface="Arial"/>
            </a:endParaRPr>
          </a:p>
          <a:p>
            <a:pPr marL="12700">
              <a:lnSpc>
                <a:spcPts val="1835"/>
              </a:lnSpc>
            </a:pPr>
            <a:r>
              <a:rPr sz="1800" dirty="0">
                <a:solidFill>
                  <a:srgbClr val="585858"/>
                </a:solidFill>
                <a:latin typeface="Arial"/>
                <a:cs typeface="Arial"/>
              </a:rPr>
              <a:t>в</a:t>
            </a:r>
            <a:r>
              <a:rPr sz="1800" spc="-30" dirty="0">
                <a:solidFill>
                  <a:srgbClr val="585858"/>
                </a:solidFill>
                <a:latin typeface="Arial"/>
                <a:cs typeface="Arial"/>
              </a:rPr>
              <a:t> </a:t>
            </a:r>
            <a:r>
              <a:rPr sz="1800" spc="-15" dirty="0">
                <a:solidFill>
                  <a:srgbClr val="585858"/>
                </a:solidFill>
                <a:latin typeface="Arial"/>
                <a:cs typeface="Arial"/>
              </a:rPr>
              <a:t>ежедневную</a:t>
            </a:r>
            <a:endParaRPr sz="1800">
              <a:latin typeface="Arial"/>
              <a:cs typeface="Arial"/>
            </a:endParaRPr>
          </a:p>
          <a:p>
            <a:pPr marL="12700">
              <a:lnSpc>
                <a:spcPts val="2050"/>
              </a:lnSpc>
            </a:pPr>
            <a:r>
              <a:rPr sz="1800" spc="-15" dirty="0">
                <a:solidFill>
                  <a:srgbClr val="585858"/>
                </a:solidFill>
                <a:latin typeface="Arial"/>
                <a:cs typeface="Arial"/>
              </a:rPr>
              <a:t>деятельность</a:t>
            </a:r>
            <a:endParaRPr sz="1800">
              <a:latin typeface="Arial"/>
              <a:cs typeface="Arial"/>
            </a:endParaRPr>
          </a:p>
        </p:txBody>
      </p:sp>
      <p:grpSp>
        <p:nvGrpSpPr>
          <p:cNvPr id="29" name="object 29"/>
          <p:cNvGrpSpPr/>
          <p:nvPr/>
        </p:nvGrpSpPr>
        <p:grpSpPr>
          <a:xfrm>
            <a:off x="5382514" y="1191005"/>
            <a:ext cx="6123305" cy="3045460"/>
            <a:chOff x="5382514" y="1191005"/>
            <a:chExt cx="6123305" cy="3045460"/>
          </a:xfrm>
        </p:grpSpPr>
        <p:sp>
          <p:nvSpPr>
            <p:cNvPr id="30" name="object 30"/>
            <p:cNvSpPr/>
            <p:nvPr/>
          </p:nvSpPr>
          <p:spPr>
            <a:xfrm>
              <a:off x="5593842" y="1191005"/>
              <a:ext cx="5911850" cy="2915920"/>
            </a:xfrm>
            <a:custGeom>
              <a:avLst/>
              <a:gdLst/>
              <a:ahLst/>
              <a:cxnLst/>
              <a:rect l="l" t="t" r="r" b="b"/>
              <a:pathLst>
                <a:path w="5911850" h="2915920">
                  <a:moveTo>
                    <a:pt x="5911596" y="0"/>
                  </a:moveTo>
                  <a:lnTo>
                    <a:pt x="0" y="0"/>
                  </a:lnTo>
                  <a:lnTo>
                    <a:pt x="0" y="2915412"/>
                  </a:lnTo>
                  <a:lnTo>
                    <a:pt x="5911596" y="2915412"/>
                  </a:lnTo>
                  <a:lnTo>
                    <a:pt x="5911596" y="0"/>
                  </a:lnTo>
                  <a:close/>
                </a:path>
              </a:pathLst>
            </a:custGeom>
            <a:solidFill>
              <a:srgbClr val="E6E6E6"/>
            </a:solidFill>
          </p:spPr>
          <p:txBody>
            <a:bodyPr wrap="square" lIns="0" tIns="0" rIns="0" bIns="0" rtlCol="0"/>
            <a:lstStyle/>
            <a:p>
              <a:endParaRPr/>
            </a:p>
          </p:txBody>
        </p:sp>
        <p:sp>
          <p:nvSpPr>
            <p:cNvPr id="31" name="object 31"/>
            <p:cNvSpPr/>
            <p:nvPr/>
          </p:nvSpPr>
          <p:spPr>
            <a:xfrm>
              <a:off x="5401564" y="3922141"/>
              <a:ext cx="369570" cy="295275"/>
            </a:xfrm>
            <a:custGeom>
              <a:avLst/>
              <a:gdLst/>
              <a:ahLst/>
              <a:cxnLst/>
              <a:rect l="l" t="t" r="r" b="b"/>
              <a:pathLst>
                <a:path w="369570" h="295275">
                  <a:moveTo>
                    <a:pt x="369188" y="0"/>
                  </a:moveTo>
                  <a:lnTo>
                    <a:pt x="0" y="294893"/>
                  </a:lnTo>
                </a:path>
              </a:pathLst>
            </a:custGeom>
            <a:ln w="38100">
              <a:solidFill>
                <a:srgbClr val="A6A6A6"/>
              </a:solidFill>
            </a:ln>
          </p:spPr>
          <p:txBody>
            <a:bodyPr wrap="square" lIns="0" tIns="0" rIns="0" bIns="0" rtlCol="0"/>
            <a:lstStyle/>
            <a:p>
              <a:endParaRPr/>
            </a:p>
          </p:txBody>
        </p:sp>
      </p:grpSp>
      <p:sp>
        <p:nvSpPr>
          <p:cNvPr id="32" name="object 32"/>
          <p:cNvSpPr txBox="1"/>
          <p:nvPr/>
        </p:nvSpPr>
        <p:spPr>
          <a:xfrm>
            <a:off x="5653278" y="1147698"/>
            <a:ext cx="5690235" cy="2961640"/>
          </a:xfrm>
          <a:prstGeom prst="rect">
            <a:avLst/>
          </a:prstGeom>
        </p:spPr>
        <p:txBody>
          <a:bodyPr vert="horz" wrap="square" lIns="0" tIns="12700" rIns="0" bIns="0" rtlCol="0">
            <a:spAutoFit/>
          </a:bodyPr>
          <a:lstStyle/>
          <a:p>
            <a:pPr marL="12700">
              <a:lnSpc>
                <a:spcPts val="2050"/>
              </a:lnSpc>
              <a:spcBef>
                <a:spcPts val="100"/>
              </a:spcBef>
            </a:pPr>
            <a:r>
              <a:rPr sz="1800" spc="-5" dirty="0">
                <a:solidFill>
                  <a:srgbClr val="585858"/>
                </a:solidFill>
                <a:latin typeface="Arial"/>
                <a:cs typeface="Arial"/>
              </a:rPr>
              <a:t>Agile-манифест</a:t>
            </a:r>
            <a:r>
              <a:rPr sz="1800" spc="-25" dirty="0">
                <a:solidFill>
                  <a:srgbClr val="585858"/>
                </a:solidFill>
                <a:latin typeface="Arial"/>
                <a:cs typeface="Arial"/>
              </a:rPr>
              <a:t> </a:t>
            </a:r>
            <a:r>
              <a:rPr sz="1800" spc="-5" dirty="0">
                <a:solidFill>
                  <a:srgbClr val="585858"/>
                </a:solidFill>
                <a:latin typeface="Arial"/>
                <a:cs typeface="Arial"/>
              </a:rPr>
              <a:t>(2001)</a:t>
            </a:r>
            <a:endParaRPr sz="1800">
              <a:latin typeface="Arial"/>
              <a:cs typeface="Arial"/>
            </a:endParaRPr>
          </a:p>
          <a:p>
            <a:pPr marL="12700" marR="1190625">
              <a:lnSpc>
                <a:spcPts val="1939"/>
              </a:lnSpc>
              <a:spcBef>
                <a:spcPts val="140"/>
              </a:spcBef>
            </a:pPr>
            <a:r>
              <a:rPr sz="1800" b="1" spc="-10" dirty="0">
                <a:solidFill>
                  <a:srgbClr val="585858"/>
                </a:solidFill>
                <a:latin typeface="Arial"/>
                <a:cs typeface="Arial"/>
              </a:rPr>
              <a:t>Ценности</a:t>
            </a:r>
            <a:r>
              <a:rPr sz="1800" spc="-10" dirty="0">
                <a:solidFill>
                  <a:srgbClr val="585858"/>
                </a:solidFill>
                <a:latin typeface="Arial"/>
                <a:cs typeface="Arial"/>
              </a:rPr>
              <a:t>,</a:t>
            </a:r>
            <a:r>
              <a:rPr sz="1800" spc="10" dirty="0">
                <a:solidFill>
                  <a:srgbClr val="585858"/>
                </a:solidFill>
                <a:latin typeface="Arial"/>
                <a:cs typeface="Arial"/>
              </a:rPr>
              <a:t> </a:t>
            </a:r>
            <a:r>
              <a:rPr sz="1800" spc="-15" dirty="0">
                <a:solidFill>
                  <a:srgbClr val="585858"/>
                </a:solidFill>
                <a:latin typeface="Arial"/>
                <a:cs typeface="Arial"/>
              </a:rPr>
              <a:t>отвечающие </a:t>
            </a:r>
            <a:r>
              <a:rPr sz="1800" spc="-5" dirty="0">
                <a:solidFill>
                  <a:srgbClr val="585858"/>
                </a:solidFill>
                <a:latin typeface="Arial"/>
                <a:cs typeface="Arial"/>
              </a:rPr>
              <a:t>новым</a:t>
            </a:r>
            <a:r>
              <a:rPr sz="1800" spc="5" dirty="0">
                <a:solidFill>
                  <a:srgbClr val="585858"/>
                </a:solidFill>
                <a:latin typeface="Arial"/>
                <a:cs typeface="Arial"/>
              </a:rPr>
              <a:t> </a:t>
            </a:r>
            <a:r>
              <a:rPr sz="1800" spc="-10" dirty="0">
                <a:solidFill>
                  <a:srgbClr val="585858"/>
                </a:solidFill>
                <a:latin typeface="Arial"/>
                <a:cs typeface="Arial"/>
              </a:rPr>
              <a:t>вызовам</a:t>
            </a:r>
            <a:r>
              <a:rPr sz="1800" spc="5" dirty="0">
                <a:solidFill>
                  <a:srgbClr val="585858"/>
                </a:solidFill>
                <a:latin typeface="Arial"/>
                <a:cs typeface="Arial"/>
              </a:rPr>
              <a:t> </a:t>
            </a:r>
            <a:r>
              <a:rPr sz="1800" dirty="0">
                <a:solidFill>
                  <a:srgbClr val="585858"/>
                </a:solidFill>
                <a:latin typeface="Arial"/>
                <a:cs typeface="Arial"/>
              </a:rPr>
              <a:t>– </a:t>
            </a:r>
            <a:r>
              <a:rPr sz="1800" spc="-484" dirty="0">
                <a:solidFill>
                  <a:srgbClr val="585858"/>
                </a:solidFill>
                <a:latin typeface="Arial"/>
                <a:cs typeface="Arial"/>
              </a:rPr>
              <a:t> </a:t>
            </a:r>
            <a:r>
              <a:rPr sz="1800" spc="-25" dirty="0">
                <a:solidFill>
                  <a:srgbClr val="585858"/>
                </a:solidFill>
                <a:latin typeface="Arial"/>
                <a:cs typeface="Arial"/>
              </a:rPr>
              <a:t>результативность</a:t>
            </a:r>
            <a:r>
              <a:rPr sz="1800" spc="25" dirty="0">
                <a:solidFill>
                  <a:srgbClr val="585858"/>
                </a:solidFill>
                <a:latin typeface="Arial"/>
                <a:cs typeface="Arial"/>
              </a:rPr>
              <a:t> </a:t>
            </a:r>
            <a:r>
              <a:rPr sz="1800" dirty="0">
                <a:solidFill>
                  <a:srgbClr val="585858"/>
                </a:solidFill>
                <a:latin typeface="Arial"/>
                <a:cs typeface="Arial"/>
              </a:rPr>
              <a:t>и</a:t>
            </a:r>
            <a:r>
              <a:rPr sz="1800" spc="-15" dirty="0">
                <a:solidFill>
                  <a:srgbClr val="585858"/>
                </a:solidFill>
                <a:latin typeface="Arial"/>
                <a:cs typeface="Arial"/>
              </a:rPr>
              <a:t> сотрудничество</a:t>
            </a:r>
            <a:endParaRPr sz="1800">
              <a:latin typeface="Arial"/>
              <a:cs typeface="Arial"/>
            </a:endParaRPr>
          </a:p>
          <a:p>
            <a:pPr marR="2867660" algn="ctr">
              <a:lnSpc>
                <a:spcPts val="2055"/>
              </a:lnSpc>
              <a:spcBef>
                <a:spcPts val="1270"/>
              </a:spcBef>
            </a:pPr>
            <a:r>
              <a:rPr sz="1800" b="1" spc="-10" dirty="0">
                <a:solidFill>
                  <a:srgbClr val="585858"/>
                </a:solidFill>
                <a:latin typeface="Arial"/>
                <a:cs typeface="Arial"/>
              </a:rPr>
              <a:t>Люди</a:t>
            </a:r>
            <a:r>
              <a:rPr sz="1800" b="1" spc="-15" dirty="0">
                <a:solidFill>
                  <a:srgbClr val="585858"/>
                </a:solidFill>
                <a:latin typeface="Arial"/>
                <a:cs typeface="Arial"/>
              </a:rPr>
              <a:t> </a:t>
            </a:r>
            <a:r>
              <a:rPr sz="1800" b="1" dirty="0">
                <a:solidFill>
                  <a:srgbClr val="585858"/>
                </a:solidFill>
                <a:latin typeface="Arial"/>
                <a:cs typeface="Arial"/>
              </a:rPr>
              <a:t>и</a:t>
            </a:r>
            <a:r>
              <a:rPr sz="1800" b="1" spc="-15" dirty="0">
                <a:solidFill>
                  <a:srgbClr val="585858"/>
                </a:solidFill>
                <a:latin typeface="Arial"/>
                <a:cs typeface="Arial"/>
              </a:rPr>
              <a:t> </a:t>
            </a:r>
            <a:r>
              <a:rPr sz="1800" b="1" spc="-10" dirty="0">
                <a:solidFill>
                  <a:srgbClr val="585858"/>
                </a:solidFill>
                <a:latin typeface="Arial"/>
                <a:cs typeface="Arial"/>
              </a:rPr>
              <a:t>взаимодействие</a:t>
            </a:r>
            <a:endParaRPr sz="1800">
              <a:latin typeface="Arial"/>
              <a:cs typeface="Arial"/>
            </a:endParaRPr>
          </a:p>
          <a:p>
            <a:pPr marR="151130" algn="ctr">
              <a:lnSpc>
                <a:spcPts val="1945"/>
              </a:lnSpc>
            </a:pPr>
            <a:r>
              <a:rPr sz="1800" spc="-10" dirty="0">
                <a:solidFill>
                  <a:srgbClr val="585858"/>
                </a:solidFill>
                <a:latin typeface="Arial"/>
                <a:cs typeface="Arial"/>
              </a:rPr>
              <a:t>важнее</a:t>
            </a:r>
            <a:r>
              <a:rPr sz="1800" spc="-5" dirty="0">
                <a:solidFill>
                  <a:srgbClr val="585858"/>
                </a:solidFill>
                <a:latin typeface="Arial"/>
                <a:cs typeface="Arial"/>
              </a:rPr>
              <a:t> процессов</a:t>
            </a:r>
            <a:r>
              <a:rPr sz="1800" spc="-25" dirty="0">
                <a:solidFill>
                  <a:srgbClr val="585858"/>
                </a:solidFill>
                <a:latin typeface="Arial"/>
                <a:cs typeface="Arial"/>
              </a:rPr>
              <a:t> </a:t>
            </a:r>
            <a:r>
              <a:rPr sz="1800" dirty="0">
                <a:solidFill>
                  <a:srgbClr val="585858"/>
                </a:solidFill>
                <a:latin typeface="Arial"/>
                <a:cs typeface="Arial"/>
              </a:rPr>
              <a:t>и</a:t>
            </a:r>
            <a:r>
              <a:rPr sz="1800" spc="-20" dirty="0">
                <a:solidFill>
                  <a:srgbClr val="585858"/>
                </a:solidFill>
                <a:latin typeface="Arial"/>
                <a:cs typeface="Arial"/>
              </a:rPr>
              <a:t> </a:t>
            </a:r>
            <a:r>
              <a:rPr sz="1800" spc="-10" dirty="0">
                <a:solidFill>
                  <a:srgbClr val="585858"/>
                </a:solidFill>
                <a:latin typeface="Arial"/>
                <a:cs typeface="Arial"/>
              </a:rPr>
              <a:t>инструментов</a:t>
            </a:r>
            <a:endParaRPr sz="1800">
              <a:latin typeface="Arial"/>
              <a:cs typeface="Arial"/>
            </a:endParaRPr>
          </a:p>
          <a:p>
            <a:pPr marR="3213735" algn="ctr">
              <a:lnSpc>
                <a:spcPts val="1945"/>
              </a:lnSpc>
            </a:pPr>
            <a:r>
              <a:rPr sz="1800" b="1" spc="-15" dirty="0">
                <a:solidFill>
                  <a:srgbClr val="585858"/>
                </a:solidFill>
                <a:latin typeface="Arial"/>
                <a:cs typeface="Arial"/>
              </a:rPr>
              <a:t>Работающий</a:t>
            </a:r>
            <a:r>
              <a:rPr sz="1800" b="1" spc="10" dirty="0">
                <a:solidFill>
                  <a:srgbClr val="585858"/>
                </a:solidFill>
                <a:latin typeface="Arial"/>
                <a:cs typeface="Arial"/>
              </a:rPr>
              <a:t> </a:t>
            </a:r>
            <a:r>
              <a:rPr sz="1800" b="1" spc="-5" dirty="0">
                <a:solidFill>
                  <a:srgbClr val="585858"/>
                </a:solidFill>
                <a:latin typeface="Arial"/>
                <a:cs typeface="Arial"/>
              </a:rPr>
              <a:t>продукт</a:t>
            </a:r>
            <a:endParaRPr sz="1800">
              <a:latin typeface="Arial"/>
              <a:cs typeface="Arial"/>
            </a:endParaRPr>
          </a:p>
          <a:p>
            <a:pPr marL="327025" algn="ctr">
              <a:lnSpc>
                <a:spcPts val="1945"/>
              </a:lnSpc>
            </a:pPr>
            <a:r>
              <a:rPr sz="1800" spc="-10" dirty="0">
                <a:solidFill>
                  <a:srgbClr val="585858"/>
                </a:solidFill>
                <a:latin typeface="Arial"/>
                <a:cs typeface="Arial"/>
              </a:rPr>
              <a:t>важнее</a:t>
            </a:r>
            <a:r>
              <a:rPr sz="1800" spc="5" dirty="0">
                <a:solidFill>
                  <a:srgbClr val="585858"/>
                </a:solidFill>
                <a:latin typeface="Arial"/>
                <a:cs typeface="Arial"/>
              </a:rPr>
              <a:t> </a:t>
            </a:r>
            <a:r>
              <a:rPr sz="1800" spc="-10" dirty="0">
                <a:solidFill>
                  <a:srgbClr val="585858"/>
                </a:solidFill>
                <a:latin typeface="Arial"/>
                <a:cs typeface="Arial"/>
              </a:rPr>
              <a:t>исчерпывающей</a:t>
            </a:r>
            <a:r>
              <a:rPr sz="1800" spc="-5" dirty="0">
                <a:solidFill>
                  <a:srgbClr val="585858"/>
                </a:solidFill>
                <a:latin typeface="Arial"/>
                <a:cs typeface="Arial"/>
              </a:rPr>
              <a:t> </a:t>
            </a:r>
            <a:r>
              <a:rPr sz="1800" spc="-10" dirty="0">
                <a:solidFill>
                  <a:srgbClr val="585858"/>
                </a:solidFill>
                <a:latin typeface="Arial"/>
                <a:cs typeface="Arial"/>
              </a:rPr>
              <a:t>документации</a:t>
            </a:r>
            <a:endParaRPr sz="1800">
              <a:latin typeface="Arial"/>
              <a:cs typeface="Arial"/>
            </a:endParaRPr>
          </a:p>
          <a:p>
            <a:pPr marR="2256790" algn="ctr">
              <a:lnSpc>
                <a:spcPts val="1945"/>
              </a:lnSpc>
            </a:pPr>
            <a:r>
              <a:rPr sz="1800" b="1" spc="-20" dirty="0">
                <a:solidFill>
                  <a:srgbClr val="585858"/>
                </a:solidFill>
                <a:latin typeface="Arial"/>
                <a:cs typeface="Arial"/>
              </a:rPr>
              <a:t>Сотрудничество</a:t>
            </a:r>
            <a:r>
              <a:rPr sz="1800" b="1" spc="35" dirty="0">
                <a:solidFill>
                  <a:srgbClr val="585858"/>
                </a:solidFill>
                <a:latin typeface="Arial"/>
                <a:cs typeface="Arial"/>
              </a:rPr>
              <a:t> </a:t>
            </a:r>
            <a:r>
              <a:rPr sz="1800" b="1" dirty="0">
                <a:solidFill>
                  <a:srgbClr val="585858"/>
                </a:solidFill>
                <a:latin typeface="Arial"/>
                <a:cs typeface="Arial"/>
              </a:rPr>
              <a:t>с</a:t>
            </a:r>
            <a:r>
              <a:rPr sz="1800" b="1" spc="-20" dirty="0">
                <a:solidFill>
                  <a:srgbClr val="585858"/>
                </a:solidFill>
                <a:latin typeface="Arial"/>
                <a:cs typeface="Arial"/>
              </a:rPr>
              <a:t> </a:t>
            </a:r>
            <a:r>
              <a:rPr sz="1800" b="1" spc="-15" dirty="0">
                <a:solidFill>
                  <a:srgbClr val="585858"/>
                </a:solidFill>
                <a:latin typeface="Arial"/>
                <a:cs typeface="Arial"/>
              </a:rPr>
              <a:t>заказчиком</a:t>
            </a:r>
            <a:endParaRPr sz="1800">
              <a:latin typeface="Arial"/>
              <a:cs typeface="Arial"/>
            </a:endParaRPr>
          </a:p>
          <a:p>
            <a:pPr marL="497840" algn="ctr">
              <a:lnSpc>
                <a:spcPts val="1945"/>
              </a:lnSpc>
            </a:pPr>
            <a:r>
              <a:rPr sz="1800" spc="-10" dirty="0">
                <a:solidFill>
                  <a:srgbClr val="585858"/>
                </a:solidFill>
                <a:latin typeface="Arial"/>
                <a:cs typeface="Arial"/>
              </a:rPr>
              <a:t>важнее</a:t>
            </a:r>
            <a:r>
              <a:rPr sz="1800" dirty="0">
                <a:solidFill>
                  <a:srgbClr val="585858"/>
                </a:solidFill>
                <a:latin typeface="Arial"/>
                <a:cs typeface="Arial"/>
              </a:rPr>
              <a:t> </a:t>
            </a:r>
            <a:r>
              <a:rPr sz="1800" spc="-5" dirty="0">
                <a:solidFill>
                  <a:srgbClr val="585858"/>
                </a:solidFill>
                <a:latin typeface="Arial"/>
                <a:cs typeface="Arial"/>
              </a:rPr>
              <a:t>согласования</a:t>
            </a:r>
            <a:r>
              <a:rPr sz="1800" spc="-15" dirty="0">
                <a:solidFill>
                  <a:srgbClr val="585858"/>
                </a:solidFill>
                <a:latin typeface="Arial"/>
                <a:cs typeface="Arial"/>
              </a:rPr>
              <a:t> </a:t>
            </a:r>
            <a:r>
              <a:rPr sz="1800" spc="-10" dirty="0">
                <a:solidFill>
                  <a:srgbClr val="585858"/>
                </a:solidFill>
                <a:latin typeface="Arial"/>
                <a:cs typeface="Arial"/>
              </a:rPr>
              <a:t>условий </a:t>
            </a:r>
            <a:r>
              <a:rPr sz="1800" dirty="0">
                <a:solidFill>
                  <a:srgbClr val="585858"/>
                </a:solidFill>
                <a:latin typeface="Arial"/>
                <a:cs typeface="Arial"/>
              </a:rPr>
              <a:t>контракта</a:t>
            </a:r>
            <a:endParaRPr sz="1800">
              <a:latin typeface="Arial"/>
              <a:cs typeface="Arial"/>
            </a:endParaRPr>
          </a:p>
          <a:p>
            <a:pPr marR="2724150" algn="ctr">
              <a:lnSpc>
                <a:spcPts val="1945"/>
              </a:lnSpc>
            </a:pPr>
            <a:r>
              <a:rPr sz="1800" b="1" spc="-25" dirty="0">
                <a:solidFill>
                  <a:srgbClr val="585858"/>
                </a:solidFill>
                <a:latin typeface="Arial"/>
                <a:cs typeface="Arial"/>
              </a:rPr>
              <a:t>Готовность</a:t>
            </a:r>
            <a:r>
              <a:rPr sz="1800" b="1" spc="15" dirty="0">
                <a:solidFill>
                  <a:srgbClr val="585858"/>
                </a:solidFill>
                <a:latin typeface="Arial"/>
                <a:cs typeface="Arial"/>
              </a:rPr>
              <a:t> </a:t>
            </a:r>
            <a:r>
              <a:rPr sz="1800" b="1" dirty="0">
                <a:solidFill>
                  <a:srgbClr val="585858"/>
                </a:solidFill>
                <a:latin typeface="Arial"/>
                <a:cs typeface="Arial"/>
              </a:rPr>
              <a:t>к</a:t>
            </a:r>
            <a:r>
              <a:rPr sz="1800" b="1" spc="-30" dirty="0">
                <a:solidFill>
                  <a:srgbClr val="585858"/>
                </a:solidFill>
                <a:latin typeface="Arial"/>
                <a:cs typeface="Arial"/>
              </a:rPr>
              <a:t> </a:t>
            </a:r>
            <a:r>
              <a:rPr sz="1800" b="1" spc="-5" dirty="0">
                <a:solidFill>
                  <a:srgbClr val="585858"/>
                </a:solidFill>
                <a:latin typeface="Arial"/>
                <a:cs typeface="Arial"/>
              </a:rPr>
              <a:t>изменениям</a:t>
            </a:r>
            <a:endParaRPr sz="1800">
              <a:latin typeface="Arial"/>
              <a:cs typeface="Arial"/>
            </a:endParaRPr>
          </a:p>
          <a:p>
            <a:pPr marL="914400" algn="ctr">
              <a:lnSpc>
                <a:spcPts val="2050"/>
              </a:lnSpc>
            </a:pPr>
            <a:r>
              <a:rPr sz="1800" spc="-10" dirty="0">
                <a:solidFill>
                  <a:srgbClr val="585858"/>
                </a:solidFill>
                <a:latin typeface="Arial"/>
                <a:cs typeface="Arial"/>
              </a:rPr>
              <a:t>важнее</a:t>
            </a:r>
            <a:r>
              <a:rPr sz="1800" spc="10" dirty="0">
                <a:solidFill>
                  <a:srgbClr val="585858"/>
                </a:solidFill>
                <a:latin typeface="Arial"/>
                <a:cs typeface="Arial"/>
              </a:rPr>
              <a:t> </a:t>
            </a:r>
            <a:r>
              <a:rPr sz="1800" spc="-10" dirty="0">
                <a:solidFill>
                  <a:srgbClr val="585858"/>
                </a:solidFill>
                <a:latin typeface="Arial"/>
                <a:cs typeface="Arial"/>
              </a:rPr>
              <a:t>следования</a:t>
            </a:r>
            <a:r>
              <a:rPr sz="1800" spc="-20" dirty="0">
                <a:solidFill>
                  <a:srgbClr val="585858"/>
                </a:solidFill>
                <a:latin typeface="Arial"/>
                <a:cs typeface="Arial"/>
              </a:rPr>
              <a:t> </a:t>
            </a:r>
            <a:r>
              <a:rPr sz="1800" spc="-10" dirty="0">
                <a:solidFill>
                  <a:srgbClr val="585858"/>
                </a:solidFill>
                <a:latin typeface="Arial"/>
                <a:cs typeface="Arial"/>
              </a:rPr>
              <a:t>первоначальному</a:t>
            </a:r>
            <a:r>
              <a:rPr sz="1800" spc="25" dirty="0">
                <a:solidFill>
                  <a:srgbClr val="585858"/>
                </a:solidFill>
                <a:latin typeface="Arial"/>
                <a:cs typeface="Arial"/>
              </a:rPr>
              <a:t> </a:t>
            </a:r>
            <a:r>
              <a:rPr sz="1800" dirty="0">
                <a:solidFill>
                  <a:srgbClr val="585858"/>
                </a:solidFill>
                <a:latin typeface="Arial"/>
                <a:cs typeface="Arial"/>
              </a:rPr>
              <a:t>плану</a:t>
            </a:r>
            <a:endParaRPr sz="1800">
              <a:latin typeface="Arial"/>
              <a:cs typeface="Arial"/>
            </a:endParaRPr>
          </a:p>
        </p:txBody>
      </p:sp>
      <p:grpSp>
        <p:nvGrpSpPr>
          <p:cNvPr id="33" name="object 33"/>
          <p:cNvGrpSpPr/>
          <p:nvPr/>
        </p:nvGrpSpPr>
        <p:grpSpPr>
          <a:xfrm>
            <a:off x="505205" y="1607058"/>
            <a:ext cx="4803775" cy="3218815"/>
            <a:chOff x="505205" y="1607058"/>
            <a:chExt cx="4803775" cy="3218815"/>
          </a:xfrm>
        </p:grpSpPr>
        <p:sp>
          <p:nvSpPr>
            <p:cNvPr id="34" name="object 34"/>
            <p:cNvSpPr/>
            <p:nvPr/>
          </p:nvSpPr>
          <p:spPr>
            <a:xfrm>
              <a:off x="4675377" y="4296156"/>
              <a:ext cx="621030" cy="516890"/>
            </a:xfrm>
            <a:custGeom>
              <a:avLst/>
              <a:gdLst/>
              <a:ahLst/>
              <a:cxnLst/>
              <a:rect l="l" t="t" r="r" b="b"/>
              <a:pathLst>
                <a:path w="621029" h="516889">
                  <a:moveTo>
                    <a:pt x="516000" y="0"/>
                  </a:moveTo>
                  <a:lnTo>
                    <a:pt x="98298" y="290449"/>
                  </a:lnTo>
                  <a:lnTo>
                    <a:pt x="45847" y="215138"/>
                  </a:lnTo>
                  <a:lnTo>
                    <a:pt x="0" y="470662"/>
                  </a:lnTo>
                  <a:lnTo>
                    <a:pt x="255524" y="516636"/>
                  </a:lnTo>
                  <a:lnTo>
                    <a:pt x="203073" y="441198"/>
                  </a:lnTo>
                  <a:lnTo>
                    <a:pt x="620776" y="150749"/>
                  </a:lnTo>
                  <a:lnTo>
                    <a:pt x="516000" y="0"/>
                  </a:lnTo>
                  <a:close/>
                </a:path>
              </a:pathLst>
            </a:custGeom>
            <a:solidFill>
              <a:srgbClr val="30B6FC"/>
            </a:solidFill>
          </p:spPr>
          <p:txBody>
            <a:bodyPr wrap="square" lIns="0" tIns="0" rIns="0" bIns="0" rtlCol="0"/>
            <a:lstStyle/>
            <a:p>
              <a:endParaRPr/>
            </a:p>
          </p:txBody>
        </p:sp>
        <p:sp>
          <p:nvSpPr>
            <p:cNvPr id="35" name="object 35"/>
            <p:cNvSpPr/>
            <p:nvPr/>
          </p:nvSpPr>
          <p:spPr>
            <a:xfrm>
              <a:off x="4675377" y="4296156"/>
              <a:ext cx="621030" cy="516890"/>
            </a:xfrm>
            <a:custGeom>
              <a:avLst/>
              <a:gdLst/>
              <a:ahLst/>
              <a:cxnLst/>
              <a:rect l="l" t="t" r="r" b="b"/>
              <a:pathLst>
                <a:path w="621029" h="516889">
                  <a:moveTo>
                    <a:pt x="620776" y="150749"/>
                  </a:moveTo>
                  <a:lnTo>
                    <a:pt x="203073" y="441198"/>
                  </a:lnTo>
                  <a:lnTo>
                    <a:pt x="255524" y="516636"/>
                  </a:lnTo>
                  <a:lnTo>
                    <a:pt x="0" y="470662"/>
                  </a:lnTo>
                  <a:lnTo>
                    <a:pt x="45847" y="215138"/>
                  </a:lnTo>
                  <a:lnTo>
                    <a:pt x="98298" y="290449"/>
                  </a:lnTo>
                  <a:lnTo>
                    <a:pt x="516000" y="0"/>
                  </a:lnTo>
                  <a:lnTo>
                    <a:pt x="620776" y="150749"/>
                  </a:lnTo>
                  <a:close/>
                </a:path>
              </a:pathLst>
            </a:custGeom>
            <a:ln w="25400">
              <a:solidFill>
                <a:srgbClr val="2085B9"/>
              </a:solidFill>
            </a:ln>
          </p:spPr>
          <p:txBody>
            <a:bodyPr wrap="square" lIns="0" tIns="0" rIns="0" bIns="0" rtlCol="0"/>
            <a:lstStyle/>
            <a:p>
              <a:endParaRPr/>
            </a:p>
          </p:txBody>
        </p:sp>
        <p:sp>
          <p:nvSpPr>
            <p:cNvPr id="36" name="object 36"/>
            <p:cNvSpPr/>
            <p:nvPr/>
          </p:nvSpPr>
          <p:spPr>
            <a:xfrm>
              <a:off x="505205" y="1607058"/>
              <a:ext cx="3991610" cy="1057910"/>
            </a:xfrm>
            <a:custGeom>
              <a:avLst/>
              <a:gdLst/>
              <a:ahLst/>
              <a:cxnLst/>
              <a:rect l="l" t="t" r="r" b="b"/>
              <a:pathLst>
                <a:path w="3991610" h="1057910">
                  <a:moveTo>
                    <a:pt x="3991355" y="0"/>
                  </a:moveTo>
                  <a:lnTo>
                    <a:pt x="0" y="0"/>
                  </a:lnTo>
                  <a:lnTo>
                    <a:pt x="0" y="1057656"/>
                  </a:lnTo>
                  <a:lnTo>
                    <a:pt x="3991355" y="1057656"/>
                  </a:lnTo>
                  <a:lnTo>
                    <a:pt x="3991355" y="0"/>
                  </a:lnTo>
                  <a:close/>
                </a:path>
              </a:pathLst>
            </a:custGeom>
            <a:solidFill>
              <a:srgbClr val="E6E6E6"/>
            </a:solidFill>
          </p:spPr>
          <p:txBody>
            <a:bodyPr wrap="square" lIns="0" tIns="0" rIns="0" bIns="0" rtlCol="0"/>
            <a:lstStyle/>
            <a:p>
              <a:endParaRPr/>
            </a:p>
          </p:txBody>
        </p:sp>
        <p:sp>
          <p:nvSpPr>
            <p:cNvPr id="37" name="object 37"/>
            <p:cNvSpPr/>
            <p:nvPr/>
          </p:nvSpPr>
          <p:spPr>
            <a:xfrm>
              <a:off x="3712082" y="2635122"/>
              <a:ext cx="1327150" cy="1776095"/>
            </a:xfrm>
            <a:custGeom>
              <a:avLst/>
              <a:gdLst/>
              <a:ahLst/>
              <a:cxnLst/>
              <a:rect l="l" t="t" r="r" b="b"/>
              <a:pathLst>
                <a:path w="1327150" h="1776095">
                  <a:moveTo>
                    <a:pt x="0" y="0"/>
                  </a:moveTo>
                  <a:lnTo>
                    <a:pt x="1326895" y="1775968"/>
                  </a:lnTo>
                </a:path>
              </a:pathLst>
            </a:custGeom>
            <a:ln w="38100">
              <a:solidFill>
                <a:srgbClr val="A6A6A6"/>
              </a:solidFill>
            </a:ln>
          </p:spPr>
          <p:txBody>
            <a:bodyPr wrap="square" lIns="0" tIns="0" rIns="0" bIns="0" rtlCol="0"/>
            <a:lstStyle/>
            <a:p>
              <a:endParaRPr/>
            </a:p>
          </p:txBody>
        </p:sp>
      </p:grpSp>
      <p:sp>
        <p:nvSpPr>
          <p:cNvPr id="38" name="object 38"/>
          <p:cNvSpPr txBox="1"/>
          <p:nvPr/>
        </p:nvSpPr>
        <p:spPr>
          <a:xfrm>
            <a:off x="564286" y="1595373"/>
            <a:ext cx="3810000" cy="1040765"/>
          </a:xfrm>
          <a:prstGeom prst="rect">
            <a:avLst/>
          </a:prstGeom>
        </p:spPr>
        <p:txBody>
          <a:bodyPr vert="horz" wrap="square" lIns="0" tIns="12700" rIns="0" bIns="0" rtlCol="0">
            <a:spAutoFit/>
          </a:bodyPr>
          <a:lstStyle/>
          <a:p>
            <a:pPr marL="12700">
              <a:lnSpc>
                <a:spcPts val="2050"/>
              </a:lnSpc>
              <a:spcBef>
                <a:spcPts val="100"/>
              </a:spcBef>
            </a:pPr>
            <a:r>
              <a:rPr sz="1800" b="1" dirty="0">
                <a:solidFill>
                  <a:srgbClr val="585858"/>
                </a:solidFill>
                <a:latin typeface="Arial"/>
                <a:cs typeface="Arial"/>
              </a:rPr>
              <a:t>Принципы</a:t>
            </a:r>
            <a:r>
              <a:rPr sz="1800" b="1" spc="-100" dirty="0">
                <a:solidFill>
                  <a:srgbClr val="585858"/>
                </a:solidFill>
                <a:latin typeface="Arial"/>
                <a:cs typeface="Arial"/>
              </a:rPr>
              <a:t> </a:t>
            </a:r>
            <a:r>
              <a:rPr sz="1800" spc="-5" dirty="0">
                <a:solidFill>
                  <a:srgbClr val="585858"/>
                </a:solidFill>
                <a:latin typeface="Arial"/>
                <a:cs typeface="Arial"/>
              </a:rPr>
              <a:t>Agile</a:t>
            </a:r>
            <a:r>
              <a:rPr sz="1800" spc="-10" dirty="0">
                <a:solidFill>
                  <a:srgbClr val="585858"/>
                </a:solidFill>
                <a:latin typeface="Arial"/>
                <a:cs typeface="Arial"/>
              </a:rPr>
              <a:t> дают</a:t>
            </a:r>
            <a:r>
              <a:rPr sz="1800" spc="-45" dirty="0">
                <a:solidFill>
                  <a:srgbClr val="585858"/>
                </a:solidFill>
                <a:latin typeface="Arial"/>
                <a:cs typeface="Arial"/>
              </a:rPr>
              <a:t> </a:t>
            </a:r>
            <a:r>
              <a:rPr sz="1800" spc="-20" dirty="0">
                <a:solidFill>
                  <a:srgbClr val="585858"/>
                </a:solidFill>
                <a:latin typeface="Arial"/>
                <a:cs typeface="Arial"/>
              </a:rPr>
              <a:t>подходы</a:t>
            </a:r>
            <a:endParaRPr sz="1800">
              <a:latin typeface="Arial"/>
              <a:cs typeface="Arial"/>
            </a:endParaRPr>
          </a:p>
          <a:p>
            <a:pPr marL="12700" marR="5080">
              <a:lnSpc>
                <a:spcPct val="90100"/>
              </a:lnSpc>
              <a:spcBef>
                <a:spcPts val="105"/>
              </a:spcBef>
            </a:pPr>
            <a:r>
              <a:rPr sz="1800" dirty="0">
                <a:solidFill>
                  <a:srgbClr val="585858"/>
                </a:solidFill>
                <a:latin typeface="Arial"/>
                <a:cs typeface="Arial"/>
              </a:rPr>
              <a:t>к </a:t>
            </a:r>
            <a:r>
              <a:rPr sz="1800" spc="-10" dirty="0">
                <a:solidFill>
                  <a:srgbClr val="585858"/>
                </a:solidFill>
                <a:latin typeface="Arial"/>
                <a:cs typeface="Arial"/>
              </a:rPr>
              <a:t>организации работы, </a:t>
            </a:r>
            <a:r>
              <a:rPr sz="1800" spc="-20" dirty="0">
                <a:solidFill>
                  <a:srgbClr val="585858"/>
                </a:solidFill>
                <a:latin typeface="Arial"/>
                <a:cs typeface="Arial"/>
              </a:rPr>
              <a:t>отвечающие </a:t>
            </a:r>
            <a:r>
              <a:rPr sz="1800" spc="-490" dirty="0">
                <a:solidFill>
                  <a:srgbClr val="585858"/>
                </a:solidFill>
                <a:latin typeface="Arial"/>
                <a:cs typeface="Arial"/>
              </a:rPr>
              <a:t> </a:t>
            </a:r>
            <a:r>
              <a:rPr sz="1800" spc="-10" dirty="0">
                <a:solidFill>
                  <a:srgbClr val="585858"/>
                </a:solidFill>
                <a:latin typeface="Arial"/>
                <a:cs typeface="Arial"/>
              </a:rPr>
              <a:t>ценностям.</a:t>
            </a:r>
            <a:r>
              <a:rPr sz="1800" spc="10" dirty="0">
                <a:solidFill>
                  <a:srgbClr val="585858"/>
                </a:solidFill>
                <a:latin typeface="Arial"/>
                <a:cs typeface="Arial"/>
              </a:rPr>
              <a:t> </a:t>
            </a:r>
            <a:r>
              <a:rPr sz="1800" dirty="0">
                <a:solidFill>
                  <a:srgbClr val="585858"/>
                </a:solidFill>
                <a:latin typeface="Arial"/>
                <a:cs typeface="Arial"/>
              </a:rPr>
              <a:t>Они</a:t>
            </a:r>
            <a:r>
              <a:rPr sz="1800" spc="-15" dirty="0">
                <a:solidFill>
                  <a:srgbClr val="585858"/>
                </a:solidFill>
                <a:latin typeface="Arial"/>
                <a:cs typeface="Arial"/>
              </a:rPr>
              <a:t> </a:t>
            </a:r>
            <a:r>
              <a:rPr sz="1800" spc="-5" dirty="0">
                <a:solidFill>
                  <a:srgbClr val="585858"/>
                </a:solidFill>
                <a:latin typeface="Arial"/>
                <a:cs typeface="Arial"/>
              </a:rPr>
              <a:t>не</a:t>
            </a:r>
            <a:r>
              <a:rPr sz="1800" spc="-10" dirty="0">
                <a:solidFill>
                  <a:srgbClr val="585858"/>
                </a:solidFill>
                <a:latin typeface="Arial"/>
                <a:cs typeface="Arial"/>
              </a:rPr>
              <a:t> </a:t>
            </a:r>
            <a:r>
              <a:rPr sz="1800" spc="-15" dirty="0">
                <a:solidFill>
                  <a:srgbClr val="585858"/>
                </a:solidFill>
                <a:latin typeface="Arial"/>
                <a:cs typeface="Arial"/>
              </a:rPr>
              <a:t>следуют</a:t>
            </a:r>
            <a:r>
              <a:rPr sz="1800" dirty="0">
                <a:solidFill>
                  <a:srgbClr val="585858"/>
                </a:solidFill>
                <a:latin typeface="Arial"/>
                <a:cs typeface="Arial"/>
              </a:rPr>
              <a:t> из </a:t>
            </a:r>
            <a:r>
              <a:rPr sz="1800" spc="5" dirty="0">
                <a:solidFill>
                  <a:srgbClr val="585858"/>
                </a:solidFill>
                <a:latin typeface="Arial"/>
                <a:cs typeface="Arial"/>
              </a:rPr>
              <a:t> </a:t>
            </a:r>
            <a:r>
              <a:rPr sz="1800" spc="-10" dirty="0">
                <a:solidFill>
                  <a:srgbClr val="585858"/>
                </a:solidFill>
                <a:latin typeface="Arial"/>
                <a:cs typeface="Arial"/>
              </a:rPr>
              <a:t>ценностей, </a:t>
            </a:r>
            <a:r>
              <a:rPr sz="1800" dirty="0">
                <a:solidFill>
                  <a:srgbClr val="585858"/>
                </a:solidFill>
                <a:latin typeface="Arial"/>
                <a:cs typeface="Arial"/>
              </a:rPr>
              <a:t>а</a:t>
            </a:r>
            <a:r>
              <a:rPr sz="1800" spc="-10" dirty="0">
                <a:solidFill>
                  <a:srgbClr val="585858"/>
                </a:solidFill>
                <a:latin typeface="Arial"/>
                <a:cs typeface="Arial"/>
              </a:rPr>
              <a:t> </a:t>
            </a:r>
            <a:r>
              <a:rPr sz="1800" spc="-15" dirty="0">
                <a:solidFill>
                  <a:srgbClr val="585858"/>
                </a:solidFill>
                <a:latin typeface="Arial"/>
                <a:cs typeface="Arial"/>
              </a:rPr>
              <a:t>получены</a:t>
            </a:r>
            <a:r>
              <a:rPr sz="1800" spc="35" dirty="0">
                <a:solidFill>
                  <a:srgbClr val="585858"/>
                </a:solidFill>
                <a:latin typeface="Arial"/>
                <a:cs typeface="Arial"/>
              </a:rPr>
              <a:t> </a:t>
            </a:r>
            <a:r>
              <a:rPr sz="1800" dirty="0">
                <a:solidFill>
                  <a:srgbClr val="585858"/>
                </a:solidFill>
                <a:latin typeface="Arial"/>
                <a:cs typeface="Arial"/>
              </a:rPr>
              <a:t>из</a:t>
            </a:r>
            <a:r>
              <a:rPr sz="1800" spc="-10" dirty="0">
                <a:solidFill>
                  <a:srgbClr val="585858"/>
                </a:solidFill>
                <a:latin typeface="Arial"/>
                <a:cs typeface="Arial"/>
              </a:rPr>
              <a:t> опыта</a:t>
            </a:r>
            <a:endParaRPr sz="1800">
              <a:latin typeface="Arial"/>
              <a:cs typeface="Arial"/>
            </a:endParaRPr>
          </a:p>
        </p:txBody>
      </p:sp>
      <p:grpSp>
        <p:nvGrpSpPr>
          <p:cNvPr id="39" name="object 39"/>
          <p:cNvGrpSpPr/>
          <p:nvPr/>
        </p:nvGrpSpPr>
        <p:grpSpPr>
          <a:xfrm>
            <a:off x="421117" y="1246758"/>
            <a:ext cx="11215370" cy="3674745"/>
            <a:chOff x="421117" y="1246758"/>
            <a:chExt cx="11215370" cy="3674745"/>
          </a:xfrm>
        </p:grpSpPr>
        <p:sp>
          <p:nvSpPr>
            <p:cNvPr id="40" name="object 40"/>
            <p:cNvSpPr/>
            <p:nvPr/>
          </p:nvSpPr>
          <p:spPr>
            <a:xfrm>
              <a:off x="421106" y="1246758"/>
              <a:ext cx="11215370" cy="3490595"/>
            </a:xfrm>
            <a:custGeom>
              <a:avLst/>
              <a:gdLst/>
              <a:ahLst/>
              <a:cxnLst/>
              <a:rect l="l" t="t" r="r" b="b"/>
              <a:pathLst>
                <a:path w="11215370" h="3490595">
                  <a:moveTo>
                    <a:pt x="1419123" y="1727327"/>
                  </a:moveTo>
                  <a:lnTo>
                    <a:pt x="1328826" y="1649349"/>
                  </a:lnTo>
                  <a:lnTo>
                    <a:pt x="1320698" y="1649984"/>
                  </a:lnTo>
                  <a:lnTo>
                    <a:pt x="1315999" y="1655318"/>
                  </a:lnTo>
                  <a:lnTo>
                    <a:pt x="1311300" y="1660779"/>
                  </a:lnTo>
                  <a:lnTo>
                    <a:pt x="1311935" y="1668907"/>
                  </a:lnTo>
                  <a:lnTo>
                    <a:pt x="1349248" y="1701126"/>
                  </a:lnTo>
                  <a:lnTo>
                    <a:pt x="848588" y="1607566"/>
                  </a:lnTo>
                  <a:lnTo>
                    <a:pt x="767029" y="1590929"/>
                  </a:lnTo>
                  <a:lnTo>
                    <a:pt x="689495" y="1574165"/>
                  </a:lnTo>
                  <a:lnTo>
                    <a:pt x="616102" y="1557020"/>
                  </a:lnTo>
                  <a:lnTo>
                    <a:pt x="546823" y="1539494"/>
                  </a:lnTo>
                  <a:lnTo>
                    <a:pt x="481749" y="1521079"/>
                  </a:lnTo>
                  <a:lnTo>
                    <a:pt x="420966" y="1502029"/>
                  </a:lnTo>
                  <a:lnTo>
                    <a:pt x="364375" y="1481836"/>
                  </a:lnTo>
                  <a:lnTo>
                    <a:pt x="312178" y="1460500"/>
                  </a:lnTo>
                  <a:lnTo>
                    <a:pt x="264325" y="1437767"/>
                  </a:lnTo>
                  <a:lnTo>
                    <a:pt x="220891" y="1413637"/>
                  </a:lnTo>
                  <a:lnTo>
                    <a:pt x="181737" y="1387729"/>
                  </a:lnTo>
                  <a:lnTo>
                    <a:pt x="147104" y="1360043"/>
                  </a:lnTo>
                  <a:lnTo>
                    <a:pt x="116827" y="1330325"/>
                  </a:lnTo>
                  <a:lnTo>
                    <a:pt x="90868" y="1298448"/>
                  </a:lnTo>
                  <a:lnTo>
                    <a:pt x="69176" y="1264158"/>
                  </a:lnTo>
                  <a:lnTo>
                    <a:pt x="51841" y="1227201"/>
                  </a:lnTo>
                  <a:lnTo>
                    <a:pt x="38798" y="1187323"/>
                  </a:lnTo>
                  <a:lnTo>
                    <a:pt x="30137" y="1144143"/>
                  </a:lnTo>
                  <a:lnTo>
                    <a:pt x="25895" y="1097407"/>
                  </a:lnTo>
                  <a:lnTo>
                    <a:pt x="26136" y="1047242"/>
                  </a:lnTo>
                  <a:lnTo>
                    <a:pt x="30975" y="993267"/>
                  </a:lnTo>
                  <a:lnTo>
                    <a:pt x="40436" y="935101"/>
                  </a:lnTo>
                  <a:lnTo>
                    <a:pt x="54648" y="872871"/>
                  </a:lnTo>
                  <a:lnTo>
                    <a:pt x="73520" y="806323"/>
                  </a:lnTo>
                  <a:lnTo>
                    <a:pt x="97269" y="735203"/>
                  </a:lnTo>
                  <a:lnTo>
                    <a:pt x="125945" y="659003"/>
                  </a:lnTo>
                  <a:lnTo>
                    <a:pt x="101688" y="649859"/>
                  </a:lnTo>
                  <a:lnTo>
                    <a:pt x="73025" y="726059"/>
                  </a:lnTo>
                  <a:lnTo>
                    <a:pt x="48958" y="798068"/>
                  </a:lnTo>
                  <a:lnTo>
                    <a:pt x="29730" y="865759"/>
                  </a:lnTo>
                  <a:lnTo>
                    <a:pt x="15176" y="929386"/>
                  </a:lnTo>
                  <a:lnTo>
                    <a:pt x="5397" y="989076"/>
                  </a:lnTo>
                  <a:lnTo>
                    <a:pt x="330" y="1044956"/>
                  </a:lnTo>
                  <a:lnTo>
                    <a:pt x="0" y="1097534"/>
                  </a:lnTo>
                  <a:lnTo>
                    <a:pt x="4330" y="1146429"/>
                  </a:lnTo>
                  <a:lnTo>
                    <a:pt x="13385" y="1192403"/>
                  </a:lnTo>
                  <a:lnTo>
                    <a:pt x="27203" y="1235202"/>
                  </a:lnTo>
                  <a:lnTo>
                    <a:pt x="45681" y="1275080"/>
                  </a:lnTo>
                  <a:lnTo>
                    <a:pt x="68948" y="1312291"/>
                  </a:lnTo>
                  <a:lnTo>
                    <a:pt x="96710" y="1346708"/>
                  </a:lnTo>
                  <a:lnTo>
                    <a:pt x="128917" y="1378458"/>
                  </a:lnTo>
                  <a:lnTo>
                    <a:pt x="165531" y="1407922"/>
                  </a:lnTo>
                  <a:lnTo>
                    <a:pt x="206578" y="1435227"/>
                  </a:lnTo>
                  <a:lnTo>
                    <a:pt x="251726" y="1460373"/>
                  </a:lnTo>
                  <a:lnTo>
                    <a:pt x="301028" y="1483995"/>
                  </a:lnTo>
                  <a:lnTo>
                    <a:pt x="354558" y="1505839"/>
                  </a:lnTo>
                  <a:lnTo>
                    <a:pt x="412267" y="1526413"/>
                  </a:lnTo>
                  <a:lnTo>
                    <a:pt x="473976" y="1545844"/>
                  </a:lnTo>
                  <a:lnTo>
                    <a:pt x="539775" y="1564386"/>
                  </a:lnTo>
                  <a:lnTo>
                    <a:pt x="609752" y="1582166"/>
                  </a:lnTo>
                  <a:lnTo>
                    <a:pt x="683615" y="1599311"/>
                  </a:lnTo>
                  <a:lnTo>
                    <a:pt x="761530" y="1616202"/>
                  </a:lnTo>
                  <a:lnTo>
                    <a:pt x="843419" y="1632966"/>
                  </a:lnTo>
                  <a:lnTo>
                    <a:pt x="1344460" y="1726590"/>
                  </a:lnTo>
                  <a:lnTo>
                    <a:pt x="1298092" y="1743202"/>
                  </a:lnTo>
                  <a:lnTo>
                    <a:pt x="1294536" y="1750568"/>
                  </a:lnTo>
                  <a:lnTo>
                    <a:pt x="1299362" y="1764030"/>
                  </a:lnTo>
                  <a:lnTo>
                    <a:pt x="1306855" y="1767586"/>
                  </a:lnTo>
                  <a:lnTo>
                    <a:pt x="1396809" y="1735328"/>
                  </a:lnTo>
                  <a:lnTo>
                    <a:pt x="1419123" y="1727327"/>
                  </a:lnTo>
                  <a:close/>
                </a:path>
                <a:path w="11215370" h="3490595">
                  <a:moveTo>
                    <a:pt x="5114569" y="98044"/>
                  </a:moveTo>
                  <a:lnTo>
                    <a:pt x="5074818" y="89281"/>
                  </a:lnTo>
                  <a:lnTo>
                    <a:pt x="5032400" y="80645"/>
                  </a:lnTo>
                  <a:lnTo>
                    <a:pt x="4987315" y="72644"/>
                  </a:lnTo>
                  <a:lnTo>
                    <a:pt x="4940071" y="65024"/>
                  </a:lnTo>
                  <a:lnTo>
                    <a:pt x="4890414" y="57785"/>
                  </a:lnTo>
                  <a:lnTo>
                    <a:pt x="4838598" y="51054"/>
                  </a:lnTo>
                  <a:lnTo>
                    <a:pt x="4784750" y="44704"/>
                  </a:lnTo>
                  <a:lnTo>
                    <a:pt x="4728870" y="38862"/>
                  </a:lnTo>
                  <a:lnTo>
                    <a:pt x="4611522" y="28321"/>
                  </a:lnTo>
                  <a:lnTo>
                    <a:pt x="4487062" y="19431"/>
                  </a:lnTo>
                  <a:lnTo>
                    <a:pt x="4356252" y="12319"/>
                  </a:lnTo>
                  <a:lnTo>
                    <a:pt x="4219981" y="6731"/>
                  </a:lnTo>
                  <a:lnTo>
                    <a:pt x="4078757" y="2794"/>
                  </a:lnTo>
                  <a:lnTo>
                    <a:pt x="3933469" y="635"/>
                  </a:lnTo>
                  <a:lnTo>
                    <a:pt x="3784625" y="0"/>
                  </a:lnTo>
                  <a:lnTo>
                    <a:pt x="3632987" y="889"/>
                  </a:lnTo>
                  <a:lnTo>
                    <a:pt x="3324504" y="7366"/>
                  </a:lnTo>
                  <a:lnTo>
                    <a:pt x="3013608" y="20320"/>
                  </a:lnTo>
                  <a:lnTo>
                    <a:pt x="2705887" y="38989"/>
                  </a:lnTo>
                  <a:lnTo>
                    <a:pt x="2554884" y="50800"/>
                  </a:lnTo>
                  <a:lnTo>
                    <a:pt x="2406929" y="63881"/>
                  </a:lnTo>
                  <a:lnTo>
                    <a:pt x="2262657" y="78613"/>
                  </a:lnTo>
                  <a:lnTo>
                    <a:pt x="2122703" y="94615"/>
                  </a:lnTo>
                  <a:lnTo>
                    <a:pt x="1987829" y="112141"/>
                  </a:lnTo>
                  <a:lnTo>
                    <a:pt x="1858670" y="131191"/>
                  </a:lnTo>
                  <a:lnTo>
                    <a:pt x="1796440" y="141224"/>
                  </a:lnTo>
                  <a:lnTo>
                    <a:pt x="1677314" y="162306"/>
                  </a:lnTo>
                  <a:lnTo>
                    <a:pt x="1620545" y="173355"/>
                  </a:lnTo>
                  <a:lnTo>
                    <a:pt x="1565808" y="184785"/>
                  </a:lnTo>
                  <a:lnTo>
                    <a:pt x="1512976" y="196596"/>
                  </a:lnTo>
                  <a:lnTo>
                    <a:pt x="1462303" y="208661"/>
                  </a:lnTo>
                  <a:lnTo>
                    <a:pt x="1413916" y="221234"/>
                  </a:lnTo>
                  <a:lnTo>
                    <a:pt x="1367815" y="233934"/>
                  </a:lnTo>
                  <a:lnTo>
                    <a:pt x="1324254" y="247142"/>
                  </a:lnTo>
                  <a:lnTo>
                    <a:pt x="1282979" y="260604"/>
                  </a:lnTo>
                  <a:lnTo>
                    <a:pt x="1244371" y="274574"/>
                  </a:lnTo>
                  <a:lnTo>
                    <a:pt x="1208430" y="288671"/>
                  </a:lnTo>
                  <a:lnTo>
                    <a:pt x="1179080" y="301675"/>
                  </a:lnTo>
                  <a:lnTo>
                    <a:pt x="1202715" y="261620"/>
                  </a:lnTo>
                  <a:lnTo>
                    <a:pt x="1206398" y="255524"/>
                  </a:lnTo>
                  <a:lnTo>
                    <a:pt x="1204366" y="247523"/>
                  </a:lnTo>
                  <a:lnTo>
                    <a:pt x="1192047" y="240284"/>
                  </a:lnTo>
                  <a:lnTo>
                    <a:pt x="1184046" y="242316"/>
                  </a:lnTo>
                  <a:lnTo>
                    <a:pt x="1180490" y="248539"/>
                  </a:lnTo>
                  <a:lnTo>
                    <a:pt x="1123467" y="345059"/>
                  </a:lnTo>
                  <a:lnTo>
                    <a:pt x="1242707" y="347345"/>
                  </a:lnTo>
                  <a:lnTo>
                    <a:pt x="1246289" y="343916"/>
                  </a:lnTo>
                  <a:lnTo>
                    <a:pt x="1248689" y="341630"/>
                  </a:lnTo>
                  <a:lnTo>
                    <a:pt x="1248943" y="327406"/>
                  </a:lnTo>
                  <a:lnTo>
                    <a:pt x="1243228" y="321437"/>
                  </a:lnTo>
                  <a:lnTo>
                    <a:pt x="1200238" y="320662"/>
                  </a:lnTo>
                  <a:lnTo>
                    <a:pt x="1217955" y="312801"/>
                  </a:lnTo>
                  <a:lnTo>
                    <a:pt x="1291107" y="285242"/>
                  </a:lnTo>
                  <a:lnTo>
                    <a:pt x="1331747" y="271907"/>
                  </a:lnTo>
                  <a:lnTo>
                    <a:pt x="1374800" y="258953"/>
                  </a:lnTo>
                  <a:lnTo>
                    <a:pt x="1420520" y="246253"/>
                  </a:lnTo>
                  <a:lnTo>
                    <a:pt x="1468272" y="233807"/>
                  </a:lnTo>
                  <a:lnTo>
                    <a:pt x="1518691" y="221869"/>
                  </a:lnTo>
                  <a:lnTo>
                    <a:pt x="1571015" y="210058"/>
                  </a:lnTo>
                  <a:lnTo>
                    <a:pt x="1625498" y="198755"/>
                  </a:lnTo>
                  <a:lnTo>
                    <a:pt x="1682013" y="187833"/>
                  </a:lnTo>
                  <a:lnTo>
                    <a:pt x="1800504" y="166751"/>
                  </a:lnTo>
                  <a:lnTo>
                    <a:pt x="1926107" y="147193"/>
                  </a:lnTo>
                  <a:lnTo>
                    <a:pt x="1991131" y="137922"/>
                  </a:lnTo>
                  <a:lnTo>
                    <a:pt x="2125624" y="120396"/>
                  </a:lnTo>
                  <a:lnTo>
                    <a:pt x="2265324" y="104394"/>
                  </a:lnTo>
                  <a:lnTo>
                    <a:pt x="2409215" y="89789"/>
                  </a:lnTo>
                  <a:lnTo>
                    <a:pt x="2556916" y="76581"/>
                  </a:lnTo>
                  <a:lnTo>
                    <a:pt x="2707538" y="64897"/>
                  </a:lnTo>
                  <a:lnTo>
                    <a:pt x="3014751" y="46101"/>
                  </a:lnTo>
                  <a:lnTo>
                    <a:pt x="3169945" y="38862"/>
                  </a:lnTo>
                  <a:lnTo>
                    <a:pt x="3325266" y="33274"/>
                  </a:lnTo>
                  <a:lnTo>
                    <a:pt x="3633241" y="26670"/>
                  </a:lnTo>
                  <a:lnTo>
                    <a:pt x="3910520" y="26454"/>
                  </a:lnTo>
                  <a:lnTo>
                    <a:pt x="3933088" y="26543"/>
                  </a:lnTo>
                  <a:lnTo>
                    <a:pt x="4077995" y="28702"/>
                  </a:lnTo>
                  <a:lnTo>
                    <a:pt x="4218965" y="32639"/>
                  </a:lnTo>
                  <a:lnTo>
                    <a:pt x="4354855" y="38100"/>
                  </a:lnTo>
                  <a:lnTo>
                    <a:pt x="4485284" y="45339"/>
                  </a:lnTo>
                  <a:lnTo>
                    <a:pt x="4609236" y="54102"/>
                  </a:lnTo>
                  <a:lnTo>
                    <a:pt x="4726203" y="64516"/>
                  </a:lnTo>
                  <a:lnTo>
                    <a:pt x="4835296" y="76708"/>
                  </a:lnTo>
                  <a:lnTo>
                    <a:pt x="4886731" y="83439"/>
                  </a:lnTo>
                  <a:lnTo>
                    <a:pt x="4935880" y="90551"/>
                  </a:lnTo>
                  <a:lnTo>
                    <a:pt x="4982870" y="98171"/>
                  </a:lnTo>
                  <a:lnTo>
                    <a:pt x="5027320" y="106172"/>
                  </a:lnTo>
                  <a:lnTo>
                    <a:pt x="5069230" y="114554"/>
                  </a:lnTo>
                  <a:lnTo>
                    <a:pt x="5108981" y="123444"/>
                  </a:lnTo>
                  <a:lnTo>
                    <a:pt x="5114569" y="98044"/>
                  </a:lnTo>
                  <a:close/>
                </a:path>
                <a:path w="11215370" h="3490595">
                  <a:moveTo>
                    <a:pt x="11214760" y="2363851"/>
                  </a:moveTo>
                  <a:lnTo>
                    <a:pt x="11212855" y="2303145"/>
                  </a:lnTo>
                  <a:lnTo>
                    <a:pt x="11207013" y="2239137"/>
                  </a:lnTo>
                  <a:lnTo>
                    <a:pt x="11197488" y="2172462"/>
                  </a:lnTo>
                  <a:lnTo>
                    <a:pt x="11184026" y="2103247"/>
                  </a:lnTo>
                  <a:lnTo>
                    <a:pt x="11166881" y="2032000"/>
                  </a:lnTo>
                  <a:lnTo>
                    <a:pt x="11145926" y="1958721"/>
                  </a:lnTo>
                  <a:lnTo>
                    <a:pt x="11121288" y="1884045"/>
                  </a:lnTo>
                  <a:lnTo>
                    <a:pt x="11093094" y="1808099"/>
                  </a:lnTo>
                  <a:lnTo>
                    <a:pt x="11061344" y="1731264"/>
                  </a:lnTo>
                  <a:lnTo>
                    <a:pt x="11026038" y="1653921"/>
                  </a:lnTo>
                  <a:lnTo>
                    <a:pt x="10987176" y="1576324"/>
                  </a:lnTo>
                  <a:lnTo>
                    <a:pt x="10945012" y="1498854"/>
                  </a:lnTo>
                  <a:lnTo>
                    <a:pt x="10899419" y="1421765"/>
                  </a:lnTo>
                  <a:lnTo>
                    <a:pt x="10850397" y="1345565"/>
                  </a:lnTo>
                  <a:lnTo>
                    <a:pt x="10797946" y="1270381"/>
                  </a:lnTo>
                  <a:lnTo>
                    <a:pt x="10742320" y="1196467"/>
                  </a:lnTo>
                  <a:lnTo>
                    <a:pt x="10683519" y="1124458"/>
                  </a:lnTo>
                  <a:lnTo>
                    <a:pt x="10621543" y="1054481"/>
                  </a:lnTo>
                  <a:lnTo>
                    <a:pt x="10556265" y="986917"/>
                  </a:lnTo>
                  <a:lnTo>
                    <a:pt x="10487939" y="922147"/>
                  </a:lnTo>
                  <a:lnTo>
                    <a:pt x="10416565" y="860425"/>
                  </a:lnTo>
                  <a:lnTo>
                    <a:pt x="10342143" y="802005"/>
                  </a:lnTo>
                  <a:lnTo>
                    <a:pt x="10264673" y="747395"/>
                  </a:lnTo>
                  <a:lnTo>
                    <a:pt x="10184282" y="696849"/>
                  </a:lnTo>
                  <a:lnTo>
                    <a:pt x="10101097" y="650748"/>
                  </a:lnTo>
                  <a:lnTo>
                    <a:pt x="10014864" y="609346"/>
                  </a:lnTo>
                  <a:lnTo>
                    <a:pt x="9925964" y="573024"/>
                  </a:lnTo>
                  <a:lnTo>
                    <a:pt x="9834143" y="542036"/>
                  </a:lnTo>
                  <a:lnTo>
                    <a:pt x="9810712" y="535813"/>
                  </a:lnTo>
                  <a:lnTo>
                    <a:pt x="9855479" y="523494"/>
                  </a:lnTo>
                  <a:lnTo>
                    <a:pt x="9858273" y="522732"/>
                  </a:lnTo>
                  <a:lnTo>
                    <a:pt x="9862337" y="515620"/>
                  </a:lnTo>
                  <a:lnTo>
                    <a:pt x="9860432" y="508762"/>
                  </a:lnTo>
                  <a:lnTo>
                    <a:pt x="9858527" y="501777"/>
                  </a:lnTo>
                  <a:lnTo>
                    <a:pt x="9851415" y="497840"/>
                  </a:lnTo>
                  <a:lnTo>
                    <a:pt x="9844430" y="499618"/>
                  </a:lnTo>
                  <a:lnTo>
                    <a:pt x="9736353" y="529463"/>
                  </a:lnTo>
                  <a:lnTo>
                    <a:pt x="9820554" y="614045"/>
                  </a:lnTo>
                  <a:lnTo>
                    <a:pt x="9828682" y="614045"/>
                  </a:lnTo>
                  <a:lnTo>
                    <a:pt x="9838842" y="603885"/>
                  </a:lnTo>
                  <a:lnTo>
                    <a:pt x="9838842" y="595757"/>
                  </a:lnTo>
                  <a:lnTo>
                    <a:pt x="9803930" y="560743"/>
                  </a:lnTo>
                  <a:lnTo>
                    <a:pt x="9825888" y="566547"/>
                  </a:lnTo>
                  <a:lnTo>
                    <a:pt x="9916185" y="597027"/>
                  </a:lnTo>
                  <a:lnTo>
                    <a:pt x="10003688" y="632714"/>
                  </a:lnTo>
                  <a:lnTo>
                    <a:pt x="10088524" y="673354"/>
                  </a:lnTo>
                  <a:lnTo>
                    <a:pt x="10170439" y="718693"/>
                  </a:lnTo>
                  <a:lnTo>
                    <a:pt x="10249687" y="768604"/>
                  </a:lnTo>
                  <a:lnTo>
                    <a:pt x="10326141" y="822325"/>
                  </a:lnTo>
                  <a:lnTo>
                    <a:pt x="10399547" y="879983"/>
                  </a:lnTo>
                  <a:lnTo>
                    <a:pt x="10470159" y="940943"/>
                  </a:lnTo>
                  <a:lnTo>
                    <a:pt x="10537596" y="1004951"/>
                  </a:lnTo>
                  <a:lnTo>
                    <a:pt x="10602112" y="1071626"/>
                  </a:lnTo>
                  <a:lnTo>
                    <a:pt x="10663453" y="1140841"/>
                  </a:lnTo>
                  <a:lnTo>
                    <a:pt x="10721619" y="1212088"/>
                  </a:lnTo>
                  <a:lnTo>
                    <a:pt x="10776737" y="1285113"/>
                  </a:lnTo>
                  <a:lnTo>
                    <a:pt x="10828553" y="1359535"/>
                  </a:lnTo>
                  <a:lnTo>
                    <a:pt x="10877067" y="1434973"/>
                  </a:lnTo>
                  <a:lnTo>
                    <a:pt x="10922279" y="1511300"/>
                  </a:lnTo>
                  <a:lnTo>
                    <a:pt x="10964062" y="1588008"/>
                  </a:lnTo>
                  <a:lnTo>
                    <a:pt x="11002416" y="1664716"/>
                  </a:lnTo>
                  <a:lnTo>
                    <a:pt x="11037468" y="1741297"/>
                  </a:lnTo>
                  <a:lnTo>
                    <a:pt x="11068837" y="1817116"/>
                  </a:lnTo>
                  <a:lnTo>
                    <a:pt x="11096650" y="1892173"/>
                  </a:lnTo>
                  <a:lnTo>
                    <a:pt x="11121034" y="1965833"/>
                  </a:lnTo>
                  <a:lnTo>
                    <a:pt x="11141608" y="2037969"/>
                  </a:lnTo>
                  <a:lnTo>
                    <a:pt x="11158626" y="2108200"/>
                  </a:lnTo>
                  <a:lnTo>
                    <a:pt x="11171834" y="2176145"/>
                  </a:lnTo>
                  <a:lnTo>
                    <a:pt x="11181232" y="2241550"/>
                  </a:lnTo>
                  <a:lnTo>
                    <a:pt x="11186947" y="2303907"/>
                  </a:lnTo>
                  <a:lnTo>
                    <a:pt x="11188852" y="2362962"/>
                  </a:lnTo>
                  <a:lnTo>
                    <a:pt x="11186820" y="2418334"/>
                  </a:lnTo>
                  <a:lnTo>
                    <a:pt x="11180851" y="2469642"/>
                  </a:lnTo>
                  <a:lnTo>
                    <a:pt x="11171072" y="2517140"/>
                  </a:lnTo>
                  <a:lnTo>
                    <a:pt x="11157737" y="2562098"/>
                  </a:lnTo>
                  <a:lnTo>
                    <a:pt x="11141608" y="2605024"/>
                  </a:lnTo>
                  <a:lnTo>
                    <a:pt x="11122685" y="2646172"/>
                  </a:lnTo>
                  <a:lnTo>
                    <a:pt x="11100968" y="2685415"/>
                  </a:lnTo>
                  <a:lnTo>
                    <a:pt x="11076584" y="2723134"/>
                  </a:lnTo>
                  <a:lnTo>
                    <a:pt x="11049787" y="2759202"/>
                  </a:lnTo>
                  <a:lnTo>
                    <a:pt x="11020196" y="2793746"/>
                  </a:lnTo>
                  <a:lnTo>
                    <a:pt x="10988319" y="2827147"/>
                  </a:lnTo>
                  <a:lnTo>
                    <a:pt x="10954283" y="2859024"/>
                  </a:lnTo>
                  <a:lnTo>
                    <a:pt x="10917707" y="2890012"/>
                  </a:lnTo>
                  <a:lnTo>
                    <a:pt x="10879099" y="2919730"/>
                  </a:lnTo>
                  <a:lnTo>
                    <a:pt x="10838078" y="2948559"/>
                  </a:lnTo>
                  <a:lnTo>
                    <a:pt x="10795152" y="2976499"/>
                  </a:lnTo>
                  <a:lnTo>
                    <a:pt x="10750321" y="3003677"/>
                  </a:lnTo>
                  <a:lnTo>
                    <a:pt x="10703585" y="3030093"/>
                  </a:lnTo>
                  <a:lnTo>
                    <a:pt x="10654944" y="3055874"/>
                  </a:lnTo>
                  <a:lnTo>
                    <a:pt x="10604779" y="3081401"/>
                  </a:lnTo>
                  <a:lnTo>
                    <a:pt x="10552836" y="3106166"/>
                  </a:lnTo>
                  <a:lnTo>
                    <a:pt x="10499496" y="3130804"/>
                  </a:lnTo>
                  <a:lnTo>
                    <a:pt x="10444505" y="3155188"/>
                  </a:lnTo>
                  <a:lnTo>
                    <a:pt x="10388371" y="3179445"/>
                  </a:lnTo>
                  <a:lnTo>
                    <a:pt x="10330840" y="3203702"/>
                  </a:lnTo>
                  <a:lnTo>
                    <a:pt x="9899675" y="3381121"/>
                  </a:lnTo>
                  <a:lnTo>
                    <a:pt x="9769754" y="3437128"/>
                  </a:lnTo>
                  <a:lnTo>
                    <a:pt x="9704349" y="3466592"/>
                  </a:lnTo>
                  <a:lnTo>
                    <a:pt x="9715017" y="3490214"/>
                  </a:lnTo>
                  <a:lnTo>
                    <a:pt x="9780422" y="3460750"/>
                  </a:lnTo>
                  <a:lnTo>
                    <a:pt x="9845319" y="3432429"/>
                  </a:lnTo>
                  <a:lnTo>
                    <a:pt x="10036962" y="3352038"/>
                  </a:lnTo>
                  <a:lnTo>
                    <a:pt x="10340746" y="3227705"/>
                  </a:lnTo>
                  <a:lnTo>
                    <a:pt x="10454792" y="3179064"/>
                  </a:lnTo>
                  <a:lnTo>
                    <a:pt x="10510037" y="3154426"/>
                  </a:lnTo>
                  <a:lnTo>
                    <a:pt x="10563631" y="3129788"/>
                  </a:lnTo>
                  <a:lnTo>
                    <a:pt x="10615955" y="3104642"/>
                  </a:lnTo>
                  <a:lnTo>
                    <a:pt x="10666755" y="3079115"/>
                  </a:lnTo>
                  <a:lnTo>
                    <a:pt x="10715650" y="3053080"/>
                  </a:lnTo>
                  <a:lnTo>
                    <a:pt x="10763021" y="3026156"/>
                  </a:lnTo>
                  <a:lnTo>
                    <a:pt x="10808614" y="2998724"/>
                  </a:lnTo>
                  <a:lnTo>
                    <a:pt x="10852175" y="2970276"/>
                  </a:lnTo>
                  <a:lnTo>
                    <a:pt x="10893958" y="2940939"/>
                  </a:lnTo>
                  <a:lnTo>
                    <a:pt x="10933582" y="2910459"/>
                  </a:lnTo>
                  <a:lnTo>
                    <a:pt x="10970920" y="2878836"/>
                  </a:lnTo>
                  <a:lnTo>
                    <a:pt x="11006353" y="2845689"/>
                  </a:lnTo>
                  <a:lnTo>
                    <a:pt x="11039246" y="2811399"/>
                  </a:lnTo>
                  <a:lnTo>
                    <a:pt x="11069726" y="2775712"/>
                  </a:lnTo>
                  <a:lnTo>
                    <a:pt x="11097666" y="2738247"/>
                  </a:lnTo>
                  <a:lnTo>
                    <a:pt x="11122939" y="2699131"/>
                  </a:lnTo>
                  <a:lnTo>
                    <a:pt x="11145545" y="2658237"/>
                  </a:lnTo>
                  <a:lnTo>
                    <a:pt x="11165357" y="2615565"/>
                  </a:lnTo>
                  <a:lnTo>
                    <a:pt x="11182121" y="2570734"/>
                  </a:lnTo>
                  <a:lnTo>
                    <a:pt x="11196091" y="2523998"/>
                  </a:lnTo>
                  <a:lnTo>
                    <a:pt x="11206251" y="2474849"/>
                  </a:lnTo>
                  <a:lnTo>
                    <a:pt x="11212601" y="2421255"/>
                  </a:lnTo>
                  <a:lnTo>
                    <a:pt x="11214760" y="2363851"/>
                  </a:lnTo>
                  <a:close/>
                </a:path>
              </a:pathLst>
            </a:custGeom>
            <a:solidFill>
              <a:srgbClr val="A6A6A6"/>
            </a:solidFill>
          </p:spPr>
          <p:txBody>
            <a:bodyPr wrap="square" lIns="0" tIns="0" rIns="0" bIns="0" rtlCol="0"/>
            <a:lstStyle/>
            <a:p>
              <a:endParaRPr/>
            </a:p>
          </p:txBody>
        </p:sp>
        <p:sp>
          <p:nvSpPr>
            <p:cNvPr id="41" name="object 41"/>
            <p:cNvSpPr/>
            <p:nvPr/>
          </p:nvSpPr>
          <p:spPr>
            <a:xfrm>
              <a:off x="11212067" y="4631436"/>
              <a:ext cx="283845" cy="289560"/>
            </a:xfrm>
            <a:custGeom>
              <a:avLst/>
              <a:gdLst/>
              <a:ahLst/>
              <a:cxnLst/>
              <a:rect l="l" t="t" r="r" b="b"/>
              <a:pathLst>
                <a:path w="283845" h="289560">
                  <a:moveTo>
                    <a:pt x="141731" y="0"/>
                  </a:moveTo>
                  <a:lnTo>
                    <a:pt x="96950" y="7376"/>
                  </a:lnTo>
                  <a:lnTo>
                    <a:pt x="58046" y="27919"/>
                  </a:lnTo>
                  <a:lnTo>
                    <a:pt x="27358" y="59253"/>
                  </a:lnTo>
                  <a:lnTo>
                    <a:pt x="7229" y="98999"/>
                  </a:lnTo>
                  <a:lnTo>
                    <a:pt x="0" y="144780"/>
                  </a:lnTo>
                  <a:lnTo>
                    <a:pt x="7229" y="190560"/>
                  </a:lnTo>
                  <a:lnTo>
                    <a:pt x="27358" y="230306"/>
                  </a:lnTo>
                  <a:lnTo>
                    <a:pt x="58046" y="261640"/>
                  </a:lnTo>
                  <a:lnTo>
                    <a:pt x="96950" y="282183"/>
                  </a:lnTo>
                  <a:lnTo>
                    <a:pt x="141731" y="289559"/>
                  </a:lnTo>
                  <a:lnTo>
                    <a:pt x="186513" y="282183"/>
                  </a:lnTo>
                  <a:lnTo>
                    <a:pt x="225417" y="261640"/>
                  </a:lnTo>
                  <a:lnTo>
                    <a:pt x="256105" y="230306"/>
                  </a:lnTo>
                  <a:lnTo>
                    <a:pt x="276234" y="190560"/>
                  </a:lnTo>
                  <a:lnTo>
                    <a:pt x="283463" y="144780"/>
                  </a:lnTo>
                  <a:lnTo>
                    <a:pt x="276234" y="98999"/>
                  </a:lnTo>
                  <a:lnTo>
                    <a:pt x="256105" y="59253"/>
                  </a:lnTo>
                  <a:lnTo>
                    <a:pt x="225417" y="27919"/>
                  </a:lnTo>
                  <a:lnTo>
                    <a:pt x="186513" y="7376"/>
                  </a:lnTo>
                  <a:lnTo>
                    <a:pt x="141731" y="0"/>
                  </a:lnTo>
                  <a:close/>
                </a:path>
              </a:pathLst>
            </a:custGeom>
            <a:solidFill>
              <a:srgbClr val="7E7E7E"/>
            </a:solidFill>
          </p:spPr>
          <p:txBody>
            <a:bodyPr wrap="square" lIns="0" tIns="0" rIns="0" bIns="0" rtlCol="0"/>
            <a:lstStyle/>
            <a:p>
              <a:endParaRPr/>
            </a:p>
          </p:txBody>
        </p:sp>
      </p:grpSp>
      <p:sp>
        <p:nvSpPr>
          <p:cNvPr id="42" name="object 42"/>
          <p:cNvSpPr txBox="1"/>
          <p:nvPr/>
        </p:nvSpPr>
        <p:spPr>
          <a:xfrm>
            <a:off x="11279505" y="4621148"/>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1</a:t>
            </a:r>
            <a:endParaRPr sz="1800">
              <a:latin typeface="Arial"/>
              <a:cs typeface="Arial"/>
            </a:endParaRPr>
          </a:p>
        </p:txBody>
      </p:sp>
      <p:sp>
        <p:nvSpPr>
          <p:cNvPr id="43" name="object 43"/>
          <p:cNvSpPr/>
          <p:nvPr/>
        </p:nvSpPr>
        <p:spPr>
          <a:xfrm>
            <a:off x="11337035" y="1112519"/>
            <a:ext cx="285115" cy="291465"/>
          </a:xfrm>
          <a:custGeom>
            <a:avLst/>
            <a:gdLst/>
            <a:ahLst/>
            <a:cxnLst/>
            <a:rect l="l" t="t" r="r" b="b"/>
            <a:pathLst>
              <a:path w="285115" h="291465">
                <a:moveTo>
                  <a:pt x="142494" y="0"/>
                </a:moveTo>
                <a:lnTo>
                  <a:pt x="97438" y="7418"/>
                </a:lnTo>
                <a:lnTo>
                  <a:pt x="58320" y="28078"/>
                </a:lnTo>
                <a:lnTo>
                  <a:pt x="27480" y="59582"/>
                </a:lnTo>
                <a:lnTo>
                  <a:pt x="7260" y="99535"/>
                </a:lnTo>
                <a:lnTo>
                  <a:pt x="0" y="145541"/>
                </a:lnTo>
                <a:lnTo>
                  <a:pt x="7260" y="191548"/>
                </a:lnTo>
                <a:lnTo>
                  <a:pt x="27480" y="231501"/>
                </a:lnTo>
                <a:lnTo>
                  <a:pt x="58320" y="263005"/>
                </a:lnTo>
                <a:lnTo>
                  <a:pt x="97438" y="283665"/>
                </a:lnTo>
                <a:lnTo>
                  <a:pt x="142494" y="291083"/>
                </a:lnTo>
                <a:lnTo>
                  <a:pt x="187549" y="283665"/>
                </a:lnTo>
                <a:lnTo>
                  <a:pt x="226667" y="263005"/>
                </a:lnTo>
                <a:lnTo>
                  <a:pt x="257507" y="231501"/>
                </a:lnTo>
                <a:lnTo>
                  <a:pt x="277727" y="191548"/>
                </a:lnTo>
                <a:lnTo>
                  <a:pt x="284988" y="145541"/>
                </a:lnTo>
                <a:lnTo>
                  <a:pt x="277727" y="99535"/>
                </a:lnTo>
                <a:lnTo>
                  <a:pt x="257507" y="59582"/>
                </a:lnTo>
                <a:lnTo>
                  <a:pt x="226667" y="28078"/>
                </a:lnTo>
                <a:lnTo>
                  <a:pt x="187549" y="7418"/>
                </a:lnTo>
                <a:lnTo>
                  <a:pt x="142494" y="0"/>
                </a:lnTo>
                <a:close/>
              </a:path>
            </a:pathLst>
          </a:custGeom>
          <a:solidFill>
            <a:srgbClr val="7E7E7E"/>
          </a:solidFill>
        </p:spPr>
        <p:txBody>
          <a:bodyPr wrap="square" lIns="0" tIns="0" rIns="0" bIns="0" rtlCol="0"/>
          <a:lstStyle/>
          <a:p>
            <a:endParaRPr/>
          </a:p>
        </p:txBody>
      </p:sp>
      <p:sp>
        <p:nvSpPr>
          <p:cNvPr id="44" name="object 44"/>
          <p:cNvSpPr txBox="1"/>
          <p:nvPr/>
        </p:nvSpPr>
        <p:spPr>
          <a:xfrm>
            <a:off x="11404854" y="1102614"/>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2</a:t>
            </a:r>
            <a:endParaRPr sz="1800">
              <a:latin typeface="Arial"/>
              <a:cs typeface="Arial"/>
            </a:endParaRPr>
          </a:p>
        </p:txBody>
      </p:sp>
      <p:sp>
        <p:nvSpPr>
          <p:cNvPr id="45" name="object 45"/>
          <p:cNvSpPr/>
          <p:nvPr/>
        </p:nvSpPr>
        <p:spPr>
          <a:xfrm>
            <a:off x="353568" y="1437132"/>
            <a:ext cx="285115" cy="289560"/>
          </a:xfrm>
          <a:custGeom>
            <a:avLst/>
            <a:gdLst/>
            <a:ahLst/>
            <a:cxnLst/>
            <a:rect l="l" t="t" r="r" b="b"/>
            <a:pathLst>
              <a:path w="285115" h="289560">
                <a:moveTo>
                  <a:pt x="142494" y="0"/>
                </a:moveTo>
                <a:lnTo>
                  <a:pt x="97453" y="7376"/>
                </a:lnTo>
                <a:lnTo>
                  <a:pt x="58336" y="27919"/>
                </a:lnTo>
                <a:lnTo>
                  <a:pt x="27491" y="59253"/>
                </a:lnTo>
                <a:lnTo>
                  <a:pt x="7263" y="98999"/>
                </a:lnTo>
                <a:lnTo>
                  <a:pt x="0" y="144779"/>
                </a:lnTo>
                <a:lnTo>
                  <a:pt x="7263" y="190560"/>
                </a:lnTo>
                <a:lnTo>
                  <a:pt x="27491" y="230306"/>
                </a:lnTo>
                <a:lnTo>
                  <a:pt x="58336" y="261640"/>
                </a:lnTo>
                <a:lnTo>
                  <a:pt x="97453" y="282183"/>
                </a:lnTo>
                <a:lnTo>
                  <a:pt x="142494" y="289559"/>
                </a:lnTo>
                <a:lnTo>
                  <a:pt x="187534" y="282183"/>
                </a:lnTo>
                <a:lnTo>
                  <a:pt x="226651" y="261640"/>
                </a:lnTo>
                <a:lnTo>
                  <a:pt x="257496" y="230306"/>
                </a:lnTo>
                <a:lnTo>
                  <a:pt x="277724" y="190560"/>
                </a:lnTo>
                <a:lnTo>
                  <a:pt x="284988" y="144779"/>
                </a:lnTo>
                <a:lnTo>
                  <a:pt x="277724" y="98999"/>
                </a:lnTo>
                <a:lnTo>
                  <a:pt x="257496" y="59253"/>
                </a:lnTo>
                <a:lnTo>
                  <a:pt x="226651" y="27919"/>
                </a:lnTo>
                <a:lnTo>
                  <a:pt x="187534" y="7376"/>
                </a:lnTo>
                <a:lnTo>
                  <a:pt x="142494" y="0"/>
                </a:lnTo>
                <a:close/>
              </a:path>
            </a:pathLst>
          </a:custGeom>
          <a:solidFill>
            <a:srgbClr val="7E7E7E"/>
          </a:solidFill>
        </p:spPr>
        <p:txBody>
          <a:bodyPr wrap="square" lIns="0" tIns="0" rIns="0" bIns="0" rtlCol="0"/>
          <a:lstStyle/>
          <a:p>
            <a:endParaRPr/>
          </a:p>
        </p:txBody>
      </p:sp>
      <p:sp>
        <p:nvSpPr>
          <p:cNvPr id="46" name="object 46"/>
          <p:cNvSpPr txBox="1"/>
          <p:nvPr/>
        </p:nvSpPr>
        <p:spPr>
          <a:xfrm>
            <a:off x="420116" y="1426209"/>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3</a:t>
            </a:r>
            <a:endParaRPr sz="1800">
              <a:latin typeface="Arial"/>
              <a:cs typeface="Arial"/>
            </a:endParaRPr>
          </a:p>
        </p:txBody>
      </p:sp>
      <p:sp>
        <p:nvSpPr>
          <p:cNvPr id="47" name="object 47"/>
          <p:cNvSpPr/>
          <p:nvPr/>
        </p:nvSpPr>
        <p:spPr>
          <a:xfrm>
            <a:off x="353568" y="2837688"/>
            <a:ext cx="285115" cy="289560"/>
          </a:xfrm>
          <a:custGeom>
            <a:avLst/>
            <a:gdLst/>
            <a:ahLst/>
            <a:cxnLst/>
            <a:rect l="l" t="t" r="r" b="b"/>
            <a:pathLst>
              <a:path w="285115" h="289560">
                <a:moveTo>
                  <a:pt x="142494" y="0"/>
                </a:moveTo>
                <a:lnTo>
                  <a:pt x="97453" y="7376"/>
                </a:lnTo>
                <a:lnTo>
                  <a:pt x="58336" y="27919"/>
                </a:lnTo>
                <a:lnTo>
                  <a:pt x="27491" y="59253"/>
                </a:lnTo>
                <a:lnTo>
                  <a:pt x="7263" y="98999"/>
                </a:lnTo>
                <a:lnTo>
                  <a:pt x="0" y="144779"/>
                </a:lnTo>
                <a:lnTo>
                  <a:pt x="7263" y="190560"/>
                </a:lnTo>
                <a:lnTo>
                  <a:pt x="27491" y="230306"/>
                </a:lnTo>
                <a:lnTo>
                  <a:pt x="58336" y="261640"/>
                </a:lnTo>
                <a:lnTo>
                  <a:pt x="97453" y="282183"/>
                </a:lnTo>
                <a:lnTo>
                  <a:pt x="142494" y="289560"/>
                </a:lnTo>
                <a:lnTo>
                  <a:pt x="187534" y="282183"/>
                </a:lnTo>
                <a:lnTo>
                  <a:pt x="226651" y="261640"/>
                </a:lnTo>
                <a:lnTo>
                  <a:pt x="257496" y="230306"/>
                </a:lnTo>
                <a:lnTo>
                  <a:pt x="277724" y="190560"/>
                </a:lnTo>
                <a:lnTo>
                  <a:pt x="284988" y="144779"/>
                </a:lnTo>
                <a:lnTo>
                  <a:pt x="277724" y="98999"/>
                </a:lnTo>
                <a:lnTo>
                  <a:pt x="257496" y="59253"/>
                </a:lnTo>
                <a:lnTo>
                  <a:pt x="226651" y="27919"/>
                </a:lnTo>
                <a:lnTo>
                  <a:pt x="187534" y="7376"/>
                </a:lnTo>
                <a:lnTo>
                  <a:pt x="142494" y="0"/>
                </a:lnTo>
                <a:close/>
              </a:path>
            </a:pathLst>
          </a:custGeom>
          <a:solidFill>
            <a:srgbClr val="7E7E7E"/>
          </a:solidFill>
        </p:spPr>
        <p:txBody>
          <a:bodyPr wrap="square" lIns="0" tIns="0" rIns="0" bIns="0" rtlCol="0"/>
          <a:lstStyle/>
          <a:p>
            <a:endParaRPr/>
          </a:p>
        </p:txBody>
      </p:sp>
      <p:sp>
        <p:nvSpPr>
          <p:cNvPr id="48" name="object 48"/>
          <p:cNvSpPr txBox="1"/>
          <p:nvPr/>
        </p:nvSpPr>
        <p:spPr>
          <a:xfrm>
            <a:off x="420116" y="2827401"/>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4</a:t>
            </a:r>
            <a:endParaRPr sz="1800">
              <a:latin typeface="Arial"/>
              <a:cs typeface="Arial"/>
            </a:endParaRPr>
          </a:p>
        </p:txBody>
      </p:sp>
      <p:grpSp>
        <p:nvGrpSpPr>
          <p:cNvPr id="49" name="object 49"/>
          <p:cNvGrpSpPr/>
          <p:nvPr/>
        </p:nvGrpSpPr>
        <p:grpSpPr>
          <a:xfrm>
            <a:off x="886205" y="5020817"/>
            <a:ext cx="4464050" cy="1346200"/>
            <a:chOff x="886205" y="5020817"/>
            <a:chExt cx="4464050" cy="1346200"/>
          </a:xfrm>
        </p:grpSpPr>
        <p:sp>
          <p:nvSpPr>
            <p:cNvPr id="50" name="object 50"/>
            <p:cNvSpPr/>
            <p:nvPr/>
          </p:nvSpPr>
          <p:spPr>
            <a:xfrm>
              <a:off x="886205" y="5734049"/>
              <a:ext cx="4464050" cy="632460"/>
            </a:xfrm>
            <a:custGeom>
              <a:avLst/>
              <a:gdLst/>
              <a:ahLst/>
              <a:cxnLst/>
              <a:rect l="l" t="t" r="r" b="b"/>
              <a:pathLst>
                <a:path w="4464050" h="632460">
                  <a:moveTo>
                    <a:pt x="4463796" y="0"/>
                  </a:moveTo>
                  <a:lnTo>
                    <a:pt x="0" y="0"/>
                  </a:lnTo>
                  <a:lnTo>
                    <a:pt x="0" y="632460"/>
                  </a:lnTo>
                  <a:lnTo>
                    <a:pt x="4463796" y="632460"/>
                  </a:lnTo>
                  <a:lnTo>
                    <a:pt x="4463796" y="0"/>
                  </a:lnTo>
                  <a:close/>
                </a:path>
              </a:pathLst>
            </a:custGeom>
            <a:solidFill>
              <a:srgbClr val="FFC488"/>
            </a:solidFill>
          </p:spPr>
          <p:txBody>
            <a:bodyPr wrap="square" lIns="0" tIns="0" rIns="0" bIns="0" rtlCol="0"/>
            <a:lstStyle/>
            <a:p>
              <a:endParaRPr/>
            </a:p>
          </p:txBody>
        </p:sp>
        <p:sp>
          <p:nvSpPr>
            <p:cNvPr id="51" name="object 51"/>
            <p:cNvSpPr/>
            <p:nvPr/>
          </p:nvSpPr>
          <p:spPr>
            <a:xfrm>
              <a:off x="2848482" y="5039867"/>
              <a:ext cx="1316355" cy="786130"/>
            </a:xfrm>
            <a:custGeom>
              <a:avLst/>
              <a:gdLst/>
              <a:ahLst/>
              <a:cxnLst/>
              <a:rect l="l" t="t" r="r" b="b"/>
              <a:pathLst>
                <a:path w="1316354" h="786129">
                  <a:moveTo>
                    <a:pt x="0" y="786079"/>
                  </a:moveTo>
                  <a:lnTo>
                    <a:pt x="1316101" y="0"/>
                  </a:lnTo>
                </a:path>
              </a:pathLst>
            </a:custGeom>
            <a:ln w="38099">
              <a:solidFill>
                <a:srgbClr val="FF0000"/>
              </a:solidFill>
            </a:ln>
          </p:spPr>
          <p:txBody>
            <a:bodyPr wrap="square" lIns="0" tIns="0" rIns="0" bIns="0" rtlCol="0"/>
            <a:lstStyle/>
            <a:p>
              <a:endParaRPr/>
            </a:p>
          </p:txBody>
        </p:sp>
      </p:grpSp>
      <p:sp>
        <p:nvSpPr>
          <p:cNvPr id="52" name="object 52"/>
          <p:cNvSpPr txBox="1"/>
          <p:nvPr/>
        </p:nvSpPr>
        <p:spPr>
          <a:xfrm>
            <a:off x="944676" y="5758078"/>
            <a:ext cx="4263390" cy="546735"/>
          </a:xfrm>
          <a:prstGeom prst="rect">
            <a:avLst/>
          </a:prstGeom>
        </p:spPr>
        <p:txBody>
          <a:bodyPr vert="horz" wrap="square" lIns="0" tIns="43815" rIns="0" bIns="0" rtlCol="0">
            <a:spAutoFit/>
          </a:bodyPr>
          <a:lstStyle/>
          <a:p>
            <a:pPr marL="12700" marR="5080">
              <a:lnSpc>
                <a:spcPts val="1939"/>
              </a:lnSpc>
              <a:spcBef>
                <a:spcPts val="345"/>
              </a:spcBef>
            </a:pPr>
            <a:r>
              <a:rPr sz="1800" spc="-15" dirty="0">
                <a:solidFill>
                  <a:srgbClr val="FF0000"/>
                </a:solidFill>
                <a:latin typeface="Arial"/>
                <a:cs typeface="Arial"/>
              </a:rPr>
              <a:t>Проблема: </a:t>
            </a:r>
            <a:r>
              <a:rPr sz="1800" spc="-10" dirty="0">
                <a:solidFill>
                  <a:srgbClr val="FF0000"/>
                </a:solidFill>
                <a:latin typeface="Arial"/>
                <a:cs typeface="Arial"/>
              </a:rPr>
              <a:t>регламенты</a:t>
            </a:r>
            <a:r>
              <a:rPr sz="1800" spc="10" dirty="0">
                <a:solidFill>
                  <a:srgbClr val="FF0000"/>
                </a:solidFill>
                <a:latin typeface="Arial"/>
                <a:cs typeface="Arial"/>
              </a:rPr>
              <a:t> </a:t>
            </a:r>
            <a:r>
              <a:rPr sz="1800" spc="-5" dirty="0">
                <a:solidFill>
                  <a:srgbClr val="FF0000"/>
                </a:solidFill>
                <a:latin typeface="Arial"/>
                <a:cs typeface="Arial"/>
              </a:rPr>
              <a:t>не</a:t>
            </a:r>
            <a:r>
              <a:rPr sz="1800" spc="5" dirty="0">
                <a:solidFill>
                  <a:srgbClr val="FF0000"/>
                </a:solidFill>
                <a:latin typeface="Arial"/>
                <a:cs typeface="Arial"/>
              </a:rPr>
              <a:t> </a:t>
            </a:r>
            <a:r>
              <a:rPr sz="1800" spc="-35" dirty="0">
                <a:solidFill>
                  <a:srgbClr val="FF0000"/>
                </a:solidFill>
                <a:latin typeface="Arial"/>
                <a:cs typeface="Arial"/>
              </a:rPr>
              <a:t>работают, </a:t>
            </a:r>
            <a:r>
              <a:rPr sz="1800" spc="-30" dirty="0">
                <a:solidFill>
                  <a:srgbClr val="FF0000"/>
                </a:solidFill>
                <a:latin typeface="Arial"/>
                <a:cs typeface="Arial"/>
              </a:rPr>
              <a:t> </a:t>
            </a:r>
            <a:r>
              <a:rPr sz="1800" spc="-20" dirty="0">
                <a:solidFill>
                  <a:srgbClr val="FF0000"/>
                </a:solidFill>
                <a:latin typeface="Arial"/>
                <a:cs typeface="Arial"/>
              </a:rPr>
              <a:t>успех</a:t>
            </a:r>
            <a:r>
              <a:rPr sz="1800" spc="15" dirty="0">
                <a:solidFill>
                  <a:srgbClr val="FF0000"/>
                </a:solidFill>
                <a:latin typeface="Arial"/>
                <a:cs typeface="Arial"/>
              </a:rPr>
              <a:t> </a:t>
            </a:r>
            <a:r>
              <a:rPr sz="1800" spc="-25" dirty="0">
                <a:solidFill>
                  <a:srgbClr val="FF0000"/>
                </a:solidFill>
                <a:latin typeface="Arial"/>
                <a:cs typeface="Arial"/>
              </a:rPr>
              <a:t>определяет</a:t>
            </a:r>
            <a:r>
              <a:rPr sz="1800" spc="5" dirty="0">
                <a:solidFill>
                  <a:srgbClr val="FF0000"/>
                </a:solidFill>
                <a:latin typeface="Arial"/>
                <a:cs typeface="Arial"/>
              </a:rPr>
              <a:t> </a:t>
            </a:r>
            <a:r>
              <a:rPr sz="1800" spc="-15" dirty="0">
                <a:solidFill>
                  <a:srgbClr val="FF0000"/>
                </a:solidFill>
                <a:latin typeface="Arial"/>
                <a:cs typeface="Arial"/>
              </a:rPr>
              <a:t>человеческий </a:t>
            </a:r>
            <a:r>
              <a:rPr sz="1800" spc="-5" dirty="0">
                <a:solidFill>
                  <a:srgbClr val="FF0000"/>
                </a:solidFill>
                <a:latin typeface="Arial"/>
                <a:cs typeface="Arial"/>
              </a:rPr>
              <a:t>фактор</a:t>
            </a:r>
            <a:endParaRPr sz="1800">
              <a:latin typeface="Arial"/>
              <a:cs typeface="Arial"/>
            </a:endParaRPr>
          </a:p>
        </p:txBody>
      </p:sp>
    </p:spTree>
    <p:extLst>
      <p:ext uri="{BB962C8B-B14F-4D97-AF65-F5344CB8AC3E}">
        <p14:creationId xmlns:p14="http://schemas.microsoft.com/office/powerpoint/2010/main" val="62996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289586" y="3699383"/>
            <a:ext cx="1430655" cy="851535"/>
            <a:chOff x="6289586" y="3699383"/>
            <a:chExt cx="1430655" cy="851535"/>
          </a:xfrm>
        </p:grpSpPr>
        <p:sp>
          <p:nvSpPr>
            <p:cNvPr id="3" name="object 3"/>
            <p:cNvSpPr/>
            <p:nvPr/>
          </p:nvSpPr>
          <p:spPr>
            <a:xfrm>
              <a:off x="6302540" y="3712337"/>
              <a:ext cx="1404620" cy="826135"/>
            </a:xfrm>
            <a:custGeom>
              <a:avLst/>
              <a:gdLst/>
              <a:ahLst/>
              <a:cxnLst/>
              <a:rect l="l" t="t" r="r" b="b"/>
              <a:pathLst>
                <a:path w="1404620" h="826135">
                  <a:moveTo>
                    <a:pt x="7708" y="0"/>
                  </a:moveTo>
                  <a:lnTo>
                    <a:pt x="2295" y="47192"/>
                  </a:lnTo>
                  <a:lnTo>
                    <a:pt x="0" y="94099"/>
                  </a:lnTo>
                  <a:lnTo>
                    <a:pt x="748" y="140602"/>
                  </a:lnTo>
                  <a:lnTo>
                    <a:pt x="4468" y="186583"/>
                  </a:lnTo>
                  <a:lnTo>
                    <a:pt x="11085" y="231921"/>
                  </a:lnTo>
                  <a:lnTo>
                    <a:pt x="20526" y="276500"/>
                  </a:lnTo>
                  <a:lnTo>
                    <a:pt x="32717" y="320200"/>
                  </a:lnTo>
                  <a:lnTo>
                    <a:pt x="47585" y="362902"/>
                  </a:lnTo>
                  <a:lnTo>
                    <a:pt x="65056" y="404488"/>
                  </a:lnTo>
                  <a:lnTo>
                    <a:pt x="85057" y="444840"/>
                  </a:lnTo>
                  <a:lnTo>
                    <a:pt x="107514" y="483838"/>
                  </a:lnTo>
                  <a:lnTo>
                    <a:pt x="132354" y="521364"/>
                  </a:lnTo>
                  <a:lnTo>
                    <a:pt x="159504" y="557299"/>
                  </a:lnTo>
                  <a:lnTo>
                    <a:pt x="188889" y="591525"/>
                  </a:lnTo>
                  <a:lnTo>
                    <a:pt x="220437" y="623923"/>
                  </a:lnTo>
                  <a:lnTo>
                    <a:pt x="254073" y="654374"/>
                  </a:lnTo>
                  <a:lnTo>
                    <a:pt x="289725" y="682761"/>
                  </a:lnTo>
                  <a:lnTo>
                    <a:pt x="327319" y="708963"/>
                  </a:lnTo>
                  <a:lnTo>
                    <a:pt x="366781" y="732862"/>
                  </a:lnTo>
                  <a:lnTo>
                    <a:pt x="408038" y="754340"/>
                  </a:lnTo>
                  <a:lnTo>
                    <a:pt x="451016" y="773279"/>
                  </a:lnTo>
                  <a:lnTo>
                    <a:pt x="495642" y="789558"/>
                  </a:lnTo>
                  <a:lnTo>
                    <a:pt x="541115" y="802845"/>
                  </a:lnTo>
                  <a:lnTo>
                    <a:pt x="586744" y="813027"/>
                  </a:lnTo>
                  <a:lnTo>
                    <a:pt x="632412" y="820165"/>
                  </a:lnTo>
                  <a:lnTo>
                    <a:pt x="677997" y="824320"/>
                  </a:lnTo>
                  <a:lnTo>
                    <a:pt x="723379" y="825552"/>
                  </a:lnTo>
                  <a:lnTo>
                    <a:pt x="768441" y="823922"/>
                  </a:lnTo>
                  <a:lnTo>
                    <a:pt x="813061" y="819491"/>
                  </a:lnTo>
                  <a:lnTo>
                    <a:pt x="857120" y="812318"/>
                  </a:lnTo>
                  <a:lnTo>
                    <a:pt x="900498" y="802464"/>
                  </a:lnTo>
                  <a:lnTo>
                    <a:pt x="943076" y="789991"/>
                  </a:lnTo>
                  <a:lnTo>
                    <a:pt x="984734" y="774959"/>
                  </a:lnTo>
                  <a:lnTo>
                    <a:pt x="1025353" y="757428"/>
                  </a:lnTo>
                  <a:lnTo>
                    <a:pt x="1064812" y="737458"/>
                  </a:lnTo>
                  <a:lnTo>
                    <a:pt x="1102992" y="715111"/>
                  </a:lnTo>
                  <a:lnTo>
                    <a:pt x="1139773" y="690447"/>
                  </a:lnTo>
                  <a:lnTo>
                    <a:pt x="1175036" y="663526"/>
                  </a:lnTo>
                  <a:lnTo>
                    <a:pt x="1208660" y="634409"/>
                  </a:lnTo>
                  <a:lnTo>
                    <a:pt x="1240528" y="603157"/>
                  </a:lnTo>
                  <a:lnTo>
                    <a:pt x="1270517" y="569831"/>
                  </a:lnTo>
                  <a:lnTo>
                    <a:pt x="1298510" y="534490"/>
                  </a:lnTo>
                  <a:lnTo>
                    <a:pt x="1324385" y="497195"/>
                  </a:lnTo>
                  <a:lnTo>
                    <a:pt x="1348025" y="458007"/>
                  </a:lnTo>
                  <a:lnTo>
                    <a:pt x="1369308" y="416987"/>
                  </a:lnTo>
                  <a:lnTo>
                    <a:pt x="1388115" y="374195"/>
                  </a:lnTo>
                  <a:lnTo>
                    <a:pt x="1404327" y="329692"/>
                  </a:lnTo>
                  <a:lnTo>
                    <a:pt x="720051" y="105282"/>
                  </a:lnTo>
                  <a:lnTo>
                    <a:pt x="7708" y="0"/>
                  </a:lnTo>
                  <a:close/>
                </a:path>
              </a:pathLst>
            </a:custGeom>
            <a:solidFill>
              <a:srgbClr val="FF9933"/>
            </a:solidFill>
          </p:spPr>
          <p:txBody>
            <a:bodyPr wrap="square" lIns="0" tIns="0" rIns="0" bIns="0" rtlCol="0"/>
            <a:lstStyle/>
            <a:p>
              <a:endParaRPr/>
            </a:p>
          </p:txBody>
        </p:sp>
        <p:sp>
          <p:nvSpPr>
            <p:cNvPr id="4" name="object 4"/>
            <p:cNvSpPr/>
            <p:nvPr/>
          </p:nvSpPr>
          <p:spPr>
            <a:xfrm>
              <a:off x="6302540" y="3712337"/>
              <a:ext cx="1404620" cy="826135"/>
            </a:xfrm>
            <a:custGeom>
              <a:avLst/>
              <a:gdLst/>
              <a:ahLst/>
              <a:cxnLst/>
              <a:rect l="l" t="t" r="r" b="b"/>
              <a:pathLst>
                <a:path w="1404620" h="826135">
                  <a:moveTo>
                    <a:pt x="1404327" y="329692"/>
                  </a:moveTo>
                  <a:lnTo>
                    <a:pt x="1388115" y="374195"/>
                  </a:lnTo>
                  <a:lnTo>
                    <a:pt x="1369308" y="416987"/>
                  </a:lnTo>
                  <a:lnTo>
                    <a:pt x="1348025" y="458007"/>
                  </a:lnTo>
                  <a:lnTo>
                    <a:pt x="1324385" y="497195"/>
                  </a:lnTo>
                  <a:lnTo>
                    <a:pt x="1298510" y="534490"/>
                  </a:lnTo>
                  <a:lnTo>
                    <a:pt x="1270517" y="569831"/>
                  </a:lnTo>
                  <a:lnTo>
                    <a:pt x="1240528" y="603157"/>
                  </a:lnTo>
                  <a:lnTo>
                    <a:pt x="1208660" y="634409"/>
                  </a:lnTo>
                  <a:lnTo>
                    <a:pt x="1175036" y="663526"/>
                  </a:lnTo>
                  <a:lnTo>
                    <a:pt x="1139773" y="690447"/>
                  </a:lnTo>
                  <a:lnTo>
                    <a:pt x="1102992" y="715111"/>
                  </a:lnTo>
                  <a:lnTo>
                    <a:pt x="1064812" y="737458"/>
                  </a:lnTo>
                  <a:lnTo>
                    <a:pt x="1025353" y="757428"/>
                  </a:lnTo>
                  <a:lnTo>
                    <a:pt x="984734" y="774959"/>
                  </a:lnTo>
                  <a:lnTo>
                    <a:pt x="943076" y="789991"/>
                  </a:lnTo>
                  <a:lnTo>
                    <a:pt x="900498" y="802464"/>
                  </a:lnTo>
                  <a:lnTo>
                    <a:pt x="857120" y="812318"/>
                  </a:lnTo>
                  <a:lnTo>
                    <a:pt x="813061" y="819491"/>
                  </a:lnTo>
                  <a:lnTo>
                    <a:pt x="768441" y="823922"/>
                  </a:lnTo>
                  <a:lnTo>
                    <a:pt x="723379" y="825552"/>
                  </a:lnTo>
                  <a:lnTo>
                    <a:pt x="677997" y="824320"/>
                  </a:lnTo>
                  <a:lnTo>
                    <a:pt x="632412" y="820165"/>
                  </a:lnTo>
                  <a:lnTo>
                    <a:pt x="586744" y="813027"/>
                  </a:lnTo>
                  <a:lnTo>
                    <a:pt x="541115" y="802845"/>
                  </a:lnTo>
                  <a:lnTo>
                    <a:pt x="495642" y="789558"/>
                  </a:lnTo>
                  <a:lnTo>
                    <a:pt x="451016" y="773279"/>
                  </a:lnTo>
                  <a:lnTo>
                    <a:pt x="408038" y="754340"/>
                  </a:lnTo>
                  <a:lnTo>
                    <a:pt x="366781" y="732862"/>
                  </a:lnTo>
                  <a:lnTo>
                    <a:pt x="327319" y="708963"/>
                  </a:lnTo>
                  <a:lnTo>
                    <a:pt x="289725" y="682761"/>
                  </a:lnTo>
                  <a:lnTo>
                    <a:pt x="254073" y="654374"/>
                  </a:lnTo>
                  <a:lnTo>
                    <a:pt x="220437" y="623923"/>
                  </a:lnTo>
                  <a:lnTo>
                    <a:pt x="188889" y="591525"/>
                  </a:lnTo>
                  <a:lnTo>
                    <a:pt x="159504" y="557299"/>
                  </a:lnTo>
                  <a:lnTo>
                    <a:pt x="132354" y="521364"/>
                  </a:lnTo>
                  <a:lnTo>
                    <a:pt x="107514" y="483838"/>
                  </a:lnTo>
                  <a:lnTo>
                    <a:pt x="85057" y="444840"/>
                  </a:lnTo>
                  <a:lnTo>
                    <a:pt x="65056" y="404488"/>
                  </a:lnTo>
                  <a:lnTo>
                    <a:pt x="47585" y="362902"/>
                  </a:lnTo>
                  <a:lnTo>
                    <a:pt x="32717" y="320200"/>
                  </a:lnTo>
                  <a:lnTo>
                    <a:pt x="20526" y="276500"/>
                  </a:lnTo>
                  <a:lnTo>
                    <a:pt x="11085" y="231921"/>
                  </a:lnTo>
                  <a:lnTo>
                    <a:pt x="4468" y="186583"/>
                  </a:lnTo>
                  <a:lnTo>
                    <a:pt x="748" y="140602"/>
                  </a:lnTo>
                  <a:lnTo>
                    <a:pt x="0" y="94099"/>
                  </a:lnTo>
                  <a:lnTo>
                    <a:pt x="2295" y="47192"/>
                  </a:lnTo>
                  <a:lnTo>
                    <a:pt x="7708" y="0"/>
                  </a:lnTo>
                  <a:lnTo>
                    <a:pt x="720051" y="105282"/>
                  </a:lnTo>
                  <a:lnTo>
                    <a:pt x="1404327" y="329692"/>
                  </a:lnTo>
                  <a:close/>
                </a:path>
              </a:pathLst>
            </a:custGeom>
            <a:ln w="25908">
              <a:solidFill>
                <a:srgbClr val="FF9933"/>
              </a:solidFill>
            </a:ln>
          </p:spPr>
          <p:txBody>
            <a:bodyPr wrap="square" lIns="0" tIns="0" rIns="0" bIns="0" rtlCol="0"/>
            <a:lstStyle/>
            <a:p>
              <a:endParaRPr/>
            </a:p>
          </p:txBody>
        </p:sp>
      </p:grpSp>
      <p:grpSp>
        <p:nvGrpSpPr>
          <p:cNvPr id="5" name="object 5"/>
          <p:cNvGrpSpPr/>
          <p:nvPr/>
        </p:nvGrpSpPr>
        <p:grpSpPr>
          <a:xfrm>
            <a:off x="7120128" y="2023872"/>
            <a:ext cx="745490" cy="487680"/>
            <a:chOff x="7120128" y="2023872"/>
            <a:chExt cx="745490" cy="487680"/>
          </a:xfrm>
        </p:grpSpPr>
        <p:sp>
          <p:nvSpPr>
            <p:cNvPr id="6" name="object 6"/>
            <p:cNvSpPr/>
            <p:nvPr/>
          </p:nvSpPr>
          <p:spPr>
            <a:xfrm>
              <a:off x="7134606" y="2038350"/>
              <a:ext cx="718185" cy="460375"/>
            </a:xfrm>
            <a:custGeom>
              <a:avLst/>
              <a:gdLst/>
              <a:ahLst/>
              <a:cxnLst/>
              <a:rect l="l" t="t" r="r" b="b"/>
              <a:pathLst>
                <a:path w="718184" h="460375">
                  <a:moveTo>
                    <a:pt x="717803" y="0"/>
                  </a:moveTo>
                  <a:lnTo>
                    <a:pt x="0" y="0"/>
                  </a:lnTo>
                  <a:lnTo>
                    <a:pt x="0" y="460248"/>
                  </a:lnTo>
                  <a:lnTo>
                    <a:pt x="717803" y="460248"/>
                  </a:lnTo>
                  <a:lnTo>
                    <a:pt x="717803" y="0"/>
                  </a:lnTo>
                  <a:close/>
                </a:path>
              </a:pathLst>
            </a:custGeom>
            <a:solidFill>
              <a:srgbClr val="D9D9D9"/>
            </a:solidFill>
          </p:spPr>
          <p:txBody>
            <a:bodyPr wrap="square" lIns="0" tIns="0" rIns="0" bIns="0" rtlCol="0"/>
            <a:lstStyle/>
            <a:p>
              <a:endParaRPr/>
            </a:p>
          </p:txBody>
        </p:sp>
        <p:sp>
          <p:nvSpPr>
            <p:cNvPr id="7" name="object 7"/>
            <p:cNvSpPr/>
            <p:nvPr/>
          </p:nvSpPr>
          <p:spPr>
            <a:xfrm>
              <a:off x="7134606" y="2038350"/>
              <a:ext cx="718185" cy="460375"/>
            </a:xfrm>
            <a:custGeom>
              <a:avLst/>
              <a:gdLst/>
              <a:ahLst/>
              <a:cxnLst/>
              <a:rect l="l" t="t" r="r" b="b"/>
              <a:pathLst>
                <a:path w="718184" h="460375">
                  <a:moveTo>
                    <a:pt x="0" y="460248"/>
                  </a:moveTo>
                  <a:lnTo>
                    <a:pt x="717803" y="460248"/>
                  </a:lnTo>
                  <a:lnTo>
                    <a:pt x="717803" y="0"/>
                  </a:lnTo>
                  <a:lnTo>
                    <a:pt x="0" y="0"/>
                  </a:lnTo>
                  <a:lnTo>
                    <a:pt x="0" y="460248"/>
                  </a:lnTo>
                  <a:close/>
                </a:path>
              </a:pathLst>
            </a:custGeom>
            <a:ln w="25908">
              <a:solidFill>
                <a:srgbClr val="7E7E7E"/>
              </a:solidFill>
            </a:ln>
          </p:spPr>
          <p:txBody>
            <a:bodyPr wrap="square" lIns="0" tIns="0" rIns="0" bIns="0" rtlCol="0"/>
            <a:lstStyle/>
            <a:p>
              <a:endParaRPr/>
            </a:p>
          </p:txBody>
        </p:sp>
        <p:sp>
          <p:nvSpPr>
            <p:cNvPr id="8" name="object 8"/>
            <p:cNvSpPr/>
            <p:nvPr/>
          </p:nvSpPr>
          <p:spPr>
            <a:xfrm>
              <a:off x="7134606" y="2038350"/>
              <a:ext cx="718185" cy="460375"/>
            </a:xfrm>
            <a:custGeom>
              <a:avLst/>
              <a:gdLst/>
              <a:ahLst/>
              <a:cxnLst/>
              <a:rect l="l" t="t" r="r" b="b"/>
              <a:pathLst>
                <a:path w="718184" h="460375">
                  <a:moveTo>
                    <a:pt x="0" y="0"/>
                  </a:moveTo>
                  <a:lnTo>
                    <a:pt x="717676" y="460375"/>
                  </a:lnTo>
                </a:path>
              </a:pathLst>
            </a:custGeom>
            <a:ln w="19812">
              <a:solidFill>
                <a:srgbClr val="5BD078"/>
              </a:solidFill>
            </a:ln>
          </p:spPr>
          <p:txBody>
            <a:bodyPr wrap="square" lIns="0" tIns="0" rIns="0" bIns="0" rtlCol="0"/>
            <a:lstStyle/>
            <a:p>
              <a:endParaRPr/>
            </a:p>
          </p:txBody>
        </p:sp>
        <p:sp>
          <p:nvSpPr>
            <p:cNvPr id="9" name="object 9"/>
            <p:cNvSpPr/>
            <p:nvPr/>
          </p:nvSpPr>
          <p:spPr>
            <a:xfrm>
              <a:off x="7134606" y="2038350"/>
              <a:ext cx="504825" cy="381000"/>
            </a:xfrm>
            <a:custGeom>
              <a:avLst/>
              <a:gdLst/>
              <a:ahLst/>
              <a:cxnLst/>
              <a:rect l="l" t="t" r="r" b="b"/>
              <a:pathLst>
                <a:path w="504825" h="381000">
                  <a:moveTo>
                    <a:pt x="0" y="0"/>
                  </a:moveTo>
                  <a:lnTo>
                    <a:pt x="311150" y="123825"/>
                  </a:lnTo>
                </a:path>
                <a:path w="504825" h="381000">
                  <a:moveTo>
                    <a:pt x="310896" y="123444"/>
                  </a:moveTo>
                  <a:lnTo>
                    <a:pt x="504571" y="380619"/>
                  </a:lnTo>
                </a:path>
              </a:pathLst>
            </a:custGeom>
            <a:ln w="28956">
              <a:solidFill>
                <a:srgbClr val="30B6FC"/>
              </a:solidFill>
            </a:ln>
          </p:spPr>
          <p:txBody>
            <a:bodyPr wrap="square" lIns="0" tIns="0" rIns="0" bIns="0" rtlCol="0"/>
            <a:lstStyle/>
            <a:p>
              <a:endParaRPr/>
            </a:p>
          </p:txBody>
        </p:sp>
      </p:grpSp>
      <p:grpSp>
        <p:nvGrpSpPr>
          <p:cNvPr id="10" name="object 10"/>
          <p:cNvGrpSpPr/>
          <p:nvPr/>
        </p:nvGrpSpPr>
        <p:grpSpPr>
          <a:xfrm>
            <a:off x="5959221" y="2246730"/>
            <a:ext cx="939165" cy="746125"/>
            <a:chOff x="5959221" y="2246730"/>
            <a:chExt cx="939165" cy="746125"/>
          </a:xfrm>
        </p:grpSpPr>
        <p:sp>
          <p:nvSpPr>
            <p:cNvPr id="11" name="object 11"/>
            <p:cNvSpPr/>
            <p:nvPr/>
          </p:nvSpPr>
          <p:spPr>
            <a:xfrm>
              <a:off x="5972175" y="2259684"/>
              <a:ext cx="913130" cy="720090"/>
            </a:xfrm>
            <a:custGeom>
              <a:avLst/>
              <a:gdLst/>
              <a:ahLst/>
              <a:cxnLst/>
              <a:rect l="l" t="t" r="r" b="b"/>
              <a:pathLst>
                <a:path w="913129" h="720089">
                  <a:moveTo>
                    <a:pt x="743457" y="26"/>
                  </a:moveTo>
                  <a:lnTo>
                    <a:pt x="696083" y="0"/>
                  </a:lnTo>
                  <a:lnTo>
                    <a:pt x="649427" y="2999"/>
                  </a:lnTo>
                  <a:lnTo>
                    <a:pt x="603587" y="8932"/>
                  </a:lnTo>
                  <a:lnTo>
                    <a:pt x="558662" y="17708"/>
                  </a:lnTo>
                  <a:lnTo>
                    <a:pt x="514750" y="29234"/>
                  </a:lnTo>
                  <a:lnTo>
                    <a:pt x="471948" y="43418"/>
                  </a:lnTo>
                  <a:lnTo>
                    <a:pt x="430354" y="60170"/>
                  </a:lnTo>
                  <a:lnTo>
                    <a:pt x="390067" y="79396"/>
                  </a:lnTo>
                  <a:lnTo>
                    <a:pt x="351184" y="101005"/>
                  </a:lnTo>
                  <a:lnTo>
                    <a:pt x="313803" y="124906"/>
                  </a:lnTo>
                  <a:lnTo>
                    <a:pt x="278023" y="151007"/>
                  </a:lnTo>
                  <a:lnTo>
                    <a:pt x="243941" y="179216"/>
                  </a:lnTo>
                  <a:lnTo>
                    <a:pt x="211655" y="209440"/>
                  </a:lnTo>
                  <a:lnTo>
                    <a:pt x="181264" y="241589"/>
                  </a:lnTo>
                  <a:lnTo>
                    <a:pt x="152865" y="275571"/>
                  </a:lnTo>
                  <a:lnTo>
                    <a:pt x="126556" y="311293"/>
                  </a:lnTo>
                  <a:lnTo>
                    <a:pt x="102435" y="348665"/>
                  </a:lnTo>
                  <a:lnTo>
                    <a:pt x="80600" y="387593"/>
                  </a:lnTo>
                  <a:lnTo>
                    <a:pt x="61150" y="427987"/>
                  </a:lnTo>
                  <a:lnTo>
                    <a:pt x="44181" y="469755"/>
                  </a:lnTo>
                  <a:lnTo>
                    <a:pt x="29793" y="512805"/>
                  </a:lnTo>
                  <a:lnTo>
                    <a:pt x="18083" y="557044"/>
                  </a:lnTo>
                  <a:lnTo>
                    <a:pt x="9148" y="602382"/>
                  </a:lnTo>
                  <a:lnTo>
                    <a:pt x="3088" y="648727"/>
                  </a:lnTo>
                  <a:lnTo>
                    <a:pt x="0" y="695986"/>
                  </a:lnTo>
                  <a:lnTo>
                    <a:pt x="719708" y="719735"/>
                  </a:lnTo>
                  <a:lnTo>
                    <a:pt x="913002" y="26061"/>
                  </a:lnTo>
                  <a:lnTo>
                    <a:pt x="871259" y="15778"/>
                  </a:lnTo>
                  <a:lnTo>
                    <a:pt x="828992" y="7995"/>
                  </a:lnTo>
                  <a:lnTo>
                    <a:pt x="786344" y="2736"/>
                  </a:lnTo>
                  <a:lnTo>
                    <a:pt x="743457" y="26"/>
                  </a:lnTo>
                  <a:close/>
                </a:path>
              </a:pathLst>
            </a:custGeom>
            <a:solidFill>
              <a:srgbClr val="FF9933"/>
            </a:solidFill>
          </p:spPr>
          <p:txBody>
            <a:bodyPr wrap="square" lIns="0" tIns="0" rIns="0" bIns="0" rtlCol="0"/>
            <a:lstStyle/>
            <a:p>
              <a:endParaRPr/>
            </a:p>
          </p:txBody>
        </p:sp>
        <p:sp>
          <p:nvSpPr>
            <p:cNvPr id="12" name="object 12"/>
            <p:cNvSpPr/>
            <p:nvPr/>
          </p:nvSpPr>
          <p:spPr>
            <a:xfrm>
              <a:off x="5972175" y="2259684"/>
              <a:ext cx="913130" cy="720090"/>
            </a:xfrm>
            <a:custGeom>
              <a:avLst/>
              <a:gdLst/>
              <a:ahLst/>
              <a:cxnLst/>
              <a:rect l="l" t="t" r="r" b="b"/>
              <a:pathLst>
                <a:path w="913129" h="720089">
                  <a:moveTo>
                    <a:pt x="0" y="695986"/>
                  </a:moveTo>
                  <a:lnTo>
                    <a:pt x="3088" y="648727"/>
                  </a:lnTo>
                  <a:lnTo>
                    <a:pt x="9148" y="602382"/>
                  </a:lnTo>
                  <a:lnTo>
                    <a:pt x="18083" y="557044"/>
                  </a:lnTo>
                  <a:lnTo>
                    <a:pt x="29793" y="512805"/>
                  </a:lnTo>
                  <a:lnTo>
                    <a:pt x="44181" y="469755"/>
                  </a:lnTo>
                  <a:lnTo>
                    <a:pt x="61150" y="427987"/>
                  </a:lnTo>
                  <a:lnTo>
                    <a:pt x="80600" y="387593"/>
                  </a:lnTo>
                  <a:lnTo>
                    <a:pt x="102435" y="348665"/>
                  </a:lnTo>
                  <a:lnTo>
                    <a:pt x="126556" y="311293"/>
                  </a:lnTo>
                  <a:lnTo>
                    <a:pt x="152865" y="275571"/>
                  </a:lnTo>
                  <a:lnTo>
                    <a:pt x="181264" y="241589"/>
                  </a:lnTo>
                  <a:lnTo>
                    <a:pt x="211655" y="209440"/>
                  </a:lnTo>
                  <a:lnTo>
                    <a:pt x="243941" y="179216"/>
                  </a:lnTo>
                  <a:lnTo>
                    <a:pt x="278023" y="151007"/>
                  </a:lnTo>
                  <a:lnTo>
                    <a:pt x="313803" y="124906"/>
                  </a:lnTo>
                  <a:lnTo>
                    <a:pt x="351184" y="101005"/>
                  </a:lnTo>
                  <a:lnTo>
                    <a:pt x="390067" y="79396"/>
                  </a:lnTo>
                  <a:lnTo>
                    <a:pt x="430354" y="60170"/>
                  </a:lnTo>
                  <a:lnTo>
                    <a:pt x="471948" y="43418"/>
                  </a:lnTo>
                  <a:lnTo>
                    <a:pt x="514750" y="29234"/>
                  </a:lnTo>
                  <a:lnTo>
                    <a:pt x="558662" y="17708"/>
                  </a:lnTo>
                  <a:lnTo>
                    <a:pt x="603587" y="8932"/>
                  </a:lnTo>
                  <a:lnTo>
                    <a:pt x="649427" y="2999"/>
                  </a:lnTo>
                  <a:lnTo>
                    <a:pt x="696083" y="0"/>
                  </a:lnTo>
                  <a:lnTo>
                    <a:pt x="743457" y="26"/>
                  </a:lnTo>
                  <a:lnTo>
                    <a:pt x="786344" y="2736"/>
                  </a:lnTo>
                  <a:lnTo>
                    <a:pt x="828992" y="7995"/>
                  </a:lnTo>
                  <a:lnTo>
                    <a:pt x="871259" y="15778"/>
                  </a:lnTo>
                  <a:lnTo>
                    <a:pt x="913002" y="26061"/>
                  </a:lnTo>
                  <a:lnTo>
                    <a:pt x="719708" y="719735"/>
                  </a:lnTo>
                  <a:lnTo>
                    <a:pt x="0" y="695986"/>
                  </a:lnTo>
                  <a:close/>
                </a:path>
              </a:pathLst>
            </a:custGeom>
            <a:ln w="25908">
              <a:solidFill>
                <a:srgbClr val="FF9933"/>
              </a:solidFill>
            </a:ln>
          </p:spPr>
          <p:txBody>
            <a:bodyPr wrap="square" lIns="0" tIns="0" rIns="0" bIns="0" rtlCol="0"/>
            <a:lstStyle/>
            <a:p>
              <a:endParaRPr/>
            </a:p>
          </p:txBody>
        </p:sp>
      </p:grpSp>
      <p:grpSp>
        <p:nvGrpSpPr>
          <p:cNvPr id="13" name="object 13"/>
          <p:cNvGrpSpPr/>
          <p:nvPr/>
        </p:nvGrpSpPr>
        <p:grpSpPr>
          <a:xfrm>
            <a:off x="7402068" y="3465195"/>
            <a:ext cx="4379595" cy="1041400"/>
            <a:chOff x="7402068" y="3465195"/>
            <a:chExt cx="4379595" cy="1041400"/>
          </a:xfrm>
        </p:grpSpPr>
        <p:sp>
          <p:nvSpPr>
            <p:cNvPr id="14" name="object 14"/>
            <p:cNvSpPr/>
            <p:nvPr/>
          </p:nvSpPr>
          <p:spPr>
            <a:xfrm>
              <a:off x="8335518" y="3582162"/>
              <a:ext cx="3446145" cy="905510"/>
            </a:xfrm>
            <a:custGeom>
              <a:avLst/>
              <a:gdLst/>
              <a:ahLst/>
              <a:cxnLst/>
              <a:rect l="l" t="t" r="r" b="b"/>
              <a:pathLst>
                <a:path w="3446145" h="905510">
                  <a:moveTo>
                    <a:pt x="3445764" y="0"/>
                  </a:moveTo>
                  <a:lnTo>
                    <a:pt x="0" y="0"/>
                  </a:lnTo>
                  <a:lnTo>
                    <a:pt x="0" y="905256"/>
                  </a:lnTo>
                  <a:lnTo>
                    <a:pt x="3445764" y="905256"/>
                  </a:lnTo>
                  <a:lnTo>
                    <a:pt x="3445764" y="0"/>
                  </a:lnTo>
                  <a:close/>
                </a:path>
              </a:pathLst>
            </a:custGeom>
            <a:solidFill>
              <a:srgbClr val="FAE6B3"/>
            </a:solidFill>
          </p:spPr>
          <p:txBody>
            <a:bodyPr wrap="square" lIns="0" tIns="0" rIns="0" bIns="0" rtlCol="0"/>
            <a:lstStyle/>
            <a:p>
              <a:endParaRPr/>
            </a:p>
          </p:txBody>
        </p:sp>
        <p:sp>
          <p:nvSpPr>
            <p:cNvPr id="15" name="object 15"/>
            <p:cNvSpPr/>
            <p:nvPr/>
          </p:nvSpPr>
          <p:spPr>
            <a:xfrm>
              <a:off x="7421118" y="3484245"/>
              <a:ext cx="910590" cy="1003300"/>
            </a:xfrm>
            <a:custGeom>
              <a:avLst/>
              <a:gdLst/>
              <a:ahLst/>
              <a:cxnLst/>
              <a:rect l="l" t="t" r="r" b="b"/>
              <a:pathLst>
                <a:path w="910590" h="1003300">
                  <a:moveTo>
                    <a:pt x="910335" y="97916"/>
                  </a:moveTo>
                  <a:lnTo>
                    <a:pt x="910335" y="1003172"/>
                  </a:lnTo>
                </a:path>
                <a:path w="910590" h="1003300">
                  <a:moveTo>
                    <a:pt x="910335" y="216915"/>
                  </a:moveTo>
                  <a:lnTo>
                    <a:pt x="0" y="0"/>
                  </a:lnTo>
                </a:path>
              </a:pathLst>
            </a:custGeom>
            <a:ln w="38100">
              <a:solidFill>
                <a:srgbClr val="A6A6A6"/>
              </a:solidFill>
            </a:ln>
          </p:spPr>
          <p:txBody>
            <a:bodyPr wrap="square" lIns="0" tIns="0" rIns="0" bIns="0" rtlCol="0"/>
            <a:lstStyle/>
            <a:p>
              <a:endParaRPr/>
            </a:p>
          </p:txBody>
        </p:sp>
      </p:grpSp>
      <p:sp>
        <p:nvSpPr>
          <p:cNvPr id="16" name="object 16"/>
          <p:cNvSpPr txBox="1"/>
          <p:nvPr/>
        </p:nvSpPr>
        <p:spPr>
          <a:xfrm>
            <a:off x="8350504" y="3604641"/>
            <a:ext cx="3430904" cy="848360"/>
          </a:xfrm>
          <a:prstGeom prst="rect">
            <a:avLst/>
          </a:prstGeom>
        </p:spPr>
        <p:txBody>
          <a:bodyPr vert="horz" wrap="square" lIns="0" tIns="12700" rIns="0" bIns="0" rtlCol="0">
            <a:spAutoFit/>
          </a:bodyPr>
          <a:lstStyle/>
          <a:p>
            <a:pPr marL="33020" marR="40640" algn="ctr">
              <a:lnSpc>
                <a:spcPct val="100000"/>
              </a:lnSpc>
              <a:spcBef>
                <a:spcPts val="100"/>
              </a:spcBef>
            </a:pPr>
            <a:r>
              <a:rPr sz="1800" spc="-5" dirty="0">
                <a:solidFill>
                  <a:srgbClr val="585858"/>
                </a:solidFill>
                <a:latin typeface="Arial"/>
                <a:cs typeface="Arial"/>
              </a:rPr>
              <a:t>Включенные </a:t>
            </a:r>
            <a:r>
              <a:rPr sz="1800" dirty="0">
                <a:solidFill>
                  <a:srgbClr val="585858"/>
                </a:solidFill>
                <a:latin typeface="Arial"/>
                <a:cs typeface="Arial"/>
              </a:rPr>
              <a:t>в </a:t>
            </a:r>
            <a:r>
              <a:rPr sz="1800" spc="-10" dirty="0">
                <a:solidFill>
                  <a:srgbClr val="585858"/>
                </a:solidFill>
                <a:latin typeface="Arial"/>
                <a:cs typeface="Arial"/>
              </a:rPr>
              <a:t>процесс </a:t>
            </a:r>
            <a:r>
              <a:rPr sz="1800" spc="-15" dirty="0">
                <a:solidFill>
                  <a:srgbClr val="585858"/>
                </a:solidFill>
                <a:latin typeface="Arial"/>
                <a:cs typeface="Arial"/>
              </a:rPr>
              <a:t>встречи </a:t>
            </a:r>
            <a:r>
              <a:rPr sz="1800" spc="-490" dirty="0">
                <a:solidFill>
                  <a:srgbClr val="585858"/>
                </a:solidFill>
                <a:latin typeface="Arial"/>
                <a:cs typeface="Arial"/>
              </a:rPr>
              <a:t> </a:t>
            </a:r>
            <a:r>
              <a:rPr sz="1800" spc="-20" dirty="0">
                <a:solidFill>
                  <a:srgbClr val="585858"/>
                </a:solidFill>
                <a:latin typeface="Arial"/>
                <a:cs typeface="Arial"/>
              </a:rPr>
              <a:t>обеспечивают </a:t>
            </a:r>
            <a:r>
              <a:rPr sz="1800" spc="-5" dirty="0">
                <a:solidFill>
                  <a:srgbClr val="585858"/>
                </a:solidFill>
                <a:latin typeface="Arial"/>
                <a:cs typeface="Arial"/>
              </a:rPr>
              <a:t>координацию </a:t>
            </a:r>
            <a:r>
              <a:rPr sz="1800" dirty="0">
                <a:solidFill>
                  <a:srgbClr val="585858"/>
                </a:solidFill>
                <a:latin typeface="Arial"/>
                <a:cs typeface="Arial"/>
              </a:rPr>
              <a:t>и </a:t>
            </a:r>
            <a:r>
              <a:rPr sz="1800" spc="5" dirty="0">
                <a:solidFill>
                  <a:srgbClr val="585858"/>
                </a:solidFill>
                <a:latin typeface="Arial"/>
                <a:cs typeface="Arial"/>
              </a:rPr>
              <a:t> </a:t>
            </a:r>
            <a:r>
              <a:rPr sz="1800" spc="-10" dirty="0">
                <a:solidFill>
                  <a:srgbClr val="585858"/>
                </a:solidFill>
                <a:latin typeface="Arial"/>
                <a:cs typeface="Arial"/>
              </a:rPr>
              <a:t>согласованную</a:t>
            </a:r>
            <a:r>
              <a:rPr sz="1800" spc="20" dirty="0">
                <a:solidFill>
                  <a:srgbClr val="585858"/>
                </a:solidFill>
                <a:latin typeface="Arial"/>
                <a:cs typeface="Arial"/>
              </a:rPr>
              <a:t> </a:t>
            </a:r>
            <a:r>
              <a:rPr sz="1800" spc="-5" dirty="0">
                <a:solidFill>
                  <a:srgbClr val="585858"/>
                </a:solidFill>
                <a:latin typeface="Arial"/>
                <a:cs typeface="Arial"/>
              </a:rPr>
              <a:t>работу</a:t>
            </a:r>
            <a:endParaRPr sz="1800">
              <a:latin typeface="Arial"/>
              <a:cs typeface="Arial"/>
            </a:endParaRPr>
          </a:p>
        </p:txBody>
      </p:sp>
      <p:sp>
        <p:nvSpPr>
          <p:cNvPr id="17" name="object 17"/>
          <p:cNvSpPr txBox="1">
            <a:spLocks noGrp="1"/>
          </p:cNvSpPr>
          <p:nvPr>
            <p:ph type="title"/>
          </p:nvPr>
        </p:nvSpPr>
        <p:spPr>
          <a:xfrm>
            <a:off x="942847" y="453009"/>
            <a:ext cx="6219190" cy="574040"/>
          </a:xfrm>
          <a:prstGeom prst="rect">
            <a:avLst/>
          </a:prstGeom>
        </p:spPr>
        <p:txBody>
          <a:bodyPr vert="horz" wrap="square" lIns="0" tIns="12700" rIns="0" bIns="0" rtlCol="0">
            <a:spAutoFit/>
          </a:bodyPr>
          <a:lstStyle/>
          <a:p>
            <a:pPr marL="12700">
              <a:lnSpc>
                <a:spcPct val="100000"/>
              </a:lnSpc>
              <a:spcBef>
                <a:spcPts val="100"/>
              </a:spcBef>
            </a:pPr>
            <a:r>
              <a:rPr dirty="0"/>
              <a:t>Замена</a:t>
            </a:r>
            <a:r>
              <a:rPr spc="-50" dirty="0"/>
              <a:t> </a:t>
            </a:r>
            <a:r>
              <a:rPr spc="-10" dirty="0"/>
              <a:t>менеджеров</a:t>
            </a:r>
            <a:r>
              <a:rPr spc="-35" dirty="0"/>
              <a:t> </a:t>
            </a:r>
            <a:r>
              <a:rPr dirty="0"/>
              <a:t>в</a:t>
            </a:r>
            <a:r>
              <a:rPr spc="-30" dirty="0"/>
              <a:t> </a:t>
            </a:r>
            <a:r>
              <a:rPr dirty="0"/>
              <a:t>Scrum</a:t>
            </a:r>
          </a:p>
        </p:txBody>
      </p:sp>
      <p:grpSp>
        <p:nvGrpSpPr>
          <p:cNvPr id="18" name="object 18"/>
          <p:cNvGrpSpPr/>
          <p:nvPr/>
        </p:nvGrpSpPr>
        <p:grpSpPr>
          <a:xfrm>
            <a:off x="5919215" y="3243072"/>
            <a:ext cx="344805" cy="966469"/>
            <a:chOff x="5919215" y="3243072"/>
            <a:chExt cx="344805" cy="966469"/>
          </a:xfrm>
        </p:grpSpPr>
        <p:sp>
          <p:nvSpPr>
            <p:cNvPr id="19" name="object 19"/>
            <p:cNvSpPr/>
            <p:nvPr/>
          </p:nvSpPr>
          <p:spPr>
            <a:xfrm>
              <a:off x="5929121" y="3505962"/>
              <a:ext cx="325120" cy="693420"/>
            </a:xfrm>
            <a:custGeom>
              <a:avLst/>
              <a:gdLst/>
              <a:ahLst/>
              <a:cxnLst/>
              <a:rect l="l" t="t" r="r" b="b"/>
              <a:pathLst>
                <a:path w="325120" h="693420">
                  <a:moveTo>
                    <a:pt x="324612" y="0"/>
                  </a:moveTo>
                  <a:lnTo>
                    <a:pt x="0" y="0"/>
                  </a:lnTo>
                  <a:lnTo>
                    <a:pt x="162305" y="693419"/>
                  </a:lnTo>
                  <a:lnTo>
                    <a:pt x="324612" y="0"/>
                  </a:lnTo>
                  <a:close/>
                </a:path>
              </a:pathLst>
            </a:custGeom>
            <a:solidFill>
              <a:srgbClr val="A4D028"/>
            </a:solidFill>
          </p:spPr>
          <p:txBody>
            <a:bodyPr wrap="square" lIns="0" tIns="0" rIns="0" bIns="0" rtlCol="0"/>
            <a:lstStyle/>
            <a:p>
              <a:endParaRPr/>
            </a:p>
          </p:txBody>
        </p:sp>
        <p:sp>
          <p:nvSpPr>
            <p:cNvPr id="20" name="object 20"/>
            <p:cNvSpPr/>
            <p:nvPr/>
          </p:nvSpPr>
          <p:spPr>
            <a:xfrm>
              <a:off x="5929121" y="3505962"/>
              <a:ext cx="325120" cy="693420"/>
            </a:xfrm>
            <a:custGeom>
              <a:avLst/>
              <a:gdLst/>
              <a:ahLst/>
              <a:cxnLst/>
              <a:rect l="l" t="t" r="r" b="b"/>
              <a:pathLst>
                <a:path w="325120" h="693420">
                  <a:moveTo>
                    <a:pt x="324612" y="0"/>
                  </a:moveTo>
                  <a:lnTo>
                    <a:pt x="162305" y="693419"/>
                  </a:lnTo>
                  <a:lnTo>
                    <a:pt x="0" y="0"/>
                  </a:lnTo>
                  <a:lnTo>
                    <a:pt x="324612" y="0"/>
                  </a:lnTo>
                  <a:close/>
                </a:path>
              </a:pathLst>
            </a:custGeom>
            <a:ln w="19812">
              <a:solidFill>
                <a:srgbClr val="000000"/>
              </a:solidFill>
            </a:ln>
          </p:spPr>
          <p:txBody>
            <a:bodyPr wrap="square" lIns="0" tIns="0" rIns="0" bIns="0" rtlCol="0"/>
            <a:lstStyle/>
            <a:p>
              <a:endParaRPr/>
            </a:p>
          </p:txBody>
        </p:sp>
        <p:pic>
          <p:nvPicPr>
            <p:cNvPr id="21" name="object 21"/>
            <p:cNvPicPr/>
            <p:nvPr/>
          </p:nvPicPr>
          <p:blipFill>
            <a:blip r:embed="rId2" cstate="print"/>
            <a:stretch>
              <a:fillRect/>
            </a:stretch>
          </p:blipFill>
          <p:spPr>
            <a:xfrm>
              <a:off x="5984747" y="3243072"/>
              <a:ext cx="213359" cy="208787"/>
            </a:xfrm>
            <a:prstGeom prst="rect">
              <a:avLst/>
            </a:prstGeom>
          </p:spPr>
        </p:pic>
      </p:grpSp>
      <p:grpSp>
        <p:nvGrpSpPr>
          <p:cNvPr id="22" name="object 22"/>
          <p:cNvGrpSpPr/>
          <p:nvPr/>
        </p:nvGrpSpPr>
        <p:grpSpPr>
          <a:xfrm>
            <a:off x="606551" y="1286192"/>
            <a:ext cx="7806055" cy="4029710"/>
            <a:chOff x="606551" y="1286192"/>
            <a:chExt cx="7806055" cy="4029710"/>
          </a:xfrm>
        </p:grpSpPr>
        <p:sp>
          <p:nvSpPr>
            <p:cNvPr id="23" name="object 23"/>
            <p:cNvSpPr/>
            <p:nvPr/>
          </p:nvSpPr>
          <p:spPr>
            <a:xfrm>
              <a:off x="7679435" y="2438019"/>
              <a:ext cx="720090" cy="1052195"/>
            </a:xfrm>
            <a:custGeom>
              <a:avLst/>
              <a:gdLst/>
              <a:ahLst/>
              <a:cxnLst/>
              <a:rect l="l" t="t" r="r" b="b"/>
              <a:pathLst>
                <a:path w="720090" h="1052195">
                  <a:moveTo>
                    <a:pt x="290830" y="0"/>
                  </a:moveTo>
                  <a:lnTo>
                    <a:pt x="0" y="657986"/>
                  </a:lnTo>
                  <a:lnTo>
                    <a:pt x="602361" y="1052194"/>
                  </a:lnTo>
                  <a:lnTo>
                    <a:pt x="618029" y="1027144"/>
                  </a:lnTo>
                  <a:lnTo>
                    <a:pt x="646223" y="975328"/>
                  </a:lnTo>
                  <a:lnTo>
                    <a:pt x="676473" y="904687"/>
                  </a:lnTo>
                  <a:lnTo>
                    <a:pt x="691123" y="860346"/>
                  </a:lnTo>
                  <a:lnTo>
                    <a:pt x="702746" y="815665"/>
                  </a:lnTo>
                  <a:lnTo>
                    <a:pt x="711391" y="770770"/>
                  </a:lnTo>
                  <a:lnTo>
                    <a:pt x="717107" y="725785"/>
                  </a:lnTo>
                  <a:lnTo>
                    <a:pt x="719941" y="680836"/>
                  </a:lnTo>
                  <a:lnTo>
                    <a:pt x="719942" y="636048"/>
                  </a:lnTo>
                  <a:lnTo>
                    <a:pt x="717159" y="591545"/>
                  </a:lnTo>
                  <a:lnTo>
                    <a:pt x="711640" y="547453"/>
                  </a:lnTo>
                  <a:lnTo>
                    <a:pt x="703434" y="503898"/>
                  </a:lnTo>
                  <a:lnTo>
                    <a:pt x="692589" y="461004"/>
                  </a:lnTo>
                  <a:lnTo>
                    <a:pt x="679154" y="418896"/>
                  </a:lnTo>
                  <a:lnTo>
                    <a:pt x="663177" y="377700"/>
                  </a:lnTo>
                  <a:lnTo>
                    <a:pt x="644706" y="337541"/>
                  </a:lnTo>
                  <a:lnTo>
                    <a:pt x="623791" y="298543"/>
                  </a:lnTo>
                  <a:lnTo>
                    <a:pt x="600479" y="260832"/>
                  </a:lnTo>
                  <a:lnTo>
                    <a:pt x="574819" y="224534"/>
                  </a:lnTo>
                  <a:lnTo>
                    <a:pt x="546860" y="189773"/>
                  </a:lnTo>
                  <a:lnTo>
                    <a:pt x="516649" y="156674"/>
                  </a:lnTo>
                  <a:lnTo>
                    <a:pt x="484236" y="125363"/>
                  </a:lnTo>
                  <a:lnTo>
                    <a:pt x="449669" y="95964"/>
                  </a:lnTo>
                  <a:lnTo>
                    <a:pt x="412996" y="68603"/>
                  </a:lnTo>
                  <a:lnTo>
                    <a:pt x="374267" y="43406"/>
                  </a:lnTo>
                  <a:lnTo>
                    <a:pt x="333528" y="20496"/>
                  </a:lnTo>
                  <a:lnTo>
                    <a:pt x="290830" y="0"/>
                  </a:lnTo>
                  <a:close/>
                </a:path>
              </a:pathLst>
            </a:custGeom>
            <a:solidFill>
              <a:srgbClr val="FF9933"/>
            </a:solidFill>
          </p:spPr>
          <p:txBody>
            <a:bodyPr wrap="square" lIns="0" tIns="0" rIns="0" bIns="0" rtlCol="0"/>
            <a:lstStyle/>
            <a:p>
              <a:endParaRPr/>
            </a:p>
          </p:txBody>
        </p:sp>
        <p:sp>
          <p:nvSpPr>
            <p:cNvPr id="24" name="object 24"/>
            <p:cNvSpPr/>
            <p:nvPr/>
          </p:nvSpPr>
          <p:spPr>
            <a:xfrm>
              <a:off x="7679435" y="2438019"/>
              <a:ext cx="720090" cy="1052195"/>
            </a:xfrm>
            <a:custGeom>
              <a:avLst/>
              <a:gdLst/>
              <a:ahLst/>
              <a:cxnLst/>
              <a:rect l="l" t="t" r="r" b="b"/>
              <a:pathLst>
                <a:path w="720090" h="1052195">
                  <a:moveTo>
                    <a:pt x="290830" y="0"/>
                  </a:moveTo>
                  <a:lnTo>
                    <a:pt x="333528" y="20496"/>
                  </a:lnTo>
                  <a:lnTo>
                    <a:pt x="374267" y="43406"/>
                  </a:lnTo>
                  <a:lnTo>
                    <a:pt x="412996" y="68603"/>
                  </a:lnTo>
                  <a:lnTo>
                    <a:pt x="449669" y="95964"/>
                  </a:lnTo>
                  <a:lnTo>
                    <a:pt x="484236" y="125363"/>
                  </a:lnTo>
                  <a:lnTo>
                    <a:pt x="516649" y="156674"/>
                  </a:lnTo>
                  <a:lnTo>
                    <a:pt x="546860" y="189773"/>
                  </a:lnTo>
                  <a:lnTo>
                    <a:pt x="574819" y="224534"/>
                  </a:lnTo>
                  <a:lnTo>
                    <a:pt x="600479" y="260832"/>
                  </a:lnTo>
                  <a:lnTo>
                    <a:pt x="623791" y="298543"/>
                  </a:lnTo>
                  <a:lnTo>
                    <a:pt x="644706" y="337541"/>
                  </a:lnTo>
                  <a:lnTo>
                    <a:pt x="663177" y="377700"/>
                  </a:lnTo>
                  <a:lnTo>
                    <a:pt x="679154" y="418896"/>
                  </a:lnTo>
                  <a:lnTo>
                    <a:pt x="692589" y="461004"/>
                  </a:lnTo>
                  <a:lnTo>
                    <a:pt x="703434" y="503898"/>
                  </a:lnTo>
                  <a:lnTo>
                    <a:pt x="711640" y="547453"/>
                  </a:lnTo>
                  <a:lnTo>
                    <a:pt x="717159" y="591545"/>
                  </a:lnTo>
                  <a:lnTo>
                    <a:pt x="719942" y="636048"/>
                  </a:lnTo>
                  <a:lnTo>
                    <a:pt x="719941" y="680836"/>
                  </a:lnTo>
                  <a:lnTo>
                    <a:pt x="717107" y="725785"/>
                  </a:lnTo>
                  <a:lnTo>
                    <a:pt x="711391" y="770770"/>
                  </a:lnTo>
                  <a:lnTo>
                    <a:pt x="702746" y="815665"/>
                  </a:lnTo>
                  <a:lnTo>
                    <a:pt x="691123" y="860346"/>
                  </a:lnTo>
                  <a:lnTo>
                    <a:pt x="676473" y="904687"/>
                  </a:lnTo>
                  <a:lnTo>
                    <a:pt x="658749" y="948563"/>
                  </a:lnTo>
                  <a:lnTo>
                    <a:pt x="632650" y="1001522"/>
                  </a:lnTo>
                  <a:lnTo>
                    <a:pt x="602361" y="1052194"/>
                  </a:lnTo>
                  <a:lnTo>
                    <a:pt x="0" y="657986"/>
                  </a:lnTo>
                  <a:lnTo>
                    <a:pt x="290830" y="0"/>
                  </a:lnTo>
                  <a:close/>
                </a:path>
              </a:pathLst>
            </a:custGeom>
            <a:ln w="25908">
              <a:solidFill>
                <a:srgbClr val="FF9933"/>
              </a:solidFill>
            </a:ln>
          </p:spPr>
          <p:txBody>
            <a:bodyPr wrap="square" lIns="0" tIns="0" rIns="0" bIns="0" rtlCol="0"/>
            <a:lstStyle/>
            <a:p>
              <a:endParaRPr/>
            </a:p>
          </p:txBody>
        </p:sp>
        <p:sp>
          <p:nvSpPr>
            <p:cNvPr id="25" name="object 25"/>
            <p:cNvSpPr/>
            <p:nvPr/>
          </p:nvSpPr>
          <p:spPr>
            <a:xfrm>
              <a:off x="7855458" y="2870454"/>
              <a:ext cx="325120" cy="693420"/>
            </a:xfrm>
            <a:custGeom>
              <a:avLst/>
              <a:gdLst/>
              <a:ahLst/>
              <a:cxnLst/>
              <a:rect l="l" t="t" r="r" b="b"/>
              <a:pathLst>
                <a:path w="325120" h="693420">
                  <a:moveTo>
                    <a:pt x="324612" y="0"/>
                  </a:moveTo>
                  <a:lnTo>
                    <a:pt x="0" y="0"/>
                  </a:lnTo>
                  <a:lnTo>
                    <a:pt x="162306" y="693420"/>
                  </a:lnTo>
                  <a:lnTo>
                    <a:pt x="324612" y="0"/>
                  </a:lnTo>
                  <a:close/>
                </a:path>
              </a:pathLst>
            </a:custGeom>
            <a:solidFill>
              <a:srgbClr val="9DE2AD"/>
            </a:solidFill>
          </p:spPr>
          <p:txBody>
            <a:bodyPr wrap="square" lIns="0" tIns="0" rIns="0" bIns="0" rtlCol="0"/>
            <a:lstStyle/>
            <a:p>
              <a:endParaRPr/>
            </a:p>
          </p:txBody>
        </p:sp>
        <p:sp>
          <p:nvSpPr>
            <p:cNvPr id="26" name="object 26"/>
            <p:cNvSpPr/>
            <p:nvPr/>
          </p:nvSpPr>
          <p:spPr>
            <a:xfrm>
              <a:off x="7855458" y="2870454"/>
              <a:ext cx="325120" cy="693420"/>
            </a:xfrm>
            <a:custGeom>
              <a:avLst/>
              <a:gdLst/>
              <a:ahLst/>
              <a:cxnLst/>
              <a:rect l="l" t="t" r="r" b="b"/>
              <a:pathLst>
                <a:path w="325120" h="693420">
                  <a:moveTo>
                    <a:pt x="324612" y="0"/>
                  </a:moveTo>
                  <a:lnTo>
                    <a:pt x="162306" y="693420"/>
                  </a:lnTo>
                  <a:lnTo>
                    <a:pt x="0" y="0"/>
                  </a:lnTo>
                  <a:lnTo>
                    <a:pt x="324612" y="0"/>
                  </a:lnTo>
                  <a:close/>
                </a:path>
              </a:pathLst>
            </a:custGeom>
            <a:ln w="19811">
              <a:solidFill>
                <a:srgbClr val="000000"/>
              </a:solidFill>
            </a:ln>
          </p:spPr>
          <p:txBody>
            <a:bodyPr wrap="square" lIns="0" tIns="0" rIns="0" bIns="0" rtlCol="0"/>
            <a:lstStyle/>
            <a:p>
              <a:endParaRPr/>
            </a:p>
          </p:txBody>
        </p:sp>
        <p:pic>
          <p:nvPicPr>
            <p:cNvPr id="27" name="object 27"/>
            <p:cNvPicPr/>
            <p:nvPr/>
          </p:nvPicPr>
          <p:blipFill>
            <a:blip r:embed="rId3" cstate="print"/>
            <a:stretch>
              <a:fillRect/>
            </a:stretch>
          </p:blipFill>
          <p:spPr>
            <a:xfrm>
              <a:off x="7911083" y="2609088"/>
              <a:ext cx="213359" cy="208787"/>
            </a:xfrm>
            <a:prstGeom prst="rect">
              <a:avLst/>
            </a:prstGeom>
          </p:spPr>
        </p:pic>
        <p:sp>
          <p:nvSpPr>
            <p:cNvPr id="28" name="object 28"/>
            <p:cNvSpPr/>
            <p:nvPr/>
          </p:nvSpPr>
          <p:spPr>
            <a:xfrm>
              <a:off x="7055357" y="4255769"/>
              <a:ext cx="323215" cy="693420"/>
            </a:xfrm>
            <a:custGeom>
              <a:avLst/>
              <a:gdLst/>
              <a:ahLst/>
              <a:cxnLst/>
              <a:rect l="l" t="t" r="r" b="b"/>
              <a:pathLst>
                <a:path w="323215" h="693420">
                  <a:moveTo>
                    <a:pt x="323088" y="0"/>
                  </a:moveTo>
                  <a:lnTo>
                    <a:pt x="0" y="0"/>
                  </a:lnTo>
                  <a:lnTo>
                    <a:pt x="161544" y="693419"/>
                  </a:lnTo>
                  <a:lnTo>
                    <a:pt x="323088" y="0"/>
                  </a:lnTo>
                  <a:close/>
                </a:path>
              </a:pathLst>
            </a:custGeom>
            <a:solidFill>
              <a:srgbClr val="A4D028"/>
            </a:solidFill>
          </p:spPr>
          <p:txBody>
            <a:bodyPr wrap="square" lIns="0" tIns="0" rIns="0" bIns="0" rtlCol="0"/>
            <a:lstStyle/>
            <a:p>
              <a:endParaRPr/>
            </a:p>
          </p:txBody>
        </p:sp>
        <p:sp>
          <p:nvSpPr>
            <p:cNvPr id="29" name="object 29"/>
            <p:cNvSpPr/>
            <p:nvPr/>
          </p:nvSpPr>
          <p:spPr>
            <a:xfrm>
              <a:off x="7055357" y="4255769"/>
              <a:ext cx="323215" cy="693420"/>
            </a:xfrm>
            <a:custGeom>
              <a:avLst/>
              <a:gdLst/>
              <a:ahLst/>
              <a:cxnLst/>
              <a:rect l="l" t="t" r="r" b="b"/>
              <a:pathLst>
                <a:path w="323215" h="693420">
                  <a:moveTo>
                    <a:pt x="323088" y="0"/>
                  </a:moveTo>
                  <a:lnTo>
                    <a:pt x="161544" y="693419"/>
                  </a:lnTo>
                  <a:lnTo>
                    <a:pt x="0" y="0"/>
                  </a:lnTo>
                  <a:lnTo>
                    <a:pt x="323088" y="0"/>
                  </a:lnTo>
                  <a:close/>
                </a:path>
              </a:pathLst>
            </a:custGeom>
            <a:ln w="19812">
              <a:solidFill>
                <a:srgbClr val="000000"/>
              </a:solidFill>
            </a:ln>
          </p:spPr>
          <p:txBody>
            <a:bodyPr wrap="square" lIns="0" tIns="0" rIns="0" bIns="0" rtlCol="0"/>
            <a:lstStyle/>
            <a:p>
              <a:endParaRPr/>
            </a:p>
          </p:txBody>
        </p:sp>
        <p:pic>
          <p:nvPicPr>
            <p:cNvPr id="30" name="object 30"/>
            <p:cNvPicPr/>
            <p:nvPr/>
          </p:nvPicPr>
          <p:blipFill>
            <a:blip r:embed="rId4" cstate="print"/>
            <a:stretch>
              <a:fillRect/>
            </a:stretch>
          </p:blipFill>
          <p:spPr>
            <a:xfrm>
              <a:off x="7109459" y="3992880"/>
              <a:ext cx="214883" cy="208787"/>
            </a:xfrm>
            <a:prstGeom prst="rect">
              <a:avLst/>
            </a:prstGeom>
          </p:spPr>
        </p:pic>
        <p:sp>
          <p:nvSpPr>
            <p:cNvPr id="31" name="object 31"/>
            <p:cNvSpPr/>
            <p:nvPr/>
          </p:nvSpPr>
          <p:spPr>
            <a:xfrm>
              <a:off x="7669530" y="3940302"/>
              <a:ext cx="325120" cy="693420"/>
            </a:xfrm>
            <a:custGeom>
              <a:avLst/>
              <a:gdLst/>
              <a:ahLst/>
              <a:cxnLst/>
              <a:rect l="l" t="t" r="r" b="b"/>
              <a:pathLst>
                <a:path w="325120" h="693420">
                  <a:moveTo>
                    <a:pt x="324612" y="0"/>
                  </a:moveTo>
                  <a:lnTo>
                    <a:pt x="0" y="0"/>
                  </a:lnTo>
                  <a:lnTo>
                    <a:pt x="162305" y="693420"/>
                  </a:lnTo>
                  <a:lnTo>
                    <a:pt x="324612" y="0"/>
                  </a:lnTo>
                  <a:close/>
                </a:path>
              </a:pathLst>
            </a:custGeom>
            <a:solidFill>
              <a:srgbClr val="A4D028"/>
            </a:solidFill>
          </p:spPr>
          <p:txBody>
            <a:bodyPr wrap="square" lIns="0" tIns="0" rIns="0" bIns="0" rtlCol="0"/>
            <a:lstStyle/>
            <a:p>
              <a:endParaRPr/>
            </a:p>
          </p:txBody>
        </p:sp>
        <p:sp>
          <p:nvSpPr>
            <p:cNvPr id="32" name="object 32"/>
            <p:cNvSpPr/>
            <p:nvPr/>
          </p:nvSpPr>
          <p:spPr>
            <a:xfrm>
              <a:off x="7669530" y="3940302"/>
              <a:ext cx="325120" cy="693420"/>
            </a:xfrm>
            <a:custGeom>
              <a:avLst/>
              <a:gdLst/>
              <a:ahLst/>
              <a:cxnLst/>
              <a:rect l="l" t="t" r="r" b="b"/>
              <a:pathLst>
                <a:path w="325120" h="693420">
                  <a:moveTo>
                    <a:pt x="324612" y="0"/>
                  </a:moveTo>
                  <a:lnTo>
                    <a:pt x="162305" y="693420"/>
                  </a:lnTo>
                  <a:lnTo>
                    <a:pt x="0" y="0"/>
                  </a:lnTo>
                  <a:lnTo>
                    <a:pt x="324612" y="0"/>
                  </a:lnTo>
                  <a:close/>
                </a:path>
              </a:pathLst>
            </a:custGeom>
            <a:ln w="19811">
              <a:solidFill>
                <a:srgbClr val="000000"/>
              </a:solidFill>
            </a:ln>
          </p:spPr>
          <p:txBody>
            <a:bodyPr wrap="square" lIns="0" tIns="0" rIns="0" bIns="0" rtlCol="0"/>
            <a:lstStyle/>
            <a:p>
              <a:endParaRPr/>
            </a:p>
          </p:txBody>
        </p:sp>
        <p:pic>
          <p:nvPicPr>
            <p:cNvPr id="33" name="object 33"/>
            <p:cNvPicPr/>
            <p:nvPr/>
          </p:nvPicPr>
          <p:blipFill>
            <a:blip r:embed="rId4" cstate="print"/>
            <a:stretch>
              <a:fillRect/>
            </a:stretch>
          </p:blipFill>
          <p:spPr>
            <a:xfrm>
              <a:off x="7725156" y="3677412"/>
              <a:ext cx="214883" cy="208787"/>
            </a:xfrm>
            <a:prstGeom prst="rect">
              <a:avLst/>
            </a:prstGeom>
          </p:spPr>
        </p:pic>
        <p:sp>
          <p:nvSpPr>
            <p:cNvPr id="34" name="object 34"/>
            <p:cNvSpPr/>
            <p:nvPr/>
          </p:nvSpPr>
          <p:spPr>
            <a:xfrm>
              <a:off x="1547876" y="1299210"/>
              <a:ext cx="1440180" cy="1438910"/>
            </a:xfrm>
            <a:custGeom>
              <a:avLst/>
              <a:gdLst/>
              <a:ahLst/>
              <a:cxnLst/>
              <a:rect l="l" t="t" r="r" b="b"/>
              <a:pathLst>
                <a:path w="1440180" h="1438910">
                  <a:moveTo>
                    <a:pt x="719836" y="0"/>
                  </a:moveTo>
                  <a:lnTo>
                    <a:pt x="671516" y="1595"/>
                  </a:lnTo>
                  <a:lnTo>
                    <a:pt x="624035" y="6317"/>
                  </a:lnTo>
                  <a:lnTo>
                    <a:pt x="577495" y="14064"/>
                  </a:lnTo>
                  <a:lnTo>
                    <a:pt x="532000" y="24736"/>
                  </a:lnTo>
                  <a:lnTo>
                    <a:pt x="487652" y="38235"/>
                  </a:lnTo>
                  <a:lnTo>
                    <a:pt x="444555" y="54459"/>
                  </a:lnTo>
                  <a:lnTo>
                    <a:pt x="402811" y="73309"/>
                  </a:lnTo>
                  <a:lnTo>
                    <a:pt x="362523" y="94685"/>
                  </a:lnTo>
                  <a:lnTo>
                    <a:pt x="323795" y="118488"/>
                  </a:lnTo>
                  <a:lnTo>
                    <a:pt x="286729" y="144616"/>
                  </a:lnTo>
                  <a:lnTo>
                    <a:pt x="251428" y="172972"/>
                  </a:lnTo>
                  <a:lnTo>
                    <a:pt x="217995" y="203453"/>
                  </a:lnTo>
                  <a:lnTo>
                    <a:pt x="186533" y="235962"/>
                  </a:lnTo>
                  <a:lnTo>
                    <a:pt x="157146" y="270397"/>
                  </a:lnTo>
                  <a:lnTo>
                    <a:pt x="129935" y="306660"/>
                  </a:lnTo>
                  <a:lnTo>
                    <a:pt x="105005" y="344649"/>
                  </a:lnTo>
                  <a:lnTo>
                    <a:pt x="82458" y="384266"/>
                  </a:lnTo>
                  <a:lnTo>
                    <a:pt x="62396" y="425410"/>
                  </a:lnTo>
                  <a:lnTo>
                    <a:pt x="44924" y="467981"/>
                  </a:lnTo>
                  <a:lnTo>
                    <a:pt x="30143" y="511880"/>
                  </a:lnTo>
                  <a:lnTo>
                    <a:pt x="18158" y="557007"/>
                  </a:lnTo>
                  <a:lnTo>
                    <a:pt x="9070" y="603261"/>
                  </a:lnTo>
                  <a:lnTo>
                    <a:pt x="2983" y="650543"/>
                  </a:lnTo>
                  <a:lnTo>
                    <a:pt x="0" y="698753"/>
                  </a:lnTo>
                  <a:lnTo>
                    <a:pt x="185" y="746076"/>
                  </a:lnTo>
                  <a:lnTo>
                    <a:pt x="3392" y="792667"/>
                  </a:lnTo>
                  <a:lnTo>
                    <a:pt x="9528" y="838429"/>
                  </a:lnTo>
                  <a:lnTo>
                    <a:pt x="18502" y="883265"/>
                  </a:lnTo>
                  <a:lnTo>
                    <a:pt x="30221" y="927077"/>
                  </a:lnTo>
                  <a:lnTo>
                    <a:pt x="44594" y="969769"/>
                  </a:lnTo>
                  <a:lnTo>
                    <a:pt x="61528" y="1011242"/>
                  </a:lnTo>
                  <a:lnTo>
                    <a:pt x="80930" y="1051399"/>
                  </a:lnTo>
                  <a:lnTo>
                    <a:pt x="102710" y="1090144"/>
                  </a:lnTo>
                  <a:lnTo>
                    <a:pt x="126774" y="1127377"/>
                  </a:lnTo>
                  <a:lnTo>
                    <a:pt x="153031" y="1163003"/>
                  </a:lnTo>
                  <a:lnTo>
                    <a:pt x="181388" y="1196924"/>
                  </a:lnTo>
                  <a:lnTo>
                    <a:pt x="211754" y="1229042"/>
                  </a:lnTo>
                  <a:lnTo>
                    <a:pt x="244036" y="1259260"/>
                  </a:lnTo>
                  <a:lnTo>
                    <a:pt x="278142" y="1287481"/>
                  </a:lnTo>
                  <a:lnTo>
                    <a:pt x="313980" y="1313607"/>
                  </a:lnTo>
                  <a:lnTo>
                    <a:pt x="351458" y="1337540"/>
                  </a:lnTo>
                  <a:lnTo>
                    <a:pt x="390483" y="1359184"/>
                  </a:lnTo>
                  <a:lnTo>
                    <a:pt x="430965" y="1378441"/>
                  </a:lnTo>
                  <a:lnTo>
                    <a:pt x="472809" y="1395213"/>
                  </a:lnTo>
                  <a:lnTo>
                    <a:pt x="515925" y="1409404"/>
                  </a:lnTo>
                  <a:lnTo>
                    <a:pt x="560221" y="1420916"/>
                  </a:lnTo>
                  <a:lnTo>
                    <a:pt x="605603" y="1429651"/>
                  </a:lnTo>
                  <a:lnTo>
                    <a:pt x="651981" y="1435512"/>
                  </a:lnTo>
                  <a:lnTo>
                    <a:pt x="699262" y="1438402"/>
                  </a:lnTo>
                  <a:lnTo>
                    <a:pt x="746629" y="1438218"/>
                  </a:lnTo>
                  <a:lnTo>
                    <a:pt x="793266" y="1435016"/>
                  </a:lnTo>
                  <a:lnTo>
                    <a:pt x="839073" y="1428889"/>
                  </a:lnTo>
                  <a:lnTo>
                    <a:pt x="883954" y="1419927"/>
                  </a:lnTo>
                  <a:lnTo>
                    <a:pt x="927811" y="1408222"/>
                  </a:lnTo>
                  <a:lnTo>
                    <a:pt x="970546" y="1393868"/>
                  </a:lnTo>
                  <a:lnTo>
                    <a:pt x="1012061" y="1376955"/>
                  </a:lnTo>
                  <a:lnTo>
                    <a:pt x="1052261" y="1357575"/>
                  </a:lnTo>
                  <a:lnTo>
                    <a:pt x="1091045" y="1335822"/>
                  </a:lnTo>
                  <a:lnTo>
                    <a:pt x="1128318" y="1311786"/>
                  </a:lnTo>
                  <a:lnTo>
                    <a:pt x="1163982" y="1285559"/>
                  </a:lnTo>
                  <a:lnTo>
                    <a:pt x="1197939" y="1257234"/>
                  </a:lnTo>
                  <a:lnTo>
                    <a:pt x="1230091" y="1226903"/>
                  </a:lnTo>
                  <a:lnTo>
                    <a:pt x="1260341" y="1194657"/>
                  </a:lnTo>
                  <a:lnTo>
                    <a:pt x="1288592" y="1160588"/>
                  </a:lnTo>
                  <a:lnTo>
                    <a:pt x="1314746" y="1124790"/>
                  </a:lnTo>
                  <a:lnTo>
                    <a:pt x="1338705" y="1087352"/>
                  </a:lnTo>
                  <a:lnTo>
                    <a:pt x="1360373" y="1048368"/>
                  </a:lnTo>
                  <a:lnTo>
                    <a:pt x="1379650" y="1007929"/>
                  </a:lnTo>
                  <a:lnTo>
                    <a:pt x="1396441" y="966128"/>
                  </a:lnTo>
                  <a:lnTo>
                    <a:pt x="1410646" y="923056"/>
                  </a:lnTo>
                  <a:lnTo>
                    <a:pt x="1422170" y="878806"/>
                  </a:lnTo>
                  <a:lnTo>
                    <a:pt x="1430914" y="833468"/>
                  </a:lnTo>
                  <a:lnTo>
                    <a:pt x="1436780" y="787136"/>
                  </a:lnTo>
                  <a:lnTo>
                    <a:pt x="1439672" y="739901"/>
                  </a:lnTo>
                  <a:lnTo>
                    <a:pt x="1439486" y="692579"/>
                  </a:lnTo>
                  <a:lnTo>
                    <a:pt x="1436279" y="645988"/>
                  </a:lnTo>
                  <a:lnTo>
                    <a:pt x="1430143" y="600226"/>
                  </a:lnTo>
                  <a:lnTo>
                    <a:pt x="1421169" y="555390"/>
                  </a:lnTo>
                  <a:lnTo>
                    <a:pt x="1409450" y="511578"/>
                  </a:lnTo>
                  <a:lnTo>
                    <a:pt x="1395077" y="468886"/>
                  </a:lnTo>
                  <a:lnTo>
                    <a:pt x="1378143" y="427413"/>
                  </a:lnTo>
                  <a:lnTo>
                    <a:pt x="1358741" y="387256"/>
                  </a:lnTo>
                  <a:lnTo>
                    <a:pt x="1336961" y="348511"/>
                  </a:lnTo>
                  <a:lnTo>
                    <a:pt x="1312897" y="311278"/>
                  </a:lnTo>
                  <a:lnTo>
                    <a:pt x="1286640" y="275652"/>
                  </a:lnTo>
                  <a:lnTo>
                    <a:pt x="1258283" y="241731"/>
                  </a:lnTo>
                  <a:lnTo>
                    <a:pt x="1227917" y="209613"/>
                  </a:lnTo>
                  <a:lnTo>
                    <a:pt x="1195635" y="179395"/>
                  </a:lnTo>
                  <a:lnTo>
                    <a:pt x="1161529" y="151174"/>
                  </a:lnTo>
                  <a:lnTo>
                    <a:pt x="1125691" y="125048"/>
                  </a:lnTo>
                  <a:lnTo>
                    <a:pt x="1088213" y="101115"/>
                  </a:lnTo>
                  <a:lnTo>
                    <a:pt x="1049188" y="79471"/>
                  </a:lnTo>
                  <a:lnTo>
                    <a:pt x="1008706" y="60214"/>
                  </a:lnTo>
                  <a:lnTo>
                    <a:pt x="966862" y="43442"/>
                  </a:lnTo>
                  <a:lnTo>
                    <a:pt x="923746" y="29251"/>
                  </a:lnTo>
                  <a:lnTo>
                    <a:pt x="879450" y="17739"/>
                  </a:lnTo>
                  <a:lnTo>
                    <a:pt x="834068" y="9004"/>
                  </a:lnTo>
                  <a:lnTo>
                    <a:pt x="787690" y="3143"/>
                  </a:lnTo>
                  <a:lnTo>
                    <a:pt x="740410" y="253"/>
                  </a:lnTo>
                  <a:lnTo>
                    <a:pt x="719836" y="719327"/>
                  </a:lnTo>
                  <a:lnTo>
                    <a:pt x="719836" y="0"/>
                  </a:lnTo>
                  <a:close/>
                </a:path>
              </a:pathLst>
            </a:custGeom>
            <a:solidFill>
              <a:srgbClr val="FF9933"/>
            </a:solidFill>
          </p:spPr>
          <p:txBody>
            <a:bodyPr wrap="square" lIns="0" tIns="0" rIns="0" bIns="0" rtlCol="0"/>
            <a:lstStyle/>
            <a:p>
              <a:endParaRPr/>
            </a:p>
          </p:txBody>
        </p:sp>
        <p:sp>
          <p:nvSpPr>
            <p:cNvPr id="35" name="object 35"/>
            <p:cNvSpPr/>
            <p:nvPr/>
          </p:nvSpPr>
          <p:spPr>
            <a:xfrm>
              <a:off x="1547876" y="1299210"/>
              <a:ext cx="1440180" cy="1438910"/>
            </a:xfrm>
            <a:custGeom>
              <a:avLst/>
              <a:gdLst/>
              <a:ahLst/>
              <a:cxnLst/>
              <a:rect l="l" t="t" r="r" b="b"/>
              <a:pathLst>
                <a:path w="1440180" h="1438910">
                  <a:moveTo>
                    <a:pt x="740410" y="253"/>
                  </a:moveTo>
                  <a:lnTo>
                    <a:pt x="787690" y="3143"/>
                  </a:lnTo>
                  <a:lnTo>
                    <a:pt x="834068" y="9004"/>
                  </a:lnTo>
                  <a:lnTo>
                    <a:pt x="879450" y="17739"/>
                  </a:lnTo>
                  <a:lnTo>
                    <a:pt x="923746" y="29251"/>
                  </a:lnTo>
                  <a:lnTo>
                    <a:pt x="966862" y="43442"/>
                  </a:lnTo>
                  <a:lnTo>
                    <a:pt x="1008706" y="60214"/>
                  </a:lnTo>
                  <a:lnTo>
                    <a:pt x="1049188" y="79471"/>
                  </a:lnTo>
                  <a:lnTo>
                    <a:pt x="1088213" y="101115"/>
                  </a:lnTo>
                  <a:lnTo>
                    <a:pt x="1125691" y="125048"/>
                  </a:lnTo>
                  <a:lnTo>
                    <a:pt x="1161529" y="151174"/>
                  </a:lnTo>
                  <a:lnTo>
                    <a:pt x="1195635" y="179395"/>
                  </a:lnTo>
                  <a:lnTo>
                    <a:pt x="1227917" y="209613"/>
                  </a:lnTo>
                  <a:lnTo>
                    <a:pt x="1258283" y="241731"/>
                  </a:lnTo>
                  <a:lnTo>
                    <a:pt x="1286640" y="275652"/>
                  </a:lnTo>
                  <a:lnTo>
                    <a:pt x="1312897" y="311278"/>
                  </a:lnTo>
                  <a:lnTo>
                    <a:pt x="1336961" y="348511"/>
                  </a:lnTo>
                  <a:lnTo>
                    <a:pt x="1358741" y="387256"/>
                  </a:lnTo>
                  <a:lnTo>
                    <a:pt x="1378143" y="427413"/>
                  </a:lnTo>
                  <a:lnTo>
                    <a:pt x="1395077" y="468886"/>
                  </a:lnTo>
                  <a:lnTo>
                    <a:pt x="1409450" y="511578"/>
                  </a:lnTo>
                  <a:lnTo>
                    <a:pt x="1421169" y="555390"/>
                  </a:lnTo>
                  <a:lnTo>
                    <a:pt x="1430143" y="600226"/>
                  </a:lnTo>
                  <a:lnTo>
                    <a:pt x="1436279" y="645988"/>
                  </a:lnTo>
                  <a:lnTo>
                    <a:pt x="1439486" y="692579"/>
                  </a:lnTo>
                  <a:lnTo>
                    <a:pt x="1439672" y="739901"/>
                  </a:lnTo>
                  <a:lnTo>
                    <a:pt x="1436780" y="787136"/>
                  </a:lnTo>
                  <a:lnTo>
                    <a:pt x="1430914" y="833468"/>
                  </a:lnTo>
                  <a:lnTo>
                    <a:pt x="1422170" y="878806"/>
                  </a:lnTo>
                  <a:lnTo>
                    <a:pt x="1410646" y="923056"/>
                  </a:lnTo>
                  <a:lnTo>
                    <a:pt x="1396441" y="966128"/>
                  </a:lnTo>
                  <a:lnTo>
                    <a:pt x="1379650" y="1007929"/>
                  </a:lnTo>
                  <a:lnTo>
                    <a:pt x="1360373" y="1048368"/>
                  </a:lnTo>
                  <a:lnTo>
                    <a:pt x="1338705" y="1087352"/>
                  </a:lnTo>
                  <a:lnTo>
                    <a:pt x="1314746" y="1124790"/>
                  </a:lnTo>
                  <a:lnTo>
                    <a:pt x="1288592" y="1160588"/>
                  </a:lnTo>
                  <a:lnTo>
                    <a:pt x="1260341" y="1194657"/>
                  </a:lnTo>
                  <a:lnTo>
                    <a:pt x="1230091" y="1226903"/>
                  </a:lnTo>
                  <a:lnTo>
                    <a:pt x="1197939" y="1257234"/>
                  </a:lnTo>
                  <a:lnTo>
                    <a:pt x="1163982" y="1285559"/>
                  </a:lnTo>
                  <a:lnTo>
                    <a:pt x="1128318" y="1311786"/>
                  </a:lnTo>
                  <a:lnTo>
                    <a:pt x="1091045" y="1335822"/>
                  </a:lnTo>
                  <a:lnTo>
                    <a:pt x="1052261" y="1357575"/>
                  </a:lnTo>
                  <a:lnTo>
                    <a:pt x="1012061" y="1376955"/>
                  </a:lnTo>
                  <a:lnTo>
                    <a:pt x="970546" y="1393868"/>
                  </a:lnTo>
                  <a:lnTo>
                    <a:pt x="927811" y="1408222"/>
                  </a:lnTo>
                  <a:lnTo>
                    <a:pt x="883954" y="1419927"/>
                  </a:lnTo>
                  <a:lnTo>
                    <a:pt x="839073" y="1428889"/>
                  </a:lnTo>
                  <a:lnTo>
                    <a:pt x="793266" y="1435016"/>
                  </a:lnTo>
                  <a:lnTo>
                    <a:pt x="746629" y="1438218"/>
                  </a:lnTo>
                  <a:lnTo>
                    <a:pt x="699262" y="1438402"/>
                  </a:lnTo>
                  <a:lnTo>
                    <a:pt x="651981" y="1435512"/>
                  </a:lnTo>
                  <a:lnTo>
                    <a:pt x="605603" y="1429651"/>
                  </a:lnTo>
                  <a:lnTo>
                    <a:pt x="560221" y="1420916"/>
                  </a:lnTo>
                  <a:lnTo>
                    <a:pt x="515925" y="1409404"/>
                  </a:lnTo>
                  <a:lnTo>
                    <a:pt x="472809" y="1395213"/>
                  </a:lnTo>
                  <a:lnTo>
                    <a:pt x="430965" y="1378441"/>
                  </a:lnTo>
                  <a:lnTo>
                    <a:pt x="390483" y="1359184"/>
                  </a:lnTo>
                  <a:lnTo>
                    <a:pt x="351458" y="1337540"/>
                  </a:lnTo>
                  <a:lnTo>
                    <a:pt x="313980" y="1313607"/>
                  </a:lnTo>
                  <a:lnTo>
                    <a:pt x="278142" y="1287481"/>
                  </a:lnTo>
                  <a:lnTo>
                    <a:pt x="244036" y="1259260"/>
                  </a:lnTo>
                  <a:lnTo>
                    <a:pt x="211754" y="1229042"/>
                  </a:lnTo>
                  <a:lnTo>
                    <a:pt x="181388" y="1196924"/>
                  </a:lnTo>
                  <a:lnTo>
                    <a:pt x="153031" y="1163003"/>
                  </a:lnTo>
                  <a:lnTo>
                    <a:pt x="126774" y="1127377"/>
                  </a:lnTo>
                  <a:lnTo>
                    <a:pt x="102710" y="1090144"/>
                  </a:lnTo>
                  <a:lnTo>
                    <a:pt x="80930" y="1051399"/>
                  </a:lnTo>
                  <a:lnTo>
                    <a:pt x="61528" y="1011242"/>
                  </a:lnTo>
                  <a:lnTo>
                    <a:pt x="44594" y="969769"/>
                  </a:lnTo>
                  <a:lnTo>
                    <a:pt x="30221" y="927077"/>
                  </a:lnTo>
                  <a:lnTo>
                    <a:pt x="18502" y="883265"/>
                  </a:lnTo>
                  <a:lnTo>
                    <a:pt x="9528" y="838429"/>
                  </a:lnTo>
                  <a:lnTo>
                    <a:pt x="3392" y="792667"/>
                  </a:lnTo>
                  <a:lnTo>
                    <a:pt x="185" y="746076"/>
                  </a:lnTo>
                  <a:lnTo>
                    <a:pt x="0" y="698753"/>
                  </a:lnTo>
                  <a:lnTo>
                    <a:pt x="2983" y="650543"/>
                  </a:lnTo>
                  <a:lnTo>
                    <a:pt x="9070" y="603261"/>
                  </a:lnTo>
                  <a:lnTo>
                    <a:pt x="18158" y="557007"/>
                  </a:lnTo>
                  <a:lnTo>
                    <a:pt x="30143" y="511880"/>
                  </a:lnTo>
                  <a:lnTo>
                    <a:pt x="44924" y="467981"/>
                  </a:lnTo>
                  <a:lnTo>
                    <a:pt x="62396" y="425410"/>
                  </a:lnTo>
                  <a:lnTo>
                    <a:pt x="82458" y="384266"/>
                  </a:lnTo>
                  <a:lnTo>
                    <a:pt x="105005" y="344649"/>
                  </a:lnTo>
                  <a:lnTo>
                    <a:pt x="129935" y="306660"/>
                  </a:lnTo>
                  <a:lnTo>
                    <a:pt x="157146" y="270397"/>
                  </a:lnTo>
                  <a:lnTo>
                    <a:pt x="186533" y="235962"/>
                  </a:lnTo>
                  <a:lnTo>
                    <a:pt x="217995" y="203453"/>
                  </a:lnTo>
                  <a:lnTo>
                    <a:pt x="251428" y="172972"/>
                  </a:lnTo>
                  <a:lnTo>
                    <a:pt x="286729" y="144616"/>
                  </a:lnTo>
                  <a:lnTo>
                    <a:pt x="323795" y="118488"/>
                  </a:lnTo>
                  <a:lnTo>
                    <a:pt x="362523" y="94685"/>
                  </a:lnTo>
                  <a:lnTo>
                    <a:pt x="402811" y="73309"/>
                  </a:lnTo>
                  <a:lnTo>
                    <a:pt x="444555" y="54459"/>
                  </a:lnTo>
                  <a:lnTo>
                    <a:pt x="487652" y="38235"/>
                  </a:lnTo>
                  <a:lnTo>
                    <a:pt x="532000" y="24736"/>
                  </a:lnTo>
                  <a:lnTo>
                    <a:pt x="577495" y="14064"/>
                  </a:lnTo>
                  <a:lnTo>
                    <a:pt x="624035" y="6317"/>
                  </a:lnTo>
                  <a:lnTo>
                    <a:pt x="671516" y="1595"/>
                  </a:lnTo>
                  <a:lnTo>
                    <a:pt x="719836" y="0"/>
                  </a:lnTo>
                  <a:lnTo>
                    <a:pt x="719836" y="719327"/>
                  </a:lnTo>
                  <a:lnTo>
                    <a:pt x="740410" y="253"/>
                  </a:lnTo>
                  <a:close/>
                </a:path>
              </a:pathLst>
            </a:custGeom>
            <a:ln w="25908">
              <a:solidFill>
                <a:srgbClr val="FF9933"/>
              </a:solidFill>
            </a:ln>
          </p:spPr>
          <p:txBody>
            <a:bodyPr wrap="square" lIns="0" tIns="0" rIns="0" bIns="0" rtlCol="0"/>
            <a:lstStyle/>
            <a:p>
              <a:endParaRPr/>
            </a:p>
          </p:txBody>
        </p:sp>
        <p:sp>
          <p:nvSpPr>
            <p:cNvPr id="36" name="object 36"/>
            <p:cNvSpPr/>
            <p:nvPr/>
          </p:nvSpPr>
          <p:spPr>
            <a:xfrm>
              <a:off x="2113026" y="1867662"/>
              <a:ext cx="325120" cy="693420"/>
            </a:xfrm>
            <a:custGeom>
              <a:avLst/>
              <a:gdLst/>
              <a:ahLst/>
              <a:cxnLst/>
              <a:rect l="l" t="t" r="r" b="b"/>
              <a:pathLst>
                <a:path w="325119" h="693419">
                  <a:moveTo>
                    <a:pt x="324612" y="0"/>
                  </a:moveTo>
                  <a:lnTo>
                    <a:pt x="0" y="0"/>
                  </a:lnTo>
                  <a:lnTo>
                    <a:pt x="162306" y="693420"/>
                  </a:lnTo>
                  <a:lnTo>
                    <a:pt x="324612" y="0"/>
                  </a:lnTo>
                  <a:close/>
                </a:path>
              </a:pathLst>
            </a:custGeom>
            <a:solidFill>
              <a:srgbClr val="FF0000"/>
            </a:solidFill>
          </p:spPr>
          <p:txBody>
            <a:bodyPr wrap="square" lIns="0" tIns="0" rIns="0" bIns="0" rtlCol="0"/>
            <a:lstStyle/>
            <a:p>
              <a:endParaRPr/>
            </a:p>
          </p:txBody>
        </p:sp>
        <p:sp>
          <p:nvSpPr>
            <p:cNvPr id="37" name="object 37"/>
            <p:cNvSpPr/>
            <p:nvPr/>
          </p:nvSpPr>
          <p:spPr>
            <a:xfrm>
              <a:off x="2113026" y="1867662"/>
              <a:ext cx="325120" cy="693420"/>
            </a:xfrm>
            <a:custGeom>
              <a:avLst/>
              <a:gdLst/>
              <a:ahLst/>
              <a:cxnLst/>
              <a:rect l="l" t="t" r="r" b="b"/>
              <a:pathLst>
                <a:path w="325119" h="693419">
                  <a:moveTo>
                    <a:pt x="324612" y="0"/>
                  </a:moveTo>
                  <a:lnTo>
                    <a:pt x="162306" y="693420"/>
                  </a:lnTo>
                  <a:lnTo>
                    <a:pt x="0" y="0"/>
                  </a:lnTo>
                  <a:lnTo>
                    <a:pt x="324612" y="0"/>
                  </a:lnTo>
                  <a:close/>
                </a:path>
              </a:pathLst>
            </a:custGeom>
            <a:ln w="19812">
              <a:solidFill>
                <a:srgbClr val="000000"/>
              </a:solidFill>
            </a:ln>
          </p:spPr>
          <p:txBody>
            <a:bodyPr wrap="square" lIns="0" tIns="0" rIns="0" bIns="0" rtlCol="0"/>
            <a:lstStyle/>
            <a:p>
              <a:endParaRPr/>
            </a:p>
          </p:txBody>
        </p:sp>
        <p:pic>
          <p:nvPicPr>
            <p:cNvPr id="38" name="object 38"/>
            <p:cNvPicPr/>
            <p:nvPr/>
          </p:nvPicPr>
          <p:blipFill>
            <a:blip r:embed="rId5" cstate="print"/>
            <a:stretch>
              <a:fillRect/>
            </a:stretch>
          </p:blipFill>
          <p:spPr>
            <a:xfrm>
              <a:off x="2168651" y="1604772"/>
              <a:ext cx="213360" cy="208787"/>
            </a:xfrm>
            <a:prstGeom prst="rect">
              <a:avLst/>
            </a:prstGeom>
          </p:spPr>
        </p:pic>
        <p:sp>
          <p:nvSpPr>
            <p:cNvPr id="39" name="object 39"/>
            <p:cNvSpPr/>
            <p:nvPr/>
          </p:nvSpPr>
          <p:spPr>
            <a:xfrm>
              <a:off x="1221485" y="2964941"/>
              <a:ext cx="323215" cy="693420"/>
            </a:xfrm>
            <a:custGeom>
              <a:avLst/>
              <a:gdLst/>
              <a:ahLst/>
              <a:cxnLst/>
              <a:rect l="l" t="t" r="r" b="b"/>
              <a:pathLst>
                <a:path w="323215" h="693420">
                  <a:moveTo>
                    <a:pt x="323088" y="0"/>
                  </a:moveTo>
                  <a:lnTo>
                    <a:pt x="0" y="0"/>
                  </a:lnTo>
                  <a:lnTo>
                    <a:pt x="161544" y="693420"/>
                  </a:lnTo>
                  <a:lnTo>
                    <a:pt x="323088" y="0"/>
                  </a:lnTo>
                  <a:close/>
                </a:path>
              </a:pathLst>
            </a:custGeom>
            <a:solidFill>
              <a:srgbClr val="A6A6A6"/>
            </a:solidFill>
          </p:spPr>
          <p:txBody>
            <a:bodyPr wrap="square" lIns="0" tIns="0" rIns="0" bIns="0" rtlCol="0"/>
            <a:lstStyle/>
            <a:p>
              <a:endParaRPr/>
            </a:p>
          </p:txBody>
        </p:sp>
        <p:sp>
          <p:nvSpPr>
            <p:cNvPr id="40" name="object 40"/>
            <p:cNvSpPr/>
            <p:nvPr/>
          </p:nvSpPr>
          <p:spPr>
            <a:xfrm>
              <a:off x="1221485" y="2964941"/>
              <a:ext cx="323215" cy="693420"/>
            </a:xfrm>
            <a:custGeom>
              <a:avLst/>
              <a:gdLst/>
              <a:ahLst/>
              <a:cxnLst/>
              <a:rect l="l" t="t" r="r" b="b"/>
              <a:pathLst>
                <a:path w="323215" h="693420">
                  <a:moveTo>
                    <a:pt x="323088" y="0"/>
                  </a:moveTo>
                  <a:lnTo>
                    <a:pt x="161544" y="693420"/>
                  </a:lnTo>
                  <a:lnTo>
                    <a:pt x="0" y="0"/>
                  </a:lnTo>
                  <a:lnTo>
                    <a:pt x="323088" y="0"/>
                  </a:lnTo>
                  <a:close/>
                </a:path>
              </a:pathLst>
            </a:custGeom>
            <a:ln w="19812">
              <a:solidFill>
                <a:srgbClr val="000000"/>
              </a:solidFill>
            </a:ln>
          </p:spPr>
          <p:txBody>
            <a:bodyPr wrap="square" lIns="0" tIns="0" rIns="0" bIns="0" rtlCol="0"/>
            <a:lstStyle/>
            <a:p>
              <a:endParaRPr/>
            </a:p>
          </p:txBody>
        </p:sp>
        <p:pic>
          <p:nvPicPr>
            <p:cNvPr id="41" name="object 41"/>
            <p:cNvPicPr/>
            <p:nvPr/>
          </p:nvPicPr>
          <p:blipFill>
            <a:blip r:embed="rId6" cstate="print"/>
            <a:stretch>
              <a:fillRect/>
            </a:stretch>
          </p:blipFill>
          <p:spPr>
            <a:xfrm>
              <a:off x="1275587" y="2702052"/>
              <a:ext cx="214884" cy="208787"/>
            </a:xfrm>
            <a:prstGeom prst="rect">
              <a:avLst/>
            </a:prstGeom>
          </p:spPr>
        </p:pic>
        <p:sp>
          <p:nvSpPr>
            <p:cNvPr id="42" name="object 42"/>
            <p:cNvSpPr/>
            <p:nvPr/>
          </p:nvSpPr>
          <p:spPr>
            <a:xfrm>
              <a:off x="2074926" y="3423665"/>
              <a:ext cx="325120" cy="695325"/>
            </a:xfrm>
            <a:custGeom>
              <a:avLst/>
              <a:gdLst/>
              <a:ahLst/>
              <a:cxnLst/>
              <a:rect l="l" t="t" r="r" b="b"/>
              <a:pathLst>
                <a:path w="325119" h="695325">
                  <a:moveTo>
                    <a:pt x="324612" y="0"/>
                  </a:moveTo>
                  <a:lnTo>
                    <a:pt x="0" y="0"/>
                  </a:lnTo>
                  <a:lnTo>
                    <a:pt x="162306" y="694944"/>
                  </a:lnTo>
                  <a:lnTo>
                    <a:pt x="324612" y="0"/>
                  </a:lnTo>
                  <a:close/>
                </a:path>
              </a:pathLst>
            </a:custGeom>
            <a:solidFill>
              <a:srgbClr val="A6A6A6"/>
            </a:solidFill>
          </p:spPr>
          <p:txBody>
            <a:bodyPr wrap="square" lIns="0" tIns="0" rIns="0" bIns="0" rtlCol="0"/>
            <a:lstStyle/>
            <a:p>
              <a:endParaRPr/>
            </a:p>
          </p:txBody>
        </p:sp>
        <p:sp>
          <p:nvSpPr>
            <p:cNvPr id="43" name="object 43"/>
            <p:cNvSpPr/>
            <p:nvPr/>
          </p:nvSpPr>
          <p:spPr>
            <a:xfrm>
              <a:off x="2074926" y="3423665"/>
              <a:ext cx="325120" cy="695325"/>
            </a:xfrm>
            <a:custGeom>
              <a:avLst/>
              <a:gdLst/>
              <a:ahLst/>
              <a:cxnLst/>
              <a:rect l="l" t="t" r="r" b="b"/>
              <a:pathLst>
                <a:path w="325119" h="695325">
                  <a:moveTo>
                    <a:pt x="324612" y="0"/>
                  </a:moveTo>
                  <a:lnTo>
                    <a:pt x="162306" y="694944"/>
                  </a:lnTo>
                  <a:lnTo>
                    <a:pt x="0" y="0"/>
                  </a:lnTo>
                  <a:lnTo>
                    <a:pt x="324612" y="0"/>
                  </a:lnTo>
                  <a:close/>
                </a:path>
              </a:pathLst>
            </a:custGeom>
            <a:ln w="19812">
              <a:solidFill>
                <a:srgbClr val="000000"/>
              </a:solidFill>
            </a:ln>
          </p:spPr>
          <p:txBody>
            <a:bodyPr wrap="square" lIns="0" tIns="0" rIns="0" bIns="0" rtlCol="0"/>
            <a:lstStyle/>
            <a:p>
              <a:endParaRPr/>
            </a:p>
          </p:txBody>
        </p:sp>
        <p:pic>
          <p:nvPicPr>
            <p:cNvPr id="44" name="object 44"/>
            <p:cNvPicPr/>
            <p:nvPr/>
          </p:nvPicPr>
          <p:blipFill>
            <a:blip r:embed="rId7" cstate="print"/>
            <a:stretch>
              <a:fillRect/>
            </a:stretch>
          </p:blipFill>
          <p:spPr>
            <a:xfrm>
              <a:off x="2130551" y="3162300"/>
              <a:ext cx="213360" cy="208787"/>
            </a:xfrm>
            <a:prstGeom prst="rect">
              <a:avLst/>
            </a:prstGeom>
          </p:spPr>
        </p:pic>
        <p:sp>
          <p:nvSpPr>
            <p:cNvPr id="45" name="object 45"/>
            <p:cNvSpPr/>
            <p:nvPr/>
          </p:nvSpPr>
          <p:spPr>
            <a:xfrm>
              <a:off x="1626869" y="3295650"/>
              <a:ext cx="325120" cy="695325"/>
            </a:xfrm>
            <a:custGeom>
              <a:avLst/>
              <a:gdLst/>
              <a:ahLst/>
              <a:cxnLst/>
              <a:rect l="l" t="t" r="r" b="b"/>
              <a:pathLst>
                <a:path w="325119" h="695325">
                  <a:moveTo>
                    <a:pt x="324612" y="0"/>
                  </a:moveTo>
                  <a:lnTo>
                    <a:pt x="0" y="0"/>
                  </a:lnTo>
                  <a:lnTo>
                    <a:pt x="162306" y="694944"/>
                  </a:lnTo>
                  <a:lnTo>
                    <a:pt x="324612" y="0"/>
                  </a:lnTo>
                  <a:close/>
                </a:path>
              </a:pathLst>
            </a:custGeom>
            <a:solidFill>
              <a:srgbClr val="A6A6A6"/>
            </a:solidFill>
          </p:spPr>
          <p:txBody>
            <a:bodyPr wrap="square" lIns="0" tIns="0" rIns="0" bIns="0" rtlCol="0"/>
            <a:lstStyle/>
            <a:p>
              <a:endParaRPr/>
            </a:p>
          </p:txBody>
        </p:sp>
        <p:sp>
          <p:nvSpPr>
            <p:cNvPr id="46" name="object 46"/>
            <p:cNvSpPr/>
            <p:nvPr/>
          </p:nvSpPr>
          <p:spPr>
            <a:xfrm>
              <a:off x="1626869" y="3295650"/>
              <a:ext cx="325120" cy="695325"/>
            </a:xfrm>
            <a:custGeom>
              <a:avLst/>
              <a:gdLst/>
              <a:ahLst/>
              <a:cxnLst/>
              <a:rect l="l" t="t" r="r" b="b"/>
              <a:pathLst>
                <a:path w="325119" h="695325">
                  <a:moveTo>
                    <a:pt x="324612" y="0"/>
                  </a:moveTo>
                  <a:lnTo>
                    <a:pt x="162306" y="694944"/>
                  </a:lnTo>
                  <a:lnTo>
                    <a:pt x="0" y="0"/>
                  </a:lnTo>
                  <a:lnTo>
                    <a:pt x="324612" y="0"/>
                  </a:lnTo>
                  <a:close/>
                </a:path>
              </a:pathLst>
            </a:custGeom>
            <a:ln w="19812">
              <a:solidFill>
                <a:srgbClr val="000000"/>
              </a:solidFill>
            </a:ln>
          </p:spPr>
          <p:txBody>
            <a:bodyPr wrap="square" lIns="0" tIns="0" rIns="0" bIns="0" rtlCol="0"/>
            <a:lstStyle/>
            <a:p>
              <a:endParaRPr/>
            </a:p>
          </p:txBody>
        </p:sp>
        <p:pic>
          <p:nvPicPr>
            <p:cNvPr id="47" name="object 47"/>
            <p:cNvPicPr/>
            <p:nvPr/>
          </p:nvPicPr>
          <p:blipFill>
            <a:blip r:embed="rId7" cstate="print"/>
            <a:stretch>
              <a:fillRect/>
            </a:stretch>
          </p:blipFill>
          <p:spPr>
            <a:xfrm>
              <a:off x="1682495" y="3034284"/>
              <a:ext cx="213360" cy="208787"/>
            </a:xfrm>
            <a:prstGeom prst="rect">
              <a:avLst/>
            </a:prstGeom>
          </p:spPr>
        </p:pic>
        <p:sp>
          <p:nvSpPr>
            <p:cNvPr id="48" name="object 48"/>
            <p:cNvSpPr/>
            <p:nvPr/>
          </p:nvSpPr>
          <p:spPr>
            <a:xfrm>
              <a:off x="2519934" y="3295650"/>
              <a:ext cx="323215" cy="695325"/>
            </a:xfrm>
            <a:custGeom>
              <a:avLst/>
              <a:gdLst/>
              <a:ahLst/>
              <a:cxnLst/>
              <a:rect l="l" t="t" r="r" b="b"/>
              <a:pathLst>
                <a:path w="323214" h="695325">
                  <a:moveTo>
                    <a:pt x="323088" y="0"/>
                  </a:moveTo>
                  <a:lnTo>
                    <a:pt x="0" y="0"/>
                  </a:lnTo>
                  <a:lnTo>
                    <a:pt x="161544" y="694944"/>
                  </a:lnTo>
                  <a:lnTo>
                    <a:pt x="323088" y="0"/>
                  </a:lnTo>
                  <a:close/>
                </a:path>
              </a:pathLst>
            </a:custGeom>
            <a:solidFill>
              <a:srgbClr val="A6A6A6"/>
            </a:solidFill>
          </p:spPr>
          <p:txBody>
            <a:bodyPr wrap="square" lIns="0" tIns="0" rIns="0" bIns="0" rtlCol="0"/>
            <a:lstStyle/>
            <a:p>
              <a:endParaRPr/>
            </a:p>
          </p:txBody>
        </p:sp>
        <p:sp>
          <p:nvSpPr>
            <p:cNvPr id="49" name="object 49"/>
            <p:cNvSpPr/>
            <p:nvPr/>
          </p:nvSpPr>
          <p:spPr>
            <a:xfrm>
              <a:off x="2519934" y="3295650"/>
              <a:ext cx="323215" cy="695325"/>
            </a:xfrm>
            <a:custGeom>
              <a:avLst/>
              <a:gdLst/>
              <a:ahLst/>
              <a:cxnLst/>
              <a:rect l="l" t="t" r="r" b="b"/>
              <a:pathLst>
                <a:path w="323214" h="695325">
                  <a:moveTo>
                    <a:pt x="323088" y="0"/>
                  </a:moveTo>
                  <a:lnTo>
                    <a:pt x="161544" y="694944"/>
                  </a:lnTo>
                  <a:lnTo>
                    <a:pt x="0" y="0"/>
                  </a:lnTo>
                  <a:lnTo>
                    <a:pt x="323088" y="0"/>
                  </a:lnTo>
                  <a:close/>
                </a:path>
              </a:pathLst>
            </a:custGeom>
            <a:ln w="19812">
              <a:solidFill>
                <a:srgbClr val="000000"/>
              </a:solidFill>
            </a:ln>
          </p:spPr>
          <p:txBody>
            <a:bodyPr wrap="square" lIns="0" tIns="0" rIns="0" bIns="0" rtlCol="0"/>
            <a:lstStyle/>
            <a:p>
              <a:endParaRPr/>
            </a:p>
          </p:txBody>
        </p:sp>
        <p:pic>
          <p:nvPicPr>
            <p:cNvPr id="50" name="object 50"/>
            <p:cNvPicPr/>
            <p:nvPr/>
          </p:nvPicPr>
          <p:blipFill>
            <a:blip r:embed="rId8" cstate="print"/>
            <a:stretch>
              <a:fillRect/>
            </a:stretch>
          </p:blipFill>
          <p:spPr>
            <a:xfrm>
              <a:off x="2574035" y="3034284"/>
              <a:ext cx="214883" cy="208787"/>
            </a:xfrm>
            <a:prstGeom prst="rect">
              <a:avLst/>
            </a:prstGeom>
          </p:spPr>
        </p:pic>
        <p:sp>
          <p:nvSpPr>
            <p:cNvPr id="51" name="object 51"/>
            <p:cNvSpPr/>
            <p:nvPr/>
          </p:nvSpPr>
          <p:spPr>
            <a:xfrm>
              <a:off x="2882645" y="2971037"/>
              <a:ext cx="325120" cy="693420"/>
            </a:xfrm>
            <a:custGeom>
              <a:avLst/>
              <a:gdLst/>
              <a:ahLst/>
              <a:cxnLst/>
              <a:rect l="l" t="t" r="r" b="b"/>
              <a:pathLst>
                <a:path w="325119" h="693420">
                  <a:moveTo>
                    <a:pt x="324612" y="0"/>
                  </a:moveTo>
                  <a:lnTo>
                    <a:pt x="0" y="0"/>
                  </a:lnTo>
                  <a:lnTo>
                    <a:pt x="162306" y="693419"/>
                  </a:lnTo>
                  <a:lnTo>
                    <a:pt x="324612" y="0"/>
                  </a:lnTo>
                  <a:close/>
                </a:path>
              </a:pathLst>
            </a:custGeom>
            <a:solidFill>
              <a:srgbClr val="A6A6A6"/>
            </a:solidFill>
          </p:spPr>
          <p:txBody>
            <a:bodyPr wrap="square" lIns="0" tIns="0" rIns="0" bIns="0" rtlCol="0"/>
            <a:lstStyle/>
            <a:p>
              <a:endParaRPr/>
            </a:p>
          </p:txBody>
        </p:sp>
        <p:sp>
          <p:nvSpPr>
            <p:cNvPr id="52" name="object 52"/>
            <p:cNvSpPr/>
            <p:nvPr/>
          </p:nvSpPr>
          <p:spPr>
            <a:xfrm>
              <a:off x="2882645" y="2971037"/>
              <a:ext cx="325120" cy="693420"/>
            </a:xfrm>
            <a:custGeom>
              <a:avLst/>
              <a:gdLst/>
              <a:ahLst/>
              <a:cxnLst/>
              <a:rect l="l" t="t" r="r" b="b"/>
              <a:pathLst>
                <a:path w="325119" h="693420">
                  <a:moveTo>
                    <a:pt x="324612" y="0"/>
                  </a:moveTo>
                  <a:lnTo>
                    <a:pt x="162306" y="693419"/>
                  </a:lnTo>
                  <a:lnTo>
                    <a:pt x="0" y="0"/>
                  </a:lnTo>
                  <a:lnTo>
                    <a:pt x="324612" y="0"/>
                  </a:lnTo>
                  <a:close/>
                </a:path>
              </a:pathLst>
            </a:custGeom>
            <a:ln w="19812">
              <a:solidFill>
                <a:srgbClr val="000000"/>
              </a:solidFill>
            </a:ln>
          </p:spPr>
          <p:txBody>
            <a:bodyPr wrap="square" lIns="0" tIns="0" rIns="0" bIns="0" rtlCol="0"/>
            <a:lstStyle/>
            <a:p>
              <a:endParaRPr/>
            </a:p>
          </p:txBody>
        </p:sp>
        <p:pic>
          <p:nvPicPr>
            <p:cNvPr id="53" name="object 53"/>
            <p:cNvPicPr/>
            <p:nvPr/>
          </p:nvPicPr>
          <p:blipFill>
            <a:blip r:embed="rId9" cstate="print"/>
            <a:stretch>
              <a:fillRect/>
            </a:stretch>
          </p:blipFill>
          <p:spPr>
            <a:xfrm>
              <a:off x="2938272" y="2708147"/>
              <a:ext cx="213360" cy="208787"/>
            </a:xfrm>
            <a:prstGeom prst="rect">
              <a:avLst/>
            </a:prstGeom>
          </p:spPr>
        </p:pic>
        <p:sp>
          <p:nvSpPr>
            <p:cNvPr id="54" name="object 54"/>
            <p:cNvSpPr/>
            <p:nvPr/>
          </p:nvSpPr>
          <p:spPr>
            <a:xfrm>
              <a:off x="1626743" y="2386837"/>
              <a:ext cx="1329055" cy="713105"/>
            </a:xfrm>
            <a:custGeom>
              <a:avLst/>
              <a:gdLst/>
              <a:ahLst/>
              <a:cxnLst/>
              <a:rect l="l" t="t" r="r" b="b"/>
              <a:pathLst>
                <a:path w="1329055" h="713105">
                  <a:moveTo>
                    <a:pt x="458597" y="31369"/>
                  </a:moveTo>
                  <a:lnTo>
                    <a:pt x="436626" y="127"/>
                  </a:lnTo>
                  <a:lnTo>
                    <a:pt x="77584" y="253352"/>
                  </a:lnTo>
                  <a:lnTo>
                    <a:pt x="103251" y="197231"/>
                  </a:lnTo>
                  <a:lnTo>
                    <a:pt x="104940" y="189826"/>
                  </a:lnTo>
                  <a:lnTo>
                    <a:pt x="103733" y="182600"/>
                  </a:lnTo>
                  <a:lnTo>
                    <a:pt x="99936" y="176377"/>
                  </a:lnTo>
                  <a:lnTo>
                    <a:pt x="93853" y="171958"/>
                  </a:lnTo>
                  <a:lnTo>
                    <a:pt x="86499" y="170218"/>
                  </a:lnTo>
                  <a:lnTo>
                    <a:pt x="79311" y="171424"/>
                  </a:lnTo>
                  <a:lnTo>
                    <a:pt x="73063" y="175247"/>
                  </a:lnTo>
                  <a:lnTo>
                    <a:pt x="68580" y="181356"/>
                  </a:lnTo>
                  <a:lnTo>
                    <a:pt x="0" y="331470"/>
                  </a:lnTo>
                  <a:lnTo>
                    <a:pt x="71945" y="325247"/>
                  </a:lnTo>
                  <a:lnTo>
                    <a:pt x="164465" y="317246"/>
                  </a:lnTo>
                  <a:lnTo>
                    <a:pt x="171678" y="315125"/>
                  </a:lnTo>
                  <a:lnTo>
                    <a:pt x="177330" y="310515"/>
                  </a:lnTo>
                  <a:lnTo>
                    <a:pt x="180873" y="304101"/>
                  </a:lnTo>
                  <a:lnTo>
                    <a:pt x="181737" y="296545"/>
                  </a:lnTo>
                  <a:lnTo>
                    <a:pt x="179603" y="289331"/>
                  </a:lnTo>
                  <a:lnTo>
                    <a:pt x="175018" y="283679"/>
                  </a:lnTo>
                  <a:lnTo>
                    <a:pt x="168643" y="280136"/>
                  </a:lnTo>
                  <a:lnTo>
                    <a:pt x="161163" y="279273"/>
                  </a:lnTo>
                  <a:lnTo>
                    <a:pt x="99517" y="284619"/>
                  </a:lnTo>
                  <a:lnTo>
                    <a:pt x="458597" y="31369"/>
                  </a:lnTo>
                  <a:close/>
                </a:path>
                <a:path w="1329055" h="713105">
                  <a:moveTo>
                    <a:pt x="535432" y="211328"/>
                  </a:moveTo>
                  <a:lnTo>
                    <a:pt x="504698" y="188976"/>
                  </a:lnTo>
                  <a:lnTo>
                    <a:pt x="272453" y="507530"/>
                  </a:lnTo>
                  <a:lnTo>
                    <a:pt x="278765" y="445897"/>
                  </a:lnTo>
                  <a:lnTo>
                    <a:pt x="277990" y="438404"/>
                  </a:lnTo>
                  <a:lnTo>
                    <a:pt x="274535" y="431965"/>
                  </a:lnTo>
                  <a:lnTo>
                    <a:pt x="268935" y="427291"/>
                  </a:lnTo>
                  <a:lnTo>
                    <a:pt x="261747" y="425069"/>
                  </a:lnTo>
                  <a:lnTo>
                    <a:pt x="254228" y="425843"/>
                  </a:lnTo>
                  <a:lnTo>
                    <a:pt x="247789" y="429298"/>
                  </a:lnTo>
                  <a:lnTo>
                    <a:pt x="243078" y="434898"/>
                  </a:lnTo>
                  <a:lnTo>
                    <a:pt x="240792" y="442087"/>
                  </a:lnTo>
                  <a:lnTo>
                    <a:pt x="224155" y="606171"/>
                  </a:lnTo>
                  <a:lnTo>
                    <a:pt x="268198" y="586867"/>
                  </a:lnTo>
                  <a:lnTo>
                    <a:pt x="375158" y="540004"/>
                  </a:lnTo>
                  <a:lnTo>
                    <a:pt x="381355" y="535673"/>
                  </a:lnTo>
                  <a:lnTo>
                    <a:pt x="385292" y="529488"/>
                  </a:lnTo>
                  <a:lnTo>
                    <a:pt x="386638" y="522274"/>
                  </a:lnTo>
                  <a:lnTo>
                    <a:pt x="385064" y="514858"/>
                  </a:lnTo>
                  <a:lnTo>
                    <a:pt x="380669" y="508723"/>
                  </a:lnTo>
                  <a:lnTo>
                    <a:pt x="374484" y="504825"/>
                  </a:lnTo>
                  <a:lnTo>
                    <a:pt x="367309" y="503504"/>
                  </a:lnTo>
                  <a:lnTo>
                    <a:pt x="359918" y="505079"/>
                  </a:lnTo>
                  <a:lnTo>
                    <a:pt x="303250" y="529907"/>
                  </a:lnTo>
                  <a:lnTo>
                    <a:pt x="535432" y="211328"/>
                  </a:lnTo>
                  <a:close/>
                </a:path>
                <a:path w="1329055" h="713105">
                  <a:moveTo>
                    <a:pt x="713041" y="563626"/>
                  </a:moveTo>
                  <a:lnTo>
                    <a:pt x="712622" y="556348"/>
                  </a:lnTo>
                  <a:lnTo>
                    <a:pt x="709485" y="549757"/>
                  </a:lnTo>
                  <a:lnTo>
                    <a:pt x="703834" y="544703"/>
                  </a:lnTo>
                  <a:lnTo>
                    <a:pt x="696709" y="542163"/>
                  </a:lnTo>
                  <a:lnTo>
                    <a:pt x="689432" y="542582"/>
                  </a:lnTo>
                  <a:lnTo>
                    <a:pt x="682840" y="545706"/>
                  </a:lnTo>
                  <a:lnTo>
                    <a:pt x="677799" y="551307"/>
                  </a:lnTo>
                  <a:lnTo>
                    <a:pt x="646252" y="604583"/>
                  </a:lnTo>
                  <a:lnTo>
                    <a:pt x="648081" y="331343"/>
                  </a:lnTo>
                  <a:lnTo>
                    <a:pt x="609981" y="331089"/>
                  </a:lnTo>
                  <a:lnTo>
                    <a:pt x="608152" y="604304"/>
                  </a:lnTo>
                  <a:lnTo>
                    <a:pt x="577342" y="550672"/>
                  </a:lnTo>
                  <a:lnTo>
                    <a:pt x="572350" y="544982"/>
                  </a:lnTo>
                  <a:lnTo>
                    <a:pt x="565797" y="541743"/>
                  </a:lnTo>
                  <a:lnTo>
                    <a:pt x="558495" y="541197"/>
                  </a:lnTo>
                  <a:lnTo>
                    <a:pt x="551307" y="543560"/>
                  </a:lnTo>
                  <a:lnTo>
                    <a:pt x="545668" y="548601"/>
                  </a:lnTo>
                  <a:lnTo>
                    <a:pt x="542467" y="555155"/>
                  </a:lnTo>
                  <a:lnTo>
                    <a:pt x="541947" y="562419"/>
                  </a:lnTo>
                  <a:lnTo>
                    <a:pt x="544322" y="569595"/>
                  </a:lnTo>
                  <a:lnTo>
                    <a:pt x="626491" y="712724"/>
                  </a:lnTo>
                  <a:lnTo>
                    <a:pt x="648817" y="675005"/>
                  </a:lnTo>
                  <a:lnTo>
                    <a:pt x="710565" y="570738"/>
                  </a:lnTo>
                  <a:lnTo>
                    <a:pt x="713041" y="563626"/>
                  </a:lnTo>
                  <a:close/>
                </a:path>
                <a:path w="1329055" h="713105">
                  <a:moveTo>
                    <a:pt x="1048512" y="606171"/>
                  </a:moveTo>
                  <a:lnTo>
                    <a:pt x="1048346" y="583438"/>
                  </a:lnTo>
                  <a:lnTo>
                    <a:pt x="1047369" y="441198"/>
                  </a:lnTo>
                  <a:lnTo>
                    <a:pt x="1045794" y="433806"/>
                  </a:lnTo>
                  <a:lnTo>
                    <a:pt x="1041679" y="427786"/>
                  </a:lnTo>
                  <a:lnTo>
                    <a:pt x="1035608" y="423760"/>
                  </a:lnTo>
                  <a:lnTo>
                    <a:pt x="1028192" y="422275"/>
                  </a:lnTo>
                  <a:lnTo>
                    <a:pt x="1020762" y="423862"/>
                  </a:lnTo>
                  <a:lnTo>
                    <a:pt x="1014730" y="428015"/>
                  </a:lnTo>
                  <a:lnTo>
                    <a:pt x="1010678" y="434086"/>
                  </a:lnTo>
                  <a:lnTo>
                    <a:pt x="1009269" y="441452"/>
                  </a:lnTo>
                  <a:lnTo>
                    <a:pt x="1009675" y="503428"/>
                  </a:lnTo>
                  <a:lnTo>
                    <a:pt x="824230" y="190500"/>
                  </a:lnTo>
                  <a:lnTo>
                    <a:pt x="791464" y="209804"/>
                  </a:lnTo>
                  <a:lnTo>
                    <a:pt x="976871" y="522782"/>
                  </a:lnTo>
                  <a:lnTo>
                    <a:pt x="922909" y="492760"/>
                  </a:lnTo>
                  <a:lnTo>
                    <a:pt x="915657" y="490410"/>
                  </a:lnTo>
                  <a:lnTo>
                    <a:pt x="908380" y="491020"/>
                  </a:lnTo>
                  <a:lnTo>
                    <a:pt x="901877" y="494334"/>
                  </a:lnTo>
                  <a:lnTo>
                    <a:pt x="897001" y="500126"/>
                  </a:lnTo>
                  <a:lnTo>
                    <a:pt x="894651" y="507326"/>
                  </a:lnTo>
                  <a:lnTo>
                    <a:pt x="895248" y="514604"/>
                  </a:lnTo>
                  <a:lnTo>
                    <a:pt x="898563" y="521131"/>
                  </a:lnTo>
                  <a:lnTo>
                    <a:pt x="904367" y="526034"/>
                  </a:lnTo>
                  <a:lnTo>
                    <a:pt x="1048512" y="606171"/>
                  </a:lnTo>
                  <a:close/>
                </a:path>
                <a:path w="1329055" h="713105">
                  <a:moveTo>
                    <a:pt x="1328928" y="310896"/>
                  </a:moveTo>
                  <a:lnTo>
                    <a:pt x="1326299" y="305435"/>
                  </a:lnTo>
                  <a:lnTo>
                    <a:pt x="1257554" y="162179"/>
                  </a:lnTo>
                  <a:lnTo>
                    <a:pt x="1253045" y="156121"/>
                  </a:lnTo>
                  <a:lnTo>
                    <a:pt x="1246759" y="152387"/>
                  </a:lnTo>
                  <a:lnTo>
                    <a:pt x="1239507" y="151307"/>
                  </a:lnTo>
                  <a:lnTo>
                    <a:pt x="1232154" y="153162"/>
                  </a:lnTo>
                  <a:lnTo>
                    <a:pt x="1226146" y="157746"/>
                  </a:lnTo>
                  <a:lnTo>
                    <a:pt x="1222463" y="164058"/>
                  </a:lnTo>
                  <a:lnTo>
                    <a:pt x="1221397" y="171272"/>
                  </a:lnTo>
                  <a:lnTo>
                    <a:pt x="1223264" y="178562"/>
                  </a:lnTo>
                  <a:lnTo>
                    <a:pt x="1250086" y="234492"/>
                  </a:lnTo>
                  <a:lnTo>
                    <a:pt x="903859" y="0"/>
                  </a:lnTo>
                  <a:lnTo>
                    <a:pt x="882523" y="31496"/>
                  </a:lnTo>
                  <a:lnTo>
                    <a:pt x="1228636" y="265912"/>
                  </a:lnTo>
                  <a:lnTo>
                    <a:pt x="1166876" y="261747"/>
                  </a:lnTo>
                  <a:lnTo>
                    <a:pt x="1159408" y="262775"/>
                  </a:lnTo>
                  <a:lnTo>
                    <a:pt x="1153109" y="266446"/>
                  </a:lnTo>
                  <a:lnTo>
                    <a:pt x="1148638" y="272224"/>
                  </a:lnTo>
                  <a:lnTo>
                    <a:pt x="1146683" y="279527"/>
                  </a:lnTo>
                  <a:lnTo>
                    <a:pt x="1147648" y="286994"/>
                  </a:lnTo>
                  <a:lnTo>
                    <a:pt x="1151318" y="293306"/>
                  </a:lnTo>
                  <a:lnTo>
                    <a:pt x="1157071" y="297815"/>
                  </a:lnTo>
                  <a:lnTo>
                    <a:pt x="1164336" y="299847"/>
                  </a:lnTo>
                  <a:lnTo>
                    <a:pt x="1328928" y="310896"/>
                  </a:lnTo>
                  <a:close/>
                </a:path>
              </a:pathLst>
            </a:custGeom>
            <a:solidFill>
              <a:srgbClr val="585858"/>
            </a:solidFill>
          </p:spPr>
          <p:txBody>
            <a:bodyPr wrap="square" lIns="0" tIns="0" rIns="0" bIns="0" rtlCol="0"/>
            <a:lstStyle/>
            <a:p>
              <a:endParaRPr/>
            </a:p>
          </p:txBody>
        </p:sp>
        <p:sp>
          <p:nvSpPr>
            <p:cNvPr id="55" name="object 55"/>
            <p:cNvSpPr/>
            <p:nvPr/>
          </p:nvSpPr>
          <p:spPr>
            <a:xfrm>
              <a:off x="630173" y="4199381"/>
              <a:ext cx="3938270" cy="1097280"/>
            </a:xfrm>
            <a:custGeom>
              <a:avLst/>
              <a:gdLst/>
              <a:ahLst/>
              <a:cxnLst/>
              <a:rect l="l" t="t" r="r" b="b"/>
              <a:pathLst>
                <a:path w="3938270" h="1097279">
                  <a:moveTo>
                    <a:pt x="3938016" y="0"/>
                  </a:moveTo>
                  <a:lnTo>
                    <a:pt x="0" y="0"/>
                  </a:lnTo>
                  <a:lnTo>
                    <a:pt x="0" y="1097280"/>
                  </a:lnTo>
                  <a:lnTo>
                    <a:pt x="3938016" y="1097280"/>
                  </a:lnTo>
                  <a:lnTo>
                    <a:pt x="3938016" y="0"/>
                  </a:lnTo>
                  <a:close/>
                </a:path>
              </a:pathLst>
            </a:custGeom>
            <a:solidFill>
              <a:srgbClr val="E6E6E6"/>
            </a:solidFill>
          </p:spPr>
          <p:txBody>
            <a:bodyPr wrap="square" lIns="0" tIns="0" rIns="0" bIns="0" rtlCol="0"/>
            <a:lstStyle/>
            <a:p>
              <a:endParaRPr/>
            </a:p>
          </p:txBody>
        </p:sp>
        <p:sp>
          <p:nvSpPr>
            <p:cNvPr id="56" name="object 56"/>
            <p:cNvSpPr/>
            <p:nvPr/>
          </p:nvSpPr>
          <p:spPr>
            <a:xfrm>
              <a:off x="625601" y="3632327"/>
              <a:ext cx="546735" cy="1664335"/>
            </a:xfrm>
            <a:custGeom>
              <a:avLst/>
              <a:gdLst/>
              <a:ahLst/>
              <a:cxnLst/>
              <a:rect l="l" t="t" r="r" b="b"/>
              <a:pathLst>
                <a:path w="546735" h="1664335">
                  <a:moveTo>
                    <a:pt x="0" y="567055"/>
                  </a:moveTo>
                  <a:lnTo>
                    <a:pt x="0" y="1664335"/>
                  </a:lnTo>
                </a:path>
                <a:path w="546735" h="1664335">
                  <a:moveTo>
                    <a:pt x="0" y="568960"/>
                  </a:moveTo>
                  <a:lnTo>
                    <a:pt x="546366" y="0"/>
                  </a:lnTo>
                </a:path>
              </a:pathLst>
            </a:custGeom>
            <a:ln w="38100">
              <a:solidFill>
                <a:srgbClr val="A6A6A6"/>
              </a:solidFill>
            </a:ln>
          </p:spPr>
          <p:txBody>
            <a:bodyPr wrap="square" lIns="0" tIns="0" rIns="0" bIns="0" rtlCol="0"/>
            <a:lstStyle/>
            <a:p>
              <a:endParaRPr/>
            </a:p>
          </p:txBody>
        </p:sp>
        <p:sp>
          <p:nvSpPr>
            <p:cNvPr id="57" name="object 57"/>
            <p:cNvSpPr/>
            <p:nvPr/>
          </p:nvSpPr>
          <p:spPr>
            <a:xfrm>
              <a:off x="6320790" y="2608326"/>
              <a:ext cx="325120" cy="695325"/>
            </a:xfrm>
            <a:custGeom>
              <a:avLst/>
              <a:gdLst/>
              <a:ahLst/>
              <a:cxnLst/>
              <a:rect l="l" t="t" r="r" b="b"/>
              <a:pathLst>
                <a:path w="325120" h="695325">
                  <a:moveTo>
                    <a:pt x="324612" y="0"/>
                  </a:moveTo>
                  <a:lnTo>
                    <a:pt x="0" y="0"/>
                  </a:lnTo>
                  <a:lnTo>
                    <a:pt x="162306" y="694944"/>
                  </a:lnTo>
                  <a:lnTo>
                    <a:pt x="324612" y="0"/>
                  </a:lnTo>
                  <a:close/>
                </a:path>
              </a:pathLst>
            </a:custGeom>
            <a:solidFill>
              <a:srgbClr val="7B9C1E"/>
            </a:solidFill>
          </p:spPr>
          <p:txBody>
            <a:bodyPr wrap="square" lIns="0" tIns="0" rIns="0" bIns="0" rtlCol="0"/>
            <a:lstStyle/>
            <a:p>
              <a:endParaRPr/>
            </a:p>
          </p:txBody>
        </p:sp>
        <p:sp>
          <p:nvSpPr>
            <p:cNvPr id="58" name="object 58"/>
            <p:cNvSpPr/>
            <p:nvPr/>
          </p:nvSpPr>
          <p:spPr>
            <a:xfrm>
              <a:off x="6320790" y="2608326"/>
              <a:ext cx="325120" cy="695325"/>
            </a:xfrm>
            <a:custGeom>
              <a:avLst/>
              <a:gdLst/>
              <a:ahLst/>
              <a:cxnLst/>
              <a:rect l="l" t="t" r="r" b="b"/>
              <a:pathLst>
                <a:path w="325120" h="695325">
                  <a:moveTo>
                    <a:pt x="324612" y="0"/>
                  </a:moveTo>
                  <a:lnTo>
                    <a:pt x="162306" y="694944"/>
                  </a:lnTo>
                  <a:lnTo>
                    <a:pt x="0" y="0"/>
                  </a:lnTo>
                  <a:lnTo>
                    <a:pt x="324612" y="0"/>
                  </a:lnTo>
                  <a:close/>
                </a:path>
              </a:pathLst>
            </a:custGeom>
            <a:ln w="19812">
              <a:solidFill>
                <a:srgbClr val="000000"/>
              </a:solidFill>
            </a:ln>
          </p:spPr>
          <p:txBody>
            <a:bodyPr wrap="square" lIns="0" tIns="0" rIns="0" bIns="0" rtlCol="0"/>
            <a:lstStyle/>
            <a:p>
              <a:endParaRPr/>
            </a:p>
          </p:txBody>
        </p:sp>
        <p:pic>
          <p:nvPicPr>
            <p:cNvPr id="59" name="object 59"/>
            <p:cNvPicPr/>
            <p:nvPr/>
          </p:nvPicPr>
          <p:blipFill>
            <a:blip r:embed="rId10" cstate="print"/>
            <a:stretch>
              <a:fillRect/>
            </a:stretch>
          </p:blipFill>
          <p:spPr>
            <a:xfrm>
              <a:off x="6376416" y="2346960"/>
              <a:ext cx="213359" cy="208787"/>
            </a:xfrm>
            <a:prstGeom prst="rect">
              <a:avLst/>
            </a:prstGeom>
          </p:spPr>
        </p:pic>
        <p:sp>
          <p:nvSpPr>
            <p:cNvPr id="60" name="object 60"/>
            <p:cNvSpPr/>
            <p:nvPr/>
          </p:nvSpPr>
          <p:spPr>
            <a:xfrm>
              <a:off x="6368034" y="4120134"/>
              <a:ext cx="323215" cy="695325"/>
            </a:xfrm>
            <a:custGeom>
              <a:avLst/>
              <a:gdLst/>
              <a:ahLst/>
              <a:cxnLst/>
              <a:rect l="l" t="t" r="r" b="b"/>
              <a:pathLst>
                <a:path w="323215" h="695325">
                  <a:moveTo>
                    <a:pt x="323088" y="0"/>
                  </a:moveTo>
                  <a:lnTo>
                    <a:pt x="0" y="0"/>
                  </a:lnTo>
                  <a:lnTo>
                    <a:pt x="161543" y="694944"/>
                  </a:lnTo>
                  <a:lnTo>
                    <a:pt x="323088" y="0"/>
                  </a:lnTo>
                  <a:close/>
                </a:path>
              </a:pathLst>
            </a:custGeom>
            <a:solidFill>
              <a:srgbClr val="A4D028"/>
            </a:solidFill>
          </p:spPr>
          <p:txBody>
            <a:bodyPr wrap="square" lIns="0" tIns="0" rIns="0" bIns="0" rtlCol="0"/>
            <a:lstStyle/>
            <a:p>
              <a:endParaRPr/>
            </a:p>
          </p:txBody>
        </p:sp>
        <p:sp>
          <p:nvSpPr>
            <p:cNvPr id="61" name="object 61"/>
            <p:cNvSpPr/>
            <p:nvPr/>
          </p:nvSpPr>
          <p:spPr>
            <a:xfrm>
              <a:off x="6368034" y="4120134"/>
              <a:ext cx="323215" cy="695325"/>
            </a:xfrm>
            <a:custGeom>
              <a:avLst/>
              <a:gdLst/>
              <a:ahLst/>
              <a:cxnLst/>
              <a:rect l="l" t="t" r="r" b="b"/>
              <a:pathLst>
                <a:path w="323215" h="695325">
                  <a:moveTo>
                    <a:pt x="323088" y="0"/>
                  </a:moveTo>
                  <a:lnTo>
                    <a:pt x="161543" y="694944"/>
                  </a:lnTo>
                  <a:lnTo>
                    <a:pt x="0" y="0"/>
                  </a:lnTo>
                  <a:lnTo>
                    <a:pt x="323088" y="0"/>
                  </a:lnTo>
                  <a:close/>
                </a:path>
              </a:pathLst>
            </a:custGeom>
            <a:ln w="19811">
              <a:solidFill>
                <a:srgbClr val="000000"/>
              </a:solidFill>
            </a:ln>
          </p:spPr>
          <p:txBody>
            <a:bodyPr wrap="square" lIns="0" tIns="0" rIns="0" bIns="0" rtlCol="0"/>
            <a:lstStyle/>
            <a:p>
              <a:endParaRPr/>
            </a:p>
          </p:txBody>
        </p:sp>
        <p:pic>
          <p:nvPicPr>
            <p:cNvPr id="62" name="object 62"/>
            <p:cNvPicPr/>
            <p:nvPr/>
          </p:nvPicPr>
          <p:blipFill>
            <a:blip r:embed="rId11" cstate="print"/>
            <a:stretch>
              <a:fillRect/>
            </a:stretch>
          </p:blipFill>
          <p:spPr>
            <a:xfrm>
              <a:off x="6422136" y="3858768"/>
              <a:ext cx="214884" cy="208787"/>
            </a:xfrm>
            <a:prstGeom prst="rect">
              <a:avLst/>
            </a:prstGeom>
          </p:spPr>
        </p:pic>
      </p:grpSp>
      <p:sp>
        <p:nvSpPr>
          <p:cNvPr id="63" name="object 63"/>
          <p:cNvSpPr txBox="1"/>
          <p:nvPr/>
        </p:nvSpPr>
        <p:spPr>
          <a:xfrm>
            <a:off x="659688" y="4181347"/>
            <a:ext cx="3876675" cy="1123315"/>
          </a:xfrm>
          <a:prstGeom prst="rect">
            <a:avLst/>
          </a:prstGeom>
        </p:spPr>
        <p:txBody>
          <a:bodyPr vert="horz" wrap="square" lIns="0" tIns="12700" rIns="0" bIns="0" rtlCol="0">
            <a:spAutoFit/>
          </a:bodyPr>
          <a:lstStyle/>
          <a:p>
            <a:pPr algn="ctr">
              <a:lnSpc>
                <a:spcPct val="100000"/>
              </a:lnSpc>
              <a:spcBef>
                <a:spcPts val="100"/>
              </a:spcBef>
            </a:pPr>
            <a:r>
              <a:rPr sz="1800" spc="-5" dirty="0">
                <a:solidFill>
                  <a:srgbClr val="585858"/>
                </a:solidFill>
                <a:latin typeface="Arial"/>
                <a:cs typeface="Arial"/>
              </a:rPr>
              <a:t>Классический</a:t>
            </a:r>
            <a:r>
              <a:rPr sz="1800" spc="-55" dirty="0">
                <a:solidFill>
                  <a:srgbClr val="585858"/>
                </a:solidFill>
                <a:latin typeface="Arial"/>
                <a:cs typeface="Arial"/>
              </a:rPr>
              <a:t> </a:t>
            </a:r>
            <a:r>
              <a:rPr sz="1800" spc="-20" dirty="0">
                <a:solidFill>
                  <a:srgbClr val="585858"/>
                </a:solidFill>
                <a:latin typeface="Arial"/>
                <a:cs typeface="Arial"/>
              </a:rPr>
              <a:t>подход:</a:t>
            </a:r>
            <a:endParaRPr sz="1800">
              <a:latin typeface="Arial"/>
              <a:cs typeface="Arial"/>
            </a:endParaRPr>
          </a:p>
          <a:p>
            <a:pPr marL="12700" marR="5080" indent="-1905" algn="ctr">
              <a:lnSpc>
                <a:spcPct val="100000"/>
              </a:lnSpc>
            </a:pPr>
            <a:r>
              <a:rPr sz="1800" dirty="0">
                <a:solidFill>
                  <a:srgbClr val="585858"/>
                </a:solidFill>
                <a:latin typeface="Arial"/>
                <a:cs typeface="Arial"/>
              </a:rPr>
              <a:t>Все</a:t>
            </a:r>
            <a:r>
              <a:rPr sz="1800" spc="-20" dirty="0">
                <a:solidFill>
                  <a:srgbClr val="585858"/>
                </a:solidFill>
                <a:latin typeface="Arial"/>
                <a:cs typeface="Arial"/>
              </a:rPr>
              <a:t> </a:t>
            </a:r>
            <a:r>
              <a:rPr sz="1800" spc="-10" dirty="0">
                <a:solidFill>
                  <a:srgbClr val="585858"/>
                </a:solidFill>
                <a:latin typeface="Arial"/>
                <a:cs typeface="Arial"/>
              </a:rPr>
              <a:t>управление</a:t>
            </a:r>
            <a:r>
              <a:rPr sz="1800" spc="15" dirty="0">
                <a:solidFill>
                  <a:srgbClr val="585858"/>
                </a:solidFill>
                <a:latin typeface="Arial"/>
                <a:cs typeface="Arial"/>
              </a:rPr>
              <a:t> </a:t>
            </a:r>
            <a:r>
              <a:rPr sz="1800" dirty="0">
                <a:solidFill>
                  <a:srgbClr val="585858"/>
                </a:solidFill>
                <a:latin typeface="Arial"/>
                <a:cs typeface="Arial"/>
              </a:rPr>
              <a:t>–</a:t>
            </a:r>
            <a:r>
              <a:rPr sz="1800" spc="-15" dirty="0">
                <a:solidFill>
                  <a:srgbClr val="585858"/>
                </a:solidFill>
                <a:latin typeface="Arial"/>
                <a:cs typeface="Arial"/>
              </a:rPr>
              <a:t> </a:t>
            </a:r>
            <a:r>
              <a:rPr sz="1800" spc="-5" dirty="0">
                <a:solidFill>
                  <a:srgbClr val="585858"/>
                </a:solidFill>
                <a:latin typeface="Arial"/>
                <a:cs typeface="Arial"/>
              </a:rPr>
              <a:t>на</a:t>
            </a:r>
            <a:r>
              <a:rPr sz="1800" spc="5" dirty="0">
                <a:solidFill>
                  <a:srgbClr val="585858"/>
                </a:solidFill>
                <a:latin typeface="Arial"/>
                <a:cs typeface="Arial"/>
              </a:rPr>
              <a:t> </a:t>
            </a:r>
            <a:r>
              <a:rPr sz="1800" spc="-10" dirty="0">
                <a:solidFill>
                  <a:srgbClr val="585858"/>
                </a:solidFill>
                <a:latin typeface="Arial"/>
                <a:cs typeface="Arial"/>
              </a:rPr>
              <a:t>менеджере, </a:t>
            </a:r>
            <a:r>
              <a:rPr sz="1800" spc="-5" dirty="0">
                <a:solidFill>
                  <a:srgbClr val="585858"/>
                </a:solidFill>
                <a:latin typeface="Arial"/>
                <a:cs typeface="Arial"/>
              </a:rPr>
              <a:t> способ </a:t>
            </a:r>
            <a:r>
              <a:rPr sz="1800" spc="-10" dirty="0">
                <a:solidFill>
                  <a:srgbClr val="585858"/>
                </a:solidFill>
                <a:latin typeface="Arial"/>
                <a:cs typeface="Arial"/>
              </a:rPr>
              <a:t>работы</a:t>
            </a:r>
            <a:r>
              <a:rPr sz="1800" spc="5" dirty="0">
                <a:solidFill>
                  <a:srgbClr val="585858"/>
                </a:solidFill>
                <a:latin typeface="Arial"/>
                <a:cs typeface="Arial"/>
              </a:rPr>
              <a:t> </a:t>
            </a:r>
            <a:r>
              <a:rPr sz="1800" dirty="0">
                <a:solidFill>
                  <a:srgbClr val="585858"/>
                </a:solidFill>
                <a:latin typeface="Arial"/>
                <a:cs typeface="Arial"/>
              </a:rPr>
              <a:t>–</a:t>
            </a:r>
            <a:r>
              <a:rPr sz="1800" spc="-5" dirty="0">
                <a:solidFill>
                  <a:srgbClr val="585858"/>
                </a:solidFill>
                <a:latin typeface="Arial"/>
                <a:cs typeface="Arial"/>
              </a:rPr>
              <a:t> на </a:t>
            </a:r>
            <a:r>
              <a:rPr sz="1800" spc="-15" dirty="0">
                <a:solidFill>
                  <a:srgbClr val="585858"/>
                </a:solidFill>
                <a:latin typeface="Arial"/>
                <a:cs typeface="Arial"/>
              </a:rPr>
              <a:t>его</a:t>
            </a:r>
            <a:r>
              <a:rPr sz="1800" spc="-5" dirty="0">
                <a:solidFill>
                  <a:srgbClr val="585858"/>
                </a:solidFill>
                <a:latin typeface="Arial"/>
                <a:cs typeface="Arial"/>
              </a:rPr>
              <a:t> </a:t>
            </a:r>
            <a:r>
              <a:rPr sz="1800" spc="-15" dirty="0">
                <a:solidFill>
                  <a:srgbClr val="585858"/>
                </a:solidFill>
                <a:latin typeface="Arial"/>
                <a:cs typeface="Arial"/>
              </a:rPr>
              <a:t>усмотрение, </a:t>
            </a:r>
            <a:r>
              <a:rPr sz="1800" spc="-484" dirty="0">
                <a:solidFill>
                  <a:srgbClr val="585858"/>
                </a:solidFill>
                <a:latin typeface="Arial"/>
                <a:cs typeface="Arial"/>
              </a:rPr>
              <a:t> </a:t>
            </a:r>
            <a:r>
              <a:rPr sz="1800" spc="-5" dirty="0">
                <a:solidFill>
                  <a:srgbClr val="585858"/>
                </a:solidFill>
                <a:latin typeface="Arial"/>
                <a:cs typeface="Arial"/>
              </a:rPr>
              <a:t>команда</a:t>
            </a:r>
            <a:r>
              <a:rPr sz="1800" dirty="0">
                <a:solidFill>
                  <a:srgbClr val="585858"/>
                </a:solidFill>
                <a:latin typeface="Arial"/>
                <a:cs typeface="Arial"/>
              </a:rPr>
              <a:t> </a:t>
            </a:r>
            <a:r>
              <a:rPr sz="1800" spc="-10" dirty="0">
                <a:solidFill>
                  <a:srgbClr val="585858"/>
                </a:solidFill>
                <a:latin typeface="Arial"/>
                <a:cs typeface="Arial"/>
              </a:rPr>
              <a:t>только</a:t>
            </a:r>
            <a:r>
              <a:rPr sz="1800" spc="-15" dirty="0">
                <a:solidFill>
                  <a:srgbClr val="585858"/>
                </a:solidFill>
                <a:latin typeface="Arial"/>
                <a:cs typeface="Arial"/>
              </a:rPr>
              <a:t> исполняет</a:t>
            </a:r>
            <a:endParaRPr sz="1800">
              <a:latin typeface="Arial"/>
              <a:cs typeface="Arial"/>
            </a:endParaRPr>
          </a:p>
        </p:txBody>
      </p:sp>
      <p:grpSp>
        <p:nvGrpSpPr>
          <p:cNvPr id="64" name="object 64"/>
          <p:cNvGrpSpPr/>
          <p:nvPr/>
        </p:nvGrpSpPr>
        <p:grpSpPr>
          <a:xfrm>
            <a:off x="7928864" y="1050797"/>
            <a:ext cx="3359150" cy="851535"/>
            <a:chOff x="7928864" y="1050797"/>
            <a:chExt cx="3359150" cy="851535"/>
          </a:xfrm>
        </p:grpSpPr>
        <p:sp>
          <p:nvSpPr>
            <p:cNvPr id="65" name="object 65"/>
            <p:cNvSpPr/>
            <p:nvPr/>
          </p:nvSpPr>
          <p:spPr>
            <a:xfrm>
              <a:off x="8693658" y="1050797"/>
              <a:ext cx="2593975" cy="780415"/>
            </a:xfrm>
            <a:custGeom>
              <a:avLst/>
              <a:gdLst/>
              <a:ahLst/>
              <a:cxnLst/>
              <a:rect l="l" t="t" r="r" b="b"/>
              <a:pathLst>
                <a:path w="2593975" h="780414">
                  <a:moveTo>
                    <a:pt x="2593848" y="0"/>
                  </a:moveTo>
                  <a:lnTo>
                    <a:pt x="0" y="0"/>
                  </a:lnTo>
                  <a:lnTo>
                    <a:pt x="0" y="780288"/>
                  </a:lnTo>
                  <a:lnTo>
                    <a:pt x="2593848" y="780288"/>
                  </a:lnTo>
                  <a:lnTo>
                    <a:pt x="2593848" y="0"/>
                  </a:lnTo>
                  <a:close/>
                </a:path>
              </a:pathLst>
            </a:custGeom>
            <a:solidFill>
              <a:srgbClr val="E6E6E6"/>
            </a:solidFill>
          </p:spPr>
          <p:txBody>
            <a:bodyPr wrap="square" lIns="0" tIns="0" rIns="0" bIns="0" rtlCol="0"/>
            <a:lstStyle/>
            <a:p>
              <a:endParaRPr/>
            </a:p>
          </p:txBody>
        </p:sp>
        <p:sp>
          <p:nvSpPr>
            <p:cNvPr id="66" name="object 66"/>
            <p:cNvSpPr/>
            <p:nvPr/>
          </p:nvSpPr>
          <p:spPr>
            <a:xfrm>
              <a:off x="7947914" y="1050797"/>
              <a:ext cx="727710" cy="832485"/>
            </a:xfrm>
            <a:custGeom>
              <a:avLst/>
              <a:gdLst/>
              <a:ahLst/>
              <a:cxnLst/>
              <a:rect l="l" t="t" r="r" b="b"/>
              <a:pathLst>
                <a:path w="727709" h="832485">
                  <a:moveTo>
                    <a:pt x="727709" y="0"/>
                  </a:moveTo>
                  <a:lnTo>
                    <a:pt x="727709" y="780288"/>
                  </a:lnTo>
                </a:path>
                <a:path w="727709" h="832485">
                  <a:moveTo>
                    <a:pt x="727709" y="427100"/>
                  </a:moveTo>
                  <a:lnTo>
                    <a:pt x="0" y="831976"/>
                  </a:lnTo>
                </a:path>
              </a:pathLst>
            </a:custGeom>
            <a:ln w="38100">
              <a:solidFill>
                <a:srgbClr val="A6A6A6"/>
              </a:solidFill>
            </a:ln>
          </p:spPr>
          <p:txBody>
            <a:bodyPr wrap="square" lIns="0" tIns="0" rIns="0" bIns="0" rtlCol="0"/>
            <a:lstStyle/>
            <a:p>
              <a:endParaRPr/>
            </a:p>
          </p:txBody>
        </p:sp>
      </p:grpSp>
      <p:sp>
        <p:nvSpPr>
          <p:cNvPr id="67" name="object 67"/>
          <p:cNvSpPr txBox="1"/>
          <p:nvPr/>
        </p:nvSpPr>
        <p:spPr>
          <a:xfrm>
            <a:off x="8694673" y="1054100"/>
            <a:ext cx="2593340" cy="757555"/>
          </a:xfrm>
          <a:prstGeom prst="rect">
            <a:avLst/>
          </a:prstGeom>
        </p:spPr>
        <p:txBody>
          <a:bodyPr vert="horz" wrap="square" lIns="0" tIns="12700" rIns="0" bIns="0" rtlCol="0">
            <a:spAutoFit/>
          </a:bodyPr>
          <a:lstStyle/>
          <a:p>
            <a:pPr marL="128270" marR="123189" indent="271145">
              <a:lnSpc>
                <a:spcPct val="100000"/>
              </a:lnSpc>
              <a:spcBef>
                <a:spcPts val="100"/>
              </a:spcBef>
            </a:pPr>
            <a:r>
              <a:rPr sz="2400" spc="-5" dirty="0">
                <a:solidFill>
                  <a:srgbClr val="585858"/>
                </a:solidFill>
                <a:latin typeface="Arial"/>
                <a:cs typeface="Arial"/>
              </a:rPr>
              <a:t>Scrum </a:t>
            </a:r>
            <a:r>
              <a:rPr sz="2400" spc="-20" dirty="0">
                <a:solidFill>
                  <a:srgbClr val="585858"/>
                </a:solidFill>
                <a:latin typeface="Arial"/>
                <a:cs typeface="Arial"/>
              </a:rPr>
              <a:t>делит </a:t>
            </a:r>
            <a:r>
              <a:rPr sz="2400" spc="-15" dirty="0">
                <a:solidFill>
                  <a:srgbClr val="585858"/>
                </a:solidFill>
                <a:latin typeface="Arial"/>
                <a:cs typeface="Arial"/>
              </a:rPr>
              <a:t> </a:t>
            </a:r>
            <a:r>
              <a:rPr sz="2400" spc="-60" dirty="0">
                <a:solidFill>
                  <a:srgbClr val="585858"/>
                </a:solidFill>
                <a:latin typeface="Arial"/>
                <a:cs typeface="Arial"/>
              </a:rPr>
              <a:t>о</a:t>
            </a:r>
            <a:r>
              <a:rPr sz="2400" spc="-5" dirty="0">
                <a:solidFill>
                  <a:srgbClr val="585858"/>
                </a:solidFill>
                <a:latin typeface="Arial"/>
                <a:cs typeface="Arial"/>
              </a:rPr>
              <a:t>т</a:t>
            </a:r>
            <a:r>
              <a:rPr sz="2400" spc="-30" dirty="0">
                <a:solidFill>
                  <a:srgbClr val="585858"/>
                </a:solidFill>
                <a:latin typeface="Arial"/>
                <a:cs typeface="Arial"/>
              </a:rPr>
              <a:t>в</a:t>
            </a:r>
            <a:r>
              <a:rPr sz="2400" spc="-95" dirty="0">
                <a:solidFill>
                  <a:srgbClr val="585858"/>
                </a:solidFill>
                <a:latin typeface="Arial"/>
                <a:cs typeface="Arial"/>
              </a:rPr>
              <a:t>е</a:t>
            </a:r>
            <a:r>
              <a:rPr sz="2400" spc="-25" dirty="0">
                <a:solidFill>
                  <a:srgbClr val="585858"/>
                </a:solidFill>
                <a:latin typeface="Arial"/>
                <a:cs typeface="Arial"/>
              </a:rPr>
              <a:t>т</a:t>
            </a:r>
            <a:r>
              <a:rPr sz="2400" spc="-5" dirty="0">
                <a:solidFill>
                  <a:srgbClr val="585858"/>
                </a:solidFill>
                <a:latin typeface="Arial"/>
                <a:cs typeface="Arial"/>
              </a:rPr>
              <a:t>ст</a:t>
            </a:r>
            <a:r>
              <a:rPr sz="2400" spc="-30" dirty="0">
                <a:solidFill>
                  <a:srgbClr val="585858"/>
                </a:solidFill>
                <a:latin typeface="Arial"/>
                <a:cs typeface="Arial"/>
              </a:rPr>
              <a:t>в</a:t>
            </a:r>
            <a:r>
              <a:rPr sz="2400" spc="-10" dirty="0">
                <a:solidFill>
                  <a:srgbClr val="585858"/>
                </a:solidFill>
                <a:latin typeface="Arial"/>
                <a:cs typeface="Arial"/>
              </a:rPr>
              <a:t>е</a:t>
            </a:r>
            <a:r>
              <a:rPr sz="2400" spc="-15" dirty="0">
                <a:solidFill>
                  <a:srgbClr val="585858"/>
                </a:solidFill>
                <a:latin typeface="Arial"/>
                <a:cs typeface="Arial"/>
              </a:rPr>
              <a:t>н</a:t>
            </a:r>
            <a:r>
              <a:rPr sz="2400" spc="-10" dirty="0">
                <a:solidFill>
                  <a:srgbClr val="585858"/>
                </a:solidFill>
                <a:latin typeface="Arial"/>
                <a:cs typeface="Arial"/>
              </a:rPr>
              <a:t>н</a:t>
            </a:r>
            <a:r>
              <a:rPr sz="2400" spc="-15" dirty="0">
                <a:solidFill>
                  <a:srgbClr val="585858"/>
                </a:solidFill>
                <a:latin typeface="Arial"/>
                <a:cs typeface="Arial"/>
              </a:rPr>
              <a:t>о</a:t>
            </a:r>
            <a:r>
              <a:rPr sz="2400" spc="-5" dirty="0">
                <a:solidFill>
                  <a:srgbClr val="585858"/>
                </a:solidFill>
                <a:latin typeface="Arial"/>
                <a:cs typeface="Arial"/>
              </a:rPr>
              <a:t>сть</a:t>
            </a:r>
            <a:endParaRPr sz="2400">
              <a:latin typeface="Arial"/>
              <a:cs typeface="Arial"/>
            </a:endParaRPr>
          </a:p>
        </p:txBody>
      </p:sp>
      <p:grpSp>
        <p:nvGrpSpPr>
          <p:cNvPr id="68" name="object 68"/>
          <p:cNvGrpSpPr/>
          <p:nvPr/>
        </p:nvGrpSpPr>
        <p:grpSpPr>
          <a:xfrm>
            <a:off x="5387466" y="1120139"/>
            <a:ext cx="2445385" cy="1457960"/>
            <a:chOff x="5387466" y="1120139"/>
            <a:chExt cx="2445385" cy="1457960"/>
          </a:xfrm>
        </p:grpSpPr>
        <p:sp>
          <p:nvSpPr>
            <p:cNvPr id="69" name="object 69"/>
            <p:cNvSpPr/>
            <p:nvPr/>
          </p:nvSpPr>
          <p:spPr>
            <a:xfrm>
              <a:off x="5410961" y="1139189"/>
              <a:ext cx="2421890" cy="622300"/>
            </a:xfrm>
            <a:custGeom>
              <a:avLst/>
              <a:gdLst/>
              <a:ahLst/>
              <a:cxnLst/>
              <a:rect l="l" t="t" r="r" b="b"/>
              <a:pathLst>
                <a:path w="2421890" h="622300">
                  <a:moveTo>
                    <a:pt x="2421636" y="0"/>
                  </a:moveTo>
                  <a:lnTo>
                    <a:pt x="0" y="0"/>
                  </a:lnTo>
                  <a:lnTo>
                    <a:pt x="0" y="621791"/>
                  </a:lnTo>
                  <a:lnTo>
                    <a:pt x="2421636" y="621791"/>
                  </a:lnTo>
                  <a:lnTo>
                    <a:pt x="2421636" y="0"/>
                  </a:lnTo>
                  <a:close/>
                </a:path>
              </a:pathLst>
            </a:custGeom>
            <a:solidFill>
              <a:srgbClr val="E6E6E6"/>
            </a:solidFill>
          </p:spPr>
          <p:txBody>
            <a:bodyPr wrap="square" lIns="0" tIns="0" rIns="0" bIns="0" rtlCol="0"/>
            <a:lstStyle/>
            <a:p>
              <a:endParaRPr/>
            </a:p>
          </p:txBody>
        </p:sp>
        <p:sp>
          <p:nvSpPr>
            <p:cNvPr id="70" name="object 70"/>
            <p:cNvSpPr/>
            <p:nvPr/>
          </p:nvSpPr>
          <p:spPr>
            <a:xfrm>
              <a:off x="5406516" y="1139189"/>
              <a:ext cx="851535" cy="1419860"/>
            </a:xfrm>
            <a:custGeom>
              <a:avLst/>
              <a:gdLst/>
              <a:ahLst/>
              <a:cxnLst/>
              <a:rect l="l" t="t" r="r" b="b"/>
              <a:pathLst>
                <a:path w="851535" h="1419860">
                  <a:moveTo>
                    <a:pt x="0" y="0"/>
                  </a:moveTo>
                  <a:lnTo>
                    <a:pt x="0" y="621792"/>
                  </a:lnTo>
                </a:path>
                <a:path w="851535" h="1419860">
                  <a:moveTo>
                    <a:pt x="0" y="618109"/>
                  </a:moveTo>
                  <a:lnTo>
                    <a:pt x="851535" y="1419606"/>
                  </a:lnTo>
                </a:path>
              </a:pathLst>
            </a:custGeom>
            <a:ln w="38100">
              <a:solidFill>
                <a:srgbClr val="A6A6A6"/>
              </a:solidFill>
            </a:ln>
          </p:spPr>
          <p:txBody>
            <a:bodyPr wrap="square" lIns="0" tIns="0" rIns="0" bIns="0" rtlCol="0"/>
            <a:lstStyle/>
            <a:p>
              <a:endParaRPr/>
            </a:p>
          </p:txBody>
        </p:sp>
      </p:grpSp>
      <p:sp>
        <p:nvSpPr>
          <p:cNvPr id="71" name="object 71"/>
          <p:cNvSpPr txBox="1"/>
          <p:nvPr/>
        </p:nvSpPr>
        <p:spPr>
          <a:xfrm>
            <a:off x="5425566" y="1157096"/>
            <a:ext cx="2407285" cy="574675"/>
          </a:xfrm>
          <a:prstGeom prst="rect">
            <a:avLst/>
          </a:prstGeom>
        </p:spPr>
        <p:txBody>
          <a:bodyPr vert="horz" wrap="square" lIns="0" tIns="12700" rIns="0" bIns="0" rtlCol="0">
            <a:spAutoFit/>
          </a:bodyPr>
          <a:lstStyle/>
          <a:p>
            <a:pPr marR="5715" algn="ctr">
              <a:lnSpc>
                <a:spcPct val="100000"/>
              </a:lnSpc>
              <a:spcBef>
                <a:spcPts val="100"/>
              </a:spcBef>
            </a:pPr>
            <a:r>
              <a:rPr sz="1800" b="1" dirty="0">
                <a:solidFill>
                  <a:srgbClr val="585858"/>
                </a:solidFill>
                <a:latin typeface="Arial"/>
                <a:cs typeface="Arial"/>
              </a:rPr>
              <a:t>Product</a:t>
            </a:r>
            <a:r>
              <a:rPr sz="1800" b="1" spc="-55" dirty="0">
                <a:solidFill>
                  <a:srgbClr val="585858"/>
                </a:solidFill>
                <a:latin typeface="Arial"/>
                <a:cs typeface="Arial"/>
              </a:rPr>
              <a:t> </a:t>
            </a:r>
            <a:r>
              <a:rPr sz="1800" b="1" spc="5" dirty="0">
                <a:solidFill>
                  <a:srgbClr val="585858"/>
                </a:solidFill>
                <a:latin typeface="Arial"/>
                <a:cs typeface="Arial"/>
              </a:rPr>
              <a:t>Owner</a:t>
            </a:r>
            <a:endParaRPr sz="1800">
              <a:latin typeface="Arial"/>
              <a:cs typeface="Arial"/>
            </a:endParaRPr>
          </a:p>
          <a:p>
            <a:pPr marR="6350" algn="ctr">
              <a:lnSpc>
                <a:spcPct val="100000"/>
              </a:lnSpc>
            </a:pPr>
            <a:r>
              <a:rPr sz="1800" spc="-20" dirty="0">
                <a:solidFill>
                  <a:srgbClr val="585858"/>
                </a:solidFill>
                <a:latin typeface="Arial"/>
                <a:cs typeface="Arial"/>
              </a:rPr>
              <a:t>управляет</a:t>
            </a:r>
            <a:r>
              <a:rPr sz="1800" spc="-10" dirty="0">
                <a:solidFill>
                  <a:srgbClr val="585858"/>
                </a:solidFill>
                <a:latin typeface="Arial"/>
                <a:cs typeface="Arial"/>
              </a:rPr>
              <a:t> продуктом</a:t>
            </a:r>
            <a:endParaRPr sz="1800">
              <a:latin typeface="Arial"/>
              <a:cs typeface="Arial"/>
            </a:endParaRPr>
          </a:p>
        </p:txBody>
      </p:sp>
      <p:grpSp>
        <p:nvGrpSpPr>
          <p:cNvPr id="72" name="object 72"/>
          <p:cNvGrpSpPr/>
          <p:nvPr/>
        </p:nvGrpSpPr>
        <p:grpSpPr>
          <a:xfrm>
            <a:off x="3180588" y="1901063"/>
            <a:ext cx="8543290" cy="1546225"/>
            <a:chOff x="3180588" y="1901063"/>
            <a:chExt cx="8543290" cy="1546225"/>
          </a:xfrm>
        </p:grpSpPr>
        <p:sp>
          <p:nvSpPr>
            <p:cNvPr id="73" name="object 73"/>
            <p:cNvSpPr/>
            <p:nvPr/>
          </p:nvSpPr>
          <p:spPr>
            <a:xfrm>
              <a:off x="8999982" y="2806446"/>
              <a:ext cx="2662555" cy="622300"/>
            </a:xfrm>
            <a:custGeom>
              <a:avLst/>
              <a:gdLst/>
              <a:ahLst/>
              <a:cxnLst/>
              <a:rect l="l" t="t" r="r" b="b"/>
              <a:pathLst>
                <a:path w="2662554" h="622300">
                  <a:moveTo>
                    <a:pt x="2662428" y="0"/>
                  </a:moveTo>
                  <a:lnTo>
                    <a:pt x="0" y="0"/>
                  </a:lnTo>
                  <a:lnTo>
                    <a:pt x="0" y="621791"/>
                  </a:lnTo>
                  <a:lnTo>
                    <a:pt x="2662428" y="621791"/>
                  </a:lnTo>
                  <a:lnTo>
                    <a:pt x="2662428" y="0"/>
                  </a:lnTo>
                  <a:close/>
                </a:path>
              </a:pathLst>
            </a:custGeom>
            <a:solidFill>
              <a:srgbClr val="E6E6E6"/>
            </a:solidFill>
          </p:spPr>
          <p:txBody>
            <a:bodyPr wrap="square" lIns="0" tIns="0" rIns="0" bIns="0" rtlCol="0"/>
            <a:lstStyle/>
            <a:p>
              <a:endParaRPr/>
            </a:p>
          </p:txBody>
        </p:sp>
        <p:sp>
          <p:nvSpPr>
            <p:cNvPr id="74" name="object 74"/>
            <p:cNvSpPr/>
            <p:nvPr/>
          </p:nvSpPr>
          <p:spPr>
            <a:xfrm>
              <a:off x="8265159" y="2806446"/>
              <a:ext cx="716280" cy="622300"/>
            </a:xfrm>
            <a:custGeom>
              <a:avLst/>
              <a:gdLst/>
              <a:ahLst/>
              <a:cxnLst/>
              <a:rect l="l" t="t" r="r" b="b"/>
              <a:pathLst>
                <a:path w="716279" h="622300">
                  <a:moveTo>
                    <a:pt x="716153" y="0"/>
                  </a:moveTo>
                  <a:lnTo>
                    <a:pt x="716153" y="621791"/>
                  </a:lnTo>
                </a:path>
                <a:path w="716279" h="622300">
                  <a:moveTo>
                    <a:pt x="716153" y="110236"/>
                  </a:moveTo>
                  <a:lnTo>
                    <a:pt x="0" y="191388"/>
                  </a:lnTo>
                </a:path>
              </a:pathLst>
            </a:custGeom>
            <a:ln w="38100">
              <a:solidFill>
                <a:srgbClr val="A6A6A6"/>
              </a:solidFill>
            </a:ln>
          </p:spPr>
          <p:txBody>
            <a:bodyPr wrap="square" lIns="0" tIns="0" rIns="0" bIns="0" rtlCol="0"/>
            <a:lstStyle/>
            <a:p>
              <a:endParaRPr/>
            </a:p>
          </p:txBody>
        </p:sp>
        <p:sp>
          <p:nvSpPr>
            <p:cNvPr id="75" name="object 75"/>
            <p:cNvSpPr/>
            <p:nvPr/>
          </p:nvSpPr>
          <p:spPr>
            <a:xfrm>
              <a:off x="8693658" y="1994154"/>
              <a:ext cx="3030220" cy="622300"/>
            </a:xfrm>
            <a:custGeom>
              <a:avLst/>
              <a:gdLst/>
              <a:ahLst/>
              <a:cxnLst/>
              <a:rect l="l" t="t" r="r" b="b"/>
              <a:pathLst>
                <a:path w="3030220" h="622300">
                  <a:moveTo>
                    <a:pt x="3029711" y="0"/>
                  </a:moveTo>
                  <a:lnTo>
                    <a:pt x="0" y="0"/>
                  </a:lnTo>
                  <a:lnTo>
                    <a:pt x="0" y="621791"/>
                  </a:lnTo>
                  <a:lnTo>
                    <a:pt x="3029711" y="621791"/>
                  </a:lnTo>
                  <a:lnTo>
                    <a:pt x="3029711" y="0"/>
                  </a:lnTo>
                  <a:close/>
                </a:path>
              </a:pathLst>
            </a:custGeom>
            <a:solidFill>
              <a:srgbClr val="FAE6B3"/>
            </a:solidFill>
          </p:spPr>
          <p:txBody>
            <a:bodyPr wrap="square" lIns="0" tIns="0" rIns="0" bIns="0" rtlCol="0"/>
            <a:lstStyle/>
            <a:p>
              <a:endParaRPr/>
            </a:p>
          </p:txBody>
        </p:sp>
        <p:sp>
          <p:nvSpPr>
            <p:cNvPr id="76" name="object 76"/>
            <p:cNvSpPr/>
            <p:nvPr/>
          </p:nvSpPr>
          <p:spPr>
            <a:xfrm>
              <a:off x="7919592" y="1994154"/>
              <a:ext cx="760095" cy="622300"/>
            </a:xfrm>
            <a:custGeom>
              <a:avLst/>
              <a:gdLst/>
              <a:ahLst/>
              <a:cxnLst/>
              <a:rect l="l" t="t" r="r" b="b"/>
              <a:pathLst>
                <a:path w="760095" h="622300">
                  <a:moveTo>
                    <a:pt x="759713" y="0"/>
                  </a:moveTo>
                  <a:lnTo>
                    <a:pt x="759713" y="621792"/>
                  </a:lnTo>
                </a:path>
                <a:path w="760095" h="622300">
                  <a:moveTo>
                    <a:pt x="759713" y="156337"/>
                  </a:moveTo>
                  <a:lnTo>
                    <a:pt x="0" y="350138"/>
                  </a:lnTo>
                </a:path>
              </a:pathLst>
            </a:custGeom>
            <a:ln w="38100">
              <a:solidFill>
                <a:srgbClr val="A6A6A6"/>
              </a:solidFill>
            </a:ln>
          </p:spPr>
          <p:txBody>
            <a:bodyPr wrap="square" lIns="0" tIns="0" rIns="0" bIns="0" rtlCol="0"/>
            <a:lstStyle/>
            <a:p>
              <a:endParaRPr/>
            </a:p>
          </p:txBody>
        </p:sp>
        <p:sp>
          <p:nvSpPr>
            <p:cNvPr id="77" name="object 77"/>
            <p:cNvSpPr/>
            <p:nvPr/>
          </p:nvSpPr>
          <p:spPr>
            <a:xfrm>
              <a:off x="3180588" y="1901063"/>
              <a:ext cx="2671445" cy="1383030"/>
            </a:xfrm>
            <a:custGeom>
              <a:avLst/>
              <a:gdLst/>
              <a:ahLst/>
              <a:cxnLst/>
              <a:rect l="l" t="t" r="r" b="b"/>
              <a:pathLst>
                <a:path w="2671445" h="1383029">
                  <a:moveTo>
                    <a:pt x="119125" y="0"/>
                  </a:moveTo>
                  <a:lnTo>
                    <a:pt x="0" y="292735"/>
                  </a:lnTo>
                  <a:lnTo>
                    <a:pt x="2318639" y="1236599"/>
                  </a:lnTo>
                  <a:lnTo>
                    <a:pt x="2259076" y="1382902"/>
                  </a:lnTo>
                  <a:lnTo>
                    <a:pt x="2670937" y="1209421"/>
                  </a:lnTo>
                  <a:lnTo>
                    <a:pt x="2497328" y="797433"/>
                  </a:lnTo>
                  <a:lnTo>
                    <a:pt x="2437765" y="943863"/>
                  </a:lnTo>
                  <a:lnTo>
                    <a:pt x="119125" y="0"/>
                  </a:lnTo>
                  <a:close/>
                </a:path>
              </a:pathLst>
            </a:custGeom>
            <a:solidFill>
              <a:srgbClr val="FF0000"/>
            </a:solidFill>
          </p:spPr>
          <p:txBody>
            <a:bodyPr wrap="square" lIns="0" tIns="0" rIns="0" bIns="0" rtlCol="0"/>
            <a:lstStyle/>
            <a:p>
              <a:endParaRPr/>
            </a:p>
          </p:txBody>
        </p:sp>
      </p:grpSp>
      <p:sp>
        <p:nvSpPr>
          <p:cNvPr id="78" name="object 78"/>
          <p:cNvSpPr txBox="1"/>
          <p:nvPr/>
        </p:nvSpPr>
        <p:spPr>
          <a:xfrm>
            <a:off x="8698356" y="2011171"/>
            <a:ext cx="3025140" cy="1388110"/>
          </a:xfrm>
          <a:prstGeom prst="rect">
            <a:avLst/>
          </a:prstGeom>
        </p:spPr>
        <p:txBody>
          <a:bodyPr vert="horz" wrap="square" lIns="0" tIns="12700" rIns="0" bIns="0" rtlCol="0">
            <a:spAutoFit/>
          </a:bodyPr>
          <a:lstStyle/>
          <a:p>
            <a:pPr algn="ctr">
              <a:lnSpc>
                <a:spcPct val="100000"/>
              </a:lnSpc>
              <a:spcBef>
                <a:spcPts val="100"/>
              </a:spcBef>
            </a:pPr>
            <a:r>
              <a:rPr sz="1800" spc="-10" dirty="0">
                <a:solidFill>
                  <a:srgbClr val="585858"/>
                </a:solidFill>
                <a:latin typeface="Arial"/>
                <a:cs typeface="Arial"/>
              </a:rPr>
              <a:t>Артефакты</a:t>
            </a:r>
            <a:r>
              <a:rPr sz="1800" spc="-25" dirty="0">
                <a:solidFill>
                  <a:srgbClr val="585858"/>
                </a:solidFill>
                <a:latin typeface="Arial"/>
                <a:cs typeface="Arial"/>
              </a:rPr>
              <a:t> </a:t>
            </a:r>
            <a:r>
              <a:rPr sz="1800" spc="-10" dirty="0">
                <a:solidFill>
                  <a:srgbClr val="585858"/>
                </a:solidFill>
                <a:latin typeface="Arial"/>
                <a:cs typeface="Arial"/>
              </a:rPr>
              <a:t>показывают</a:t>
            </a:r>
            <a:endParaRPr sz="1800">
              <a:latin typeface="Arial"/>
              <a:cs typeface="Arial"/>
            </a:endParaRPr>
          </a:p>
          <a:p>
            <a:pPr algn="ctr">
              <a:lnSpc>
                <a:spcPct val="100000"/>
              </a:lnSpc>
            </a:pPr>
            <a:r>
              <a:rPr sz="1800" spc="-10" dirty="0">
                <a:solidFill>
                  <a:srgbClr val="585858"/>
                </a:solidFill>
                <a:latin typeface="Arial"/>
                <a:cs typeface="Arial"/>
              </a:rPr>
              <a:t>продвижение </a:t>
            </a:r>
            <a:r>
              <a:rPr sz="1800" dirty="0">
                <a:solidFill>
                  <a:srgbClr val="585858"/>
                </a:solidFill>
                <a:latin typeface="Arial"/>
                <a:cs typeface="Arial"/>
              </a:rPr>
              <a:t>к</a:t>
            </a:r>
            <a:r>
              <a:rPr sz="1800" spc="-20" dirty="0">
                <a:solidFill>
                  <a:srgbClr val="585858"/>
                </a:solidFill>
                <a:latin typeface="Arial"/>
                <a:cs typeface="Arial"/>
              </a:rPr>
              <a:t> </a:t>
            </a:r>
            <a:r>
              <a:rPr sz="1800" spc="-35" dirty="0">
                <a:solidFill>
                  <a:srgbClr val="585858"/>
                </a:solidFill>
                <a:latin typeface="Arial"/>
                <a:cs typeface="Arial"/>
              </a:rPr>
              <a:t>результату</a:t>
            </a:r>
            <a:endParaRPr sz="1800">
              <a:latin typeface="Arial"/>
              <a:cs typeface="Arial"/>
            </a:endParaRPr>
          </a:p>
          <a:p>
            <a:pPr>
              <a:lnSpc>
                <a:spcPct val="100000"/>
              </a:lnSpc>
              <a:spcBef>
                <a:spcPts val="15"/>
              </a:spcBef>
            </a:pPr>
            <a:endParaRPr sz="1800">
              <a:latin typeface="Arial"/>
              <a:cs typeface="Arial"/>
            </a:endParaRPr>
          </a:p>
          <a:p>
            <a:pPr marL="240029" algn="ctr">
              <a:lnSpc>
                <a:spcPct val="100000"/>
              </a:lnSpc>
            </a:pPr>
            <a:r>
              <a:rPr sz="1800" b="1" spc="-5" dirty="0">
                <a:solidFill>
                  <a:srgbClr val="585858"/>
                </a:solidFill>
                <a:latin typeface="Arial"/>
                <a:cs typeface="Arial"/>
              </a:rPr>
              <a:t>Scrum</a:t>
            </a:r>
            <a:r>
              <a:rPr sz="1800" b="1" spc="-35" dirty="0">
                <a:solidFill>
                  <a:srgbClr val="585858"/>
                </a:solidFill>
                <a:latin typeface="Arial"/>
                <a:cs typeface="Arial"/>
              </a:rPr>
              <a:t> </a:t>
            </a:r>
            <a:r>
              <a:rPr sz="1800" b="1" spc="-5" dirty="0">
                <a:solidFill>
                  <a:srgbClr val="585858"/>
                </a:solidFill>
                <a:latin typeface="Arial"/>
                <a:cs typeface="Arial"/>
              </a:rPr>
              <a:t>Master</a:t>
            </a:r>
            <a:endParaRPr sz="1800">
              <a:latin typeface="Arial"/>
              <a:cs typeface="Arial"/>
            </a:endParaRPr>
          </a:p>
          <a:p>
            <a:pPr marL="243204" algn="ctr">
              <a:lnSpc>
                <a:spcPct val="100000"/>
              </a:lnSpc>
            </a:pPr>
            <a:r>
              <a:rPr sz="1800" spc="-20" dirty="0">
                <a:solidFill>
                  <a:srgbClr val="585858"/>
                </a:solidFill>
                <a:latin typeface="Arial"/>
                <a:cs typeface="Arial"/>
              </a:rPr>
              <a:t>соорганизует</a:t>
            </a:r>
            <a:r>
              <a:rPr sz="1800" spc="30" dirty="0">
                <a:solidFill>
                  <a:srgbClr val="585858"/>
                </a:solidFill>
                <a:latin typeface="Arial"/>
                <a:cs typeface="Arial"/>
              </a:rPr>
              <a:t> </a:t>
            </a:r>
            <a:r>
              <a:rPr sz="1800" spc="-5" dirty="0">
                <a:solidFill>
                  <a:srgbClr val="585858"/>
                </a:solidFill>
                <a:latin typeface="Arial"/>
                <a:cs typeface="Arial"/>
              </a:rPr>
              <a:t>команду</a:t>
            </a:r>
            <a:endParaRPr sz="1800">
              <a:latin typeface="Arial"/>
              <a:cs typeface="Arial"/>
            </a:endParaRPr>
          </a:p>
        </p:txBody>
      </p:sp>
      <p:grpSp>
        <p:nvGrpSpPr>
          <p:cNvPr id="79" name="object 79"/>
          <p:cNvGrpSpPr/>
          <p:nvPr/>
        </p:nvGrpSpPr>
        <p:grpSpPr>
          <a:xfrm>
            <a:off x="7388859" y="4585842"/>
            <a:ext cx="4370070" cy="875030"/>
            <a:chOff x="7388859" y="4585842"/>
            <a:chExt cx="4370070" cy="875030"/>
          </a:xfrm>
        </p:grpSpPr>
        <p:sp>
          <p:nvSpPr>
            <p:cNvPr id="80" name="object 80"/>
            <p:cNvSpPr/>
            <p:nvPr/>
          </p:nvSpPr>
          <p:spPr>
            <a:xfrm>
              <a:off x="7703057" y="4744973"/>
              <a:ext cx="4055745" cy="696595"/>
            </a:xfrm>
            <a:custGeom>
              <a:avLst/>
              <a:gdLst/>
              <a:ahLst/>
              <a:cxnLst/>
              <a:rect l="l" t="t" r="r" b="b"/>
              <a:pathLst>
                <a:path w="4055745" h="696595">
                  <a:moveTo>
                    <a:pt x="4055363" y="0"/>
                  </a:moveTo>
                  <a:lnTo>
                    <a:pt x="0" y="0"/>
                  </a:lnTo>
                  <a:lnTo>
                    <a:pt x="0" y="696467"/>
                  </a:lnTo>
                  <a:lnTo>
                    <a:pt x="4055363" y="696467"/>
                  </a:lnTo>
                  <a:lnTo>
                    <a:pt x="4055363" y="0"/>
                  </a:lnTo>
                  <a:close/>
                </a:path>
              </a:pathLst>
            </a:custGeom>
            <a:solidFill>
              <a:srgbClr val="E6E6E6"/>
            </a:solidFill>
          </p:spPr>
          <p:txBody>
            <a:bodyPr wrap="square" lIns="0" tIns="0" rIns="0" bIns="0" rtlCol="0"/>
            <a:lstStyle/>
            <a:p>
              <a:endParaRPr/>
            </a:p>
          </p:txBody>
        </p:sp>
        <p:sp>
          <p:nvSpPr>
            <p:cNvPr id="81" name="object 81"/>
            <p:cNvSpPr/>
            <p:nvPr/>
          </p:nvSpPr>
          <p:spPr>
            <a:xfrm>
              <a:off x="7407909" y="4604892"/>
              <a:ext cx="293370" cy="836930"/>
            </a:xfrm>
            <a:custGeom>
              <a:avLst/>
              <a:gdLst/>
              <a:ahLst/>
              <a:cxnLst/>
              <a:rect l="l" t="t" r="r" b="b"/>
              <a:pathLst>
                <a:path w="293370" h="836929">
                  <a:moveTo>
                    <a:pt x="293116" y="140080"/>
                  </a:moveTo>
                  <a:lnTo>
                    <a:pt x="293116" y="836548"/>
                  </a:lnTo>
                </a:path>
                <a:path w="293370" h="836929">
                  <a:moveTo>
                    <a:pt x="293116" y="235711"/>
                  </a:moveTo>
                  <a:lnTo>
                    <a:pt x="0" y="0"/>
                  </a:lnTo>
                </a:path>
              </a:pathLst>
            </a:custGeom>
            <a:ln w="38100">
              <a:solidFill>
                <a:srgbClr val="A6A6A6"/>
              </a:solidFill>
            </a:ln>
          </p:spPr>
          <p:txBody>
            <a:bodyPr wrap="square" lIns="0" tIns="0" rIns="0" bIns="0" rtlCol="0"/>
            <a:lstStyle/>
            <a:p>
              <a:endParaRPr/>
            </a:p>
          </p:txBody>
        </p:sp>
      </p:grpSp>
      <p:sp>
        <p:nvSpPr>
          <p:cNvPr id="82" name="object 82"/>
          <p:cNvSpPr txBox="1"/>
          <p:nvPr/>
        </p:nvSpPr>
        <p:spPr>
          <a:xfrm>
            <a:off x="7777098" y="4800345"/>
            <a:ext cx="3909060" cy="574040"/>
          </a:xfrm>
          <a:prstGeom prst="rect">
            <a:avLst/>
          </a:prstGeom>
        </p:spPr>
        <p:txBody>
          <a:bodyPr vert="horz" wrap="square" lIns="0" tIns="12700" rIns="0" bIns="0" rtlCol="0">
            <a:spAutoFit/>
          </a:bodyPr>
          <a:lstStyle/>
          <a:p>
            <a:pPr marL="140335" marR="5080" indent="-128270">
              <a:lnSpc>
                <a:spcPct val="100000"/>
              </a:lnSpc>
              <a:spcBef>
                <a:spcPts val="100"/>
              </a:spcBef>
            </a:pPr>
            <a:r>
              <a:rPr sz="1800" b="1" spc="-10" dirty="0">
                <a:solidFill>
                  <a:srgbClr val="585858"/>
                </a:solidFill>
                <a:latin typeface="Arial"/>
                <a:cs typeface="Arial"/>
              </a:rPr>
              <a:t>Команда</a:t>
            </a:r>
            <a:r>
              <a:rPr sz="1800" b="1" spc="-25" dirty="0">
                <a:solidFill>
                  <a:srgbClr val="585858"/>
                </a:solidFill>
                <a:latin typeface="Arial"/>
                <a:cs typeface="Arial"/>
              </a:rPr>
              <a:t> </a:t>
            </a:r>
            <a:r>
              <a:rPr sz="1800" b="1" spc="-15" dirty="0">
                <a:solidFill>
                  <a:srgbClr val="585858"/>
                </a:solidFill>
                <a:latin typeface="Arial"/>
                <a:cs typeface="Arial"/>
              </a:rPr>
              <a:t>самоуправляется</a:t>
            </a:r>
            <a:r>
              <a:rPr sz="1800" b="1" spc="45" dirty="0">
                <a:solidFill>
                  <a:srgbClr val="585858"/>
                </a:solidFill>
                <a:latin typeface="Arial"/>
                <a:cs typeface="Arial"/>
              </a:rPr>
              <a:t> </a:t>
            </a:r>
            <a:r>
              <a:rPr sz="1800" dirty="0">
                <a:solidFill>
                  <a:srgbClr val="585858"/>
                </a:solidFill>
                <a:latin typeface="Arial"/>
                <a:cs typeface="Arial"/>
              </a:rPr>
              <a:t>–</a:t>
            </a:r>
            <a:r>
              <a:rPr sz="1800" spc="-15" dirty="0">
                <a:solidFill>
                  <a:srgbClr val="585858"/>
                </a:solidFill>
                <a:latin typeface="Arial"/>
                <a:cs typeface="Arial"/>
              </a:rPr>
              <a:t> </a:t>
            </a:r>
            <a:r>
              <a:rPr sz="1800" spc="-5" dirty="0">
                <a:solidFill>
                  <a:srgbClr val="585858"/>
                </a:solidFill>
                <a:latin typeface="Arial"/>
                <a:cs typeface="Arial"/>
              </a:rPr>
              <a:t>часть </a:t>
            </a:r>
            <a:r>
              <a:rPr sz="1800" spc="-484" dirty="0">
                <a:solidFill>
                  <a:srgbClr val="585858"/>
                </a:solidFill>
                <a:latin typeface="Arial"/>
                <a:cs typeface="Arial"/>
              </a:rPr>
              <a:t> </a:t>
            </a:r>
            <a:r>
              <a:rPr sz="1800" spc="-10" dirty="0">
                <a:solidFill>
                  <a:srgbClr val="585858"/>
                </a:solidFill>
                <a:latin typeface="Arial"/>
                <a:cs typeface="Arial"/>
              </a:rPr>
              <a:t>функций управления</a:t>
            </a:r>
            <a:r>
              <a:rPr sz="1800" spc="5" dirty="0">
                <a:solidFill>
                  <a:srgbClr val="585858"/>
                </a:solidFill>
                <a:latin typeface="Arial"/>
                <a:cs typeface="Arial"/>
              </a:rPr>
              <a:t> </a:t>
            </a:r>
            <a:r>
              <a:rPr sz="1800" dirty="0">
                <a:solidFill>
                  <a:srgbClr val="585858"/>
                </a:solidFill>
                <a:latin typeface="Arial"/>
                <a:cs typeface="Arial"/>
              </a:rPr>
              <a:t>у</a:t>
            </a:r>
            <a:r>
              <a:rPr sz="1800" spc="-10" dirty="0">
                <a:solidFill>
                  <a:srgbClr val="585858"/>
                </a:solidFill>
                <a:latin typeface="Arial"/>
                <a:cs typeface="Arial"/>
              </a:rPr>
              <a:t> </a:t>
            </a:r>
            <a:r>
              <a:rPr sz="1800" spc="-5" dirty="0">
                <a:solidFill>
                  <a:srgbClr val="585858"/>
                </a:solidFill>
                <a:latin typeface="Arial"/>
                <a:cs typeface="Arial"/>
              </a:rPr>
              <a:t>нее</a:t>
            </a:r>
            <a:r>
              <a:rPr sz="1800" spc="-25" dirty="0">
                <a:solidFill>
                  <a:srgbClr val="585858"/>
                </a:solidFill>
                <a:latin typeface="Arial"/>
                <a:cs typeface="Arial"/>
              </a:rPr>
              <a:t> </a:t>
            </a:r>
            <a:r>
              <a:rPr sz="1800" spc="-5" dirty="0">
                <a:solidFill>
                  <a:srgbClr val="585858"/>
                </a:solidFill>
                <a:latin typeface="Arial"/>
                <a:cs typeface="Arial"/>
              </a:rPr>
              <a:t>внутри</a:t>
            </a:r>
            <a:endParaRPr sz="1800">
              <a:latin typeface="Arial"/>
              <a:cs typeface="Arial"/>
            </a:endParaRPr>
          </a:p>
        </p:txBody>
      </p:sp>
      <p:grpSp>
        <p:nvGrpSpPr>
          <p:cNvPr id="83" name="object 83"/>
          <p:cNvGrpSpPr/>
          <p:nvPr/>
        </p:nvGrpSpPr>
        <p:grpSpPr>
          <a:xfrm>
            <a:off x="2127440" y="2439860"/>
            <a:ext cx="8542655" cy="4101465"/>
            <a:chOff x="2127440" y="2439860"/>
            <a:chExt cx="8542655" cy="4101465"/>
          </a:xfrm>
        </p:grpSpPr>
        <p:sp>
          <p:nvSpPr>
            <p:cNvPr id="84" name="object 84"/>
            <p:cNvSpPr/>
            <p:nvPr/>
          </p:nvSpPr>
          <p:spPr>
            <a:xfrm>
              <a:off x="6529577" y="2923794"/>
              <a:ext cx="1057910" cy="1079500"/>
            </a:xfrm>
            <a:custGeom>
              <a:avLst/>
              <a:gdLst/>
              <a:ahLst/>
              <a:cxnLst/>
              <a:rect l="l" t="t" r="r" b="b"/>
              <a:pathLst>
                <a:path w="1057909" h="1079500">
                  <a:moveTo>
                    <a:pt x="528827" y="0"/>
                  </a:moveTo>
                  <a:lnTo>
                    <a:pt x="425069" y="433577"/>
                  </a:lnTo>
                  <a:lnTo>
                    <a:pt x="0" y="539495"/>
                  </a:lnTo>
                  <a:lnTo>
                    <a:pt x="425069" y="645413"/>
                  </a:lnTo>
                  <a:lnTo>
                    <a:pt x="528827" y="1078991"/>
                  </a:lnTo>
                  <a:lnTo>
                    <a:pt x="632587" y="645413"/>
                  </a:lnTo>
                  <a:lnTo>
                    <a:pt x="1057655" y="539495"/>
                  </a:lnTo>
                  <a:lnTo>
                    <a:pt x="632587" y="433577"/>
                  </a:lnTo>
                  <a:lnTo>
                    <a:pt x="528827" y="0"/>
                  </a:lnTo>
                  <a:close/>
                </a:path>
              </a:pathLst>
            </a:custGeom>
            <a:solidFill>
              <a:srgbClr val="5AFAF8"/>
            </a:solidFill>
          </p:spPr>
          <p:txBody>
            <a:bodyPr wrap="square" lIns="0" tIns="0" rIns="0" bIns="0" rtlCol="0"/>
            <a:lstStyle/>
            <a:p>
              <a:endParaRPr/>
            </a:p>
          </p:txBody>
        </p:sp>
        <p:sp>
          <p:nvSpPr>
            <p:cNvPr id="85" name="object 85"/>
            <p:cNvSpPr/>
            <p:nvPr/>
          </p:nvSpPr>
          <p:spPr>
            <a:xfrm>
              <a:off x="6529577" y="2923794"/>
              <a:ext cx="1057910" cy="1079500"/>
            </a:xfrm>
            <a:custGeom>
              <a:avLst/>
              <a:gdLst/>
              <a:ahLst/>
              <a:cxnLst/>
              <a:rect l="l" t="t" r="r" b="b"/>
              <a:pathLst>
                <a:path w="1057909" h="1079500">
                  <a:moveTo>
                    <a:pt x="0" y="539495"/>
                  </a:moveTo>
                  <a:lnTo>
                    <a:pt x="425069" y="433577"/>
                  </a:lnTo>
                  <a:lnTo>
                    <a:pt x="528827" y="0"/>
                  </a:lnTo>
                  <a:lnTo>
                    <a:pt x="632587" y="433577"/>
                  </a:lnTo>
                  <a:lnTo>
                    <a:pt x="1057655" y="539495"/>
                  </a:lnTo>
                  <a:lnTo>
                    <a:pt x="632587" y="645413"/>
                  </a:lnTo>
                  <a:lnTo>
                    <a:pt x="528827" y="1078991"/>
                  </a:lnTo>
                  <a:lnTo>
                    <a:pt x="425069" y="645413"/>
                  </a:lnTo>
                  <a:lnTo>
                    <a:pt x="0" y="539495"/>
                  </a:lnTo>
                  <a:close/>
                </a:path>
              </a:pathLst>
            </a:custGeom>
            <a:ln w="25908">
              <a:solidFill>
                <a:srgbClr val="2085B9"/>
              </a:solidFill>
            </a:ln>
          </p:spPr>
          <p:txBody>
            <a:bodyPr wrap="square" lIns="0" tIns="0" rIns="0" bIns="0" rtlCol="0"/>
            <a:lstStyle/>
            <a:p>
              <a:endParaRPr/>
            </a:p>
          </p:txBody>
        </p:sp>
        <p:sp>
          <p:nvSpPr>
            <p:cNvPr id="86" name="object 86"/>
            <p:cNvSpPr/>
            <p:nvPr/>
          </p:nvSpPr>
          <p:spPr>
            <a:xfrm>
              <a:off x="6895337" y="2452878"/>
              <a:ext cx="718185" cy="539750"/>
            </a:xfrm>
            <a:custGeom>
              <a:avLst/>
              <a:gdLst/>
              <a:ahLst/>
              <a:cxnLst/>
              <a:rect l="l" t="t" r="r" b="b"/>
              <a:pathLst>
                <a:path w="718184" h="539750">
                  <a:moveTo>
                    <a:pt x="717803" y="0"/>
                  </a:moveTo>
                  <a:lnTo>
                    <a:pt x="0" y="0"/>
                  </a:lnTo>
                  <a:lnTo>
                    <a:pt x="0" y="539496"/>
                  </a:lnTo>
                  <a:lnTo>
                    <a:pt x="717803" y="539496"/>
                  </a:lnTo>
                  <a:lnTo>
                    <a:pt x="717803" y="0"/>
                  </a:lnTo>
                  <a:close/>
                </a:path>
              </a:pathLst>
            </a:custGeom>
            <a:solidFill>
              <a:srgbClr val="D9D9D9"/>
            </a:solidFill>
          </p:spPr>
          <p:txBody>
            <a:bodyPr wrap="square" lIns="0" tIns="0" rIns="0" bIns="0" rtlCol="0"/>
            <a:lstStyle/>
            <a:p>
              <a:endParaRPr/>
            </a:p>
          </p:txBody>
        </p:sp>
        <p:sp>
          <p:nvSpPr>
            <p:cNvPr id="87" name="object 87"/>
            <p:cNvSpPr/>
            <p:nvPr/>
          </p:nvSpPr>
          <p:spPr>
            <a:xfrm>
              <a:off x="6895337" y="2452878"/>
              <a:ext cx="718185" cy="539750"/>
            </a:xfrm>
            <a:custGeom>
              <a:avLst/>
              <a:gdLst/>
              <a:ahLst/>
              <a:cxnLst/>
              <a:rect l="l" t="t" r="r" b="b"/>
              <a:pathLst>
                <a:path w="718184" h="539750">
                  <a:moveTo>
                    <a:pt x="0" y="539496"/>
                  </a:moveTo>
                  <a:lnTo>
                    <a:pt x="717803" y="539496"/>
                  </a:lnTo>
                  <a:lnTo>
                    <a:pt x="717803" y="0"/>
                  </a:lnTo>
                  <a:lnTo>
                    <a:pt x="0" y="0"/>
                  </a:lnTo>
                  <a:lnTo>
                    <a:pt x="0" y="539496"/>
                  </a:lnTo>
                  <a:close/>
                </a:path>
                <a:path w="718184" h="539750">
                  <a:moveTo>
                    <a:pt x="248411" y="539496"/>
                  </a:moveTo>
                  <a:lnTo>
                    <a:pt x="477011" y="539496"/>
                  </a:lnTo>
                  <a:lnTo>
                    <a:pt x="477011" y="0"/>
                  </a:lnTo>
                  <a:lnTo>
                    <a:pt x="248411" y="0"/>
                  </a:lnTo>
                  <a:lnTo>
                    <a:pt x="248411" y="539496"/>
                  </a:lnTo>
                  <a:close/>
                </a:path>
              </a:pathLst>
            </a:custGeom>
            <a:ln w="25908">
              <a:solidFill>
                <a:srgbClr val="7E7E7E"/>
              </a:solidFill>
            </a:ln>
          </p:spPr>
          <p:txBody>
            <a:bodyPr wrap="square" lIns="0" tIns="0" rIns="0" bIns="0" rtlCol="0"/>
            <a:lstStyle/>
            <a:p>
              <a:endParaRPr/>
            </a:p>
          </p:txBody>
        </p:sp>
        <p:pic>
          <p:nvPicPr>
            <p:cNvPr id="88" name="object 88"/>
            <p:cNvPicPr/>
            <p:nvPr/>
          </p:nvPicPr>
          <p:blipFill>
            <a:blip r:embed="rId12" cstate="print"/>
            <a:stretch>
              <a:fillRect/>
            </a:stretch>
          </p:blipFill>
          <p:spPr>
            <a:xfrm>
              <a:off x="6935724" y="2500884"/>
              <a:ext cx="152400" cy="103632"/>
            </a:xfrm>
            <a:prstGeom prst="rect">
              <a:avLst/>
            </a:prstGeom>
          </p:spPr>
        </p:pic>
        <p:pic>
          <p:nvPicPr>
            <p:cNvPr id="89" name="object 89"/>
            <p:cNvPicPr/>
            <p:nvPr/>
          </p:nvPicPr>
          <p:blipFill>
            <a:blip r:embed="rId12" cstate="print"/>
            <a:stretch>
              <a:fillRect/>
            </a:stretch>
          </p:blipFill>
          <p:spPr>
            <a:xfrm>
              <a:off x="6932675" y="2638044"/>
              <a:ext cx="152400" cy="103632"/>
            </a:xfrm>
            <a:prstGeom prst="rect">
              <a:avLst/>
            </a:prstGeom>
          </p:spPr>
        </p:pic>
        <p:pic>
          <p:nvPicPr>
            <p:cNvPr id="90" name="object 90"/>
            <p:cNvPicPr/>
            <p:nvPr/>
          </p:nvPicPr>
          <p:blipFill>
            <a:blip r:embed="rId13" cstate="print"/>
            <a:stretch>
              <a:fillRect/>
            </a:stretch>
          </p:blipFill>
          <p:spPr>
            <a:xfrm>
              <a:off x="6929627" y="2776728"/>
              <a:ext cx="153924" cy="103632"/>
            </a:xfrm>
            <a:prstGeom prst="rect">
              <a:avLst/>
            </a:prstGeom>
          </p:spPr>
        </p:pic>
        <p:pic>
          <p:nvPicPr>
            <p:cNvPr id="91" name="object 91"/>
            <p:cNvPicPr/>
            <p:nvPr/>
          </p:nvPicPr>
          <p:blipFill>
            <a:blip r:embed="rId14" cstate="print"/>
            <a:stretch>
              <a:fillRect/>
            </a:stretch>
          </p:blipFill>
          <p:spPr>
            <a:xfrm>
              <a:off x="7184136" y="2522220"/>
              <a:ext cx="153924" cy="103632"/>
            </a:xfrm>
            <a:prstGeom prst="rect">
              <a:avLst/>
            </a:prstGeom>
          </p:spPr>
        </p:pic>
        <p:pic>
          <p:nvPicPr>
            <p:cNvPr id="92" name="object 92"/>
            <p:cNvPicPr/>
            <p:nvPr/>
          </p:nvPicPr>
          <p:blipFill>
            <a:blip r:embed="rId12" cstate="print"/>
            <a:stretch>
              <a:fillRect/>
            </a:stretch>
          </p:blipFill>
          <p:spPr>
            <a:xfrm>
              <a:off x="7173468" y="2729484"/>
              <a:ext cx="152400" cy="103632"/>
            </a:xfrm>
            <a:prstGeom prst="rect">
              <a:avLst/>
            </a:prstGeom>
          </p:spPr>
        </p:pic>
        <p:pic>
          <p:nvPicPr>
            <p:cNvPr id="93" name="object 93"/>
            <p:cNvPicPr/>
            <p:nvPr/>
          </p:nvPicPr>
          <p:blipFill>
            <a:blip r:embed="rId12" cstate="print"/>
            <a:stretch>
              <a:fillRect/>
            </a:stretch>
          </p:blipFill>
          <p:spPr>
            <a:xfrm>
              <a:off x="7424927" y="2528316"/>
              <a:ext cx="152400" cy="103632"/>
            </a:xfrm>
            <a:prstGeom prst="rect">
              <a:avLst/>
            </a:prstGeom>
          </p:spPr>
        </p:pic>
        <p:pic>
          <p:nvPicPr>
            <p:cNvPr id="94" name="object 94"/>
            <p:cNvPicPr/>
            <p:nvPr/>
          </p:nvPicPr>
          <p:blipFill>
            <a:blip r:embed="rId12" cstate="print"/>
            <a:stretch>
              <a:fillRect/>
            </a:stretch>
          </p:blipFill>
          <p:spPr>
            <a:xfrm>
              <a:off x="7431024" y="2676144"/>
              <a:ext cx="152400" cy="103632"/>
            </a:xfrm>
            <a:prstGeom prst="rect">
              <a:avLst/>
            </a:prstGeom>
          </p:spPr>
        </p:pic>
        <p:sp>
          <p:nvSpPr>
            <p:cNvPr id="95" name="object 95"/>
            <p:cNvSpPr/>
            <p:nvPr/>
          </p:nvSpPr>
          <p:spPr>
            <a:xfrm>
              <a:off x="2140457" y="5158105"/>
              <a:ext cx="8516620" cy="1370330"/>
            </a:xfrm>
            <a:custGeom>
              <a:avLst/>
              <a:gdLst/>
              <a:ahLst/>
              <a:cxnLst/>
              <a:rect l="l" t="t" r="r" b="b"/>
              <a:pathLst>
                <a:path w="8516620" h="1370329">
                  <a:moveTo>
                    <a:pt x="8368284" y="482981"/>
                  </a:moveTo>
                  <a:lnTo>
                    <a:pt x="147828" y="482981"/>
                  </a:lnTo>
                  <a:lnTo>
                    <a:pt x="101096" y="490516"/>
                  </a:lnTo>
                  <a:lnTo>
                    <a:pt x="60514" y="511501"/>
                  </a:lnTo>
                  <a:lnTo>
                    <a:pt x="28517" y="543501"/>
                  </a:lnTo>
                  <a:lnTo>
                    <a:pt x="7534" y="584081"/>
                  </a:lnTo>
                  <a:lnTo>
                    <a:pt x="0" y="630809"/>
                  </a:lnTo>
                  <a:lnTo>
                    <a:pt x="0" y="1222121"/>
                  </a:lnTo>
                  <a:lnTo>
                    <a:pt x="7534" y="1268843"/>
                  </a:lnTo>
                  <a:lnTo>
                    <a:pt x="28517" y="1309423"/>
                  </a:lnTo>
                  <a:lnTo>
                    <a:pt x="60514" y="1341424"/>
                  </a:lnTo>
                  <a:lnTo>
                    <a:pt x="101096" y="1362411"/>
                  </a:lnTo>
                  <a:lnTo>
                    <a:pt x="147828" y="1369949"/>
                  </a:lnTo>
                  <a:lnTo>
                    <a:pt x="8368284" y="1369949"/>
                  </a:lnTo>
                  <a:lnTo>
                    <a:pt x="8415015" y="1362411"/>
                  </a:lnTo>
                  <a:lnTo>
                    <a:pt x="8455597" y="1341424"/>
                  </a:lnTo>
                  <a:lnTo>
                    <a:pt x="8487594" y="1309423"/>
                  </a:lnTo>
                  <a:lnTo>
                    <a:pt x="8508577" y="1268843"/>
                  </a:lnTo>
                  <a:lnTo>
                    <a:pt x="8516112" y="1222121"/>
                  </a:lnTo>
                  <a:lnTo>
                    <a:pt x="8516112" y="630809"/>
                  </a:lnTo>
                  <a:lnTo>
                    <a:pt x="8508577" y="584081"/>
                  </a:lnTo>
                  <a:lnTo>
                    <a:pt x="8487594" y="543501"/>
                  </a:lnTo>
                  <a:lnTo>
                    <a:pt x="8455597" y="511501"/>
                  </a:lnTo>
                  <a:lnTo>
                    <a:pt x="8415015" y="490516"/>
                  </a:lnTo>
                  <a:lnTo>
                    <a:pt x="8368284" y="482981"/>
                  </a:lnTo>
                  <a:close/>
                </a:path>
                <a:path w="8516620" h="1370329">
                  <a:moveTo>
                    <a:pt x="3980942" y="0"/>
                  </a:moveTo>
                  <a:lnTo>
                    <a:pt x="1419352" y="482981"/>
                  </a:lnTo>
                  <a:lnTo>
                    <a:pt x="3548379" y="482981"/>
                  </a:lnTo>
                  <a:lnTo>
                    <a:pt x="3980942" y="0"/>
                  </a:lnTo>
                  <a:close/>
                </a:path>
              </a:pathLst>
            </a:custGeom>
            <a:solidFill>
              <a:srgbClr val="F1F1F1"/>
            </a:solidFill>
          </p:spPr>
          <p:txBody>
            <a:bodyPr wrap="square" lIns="0" tIns="0" rIns="0" bIns="0" rtlCol="0"/>
            <a:lstStyle/>
            <a:p>
              <a:endParaRPr/>
            </a:p>
          </p:txBody>
        </p:sp>
        <p:sp>
          <p:nvSpPr>
            <p:cNvPr id="96" name="object 96"/>
            <p:cNvSpPr/>
            <p:nvPr/>
          </p:nvSpPr>
          <p:spPr>
            <a:xfrm>
              <a:off x="2140457" y="5158105"/>
              <a:ext cx="8516620" cy="1370330"/>
            </a:xfrm>
            <a:custGeom>
              <a:avLst/>
              <a:gdLst/>
              <a:ahLst/>
              <a:cxnLst/>
              <a:rect l="l" t="t" r="r" b="b"/>
              <a:pathLst>
                <a:path w="8516620" h="1370329">
                  <a:moveTo>
                    <a:pt x="0" y="630809"/>
                  </a:moveTo>
                  <a:lnTo>
                    <a:pt x="7534" y="584081"/>
                  </a:lnTo>
                  <a:lnTo>
                    <a:pt x="28517" y="543501"/>
                  </a:lnTo>
                  <a:lnTo>
                    <a:pt x="60514" y="511501"/>
                  </a:lnTo>
                  <a:lnTo>
                    <a:pt x="101096" y="490516"/>
                  </a:lnTo>
                  <a:lnTo>
                    <a:pt x="147828" y="482981"/>
                  </a:lnTo>
                  <a:lnTo>
                    <a:pt x="1419352" y="482981"/>
                  </a:lnTo>
                  <a:lnTo>
                    <a:pt x="3980942" y="0"/>
                  </a:lnTo>
                  <a:lnTo>
                    <a:pt x="3548379" y="482981"/>
                  </a:lnTo>
                  <a:lnTo>
                    <a:pt x="8368284" y="482981"/>
                  </a:lnTo>
                  <a:lnTo>
                    <a:pt x="8415015" y="490516"/>
                  </a:lnTo>
                  <a:lnTo>
                    <a:pt x="8455597" y="511501"/>
                  </a:lnTo>
                  <a:lnTo>
                    <a:pt x="8487594" y="543501"/>
                  </a:lnTo>
                  <a:lnTo>
                    <a:pt x="8508577" y="584081"/>
                  </a:lnTo>
                  <a:lnTo>
                    <a:pt x="8516112" y="630809"/>
                  </a:lnTo>
                  <a:lnTo>
                    <a:pt x="8516112" y="852551"/>
                  </a:lnTo>
                  <a:lnTo>
                    <a:pt x="8516112" y="1222121"/>
                  </a:lnTo>
                  <a:lnTo>
                    <a:pt x="8508577" y="1268843"/>
                  </a:lnTo>
                  <a:lnTo>
                    <a:pt x="8487594" y="1309423"/>
                  </a:lnTo>
                  <a:lnTo>
                    <a:pt x="8455597" y="1341424"/>
                  </a:lnTo>
                  <a:lnTo>
                    <a:pt x="8415015" y="1362411"/>
                  </a:lnTo>
                  <a:lnTo>
                    <a:pt x="8368284" y="1369949"/>
                  </a:lnTo>
                  <a:lnTo>
                    <a:pt x="3548379" y="1369949"/>
                  </a:lnTo>
                  <a:lnTo>
                    <a:pt x="1419352" y="1369949"/>
                  </a:lnTo>
                  <a:lnTo>
                    <a:pt x="147828" y="1369949"/>
                  </a:lnTo>
                  <a:lnTo>
                    <a:pt x="101096" y="1362411"/>
                  </a:lnTo>
                  <a:lnTo>
                    <a:pt x="60514" y="1341424"/>
                  </a:lnTo>
                  <a:lnTo>
                    <a:pt x="28517" y="1309423"/>
                  </a:lnTo>
                  <a:lnTo>
                    <a:pt x="7534" y="1268843"/>
                  </a:lnTo>
                  <a:lnTo>
                    <a:pt x="0" y="1222121"/>
                  </a:lnTo>
                  <a:lnTo>
                    <a:pt x="0" y="852551"/>
                  </a:lnTo>
                  <a:lnTo>
                    <a:pt x="0" y="630809"/>
                  </a:lnTo>
                  <a:close/>
                </a:path>
              </a:pathLst>
            </a:custGeom>
            <a:ln w="25908">
              <a:solidFill>
                <a:srgbClr val="A6A6A6"/>
              </a:solidFill>
            </a:ln>
          </p:spPr>
          <p:txBody>
            <a:bodyPr wrap="square" lIns="0" tIns="0" rIns="0" bIns="0" rtlCol="0"/>
            <a:lstStyle/>
            <a:p>
              <a:endParaRPr/>
            </a:p>
          </p:txBody>
        </p:sp>
      </p:grpSp>
      <p:sp>
        <p:nvSpPr>
          <p:cNvPr id="97" name="object 97"/>
          <p:cNvSpPr txBox="1"/>
          <p:nvPr/>
        </p:nvSpPr>
        <p:spPr>
          <a:xfrm>
            <a:off x="3017011" y="5655055"/>
            <a:ext cx="7539990"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solidFill>
                  <a:srgbClr val="585858"/>
                </a:solidFill>
                <a:latin typeface="Arial"/>
                <a:cs typeface="Arial"/>
              </a:rPr>
              <a:t>Люди делают </a:t>
            </a:r>
            <a:r>
              <a:rPr sz="1800" b="1" spc="-5" dirty="0">
                <a:solidFill>
                  <a:srgbClr val="585858"/>
                </a:solidFill>
                <a:latin typeface="Arial"/>
                <a:cs typeface="Arial"/>
              </a:rPr>
              <a:t>свое </a:t>
            </a:r>
            <a:r>
              <a:rPr sz="1800" spc="-5" dirty="0">
                <a:solidFill>
                  <a:srgbClr val="585858"/>
                </a:solidFill>
                <a:latin typeface="Arial"/>
                <a:cs typeface="Arial"/>
              </a:rPr>
              <a:t>дело, </a:t>
            </a:r>
            <a:r>
              <a:rPr sz="1800" dirty="0">
                <a:solidFill>
                  <a:srgbClr val="585858"/>
                </a:solidFill>
                <a:latin typeface="Arial"/>
                <a:cs typeface="Arial"/>
              </a:rPr>
              <a:t>в </a:t>
            </a:r>
            <a:r>
              <a:rPr sz="1800" spc="-5" dirty="0">
                <a:solidFill>
                  <a:srgbClr val="585858"/>
                </a:solidFill>
                <a:latin typeface="Arial"/>
                <a:cs typeface="Arial"/>
              </a:rPr>
              <a:t>соответствии </a:t>
            </a:r>
            <a:r>
              <a:rPr sz="1800" dirty="0">
                <a:solidFill>
                  <a:srgbClr val="585858"/>
                </a:solidFill>
                <a:latin typeface="Arial"/>
                <a:cs typeface="Arial"/>
              </a:rPr>
              <a:t>со </a:t>
            </a:r>
            <a:r>
              <a:rPr sz="1800" b="1" spc="-5" dirty="0">
                <a:solidFill>
                  <a:srgbClr val="585858"/>
                </a:solidFill>
                <a:latin typeface="Arial"/>
                <a:cs typeface="Arial"/>
              </a:rPr>
              <a:t>своими </a:t>
            </a:r>
            <a:r>
              <a:rPr sz="1800" spc="-10" dirty="0">
                <a:solidFill>
                  <a:srgbClr val="585858"/>
                </a:solidFill>
                <a:latin typeface="Arial"/>
                <a:cs typeface="Arial"/>
              </a:rPr>
              <a:t>решениями </a:t>
            </a:r>
            <a:r>
              <a:rPr sz="1800" dirty="0">
                <a:solidFill>
                  <a:srgbClr val="585858"/>
                </a:solidFill>
                <a:latin typeface="Arial"/>
                <a:cs typeface="Arial"/>
              </a:rPr>
              <a:t>– это </a:t>
            </a:r>
            <a:r>
              <a:rPr sz="1800" spc="5" dirty="0">
                <a:solidFill>
                  <a:srgbClr val="585858"/>
                </a:solidFill>
                <a:latin typeface="Arial"/>
                <a:cs typeface="Arial"/>
              </a:rPr>
              <a:t> </a:t>
            </a:r>
            <a:r>
              <a:rPr sz="1800" spc="-5" dirty="0">
                <a:solidFill>
                  <a:srgbClr val="585858"/>
                </a:solidFill>
                <a:latin typeface="Arial"/>
                <a:cs typeface="Arial"/>
              </a:rPr>
              <a:t>дает </a:t>
            </a:r>
            <a:r>
              <a:rPr sz="1800" b="1" spc="-5" dirty="0">
                <a:solidFill>
                  <a:srgbClr val="585858"/>
                </a:solidFill>
                <a:latin typeface="Arial"/>
                <a:cs typeface="Arial"/>
              </a:rPr>
              <a:t>вовлеченность</a:t>
            </a:r>
            <a:r>
              <a:rPr sz="1800" spc="-5" dirty="0">
                <a:solidFill>
                  <a:srgbClr val="585858"/>
                </a:solidFill>
                <a:latin typeface="Arial"/>
                <a:cs typeface="Arial"/>
              </a:rPr>
              <a:t>, выход </a:t>
            </a:r>
            <a:r>
              <a:rPr sz="1800" dirty="0">
                <a:solidFill>
                  <a:srgbClr val="585858"/>
                </a:solidFill>
                <a:latin typeface="Arial"/>
                <a:cs typeface="Arial"/>
              </a:rPr>
              <a:t>в </a:t>
            </a:r>
            <a:r>
              <a:rPr sz="1800" b="1" spc="-10" dirty="0">
                <a:solidFill>
                  <a:srgbClr val="585858"/>
                </a:solidFill>
                <a:latin typeface="Arial"/>
                <a:cs typeface="Arial"/>
              </a:rPr>
              <a:t>состояние </a:t>
            </a:r>
            <a:r>
              <a:rPr sz="1800" b="1" spc="-5" dirty="0">
                <a:solidFill>
                  <a:srgbClr val="585858"/>
                </a:solidFill>
                <a:latin typeface="Arial"/>
                <a:cs typeface="Arial"/>
              </a:rPr>
              <a:t>потока, самореализацию</a:t>
            </a:r>
            <a:r>
              <a:rPr sz="1800" spc="-5" dirty="0">
                <a:solidFill>
                  <a:srgbClr val="585858"/>
                </a:solidFill>
                <a:latin typeface="Arial"/>
                <a:cs typeface="Arial"/>
              </a:rPr>
              <a:t>. </a:t>
            </a:r>
            <a:r>
              <a:rPr sz="1800" spc="-490" dirty="0">
                <a:solidFill>
                  <a:srgbClr val="585858"/>
                </a:solidFill>
                <a:latin typeface="Arial"/>
                <a:cs typeface="Arial"/>
              </a:rPr>
              <a:t> </a:t>
            </a:r>
            <a:r>
              <a:rPr sz="1800" dirty="0">
                <a:solidFill>
                  <a:srgbClr val="585858"/>
                </a:solidFill>
                <a:latin typeface="Arial"/>
                <a:cs typeface="Arial"/>
              </a:rPr>
              <a:t>А </a:t>
            </a:r>
            <a:r>
              <a:rPr sz="1800" spc="-5" dirty="0">
                <a:solidFill>
                  <a:srgbClr val="585858"/>
                </a:solidFill>
                <a:latin typeface="Arial"/>
                <a:cs typeface="Arial"/>
              </a:rPr>
              <a:t>организация</a:t>
            </a:r>
            <a:r>
              <a:rPr sz="1800" spc="-15" dirty="0">
                <a:solidFill>
                  <a:srgbClr val="585858"/>
                </a:solidFill>
                <a:latin typeface="Arial"/>
                <a:cs typeface="Arial"/>
              </a:rPr>
              <a:t> </a:t>
            </a:r>
            <a:r>
              <a:rPr sz="1800" spc="-5" dirty="0">
                <a:solidFill>
                  <a:srgbClr val="585858"/>
                </a:solidFill>
                <a:latin typeface="Arial"/>
                <a:cs typeface="Arial"/>
              </a:rPr>
              <a:t>процесса</a:t>
            </a:r>
            <a:r>
              <a:rPr sz="1800" spc="5" dirty="0">
                <a:solidFill>
                  <a:srgbClr val="585858"/>
                </a:solidFill>
                <a:latin typeface="Arial"/>
                <a:cs typeface="Arial"/>
              </a:rPr>
              <a:t> </a:t>
            </a:r>
            <a:r>
              <a:rPr sz="1800" spc="-5" dirty="0">
                <a:solidFill>
                  <a:srgbClr val="585858"/>
                </a:solidFill>
                <a:latin typeface="Arial"/>
                <a:cs typeface="Arial"/>
              </a:rPr>
              <a:t>обеспечивает</a:t>
            </a:r>
            <a:r>
              <a:rPr sz="1800" spc="15" dirty="0">
                <a:solidFill>
                  <a:srgbClr val="585858"/>
                </a:solidFill>
                <a:latin typeface="Arial"/>
                <a:cs typeface="Arial"/>
              </a:rPr>
              <a:t> </a:t>
            </a:r>
            <a:r>
              <a:rPr sz="1800" b="1" spc="-5" dirty="0">
                <a:solidFill>
                  <a:srgbClr val="585858"/>
                </a:solidFill>
                <a:latin typeface="Arial"/>
                <a:cs typeface="Arial"/>
              </a:rPr>
              <a:t>результативность</a:t>
            </a:r>
            <a:r>
              <a:rPr sz="1800" b="1" spc="65" dirty="0">
                <a:solidFill>
                  <a:srgbClr val="585858"/>
                </a:solidFill>
                <a:latin typeface="Arial"/>
                <a:cs typeface="Arial"/>
              </a:rPr>
              <a:t> </a:t>
            </a:r>
            <a:r>
              <a:rPr sz="1800" spc="-5" dirty="0">
                <a:solidFill>
                  <a:srgbClr val="585858"/>
                </a:solidFill>
                <a:latin typeface="Arial"/>
                <a:cs typeface="Arial"/>
              </a:rPr>
              <a:t>движения</a:t>
            </a:r>
            <a:endParaRPr sz="1800">
              <a:latin typeface="Arial"/>
              <a:cs typeface="Arial"/>
            </a:endParaRPr>
          </a:p>
        </p:txBody>
      </p:sp>
    </p:spTree>
    <p:extLst>
      <p:ext uri="{BB962C8B-B14F-4D97-AF65-F5344CB8AC3E}">
        <p14:creationId xmlns:p14="http://schemas.microsoft.com/office/powerpoint/2010/main" val="2638257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2847" y="3619957"/>
            <a:ext cx="5918200"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0192DF"/>
                </a:solidFill>
                <a:latin typeface="Arial"/>
                <a:cs typeface="Arial"/>
              </a:rPr>
              <a:t>Agile-процессы</a:t>
            </a:r>
            <a:r>
              <a:rPr sz="4000" spc="5" dirty="0">
                <a:solidFill>
                  <a:srgbClr val="0192DF"/>
                </a:solidFill>
                <a:latin typeface="Arial"/>
                <a:cs typeface="Arial"/>
              </a:rPr>
              <a:t> </a:t>
            </a:r>
            <a:r>
              <a:rPr sz="4000" spc="-5" dirty="0">
                <a:solidFill>
                  <a:srgbClr val="0192DF"/>
                </a:solidFill>
                <a:latin typeface="Arial"/>
                <a:cs typeface="Arial"/>
              </a:rPr>
              <a:t>–</a:t>
            </a:r>
            <a:r>
              <a:rPr sz="4000" spc="-15" dirty="0">
                <a:solidFill>
                  <a:srgbClr val="0192DF"/>
                </a:solidFill>
                <a:latin typeface="Arial"/>
                <a:cs typeface="Arial"/>
              </a:rPr>
              <a:t> </a:t>
            </a:r>
            <a:r>
              <a:rPr sz="4000" spc="-10" dirty="0">
                <a:solidFill>
                  <a:srgbClr val="0192DF"/>
                </a:solidFill>
                <a:latin typeface="Arial"/>
                <a:cs typeface="Arial"/>
              </a:rPr>
              <a:t>Kanban</a:t>
            </a:r>
            <a:endParaRPr sz="4000">
              <a:latin typeface="Arial"/>
              <a:cs typeface="Arial"/>
            </a:endParaRPr>
          </a:p>
        </p:txBody>
      </p:sp>
      <p:grpSp>
        <p:nvGrpSpPr>
          <p:cNvPr id="3" name="object 3"/>
          <p:cNvGrpSpPr/>
          <p:nvPr/>
        </p:nvGrpSpPr>
        <p:grpSpPr>
          <a:xfrm>
            <a:off x="1193228" y="4319460"/>
            <a:ext cx="7927975" cy="948055"/>
            <a:chOff x="1193228" y="4319460"/>
            <a:chExt cx="7927975" cy="948055"/>
          </a:xfrm>
        </p:grpSpPr>
        <p:sp>
          <p:nvSpPr>
            <p:cNvPr id="4" name="object 4"/>
            <p:cNvSpPr/>
            <p:nvPr/>
          </p:nvSpPr>
          <p:spPr>
            <a:xfrm>
              <a:off x="1206246" y="4332477"/>
              <a:ext cx="7901940" cy="922019"/>
            </a:xfrm>
            <a:custGeom>
              <a:avLst/>
              <a:gdLst/>
              <a:ahLst/>
              <a:cxnLst/>
              <a:rect l="l" t="t" r="r" b="b"/>
              <a:pathLst>
                <a:path w="7901940" h="922020">
                  <a:moveTo>
                    <a:pt x="7783068" y="208280"/>
                  </a:moveTo>
                  <a:lnTo>
                    <a:pt x="118872" y="208280"/>
                  </a:lnTo>
                  <a:lnTo>
                    <a:pt x="72603" y="217620"/>
                  </a:lnTo>
                  <a:lnTo>
                    <a:pt x="34818" y="243093"/>
                  </a:lnTo>
                  <a:lnTo>
                    <a:pt x="9342" y="280878"/>
                  </a:lnTo>
                  <a:lnTo>
                    <a:pt x="0" y="327152"/>
                  </a:lnTo>
                  <a:lnTo>
                    <a:pt x="0" y="802640"/>
                  </a:lnTo>
                  <a:lnTo>
                    <a:pt x="9342" y="848913"/>
                  </a:lnTo>
                  <a:lnTo>
                    <a:pt x="34818" y="886698"/>
                  </a:lnTo>
                  <a:lnTo>
                    <a:pt x="72603" y="912171"/>
                  </a:lnTo>
                  <a:lnTo>
                    <a:pt x="118872" y="921512"/>
                  </a:lnTo>
                  <a:lnTo>
                    <a:pt x="7783068" y="921512"/>
                  </a:lnTo>
                  <a:lnTo>
                    <a:pt x="7829341" y="912171"/>
                  </a:lnTo>
                  <a:lnTo>
                    <a:pt x="7867126" y="886698"/>
                  </a:lnTo>
                  <a:lnTo>
                    <a:pt x="7892599" y="848913"/>
                  </a:lnTo>
                  <a:lnTo>
                    <a:pt x="7901939" y="802640"/>
                  </a:lnTo>
                  <a:lnTo>
                    <a:pt x="7901939" y="327152"/>
                  </a:lnTo>
                  <a:lnTo>
                    <a:pt x="7892599" y="280878"/>
                  </a:lnTo>
                  <a:lnTo>
                    <a:pt x="7867126" y="243093"/>
                  </a:lnTo>
                  <a:lnTo>
                    <a:pt x="7829341" y="217620"/>
                  </a:lnTo>
                  <a:lnTo>
                    <a:pt x="7783068" y="208280"/>
                  </a:lnTo>
                  <a:close/>
                </a:path>
                <a:path w="7901940" h="922020">
                  <a:moveTo>
                    <a:pt x="4428363" y="0"/>
                  </a:moveTo>
                  <a:lnTo>
                    <a:pt x="4609465" y="208280"/>
                  </a:lnTo>
                  <a:lnTo>
                    <a:pt x="6584950" y="208280"/>
                  </a:lnTo>
                  <a:lnTo>
                    <a:pt x="4428363" y="0"/>
                  </a:lnTo>
                  <a:close/>
                </a:path>
              </a:pathLst>
            </a:custGeom>
            <a:solidFill>
              <a:srgbClr val="F1F1F1"/>
            </a:solidFill>
          </p:spPr>
          <p:txBody>
            <a:bodyPr wrap="square" lIns="0" tIns="0" rIns="0" bIns="0" rtlCol="0"/>
            <a:lstStyle/>
            <a:p>
              <a:endParaRPr/>
            </a:p>
          </p:txBody>
        </p:sp>
        <p:sp>
          <p:nvSpPr>
            <p:cNvPr id="5" name="object 5"/>
            <p:cNvSpPr/>
            <p:nvPr/>
          </p:nvSpPr>
          <p:spPr>
            <a:xfrm>
              <a:off x="1206246" y="4332477"/>
              <a:ext cx="7901940" cy="922019"/>
            </a:xfrm>
            <a:custGeom>
              <a:avLst/>
              <a:gdLst/>
              <a:ahLst/>
              <a:cxnLst/>
              <a:rect l="l" t="t" r="r" b="b"/>
              <a:pathLst>
                <a:path w="7901940" h="922020">
                  <a:moveTo>
                    <a:pt x="0" y="327152"/>
                  </a:moveTo>
                  <a:lnTo>
                    <a:pt x="9342" y="280878"/>
                  </a:lnTo>
                  <a:lnTo>
                    <a:pt x="34818" y="243093"/>
                  </a:lnTo>
                  <a:lnTo>
                    <a:pt x="72603" y="217620"/>
                  </a:lnTo>
                  <a:lnTo>
                    <a:pt x="118872" y="208280"/>
                  </a:lnTo>
                  <a:lnTo>
                    <a:pt x="4609465" y="208280"/>
                  </a:lnTo>
                  <a:lnTo>
                    <a:pt x="4428363" y="0"/>
                  </a:lnTo>
                  <a:lnTo>
                    <a:pt x="6584950" y="208280"/>
                  </a:lnTo>
                  <a:lnTo>
                    <a:pt x="7783068" y="208280"/>
                  </a:lnTo>
                  <a:lnTo>
                    <a:pt x="7829341" y="217620"/>
                  </a:lnTo>
                  <a:lnTo>
                    <a:pt x="7867126" y="243093"/>
                  </a:lnTo>
                  <a:lnTo>
                    <a:pt x="7892599" y="280878"/>
                  </a:lnTo>
                  <a:lnTo>
                    <a:pt x="7901939" y="327152"/>
                  </a:lnTo>
                  <a:lnTo>
                    <a:pt x="7901939" y="505460"/>
                  </a:lnTo>
                  <a:lnTo>
                    <a:pt x="7901939" y="802640"/>
                  </a:lnTo>
                  <a:lnTo>
                    <a:pt x="7892599" y="848913"/>
                  </a:lnTo>
                  <a:lnTo>
                    <a:pt x="7867126" y="886698"/>
                  </a:lnTo>
                  <a:lnTo>
                    <a:pt x="7829341" y="912171"/>
                  </a:lnTo>
                  <a:lnTo>
                    <a:pt x="7783068" y="921512"/>
                  </a:lnTo>
                  <a:lnTo>
                    <a:pt x="6584950" y="921512"/>
                  </a:lnTo>
                  <a:lnTo>
                    <a:pt x="4609465" y="921512"/>
                  </a:lnTo>
                  <a:lnTo>
                    <a:pt x="118872" y="921512"/>
                  </a:lnTo>
                  <a:lnTo>
                    <a:pt x="72603" y="912171"/>
                  </a:lnTo>
                  <a:lnTo>
                    <a:pt x="34818" y="886698"/>
                  </a:lnTo>
                  <a:lnTo>
                    <a:pt x="9342" y="848913"/>
                  </a:lnTo>
                  <a:lnTo>
                    <a:pt x="0" y="802640"/>
                  </a:lnTo>
                  <a:lnTo>
                    <a:pt x="0" y="505460"/>
                  </a:lnTo>
                  <a:lnTo>
                    <a:pt x="0" y="327152"/>
                  </a:lnTo>
                  <a:close/>
                </a:path>
              </a:pathLst>
            </a:custGeom>
            <a:ln w="25908">
              <a:solidFill>
                <a:srgbClr val="A6A6A6"/>
              </a:solidFill>
            </a:ln>
          </p:spPr>
          <p:txBody>
            <a:bodyPr wrap="square" lIns="0" tIns="0" rIns="0" bIns="0" rtlCol="0"/>
            <a:lstStyle/>
            <a:p>
              <a:endParaRPr/>
            </a:p>
          </p:txBody>
        </p:sp>
      </p:grpSp>
      <p:sp>
        <p:nvSpPr>
          <p:cNvPr id="6" name="object 6"/>
          <p:cNvSpPr txBox="1"/>
          <p:nvPr/>
        </p:nvSpPr>
        <p:spPr>
          <a:xfrm>
            <a:off x="2074926" y="4605020"/>
            <a:ext cx="6934834" cy="57467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85858"/>
                </a:solidFill>
                <a:latin typeface="Arial"/>
                <a:cs typeface="Arial"/>
              </a:rPr>
              <a:t>Производственный</a:t>
            </a:r>
            <a:r>
              <a:rPr sz="1800" spc="20" dirty="0">
                <a:solidFill>
                  <a:srgbClr val="585858"/>
                </a:solidFill>
                <a:latin typeface="Arial"/>
                <a:cs typeface="Arial"/>
              </a:rPr>
              <a:t> </a:t>
            </a:r>
            <a:r>
              <a:rPr sz="1800" spc="-5" dirty="0">
                <a:solidFill>
                  <a:srgbClr val="585858"/>
                </a:solidFill>
                <a:latin typeface="Arial"/>
                <a:cs typeface="Arial"/>
              </a:rPr>
              <a:t>Kanban</a:t>
            </a:r>
            <a:r>
              <a:rPr sz="1800" spc="5" dirty="0">
                <a:solidFill>
                  <a:srgbClr val="585858"/>
                </a:solidFill>
                <a:latin typeface="Arial"/>
                <a:cs typeface="Arial"/>
              </a:rPr>
              <a:t> </a:t>
            </a:r>
            <a:r>
              <a:rPr sz="1800" dirty="0">
                <a:solidFill>
                  <a:srgbClr val="585858"/>
                </a:solidFill>
                <a:latin typeface="Arial"/>
                <a:cs typeface="Arial"/>
              </a:rPr>
              <a:t>из</a:t>
            </a:r>
            <a:r>
              <a:rPr sz="1800" spc="-5" dirty="0">
                <a:solidFill>
                  <a:srgbClr val="585858"/>
                </a:solidFill>
                <a:latin typeface="Arial"/>
                <a:cs typeface="Arial"/>
              </a:rPr>
              <a:t> системы</a:t>
            </a:r>
            <a:r>
              <a:rPr sz="1800" spc="5" dirty="0">
                <a:solidFill>
                  <a:srgbClr val="585858"/>
                </a:solidFill>
                <a:latin typeface="Arial"/>
                <a:cs typeface="Arial"/>
              </a:rPr>
              <a:t> </a:t>
            </a:r>
            <a:r>
              <a:rPr sz="1800" spc="-35" dirty="0">
                <a:solidFill>
                  <a:srgbClr val="585858"/>
                </a:solidFill>
                <a:latin typeface="Arial"/>
                <a:cs typeface="Arial"/>
              </a:rPr>
              <a:t>Тойоты</a:t>
            </a:r>
            <a:r>
              <a:rPr sz="1800" spc="-20" dirty="0">
                <a:solidFill>
                  <a:srgbClr val="585858"/>
                </a:solidFill>
                <a:latin typeface="Arial"/>
                <a:cs typeface="Arial"/>
              </a:rPr>
              <a:t> </a:t>
            </a:r>
            <a:r>
              <a:rPr sz="1800" dirty="0">
                <a:solidFill>
                  <a:srgbClr val="585858"/>
                </a:solidFill>
                <a:latin typeface="Arial"/>
                <a:cs typeface="Arial"/>
              </a:rPr>
              <a:t>был</a:t>
            </a:r>
            <a:r>
              <a:rPr sz="1800" spc="-5" dirty="0">
                <a:solidFill>
                  <a:srgbClr val="585858"/>
                </a:solidFill>
                <a:latin typeface="Arial"/>
                <a:cs typeface="Arial"/>
              </a:rPr>
              <a:t> </a:t>
            </a:r>
            <a:r>
              <a:rPr sz="1800" spc="-10" dirty="0">
                <a:solidFill>
                  <a:srgbClr val="585858"/>
                </a:solidFill>
                <a:latin typeface="Arial"/>
                <a:cs typeface="Arial"/>
              </a:rPr>
              <a:t>адаптирован</a:t>
            </a:r>
            <a:endParaRPr sz="1800">
              <a:latin typeface="Arial"/>
              <a:cs typeface="Arial"/>
            </a:endParaRPr>
          </a:p>
          <a:p>
            <a:pPr marL="12700">
              <a:lnSpc>
                <a:spcPct val="100000"/>
              </a:lnSpc>
            </a:pPr>
            <a:r>
              <a:rPr sz="1800" dirty="0">
                <a:solidFill>
                  <a:srgbClr val="585858"/>
                </a:solidFill>
                <a:latin typeface="Arial"/>
                <a:cs typeface="Arial"/>
              </a:rPr>
              <a:t>для</a:t>
            </a:r>
            <a:r>
              <a:rPr sz="1800" spc="-15" dirty="0">
                <a:solidFill>
                  <a:srgbClr val="585858"/>
                </a:solidFill>
                <a:latin typeface="Arial"/>
                <a:cs typeface="Arial"/>
              </a:rPr>
              <a:t> IT-разработки.</a:t>
            </a:r>
            <a:r>
              <a:rPr sz="1800" spc="-25" dirty="0">
                <a:solidFill>
                  <a:srgbClr val="585858"/>
                </a:solidFill>
                <a:latin typeface="Arial"/>
                <a:cs typeface="Arial"/>
              </a:rPr>
              <a:t> </a:t>
            </a:r>
            <a:r>
              <a:rPr sz="1800" spc="-15" dirty="0">
                <a:solidFill>
                  <a:srgbClr val="585858"/>
                </a:solidFill>
                <a:latin typeface="Arial"/>
                <a:cs typeface="Arial"/>
              </a:rPr>
              <a:t>Позднее</a:t>
            </a:r>
            <a:r>
              <a:rPr sz="1800" spc="10" dirty="0">
                <a:solidFill>
                  <a:srgbClr val="585858"/>
                </a:solidFill>
                <a:latin typeface="Arial"/>
                <a:cs typeface="Arial"/>
              </a:rPr>
              <a:t> </a:t>
            </a:r>
            <a:r>
              <a:rPr sz="1800" spc="-20" dirty="0">
                <a:solidFill>
                  <a:srgbClr val="585858"/>
                </a:solidFill>
                <a:latin typeface="Arial"/>
                <a:cs typeface="Arial"/>
              </a:rPr>
              <a:t>тоже</a:t>
            </a:r>
            <a:r>
              <a:rPr sz="1800" dirty="0">
                <a:solidFill>
                  <a:srgbClr val="585858"/>
                </a:solidFill>
                <a:latin typeface="Arial"/>
                <a:cs typeface="Arial"/>
              </a:rPr>
              <a:t> </a:t>
            </a:r>
            <a:r>
              <a:rPr sz="1800" spc="-5" dirty="0">
                <a:solidFill>
                  <a:srgbClr val="585858"/>
                </a:solidFill>
                <a:latin typeface="Arial"/>
                <a:cs typeface="Arial"/>
              </a:rPr>
              <a:t>самое</a:t>
            </a:r>
            <a:r>
              <a:rPr sz="1800" spc="5" dirty="0">
                <a:solidFill>
                  <a:srgbClr val="585858"/>
                </a:solidFill>
                <a:latin typeface="Arial"/>
                <a:cs typeface="Arial"/>
              </a:rPr>
              <a:t> </a:t>
            </a:r>
            <a:r>
              <a:rPr sz="1800" spc="-15" dirty="0">
                <a:solidFill>
                  <a:srgbClr val="585858"/>
                </a:solidFill>
                <a:latin typeface="Arial"/>
                <a:cs typeface="Arial"/>
              </a:rPr>
              <a:t>сделали </a:t>
            </a:r>
            <a:r>
              <a:rPr sz="1800" dirty="0">
                <a:solidFill>
                  <a:srgbClr val="585858"/>
                </a:solidFill>
                <a:latin typeface="Arial"/>
                <a:cs typeface="Arial"/>
              </a:rPr>
              <a:t>с</a:t>
            </a:r>
            <a:r>
              <a:rPr sz="1800" spc="20" dirty="0">
                <a:solidFill>
                  <a:srgbClr val="585858"/>
                </a:solidFill>
                <a:latin typeface="Arial"/>
                <a:cs typeface="Arial"/>
              </a:rPr>
              <a:t> </a:t>
            </a:r>
            <a:r>
              <a:rPr sz="1800" spc="-10" dirty="0">
                <a:solidFill>
                  <a:srgbClr val="585858"/>
                </a:solidFill>
                <a:latin typeface="Arial"/>
                <a:cs typeface="Arial"/>
              </a:rPr>
              <a:t>Lean</a:t>
            </a:r>
            <a:endParaRPr sz="1800">
              <a:latin typeface="Arial"/>
              <a:cs typeface="Arial"/>
            </a:endParaRPr>
          </a:p>
        </p:txBody>
      </p:sp>
      <p:pic>
        <p:nvPicPr>
          <p:cNvPr id="8" name="object 8"/>
          <p:cNvPicPr/>
          <p:nvPr/>
        </p:nvPicPr>
        <p:blipFill>
          <a:blip r:embed="rId2" cstate="print"/>
          <a:stretch>
            <a:fillRect/>
          </a:stretch>
        </p:blipFill>
        <p:spPr>
          <a:xfrm>
            <a:off x="8253983" y="1755648"/>
            <a:ext cx="1706879" cy="2433828"/>
          </a:xfrm>
          <a:prstGeom prst="rect">
            <a:avLst/>
          </a:prstGeom>
        </p:spPr>
      </p:pic>
      <p:sp>
        <p:nvSpPr>
          <p:cNvPr id="9" name="object 9"/>
          <p:cNvSpPr txBox="1"/>
          <p:nvPr/>
        </p:nvSpPr>
        <p:spPr>
          <a:xfrm>
            <a:off x="8656446" y="3689426"/>
            <a:ext cx="1010919" cy="513080"/>
          </a:xfrm>
          <a:prstGeom prst="rect">
            <a:avLst/>
          </a:prstGeom>
        </p:spPr>
        <p:txBody>
          <a:bodyPr vert="horz" wrap="square" lIns="0" tIns="12065" rIns="0" bIns="0" rtlCol="0">
            <a:spAutoFit/>
          </a:bodyPr>
          <a:lstStyle/>
          <a:p>
            <a:pPr marR="52705" algn="ctr">
              <a:lnSpc>
                <a:spcPct val="100000"/>
              </a:lnSpc>
              <a:spcBef>
                <a:spcPts val="95"/>
              </a:spcBef>
            </a:pPr>
            <a:r>
              <a:rPr sz="1600" b="1" spc="-10" dirty="0">
                <a:latin typeface="Arial"/>
                <a:cs typeface="Arial"/>
              </a:rPr>
              <a:t>Дэвид</a:t>
            </a:r>
            <a:endParaRPr sz="1600">
              <a:latin typeface="Arial"/>
              <a:cs typeface="Arial"/>
            </a:endParaRPr>
          </a:p>
          <a:p>
            <a:pPr algn="ctr">
              <a:lnSpc>
                <a:spcPct val="100000"/>
              </a:lnSpc>
              <a:spcBef>
                <a:spcPts val="5"/>
              </a:spcBef>
            </a:pPr>
            <a:r>
              <a:rPr sz="1600" b="1" spc="-15" dirty="0">
                <a:latin typeface="Arial"/>
                <a:cs typeface="Arial"/>
              </a:rPr>
              <a:t>Андерсон</a:t>
            </a:r>
            <a:endParaRPr sz="1600">
              <a:latin typeface="Arial"/>
              <a:cs typeface="Arial"/>
            </a:endParaRPr>
          </a:p>
        </p:txBody>
      </p:sp>
    </p:spTree>
    <p:extLst>
      <p:ext uri="{BB962C8B-B14F-4D97-AF65-F5344CB8AC3E}">
        <p14:creationId xmlns:p14="http://schemas.microsoft.com/office/powerpoint/2010/main" val="326156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2847" y="453009"/>
            <a:ext cx="7237095" cy="574040"/>
          </a:xfrm>
          <a:prstGeom prst="rect">
            <a:avLst/>
          </a:prstGeom>
        </p:spPr>
        <p:txBody>
          <a:bodyPr vert="horz" wrap="square" lIns="0" tIns="12700" rIns="0" bIns="0" rtlCol="0">
            <a:spAutoFit/>
          </a:bodyPr>
          <a:lstStyle/>
          <a:p>
            <a:pPr marL="12700">
              <a:lnSpc>
                <a:spcPct val="100000"/>
              </a:lnSpc>
              <a:spcBef>
                <a:spcPts val="100"/>
              </a:spcBef>
            </a:pPr>
            <a:r>
              <a:rPr spc="-5" dirty="0"/>
              <a:t>Проектируем</a:t>
            </a:r>
            <a:r>
              <a:rPr spc="-40" dirty="0"/>
              <a:t> </a:t>
            </a:r>
            <a:r>
              <a:rPr dirty="0"/>
              <a:t>и</a:t>
            </a:r>
            <a:r>
              <a:rPr spc="-15" dirty="0"/>
              <a:t> </a:t>
            </a:r>
            <a:r>
              <a:rPr dirty="0"/>
              <a:t>запускаем</a:t>
            </a:r>
            <a:r>
              <a:rPr spc="-15" dirty="0"/>
              <a:t> </a:t>
            </a:r>
            <a:r>
              <a:rPr spc="-5" dirty="0"/>
              <a:t>Kanban</a:t>
            </a:r>
          </a:p>
        </p:txBody>
      </p:sp>
      <p:sp>
        <p:nvSpPr>
          <p:cNvPr id="3" name="object 3"/>
          <p:cNvSpPr txBox="1"/>
          <p:nvPr/>
        </p:nvSpPr>
        <p:spPr>
          <a:xfrm>
            <a:off x="942847" y="1287246"/>
            <a:ext cx="10401935" cy="4633595"/>
          </a:xfrm>
          <a:prstGeom prst="rect">
            <a:avLst/>
          </a:prstGeom>
        </p:spPr>
        <p:txBody>
          <a:bodyPr vert="horz" wrap="square" lIns="0" tIns="46990" rIns="0" bIns="0" rtlCol="0">
            <a:spAutoFit/>
          </a:bodyPr>
          <a:lstStyle/>
          <a:p>
            <a:pPr marL="355600" indent="-342900">
              <a:lnSpc>
                <a:spcPct val="100000"/>
              </a:lnSpc>
              <a:spcBef>
                <a:spcPts val="370"/>
              </a:spcBef>
              <a:buClr>
                <a:srgbClr val="006699"/>
              </a:buClr>
              <a:buSzPct val="135416"/>
              <a:buFont typeface="Wingdings"/>
              <a:buChar char=""/>
              <a:tabLst>
                <a:tab pos="355600" algn="l"/>
              </a:tabLst>
            </a:pPr>
            <a:r>
              <a:rPr sz="2400" spc="-20" dirty="0">
                <a:latin typeface="Arial"/>
                <a:cs typeface="Arial"/>
              </a:rPr>
              <a:t>Старт</a:t>
            </a:r>
            <a:r>
              <a:rPr sz="2400" spc="5" dirty="0">
                <a:latin typeface="Arial"/>
                <a:cs typeface="Arial"/>
              </a:rPr>
              <a:t> </a:t>
            </a:r>
            <a:r>
              <a:rPr sz="2400" dirty="0">
                <a:latin typeface="Arial"/>
                <a:cs typeface="Arial"/>
              </a:rPr>
              <a:t>–</a:t>
            </a:r>
            <a:r>
              <a:rPr sz="2400" spc="-20" dirty="0">
                <a:latin typeface="Arial"/>
                <a:cs typeface="Arial"/>
              </a:rPr>
              <a:t> </a:t>
            </a:r>
            <a:r>
              <a:rPr sz="2400" spc="-30" dirty="0">
                <a:latin typeface="Arial"/>
                <a:cs typeface="Arial"/>
              </a:rPr>
              <a:t>от</a:t>
            </a:r>
            <a:r>
              <a:rPr sz="2400" dirty="0">
                <a:latin typeface="Arial"/>
                <a:cs typeface="Arial"/>
              </a:rPr>
              <a:t> </a:t>
            </a:r>
            <a:r>
              <a:rPr sz="2400" spc="-15" dirty="0">
                <a:latin typeface="Arial"/>
                <a:cs typeface="Arial"/>
              </a:rPr>
              <a:t>существующего</a:t>
            </a:r>
            <a:r>
              <a:rPr sz="2400" spc="-20" dirty="0">
                <a:latin typeface="Arial"/>
                <a:cs typeface="Arial"/>
              </a:rPr>
              <a:t> </a:t>
            </a:r>
            <a:r>
              <a:rPr sz="2400" spc="-10" dirty="0">
                <a:latin typeface="Arial"/>
                <a:cs typeface="Arial"/>
              </a:rPr>
              <a:t>процесса </a:t>
            </a:r>
            <a:r>
              <a:rPr sz="2400" dirty="0">
                <a:latin typeface="Arial"/>
                <a:cs typeface="Arial"/>
              </a:rPr>
              <a:t>и</a:t>
            </a:r>
            <a:r>
              <a:rPr sz="2400" spc="-5" dirty="0">
                <a:latin typeface="Arial"/>
                <a:cs typeface="Arial"/>
              </a:rPr>
              <a:t> </a:t>
            </a:r>
            <a:r>
              <a:rPr sz="2400" spc="-15" dirty="0">
                <a:latin typeface="Arial"/>
                <a:cs typeface="Arial"/>
              </a:rPr>
              <a:t>ролей</a:t>
            </a:r>
            <a:endParaRPr sz="2400">
              <a:latin typeface="Arial"/>
              <a:cs typeface="Arial"/>
            </a:endParaRPr>
          </a:p>
          <a:p>
            <a:pPr marL="355600" indent="-342900">
              <a:lnSpc>
                <a:spcPct val="100000"/>
              </a:lnSpc>
              <a:spcBef>
                <a:spcPts val="1205"/>
              </a:spcBef>
              <a:buClr>
                <a:srgbClr val="006699"/>
              </a:buClr>
              <a:buSzPct val="135416"/>
              <a:buFont typeface="Wingdings"/>
              <a:buChar char=""/>
              <a:tabLst>
                <a:tab pos="355600" algn="l"/>
              </a:tabLst>
            </a:pPr>
            <a:r>
              <a:rPr sz="2400" spc="-15" dirty="0">
                <a:latin typeface="Arial"/>
                <a:cs typeface="Arial"/>
              </a:rPr>
              <a:t>Конструируется</a:t>
            </a:r>
            <a:r>
              <a:rPr sz="2400" dirty="0">
                <a:latin typeface="Arial"/>
                <a:cs typeface="Arial"/>
              </a:rPr>
              <a:t> </a:t>
            </a:r>
            <a:r>
              <a:rPr sz="2400" spc="5" dirty="0">
                <a:latin typeface="Arial"/>
                <a:cs typeface="Arial"/>
              </a:rPr>
              <a:t>доска,</a:t>
            </a:r>
            <a:r>
              <a:rPr sz="2400" spc="-5" dirty="0">
                <a:latin typeface="Arial"/>
                <a:cs typeface="Arial"/>
              </a:rPr>
              <a:t> </a:t>
            </a:r>
            <a:r>
              <a:rPr sz="2400" spc="-10" dirty="0">
                <a:latin typeface="Arial"/>
                <a:cs typeface="Arial"/>
              </a:rPr>
              <a:t>отражающая</a:t>
            </a:r>
            <a:r>
              <a:rPr sz="2400" dirty="0">
                <a:latin typeface="Arial"/>
                <a:cs typeface="Arial"/>
              </a:rPr>
              <a:t> </a:t>
            </a:r>
            <a:r>
              <a:rPr sz="2400" spc="-15" dirty="0">
                <a:latin typeface="Arial"/>
                <a:cs typeface="Arial"/>
              </a:rPr>
              <a:t>потоки</a:t>
            </a:r>
            <a:r>
              <a:rPr sz="2400" spc="-10" dirty="0">
                <a:latin typeface="Arial"/>
                <a:cs typeface="Arial"/>
              </a:rPr>
              <a:t> </a:t>
            </a:r>
            <a:r>
              <a:rPr sz="2400" dirty="0">
                <a:latin typeface="Arial"/>
                <a:cs typeface="Arial"/>
              </a:rPr>
              <a:t>и </a:t>
            </a:r>
            <a:r>
              <a:rPr sz="2400" spc="-10" dirty="0">
                <a:latin typeface="Arial"/>
                <a:cs typeface="Arial"/>
              </a:rPr>
              <a:t>фазы</a:t>
            </a:r>
            <a:r>
              <a:rPr sz="2400" spc="-15" dirty="0">
                <a:latin typeface="Arial"/>
                <a:cs typeface="Arial"/>
              </a:rPr>
              <a:t> </a:t>
            </a:r>
            <a:r>
              <a:rPr sz="2400" spc="-10" dirty="0">
                <a:latin typeface="Arial"/>
                <a:cs typeface="Arial"/>
              </a:rPr>
              <a:t>создания</a:t>
            </a:r>
            <a:r>
              <a:rPr sz="2400" spc="-15" dirty="0">
                <a:latin typeface="Arial"/>
                <a:cs typeface="Arial"/>
              </a:rPr>
              <a:t> </a:t>
            </a:r>
            <a:r>
              <a:rPr sz="2400" spc="-10" dirty="0">
                <a:latin typeface="Arial"/>
                <a:cs typeface="Arial"/>
              </a:rPr>
              <a:t>ценности</a:t>
            </a:r>
            <a:endParaRPr sz="2400">
              <a:latin typeface="Arial"/>
              <a:cs typeface="Arial"/>
            </a:endParaRPr>
          </a:p>
          <a:p>
            <a:pPr marL="355600" marR="740410" indent="-342900">
              <a:lnSpc>
                <a:spcPct val="100000"/>
              </a:lnSpc>
              <a:spcBef>
                <a:spcPts val="1200"/>
              </a:spcBef>
              <a:buClr>
                <a:srgbClr val="006699"/>
              </a:buClr>
              <a:buSzPct val="135416"/>
              <a:buFont typeface="Wingdings"/>
              <a:buChar char=""/>
              <a:tabLst>
                <a:tab pos="355600" algn="l"/>
              </a:tabLst>
            </a:pPr>
            <a:r>
              <a:rPr sz="2400" spc="-15" dirty="0">
                <a:latin typeface="Arial"/>
                <a:cs typeface="Arial"/>
              </a:rPr>
              <a:t>Потоки описываются </a:t>
            </a:r>
            <a:r>
              <a:rPr sz="2400" spc="15" dirty="0">
                <a:latin typeface="Arial"/>
                <a:cs typeface="Arial"/>
              </a:rPr>
              <a:t>как</a:t>
            </a:r>
            <a:r>
              <a:rPr sz="2400" spc="-5" dirty="0">
                <a:latin typeface="Arial"/>
                <a:cs typeface="Arial"/>
              </a:rPr>
              <a:t> сервисы, </a:t>
            </a:r>
            <a:r>
              <a:rPr sz="2400" spc="-15" dirty="0">
                <a:latin typeface="Arial"/>
                <a:cs typeface="Arial"/>
              </a:rPr>
              <a:t>предоставляемые</a:t>
            </a:r>
            <a:r>
              <a:rPr sz="2400" spc="10" dirty="0">
                <a:latin typeface="Arial"/>
                <a:cs typeface="Arial"/>
              </a:rPr>
              <a:t> </a:t>
            </a:r>
            <a:r>
              <a:rPr sz="2400" spc="-5" dirty="0">
                <a:latin typeface="Arial"/>
                <a:cs typeface="Arial"/>
              </a:rPr>
              <a:t>заказчикам, </a:t>
            </a:r>
            <a:r>
              <a:rPr sz="2400" spc="-655" dirty="0">
                <a:latin typeface="Arial"/>
                <a:cs typeface="Arial"/>
              </a:rPr>
              <a:t> </a:t>
            </a:r>
            <a:r>
              <a:rPr sz="2400" spc="-25" dirty="0">
                <a:latin typeface="Arial"/>
                <a:cs typeface="Arial"/>
              </a:rPr>
              <a:t>необходимо</a:t>
            </a:r>
            <a:r>
              <a:rPr sz="2400" dirty="0">
                <a:latin typeface="Arial"/>
                <a:cs typeface="Arial"/>
              </a:rPr>
              <a:t> </a:t>
            </a:r>
            <a:r>
              <a:rPr sz="2400" spc="-5" dirty="0">
                <a:latin typeface="Arial"/>
                <a:cs typeface="Arial"/>
              </a:rPr>
              <a:t>выяснить</a:t>
            </a:r>
            <a:r>
              <a:rPr sz="2400" spc="5" dirty="0">
                <a:latin typeface="Arial"/>
                <a:cs typeface="Arial"/>
              </a:rPr>
              <a:t> </a:t>
            </a:r>
            <a:r>
              <a:rPr sz="2400" dirty="0">
                <a:latin typeface="Arial"/>
                <a:cs typeface="Arial"/>
              </a:rPr>
              <a:t>их</a:t>
            </a:r>
            <a:r>
              <a:rPr sz="2400" spc="-10" dirty="0">
                <a:latin typeface="Arial"/>
                <a:cs typeface="Arial"/>
              </a:rPr>
              <a:t> потребности</a:t>
            </a:r>
            <a:r>
              <a:rPr sz="2400" spc="5" dirty="0">
                <a:latin typeface="Arial"/>
                <a:cs typeface="Arial"/>
              </a:rPr>
              <a:t> </a:t>
            </a:r>
            <a:r>
              <a:rPr sz="2400" dirty="0">
                <a:latin typeface="Arial"/>
                <a:cs typeface="Arial"/>
              </a:rPr>
              <a:t>и</a:t>
            </a:r>
            <a:r>
              <a:rPr sz="2400" spc="5" dirty="0">
                <a:latin typeface="Arial"/>
                <a:cs typeface="Arial"/>
              </a:rPr>
              <a:t> </a:t>
            </a:r>
            <a:r>
              <a:rPr sz="2400" spc="-5" dirty="0">
                <a:latin typeface="Arial"/>
                <a:cs typeface="Arial"/>
              </a:rPr>
              <a:t>ожидания</a:t>
            </a:r>
            <a:r>
              <a:rPr sz="2400" spc="-25" dirty="0">
                <a:latin typeface="Arial"/>
                <a:cs typeface="Arial"/>
              </a:rPr>
              <a:t> </a:t>
            </a:r>
            <a:r>
              <a:rPr sz="2400" spc="-30" dirty="0">
                <a:latin typeface="Arial"/>
                <a:cs typeface="Arial"/>
              </a:rPr>
              <a:t>от</a:t>
            </a:r>
            <a:r>
              <a:rPr sz="2400" dirty="0">
                <a:latin typeface="Arial"/>
                <a:cs typeface="Arial"/>
              </a:rPr>
              <a:t> </a:t>
            </a:r>
            <a:r>
              <a:rPr sz="2400" spc="-40" dirty="0">
                <a:latin typeface="Arial"/>
                <a:cs typeface="Arial"/>
              </a:rPr>
              <a:t>результатов</a:t>
            </a:r>
            <a:endParaRPr sz="2400">
              <a:latin typeface="Arial"/>
              <a:cs typeface="Arial"/>
            </a:endParaRPr>
          </a:p>
          <a:p>
            <a:pPr marL="355600" marR="236220" indent="-342900">
              <a:lnSpc>
                <a:spcPct val="100000"/>
              </a:lnSpc>
              <a:spcBef>
                <a:spcPts val="1200"/>
              </a:spcBef>
              <a:buClr>
                <a:srgbClr val="006699"/>
              </a:buClr>
              <a:buSzPct val="135416"/>
              <a:buFont typeface="Wingdings"/>
              <a:buChar char=""/>
              <a:tabLst>
                <a:tab pos="355600" algn="l"/>
              </a:tabLst>
            </a:pPr>
            <a:r>
              <a:rPr sz="2400" spc="-5" dirty="0">
                <a:latin typeface="Arial"/>
                <a:cs typeface="Arial"/>
              </a:rPr>
              <a:t>Операционная </a:t>
            </a:r>
            <a:r>
              <a:rPr sz="2400" spc="-15" dirty="0">
                <a:latin typeface="Arial"/>
                <a:cs typeface="Arial"/>
              </a:rPr>
              <a:t>деятельность визуализируется </a:t>
            </a:r>
            <a:r>
              <a:rPr sz="2400" spc="-5" dirty="0">
                <a:latin typeface="Arial"/>
                <a:cs typeface="Arial"/>
              </a:rPr>
              <a:t>на </a:t>
            </a:r>
            <a:r>
              <a:rPr sz="2400" dirty="0">
                <a:latin typeface="Arial"/>
                <a:cs typeface="Arial"/>
              </a:rPr>
              <a:t>доске и </a:t>
            </a:r>
            <a:r>
              <a:rPr sz="2400" spc="-10" dirty="0">
                <a:latin typeface="Arial"/>
                <a:cs typeface="Arial"/>
              </a:rPr>
              <a:t>становится </a:t>
            </a:r>
            <a:r>
              <a:rPr sz="2400" spc="-655" dirty="0">
                <a:latin typeface="Arial"/>
                <a:cs typeface="Arial"/>
              </a:rPr>
              <a:t> </a:t>
            </a:r>
            <a:r>
              <a:rPr sz="2400" spc="-15" dirty="0">
                <a:latin typeface="Arial"/>
                <a:cs typeface="Arial"/>
              </a:rPr>
              <a:t>прозрачной</a:t>
            </a:r>
            <a:r>
              <a:rPr sz="2400" spc="5" dirty="0">
                <a:latin typeface="Arial"/>
                <a:cs typeface="Arial"/>
              </a:rPr>
              <a:t> </a:t>
            </a:r>
            <a:r>
              <a:rPr sz="2400" dirty="0">
                <a:latin typeface="Arial"/>
                <a:cs typeface="Arial"/>
              </a:rPr>
              <a:t>для</a:t>
            </a:r>
            <a:r>
              <a:rPr sz="2400" spc="-10" dirty="0">
                <a:latin typeface="Arial"/>
                <a:cs typeface="Arial"/>
              </a:rPr>
              <a:t> </a:t>
            </a:r>
            <a:r>
              <a:rPr sz="2400" spc="-25" dirty="0">
                <a:latin typeface="Arial"/>
                <a:cs typeface="Arial"/>
              </a:rPr>
              <a:t>всех</a:t>
            </a:r>
            <a:r>
              <a:rPr sz="2400" spc="-15" dirty="0">
                <a:latin typeface="Arial"/>
                <a:cs typeface="Arial"/>
              </a:rPr>
              <a:t> </a:t>
            </a:r>
            <a:r>
              <a:rPr sz="2400" dirty="0">
                <a:latin typeface="Arial"/>
                <a:cs typeface="Arial"/>
              </a:rPr>
              <a:t>участников,</a:t>
            </a:r>
            <a:r>
              <a:rPr sz="2400" spc="-10" dirty="0">
                <a:latin typeface="Arial"/>
                <a:cs typeface="Arial"/>
              </a:rPr>
              <a:t> </a:t>
            </a:r>
            <a:r>
              <a:rPr sz="2400" dirty="0">
                <a:latin typeface="Arial"/>
                <a:cs typeface="Arial"/>
              </a:rPr>
              <a:t>а</a:t>
            </a:r>
            <a:r>
              <a:rPr sz="2400" spc="-5" dirty="0">
                <a:latin typeface="Arial"/>
                <a:cs typeface="Arial"/>
              </a:rPr>
              <a:t> не </a:t>
            </a:r>
            <a:r>
              <a:rPr sz="2400" spc="-10" dirty="0">
                <a:latin typeface="Arial"/>
                <a:cs typeface="Arial"/>
              </a:rPr>
              <a:t>только </a:t>
            </a:r>
            <a:r>
              <a:rPr sz="2400" dirty="0">
                <a:latin typeface="Arial"/>
                <a:cs typeface="Arial"/>
              </a:rPr>
              <a:t>для</a:t>
            </a:r>
            <a:r>
              <a:rPr sz="2400" spc="-10" dirty="0">
                <a:latin typeface="Arial"/>
                <a:cs typeface="Arial"/>
              </a:rPr>
              <a:t> </a:t>
            </a:r>
            <a:r>
              <a:rPr sz="2400" spc="-20" dirty="0">
                <a:latin typeface="Arial"/>
                <a:cs typeface="Arial"/>
              </a:rPr>
              <a:t>руководителя</a:t>
            </a:r>
            <a:endParaRPr sz="2400">
              <a:latin typeface="Arial"/>
              <a:cs typeface="Arial"/>
            </a:endParaRPr>
          </a:p>
          <a:p>
            <a:pPr marL="355600" indent="-342900">
              <a:lnSpc>
                <a:spcPct val="100000"/>
              </a:lnSpc>
              <a:spcBef>
                <a:spcPts val="1200"/>
              </a:spcBef>
              <a:buClr>
                <a:srgbClr val="006699"/>
              </a:buClr>
              <a:buSzPct val="135416"/>
              <a:buFont typeface="Wingdings"/>
              <a:buChar char=""/>
              <a:tabLst>
                <a:tab pos="355600" algn="l"/>
              </a:tabLst>
            </a:pPr>
            <a:r>
              <a:rPr sz="2400" spc="-20" dirty="0">
                <a:latin typeface="Arial"/>
                <a:cs typeface="Arial"/>
              </a:rPr>
              <a:t>Люди </a:t>
            </a:r>
            <a:r>
              <a:rPr sz="2400" spc="-15" dirty="0">
                <a:latin typeface="Arial"/>
                <a:cs typeface="Arial"/>
              </a:rPr>
              <a:t>организуются вокруг</a:t>
            </a:r>
            <a:r>
              <a:rPr sz="2400" spc="-5" dirty="0">
                <a:latin typeface="Arial"/>
                <a:cs typeface="Arial"/>
              </a:rPr>
              <a:t> </a:t>
            </a:r>
            <a:r>
              <a:rPr sz="2400" spc="-10" dirty="0">
                <a:latin typeface="Arial"/>
                <a:cs typeface="Arial"/>
              </a:rPr>
              <a:t>потока</a:t>
            </a:r>
            <a:r>
              <a:rPr sz="2400" spc="-5" dirty="0">
                <a:latin typeface="Arial"/>
                <a:cs typeface="Arial"/>
              </a:rPr>
              <a:t> </a:t>
            </a:r>
            <a:r>
              <a:rPr sz="2400" spc="-55" dirty="0">
                <a:latin typeface="Arial"/>
                <a:cs typeface="Arial"/>
              </a:rPr>
              <a:t>работ,</a:t>
            </a:r>
            <a:r>
              <a:rPr sz="2400" dirty="0">
                <a:latin typeface="Arial"/>
                <a:cs typeface="Arial"/>
              </a:rPr>
              <a:t> а</a:t>
            </a:r>
            <a:r>
              <a:rPr sz="2400" spc="-10" dirty="0">
                <a:latin typeface="Arial"/>
                <a:cs typeface="Arial"/>
              </a:rPr>
              <a:t> </a:t>
            </a:r>
            <a:r>
              <a:rPr sz="2400" spc="-5" dirty="0">
                <a:latin typeface="Arial"/>
                <a:cs typeface="Arial"/>
              </a:rPr>
              <a:t>не</a:t>
            </a:r>
            <a:r>
              <a:rPr sz="2400" spc="-10" dirty="0">
                <a:latin typeface="Arial"/>
                <a:cs typeface="Arial"/>
              </a:rPr>
              <a:t> </a:t>
            </a:r>
            <a:r>
              <a:rPr sz="2400" spc="-15" dirty="0">
                <a:latin typeface="Arial"/>
                <a:cs typeface="Arial"/>
              </a:rPr>
              <a:t>наоборот</a:t>
            </a:r>
            <a:endParaRPr sz="2400">
              <a:latin typeface="Arial"/>
              <a:cs typeface="Arial"/>
            </a:endParaRPr>
          </a:p>
          <a:p>
            <a:pPr marL="355600" indent="-342900">
              <a:lnSpc>
                <a:spcPct val="100000"/>
              </a:lnSpc>
              <a:spcBef>
                <a:spcPts val="1200"/>
              </a:spcBef>
              <a:buClr>
                <a:srgbClr val="006699"/>
              </a:buClr>
              <a:buSzPct val="135416"/>
              <a:buFont typeface="Wingdings"/>
              <a:buChar char=""/>
              <a:tabLst>
                <a:tab pos="355600" algn="l"/>
              </a:tabLst>
            </a:pPr>
            <a:r>
              <a:rPr sz="2400" spc="-15" dirty="0">
                <a:latin typeface="Arial"/>
                <a:cs typeface="Arial"/>
              </a:rPr>
              <a:t>Ограничивается</a:t>
            </a:r>
            <a:r>
              <a:rPr sz="2400" dirty="0">
                <a:latin typeface="Arial"/>
                <a:cs typeface="Arial"/>
              </a:rPr>
              <a:t> </a:t>
            </a:r>
            <a:r>
              <a:rPr sz="2400" spc="-15" dirty="0">
                <a:latin typeface="Arial"/>
                <a:cs typeface="Arial"/>
              </a:rPr>
              <a:t>незавершенная</a:t>
            </a:r>
            <a:r>
              <a:rPr sz="2400" spc="35" dirty="0">
                <a:latin typeface="Arial"/>
                <a:cs typeface="Arial"/>
              </a:rPr>
              <a:t> </a:t>
            </a:r>
            <a:r>
              <a:rPr sz="2400" spc="-15" dirty="0">
                <a:latin typeface="Arial"/>
                <a:cs typeface="Arial"/>
              </a:rPr>
              <a:t>работа</a:t>
            </a:r>
            <a:endParaRPr sz="2400">
              <a:latin typeface="Arial"/>
              <a:cs typeface="Arial"/>
            </a:endParaRPr>
          </a:p>
          <a:p>
            <a:pPr marL="355600" indent="-342900">
              <a:lnSpc>
                <a:spcPct val="100000"/>
              </a:lnSpc>
              <a:spcBef>
                <a:spcPts val="1200"/>
              </a:spcBef>
              <a:buClr>
                <a:srgbClr val="006699"/>
              </a:buClr>
              <a:buSzPct val="135416"/>
              <a:buFont typeface="Wingdings"/>
              <a:buChar char=""/>
              <a:tabLst>
                <a:tab pos="355600" algn="l"/>
              </a:tabLst>
            </a:pPr>
            <a:r>
              <a:rPr sz="2400" spc="-10" dirty="0">
                <a:latin typeface="Arial"/>
                <a:cs typeface="Arial"/>
              </a:rPr>
              <a:t>Проектируются </a:t>
            </a:r>
            <a:r>
              <a:rPr sz="2400" dirty="0">
                <a:latin typeface="Arial"/>
                <a:cs typeface="Arial"/>
              </a:rPr>
              <a:t>и</a:t>
            </a:r>
            <a:r>
              <a:rPr sz="2400" spc="-10" dirty="0">
                <a:latin typeface="Arial"/>
                <a:cs typeface="Arial"/>
              </a:rPr>
              <a:t> запускаются</a:t>
            </a:r>
            <a:r>
              <a:rPr sz="2400" spc="-5" dirty="0">
                <a:latin typeface="Arial"/>
                <a:cs typeface="Arial"/>
              </a:rPr>
              <a:t> </a:t>
            </a:r>
            <a:r>
              <a:rPr sz="2400" dirty="0">
                <a:latin typeface="Arial"/>
                <a:cs typeface="Arial"/>
              </a:rPr>
              <a:t>каденции</a:t>
            </a:r>
            <a:r>
              <a:rPr sz="2400" spc="10" dirty="0">
                <a:latin typeface="Arial"/>
                <a:cs typeface="Arial"/>
              </a:rPr>
              <a:t> </a:t>
            </a:r>
            <a:r>
              <a:rPr sz="2400" dirty="0">
                <a:latin typeface="Arial"/>
                <a:cs typeface="Arial"/>
              </a:rPr>
              <a:t>–</a:t>
            </a:r>
            <a:r>
              <a:rPr sz="2400" spc="10" dirty="0">
                <a:latin typeface="Arial"/>
                <a:cs typeface="Arial"/>
              </a:rPr>
              <a:t> </a:t>
            </a:r>
            <a:r>
              <a:rPr sz="2400" spc="-30" dirty="0">
                <a:latin typeface="Arial"/>
                <a:cs typeface="Arial"/>
              </a:rPr>
              <a:t>петли</a:t>
            </a:r>
            <a:r>
              <a:rPr sz="2400" dirty="0">
                <a:latin typeface="Arial"/>
                <a:cs typeface="Arial"/>
              </a:rPr>
              <a:t> </a:t>
            </a:r>
            <a:r>
              <a:rPr sz="2400" spc="-10" dirty="0">
                <a:latin typeface="Arial"/>
                <a:cs typeface="Arial"/>
              </a:rPr>
              <a:t>обратной</a:t>
            </a:r>
            <a:r>
              <a:rPr sz="2400" spc="-5" dirty="0">
                <a:latin typeface="Arial"/>
                <a:cs typeface="Arial"/>
              </a:rPr>
              <a:t> связи</a:t>
            </a:r>
            <a:endParaRPr sz="2400">
              <a:latin typeface="Arial"/>
              <a:cs typeface="Arial"/>
            </a:endParaRPr>
          </a:p>
          <a:p>
            <a:pPr marL="355600">
              <a:lnSpc>
                <a:spcPct val="100000"/>
              </a:lnSpc>
              <a:spcBef>
                <a:spcPts val="5"/>
              </a:spcBef>
            </a:pPr>
            <a:r>
              <a:rPr sz="2400" dirty="0">
                <a:latin typeface="Arial"/>
                <a:cs typeface="Arial"/>
              </a:rPr>
              <a:t>для</a:t>
            </a:r>
            <a:r>
              <a:rPr sz="2400" spc="-25" dirty="0">
                <a:latin typeface="Arial"/>
                <a:cs typeface="Arial"/>
              </a:rPr>
              <a:t> </a:t>
            </a:r>
            <a:r>
              <a:rPr sz="2400" spc="-10" dirty="0">
                <a:latin typeface="Arial"/>
                <a:cs typeface="Arial"/>
              </a:rPr>
              <a:t>совершенствования</a:t>
            </a:r>
            <a:r>
              <a:rPr sz="2400" spc="20" dirty="0">
                <a:latin typeface="Arial"/>
                <a:cs typeface="Arial"/>
              </a:rPr>
              <a:t> </a:t>
            </a:r>
            <a:r>
              <a:rPr sz="2400" spc="-15" dirty="0">
                <a:latin typeface="Arial"/>
                <a:cs typeface="Arial"/>
              </a:rPr>
              <a:t>деятельности</a:t>
            </a:r>
            <a:endParaRPr sz="2400">
              <a:latin typeface="Arial"/>
              <a:cs typeface="Arial"/>
            </a:endParaRPr>
          </a:p>
        </p:txBody>
      </p:sp>
    </p:spTree>
    <p:extLst>
      <p:ext uri="{BB962C8B-B14F-4D97-AF65-F5344CB8AC3E}">
        <p14:creationId xmlns:p14="http://schemas.microsoft.com/office/powerpoint/2010/main" val="24715810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TotalTime>
  <Words>7574</Words>
  <Application>Microsoft Office PowerPoint</Application>
  <PresentationFormat>Широкоэкранный</PresentationFormat>
  <Paragraphs>791</Paragraphs>
  <Slides>54</Slides>
  <Notes>19</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54</vt:i4>
      </vt:variant>
    </vt:vector>
  </HeadingPairs>
  <TitlesOfParts>
    <vt:vector size="61" baseType="lpstr">
      <vt:lpstr>Arial</vt:lpstr>
      <vt:lpstr>Calibri</vt:lpstr>
      <vt:lpstr>Calibri Light</vt:lpstr>
      <vt:lpstr>lucida grande</vt:lpstr>
      <vt:lpstr>Times New Roman</vt:lpstr>
      <vt:lpstr>Wingdings</vt:lpstr>
      <vt:lpstr>Тема Office</vt:lpstr>
      <vt:lpstr>Презентация PowerPoint</vt:lpstr>
      <vt:lpstr>Презентация PowerPoint</vt:lpstr>
      <vt:lpstr>Презентация PowerPoint</vt:lpstr>
      <vt:lpstr>Рассказ про Scrum часто сводят к этой схеме…</vt:lpstr>
      <vt:lpstr>Культура и процессы – две стороны компании</vt:lpstr>
      <vt:lpstr>Конструкция Agile: ценности, принципы, методы</vt:lpstr>
      <vt:lpstr>Замена менеджеров в Scrum</vt:lpstr>
      <vt:lpstr>Презентация PowerPoint</vt:lpstr>
      <vt:lpstr>Проектируем и запускаем Kanban</vt:lpstr>
      <vt:lpstr>Визуализация потока показывает состояние</vt:lpstr>
      <vt:lpstr>Канбан-доска департамента Банка России</vt:lpstr>
      <vt:lpstr>ГОСТ Р ИСО/МЭК 12207 Информационная технология. Системная и программная инженерия. Процессы жизненного цикла программных средств</vt:lpstr>
      <vt:lpstr>Группы и процессы ГОСТ Р ИСО/МЭК 12207</vt:lpstr>
      <vt:lpstr>Внедрение стандарта 12207</vt:lpstr>
      <vt:lpstr>ГОСТ Р ИСО/МЭК 15271</vt:lpstr>
      <vt:lpstr>ГОСТ Р ИСО/МЭК 15271 Подход к внедрению ГОСТ Р ИСО/МЭК 12207 как к процессу</vt:lpstr>
      <vt:lpstr>ГОСТ Р ИСО/МЭК 15271 6.1.3. Характеристики системы</vt:lpstr>
      <vt:lpstr>ГОСТ Р ИСО/МЭК 15271 7.2. Возможности применения</vt:lpstr>
      <vt:lpstr>ГОСТ Р ИСО/МЭК 15271 8 "Прикладное применение модели жизненного цикла системы" </vt:lpstr>
      <vt:lpstr>Стандарт ГОСТ Р ИСО/МЭК 16326</vt:lpstr>
      <vt:lpstr>ГОСТ Р ИСО/МЭК 16326 1.1. Круг пользователей</vt:lpstr>
      <vt:lpstr>Основные и важные разделы стандарта</vt:lpstr>
      <vt:lpstr>Краткие итоги</vt:lpstr>
      <vt:lpstr>Стандарт ГОСТ Р ИСО/МЭК 15288 "Процессы жизненного цикла систем" </vt:lpstr>
      <vt:lpstr>Группы процессов 15288</vt:lpstr>
      <vt:lpstr>Взаимосвязь ГОСТ Р ИСО/МЭК 15288 и ИСО/МЭК 12207</vt:lpstr>
      <vt:lpstr>Важное замечание</vt:lpstr>
      <vt:lpstr>Уровень абстракции описания процессов</vt:lpstr>
      <vt:lpstr>Уровень абстракции описания процессов</vt:lpstr>
      <vt:lpstr>Самоорганизация – новая культура управления</vt:lpstr>
      <vt:lpstr>Планирование работы – не работает</vt:lpstr>
      <vt:lpstr>Питер Друкер: от task work to knowledge work</vt:lpstr>
      <vt:lpstr>Промышленная революция продолжается</vt:lpstr>
      <vt:lpstr>Ценности и лидерство в поколении соцсетей</vt:lpstr>
      <vt:lpstr>Новый мир несет три основных вызова</vt:lpstr>
      <vt:lpstr>Спиральная динамика – модель ценностей человека  и культуры компании</vt:lpstr>
      <vt:lpstr>Спиральная динамика: уровни отражают этапы  развития общества, закрепленные в культуре Я МЫ</vt:lpstr>
      <vt:lpstr>Эволюция понятия ответственности в организации</vt:lpstr>
      <vt:lpstr>Уровни Спиральной динамики раскрывают  волны Тоффлера</vt:lpstr>
      <vt:lpstr>Культура организаций разного уровня</vt:lpstr>
      <vt:lpstr>Разделение рисков и успеха</vt:lpstr>
      <vt:lpstr>Культура Agile в модели Спиральной динамики</vt:lpstr>
      <vt:lpstr>Ценности Agile Manifesto – соответствие уровням</vt:lpstr>
      <vt:lpstr>Развитие Agile в модели Спиральной динамики</vt:lpstr>
      <vt:lpstr>Agile-трансформация и культура</vt:lpstr>
      <vt:lpstr>Agile и регулярный менеджмент</vt:lpstr>
      <vt:lpstr>Agile-процессы – Scrum</vt:lpstr>
      <vt:lpstr>Scrum – конкретная реализация принципов</vt:lpstr>
      <vt:lpstr>Ретро и Демо – обратная связь по спринту</vt:lpstr>
      <vt:lpstr>Что обеспечивает Scrum?</vt:lpstr>
      <vt:lpstr>Полная схема Scrum</vt:lpstr>
      <vt:lpstr>Механизмы управления проектом</vt:lpstr>
      <vt:lpstr>Основная ошибки внедрения – взять частично</vt:lpstr>
      <vt:lpstr>Scrum в школе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Lobanov</dc:creator>
  <cp:lastModifiedBy>Alexander Lobanov</cp:lastModifiedBy>
  <cp:revision>10</cp:revision>
  <dcterms:created xsi:type="dcterms:W3CDTF">2023-05-25T12:19:01Z</dcterms:created>
  <dcterms:modified xsi:type="dcterms:W3CDTF">2025-01-21T17:41:44Z</dcterms:modified>
</cp:coreProperties>
</file>