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39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9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11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3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11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9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5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0226-2F36-4E59-B18B-B8D8EA03DC9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2C8A18-4BF3-4727-B742-7F15E21D4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F2AD8-6251-C857-5A09-BA71E7475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41" y="2740976"/>
            <a:ext cx="11245507" cy="2182484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b="1" dirty="0">
                <a:solidFill>
                  <a:schemeClr val="tx1"/>
                </a:solidFill>
              </a:rPr>
              <a:t>ПРЕЗЕНТАЦИЯ К ПРОЕКТУ</a:t>
            </a:r>
            <a:br>
              <a:rPr lang="ru-RU" sz="3200" dirty="0"/>
            </a:br>
            <a:r>
              <a:rPr lang="ru-RU" sz="2000" dirty="0">
                <a:solidFill>
                  <a:schemeClr val="tx1"/>
                </a:solidFill>
              </a:rPr>
              <a:t>по дисциплине 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+mn-lt"/>
                <a:ea typeface="Droid Sans Fallback"/>
                <a:cs typeface="Times New Roman" panose="02020603050405020304" pitchFamily="18" charset="0"/>
              </a:rPr>
              <a:t>«Анализ и концептуальное моделирование систем»</a:t>
            </a:r>
            <a:br>
              <a:rPr lang="ru-RU" sz="1800" kern="100" dirty="0">
                <a:solidFill>
                  <a:schemeClr val="tx1"/>
                </a:solidFill>
                <a:effectLst/>
                <a:latin typeface="+mn-lt"/>
                <a:ea typeface="Droid Sans Fallback"/>
                <a:cs typeface="Times New Roman" panose="02020603050405020304" pitchFamily="18" charset="0"/>
              </a:rPr>
            </a:br>
            <a:r>
              <a:rPr lang="ru-RU" sz="2000" b="1" kern="100" dirty="0">
                <a:solidFill>
                  <a:schemeClr val="tx1"/>
                </a:solidFill>
                <a:effectLst/>
                <a:latin typeface="+mn-lt"/>
                <a:ea typeface="Droid Sans Fallback"/>
                <a:cs typeface="Times New Roman" panose="02020603050405020304" pitchFamily="18" charset="0"/>
              </a:rPr>
              <a:t>По теме: «Моделирование работы рекламного агентства» </a:t>
            </a:r>
            <a:br>
              <a:rPr lang="ru-RU" sz="1600" dirty="0">
                <a:solidFill>
                  <a:schemeClr val="tx1"/>
                </a:solidFill>
                <a:latin typeface="+mn-lt"/>
              </a:rPr>
            </a:br>
            <a:r>
              <a:rPr lang="ru-RU" sz="32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5AEDF8-C223-623A-9D69-82892419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465" y="5070035"/>
            <a:ext cx="776693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Выполнил студент группы ИКБО-04-22 Кликушин В.И.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Преподаватель: к.т.н., доцент Дзгоев А.Э.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4B353-B193-987B-89BF-DFD5AB2F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2" y="147782"/>
            <a:ext cx="2652103" cy="17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6CDA3B-5777-B8F5-EA7C-0E1B3D6C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9" y="0"/>
            <a:ext cx="1968192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915DE-512E-1596-64F8-548137BAC7CA}"/>
              </a:ext>
            </a:extLst>
          </p:cNvPr>
          <p:cNvSpPr txBox="1"/>
          <p:nvPr/>
        </p:nvSpPr>
        <p:spPr>
          <a:xfrm>
            <a:off x="2208361" y="2317897"/>
            <a:ext cx="7272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Институт информационных технологий (ИИТ)</a:t>
            </a:r>
          </a:p>
          <a:p>
            <a:pPr algn="ctr"/>
            <a:r>
              <a:rPr lang="ru-RU" sz="2000" dirty="0"/>
              <a:t>Кафедра практической и прикладной информатики (ППИ)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F1B46-E18F-7286-5442-296163BB3C5A}"/>
              </a:ext>
            </a:extLst>
          </p:cNvPr>
          <p:cNvSpPr txBox="1"/>
          <p:nvPr/>
        </p:nvSpPr>
        <p:spPr>
          <a:xfrm>
            <a:off x="4904114" y="6245524"/>
            <a:ext cx="1880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2536207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11A6-7233-D6F9-4367-653CD0AA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0713"/>
            <a:ext cx="7038802" cy="1283287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состояний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CBE0934-A702-FA2E-21D3-D90EE3D7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274" y="1023033"/>
            <a:ext cx="4742932" cy="5042487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D05927-4F5B-D5B5-2658-219DC60D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4" y="76200"/>
            <a:ext cx="1283106" cy="14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E3DFD-AE04-E06D-E692-EC84D3A88943}"/>
              </a:ext>
            </a:extLst>
          </p:cNvPr>
          <p:cNvSpPr txBox="1"/>
          <p:nvPr/>
        </p:nvSpPr>
        <p:spPr>
          <a:xfrm>
            <a:off x="6507479" y="1082506"/>
            <a:ext cx="4229101" cy="290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Диаграмма состояний описывает последовательность состояний, в которых может находиться объект или система в течение своего жизненного цикла. Эта диаграмма помогает визуализировать динамические аспекты поведения объектов и систем.</a:t>
            </a:r>
            <a:endParaRPr lang="ru-RU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algn="just">
              <a:lnSpc>
                <a:spcPts val="2187"/>
              </a:lnSpc>
            </a:pPr>
            <a:r>
              <a:rPr lang="ru-RU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Диаграмма состояний построена для нескольких ключевых объектов системы: заявка, заказ, отчёт.</a:t>
            </a:r>
            <a:endParaRPr lang="ru-RU" sz="18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8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E98D-8913-211E-2B64-4EE4EAC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50166"/>
            <a:ext cx="8596668" cy="70212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деятельности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E4C0DF3-F6E0-F9D9-B1CE-1632BECD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61" y="952293"/>
            <a:ext cx="5001719" cy="5396201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0BCBED-39AB-44FD-20AE-BC0B5103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" y="82552"/>
            <a:ext cx="1634581" cy="1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6D42A-348A-0131-C40F-A79D1DD804D4}"/>
              </a:ext>
            </a:extLst>
          </p:cNvPr>
          <p:cNvSpPr txBox="1"/>
          <p:nvPr/>
        </p:nvSpPr>
        <p:spPr>
          <a:xfrm>
            <a:off x="6896099" y="952293"/>
            <a:ext cx="3124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33333"/>
                </a:solidFill>
                <a:ea typeface="Source Sans Pro" pitchFamily="34" charset="-122"/>
                <a:cs typeface="Source Sans Pro" pitchFamily="34" charset="-120"/>
              </a:rPr>
              <a:t>Данная диаграмма показывает как поток управления переходит от одной деятельности к другой.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52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064B-8B1B-A25B-8C90-61D47CE9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2" y="379562"/>
            <a:ext cx="7325129" cy="119907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компонентов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F5CDFF-11F4-EB60-2371-152309FD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84" y="1989130"/>
            <a:ext cx="7590936" cy="2653685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A73A133-5B74-8B95-C004-A058B4B8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4" y="76200"/>
            <a:ext cx="1568600" cy="1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F3311-1BDA-A5AF-1CF6-16DBCBE0CD83}"/>
              </a:ext>
            </a:extLst>
          </p:cNvPr>
          <p:cNvSpPr txBox="1"/>
          <p:nvPr/>
        </p:nvSpPr>
        <p:spPr>
          <a:xfrm>
            <a:off x="901064" y="4632687"/>
            <a:ext cx="7160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D3838"/>
                </a:solidFill>
                <a:ea typeface="Source Sans Pro" pitchFamily="34" charset="-122"/>
              </a:rPr>
              <a:t>Диаграмма компонентов – это структурная диаграмма, которая описывает особенности физического представления системы. Данная диаграмма позволяет определить архитектуру разрабатываемой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47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48301-345B-1EE3-9B3B-94009DBB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72" y="360219"/>
            <a:ext cx="7160529" cy="77643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развёртывания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54FCD-9393-56CF-93DE-A50A8DA2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263" y="1188720"/>
            <a:ext cx="2987040" cy="3880773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Диаграмма развёртывания используется для визуализации аппаратных процессов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узлов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устройств системы, каналов связи между ними и размещения программных файлов на этом аппаратном обеспечении.</a:t>
            </a:r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98C509-AD26-DE8F-F780-3B764899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" y="82552"/>
            <a:ext cx="1634581" cy="1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A59F6B-3C7D-967A-DB99-4C0CCF02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5" y="1136648"/>
            <a:ext cx="7022388" cy="45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462D3-AFAC-AE09-D3E3-91FCCA6E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609600"/>
            <a:ext cx="7223529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EBF68-DE59-D6E4-045E-1023174F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187"/>
              </a:lnSpc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заключение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представленное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моделирование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организации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работы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рекламного агентства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позволяет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выявить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ключевые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аспекты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взаимосвязи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в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данной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системе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Детальные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диаграммы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демонстрируют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потоки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данных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иерархию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классов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последовательность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действий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другие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важные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элементы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необходимые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эффективной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реализации</a:t>
            </a: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информационной системы рекламного агентства</a:t>
            </a: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 algn="just">
              <a:lnSpc>
                <a:spcPts val="2187"/>
              </a:lnSpc>
            </a:pPr>
            <a:endParaRPr lang="en-US" sz="18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Поставленная цель была выполнена и задачи, поставленные системе, были реализованы</a:t>
            </a:r>
            <a:r>
              <a:rPr lang="ru-RU" sz="1800" dirty="0">
                <a:solidFill>
                  <a:srgbClr val="3D3838"/>
                </a:solidFill>
                <a:ea typeface="Source Sans Pro" pitchFamily="34" charset="-122"/>
              </a:rPr>
              <a:t>.</a:t>
            </a: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6BB270-2748-4E05-DD62-2EBD3155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4" y="76200"/>
            <a:ext cx="1568600" cy="1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8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746B3-88AC-15EA-93CC-53539199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425" y="82552"/>
            <a:ext cx="9851367" cy="92674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Список используемых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61550-7427-D04A-680C-9A97EB27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022295"/>
            <a:ext cx="11852694" cy="5361252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Что такое моделирование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gtmarket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– URL: https://gtmarket.ru/concepts/7025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(дата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12.02.2024)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Основы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UML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Электронная книга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kpfu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–URL: https://kpfu.ru/staff_files/F_1650156022/UMP_Osnovy_UML.pdf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15.02.2024)</a:t>
            </a:r>
            <a:endParaRPr kumimoji="0" lang="ru-RU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Use Case Diagram Tutorial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visual-paradigm. – URL: https://online.visual-paradigm.com/diagrams/tutorials/use-case-diagram-tutorial/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16.02.2024)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Диаграммы классов анализа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//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sites.google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URL: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https://sites.google.com/site/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anisimovkhv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/learning/pris/lecture/ tema13/tema13_2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18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.02.2024)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Диаграмма последовательности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practicum.yandex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URL: https://practicum.yandex.ru/blog/sequence-diagram/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15.03.2024)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What is UML Collaboration Diagram?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// visual-paradigm. – URL: https://www.visual-paradigm.com/guide/uml-unified-modeling-language/what-is-uml-collaboration-diagram/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18.03.2024)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Diagram Tutorial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visual-paradigm. – URL: https://online.visual-paradigm.com/diagrams/tutorials/class-diagram-tutorial/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20.04.2024)</a:t>
            </a:r>
            <a:endParaRPr kumimoji="0" lang="ru-RU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Диаграмма состояний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UML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itonboard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– URL: https://itonboard.ru/analysis/748-diagramma_sostoianii_state_machine_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diagram_uml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25.04.2024)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Диаграмма деятельности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UML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itonboard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– URL: https://itonboard.ru/analysis/664-diagramma_dejatelnocti_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rukovodstvo_dlja_nachinajushhih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01.05.2024)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Deployment Diagram Tutorial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visual-paradigm. – URL: https://online.visual-paradigm.com/diagrams/tutorials/ deployment-diagram-tutorial/ (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02.05.2024)</a:t>
            </a:r>
          </a:p>
          <a:p>
            <a:pPr marL="342900" marR="0" lvl="0" indent="-342900" algn="l" defTabSz="914400" rtl="0" eaLnBrk="1" fontAlgn="auto" latinLnBrk="0" hangingPunct="1">
              <a:lnSpc>
                <a:spcPts val="21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Диаграмма компонентов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[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Электронный ресурс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] //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Creately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 – URL: https://creately.com/blog/ru/uncategorized-ru/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учебное-пособие-по-компонентной-</a:t>
            </a:r>
            <a:r>
              <a:rPr kumimoji="0" lang="ru-RU" sz="1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диаг</a:t>
            </a:r>
            <a:r>
              <a:rPr kumimoji="0" lang="ru-RU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 (дата обращения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: 05.05.2024)</a:t>
            </a:r>
            <a:endParaRPr kumimoji="0" lang="ru-RU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DE84C1-437E-CEFC-B977-8523CCF4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1" y="82553"/>
            <a:ext cx="1396868" cy="9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61176-CB33-A258-DA0A-C08CE8B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09600"/>
            <a:ext cx="6530802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8569-158D-D8D6-2BF2-1A8AB5CC6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211" y="2160589"/>
            <a:ext cx="4037164" cy="3880772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проектирование информационной системы, которая может быть использована в рекламном агентстве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C9D0C8-5271-C209-5A12-3A933594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85" y="2160589"/>
            <a:ext cx="4839419" cy="4533509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1. Описать функционал системы</a:t>
            </a:r>
          </a:p>
          <a:p>
            <a:r>
              <a:rPr lang="ru-RU" dirty="0">
                <a:solidFill>
                  <a:schemeClr val="tx1"/>
                </a:solidFill>
              </a:rPr>
              <a:t>2. Составить диаграмму вариантов использования, отображающие функции в системе</a:t>
            </a:r>
          </a:p>
          <a:p>
            <a:r>
              <a:rPr lang="ru-RU" dirty="0">
                <a:solidFill>
                  <a:schemeClr val="tx1"/>
                </a:solidFill>
              </a:rPr>
              <a:t>3. Построить диаграмму классов анализа</a:t>
            </a:r>
          </a:p>
          <a:p>
            <a:r>
              <a:rPr lang="ru-RU" dirty="0">
                <a:solidFill>
                  <a:schemeClr val="tx1"/>
                </a:solidFill>
              </a:rPr>
              <a:t>4. Построить диаграммы последовательности и кооперации</a:t>
            </a:r>
          </a:p>
          <a:p>
            <a:r>
              <a:rPr lang="ru-RU" dirty="0">
                <a:solidFill>
                  <a:schemeClr val="tx1"/>
                </a:solidFill>
              </a:rPr>
              <a:t>5. Построить диаграмму классов</a:t>
            </a:r>
          </a:p>
          <a:p>
            <a:r>
              <a:rPr lang="ru-RU" dirty="0">
                <a:solidFill>
                  <a:schemeClr val="tx1"/>
                </a:solidFill>
              </a:rPr>
              <a:t>6. </a:t>
            </a:r>
            <a:r>
              <a:rPr lang="ru-RU" sz="1800" dirty="0">
                <a:solidFill>
                  <a:schemeClr val="tx1"/>
                </a:solidFill>
                <a:ea typeface="Source Sans Pro" pitchFamily="34" charset="-122"/>
                <a:cs typeface="Times New Roman" panose="02020603050405020304" pitchFamily="18" charset="0"/>
              </a:rPr>
              <a:t>Построить диаграмму состояний и диаграмму деятельности</a:t>
            </a:r>
          </a:p>
          <a:p>
            <a:r>
              <a:rPr lang="ru-RU" dirty="0">
                <a:solidFill>
                  <a:schemeClr val="tx1"/>
                </a:solidFill>
              </a:rPr>
              <a:t>7. </a:t>
            </a:r>
            <a:r>
              <a:rPr lang="ru-RU" sz="1800" dirty="0">
                <a:solidFill>
                  <a:schemeClr val="tx1"/>
                </a:solidFill>
                <a:ea typeface="Source Sans Pro" pitchFamily="34" charset="-122"/>
                <a:cs typeface="Times New Roman" panose="02020603050405020304" pitchFamily="18" charset="0"/>
              </a:rPr>
              <a:t>Построить диаграмму компонентов и диаграмму развёртывания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D671-14FE-518E-051F-70F20839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7" y="1"/>
            <a:ext cx="1626116" cy="17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714B-57C1-B4FE-AA45-EE1D34BA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09600"/>
            <a:ext cx="6530802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9AE5-FBEF-8709-B953-A281994E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682151"/>
            <a:ext cx="9126747" cy="4925683"/>
          </a:xfrm>
        </p:spPr>
        <p:txBody>
          <a:bodyPr>
            <a:normAutofit/>
          </a:bodyPr>
          <a:lstStyle/>
          <a:p>
            <a:r>
              <a:rPr lang="ru-RU" sz="2000" kern="100" dirty="0">
                <a:solidFill>
                  <a:schemeClr val="tx1"/>
                </a:solidFill>
                <a:effectLst/>
                <a:ea typeface="Droid Sans Fallback"/>
                <a:cs typeface="FreeSans"/>
              </a:rPr>
              <a:t>В современном мире реклама имеет все большую значимость. Ее целью является привлечение внимания покупателей к предприятию, выпускаемым товарам и возможностям, подчеркивая их новизну, высокое качество, удобство использования, надежность и приемлемую цену. Рекламная деятельность является неотъемлемой частью рыночного процесса.</a:t>
            </a:r>
          </a:p>
          <a:p>
            <a:r>
              <a:rPr lang="ru-RU" sz="2000" kern="100" dirty="0">
                <a:solidFill>
                  <a:schemeClr val="tx1"/>
                </a:solidFill>
                <a:effectLst/>
                <a:ea typeface="Droid Sans Fallback"/>
                <a:cs typeface="FreeSans"/>
              </a:rPr>
              <a:t>В настоящее время в рекламных агентствах системы автоматизации развиты довольно слабо. Часто звонки промо-персонала, контактные данные, клиенты, все подрядчики, все это занесено у менеджеров на рабочих телефонах. Это сказывается на скорости обработки информации и соответственно снижается качество и количество проведения мероприятий, затрудняет работу менеджеров агентства, все в совокупности несет в себе финансовые потери.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51FA9E-E4E0-F7B7-CCA2-F47CAB51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" y="31634"/>
            <a:ext cx="2048158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1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AD9CA-02A9-64C6-F133-66EE650E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143" y="609600"/>
            <a:ext cx="6875858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Описание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BA1BD-0AD7-FD33-32A3-159F660E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177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EB8A3E-5C6F-8238-2D31-711E885E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4" y="0"/>
            <a:ext cx="1568600" cy="1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9BA0CDA-086A-1068-9473-A7958D39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83086"/>
              </p:ext>
            </p:extLst>
          </p:nvPr>
        </p:nvGraphicFramePr>
        <p:xfrm>
          <a:off x="677334" y="1793240"/>
          <a:ext cx="8596667" cy="485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1532">
                  <a:extLst>
                    <a:ext uri="{9D8B030D-6E8A-4147-A177-3AD203B41FA5}">
                      <a16:colId xmlns:a16="http://schemas.microsoft.com/office/drawing/2014/main" val="1147916943"/>
                    </a:ext>
                  </a:extLst>
                </a:gridCol>
                <a:gridCol w="3715135">
                  <a:extLst>
                    <a:ext uri="{9D8B030D-6E8A-4147-A177-3AD203B41FA5}">
                      <a16:colId xmlns:a16="http://schemas.microsoft.com/office/drawing/2014/main" val="1979594170"/>
                    </a:ext>
                  </a:extLst>
                </a:gridCol>
              </a:tblGrid>
              <a:tr h="1845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Функция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>
                          <a:effectLst/>
                        </a:rPr>
                        <a:t>Описание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extLst>
                  <a:ext uri="{0D108BD9-81ED-4DB2-BD59-A6C34878D82A}">
                    <a16:rowId xmlns:a16="http://schemas.microsoft.com/office/drawing/2014/main" val="1884382148"/>
                  </a:ext>
                </a:extLst>
              </a:tr>
              <a:tr h="116869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Обработка заявок и заказов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>
                          <a:effectLst/>
                        </a:rPr>
                        <a:t>Автоматический приём заявок от клиентов через различные каналы связи (например, по электронной почте или через онлайн-формы) и создание задачи для сотрудников на обработку этих заявок.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extLst>
                  <a:ext uri="{0D108BD9-81ED-4DB2-BD59-A6C34878D82A}">
                    <a16:rowId xmlns:a16="http://schemas.microsoft.com/office/drawing/2014/main" val="3757374376"/>
                  </a:ext>
                </a:extLst>
              </a:tr>
              <a:tr h="116869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Коммуникация с клиентами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Система автоматически отправляет e-m</a:t>
                      </a:r>
                      <a:r>
                        <a:rPr lang="en-US" sz="1200" kern="100" dirty="0">
                          <a:effectLst/>
                        </a:rPr>
                        <a:t>ail</a:t>
                      </a:r>
                      <a:r>
                        <a:rPr lang="ru-RU" sz="1200" kern="100" dirty="0">
                          <a:effectLst/>
                        </a:rPr>
                        <a:t>, </a:t>
                      </a:r>
                      <a:r>
                        <a:rPr lang="en-US" sz="1200" kern="100" dirty="0">
                          <a:effectLst/>
                        </a:rPr>
                        <a:t>SMS</a:t>
                      </a:r>
                      <a:r>
                        <a:rPr lang="ru-RU" sz="1200" kern="100" dirty="0"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</a:rPr>
                        <a:t>whats</a:t>
                      </a:r>
                      <a:r>
                        <a:rPr lang="ru-RU" sz="1200" kern="100" dirty="0">
                          <a:effectLst/>
                        </a:rPr>
                        <a:t>-</a:t>
                      </a:r>
                      <a:r>
                        <a:rPr lang="en-US" sz="1200" kern="100" dirty="0">
                          <a:effectLst/>
                        </a:rPr>
                        <a:t>App</a:t>
                      </a:r>
                      <a:r>
                        <a:rPr lang="ru-RU" sz="1200" kern="100" dirty="0">
                          <a:effectLst/>
                        </a:rPr>
                        <a:t>, </a:t>
                      </a:r>
                      <a:r>
                        <a:rPr lang="en-US" sz="1200" kern="100" dirty="0">
                          <a:effectLst/>
                        </a:rPr>
                        <a:t>telegram </a:t>
                      </a:r>
                      <a:r>
                        <a:rPr lang="ru-RU" sz="1200" kern="100" dirty="0">
                          <a:effectLst/>
                        </a:rPr>
                        <a:t>и т.д. Возможность создания шаблонов для электронных писем, уведомлений и сообщений, которые упрощают и ускоряют коммуникацию с клиентами.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extLst>
                  <a:ext uri="{0D108BD9-81ED-4DB2-BD59-A6C34878D82A}">
                    <a16:rowId xmlns:a16="http://schemas.microsoft.com/office/drawing/2014/main" val="2368563416"/>
                  </a:ext>
                </a:extLst>
              </a:tr>
              <a:tr h="57245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>
                          <a:effectLst/>
                        </a:rPr>
                        <a:t>Формирование отчётности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Автоматически сгенерированные отчеты, счета, акты, договора и техзадания.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extLst>
                  <a:ext uri="{0D108BD9-81ED-4DB2-BD59-A6C34878D82A}">
                    <a16:rowId xmlns:a16="http://schemas.microsoft.com/office/drawing/2014/main" val="2417873814"/>
                  </a:ext>
                </a:extLst>
              </a:tr>
              <a:tr h="136743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Отправка уведомлений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</a:rPr>
                        <a:t>Отправка шаблонных уведомлений клиентам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37128" marR="37128" marT="0" marB="0"/>
                </a:tc>
                <a:extLst>
                  <a:ext uri="{0D108BD9-81ED-4DB2-BD59-A6C34878D82A}">
                    <a16:rowId xmlns:a16="http://schemas.microsoft.com/office/drawing/2014/main" val="393904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3AD38-2E5D-14B4-FA04-ED64A6E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14" y="224287"/>
            <a:ext cx="7048387" cy="1706113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вариантов использования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667C3A-831C-40C8-0C62-1C61CEB4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4" y="95853"/>
            <a:ext cx="1890601" cy="121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16866C56-56E5-ECAB-9A49-E6259E29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46" y="2160589"/>
            <a:ext cx="294165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CRM-</a:t>
            </a:r>
            <a:r>
              <a:rPr lang="ru-RU" dirty="0"/>
              <a:t>система упрощает взаимодействие между клиентом и агентством: управляет заявками, помогает клиенту связаться с менеджером для согласования заказа, генерирует отчёты, отправляет уведомления в личный кабинет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87A50C-DA1E-13F6-31BE-DCA894EB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0" y="1930400"/>
            <a:ext cx="6471726" cy="4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06BDB-7CB5-CB44-4CCB-62EB412E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96" y="609600"/>
            <a:ext cx="757914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классов анализа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79E9BC1-E8A7-627B-22E6-7420FE7F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4" y="66675"/>
            <a:ext cx="1568600" cy="1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D78346-A29F-A553-BDFA-19366011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5" y="1620420"/>
            <a:ext cx="6510359" cy="4176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6C70E-3F87-8E59-08D1-F68BD9D889B8}"/>
              </a:ext>
            </a:extLst>
          </p:cNvPr>
          <p:cNvSpPr txBox="1"/>
          <p:nvPr/>
        </p:nvSpPr>
        <p:spPr>
          <a:xfrm>
            <a:off x="6245760" y="1503866"/>
            <a:ext cx="4567020" cy="48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Диаграмма классов анализа показывает статическую структуру модели системы. Она отражает, в частности, различные взаимосвязи между отдельными сущностями предметной области, а также описывает типы отношений.</a:t>
            </a: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Граничные классы – 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взаимодействие между системой и актерами, является абстракцией окон, форм, панелей, интерфейсов, периферийных устройств.</a:t>
            </a:r>
          </a:p>
          <a:p>
            <a:pPr algn="just">
              <a:lnSpc>
                <a:spcPts val="2187"/>
              </a:lnSpc>
            </a:pPr>
            <a:endParaRPr lang="ru-RU" sz="1800" dirty="0">
              <a:solidFill>
                <a:srgbClr val="333333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</a:endParaRPr>
          </a:p>
          <a:p>
            <a:pPr lvl="0" algn="just">
              <a:lnSpc>
                <a:spcPts val="2187"/>
              </a:lnSpc>
            </a:pPr>
            <a:r>
              <a:rPr lang="ru-RU" sz="1800" dirty="0">
                <a:solidFill>
                  <a:srgbClr val="333333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Управляющий -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отвечает за координацию взаимодействия и управления другими объектами.</a:t>
            </a:r>
          </a:p>
          <a:p>
            <a:pPr lvl="0" algn="just">
              <a:lnSpc>
                <a:spcPts val="2187"/>
              </a:lnSpc>
            </a:pPr>
            <a:endParaRPr lang="ru-RU" sz="1800" dirty="0">
              <a:solidFill>
                <a:srgbClr val="3D3838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</a:endParaRP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Сущности - 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моделирование долгоживущей и сохраняемой информации.</a:t>
            </a:r>
            <a:endParaRPr lang="ru-RU" sz="1800" dirty="0">
              <a:solidFill>
                <a:srgbClr val="3D3838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001A-E65C-3FF4-A9E6-699FD3A1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75" y="260812"/>
            <a:ext cx="8715375" cy="12191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последовательности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A90FE-C6BD-40B4-9402-D6BA400D3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38" y="1406450"/>
            <a:ext cx="6327811" cy="4045100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B378D7E-32DA-0CC6-B850-22DCAF3C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4" y="50804"/>
            <a:ext cx="1634581" cy="1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8E9C-FFBB-EEA9-B821-9BB487D6A9A3}"/>
              </a:ext>
            </a:extLst>
          </p:cNvPr>
          <p:cNvSpPr txBox="1"/>
          <p:nvPr/>
        </p:nvSpPr>
        <p:spPr>
          <a:xfrm>
            <a:off x="6717030" y="1104900"/>
            <a:ext cx="4385310" cy="458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Диаграмма последовательности – это подвид диаграмм взаимодействия, который позволяет описать взаимодействие между объектами в системе в виде последовательности сообщений, действий и операций, отображая порядок выполнения действий и обмена информацией между объектами и времени.</a:t>
            </a: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Краткое описание</a:t>
            </a:r>
            <a:r>
              <a:rPr lang="en-US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диаграмма построена для прецендента «</a:t>
            </a:r>
            <a:r>
              <a:rPr lang="ru-RU" sz="18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Оставить заявку на оказание услуг</a:t>
            </a: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». За обработку заявки отвечает класс «Система создания заявки», который делает запрос на внесение заявки в БД для дальнейшей обработки менеджером.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7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73173-EE7D-0E1E-D459-D843ADF9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194" y="239970"/>
            <a:ext cx="6654627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кооперации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8F95C6-88EC-481E-BAA8-67FA9814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39" y="1501939"/>
            <a:ext cx="6530140" cy="370678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77F9F51-2435-2CFA-4ADD-3615347A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4" y="76201"/>
            <a:ext cx="1298346" cy="14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0E8A5-F0A1-97EE-EEAD-0B237F0C9D58}"/>
              </a:ext>
            </a:extLst>
          </p:cNvPr>
          <p:cNvSpPr txBox="1"/>
          <p:nvPr/>
        </p:nvSpPr>
        <p:spPr>
          <a:xfrm>
            <a:off x="6770899" y="1501939"/>
            <a:ext cx="3890926" cy="176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Данная диаграмма предназначена для описания поведения системы на уровне отдельных объектов, которые обмениваются между собой сообщениями, чтобы достичь нужной цели. </a:t>
            </a:r>
          </a:p>
        </p:txBody>
      </p:sp>
    </p:spTree>
    <p:extLst>
      <p:ext uri="{BB962C8B-B14F-4D97-AF65-F5344CB8AC3E}">
        <p14:creationId xmlns:p14="http://schemas.microsoft.com/office/powerpoint/2010/main" val="15469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07306-B2B3-82DA-2E0B-3A5448D9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5" y="267856"/>
            <a:ext cx="7278947" cy="12192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144FF8-B5D1-48D8-A1E0-0E17A241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5" y="1258457"/>
            <a:ext cx="6862195" cy="3957402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FCDDF76-06D8-5191-B234-B0ABA5A8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4" y="50804"/>
            <a:ext cx="1634581" cy="1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B60E9-31A3-18D5-C7D0-D7C68439BDB1}"/>
              </a:ext>
            </a:extLst>
          </p:cNvPr>
          <p:cNvSpPr txBox="1"/>
          <p:nvPr/>
        </p:nvSpPr>
        <p:spPr>
          <a:xfrm>
            <a:off x="6888479" y="939157"/>
            <a:ext cx="4914901" cy="4596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Диаграмма классов является ключевым инструментом в объектно-ориентированном проектировании, который представляет собой графическое изображение классов системы, их атрибутов, операций, а также взаимосвязей между ними. Эта диаграмма служит для документирования и конструирования структуры системы на основе объектно-ориентированного подхода.</a:t>
            </a:r>
          </a:p>
          <a:p>
            <a:pPr algn="just">
              <a:lnSpc>
                <a:spcPts val="2187"/>
              </a:lnSpc>
            </a:pPr>
            <a:endParaRPr lang="ru-RU" sz="18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Данная диаграмма представляет собой логическую модель статического представления моделируемой системы. Задача заключается в том, чтобы представить поведение более детально на логическом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41586902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1174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Droid Sans Fallback</vt:lpstr>
      <vt:lpstr>Source Sans Pro</vt:lpstr>
      <vt:lpstr>Times New Roman</vt:lpstr>
      <vt:lpstr>Trebuchet MS</vt:lpstr>
      <vt:lpstr>Wingdings 3</vt:lpstr>
      <vt:lpstr>Аспект</vt:lpstr>
      <vt:lpstr> ПРЕЗЕНТАЦИЯ К ПРОЕКТУ по дисциплине «Анализ и концептуальное моделирование систем» По теме: «Моделирование работы рекламного агентства»   </vt:lpstr>
      <vt:lpstr>Цель и задачи</vt:lpstr>
      <vt:lpstr>Актуальность темы</vt:lpstr>
      <vt:lpstr>Описание функционала</vt:lpstr>
      <vt:lpstr>Диаграмма вариантов использования</vt:lpstr>
      <vt:lpstr>Диаграмма классов анализа</vt:lpstr>
      <vt:lpstr>Диаграмма последовательности</vt:lpstr>
      <vt:lpstr>Диаграмма кооперации</vt:lpstr>
      <vt:lpstr>Диаграмма классов</vt:lpstr>
      <vt:lpstr>Диаграмма состояний</vt:lpstr>
      <vt:lpstr>Диаграмма деятельности</vt:lpstr>
      <vt:lpstr>Диаграмма компонентов</vt:lpstr>
      <vt:lpstr>Диаграмма развёртывания</vt:lpstr>
      <vt:lpstr>Вывод</vt:lpstr>
      <vt:lpstr>Список используемых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вариантов использования</dc:title>
  <dc:creator>Влад Кликушин</dc:creator>
  <cp:lastModifiedBy>Влад Кликушин</cp:lastModifiedBy>
  <cp:revision>5</cp:revision>
  <dcterms:created xsi:type="dcterms:W3CDTF">2024-02-28T08:43:31Z</dcterms:created>
  <dcterms:modified xsi:type="dcterms:W3CDTF">2024-06-01T13:06:20Z</dcterms:modified>
</cp:coreProperties>
</file>