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7" r:id="rId5"/>
    <p:sldId id="268" r:id="rId6"/>
    <p:sldId id="259" r:id="rId7"/>
    <p:sldId id="264" r:id="rId8"/>
    <p:sldId id="260" r:id="rId9"/>
    <p:sldId id="270" r:id="rId10"/>
    <p:sldId id="269" r:id="rId11"/>
    <p:sldId id="265" r:id="rId12"/>
    <p:sldId id="261" r:id="rId13"/>
    <p:sldId id="267"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9391D6-80EE-4DBB-B180-1A9CB25ABA2D}">
          <p14:sldIdLst>
            <p14:sldId id="256"/>
            <p14:sldId id="258"/>
            <p14:sldId id="263"/>
            <p14:sldId id="257"/>
            <p14:sldId id="268"/>
            <p14:sldId id="259"/>
            <p14:sldId id="264"/>
            <p14:sldId id="260"/>
            <p14:sldId id="270"/>
            <p14:sldId id="269"/>
            <p14:sldId id="265"/>
            <p14:sldId id="261"/>
            <p14:sldId id="267"/>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1" d="100"/>
          <a:sy n="111"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27094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07335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389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940605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2686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84587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779773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74494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96561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94754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63902-21AC-4440-84FD-BA563F7E1E14}"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23834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63902-21AC-4440-84FD-BA563F7E1E14}"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61461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563902-21AC-4440-84FD-BA563F7E1E14}"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39090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3902-21AC-4440-84FD-BA563F7E1E14}"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68410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63902-21AC-4440-84FD-BA563F7E1E14}"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92708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63902-21AC-4440-84FD-BA563F7E1E14}"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7951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563902-21AC-4440-84FD-BA563F7E1E14}" type="datetimeFigureOut">
              <a:rPr lang="en-US" smtClean="0"/>
              <a:t>4/3/2023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C95E49-CD52-47D2-9A23-FA62B46543AB}" type="slidenum">
              <a:rPr lang="en-US" smtClean="0"/>
              <a:t>‹#›</a:t>
            </a:fld>
            <a:endParaRPr lang="en-US"/>
          </a:p>
        </p:txBody>
      </p:sp>
    </p:spTree>
    <p:extLst>
      <p:ext uri="{BB962C8B-B14F-4D97-AF65-F5344CB8AC3E}">
        <p14:creationId xmlns:p14="http://schemas.microsoft.com/office/powerpoint/2010/main" val="3128172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9CB7-AAD8-7B41-8FB0-2D68773F723D}"/>
              </a:ext>
            </a:extLst>
          </p:cNvPr>
          <p:cNvSpPr>
            <a:spLocks noGrp="1"/>
          </p:cNvSpPr>
          <p:nvPr>
            <p:ph type="ctrTitle"/>
          </p:nvPr>
        </p:nvSpPr>
        <p:spPr>
          <a:xfrm>
            <a:off x="949842" y="973507"/>
            <a:ext cx="9144000" cy="2387600"/>
          </a:xfrm>
        </p:spPr>
        <p:txBody>
          <a:bodyPr>
            <a:normAutofit/>
          </a:bodyPr>
          <a:lstStyle/>
          <a:p>
            <a:r>
              <a:rPr lang="en-US" dirty="0"/>
              <a:t>Engineering Advisory Board Senior Project Review</a:t>
            </a:r>
          </a:p>
        </p:txBody>
      </p:sp>
      <p:sp>
        <p:nvSpPr>
          <p:cNvPr id="3" name="Subtitle 2">
            <a:extLst>
              <a:ext uri="{FF2B5EF4-FFF2-40B4-BE49-F238E27FC236}">
                <a16:creationId xmlns:a16="http://schemas.microsoft.com/office/drawing/2014/main" id="{7640BA8F-F585-3E98-5085-06E8CF8169AE}"/>
              </a:ext>
            </a:extLst>
          </p:cNvPr>
          <p:cNvSpPr>
            <a:spLocks noGrp="1"/>
          </p:cNvSpPr>
          <p:nvPr>
            <p:ph type="subTitle" idx="1"/>
          </p:nvPr>
        </p:nvSpPr>
        <p:spPr/>
        <p:txBody>
          <a:bodyPr/>
          <a:lstStyle/>
          <a:p>
            <a:r>
              <a:rPr lang="en-US" dirty="0"/>
              <a:t>Brandon Essary, Sunya Chay, William Flores </a:t>
            </a:r>
          </a:p>
        </p:txBody>
      </p:sp>
    </p:spTree>
    <p:extLst>
      <p:ext uri="{BB962C8B-B14F-4D97-AF65-F5344CB8AC3E}">
        <p14:creationId xmlns:p14="http://schemas.microsoft.com/office/powerpoint/2010/main" val="45560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102EAE8-A91A-81CE-6AB7-B63D975A678D}"/>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a:t>Implementation</a:t>
            </a:r>
            <a:endParaRPr lang="en-US" dirty="0"/>
          </a:p>
        </p:txBody>
      </p:sp>
      <p:sp>
        <p:nvSpPr>
          <p:cNvPr id="3" name="Content Placeholder 2">
            <a:extLst>
              <a:ext uri="{FF2B5EF4-FFF2-40B4-BE49-F238E27FC236}">
                <a16:creationId xmlns:a16="http://schemas.microsoft.com/office/drawing/2014/main" id="{EF1D9CDB-006F-385B-342B-FDC91FA1AE37}"/>
              </a:ext>
            </a:extLst>
          </p:cNvPr>
          <p:cNvSpPr>
            <a:spLocks noGrp="1"/>
          </p:cNvSpPr>
          <p:nvPr>
            <p:ph sz="half" idx="1"/>
          </p:nvPr>
        </p:nvSpPr>
        <p:spPr>
          <a:xfrm>
            <a:off x="685167" y="2160589"/>
            <a:ext cx="3720916" cy="3560733"/>
          </a:xfrm>
        </p:spPr>
        <p:txBody>
          <a:bodyPr vert="horz" lIns="91440" tIns="45720" rIns="91440" bIns="45720" rtlCol="0">
            <a:normAutofit/>
          </a:bodyPr>
          <a:lstStyle/>
          <a:p>
            <a:r>
              <a:rPr lang="en-US" dirty="0"/>
              <a:t>Using both Visual Studio and Visual Studio Code to create the prototype of the website.</a:t>
            </a:r>
          </a:p>
          <a:p>
            <a:r>
              <a:rPr lang="en-US" dirty="0"/>
              <a:t>Having to work with bootstrap5 for the website.</a:t>
            </a:r>
          </a:p>
          <a:p>
            <a:r>
              <a:rPr lang="en-US" dirty="0"/>
              <a:t>Using </a:t>
            </a:r>
            <a:r>
              <a:rPr lang="en-US" dirty="0" err="1"/>
              <a:t>ASP.Net</a:t>
            </a:r>
            <a:r>
              <a:rPr lang="en-US" dirty="0"/>
              <a:t> MVC to code our website.</a:t>
            </a:r>
          </a:p>
          <a:p>
            <a:r>
              <a:rPr lang="en-US" dirty="0"/>
              <a:t>Using languages such as JavaScript, HTML, and CSS.</a:t>
            </a:r>
          </a:p>
        </p:txBody>
      </p:sp>
      <p:pic>
        <p:nvPicPr>
          <p:cNvPr id="6" name="Content Placeholder 5" descr="Text&#10;&#10;Description automatically generated">
            <a:extLst>
              <a:ext uri="{FF2B5EF4-FFF2-40B4-BE49-F238E27FC236}">
                <a16:creationId xmlns:a16="http://schemas.microsoft.com/office/drawing/2014/main" id="{91435FA7-BAD7-3BAD-1CCD-BFE4055DBCF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54035" y="773211"/>
            <a:ext cx="4602747" cy="4807046"/>
          </a:xfrm>
          <a:prstGeom prst="rect">
            <a:avLst/>
          </a:prstGeom>
        </p:spPr>
      </p:pic>
    </p:spTree>
    <p:extLst>
      <p:ext uri="{BB962C8B-B14F-4D97-AF65-F5344CB8AC3E}">
        <p14:creationId xmlns:p14="http://schemas.microsoft.com/office/powerpoint/2010/main" val="405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a:xfrm>
            <a:off x="677336" y="683551"/>
            <a:ext cx="8596668" cy="1320800"/>
          </a:xfrm>
        </p:spPr>
        <p:txBody>
          <a:bodyPr/>
          <a:lstStyle/>
          <a:p>
            <a:r>
              <a:rPr lang="en-US" dirty="0"/>
              <a:t>Database</a:t>
            </a:r>
          </a:p>
        </p:txBody>
      </p:sp>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fontScale="85000" lnSpcReduction="10000"/>
          </a:bodyPr>
          <a:lstStyle/>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803EBE5F-DC37-519F-D46D-3C537CD206C1}"/>
              </a:ext>
            </a:extLst>
          </p:cNvPr>
          <p:cNvSpPr>
            <a:spLocks noGrp="1"/>
          </p:cNvSpPr>
          <p:nvPr>
            <p:ph sz="half" idx="1"/>
          </p:nvPr>
        </p:nvSpPr>
        <p:spPr>
          <a:xfrm>
            <a:off x="381981" y="1630382"/>
            <a:ext cx="4184035" cy="3880772"/>
          </a:xfrm>
        </p:spPr>
        <p:txBody>
          <a:bodyPr>
            <a:normAutofit fontScale="85000" lnSpcReduction="10000"/>
          </a:bodyPr>
          <a:lstStyle/>
          <a:p>
            <a:r>
              <a:rPr lang="en-US" dirty="0"/>
              <a:t>We created our database using SQL Server.</a:t>
            </a:r>
          </a:p>
          <a:p>
            <a:r>
              <a:rPr lang="en-US" dirty="0"/>
              <a:t>Our database will be encrypted, as well as a simpler version compared to the older one.</a:t>
            </a:r>
          </a:p>
          <a:p>
            <a:r>
              <a:rPr lang="en-US" dirty="0"/>
              <a:t>Our current database manager is Marcus. However, once we hand it off to the client, it will be the Web Master to maintain the database.</a:t>
            </a:r>
          </a:p>
          <a:p>
            <a:r>
              <a:rPr lang="en-US" dirty="0"/>
              <a:t>Calendar database appears on the website, working on ensuring that the dates can be filterable and viewable</a:t>
            </a:r>
          </a:p>
          <a:p>
            <a:r>
              <a:rPr lang="en-US" dirty="0"/>
              <a:t>Old database is using IIS Database Manager. It’s also using denormalized tables and views.</a:t>
            </a:r>
          </a:p>
          <a:p>
            <a:endParaRPr lang="en-US" dirty="0"/>
          </a:p>
        </p:txBody>
      </p:sp>
      <p:pic>
        <p:nvPicPr>
          <p:cNvPr id="7" name="Picture 6" descr="Text&#10;&#10;Description automatically generated">
            <a:extLst>
              <a:ext uri="{FF2B5EF4-FFF2-40B4-BE49-F238E27FC236}">
                <a16:creationId xmlns:a16="http://schemas.microsoft.com/office/drawing/2014/main" id="{F89D3083-59C3-209D-E951-573443E84FD9}"/>
              </a:ext>
            </a:extLst>
          </p:cNvPr>
          <p:cNvPicPr>
            <a:picLocks noChangeAspect="1"/>
          </p:cNvPicPr>
          <p:nvPr/>
        </p:nvPicPr>
        <p:blipFill rotWithShape="1">
          <a:blip r:embed="rId2">
            <a:extLst>
              <a:ext uri="{28A0092B-C50C-407E-A947-70E740481C1C}">
                <a14:useLocalDpi xmlns:a14="http://schemas.microsoft.com/office/drawing/2010/main" val="0"/>
              </a:ext>
            </a:extLst>
          </a:blip>
          <a:srcRect b="43413"/>
          <a:stretch/>
        </p:blipFill>
        <p:spPr>
          <a:xfrm>
            <a:off x="6823843" y="54743"/>
            <a:ext cx="2116576" cy="3151277"/>
          </a:xfrm>
          <a:prstGeom prst="rect">
            <a:avLst/>
          </a:prstGeom>
        </p:spPr>
      </p:pic>
      <p:pic>
        <p:nvPicPr>
          <p:cNvPr id="8" name="Picture 7" descr="A screenshot of a computer&#10;&#10;Description automatically generated with low confidence">
            <a:extLst>
              <a:ext uri="{FF2B5EF4-FFF2-40B4-BE49-F238E27FC236}">
                <a16:creationId xmlns:a16="http://schemas.microsoft.com/office/drawing/2014/main" id="{A02A30B1-5464-3401-817B-00A138DAA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057" y="3187843"/>
            <a:ext cx="6184147" cy="3670157"/>
          </a:xfrm>
          <a:prstGeom prst="rect">
            <a:avLst/>
          </a:prstGeom>
        </p:spPr>
      </p:pic>
    </p:spTree>
    <p:extLst>
      <p:ext uri="{BB962C8B-B14F-4D97-AF65-F5344CB8AC3E}">
        <p14:creationId xmlns:p14="http://schemas.microsoft.com/office/powerpoint/2010/main" val="104385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Security</a:t>
            </a:r>
          </a:p>
        </p:txBody>
      </p:sp>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a:bodyPr>
          <a:lstStyle/>
          <a:p>
            <a:endParaRPr lang="en-US" dirty="0"/>
          </a:p>
          <a:p>
            <a:endParaRPr lang="en-US" dirty="0"/>
          </a:p>
        </p:txBody>
      </p:sp>
      <p:sp>
        <p:nvSpPr>
          <p:cNvPr id="4" name="Content Placeholder 3">
            <a:extLst>
              <a:ext uri="{FF2B5EF4-FFF2-40B4-BE49-F238E27FC236}">
                <a16:creationId xmlns:a16="http://schemas.microsoft.com/office/drawing/2014/main" id="{6E890E7F-3A7E-1F73-5595-2AC3E2982034}"/>
              </a:ext>
            </a:extLst>
          </p:cNvPr>
          <p:cNvSpPr>
            <a:spLocks noGrp="1"/>
          </p:cNvSpPr>
          <p:nvPr>
            <p:ph sz="half" idx="1"/>
          </p:nvPr>
        </p:nvSpPr>
        <p:spPr>
          <a:xfrm>
            <a:off x="677334" y="2160589"/>
            <a:ext cx="8596668" cy="3880772"/>
          </a:xfrm>
        </p:spPr>
        <p:txBody>
          <a:bodyPr/>
          <a:lstStyle/>
          <a:p>
            <a:r>
              <a:rPr lang="en-US" dirty="0"/>
              <a:t>Ensuring the website has a secure connection. We are currently using a self certificate for the prototype.</a:t>
            </a:r>
          </a:p>
          <a:p>
            <a:r>
              <a:rPr lang="en-US" dirty="0"/>
              <a:t>Using OWASP.org “Top 10 Web Application Security Risks” to make sure that we are following all of the security protocols for the website.</a:t>
            </a:r>
          </a:p>
          <a:p>
            <a:r>
              <a:rPr lang="en-US" dirty="0"/>
              <a:t>Encrypting the database with row-level encryption. This will cover things like names, addresses, passwords, and usernames.</a:t>
            </a:r>
          </a:p>
          <a:p>
            <a:r>
              <a:rPr lang="en-US" dirty="0"/>
              <a:t>Our webhost, AWSLightsail has its own built-in security certificate.</a:t>
            </a:r>
          </a:p>
        </p:txBody>
      </p:sp>
    </p:spTree>
    <p:extLst>
      <p:ext uri="{BB962C8B-B14F-4D97-AF65-F5344CB8AC3E}">
        <p14:creationId xmlns:p14="http://schemas.microsoft.com/office/powerpoint/2010/main" val="4283350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3F14B97-02B1-BB89-EC69-E5436C909A41}"/>
              </a:ext>
            </a:extLst>
          </p:cNvPr>
          <p:cNvSpPr>
            <a:spLocks noGrp="1"/>
          </p:cNvSpPr>
          <p:nvPr>
            <p:ph type="title"/>
          </p:nvPr>
        </p:nvSpPr>
        <p:spPr>
          <a:xfrm>
            <a:off x="675065" y="609600"/>
            <a:ext cx="2930518" cy="1320800"/>
          </a:xfrm>
        </p:spPr>
        <p:txBody>
          <a:bodyPr vert="horz" lIns="91440" tIns="45720" rIns="91440" bIns="45720" rtlCol="0" anchor="ctr">
            <a:normAutofit/>
          </a:bodyPr>
          <a:lstStyle/>
          <a:p>
            <a:r>
              <a:rPr lang="en-US" dirty="0"/>
              <a:t>Progress</a:t>
            </a:r>
          </a:p>
        </p:txBody>
      </p:sp>
      <p:sp>
        <p:nvSpPr>
          <p:cNvPr id="9" name="Content Placeholder 8">
            <a:extLst>
              <a:ext uri="{FF2B5EF4-FFF2-40B4-BE49-F238E27FC236}">
                <a16:creationId xmlns:a16="http://schemas.microsoft.com/office/drawing/2014/main" id="{ADD4A773-4B67-7397-C8C5-2ADB5F2F6969}"/>
              </a:ext>
            </a:extLst>
          </p:cNvPr>
          <p:cNvSpPr>
            <a:spLocks noGrp="1"/>
          </p:cNvSpPr>
          <p:nvPr>
            <p:ph sz="half" idx="2"/>
          </p:nvPr>
        </p:nvSpPr>
        <p:spPr>
          <a:xfrm>
            <a:off x="671361" y="2160589"/>
            <a:ext cx="2930517" cy="3880773"/>
          </a:xfrm>
        </p:spPr>
        <p:txBody>
          <a:bodyPr vert="horz" lIns="91440" tIns="45720" rIns="91440" bIns="45720" rtlCol="0">
            <a:normAutofit fontScale="92500" lnSpcReduction="10000"/>
          </a:bodyPr>
          <a:lstStyle/>
          <a:p>
            <a:r>
              <a:rPr lang="en-US" dirty="0"/>
              <a:t>Use cases for document repository, calendar of events, and photo gallery (search, upload, and delete).</a:t>
            </a:r>
          </a:p>
          <a:p>
            <a:r>
              <a:rPr lang="en-US" dirty="0"/>
              <a:t>Homepage, and other pages are nearing completion.</a:t>
            </a:r>
          </a:p>
          <a:p>
            <a:r>
              <a:rPr lang="en-US" dirty="0"/>
              <a:t>Database being connected to the website.</a:t>
            </a:r>
          </a:p>
          <a:p>
            <a:r>
              <a:rPr lang="en-US" dirty="0"/>
              <a:t>Creating a working calendar database that is filterable</a:t>
            </a:r>
          </a:p>
          <a:p>
            <a:endParaRPr lang="en-US" dirty="0"/>
          </a:p>
          <a:p>
            <a:endParaRPr lang="en-US" dirty="0"/>
          </a:p>
          <a:p>
            <a:endParaRPr lang="en-US" dirty="0"/>
          </a:p>
        </p:txBody>
      </p:sp>
      <p:pic>
        <p:nvPicPr>
          <p:cNvPr id="4" name="Picture 3" descr="Graphical user interface, application&#10;&#10;Description automatically generated">
            <a:extLst>
              <a:ext uri="{FF2B5EF4-FFF2-40B4-BE49-F238E27FC236}">
                <a16:creationId xmlns:a16="http://schemas.microsoft.com/office/drawing/2014/main" id="{5D165EC4-2AEA-53A1-CF40-356E184E4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019" y="2123892"/>
            <a:ext cx="5336917" cy="2601747"/>
          </a:xfrm>
          <a:prstGeom prst="rect">
            <a:avLst/>
          </a:prstGeom>
        </p:spPr>
      </p:pic>
      <p:pic>
        <p:nvPicPr>
          <p:cNvPr id="13" name="Content Placeholder 12">
            <a:extLst>
              <a:ext uri="{FF2B5EF4-FFF2-40B4-BE49-F238E27FC236}">
                <a16:creationId xmlns:a16="http://schemas.microsoft.com/office/drawing/2014/main" id="{39425210-CA99-83A6-5DAD-362C1FF24ADC}"/>
              </a:ext>
            </a:extLst>
          </p:cNvPr>
          <p:cNvPicPr>
            <a:picLocks noGrp="1" noChangeAspect="1"/>
          </p:cNvPicPr>
          <p:nvPr>
            <p:ph sz="half" idx="1"/>
          </p:nvPr>
        </p:nvPicPr>
        <p:blipFill>
          <a:blip r:embed="rId3"/>
          <a:stretch>
            <a:fillRect/>
          </a:stretch>
        </p:blipFill>
        <p:spPr>
          <a:xfrm>
            <a:off x="8842192" y="3229936"/>
            <a:ext cx="3052600" cy="2602341"/>
          </a:xfrm>
          <a:prstGeom prst="rect">
            <a:avLst/>
          </a:prstGeom>
        </p:spPr>
      </p:pic>
    </p:spTree>
    <p:extLst>
      <p:ext uri="{BB962C8B-B14F-4D97-AF65-F5344CB8AC3E}">
        <p14:creationId xmlns:p14="http://schemas.microsoft.com/office/powerpoint/2010/main" val="403550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8E5B-9EB6-B715-7507-2210EEEB950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11247E8-1171-036E-FBD2-CBD0E5CEFEA6}"/>
              </a:ext>
            </a:extLst>
          </p:cNvPr>
          <p:cNvSpPr>
            <a:spLocks noGrp="1"/>
          </p:cNvSpPr>
          <p:nvPr>
            <p:ph idx="1"/>
          </p:nvPr>
        </p:nvSpPr>
        <p:spPr/>
        <p:txBody>
          <a:bodyPr>
            <a:normAutofit fontScale="92500" lnSpcReduction="10000"/>
          </a:bodyPr>
          <a:lstStyle/>
          <a:p>
            <a:r>
              <a:rPr lang="en-US" dirty="0"/>
              <a:t>Project is nearing completion. The client will want to use the website when it is finished.</a:t>
            </a:r>
          </a:p>
          <a:p>
            <a:r>
              <a:rPr lang="en-US" dirty="0"/>
              <a:t>In the event that we do not finish the project, we will either hand it off to the next group or we will continue to work on it in the summer.</a:t>
            </a:r>
          </a:p>
          <a:p>
            <a:r>
              <a:rPr lang="en-US" dirty="0"/>
              <a:t>If our project isn’t complete, the client may also look at another solution to complete the website.</a:t>
            </a:r>
          </a:p>
          <a:p>
            <a:r>
              <a:rPr lang="en-US" dirty="0"/>
              <a:t>Copying the data from the old database into the new one.</a:t>
            </a:r>
          </a:p>
          <a:p>
            <a:r>
              <a:rPr lang="en-US" dirty="0"/>
              <a:t>Having a meeting with the original designer of the website.</a:t>
            </a:r>
          </a:p>
          <a:p>
            <a:r>
              <a:rPr lang="en-US" dirty="0"/>
              <a:t>Creating a user manual to give to the Web Master when we hand off the project.</a:t>
            </a:r>
          </a:p>
          <a:p>
            <a:r>
              <a:rPr lang="en-US" dirty="0"/>
              <a:t>Handing over the project to the Knights of Columbus. Making sure that there is proper documentation to ensure that someone else can maintain and work on what we have already done.</a:t>
            </a:r>
          </a:p>
        </p:txBody>
      </p:sp>
    </p:spTree>
    <p:extLst>
      <p:ext uri="{BB962C8B-B14F-4D97-AF65-F5344CB8AC3E}">
        <p14:creationId xmlns:p14="http://schemas.microsoft.com/office/powerpoint/2010/main" val="5876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9B19-8182-27DF-CF61-F89CF538DC89}"/>
              </a:ext>
            </a:extLst>
          </p:cNvPr>
          <p:cNvSpPr>
            <a:spLocks noGrp="1"/>
          </p:cNvSpPr>
          <p:nvPr>
            <p:ph type="title"/>
          </p:nvPr>
        </p:nvSpPr>
        <p:spPr/>
        <p:txBody>
          <a:bodyPr/>
          <a:lstStyle/>
          <a:p>
            <a:r>
              <a:rPr lang="en-US" dirty="0"/>
              <a:t>Roles and responsibilities </a:t>
            </a:r>
          </a:p>
        </p:txBody>
      </p:sp>
      <p:sp>
        <p:nvSpPr>
          <p:cNvPr id="3" name="Content Placeholder 2">
            <a:extLst>
              <a:ext uri="{FF2B5EF4-FFF2-40B4-BE49-F238E27FC236}">
                <a16:creationId xmlns:a16="http://schemas.microsoft.com/office/drawing/2014/main" id="{24D5B750-7F48-2DCC-5825-457C25993B58}"/>
              </a:ext>
            </a:extLst>
          </p:cNvPr>
          <p:cNvSpPr>
            <a:spLocks noGrp="1"/>
          </p:cNvSpPr>
          <p:nvPr>
            <p:ph sz="half" idx="1"/>
          </p:nvPr>
        </p:nvSpPr>
        <p:spPr/>
        <p:txBody>
          <a:bodyPr>
            <a:normAutofit fontScale="92500" lnSpcReduction="20000"/>
          </a:bodyPr>
          <a:lstStyle/>
          <a:p>
            <a:pPr marL="0" indent="0">
              <a:buNone/>
            </a:pPr>
            <a:r>
              <a:rPr lang="en-US" sz="2200" u="sng" dirty="0"/>
              <a:t>Responsibilities</a:t>
            </a:r>
          </a:p>
          <a:p>
            <a:r>
              <a:rPr lang="en-US" sz="2200" dirty="0"/>
              <a:t>All members are responsible to commutate with each other. The best teams will fail if there is poor or no commutation.</a:t>
            </a:r>
          </a:p>
          <a:p>
            <a:r>
              <a:rPr lang="en-US" sz="2200" dirty="0"/>
              <a:t> When presenting a roadblock team members should present options to get past the problem or be open to solicitation form other teammates. </a:t>
            </a:r>
          </a:p>
          <a:p>
            <a:r>
              <a:rPr lang="en-US" sz="2200" dirty="0"/>
              <a:t>Any team member should be ready to fill the role of another if that person is unavailable .</a:t>
            </a:r>
          </a:p>
          <a:p>
            <a:pPr marL="0" indent="0">
              <a:buNone/>
            </a:pPr>
            <a:endParaRPr lang="en-US" sz="2200" dirty="0"/>
          </a:p>
          <a:p>
            <a:endParaRPr lang="en-US" dirty="0"/>
          </a:p>
          <a:p>
            <a:endParaRPr lang="en-US" dirty="0"/>
          </a:p>
        </p:txBody>
      </p:sp>
      <p:sp>
        <p:nvSpPr>
          <p:cNvPr id="4" name="Content Placeholder 3">
            <a:extLst>
              <a:ext uri="{FF2B5EF4-FFF2-40B4-BE49-F238E27FC236}">
                <a16:creationId xmlns:a16="http://schemas.microsoft.com/office/drawing/2014/main" id="{2918B6FC-A7F7-A64D-14F3-7B537C0D03F2}"/>
              </a:ext>
            </a:extLst>
          </p:cNvPr>
          <p:cNvSpPr>
            <a:spLocks noGrp="1"/>
          </p:cNvSpPr>
          <p:nvPr>
            <p:ph sz="half" idx="2"/>
          </p:nvPr>
        </p:nvSpPr>
        <p:spPr/>
        <p:txBody>
          <a:bodyPr>
            <a:normAutofit fontScale="92500" lnSpcReduction="20000"/>
          </a:bodyPr>
          <a:lstStyle/>
          <a:p>
            <a:pPr marL="0" indent="0">
              <a:buNone/>
            </a:pPr>
            <a:r>
              <a:rPr lang="en-US" u="sng" dirty="0"/>
              <a:t>Roles</a:t>
            </a:r>
          </a:p>
          <a:p>
            <a:r>
              <a:rPr lang="en-US" dirty="0"/>
              <a:t>Brandon Essary (Team lead) Brandon is responsible for contact with the customer and setting up meetings. Created content pages, layout, and searchable table.</a:t>
            </a:r>
          </a:p>
          <a:p>
            <a:r>
              <a:rPr lang="en-US" dirty="0"/>
              <a:t>Sunya Chay (Team member) Research, coding, troubleshooting, hosting on MVC, web design, quality assurance, created CSS files.</a:t>
            </a:r>
          </a:p>
          <a:p>
            <a:r>
              <a:rPr lang="en-US" dirty="0"/>
              <a:t>William Flores (Team member) Research, ADA requirements, database design/coding, set-up static pages, calendar database.</a:t>
            </a:r>
          </a:p>
          <a:p>
            <a:endParaRPr lang="en-US" dirty="0"/>
          </a:p>
        </p:txBody>
      </p:sp>
    </p:spTree>
    <p:extLst>
      <p:ext uri="{BB962C8B-B14F-4D97-AF65-F5344CB8AC3E}">
        <p14:creationId xmlns:p14="http://schemas.microsoft.com/office/powerpoint/2010/main" val="220243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F5A0-E7AB-FB8E-8CD9-D4F2B5257D76}"/>
              </a:ext>
            </a:extLst>
          </p:cNvPr>
          <p:cNvSpPr>
            <a:spLocks noGrp="1"/>
          </p:cNvSpPr>
          <p:nvPr>
            <p:ph type="title"/>
          </p:nvPr>
        </p:nvSpPr>
        <p:spPr/>
        <p:txBody>
          <a:bodyPr/>
          <a:lstStyle/>
          <a:p>
            <a:r>
              <a:rPr lang="en-US" dirty="0"/>
              <a:t>Introductions </a:t>
            </a:r>
          </a:p>
        </p:txBody>
      </p:sp>
      <p:sp>
        <p:nvSpPr>
          <p:cNvPr id="3" name="Content Placeholder 2">
            <a:extLst>
              <a:ext uri="{FF2B5EF4-FFF2-40B4-BE49-F238E27FC236}">
                <a16:creationId xmlns:a16="http://schemas.microsoft.com/office/drawing/2014/main" id="{7D4E60AA-B42F-1D49-3178-69DF33EE59F2}"/>
              </a:ext>
            </a:extLst>
          </p:cNvPr>
          <p:cNvSpPr>
            <a:spLocks noGrp="1"/>
          </p:cNvSpPr>
          <p:nvPr>
            <p:ph idx="1"/>
          </p:nvPr>
        </p:nvSpPr>
        <p:spPr/>
        <p:txBody>
          <a:bodyPr/>
          <a:lstStyle/>
          <a:p>
            <a:r>
              <a:rPr lang="en-US" dirty="0"/>
              <a:t>Team Introductions</a:t>
            </a:r>
          </a:p>
          <a:p>
            <a:r>
              <a:rPr lang="en-US" dirty="0"/>
              <a:t>Project name: kofc-wa.org website update </a:t>
            </a:r>
          </a:p>
          <a:p>
            <a:r>
              <a:rPr lang="en-US" dirty="0"/>
              <a:t>Project client: Dr. Olwell- Knights of Columbus Washington state council</a:t>
            </a:r>
          </a:p>
        </p:txBody>
      </p:sp>
    </p:spTree>
    <p:extLst>
      <p:ext uri="{BB962C8B-B14F-4D97-AF65-F5344CB8AC3E}">
        <p14:creationId xmlns:p14="http://schemas.microsoft.com/office/powerpoint/2010/main" val="194112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629C-7EB0-9EB9-B742-EB658FB947F6}"/>
              </a:ext>
            </a:extLst>
          </p:cNvPr>
          <p:cNvSpPr>
            <a:spLocks noGrp="1"/>
          </p:cNvSpPr>
          <p:nvPr>
            <p:ph type="title"/>
          </p:nvPr>
        </p:nvSpPr>
        <p:spPr/>
        <p:txBody>
          <a:bodyPr/>
          <a:lstStyle/>
          <a:p>
            <a:r>
              <a:rPr lang="en-US" dirty="0"/>
              <a:t>Purpose of the project 		</a:t>
            </a:r>
          </a:p>
        </p:txBody>
      </p:sp>
      <p:sp>
        <p:nvSpPr>
          <p:cNvPr id="3" name="Content Placeholder 2">
            <a:extLst>
              <a:ext uri="{FF2B5EF4-FFF2-40B4-BE49-F238E27FC236}">
                <a16:creationId xmlns:a16="http://schemas.microsoft.com/office/drawing/2014/main" id="{972ABC15-B53C-4307-9992-F7802295BAD4}"/>
              </a:ext>
            </a:extLst>
          </p:cNvPr>
          <p:cNvSpPr>
            <a:spLocks noGrp="1"/>
          </p:cNvSpPr>
          <p:nvPr>
            <p:ph idx="1"/>
          </p:nvPr>
        </p:nvSpPr>
        <p:spPr/>
        <p:txBody>
          <a:bodyPr/>
          <a:lstStyle/>
          <a:p>
            <a:r>
              <a:rPr lang="en-US" dirty="0"/>
              <a:t>The purpose of this project is to update the current Knights of Columbus Washington website to provide the client and end user a secure website that is sleek and easy to use. With this project we will provide a website that is easy to navigate for both the end user and the website administrator. The end state for this project is for the elected members to be able to communicate in mass with current and future members about past, current and future events in real time. </a:t>
            </a:r>
          </a:p>
        </p:txBody>
      </p:sp>
    </p:spTree>
    <p:extLst>
      <p:ext uri="{BB962C8B-B14F-4D97-AF65-F5344CB8AC3E}">
        <p14:creationId xmlns:p14="http://schemas.microsoft.com/office/powerpoint/2010/main" val="39554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AA2B3-F5F1-6733-E98C-7A463D7D3272}"/>
              </a:ext>
            </a:extLst>
          </p:cNvPr>
          <p:cNvSpPr>
            <a:spLocks noGrp="1"/>
          </p:cNvSpPr>
          <p:nvPr>
            <p:ph type="title"/>
          </p:nvPr>
        </p:nvSpPr>
        <p:spPr/>
        <p:txBody>
          <a:bodyPr>
            <a:normAutofit/>
          </a:bodyPr>
          <a:lstStyle/>
          <a:p>
            <a:pPr algn="ctr"/>
            <a:r>
              <a:rPr lang="en-US" sz="3200" dirty="0"/>
              <a:t>Current state of http://www.kofc-wa.org/</a:t>
            </a:r>
          </a:p>
        </p:txBody>
      </p:sp>
      <p:pic>
        <p:nvPicPr>
          <p:cNvPr id="6" name="Picture 5">
            <a:extLst>
              <a:ext uri="{FF2B5EF4-FFF2-40B4-BE49-F238E27FC236}">
                <a16:creationId xmlns:a16="http://schemas.microsoft.com/office/drawing/2014/main" id="{D49F6AC6-BECB-3758-D015-4E07832B1F26}"/>
              </a:ext>
            </a:extLst>
          </p:cNvPr>
          <p:cNvPicPr>
            <a:picLocks noChangeAspect="1"/>
          </p:cNvPicPr>
          <p:nvPr/>
        </p:nvPicPr>
        <p:blipFill>
          <a:blip r:embed="rId2"/>
          <a:stretch>
            <a:fillRect/>
          </a:stretch>
        </p:blipFill>
        <p:spPr>
          <a:xfrm>
            <a:off x="838200" y="1827573"/>
            <a:ext cx="4395820" cy="485779"/>
          </a:xfrm>
          <a:prstGeom prst="rect">
            <a:avLst/>
          </a:prstGeom>
        </p:spPr>
      </p:pic>
      <p:pic>
        <p:nvPicPr>
          <p:cNvPr id="8" name="Picture 7">
            <a:extLst>
              <a:ext uri="{FF2B5EF4-FFF2-40B4-BE49-F238E27FC236}">
                <a16:creationId xmlns:a16="http://schemas.microsoft.com/office/drawing/2014/main" id="{5A126B49-3449-3374-553A-7B219F34F2C1}"/>
              </a:ext>
            </a:extLst>
          </p:cNvPr>
          <p:cNvPicPr>
            <a:picLocks noChangeAspect="1"/>
          </p:cNvPicPr>
          <p:nvPr/>
        </p:nvPicPr>
        <p:blipFill>
          <a:blip r:embed="rId3"/>
          <a:stretch>
            <a:fillRect/>
          </a:stretch>
        </p:blipFill>
        <p:spPr>
          <a:xfrm>
            <a:off x="782663" y="5360259"/>
            <a:ext cx="3052785" cy="509591"/>
          </a:xfrm>
          <a:prstGeom prst="rect">
            <a:avLst/>
          </a:prstGeom>
        </p:spPr>
      </p:pic>
      <p:pic>
        <p:nvPicPr>
          <p:cNvPr id="10" name="Picture 9">
            <a:extLst>
              <a:ext uri="{FF2B5EF4-FFF2-40B4-BE49-F238E27FC236}">
                <a16:creationId xmlns:a16="http://schemas.microsoft.com/office/drawing/2014/main" id="{CF399CCB-D7E1-ECA5-9D89-1B20FBA8A348}"/>
              </a:ext>
            </a:extLst>
          </p:cNvPr>
          <p:cNvPicPr>
            <a:picLocks noChangeAspect="1"/>
          </p:cNvPicPr>
          <p:nvPr/>
        </p:nvPicPr>
        <p:blipFill>
          <a:blip r:embed="rId4"/>
          <a:stretch>
            <a:fillRect/>
          </a:stretch>
        </p:blipFill>
        <p:spPr>
          <a:xfrm>
            <a:off x="728623" y="5908599"/>
            <a:ext cx="10734753" cy="495304"/>
          </a:xfrm>
          <a:prstGeom prst="rect">
            <a:avLst/>
          </a:prstGeom>
        </p:spPr>
      </p:pic>
      <p:sp>
        <p:nvSpPr>
          <p:cNvPr id="11" name="TextBox 10">
            <a:extLst>
              <a:ext uri="{FF2B5EF4-FFF2-40B4-BE49-F238E27FC236}">
                <a16:creationId xmlns:a16="http://schemas.microsoft.com/office/drawing/2014/main" id="{288F127B-87A7-3743-6398-CF5FEFFD5C2E}"/>
              </a:ext>
            </a:extLst>
          </p:cNvPr>
          <p:cNvSpPr txBox="1"/>
          <p:nvPr/>
        </p:nvSpPr>
        <p:spPr>
          <a:xfrm>
            <a:off x="5901070" y="1913860"/>
            <a:ext cx="488566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current site is not secure.</a:t>
            </a:r>
          </a:p>
          <a:p>
            <a:pPr marL="285750" indent="-285750">
              <a:buFont typeface="Arial" panose="020B0604020202020204" pitchFamily="34" charset="0"/>
              <a:buChar char="•"/>
            </a:pPr>
            <a:r>
              <a:rPr lang="en-US" dirty="0"/>
              <a:t>Original code was created in 1995.</a:t>
            </a:r>
          </a:p>
          <a:p>
            <a:pPr marL="285750" indent="-285750">
              <a:buFont typeface="Arial" panose="020B0604020202020204" pitchFamily="34" charset="0"/>
              <a:buChar char="•"/>
            </a:pPr>
            <a:r>
              <a:rPr lang="en-US" dirty="0"/>
              <a:t>Current state of the database is not secure or encrypted.</a:t>
            </a:r>
          </a:p>
          <a:p>
            <a:pPr marL="285750" indent="-285750">
              <a:buFont typeface="Arial" panose="020B0604020202020204" pitchFamily="34" charset="0"/>
              <a:buChar char="•"/>
            </a:pPr>
            <a:r>
              <a:rPr lang="en-US" dirty="0"/>
              <a:t>The site is does have personal identifiable information leaks in more than one location.</a:t>
            </a:r>
          </a:p>
          <a:p>
            <a:pPr marL="285750" indent="-285750">
              <a:buFont typeface="Arial" panose="020B0604020202020204" pitchFamily="34" charset="0"/>
              <a:buChar char="•"/>
            </a:pPr>
            <a:r>
              <a:rPr lang="en-US" dirty="0"/>
              <a:t>The site is not used to pass information, not updated or used to full potential.  </a:t>
            </a:r>
          </a:p>
          <a:p>
            <a:pPr marL="285750" indent="-285750">
              <a:buFont typeface="Arial" panose="020B0604020202020204" pitchFamily="34" charset="0"/>
              <a:buChar char="•"/>
            </a:pPr>
            <a:r>
              <a:rPr lang="en-US" dirty="0"/>
              <a:t>The current site is prime to hackers via SQL injection (Burp Suite) or other means. </a:t>
            </a:r>
          </a:p>
        </p:txBody>
      </p:sp>
      <p:pic>
        <p:nvPicPr>
          <p:cNvPr id="3" name="Picture 2">
            <a:extLst>
              <a:ext uri="{FF2B5EF4-FFF2-40B4-BE49-F238E27FC236}">
                <a16:creationId xmlns:a16="http://schemas.microsoft.com/office/drawing/2014/main" id="{FCBAF428-8B87-698B-161C-23D3F4016590}"/>
              </a:ext>
            </a:extLst>
          </p:cNvPr>
          <p:cNvPicPr>
            <a:picLocks noChangeAspect="1"/>
          </p:cNvPicPr>
          <p:nvPr/>
        </p:nvPicPr>
        <p:blipFill>
          <a:blip r:embed="rId5"/>
          <a:stretch>
            <a:fillRect/>
          </a:stretch>
        </p:blipFill>
        <p:spPr>
          <a:xfrm>
            <a:off x="927765" y="2477013"/>
            <a:ext cx="4047903" cy="2719584"/>
          </a:xfrm>
          <a:prstGeom prst="rect">
            <a:avLst/>
          </a:prstGeom>
        </p:spPr>
      </p:pic>
    </p:spTree>
    <p:extLst>
      <p:ext uri="{BB962C8B-B14F-4D97-AF65-F5344CB8AC3E}">
        <p14:creationId xmlns:p14="http://schemas.microsoft.com/office/powerpoint/2010/main" val="123226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01DD-C7FC-BA49-8922-908959BF7D5E}"/>
              </a:ext>
            </a:extLst>
          </p:cNvPr>
          <p:cNvSpPr>
            <a:spLocks noGrp="1"/>
          </p:cNvSpPr>
          <p:nvPr>
            <p:ph type="title"/>
          </p:nvPr>
        </p:nvSpPr>
        <p:spPr/>
        <p:txBody>
          <a:bodyPr/>
          <a:lstStyle/>
          <a:p>
            <a:r>
              <a:rPr lang="en-US" dirty="0"/>
              <a:t>Current Schedule </a:t>
            </a:r>
          </a:p>
        </p:txBody>
      </p:sp>
      <p:graphicFrame>
        <p:nvGraphicFramePr>
          <p:cNvPr id="7" name="Table 7">
            <a:extLst>
              <a:ext uri="{FF2B5EF4-FFF2-40B4-BE49-F238E27FC236}">
                <a16:creationId xmlns:a16="http://schemas.microsoft.com/office/drawing/2014/main" id="{184747F4-F9B0-84E0-693D-E5E2D77C3533}"/>
              </a:ext>
            </a:extLst>
          </p:cNvPr>
          <p:cNvGraphicFramePr>
            <a:graphicFrameLocks noGrp="1"/>
          </p:cNvGraphicFramePr>
          <p:nvPr>
            <p:ph sz="half" idx="2"/>
            <p:extLst>
              <p:ext uri="{D42A27DB-BD31-4B8C-83A1-F6EECF244321}">
                <p14:modId xmlns:p14="http://schemas.microsoft.com/office/powerpoint/2010/main" val="3865795123"/>
              </p:ext>
            </p:extLst>
          </p:nvPr>
        </p:nvGraphicFramePr>
        <p:xfrm>
          <a:off x="4579901" y="143192"/>
          <a:ext cx="4184649" cy="6571615"/>
        </p:xfrm>
        <a:graphic>
          <a:graphicData uri="http://schemas.openxmlformats.org/drawingml/2006/table">
            <a:tbl>
              <a:tblPr firstRow="1" bandRow="1">
                <a:tableStyleId>{5C22544A-7EE6-4342-B048-85BDC9FD1C3A}</a:tableStyleId>
              </a:tblPr>
              <a:tblGrid>
                <a:gridCol w="1394883">
                  <a:extLst>
                    <a:ext uri="{9D8B030D-6E8A-4147-A177-3AD203B41FA5}">
                      <a16:colId xmlns:a16="http://schemas.microsoft.com/office/drawing/2014/main" val="4101745459"/>
                    </a:ext>
                  </a:extLst>
                </a:gridCol>
                <a:gridCol w="1379604">
                  <a:extLst>
                    <a:ext uri="{9D8B030D-6E8A-4147-A177-3AD203B41FA5}">
                      <a16:colId xmlns:a16="http://schemas.microsoft.com/office/drawing/2014/main" val="2007187854"/>
                    </a:ext>
                  </a:extLst>
                </a:gridCol>
                <a:gridCol w="1410162">
                  <a:extLst>
                    <a:ext uri="{9D8B030D-6E8A-4147-A177-3AD203B41FA5}">
                      <a16:colId xmlns:a16="http://schemas.microsoft.com/office/drawing/2014/main" val="2059395372"/>
                    </a:ext>
                  </a:extLst>
                </a:gridCol>
              </a:tblGrid>
              <a:tr h="370840">
                <a:tc>
                  <a:txBody>
                    <a:bodyPr/>
                    <a:lstStyle/>
                    <a:p>
                      <a:r>
                        <a:rPr lang="en-US" dirty="0"/>
                        <a:t>Date </a:t>
                      </a:r>
                    </a:p>
                  </a:txBody>
                  <a:tcPr marL="73847" marR="73847"/>
                </a:tc>
                <a:tc>
                  <a:txBody>
                    <a:bodyPr/>
                    <a:lstStyle/>
                    <a:p>
                      <a:r>
                        <a:rPr lang="en-US" dirty="0"/>
                        <a:t>Event </a:t>
                      </a:r>
                    </a:p>
                  </a:txBody>
                  <a:tcPr marL="73847" marR="73847"/>
                </a:tc>
                <a:tc>
                  <a:txBody>
                    <a:bodyPr/>
                    <a:lstStyle/>
                    <a:p>
                      <a:r>
                        <a:rPr lang="en-US" dirty="0"/>
                        <a:t>Notes </a:t>
                      </a:r>
                    </a:p>
                  </a:txBody>
                  <a:tcPr marL="73847" marR="73847"/>
                </a:tc>
                <a:extLst>
                  <a:ext uri="{0D108BD9-81ED-4DB2-BD59-A6C34878D82A}">
                    <a16:rowId xmlns:a16="http://schemas.microsoft.com/office/drawing/2014/main" val="2009984094"/>
                  </a:ext>
                </a:extLst>
              </a:tr>
              <a:tr h="370840">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February 17</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63" marR="51263"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Poster 1 Due</a:t>
                      </a:r>
                    </a:p>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3042819943"/>
                  </a:ext>
                </a:extLst>
              </a:tr>
              <a:tr h="370840">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February 20</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Front end completed</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 Homepage with links to other pages</a:t>
                      </a:r>
                    </a:p>
                  </a:txBody>
                  <a:tcPr marL="51282" marR="51282" marT="63500" marB="63500"/>
                </a:tc>
                <a:extLst>
                  <a:ext uri="{0D108BD9-81ED-4DB2-BD59-A6C34878D82A}">
                    <a16:rowId xmlns:a16="http://schemas.microsoft.com/office/drawing/2014/main" val="2283417024"/>
                  </a:ext>
                </a:extLst>
              </a:tr>
              <a:tr h="370840">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February 27</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Login pages completed</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Encrypt login pages to ensure security</a:t>
                      </a:r>
                    </a:p>
                  </a:txBody>
                  <a:tcPr marL="51282" marR="51282" marT="63500" marB="63500"/>
                </a:tc>
                <a:extLst>
                  <a:ext uri="{0D108BD9-81ED-4DB2-BD59-A6C34878D82A}">
                    <a16:rowId xmlns:a16="http://schemas.microsoft.com/office/drawing/2014/main" val="2490723460"/>
                  </a:ext>
                </a:extLst>
              </a:tr>
              <a:tr h="370840">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March 13</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Static Pages Complete</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Get static pages encrypted </a:t>
                      </a:r>
                    </a:p>
                  </a:txBody>
                  <a:tcPr marL="51282" marR="51282" marT="63500" marB="63500"/>
                </a:tc>
                <a:extLst>
                  <a:ext uri="{0D108BD9-81ED-4DB2-BD59-A6C34878D82A}">
                    <a16:rowId xmlns:a16="http://schemas.microsoft.com/office/drawing/2014/main" val="2613321013"/>
                  </a:ext>
                </a:extLst>
              </a:tr>
              <a:tr h="370840">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March 16</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Security completed</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 Making sure that the website is secure. Following OWASP.org “Top 10 Security Risks”</a:t>
                      </a:r>
                    </a:p>
                  </a:txBody>
                  <a:tcPr marL="51282" marR="51282" marT="63500" marB="63500"/>
                </a:tc>
                <a:extLst>
                  <a:ext uri="{0D108BD9-81ED-4DB2-BD59-A6C34878D82A}">
                    <a16:rowId xmlns:a16="http://schemas.microsoft.com/office/drawing/2014/main" val="2480250814"/>
                  </a:ext>
                </a:extLst>
              </a:tr>
              <a:tr h="370840">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March 20</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Meeting with Members to approve the website</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Ensuring that the client approves of the website and other feedback from the board</a:t>
                      </a:r>
                    </a:p>
                  </a:txBody>
                  <a:tcPr marL="51282" marR="51282" marT="63500" marB="63500"/>
                </a:tc>
                <a:extLst>
                  <a:ext uri="{0D108BD9-81ED-4DB2-BD59-A6C34878D82A}">
                    <a16:rowId xmlns:a16="http://schemas.microsoft.com/office/drawing/2014/main" val="641696118"/>
                  </a:ext>
                </a:extLst>
              </a:tr>
              <a:tr h="370840">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March 27</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p>
                      <a:pPr marL="0" marR="0">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Finalize prototype and set up in host system</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 Placing prototype into server like AWS or Azure</a:t>
                      </a:r>
                    </a:p>
                  </a:txBody>
                  <a:tcPr marL="51282" marR="51282" marT="63500" marB="63500"/>
                </a:tc>
                <a:extLst>
                  <a:ext uri="{0D108BD9-81ED-4DB2-BD59-A6C34878D82A}">
                    <a16:rowId xmlns:a16="http://schemas.microsoft.com/office/drawing/2014/main" val="4235970360"/>
                  </a:ext>
                </a:extLst>
              </a:tr>
              <a:tr h="370840">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March 30</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 2023</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Launch Prototype and Finish and Record Presentation</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Make sure that Client likes the prototype and hand it over to them</a:t>
                      </a:r>
                    </a:p>
                  </a:txBody>
                  <a:tcPr marL="51282" marR="51282" marT="63500" marB="63500"/>
                </a:tc>
                <a:extLst>
                  <a:ext uri="{0D108BD9-81ED-4DB2-BD59-A6C34878D82A}">
                    <a16:rowId xmlns:a16="http://schemas.microsoft.com/office/drawing/2014/main" val="1294298054"/>
                  </a:ext>
                </a:extLst>
              </a:tr>
              <a:tr h="370840">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April 6</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dirty="0">
                          <a:effectLst/>
                          <a:latin typeface="Arial" panose="020B0604020202020204" pitchFamily="34" charset="0"/>
                          <a:ea typeface="Arial" panose="020B0604020202020204" pitchFamily="34" charset="0"/>
                        </a:rPr>
                        <a:t>Submit Presentation and All Links</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3533084683"/>
                  </a:ext>
                </a:extLst>
              </a:tr>
            </a:tbl>
          </a:graphicData>
        </a:graphic>
      </p:graphicFrame>
    </p:spTree>
    <p:extLst>
      <p:ext uri="{BB962C8B-B14F-4D97-AF65-F5344CB8AC3E}">
        <p14:creationId xmlns:p14="http://schemas.microsoft.com/office/powerpoint/2010/main" val="298763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D20A-C9AD-F419-B7D7-CCD10318E952}"/>
              </a:ext>
            </a:extLst>
          </p:cNvPr>
          <p:cNvSpPr>
            <a:spLocks noGrp="1"/>
          </p:cNvSpPr>
          <p:nvPr>
            <p:ph type="title"/>
          </p:nvPr>
        </p:nvSpPr>
        <p:spPr/>
        <p:txBody>
          <a:bodyPr/>
          <a:lstStyle/>
          <a:p>
            <a:r>
              <a:rPr lang="en-US" dirty="0"/>
              <a:t>Technical/qualitative project constraints </a:t>
            </a:r>
          </a:p>
        </p:txBody>
      </p:sp>
      <p:sp>
        <p:nvSpPr>
          <p:cNvPr id="9" name="Content Placeholder 8">
            <a:extLst>
              <a:ext uri="{FF2B5EF4-FFF2-40B4-BE49-F238E27FC236}">
                <a16:creationId xmlns:a16="http://schemas.microsoft.com/office/drawing/2014/main" id="{636B0182-DCE1-8C74-A9FB-EA883A7580D3}"/>
              </a:ext>
            </a:extLst>
          </p:cNvPr>
          <p:cNvSpPr>
            <a:spLocks noGrp="1"/>
          </p:cNvSpPr>
          <p:nvPr>
            <p:ph idx="1"/>
          </p:nvPr>
        </p:nvSpPr>
        <p:spPr>
          <a:xfrm>
            <a:off x="677334" y="1694763"/>
            <a:ext cx="8596668" cy="3880773"/>
          </a:xfrm>
        </p:spPr>
        <p:txBody>
          <a:bodyPr/>
          <a:lstStyle/>
          <a:p>
            <a:pPr marL="0" indent="0">
              <a:buNone/>
            </a:pPr>
            <a:endParaRPr lang="en-US" dirty="0"/>
          </a:p>
          <a:p>
            <a:r>
              <a:rPr lang="en-US" dirty="0"/>
              <a:t>Access to data restricted to members only. </a:t>
            </a:r>
          </a:p>
          <a:p>
            <a:r>
              <a:rPr lang="en-US" dirty="0"/>
              <a:t>Ensuring that the website is secure, no pages are searchable.</a:t>
            </a:r>
          </a:p>
          <a:p>
            <a:r>
              <a:rPr lang="en-US" dirty="0"/>
              <a:t>ADA requirements for websites. Our goal for the new website is to be compliant to the checklist level AA at the time of development.</a:t>
            </a:r>
          </a:p>
          <a:p>
            <a:r>
              <a:rPr lang="en-US" dirty="0"/>
              <a:t>Having to learn webhost control panel to maximize website for the end user. </a:t>
            </a:r>
          </a:p>
          <a:p>
            <a:r>
              <a:rPr lang="en-US" dirty="0"/>
              <a:t>Meeting with the board: With meeting with the board, there was one vision for the new site and what we currently have as our prototype.</a:t>
            </a:r>
          </a:p>
          <a:p>
            <a:endParaRPr lang="en-US" dirty="0"/>
          </a:p>
        </p:txBody>
      </p:sp>
    </p:spTree>
    <p:extLst>
      <p:ext uri="{BB962C8B-B14F-4D97-AF65-F5344CB8AC3E}">
        <p14:creationId xmlns:p14="http://schemas.microsoft.com/office/powerpoint/2010/main" val="103696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3434-7A08-B07A-9198-1D1C8224ACA0}"/>
              </a:ext>
            </a:extLst>
          </p:cNvPr>
          <p:cNvSpPr>
            <a:spLocks noGrp="1"/>
          </p:cNvSpPr>
          <p:nvPr>
            <p:ph type="title"/>
          </p:nvPr>
        </p:nvSpPr>
        <p:spPr/>
        <p:txBody>
          <a:bodyPr/>
          <a:lstStyle/>
          <a:p>
            <a:r>
              <a:rPr lang="en-US" dirty="0"/>
              <a:t>Risk </a:t>
            </a:r>
          </a:p>
        </p:txBody>
      </p:sp>
      <p:sp>
        <p:nvSpPr>
          <p:cNvPr id="3" name="Content Placeholder 2">
            <a:extLst>
              <a:ext uri="{FF2B5EF4-FFF2-40B4-BE49-F238E27FC236}">
                <a16:creationId xmlns:a16="http://schemas.microsoft.com/office/drawing/2014/main" id="{AE461AD7-78D7-98F7-0FD3-C6A022ACFD15}"/>
              </a:ext>
            </a:extLst>
          </p:cNvPr>
          <p:cNvSpPr>
            <a:spLocks noGrp="1"/>
          </p:cNvSpPr>
          <p:nvPr>
            <p:ph idx="1"/>
          </p:nvPr>
        </p:nvSpPr>
        <p:spPr>
          <a:xfrm>
            <a:off x="677334" y="1578635"/>
            <a:ext cx="8596668" cy="4462728"/>
          </a:xfrm>
        </p:spPr>
        <p:txBody>
          <a:bodyPr>
            <a:normAutofit fontScale="92500" lnSpcReduction="10000"/>
          </a:bodyPr>
          <a:lstStyle/>
          <a:p>
            <a:r>
              <a:rPr lang="en-US" dirty="0"/>
              <a:t>Cost: Website hosting is currently covered by overall budget. There is no risk with running over budget. </a:t>
            </a:r>
          </a:p>
          <a:p>
            <a:r>
              <a:rPr lang="en-US" dirty="0"/>
              <a:t>Schedule: Currently the team is on schedule, with a few exceptions as outlined in the schedule. The team has met with Knights of Columbus state board only once. With only meeting with the board, it was difficult to get the information that we needed for items like the database or how the website was hosted before we started the project.</a:t>
            </a:r>
          </a:p>
          <a:p>
            <a:r>
              <a:rPr lang="en-US" dirty="0"/>
              <a:t>Compliances: Using best practices for securing the website will come from coding the website and encrypting the database based on OWASP.org principles on securing a website. At the prototype phase the site will follow ADA requirements level AA. </a:t>
            </a:r>
          </a:p>
          <a:p>
            <a:r>
              <a:rPr lang="en-US" dirty="0"/>
              <a:t>Site performance: The current site is hosted on good webhost site however our goal is to move to webhost that will provide overall better performance and security. We have decided to go with AWSLightsail.</a:t>
            </a:r>
          </a:p>
          <a:p>
            <a:r>
              <a:rPr lang="en-US" dirty="0"/>
              <a:t>Additional requirements: As the project moves forward, add functions will slow production. Cutting functions based on level of priority for the website.</a:t>
            </a:r>
          </a:p>
          <a:p>
            <a:endParaRPr lang="en-US" dirty="0"/>
          </a:p>
        </p:txBody>
      </p:sp>
    </p:spTree>
    <p:extLst>
      <p:ext uri="{BB962C8B-B14F-4D97-AF65-F5344CB8AC3E}">
        <p14:creationId xmlns:p14="http://schemas.microsoft.com/office/powerpoint/2010/main" val="382389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0C76-004F-4986-56C3-5D6D2F629BDE}"/>
              </a:ext>
            </a:extLst>
          </p:cNvPr>
          <p:cNvSpPr>
            <a:spLocks noGrp="1"/>
          </p:cNvSpPr>
          <p:nvPr>
            <p:ph type="title"/>
          </p:nvPr>
        </p:nvSpPr>
        <p:spPr/>
        <p:txBody>
          <a:bodyPr/>
          <a:lstStyle/>
          <a:p>
            <a:r>
              <a:rPr lang="en-US" dirty="0"/>
              <a:t>Current Budget</a:t>
            </a:r>
          </a:p>
        </p:txBody>
      </p:sp>
      <p:sp>
        <p:nvSpPr>
          <p:cNvPr id="3" name="Content Placeholder 2">
            <a:extLst>
              <a:ext uri="{FF2B5EF4-FFF2-40B4-BE49-F238E27FC236}">
                <a16:creationId xmlns:a16="http://schemas.microsoft.com/office/drawing/2014/main" id="{043DF30F-D009-054C-A871-B1726F4E845F}"/>
              </a:ext>
            </a:extLst>
          </p:cNvPr>
          <p:cNvSpPr>
            <a:spLocks noGrp="1"/>
          </p:cNvSpPr>
          <p:nvPr>
            <p:ph sz="half" idx="1"/>
          </p:nvPr>
        </p:nvSpPr>
        <p:spPr/>
        <p:txBody>
          <a:bodyPr/>
          <a:lstStyle/>
          <a:p>
            <a:r>
              <a:rPr lang="en-US" dirty="0"/>
              <a:t>We are currently in budget.</a:t>
            </a:r>
          </a:p>
          <a:p>
            <a:r>
              <a:rPr lang="en-US" dirty="0"/>
              <a:t>Our biggest cost is the host website. The client wishes to use AWSLightsail.</a:t>
            </a:r>
          </a:p>
          <a:p>
            <a:r>
              <a:rPr lang="en-US" dirty="0"/>
              <a:t>Client is looking to see if they want to go with 1TB of storage or stick with the current plan of 2GB. Both of which are different price points.</a:t>
            </a:r>
          </a:p>
          <a:p>
            <a:r>
              <a:rPr lang="en-US" dirty="0"/>
              <a:t>Compared to the other hosting sites that we were looking at; AWS was the better deal than the others.</a:t>
            </a:r>
          </a:p>
          <a:p>
            <a:endParaRPr lang="en-US" dirty="0"/>
          </a:p>
        </p:txBody>
      </p:sp>
      <p:pic>
        <p:nvPicPr>
          <p:cNvPr id="6" name="Content Placeholder 5" descr="Table&#10;&#10;Description automatically generated with medium confidence">
            <a:extLst>
              <a:ext uri="{FF2B5EF4-FFF2-40B4-BE49-F238E27FC236}">
                <a16:creationId xmlns:a16="http://schemas.microsoft.com/office/drawing/2014/main" id="{391F65EA-AF44-25BA-6F7A-634FAE7FAF2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14746"/>
          <a:stretch/>
        </p:blipFill>
        <p:spPr>
          <a:xfrm>
            <a:off x="5029139" y="1421866"/>
            <a:ext cx="4934607" cy="4452723"/>
          </a:xfrm>
        </p:spPr>
      </p:pic>
    </p:spTree>
    <p:extLst>
      <p:ext uri="{BB962C8B-B14F-4D97-AF65-F5344CB8AC3E}">
        <p14:creationId xmlns:p14="http://schemas.microsoft.com/office/powerpoint/2010/main" val="15549972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1074</TotalTime>
  <Words>1292</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Engineering Advisory Board Senior Project Review</vt:lpstr>
      <vt:lpstr>Roles and responsibilities </vt:lpstr>
      <vt:lpstr>Introductions </vt:lpstr>
      <vt:lpstr>Purpose of the project   </vt:lpstr>
      <vt:lpstr>Current state of http://www.kofc-wa.org/</vt:lpstr>
      <vt:lpstr>Current Schedule </vt:lpstr>
      <vt:lpstr>Technical/qualitative project constraints </vt:lpstr>
      <vt:lpstr>Risk </vt:lpstr>
      <vt:lpstr>Current Budget</vt:lpstr>
      <vt:lpstr>Implementation</vt:lpstr>
      <vt:lpstr>Database</vt:lpstr>
      <vt:lpstr>Security</vt:lpstr>
      <vt:lpstr>Progress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Engineering Advisory Board Senior Project Review</dc:title>
  <dc:creator>william flores</dc:creator>
  <cp:lastModifiedBy>Sunya Chay</cp:lastModifiedBy>
  <cp:revision>18</cp:revision>
  <dcterms:created xsi:type="dcterms:W3CDTF">2022-11-14T20:16:28Z</dcterms:created>
  <dcterms:modified xsi:type="dcterms:W3CDTF">2023-04-04T03:32:45Z</dcterms:modified>
</cp:coreProperties>
</file>