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20" r:id="rId1"/>
  </p:sldMasterIdLst>
  <p:notesMasterIdLst>
    <p:notesMasterId r:id="rId14"/>
  </p:notesMasterIdLst>
  <p:handoutMasterIdLst>
    <p:handoutMasterId r:id="rId15"/>
  </p:handoutMasterIdLst>
  <p:sldIdLst>
    <p:sldId id="504" r:id="rId2"/>
    <p:sldId id="506" r:id="rId3"/>
    <p:sldId id="508" r:id="rId4"/>
    <p:sldId id="510" r:id="rId5"/>
    <p:sldId id="511" r:id="rId6"/>
    <p:sldId id="513" r:id="rId7"/>
    <p:sldId id="514" r:id="rId8"/>
    <p:sldId id="515" r:id="rId9"/>
    <p:sldId id="516" r:id="rId10"/>
    <p:sldId id="517" r:id="rId11"/>
    <p:sldId id="518" r:id="rId12"/>
    <p:sldId id="519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31" autoAdjust="0"/>
    <p:restoredTop sz="88141" autoAdjust="0"/>
  </p:normalViewPr>
  <p:slideViewPr>
    <p:cSldViewPr>
      <p:cViewPr>
        <p:scale>
          <a:sx n="60" d="100"/>
          <a:sy n="60" d="100"/>
        </p:scale>
        <p:origin x="-2364" y="-10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376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620"/>
    </p:cViewPr>
  </p:sorterViewPr>
  <p:notesViewPr>
    <p:cSldViewPr>
      <p:cViewPr varScale="1">
        <p:scale>
          <a:sx n="58" d="100"/>
          <a:sy n="58" d="100"/>
        </p:scale>
        <p:origin x="-2508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39A4D-E302-47FF-8AFA-0C32BA21E505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C3771-E4D8-4D33-81DE-E0034A03BE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68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69470-A93C-40E8-807F-F8399E7D14C1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85973-1956-4845-8630-6A1EE3E1E3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75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115E-820A-4BFE-935B-72E3A3696A5E}" type="datetime1">
              <a:rPr lang="en-US" smtClean="0"/>
              <a:pPr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E481-2A11-4DE8-BB0F-C172C1C2A77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9606-F5FC-4F4B-A20C-88B6FD4838DE}" type="datetime1">
              <a:rPr lang="en-US" smtClean="0"/>
              <a:pPr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E481-2A11-4DE8-BB0F-C172C1C2A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00CA-269A-450A-B66B-A1E8BFD2C571}" type="datetime1">
              <a:rPr lang="en-US" smtClean="0"/>
              <a:pPr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E481-2A11-4DE8-BB0F-C172C1C2A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175A-F9F4-4382-853E-680D219577C8}" type="datetime1">
              <a:rPr lang="en-US" smtClean="0"/>
              <a:pPr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E481-2A11-4DE8-BB0F-C172C1C2A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1BF9-B424-41F0-944E-097BE58C7FDE}" type="datetime1">
              <a:rPr lang="en-US" smtClean="0"/>
              <a:pPr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E481-2A11-4DE8-BB0F-C172C1C2A77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E44E-E6F6-4E8F-8BD0-DBE4785DF515}" type="datetime1">
              <a:rPr lang="en-US" smtClean="0"/>
              <a:pPr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E481-2A11-4DE8-BB0F-C172C1C2A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C5661-A155-4147-8FE4-CEEAE1B52972}" type="datetime1">
              <a:rPr lang="en-US" smtClean="0"/>
              <a:pPr/>
              <a:t>1/23/2014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E481-2A11-4DE8-BB0F-C172C1C2A77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2A0D0-B69E-4719-8890-CB4DDC712439}" type="datetime1">
              <a:rPr lang="en-US" smtClean="0"/>
              <a:pPr/>
              <a:t>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E481-2A11-4DE8-BB0F-C172C1C2A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1B22-4B58-496B-A9BC-1422718343B5}" type="datetime1">
              <a:rPr lang="en-US" smtClean="0"/>
              <a:pPr/>
              <a:t>1/23/2014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E481-2A11-4DE8-BB0F-C172C1C2A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1BFB0-487D-4D20-A204-FD526A56A874}" type="datetime1">
              <a:rPr lang="en-US" smtClean="0"/>
              <a:pPr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E481-2A11-4DE8-BB0F-C172C1C2A77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4E94-AE2A-48B6-B23E-FF211A1E6232}" type="datetime1">
              <a:rPr lang="en-US" smtClean="0"/>
              <a:pPr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E481-2A11-4DE8-BB0F-C172C1C2A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D21BCF5-DCB8-4273-A44A-B6513D6A62E2}" type="datetime1">
              <a:rPr lang="en-US" smtClean="0"/>
              <a:pPr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BC9E481-2A11-4DE8-BB0F-C172C1C2A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e.edu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828800"/>
            <a:ext cx="8077200" cy="990600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Bureau of Indian Education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38600"/>
            <a:ext cx="6400800" cy="12954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Annual Report Cards</a:t>
            </a:r>
          </a:p>
          <a:p>
            <a:r>
              <a:rPr lang="en-US" sz="2800" b="1" dirty="0" smtClean="0"/>
              <a:t>State and Local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0982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BIE Annual Report Cards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bg2">
                  <a:lumMod val="50000"/>
                </a:schemeClr>
              </a:buClr>
              <a:buNone/>
            </a:pPr>
            <a:r>
              <a:rPr lang="en-US" sz="2800" b="1" dirty="0" smtClean="0"/>
              <a:t>Highly Qualified Teachers</a:t>
            </a:r>
          </a:p>
          <a:p>
            <a:pPr lvl="1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sz="2800" dirty="0" smtClean="0"/>
              <a:t>Number of full-time teachers</a:t>
            </a:r>
          </a:p>
          <a:p>
            <a:pPr lvl="1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sz="2800" dirty="0" smtClean="0"/>
              <a:t>Number of unfilled vacancies for full-time teachers</a:t>
            </a:r>
          </a:p>
          <a:p>
            <a:pPr lvl="1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sz="2800" dirty="0" smtClean="0"/>
              <a:t>Number of teachers retiring</a:t>
            </a:r>
          </a:p>
          <a:p>
            <a:pPr lvl="1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sz="2800" dirty="0" smtClean="0"/>
              <a:t>Number of teachers not offered contracts</a:t>
            </a:r>
          </a:p>
          <a:p>
            <a:pPr lvl="1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sz="2800" dirty="0" smtClean="0"/>
              <a:t>Number of core area teacher who are highly qualified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496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BIE Annual Report Cards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Data Sources:</a:t>
            </a:r>
          </a:p>
          <a:p>
            <a:pPr marL="0" indent="0">
              <a:buNone/>
            </a:pPr>
            <a:r>
              <a:rPr lang="en-US" sz="2800" dirty="0" smtClean="0"/>
              <a:t>The data used to create the BIE State and Local Annual Report Cards originates from: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en-US" sz="2800" dirty="0" smtClean="0"/>
              <a:t>BIE Academic Report</a:t>
            </a:r>
          </a:p>
          <a:p>
            <a:pPr lvl="1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sz="2400" dirty="0" smtClean="0"/>
              <a:t>See also Memorandum to Superintendents, Principals, School Data Entry Personnel dated August 29, 2013 regarding Reporting Accountability Data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en-US" sz="2800" dirty="0" smtClean="0"/>
              <a:t>Native American Information System (NASIS)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8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BIE Annual Report Cards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Data Verification:</a:t>
            </a:r>
          </a:p>
          <a:p>
            <a:pPr marL="0" indent="0">
              <a:buNone/>
            </a:pPr>
            <a:r>
              <a:rPr lang="en-US" sz="2800" dirty="0" smtClean="0"/>
              <a:t>Schools have the opportunity to review student demographics and accountability data </a:t>
            </a:r>
            <a:r>
              <a:rPr lang="en-US" sz="2800" b="1" dirty="0" smtClean="0"/>
              <a:t>before</a:t>
            </a:r>
            <a:r>
              <a:rPr lang="en-US" sz="2800" dirty="0" smtClean="0"/>
              <a:t> public reporting.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0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BIE </a:t>
            </a:r>
            <a:r>
              <a:rPr lang="en-US" b="1" dirty="0" smtClean="0"/>
              <a:t>Annual </a:t>
            </a:r>
            <a:r>
              <a:rPr lang="en-US" b="1" dirty="0"/>
              <a:t>Report </a:t>
            </a:r>
            <a:r>
              <a:rPr lang="en-US" b="1" dirty="0" smtClean="0"/>
              <a:t>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Purpose: </a:t>
            </a:r>
          </a:p>
          <a:p>
            <a:r>
              <a:rPr lang="en-US" dirty="0" smtClean="0"/>
              <a:t>The </a:t>
            </a:r>
            <a:r>
              <a:rPr lang="en-US" dirty="0"/>
              <a:t>No Child Left behind Act of 2001 requires each state to produce an annual report card that summarizes assessment results of students statewide and disaggregated by student subgroups. </a:t>
            </a:r>
            <a:endParaRPr lang="en-US" dirty="0" smtClean="0"/>
          </a:p>
          <a:p>
            <a:r>
              <a:rPr lang="en-US" dirty="0" smtClean="0"/>
              <a:t>The BIE Annual </a:t>
            </a:r>
            <a:r>
              <a:rPr lang="en-US" dirty="0"/>
              <a:t>Report </a:t>
            </a:r>
            <a:r>
              <a:rPr lang="en-US" dirty="0" smtClean="0"/>
              <a:t>Cards </a:t>
            </a:r>
            <a:r>
              <a:rPr lang="en-US" dirty="0"/>
              <a:t>contains several types of data designed to inform parents and the general public about the progress of BIE. </a:t>
            </a:r>
          </a:p>
        </p:txBody>
      </p:sp>
    </p:spTree>
    <p:extLst>
      <p:ext uri="{BB962C8B-B14F-4D97-AF65-F5344CB8AC3E}">
        <p14:creationId xmlns:p14="http://schemas.microsoft.com/office/powerpoint/2010/main" val="113443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BIE Annual Report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Two Types of Report Cards:</a:t>
            </a:r>
          </a:p>
          <a:p>
            <a:r>
              <a:rPr lang="en-US" dirty="0" smtClean="0"/>
              <a:t>State – Reflects Bureau-wide data </a:t>
            </a:r>
          </a:p>
          <a:p>
            <a:r>
              <a:rPr lang="en-US" dirty="0" smtClean="0"/>
              <a:t>Local – Reflects individual school’s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00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BIE Annual Report Cards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Contents:</a:t>
            </a:r>
          </a:p>
          <a:p>
            <a:pPr>
              <a:spcBef>
                <a:spcPts val="0"/>
              </a:spcBef>
            </a:pPr>
            <a:r>
              <a:rPr lang="en-US" sz="2800" dirty="0" smtClean="0">
                <a:solidFill>
                  <a:prstClr val="black"/>
                </a:solidFill>
              </a:rPr>
              <a:t>In addition to state assessment results, information </a:t>
            </a:r>
            <a:r>
              <a:rPr lang="en-US" sz="2800" dirty="0">
                <a:solidFill>
                  <a:prstClr val="black"/>
                </a:solidFill>
              </a:rPr>
              <a:t>must also be included on high school graduation rates, teacher qualifications and other indicators used in each state’s definition of Adequate Yearly Progress (AYP). </a:t>
            </a:r>
            <a:endParaRPr lang="en-US" sz="28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prstClr val="black"/>
                </a:solidFill>
              </a:rPr>
              <a:t>The </a:t>
            </a:r>
            <a:r>
              <a:rPr lang="en-US" sz="2800" dirty="0" smtClean="0">
                <a:solidFill>
                  <a:prstClr val="black"/>
                </a:solidFill>
              </a:rPr>
              <a:t>Annual </a:t>
            </a:r>
            <a:r>
              <a:rPr lang="en-US" sz="2800" dirty="0">
                <a:solidFill>
                  <a:prstClr val="black"/>
                </a:solidFill>
              </a:rPr>
              <a:t>Report </a:t>
            </a:r>
            <a:r>
              <a:rPr lang="en-US" sz="2800" dirty="0" smtClean="0">
                <a:solidFill>
                  <a:prstClr val="black"/>
                </a:solidFill>
              </a:rPr>
              <a:t>Cards </a:t>
            </a:r>
            <a:r>
              <a:rPr lang="en-US" sz="2800" dirty="0">
                <a:solidFill>
                  <a:prstClr val="black"/>
                </a:solidFill>
              </a:rPr>
              <a:t>must include at least two years of </a:t>
            </a:r>
            <a:r>
              <a:rPr lang="en-US" sz="2800" dirty="0" smtClean="0">
                <a:solidFill>
                  <a:prstClr val="black"/>
                </a:solidFill>
              </a:rPr>
              <a:t>data.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solidFill>
                  <a:prstClr val="black"/>
                </a:solidFill>
              </a:rPr>
              <a:t/>
            </a:r>
            <a:br>
              <a:rPr lang="en-US" sz="2800" dirty="0" smtClean="0">
                <a:solidFill>
                  <a:prstClr val="black"/>
                </a:solidFill>
              </a:rPr>
            </a:br>
            <a:endParaRPr lang="en-US" sz="2800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7539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BIE </a:t>
            </a:r>
            <a:r>
              <a:rPr lang="en-US" b="1" dirty="0" smtClean="0"/>
              <a:t>Annual </a:t>
            </a:r>
            <a:r>
              <a:rPr lang="en-US" b="1" dirty="0"/>
              <a:t>Report </a:t>
            </a:r>
            <a:r>
              <a:rPr lang="en-US" b="1" dirty="0" smtClean="0"/>
              <a:t>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92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prstClr val="black"/>
                </a:solidFill>
              </a:rPr>
              <a:t>Where are the Report Cards Published?: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The Annual </a:t>
            </a:r>
            <a:r>
              <a:rPr lang="en-US" dirty="0">
                <a:solidFill>
                  <a:prstClr val="black"/>
                </a:solidFill>
              </a:rPr>
              <a:t>Report </a:t>
            </a:r>
            <a:r>
              <a:rPr lang="en-US" dirty="0" smtClean="0">
                <a:solidFill>
                  <a:prstClr val="black"/>
                </a:solidFill>
              </a:rPr>
              <a:t>Cards are </a:t>
            </a:r>
            <a:r>
              <a:rPr lang="en-US" dirty="0">
                <a:solidFill>
                  <a:prstClr val="black"/>
                </a:solidFill>
              </a:rPr>
              <a:t>published </a:t>
            </a:r>
            <a:r>
              <a:rPr lang="en-US" dirty="0" smtClean="0">
                <a:solidFill>
                  <a:prstClr val="black"/>
                </a:solidFill>
              </a:rPr>
              <a:t>each year in </a:t>
            </a:r>
            <a:r>
              <a:rPr lang="en-US" dirty="0">
                <a:solidFill>
                  <a:prstClr val="black"/>
                </a:solidFill>
              </a:rPr>
              <a:t>the Fall via the BIE website, </a:t>
            </a:r>
            <a:r>
              <a:rPr lang="en-US" u="sng" dirty="0">
                <a:solidFill>
                  <a:prstClr val="black"/>
                </a:solidFill>
                <a:hlinkClick r:id="rId2"/>
              </a:rPr>
              <a:t>www.bie.edu</a:t>
            </a:r>
            <a:r>
              <a:rPr lang="en-US" dirty="0">
                <a:solidFill>
                  <a:prstClr val="black"/>
                </a:solidFill>
              </a:rPr>
              <a:t>. 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prstClr val="black"/>
                </a:solidFill>
              </a:rPr>
              <a:t>When are the Report Cards Published?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The Annual Report Cards are published annually. The goal is to publish the reports cards prior to the beginning of the school year.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51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BIE </a:t>
            </a:r>
            <a:r>
              <a:rPr lang="en-US" b="1" dirty="0" smtClean="0"/>
              <a:t>Annual </a:t>
            </a:r>
            <a:r>
              <a:rPr lang="en-US" b="1" dirty="0"/>
              <a:t>Report </a:t>
            </a:r>
            <a:r>
              <a:rPr lang="en-US" b="1" dirty="0" smtClean="0"/>
              <a:t>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How will the information be communicated?:</a:t>
            </a:r>
          </a:p>
          <a:p>
            <a:r>
              <a:rPr lang="en-US" dirty="0" smtClean="0"/>
              <a:t>DPA </a:t>
            </a:r>
            <a:r>
              <a:rPr lang="en-US" dirty="0"/>
              <a:t>staff will host WebEx sessions to train School Operations </a:t>
            </a:r>
            <a:r>
              <a:rPr lang="en-US" dirty="0" smtClean="0"/>
              <a:t>on </a:t>
            </a:r>
            <a:r>
              <a:rPr lang="en-US" dirty="0"/>
              <a:t>the requirements and content of the </a:t>
            </a:r>
            <a:r>
              <a:rPr lang="en-US" dirty="0" smtClean="0"/>
              <a:t>Annual </a:t>
            </a:r>
            <a:r>
              <a:rPr lang="en-US" dirty="0"/>
              <a:t>Report </a:t>
            </a:r>
            <a:r>
              <a:rPr lang="en-US" dirty="0" smtClean="0"/>
              <a:t>Cards.</a:t>
            </a:r>
          </a:p>
          <a:p>
            <a:r>
              <a:rPr lang="en-US" dirty="0" smtClean="0"/>
              <a:t>School Operations will then inform parents and community members about the content of the Annual Report Cards.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6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BIE </a:t>
            </a:r>
            <a:r>
              <a:rPr lang="en-US" b="1" dirty="0" smtClean="0"/>
              <a:t>Annual </a:t>
            </a:r>
            <a:r>
              <a:rPr lang="en-US" b="1" dirty="0"/>
              <a:t>Report </a:t>
            </a:r>
            <a:r>
              <a:rPr lang="en-US" b="1" dirty="0" smtClean="0"/>
              <a:t>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How will the information be communicated?:</a:t>
            </a:r>
          </a:p>
          <a:p>
            <a:pPr marL="0" indent="0">
              <a:buNone/>
            </a:pPr>
            <a:r>
              <a:rPr lang="en-US" dirty="0" smtClean="0"/>
              <a:t>School Operations staff will inform parents and local community members about the BIE Annual Report Cards through various methods such as:</a:t>
            </a:r>
          </a:p>
          <a:p>
            <a:pPr lvl="1"/>
            <a:r>
              <a:rPr lang="en-US" sz="2400" dirty="0"/>
              <a:t>Print report cards and make them available in local community </a:t>
            </a:r>
            <a:r>
              <a:rPr lang="en-US" sz="2400" dirty="0" smtClean="0"/>
              <a:t>centers, parent centers, and schools.</a:t>
            </a:r>
            <a:endParaRPr lang="en-US" sz="2400" dirty="0"/>
          </a:p>
          <a:p>
            <a:pPr lvl="1"/>
            <a:r>
              <a:rPr lang="en-US" sz="2400" dirty="0" smtClean="0"/>
              <a:t>Share the report card website address through newsletters, school </a:t>
            </a:r>
            <a:r>
              <a:rPr lang="en-US" sz="2400" dirty="0"/>
              <a:t>and BIE </a:t>
            </a:r>
            <a:r>
              <a:rPr lang="en-US" sz="2400" dirty="0" smtClean="0"/>
              <a:t>websites, and social media.</a:t>
            </a:r>
          </a:p>
          <a:p>
            <a:pPr lvl="1"/>
            <a:r>
              <a:rPr lang="en-US" sz="2400" dirty="0" smtClean="0"/>
              <a:t>Discuss the report cards at Parent/Teacher Meetings and </a:t>
            </a:r>
            <a:r>
              <a:rPr lang="en-US" sz="2400" dirty="0"/>
              <a:t>P</a:t>
            </a:r>
            <a:r>
              <a:rPr lang="en-US" sz="2400" dirty="0" smtClean="0"/>
              <a:t>arent Advisory </a:t>
            </a:r>
            <a:r>
              <a:rPr lang="en-US" sz="2400" dirty="0"/>
              <a:t>G</a:t>
            </a:r>
            <a:r>
              <a:rPr lang="en-US" sz="2400" dirty="0" smtClean="0"/>
              <a:t>roup </a:t>
            </a:r>
            <a:r>
              <a:rPr lang="en-US" sz="2400" dirty="0"/>
              <a:t>M</a:t>
            </a:r>
            <a:r>
              <a:rPr lang="en-US" sz="2400" dirty="0" smtClean="0"/>
              <a:t>eetings.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7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BIE Annual Report Cards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What does each Section include?:</a:t>
            </a:r>
          </a:p>
          <a:p>
            <a:pPr marL="0" indent="0">
              <a:buNone/>
            </a:pPr>
            <a:r>
              <a:rPr lang="en-US" b="1" dirty="0" smtClean="0"/>
              <a:t>Enrollment – The average number of students enrolled during the school year.</a:t>
            </a:r>
          </a:p>
          <a:p>
            <a:pPr lvl="1"/>
            <a:r>
              <a:rPr lang="en-US" dirty="0" smtClean="0"/>
              <a:t>All Students </a:t>
            </a:r>
          </a:p>
          <a:p>
            <a:pPr lvl="1"/>
            <a:r>
              <a:rPr lang="en-US" dirty="0" smtClean="0"/>
              <a:t>Subgroups: Limited English Proficient(LEP) and Special Education</a:t>
            </a:r>
          </a:p>
          <a:p>
            <a:pPr marL="0" indent="0">
              <a:buNone/>
            </a:pPr>
            <a:r>
              <a:rPr lang="en-US" b="1" dirty="0" smtClean="0"/>
              <a:t>Average Daily Attendance(ADA), Graduation and Dropout Rates </a:t>
            </a:r>
          </a:p>
          <a:p>
            <a:pPr lvl="1"/>
            <a:r>
              <a:rPr lang="en-US" dirty="0" smtClean="0"/>
              <a:t>All Students</a:t>
            </a:r>
          </a:p>
          <a:p>
            <a:pPr lvl="1"/>
            <a:r>
              <a:rPr lang="en-US" dirty="0" smtClean="0"/>
              <a:t>Subgroups: LEP and Special Education</a:t>
            </a:r>
          </a:p>
          <a:p>
            <a:pPr lvl="1"/>
            <a:r>
              <a:rPr lang="en-US" dirty="0" smtClean="0"/>
              <a:t>ADA: K-8 grades and 9-12 grades </a:t>
            </a:r>
          </a:p>
          <a:p>
            <a:pPr lvl="1"/>
            <a:r>
              <a:rPr lang="en-US" dirty="0" smtClean="0"/>
              <a:t>Graduation and Dropout Rates: High School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36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BIE Annual Report Cards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bg2">
                  <a:lumMod val="50000"/>
                </a:schemeClr>
              </a:buClr>
              <a:buNone/>
            </a:pPr>
            <a:r>
              <a:rPr lang="en-US" sz="2800" b="1" dirty="0"/>
              <a:t>Student Achievement: Language Arts, Reading, Math and Science</a:t>
            </a:r>
          </a:p>
          <a:p>
            <a:pPr lvl="1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sz="2800" dirty="0"/>
              <a:t>Participation </a:t>
            </a:r>
            <a:r>
              <a:rPr lang="en-US" sz="2800" dirty="0" smtClean="0"/>
              <a:t>Rate </a:t>
            </a:r>
            <a:endParaRPr lang="en-US" sz="2800" dirty="0"/>
          </a:p>
          <a:p>
            <a:pPr lvl="2"/>
            <a:r>
              <a:rPr lang="en-US" sz="2400" dirty="0" smtClean="0"/>
              <a:t>All </a:t>
            </a:r>
            <a:r>
              <a:rPr lang="en-US" sz="2400" dirty="0"/>
              <a:t>Students</a:t>
            </a:r>
          </a:p>
          <a:p>
            <a:pPr lvl="2"/>
            <a:r>
              <a:rPr lang="en-US" sz="2400" dirty="0"/>
              <a:t>Subgroups: LEP and Special Education</a:t>
            </a:r>
          </a:p>
          <a:p>
            <a:pPr lvl="1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sz="2800" dirty="0" smtClean="0"/>
              <a:t>Basic</a:t>
            </a:r>
            <a:r>
              <a:rPr lang="en-US" sz="2800" dirty="0"/>
              <a:t>, Proficient and </a:t>
            </a:r>
            <a:r>
              <a:rPr lang="en-US" sz="2800" dirty="0" smtClean="0"/>
              <a:t>Advanced Scores</a:t>
            </a:r>
          </a:p>
          <a:p>
            <a:pPr lvl="2"/>
            <a:r>
              <a:rPr lang="en-US" sz="2400" dirty="0" smtClean="0"/>
              <a:t>All Students</a:t>
            </a:r>
          </a:p>
          <a:p>
            <a:pPr lvl="2"/>
            <a:r>
              <a:rPr lang="en-US" sz="2400" dirty="0"/>
              <a:t>Subgroups: LEP and Special </a:t>
            </a:r>
            <a:r>
              <a:rPr lang="en-US" sz="2400" dirty="0" smtClean="0"/>
              <a:t>Education</a:t>
            </a:r>
            <a:endParaRPr lang="en-US" sz="2400" dirty="0"/>
          </a:p>
          <a:p>
            <a:pPr lvl="1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sz="2800" dirty="0" smtClean="0"/>
              <a:t>Two </a:t>
            </a:r>
            <a:r>
              <a:rPr lang="en-US" sz="2800" dirty="0"/>
              <a:t>Year Trends in each subject area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6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5042</TotalTime>
  <Words>562</Words>
  <Application>Microsoft Office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Bureau of Indian Education</vt:lpstr>
      <vt:lpstr>BIE Annual Report Cards</vt:lpstr>
      <vt:lpstr>BIE Annual Report Cards</vt:lpstr>
      <vt:lpstr>BIE Annual Report Cards</vt:lpstr>
      <vt:lpstr>BIE Annual Report Cards</vt:lpstr>
      <vt:lpstr>BIE Annual Report Cards</vt:lpstr>
      <vt:lpstr>BIE Annual Report Cards</vt:lpstr>
      <vt:lpstr>BIE Annual Report Cards</vt:lpstr>
      <vt:lpstr>BIE Annual Report Cards</vt:lpstr>
      <vt:lpstr>BIE Annual Report Cards</vt:lpstr>
      <vt:lpstr>BIE Annual Report Cards</vt:lpstr>
      <vt:lpstr>BIE Annual Report Cards</vt:lpstr>
    </vt:vector>
  </TitlesOfParts>
  <Company>BIE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NCLB Monitoring and  Correction Action Plans</dc:title>
  <dc:creator>Poolaw, Sandra</dc:creator>
  <cp:lastModifiedBy>Lesky, Maureen</cp:lastModifiedBy>
  <cp:revision>315</cp:revision>
  <dcterms:created xsi:type="dcterms:W3CDTF">2012-11-13T06:05:28Z</dcterms:created>
  <dcterms:modified xsi:type="dcterms:W3CDTF">2014-01-23T23:17:04Z</dcterms:modified>
</cp:coreProperties>
</file>