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14"/>
  </p:notesMasterIdLst>
  <p:sldIdLst>
    <p:sldId id="257" r:id="rId5"/>
    <p:sldId id="261" r:id="rId6"/>
    <p:sldId id="263" r:id="rId7"/>
    <p:sldId id="264" r:id="rId8"/>
    <p:sldId id="265" r:id="rId9"/>
    <p:sldId id="266" r:id="rId10"/>
    <p:sldId id="268" r:id="rId11"/>
    <p:sldId id="267"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hyperlink" Target="https://library.duke.edu/data/data-management/planning" TargetMode="External"/><Relationship Id="rId7" Type="http://schemas.openxmlformats.org/officeDocument/2006/relationships/hyperlink" Target="https://freepngimg.com/png/31744-coder-transparent-image" TargetMode="External"/><Relationship Id="rId2" Type="http://schemas.microsoft.com/office/2007/relationships/hdphoto" Target="../media/hdphoto1.wdp"/><Relationship Id="rId1" Type="http://schemas.openxmlformats.org/officeDocument/2006/relationships/image" Target="../media/image3.png"/><Relationship Id="rId6" Type="http://schemas.openxmlformats.org/officeDocument/2006/relationships/image" Target="../media/image5.png"/><Relationship Id="rId5" Type="http://schemas.openxmlformats.org/officeDocument/2006/relationships/hyperlink" Target="https://openclipart.org/detail/279032/meeting-icon" TargetMode="External"/><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hyperlink" Target="https://library.duke.edu/data/data-management/planning" TargetMode="External"/><Relationship Id="rId7" Type="http://schemas.openxmlformats.org/officeDocument/2006/relationships/hyperlink" Target="https://freepngimg.com/png/31744-coder-transparent-image" TargetMode="External"/><Relationship Id="rId2" Type="http://schemas.microsoft.com/office/2007/relationships/hdphoto" Target="../media/hdphoto1.wdp"/><Relationship Id="rId1" Type="http://schemas.openxmlformats.org/officeDocument/2006/relationships/image" Target="../media/image3.png"/><Relationship Id="rId6" Type="http://schemas.openxmlformats.org/officeDocument/2006/relationships/image" Target="../media/image5.png"/><Relationship Id="rId5" Type="http://schemas.openxmlformats.org/officeDocument/2006/relationships/hyperlink" Target="https://openclipart.org/detail/279032/meeting-icon" TargetMode="External"/><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Product Owner</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Scrum Master</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Development Team</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custLinFactNeighborX="7657"/>
      <dgm:spPr>
        <a:blipFill>
          <a:blip xmlns:r="http://schemas.openxmlformats.org/officeDocument/2006/relationships" r:embed="rId1">
            <a:duotone>
              <a:prstClr val="black"/>
              <a:schemeClr val="accent4">
                <a:tint val="45000"/>
                <a:satMod val="400000"/>
              </a:schemeClr>
            </a:duotone>
            <a:extLst>
              <a:ext uri="{BEBA8EAE-BF5A-486C-A8C5-ECC9F3942E4B}">
                <a14:imgProps xmlns:a14="http://schemas.microsoft.com/office/drawing/2010/main">
                  <a14:imgLayer r:embed="rId2">
                    <a14:imgEffect>
                      <a14:brightnessContrast bright="40000" contrast="40000"/>
                    </a14:imgEffect>
                  </a14:imgLayer>
                </a14:imgProps>
              </a:ext>
              <a:ext uri="{837473B0-CC2E-450A-ABE3-18F120FF3D39}">
                <a1611:picAttrSrcUrl xmlns:a1611="http://schemas.microsoft.com/office/drawing/2016/11/main" r:id="rId3"/>
              </a:ext>
            </a:extLst>
          </a:blip>
          <a:srcRect/>
          <a:stretch>
            <a:fillRect l="-1000" r="-1000"/>
          </a:stretch>
        </a:blipFill>
        <a:ln>
          <a:noFill/>
        </a:ln>
      </dgm:spPr>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4">
            <a:duotone>
              <a:schemeClr val="bg2">
                <a:shade val="45000"/>
                <a:satMod val="135000"/>
              </a:schemeClr>
              <a:prstClr val="white"/>
            </a:duotone>
            <a:extLst>
              <a:ext uri="{837473B0-CC2E-450A-ABE3-18F120FF3D39}">
                <a1611:picAttrSrcUrl xmlns:a1611="http://schemas.microsoft.com/office/drawing/2016/11/main" r:id="rId5"/>
              </a:ext>
            </a:extLst>
          </a:blip>
          <a:srcRect/>
          <a:stretch>
            <a:fillRect/>
          </a:stretch>
        </a:blipFill>
        <a:ln>
          <a:noFill/>
        </a:ln>
      </dgm:spPr>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6">
            <a:biLevel thresh="25000"/>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a:stretch>
            <a:fillRect/>
          </a:stretch>
        </a:blipFill>
        <a:ln>
          <a:noFill/>
        </a:ln>
      </dgm:spPr>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84408" y="697868"/>
          <a:ext cx="1043437" cy="1043437"/>
        </a:xfrm>
        <a:prstGeom prst="rect">
          <a:avLst/>
        </a:prstGeom>
        <a:blipFill>
          <a:blip xmlns:r="http://schemas.openxmlformats.org/officeDocument/2006/relationships" r:embed="rId1">
            <a:duotone>
              <a:prstClr val="black"/>
              <a:schemeClr val="accent4">
                <a:tint val="45000"/>
                <a:satMod val="400000"/>
              </a:schemeClr>
            </a:duotone>
            <a:extLst>
              <a:ext uri="{BEBA8EAE-BF5A-486C-A8C5-ECC9F3942E4B}">
                <a14:imgProps xmlns:a14="http://schemas.microsoft.com/office/drawing/2010/main">
                  <a14:imgLayer r:embed="rId2">
                    <a14:imgEffect>
                      <a14:brightnessContrast bright="40000" contrast="40000"/>
                    </a14:imgEffect>
                  </a14:imgLayer>
                </a14:imgProps>
              </a:ext>
              <a:ext uri="{837473B0-CC2E-450A-ABE3-18F120FF3D39}">
                <a1611:picAttrSrcUrl xmlns:a1611="http://schemas.microsoft.com/office/drawing/2016/11/main" r:id="rId3"/>
              </a:ext>
            </a:extLst>
          </a:blip>
          <a:srcRect/>
          <a:stretch>
            <a:fillRect l="-1000" r="-1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Product Owner</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4">
            <a:duotone>
              <a:schemeClr val="bg2">
                <a:shade val="45000"/>
                <a:satMod val="135000"/>
              </a:schemeClr>
              <a:prstClr val="white"/>
            </a:duotone>
            <a:extLst>
              <a:ext uri="{837473B0-CC2E-450A-ABE3-18F120FF3D39}">
                <a1611:picAttrSrcUrl xmlns:a1611="http://schemas.microsoft.com/office/drawing/2016/11/main" r:id="rId5"/>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Scrum Master</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6">
            <a:biLevel thresh="25000"/>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Development Team</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A1A2F-CEE8-45FF-99BE-7B07B148B32A}" type="datetimeFigureOut">
              <a:rPr lang="en-US" smtClean="0"/>
              <a:t>12/12/2021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5144B-C24B-4DA6-8819-8AB64932386A}" type="slidenum">
              <a:rPr lang="en-US" smtClean="0"/>
              <a:t>‹#›</a:t>
            </a:fld>
            <a:endParaRPr lang="en-US"/>
          </a:p>
        </p:txBody>
      </p:sp>
    </p:spTree>
    <p:extLst>
      <p:ext uri="{BB962C8B-B14F-4D97-AF65-F5344CB8AC3E}">
        <p14:creationId xmlns:p14="http://schemas.microsoft.com/office/powerpoint/2010/main" val="2054577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12/12/2021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12/12/2021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12/12/2021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12/12/2021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12/12/2021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www.pictofigo.com/image-detail/12869/Project+Management" TargetMode="External"/><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hyperlink" Target="https://creativecommons.org/licenses/by-nc-sa/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pictofigo.com/picture?q=agile" TargetMode="External"/><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pictofigo.com/freehand-image-search/discuss/2" TargetMode="Externa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hyperlink" Target="https://creativecommons.org/licenses/by-nc-sa/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2010.igem.org/Team:Newcastle/E-Science"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vectors/cycle-phase-change-process-diagram-2019530/"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en/agenda-gantt-gantt-chart-project-153555/"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crumguides.org/docs/scrumguide/v2020/2020-Scrum-Guide-US.pdf" TargetMode="External"/><Relationship Id="rId2" Type="http://schemas.openxmlformats.org/officeDocument/2006/relationships/hyperlink" Target="https://www.scrum.org/resources/characteristics-great-scrum-team-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A Glance at Scrum-agile</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77500" lnSpcReduction="20000"/>
          </a:bodyPr>
          <a:lstStyle/>
          <a:p>
            <a:pPr>
              <a:spcAft>
                <a:spcPts val="600"/>
              </a:spcAft>
            </a:pPr>
            <a:r>
              <a:rPr lang="en-US" dirty="0">
                <a:solidFill>
                  <a:schemeClr val="tx1"/>
                </a:solidFill>
              </a:rPr>
              <a:t>Kerrian Offermann</a:t>
            </a:r>
          </a:p>
          <a:p>
            <a:pPr>
              <a:spcAft>
                <a:spcPts val="600"/>
              </a:spcAft>
            </a:pPr>
            <a:r>
              <a:rPr lang="en-US" dirty="0">
                <a:solidFill>
                  <a:schemeClr val="tx1"/>
                </a:solidFill>
              </a:rPr>
              <a:t>CS250: Module Seven</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Scrum Team Roles</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2159024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CB5A824E-FCE8-484A-B4DD-F1CC1E0ECB1B}"/>
              </a:ext>
            </a:extLst>
          </p:cNvPr>
          <p:cNvSpPr txBox="1"/>
          <p:nvPr/>
        </p:nvSpPr>
        <p:spPr>
          <a:xfrm>
            <a:off x="10431741" y="6076906"/>
            <a:ext cx="1386918" cy="276999"/>
          </a:xfrm>
          <a:prstGeom prst="rect">
            <a:avLst/>
          </a:prstGeom>
          <a:noFill/>
        </p:spPr>
        <p:txBody>
          <a:bodyPr wrap="none" rtlCol="0">
            <a:spAutoFit/>
          </a:bodyPr>
          <a:lstStyle/>
          <a:p>
            <a:r>
              <a:rPr lang="en-US" sz="1200" dirty="0"/>
              <a:t>(Overeem 2016)</a:t>
            </a:r>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3867-84B5-4740-9CAC-4DAD8DBF4D1B}"/>
              </a:ext>
            </a:extLst>
          </p:cNvPr>
          <p:cNvSpPr>
            <a:spLocks noGrp="1"/>
          </p:cNvSpPr>
          <p:nvPr>
            <p:ph type="title"/>
          </p:nvPr>
        </p:nvSpPr>
        <p:spPr/>
        <p:txBody>
          <a:bodyPr/>
          <a:lstStyle/>
          <a:p>
            <a:r>
              <a:rPr lang="en-US" dirty="0">
                <a:solidFill>
                  <a:schemeClr val="accent2"/>
                </a:solidFill>
              </a:rPr>
              <a:t>Product Owner</a:t>
            </a:r>
          </a:p>
        </p:txBody>
      </p:sp>
      <p:pic>
        <p:nvPicPr>
          <p:cNvPr id="6" name="Content Placeholder 5">
            <a:extLst>
              <a:ext uri="{FF2B5EF4-FFF2-40B4-BE49-F238E27FC236}">
                <a16:creationId xmlns:a16="http://schemas.microsoft.com/office/drawing/2014/main" id="{DF9D22CB-B9FB-4C7D-B359-819149340D79}"/>
              </a:ext>
            </a:extLst>
          </p:cNvPr>
          <p:cNvPicPr>
            <a:picLocks noGrp="1" noChangeAspect="1"/>
          </p:cNvPicPr>
          <p:nvPr>
            <p:ph sz="half" idx="1"/>
          </p:nvPr>
        </p:nvPicPr>
        <p:blipFill>
          <a:blip r:embed="rId2">
            <a:extLst>
              <a:ext uri="{837473B0-CC2E-450A-ABE3-18F120FF3D39}">
                <a1611:picAttrSrcUrl xmlns:a1611="http://schemas.microsoft.com/office/drawing/2016/11/main" r:id="rId3"/>
              </a:ext>
            </a:extLst>
          </a:blip>
          <a:stretch>
            <a:fillRect/>
          </a:stretch>
        </p:blipFill>
        <p:spPr>
          <a:xfrm>
            <a:off x="1562471" y="2014194"/>
            <a:ext cx="2908392" cy="2923007"/>
          </a:xfrm>
        </p:spPr>
      </p:pic>
      <p:sp>
        <p:nvSpPr>
          <p:cNvPr id="4" name="Content Placeholder 3">
            <a:extLst>
              <a:ext uri="{FF2B5EF4-FFF2-40B4-BE49-F238E27FC236}">
                <a16:creationId xmlns:a16="http://schemas.microsoft.com/office/drawing/2014/main" id="{0740F53E-6542-4315-91B2-F229FCF7106D}"/>
              </a:ext>
            </a:extLst>
          </p:cNvPr>
          <p:cNvSpPr>
            <a:spLocks noGrp="1"/>
          </p:cNvSpPr>
          <p:nvPr>
            <p:ph sz="half" idx="2"/>
          </p:nvPr>
        </p:nvSpPr>
        <p:spPr>
          <a:xfrm>
            <a:off x="6096000" y="1544715"/>
            <a:ext cx="5029200" cy="4307445"/>
          </a:xfrm>
        </p:spPr>
        <p:txBody>
          <a:bodyPr/>
          <a:lstStyle/>
          <a:p>
            <a:r>
              <a:rPr lang="en-US" dirty="0"/>
              <a:t>The product owner takes the visions of customers and stakeholders,  and turns them into different missions for the team to accomplish. These "missions" are known as the product backlog. The product owner is important because they create and make the major decisions for the product backlog such as which item takes priority over another (Cobb 2015).</a:t>
            </a:r>
          </a:p>
        </p:txBody>
      </p:sp>
      <p:sp>
        <p:nvSpPr>
          <p:cNvPr id="7" name="TextBox 6">
            <a:extLst>
              <a:ext uri="{FF2B5EF4-FFF2-40B4-BE49-F238E27FC236}">
                <a16:creationId xmlns:a16="http://schemas.microsoft.com/office/drawing/2014/main" id="{0E568DDC-0432-48AB-8CEB-6EC382FA54D5}"/>
              </a:ext>
            </a:extLst>
          </p:cNvPr>
          <p:cNvSpPr txBox="1"/>
          <p:nvPr/>
        </p:nvSpPr>
        <p:spPr>
          <a:xfrm>
            <a:off x="1562471" y="5232696"/>
            <a:ext cx="2908392" cy="369332"/>
          </a:xfrm>
          <a:prstGeom prst="rect">
            <a:avLst/>
          </a:prstGeom>
          <a:noFill/>
        </p:spPr>
        <p:txBody>
          <a:bodyPr wrap="square" rtlCol="0">
            <a:spAutoFit/>
          </a:bodyPr>
          <a:lstStyle/>
          <a:p>
            <a:r>
              <a:rPr lang="en-US" sz="900" dirty="0">
                <a:hlinkClick r:id="rId3" tooltip="https://www.pictofigo.com/image-detail/12869/Project+Management"/>
              </a:rPr>
              <a:t>This Photo</a:t>
            </a:r>
            <a:r>
              <a:rPr lang="en-US" sz="900" dirty="0"/>
              <a:t> by Unknown Author is licensed under </a:t>
            </a:r>
            <a:r>
              <a:rPr lang="en-US" sz="900" dirty="0">
                <a:hlinkClick r:id="rId4" tooltip="https://creativecommons.org/licenses/by-nc-sa/3.0/"/>
              </a:rPr>
              <a:t>CC BY-SA-NC</a:t>
            </a:r>
            <a:endParaRPr lang="en-US" sz="900" dirty="0"/>
          </a:p>
        </p:txBody>
      </p:sp>
    </p:spTree>
    <p:extLst>
      <p:ext uri="{BB962C8B-B14F-4D97-AF65-F5344CB8AC3E}">
        <p14:creationId xmlns:p14="http://schemas.microsoft.com/office/powerpoint/2010/main" val="2672899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083A-CFE1-4267-82D0-BF5A981C7DDE}"/>
              </a:ext>
            </a:extLst>
          </p:cNvPr>
          <p:cNvSpPr>
            <a:spLocks noGrp="1"/>
          </p:cNvSpPr>
          <p:nvPr>
            <p:ph type="title"/>
          </p:nvPr>
        </p:nvSpPr>
        <p:spPr/>
        <p:txBody>
          <a:bodyPr/>
          <a:lstStyle/>
          <a:p>
            <a:r>
              <a:rPr lang="en-US" dirty="0">
                <a:solidFill>
                  <a:schemeClr val="accent3"/>
                </a:solidFill>
              </a:rPr>
              <a:t>Scrum Master</a:t>
            </a:r>
          </a:p>
        </p:txBody>
      </p:sp>
      <p:pic>
        <p:nvPicPr>
          <p:cNvPr id="9" name="Content Placeholder 8">
            <a:extLst>
              <a:ext uri="{FF2B5EF4-FFF2-40B4-BE49-F238E27FC236}">
                <a16:creationId xmlns:a16="http://schemas.microsoft.com/office/drawing/2014/main" id="{77D399A8-E3CA-4229-9432-F0AA7C3F4259}"/>
              </a:ext>
            </a:extLst>
          </p:cNvPr>
          <p:cNvPicPr>
            <a:picLocks noGrp="1" noChangeAspect="1"/>
          </p:cNvPicPr>
          <p:nvPr>
            <p:ph sz="half" idx="1"/>
          </p:nvPr>
        </p:nvPicPr>
        <p:blipFill>
          <a:blip r:embed="rId2">
            <a:extLst>
              <a:ext uri="{837473B0-CC2E-450A-ABE3-18F120FF3D39}">
                <a1611:picAttrSrcUrl xmlns:a1611="http://schemas.microsoft.com/office/drawing/2016/11/main" r:id="rId3"/>
              </a:ext>
            </a:extLst>
          </a:blip>
          <a:stretch>
            <a:fillRect/>
          </a:stretch>
        </p:blipFill>
        <p:spPr>
          <a:xfrm>
            <a:off x="1523204" y="2014194"/>
            <a:ext cx="3316405" cy="2553632"/>
          </a:xfrm>
        </p:spPr>
      </p:pic>
      <p:sp>
        <p:nvSpPr>
          <p:cNvPr id="4" name="Content Placeholder 3">
            <a:extLst>
              <a:ext uri="{FF2B5EF4-FFF2-40B4-BE49-F238E27FC236}">
                <a16:creationId xmlns:a16="http://schemas.microsoft.com/office/drawing/2014/main" id="{56785BCD-CCAC-44B9-9140-A8D71FC674E1}"/>
              </a:ext>
            </a:extLst>
          </p:cNvPr>
          <p:cNvSpPr>
            <a:spLocks noGrp="1"/>
          </p:cNvSpPr>
          <p:nvPr>
            <p:ph sz="half" idx="2"/>
          </p:nvPr>
        </p:nvSpPr>
        <p:spPr>
          <a:xfrm>
            <a:off x="6461760" y="1136342"/>
            <a:ext cx="4663440" cy="4715818"/>
          </a:xfrm>
        </p:spPr>
        <p:txBody>
          <a:bodyPr/>
          <a:lstStyle/>
          <a:p>
            <a:r>
              <a:rPr lang="en-US" dirty="0"/>
              <a:t>Scrum Masters serve as guides in all things Scrum for their organization and team. They are sometimes referred to as "Servant Leaders“ (Overeem 2020) because they both lead and support their team when it is necessary. The Scrum Master is important because they are there to help with roadblocks, organize daily meetings, and aid the development to complete their sprints and increments. (</a:t>
            </a:r>
            <a:r>
              <a:rPr lang="en-US" dirty="0" err="1"/>
              <a:t>Schwaber</a:t>
            </a:r>
            <a:r>
              <a:rPr lang="en-US" dirty="0"/>
              <a:t> &amp; Sutherland 2020)</a:t>
            </a:r>
          </a:p>
        </p:txBody>
      </p:sp>
      <p:sp>
        <p:nvSpPr>
          <p:cNvPr id="10" name="TextBox 9">
            <a:extLst>
              <a:ext uri="{FF2B5EF4-FFF2-40B4-BE49-F238E27FC236}">
                <a16:creationId xmlns:a16="http://schemas.microsoft.com/office/drawing/2014/main" id="{372AF9A5-6E50-4AD8-986B-1AA004F5841E}"/>
              </a:ext>
            </a:extLst>
          </p:cNvPr>
          <p:cNvSpPr txBox="1"/>
          <p:nvPr/>
        </p:nvSpPr>
        <p:spPr>
          <a:xfrm>
            <a:off x="1670482" y="4804122"/>
            <a:ext cx="3284537" cy="369332"/>
          </a:xfrm>
          <a:prstGeom prst="rect">
            <a:avLst/>
          </a:prstGeom>
          <a:noFill/>
        </p:spPr>
        <p:txBody>
          <a:bodyPr wrap="square" rtlCol="0">
            <a:spAutoFit/>
          </a:bodyPr>
          <a:lstStyle/>
          <a:p>
            <a:r>
              <a:rPr lang="en-US" sz="900" dirty="0">
                <a:hlinkClick r:id="rId3" tooltip="http://www.pictofigo.com/picture?q=agile"/>
              </a:rPr>
              <a:t>This Photo</a:t>
            </a:r>
            <a:r>
              <a:rPr lang="en-US" sz="900" dirty="0"/>
              <a:t> by Unknown Author is licensed under </a:t>
            </a:r>
            <a:r>
              <a:rPr lang="en-US" sz="900" dirty="0">
                <a:hlinkClick r:id="rId4" tooltip="https://creativecommons.org/licenses/by-nc-sa/3.0/"/>
              </a:rPr>
              <a:t>CC BY-SA-NC</a:t>
            </a:r>
            <a:endParaRPr lang="en-US" sz="900" dirty="0"/>
          </a:p>
        </p:txBody>
      </p:sp>
    </p:spTree>
    <p:extLst>
      <p:ext uri="{BB962C8B-B14F-4D97-AF65-F5344CB8AC3E}">
        <p14:creationId xmlns:p14="http://schemas.microsoft.com/office/powerpoint/2010/main" val="2213713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99212-780D-4691-AB44-BE2DDD5E92CF}"/>
              </a:ext>
            </a:extLst>
          </p:cNvPr>
          <p:cNvSpPr>
            <a:spLocks noGrp="1"/>
          </p:cNvSpPr>
          <p:nvPr>
            <p:ph type="title"/>
          </p:nvPr>
        </p:nvSpPr>
        <p:spPr/>
        <p:txBody>
          <a:bodyPr/>
          <a:lstStyle/>
          <a:p>
            <a:r>
              <a:rPr lang="en-US" dirty="0">
                <a:solidFill>
                  <a:schemeClr val="accent4"/>
                </a:solidFill>
              </a:rPr>
              <a:t>Development Team</a:t>
            </a:r>
          </a:p>
        </p:txBody>
      </p:sp>
      <p:pic>
        <p:nvPicPr>
          <p:cNvPr id="6" name="Content Placeholder 5">
            <a:extLst>
              <a:ext uri="{FF2B5EF4-FFF2-40B4-BE49-F238E27FC236}">
                <a16:creationId xmlns:a16="http://schemas.microsoft.com/office/drawing/2014/main" id="{5E74B100-00C9-4674-A79F-DA0533A2F056}"/>
              </a:ext>
            </a:extLst>
          </p:cNvPr>
          <p:cNvPicPr>
            <a:picLocks noGrp="1" noChangeAspect="1"/>
          </p:cNvPicPr>
          <p:nvPr>
            <p:ph sz="half" idx="1"/>
          </p:nvPr>
        </p:nvPicPr>
        <p:blipFill>
          <a:blip r:embed="rId2">
            <a:extLst>
              <a:ext uri="{837473B0-CC2E-450A-ABE3-18F120FF3D39}">
                <a1611:picAttrSrcUrl xmlns:a1611="http://schemas.microsoft.com/office/drawing/2016/11/main" r:id="rId3"/>
              </a:ext>
            </a:extLst>
          </a:blip>
          <a:stretch>
            <a:fillRect/>
          </a:stretch>
        </p:blipFill>
        <p:spPr>
          <a:xfrm>
            <a:off x="1429304" y="2103120"/>
            <a:ext cx="2888094" cy="2541523"/>
          </a:xfrm>
        </p:spPr>
      </p:pic>
      <p:sp>
        <p:nvSpPr>
          <p:cNvPr id="4" name="Content Placeholder 3">
            <a:extLst>
              <a:ext uri="{FF2B5EF4-FFF2-40B4-BE49-F238E27FC236}">
                <a16:creationId xmlns:a16="http://schemas.microsoft.com/office/drawing/2014/main" id="{0002FFE5-3361-4B26-BBB7-0948FA9498CF}"/>
              </a:ext>
            </a:extLst>
          </p:cNvPr>
          <p:cNvSpPr>
            <a:spLocks noGrp="1"/>
          </p:cNvSpPr>
          <p:nvPr>
            <p:ph sz="half" idx="2"/>
          </p:nvPr>
        </p:nvSpPr>
        <p:spPr>
          <a:xfrm>
            <a:off x="6461760" y="1455938"/>
            <a:ext cx="4663440" cy="4218669"/>
          </a:xfrm>
        </p:spPr>
        <p:txBody>
          <a:bodyPr>
            <a:normAutofit/>
          </a:bodyPr>
          <a:lstStyle/>
          <a:p>
            <a:r>
              <a:rPr lang="en-US" dirty="0"/>
              <a:t>The development team is composed of developers, testers, and anyone else that works on the product itself. It is the job of the development team to self organize and determine the best approaches to completing sprints, reaching out to Product Owners and Scrum Masters whenever guidance is needed. The development is important because they are the ones who actually create the product and test its quality before submitting it as "done”. (Overeem 2016)</a:t>
            </a:r>
          </a:p>
        </p:txBody>
      </p:sp>
      <p:sp>
        <p:nvSpPr>
          <p:cNvPr id="7" name="TextBox 6">
            <a:extLst>
              <a:ext uri="{FF2B5EF4-FFF2-40B4-BE49-F238E27FC236}">
                <a16:creationId xmlns:a16="http://schemas.microsoft.com/office/drawing/2014/main" id="{CAE46DBB-E40F-4CE3-926D-52489E716538}"/>
              </a:ext>
            </a:extLst>
          </p:cNvPr>
          <p:cNvSpPr txBox="1"/>
          <p:nvPr/>
        </p:nvSpPr>
        <p:spPr>
          <a:xfrm>
            <a:off x="1340528" y="4863583"/>
            <a:ext cx="2888094" cy="369332"/>
          </a:xfrm>
          <a:prstGeom prst="rect">
            <a:avLst/>
          </a:prstGeom>
          <a:noFill/>
        </p:spPr>
        <p:txBody>
          <a:bodyPr wrap="square" rtlCol="0">
            <a:spAutoFit/>
          </a:bodyPr>
          <a:lstStyle/>
          <a:p>
            <a:r>
              <a:rPr lang="en-US" sz="900" dirty="0">
                <a:hlinkClick r:id="rId3" tooltip="https://www.pictofigo.com/freehand-image-search/discuss/2"/>
              </a:rPr>
              <a:t>This Photo</a:t>
            </a:r>
            <a:r>
              <a:rPr lang="en-US" sz="900" dirty="0"/>
              <a:t> by Unknown Author is licensed under </a:t>
            </a:r>
            <a:r>
              <a:rPr lang="en-US" sz="900" dirty="0">
                <a:hlinkClick r:id="rId4" tooltip="https://creativecommons.org/licenses/by-nc-sa/3.0/"/>
              </a:rPr>
              <a:t>CC BY-SA-NC</a:t>
            </a:r>
            <a:endParaRPr lang="en-US" sz="900" dirty="0"/>
          </a:p>
        </p:txBody>
      </p:sp>
    </p:spTree>
    <p:extLst>
      <p:ext uri="{BB962C8B-B14F-4D97-AF65-F5344CB8AC3E}">
        <p14:creationId xmlns:p14="http://schemas.microsoft.com/office/powerpoint/2010/main" val="4077031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B947-6122-44D9-B3A0-E9C33996244A}"/>
              </a:ext>
            </a:extLst>
          </p:cNvPr>
          <p:cNvSpPr>
            <a:spLocks noGrp="1"/>
          </p:cNvSpPr>
          <p:nvPr>
            <p:ph type="title"/>
          </p:nvPr>
        </p:nvSpPr>
        <p:spPr>
          <a:xfrm>
            <a:off x="721821" y="808906"/>
            <a:ext cx="5826709" cy="1371600"/>
          </a:xfrm>
        </p:spPr>
        <p:txBody>
          <a:bodyPr>
            <a:normAutofit/>
          </a:bodyPr>
          <a:lstStyle/>
          <a:p>
            <a:r>
              <a:rPr lang="en-US" dirty="0">
                <a:solidFill>
                  <a:schemeClr val="bg2"/>
                </a:solidFill>
              </a:rPr>
              <a:t>The Waterfall Method</a:t>
            </a:r>
          </a:p>
        </p:txBody>
      </p:sp>
      <p:pic>
        <p:nvPicPr>
          <p:cNvPr id="5" name="Content Placeholder 4">
            <a:extLst>
              <a:ext uri="{FF2B5EF4-FFF2-40B4-BE49-F238E27FC236}">
                <a16:creationId xmlns:a16="http://schemas.microsoft.com/office/drawing/2014/main" id="{550575B3-85D6-470C-BFD5-B8CB63CEAF35}"/>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627355" y="2690191"/>
            <a:ext cx="5966617" cy="2816088"/>
          </a:xfrm>
        </p:spPr>
      </p:pic>
      <p:sp>
        <p:nvSpPr>
          <p:cNvPr id="6" name="TextBox 5">
            <a:extLst>
              <a:ext uri="{FF2B5EF4-FFF2-40B4-BE49-F238E27FC236}">
                <a16:creationId xmlns:a16="http://schemas.microsoft.com/office/drawing/2014/main" id="{200062DD-C159-4DDB-A628-A7BCA0C9727C}"/>
              </a:ext>
            </a:extLst>
          </p:cNvPr>
          <p:cNvSpPr txBox="1"/>
          <p:nvPr/>
        </p:nvSpPr>
        <p:spPr>
          <a:xfrm>
            <a:off x="1157443" y="5679115"/>
            <a:ext cx="5103812" cy="230832"/>
          </a:xfrm>
          <a:prstGeom prst="rect">
            <a:avLst/>
          </a:prstGeom>
          <a:noFill/>
        </p:spPr>
        <p:txBody>
          <a:bodyPr wrap="square" rtlCol="0">
            <a:spAutoFit/>
          </a:bodyPr>
          <a:lstStyle/>
          <a:p>
            <a:r>
              <a:rPr lang="en-US" sz="900" dirty="0">
                <a:hlinkClick r:id="rId3" tooltip="http://2010.igem.org/Team:Newcastle/E-Science"/>
              </a:rPr>
              <a:t>This Photo</a:t>
            </a:r>
            <a:r>
              <a:rPr lang="en-US" sz="900" dirty="0"/>
              <a:t> by Unknown Author is licensed under </a:t>
            </a:r>
            <a:r>
              <a:rPr lang="en-US" sz="900" dirty="0">
                <a:hlinkClick r:id="rId4" tooltip="https://creativecommons.org/licenses/by/3.0/"/>
              </a:rPr>
              <a:t>CC BY</a:t>
            </a:r>
            <a:endParaRPr lang="en-US" sz="900" dirty="0"/>
          </a:p>
        </p:txBody>
      </p:sp>
      <p:sp>
        <p:nvSpPr>
          <p:cNvPr id="7" name="TextBox 6">
            <a:extLst>
              <a:ext uri="{FF2B5EF4-FFF2-40B4-BE49-F238E27FC236}">
                <a16:creationId xmlns:a16="http://schemas.microsoft.com/office/drawing/2014/main" id="{B8B14D4B-877E-46C1-B174-91038D692CF9}"/>
              </a:ext>
            </a:extLst>
          </p:cNvPr>
          <p:cNvSpPr txBox="1"/>
          <p:nvPr/>
        </p:nvSpPr>
        <p:spPr>
          <a:xfrm>
            <a:off x="6835806" y="1239617"/>
            <a:ext cx="4728837" cy="5016758"/>
          </a:xfrm>
          <a:prstGeom prst="rect">
            <a:avLst/>
          </a:prstGeom>
          <a:noFill/>
        </p:spPr>
        <p:txBody>
          <a:bodyPr wrap="square" rtlCol="0">
            <a:spAutoFit/>
          </a:bodyPr>
          <a:lstStyle/>
          <a:p>
            <a:r>
              <a:rPr lang="en-US" sz="1600" dirty="0"/>
              <a:t>The waterfall method is described as a linear, sequential method with a goal at each phase of development (Cobb 2015). The greatest difference between agile and the waterfall method is certainty. Waterfall avoids unexpected changes while agile embraces it.</a:t>
            </a:r>
          </a:p>
          <a:p>
            <a:endParaRPr lang="en-US" sz="1600" dirty="0"/>
          </a:p>
          <a:p>
            <a:r>
              <a:rPr lang="en-US" sz="1600" dirty="0"/>
              <a:t>The SNHU Travel Project would have been a lot different with the waterfall method. The request to change from a list of destinations to a slideshow, for example, would mean having to jump from the coding phase back to the design phase which the waterfall method does not allow. With waterfall, planning needs to be done when it’s time to plan, designing needs to be done when it’s time to design, etc. In short, the waterfall method would not have worked well with the SNHU Travel Project due to the fact that changes were requested later on.</a:t>
            </a:r>
          </a:p>
        </p:txBody>
      </p:sp>
    </p:spTree>
    <p:extLst>
      <p:ext uri="{BB962C8B-B14F-4D97-AF65-F5344CB8AC3E}">
        <p14:creationId xmlns:p14="http://schemas.microsoft.com/office/powerpoint/2010/main" val="3940337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861CC-9F77-4065-9866-32B5C5A5C6A3}"/>
              </a:ext>
            </a:extLst>
          </p:cNvPr>
          <p:cNvSpPr>
            <a:spLocks noGrp="1"/>
          </p:cNvSpPr>
          <p:nvPr>
            <p:ph type="title"/>
          </p:nvPr>
        </p:nvSpPr>
        <p:spPr>
          <a:xfrm>
            <a:off x="2756452" y="642594"/>
            <a:ext cx="6520069" cy="894658"/>
          </a:xfrm>
        </p:spPr>
        <p:txBody>
          <a:bodyPr>
            <a:normAutofit fontScale="90000"/>
          </a:bodyPr>
          <a:lstStyle/>
          <a:p>
            <a:r>
              <a:rPr lang="en-US" dirty="0">
                <a:solidFill>
                  <a:schemeClr val="accent5"/>
                </a:solidFill>
              </a:rPr>
              <a:t>The Phases of SDLC in Agile</a:t>
            </a:r>
          </a:p>
        </p:txBody>
      </p:sp>
      <p:sp>
        <p:nvSpPr>
          <p:cNvPr id="3" name="Content Placeholder 2">
            <a:extLst>
              <a:ext uri="{FF2B5EF4-FFF2-40B4-BE49-F238E27FC236}">
                <a16:creationId xmlns:a16="http://schemas.microsoft.com/office/drawing/2014/main" id="{23873780-7E44-463F-9D97-A8163D17EF24}"/>
              </a:ext>
            </a:extLst>
          </p:cNvPr>
          <p:cNvSpPr>
            <a:spLocks noGrp="1"/>
          </p:cNvSpPr>
          <p:nvPr>
            <p:ph sz="half" idx="1"/>
          </p:nvPr>
        </p:nvSpPr>
        <p:spPr>
          <a:xfrm>
            <a:off x="591733" y="1537252"/>
            <a:ext cx="10924406" cy="5141844"/>
          </a:xfrm>
        </p:spPr>
        <p:txBody>
          <a:bodyPr>
            <a:normAutofit fontScale="85000" lnSpcReduction="20000"/>
          </a:bodyPr>
          <a:lstStyle/>
          <a:p>
            <a:r>
              <a:rPr lang="en-US" b="1" dirty="0"/>
              <a:t>Planning: </a:t>
            </a:r>
            <a:r>
              <a:rPr lang="en-US" dirty="0"/>
              <a:t>This is the phase where the project begins. In this phase, the Product Owner will work with the client to ensure that their vision can be accomplished and provide an estimate of everything from the time to the cost. This phase is important because the things planned in this phase will serve as the foundation for the project.</a:t>
            </a:r>
          </a:p>
          <a:p>
            <a:r>
              <a:rPr lang="en-US" b="1" dirty="0"/>
              <a:t>Analysis: </a:t>
            </a:r>
            <a:r>
              <a:rPr lang="en-US" dirty="0"/>
              <a:t>This is the phase where the Product Owner builds the team that will work on the product backlog. This phase is important because providing the right people and right tools for the job is essential for making the upcoming sprints productive.</a:t>
            </a:r>
          </a:p>
          <a:p>
            <a:r>
              <a:rPr lang="en-US" b="1" dirty="0"/>
              <a:t>Development/Iteration: </a:t>
            </a:r>
            <a:r>
              <a:rPr lang="en-US" dirty="0"/>
              <a:t>This is the phase where sprints happen and development begins. The Scrum team will tackle the product backlog with the development team building the product while the Scrum Master arranges daily meetings and offers support to ensure there are minimal problems. This phase is important because it is not only the bulk of the project, but it is where the product becomes a tangible thing.</a:t>
            </a:r>
          </a:p>
          <a:p>
            <a:r>
              <a:rPr lang="en-US" b="1" dirty="0"/>
              <a:t>Testing: </a:t>
            </a:r>
            <a:r>
              <a:rPr lang="en-US" dirty="0"/>
              <a:t>This phase involves comparing the current product to the requests in user stories, and checking for any flaws left behind by the developers. Since this phase is essentially quality assurance it is extremely important. A final product riddled with flaws can hurt the company’s reputation.</a:t>
            </a:r>
          </a:p>
          <a:p>
            <a:r>
              <a:rPr lang="en-US" b="1" dirty="0"/>
              <a:t>Production: </a:t>
            </a:r>
            <a:r>
              <a:rPr lang="en-US" dirty="0"/>
              <a:t>Once testing is complete, the next phase is production. This is where the final product is delivered, and the Scrum Master can offer a review and retrospective. This phase is important because there are valuable lessons to be learned at the end of a project, and looking back on it can prevent issues in future projects.</a:t>
            </a:r>
          </a:p>
          <a:p>
            <a:r>
              <a:rPr lang="en-US" b="1" dirty="0"/>
              <a:t>Maintenance: </a:t>
            </a:r>
            <a:r>
              <a:rPr lang="en-US" dirty="0"/>
              <a:t>The final phase in the SDLC in Agile is maintenance. This involves continuously making sure that the product is up to standard and up to date. This phase is important because it is important for the client to see the company as reliable, and it is important for the company to uphold their promise of a working product.</a:t>
            </a:r>
          </a:p>
          <a:p>
            <a:pPr marL="0" indent="0">
              <a:buNone/>
            </a:pPr>
            <a:r>
              <a:rPr lang="en-US" dirty="0"/>
              <a:t>(Cobb 2015)</a:t>
            </a:r>
          </a:p>
        </p:txBody>
      </p:sp>
      <p:pic>
        <p:nvPicPr>
          <p:cNvPr id="6" name="Content Placeholder 5">
            <a:extLst>
              <a:ext uri="{FF2B5EF4-FFF2-40B4-BE49-F238E27FC236}">
                <a16:creationId xmlns:a16="http://schemas.microsoft.com/office/drawing/2014/main" id="{824B8A09-70C9-48D0-AF2F-74C6EA058C35}"/>
              </a:ext>
            </a:extLst>
          </p:cNvPr>
          <p:cNvPicPr>
            <a:picLocks noGrp="1" noChangeAspect="1"/>
          </p:cNvPicPr>
          <p:nvPr>
            <p:ph sz="half" idx="2"/>
          </p:nvPr>
        </p:nvPicPr>
        <p:blipFill>
          <a:blip r:embed="rId2">
            <a:extLst>
              <a:ext uri="{837473B0-CC2E-450A-ABE3-18F120FF3D39}">
                <a1611:picAttrSrcUrl xmlns:a1611="http://schemas.microsoft.com/office/drawing/2016/11/main" r:id="rId3"/>
              </a:ext>
            </a:extLst>
          </a:blip>
          <a:stretch>
            <a:fillRect/>
          </a:stretch>
        </p:blipFill>
        <p:spPr>
          <a:xfrm>
            <a:off x="9687339" y="440447"/>
            <a:ext cx="1062185" cy="1098613"/>
          </a:xfrm>
        </p:spPr>
      </p:pic>
      <p:pic>
        <p:nvPicPr>
          <p:cNvPr id="7" name="Content Placeholder 5">
            <a:extLst>
              <a:ext uri="{FF2B5EF4-FFF2-40B4-BE49-F238E27FC236}">
                <a16:creationId xmlns:a16="http://schemas.microsoft.com/office/drawing/2014/main" id="{E6281F79-4511-4010-8918-2CD4159840B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283450" y="440447"/>
            <a:ext cx="1062185" cy="1098613"/>
          </a:xfrm>
          <a:prstGeom prst="rect">
            <a:avLst/>
          </a:prstGeom>
        </p:spPr>
      </p:pic>
    </p:spTree>
    <p:extLst>
      <p:ext uri="{BB962C8B-B14F-4D97-AF65-F5344CB8AC3E}">
        <p14:creationId xmlns:p14="http://schemas.microsoft.com/office/powerpoint/2010/main" val="1306930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433C7-8E0D-4BDF-AE49-C4C06B06B7A6}"/>
              </a:ext>
            </a:extLst>
          </p:cNvPr>
          <p:cNvSpPr>
            <a:spLocks noGrp="1"/>
          </p:cNvSpPr>
          <p:nvPr>
            <p:ph type="title"/>
          </p:nvPr>
        </p:nvSpPr>
        <p:spPr/>
        <p:txBody>
          <a:bodyPr/>
          <a:lstStyle/>
          <a:p>
            <a:r>
              <a:rPr lang="en-US" dirty="0">
                <a:solidFill>
                  <a:schemeClr val="accent1"/>
                </a:solidFill>
              </a:rPr>
              <a:t>Waterfall VS Agile</a:t>
            </a:r>
          </a:p>
        </p:txBody>
      </p:sp>
      <p:sp>
        <p:nvSpPr>
          <p:cNvPr id="3" name="Content Placeholder 2">
            <a:extLst>
              <a:ext uri="{FF2B5EF4-FFF2-40B4-BE49-F238E27FC236}">
                <a16:creationId xmlns:a16="http://schemas.microsoft.com/office/drawing/2014/main" id="{444658B6-804F-4C95-A336-0D4AD7A21FF3}"/>
              </a:ext>
            </a:extLst>
          </p:cNvPr>
          <p:cNvSpPr>
            <a:spLocks noGrp="1"/>
          </p:cNvSpPr>
          <p:nvPr>
            <p:ph idx="1"/>
          </p:nvPr>
        </p:nvSpPr>
        <p:spPr>
          <a:xfrm>
            <a:off x="727970" y="2103120"/>
            <a:ext cx="4837944" cy="3849624"/>
          </a:xfrm>
        </p:spPr>
        <p:txBody>
          <a:bodyPr>
            <a:normAutofit fontScale="92500" lnSpcReduction="10000"/>
          </a:bodyPr>
          <a:lstStyle/>
          <a:p>
            <a:r>
              <a:rPr lang="en-US" dirty="0"/>
              <a:t>When it comes to choosing the waterfall method or the agile method, factors to consider are flexibility and the importance of sticking to a plan. From my experience throughout this course, the more complex a project is the more likely it is that agile would be best. Meanwhile, a simple project that does not require a lot of editing and revisiting can be accomplished with the plan-friendly method of waterfall.</a:t>
            </a:r>
          </a:p>
          <a:p>
            <a:r>
              <a:rPr lang="en-US" dirty="0"/>
              <a:t>When it comes to projects like the SNHU Travel site where designs are likely to change throughout the process, a method like agile works well. Meanwhile, when it comes to personal tasks like assignments, for example, it is better to use the waterfall approach where going through different phases until the deadline is more efficient.</a:t>
            </a:r>
          </a:p>
        </p:txBody>
      </p:sp>
      <p:pic>
        <p:nvPicPr>
          <p:cNvPr id="5" name="Picture 4">
            <a:extLst>
              <a:ext uri="{FF2B5EF4-FFF2-40B4-BE49-F238E27FC236}">
                <a16:creationId xmlns:a16="http://schemas.microsoft.com/office/drawing/2014/main" id="{FB131F49-F30F-4621-B301-F50EA757396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642518" y="1789044"/>
            <a:ext cx="5482682" cy="3969233"/>
          </a:xfrm>
          <a:prstGeom prst="rect">
            <a:avLst/>
          </a:prstGeom>
        </p:spPr>
      </p:pic>
    </p:spTree>
    <p:extLst>
      <p:ext uri="{BB962C8B-B14F-4D97-AF65-F5344CB8AC3E}">
        <p14:creationId xmlns:p14="http://schemas.microsoft.com/office/powerpoint/2010/main" val="66571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56AAC-F9C9-469B-9930-E8F8916EC295}"/>
              </a:ext>
            </a:extLst>
          </p:cNvPr>
          <p:cNvSpPr>
            <a:spLocks noGrp="1"/>
          </p:cNvSpPr>
          <p:nvPr>
            <p:ph type="title"/>
          </p:nvPr>
        </p:nvSpPr>
        <p:spPr/>
        <p:txBody>
          <a:bodyPr/>
          <a:lstStyle/>
          <a:p>
            <a:r>
              <a:rPr lang="en-US" dirty="0">
                <a:solidFill>
                  <a:schemeClr val="accent2"/>
                </a:solidFill>
              </a:rPr>
              <a:t>References</a:t>
            </a:r>
          </a:p>
        </p:txBody>
      </p:sp>
      <p:sp>
        <p:nvSpPr>
          <p:cNvPr id="3" name="Content Placeholder 2">
            <a:extLst>
              <a:ext uri="{FF2B5EF4-FFF2-40B4-BE49-F238E27FC236}">
                <a16:creationId xmlns:a16="http://schemas.microsoft.com/office/drawing/2014/main" id="{1327672D-2CB1-43F0-8ED5-F84CD05721CE}"/>
              </a:ext>
            </a:extLst>
          </p:cNvPr>
          <p:cNvSpPr>
            <a:spLocks noGrp="1"/>
          </p:cNvSpPr>
          <p:nvPr>
            <p:ph idx="1"/>
          </p:nvPr>
        </p:nvSpPr>
        <p:spPr/>
        <p:txBody>
          <a:bodyPr>
            <a:normAutofit/>
          </a:bodyPr>
          <a:lstStyle/>
          <a:p>
            <a:pPr>
              <a:lnSpc>
                <a:spcPct val="20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Cobb, C. (2015).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The Project Manager’s Guide to Mastering Agile : Principles and Practices for an Adaptive Approach</a:t>
            </a:r>
            <a:r>
              <a:rPr lang="en-US" sz="1800" dirty="0">
                <a:effectLst/>
                <a:latin typeface="Calibri" panose="020F0502020204030204" pitchFamily="34" charset="0"/>
                <a:ea typeface="Calibri" panose="020F0502020204030204" pitchFamily="34" charset="0"/>
                <a:cs typeface="Times New Roman" panose="02020603050405020304" pitchFamily="18" charset="0"/>
              </a:rPr>
              <a:t>. Wiley.</a:t>
            </a:r>
          </a:p>
          <a:p>
            <a:pPr>
              <a:lnSpc>
                <a:spcPct val="200000"/>
              </a:lnSpc>
            </a:pPr>
            <a:r>
              <a:rPr lang="en-US" sz="1800" dirty="0">
                <a:latin typeface="Calibri" panose="020F0502020204030204" pitchFamily="34" charset="0"/>
                <a:cs typeface="Times New Roman" panose="02020603050405020304" pitchFamily="18" charset="0"/>
              </a:rPr>
              <a:t>Overeem, B. (2016). </a:t>
            </a:r>
            <a:r>
              <a:rPr lang="en-US" sz="1800" i="1" dirty="0">
                <a:latin typeface="Calibri" panose="020F0502020204030204" pitchFamily="34" charset="0"/>
                <a:cs typeface="Times New Roman" panose="02020603050405020304" pitchFamily="18" charset="0"/>
              </a:rPr>
              <a:t>Characteristics of a Great Scrum Team</a:t>
            </a:r>
            <a:r>
              <a:rPr lang="en-US" sz="1800" dirty="0">
                <a:latin typeface="Calibri" panose="020F0502020204030204" pitchFamily="34" charset="0"/>
                <a:cs typeface="Times New Roman" panose="02020603050405020304" pitchFamily="18" charset="0"/>
              </a:rPr>
              <a:t>. Scrum.org. Retrieved December 8, 2021, from </a:t>
            </a:r>
            <a:r>
              <a:rPr lang="en-US" sz="1800" dirty="0">
                <a:latin typeface="Calibri" panose="020F0502020204030204" pitchFamily="34" charset="0"/>
                <a:cs typeface="Times New Roman" panose="02020603050405020304" pitchFamily="18" charset="0"/>
                <a:hlinkClick r:id="rId2"/>
              </a:rPr>
              <a:t>https://www.scrum.org/resources/characteristics-great-scrum-team-0. </a:t>
            </a:r>
            <a:endParaRPr lang="en-US" sz="1800" dirty="0">
              <a:latin typeface="Calibri" panose="020F0502020204030204" pitchFamily="34" charset="0"/>
              <a:cs typeface="Times New Roman" panose="02020603050405020304" pitchFamily="18" charset="0"/>
            </a:endParaRPr>
          </a:p>
          <a:p>
            <a:pPr>
              <a:lnSpc>
                <a:spcPct val="200000"/>
              </a:lnSpc>
            </a:pPr>
            <a:r>
              <a:rPr lang="en-US" sz="1800" dirty="0" err="1">
                <a:latin typeface="Calibri" panose="020F0502020204030204" pitchFamily="34" charset="0"/>
                <a:cs typeface="Times New Roman" panose="02020603050405020304" pitchFamily="18" charset="0"/>
              </a:rPr>
              <a:t>Schwaber</a:t>
            </a:r>
            <a:r>
              <a:rPr lang="en-US" sz="1800" dirty="0">
                <a:latin typeface="Calibri" panose="020F0502020204030204" pitchFamily="34" charset="0"/>
                <a:cs typeface="Times New Roman" panose="02020603050405020304" pitchFamily="18" charset="0"/>
              </a:rPr>
              <a:t>, K. &amp; Sutherland, J. (2020) </a:t>
            </a:r>
            <a:r>
              <a:rPr lang="en-US" sz="1800" i="1" dirty="0">
                <a:latin typeface="Calibri" panose="020F0502020204030204" pitchFamily="34" charset="0"/>
                <a:cs typeface="Times New Roman" panose="02020603050405020304" pitchFamily="18" charset="0"/>
              </a:rPr>
              <a:t>The Scrum Guide</a:t>
            </a:r>
            <a:r>
              <a:rPr lang="en-US" sz="1800" dirty="0">
                <a:latin typeface="Calibri" panose="020F0502020204030204" pitchFamily="34" charset="0"/>
                <a:cs typeface="Times New Roman" panose="02020603050405020304" pitchFamily="18" charset="0"/>
              </a:rPr>
              <a:t>. The Scrum Guide. Retrieved December 8, 2021, from </a:t>
            </a:r>
            <a:r>
              <a:rPr lang="en-US" sz="1800" dirty="0">
                <a:latin typeface="Calibri" panose="020F0502020204030204" pitchFamily="34" charset="0"/>
                <a:cs typeface="Times New Roman" panose="02020603050405020304" pitchFamily="18" charset="0"/>
                <a:hlinkClick r:id="rId3"/>
              </a:rPr>
              <a:t>https://scrumguides.org/docs/scrumguide/v2020/2020-Scrum-Guide-US.pdf</a:t>
            </a:r>
            <a:endParaRPr lang="en-US" sz="1800" dirty="0">
              <a:latin typeface="Calibri" panose="020F0502020204030204" pitchFamily="34" charset="0"/>
              <a:cs typeface="Times New Roman" panose="02020603050405020304" pitchFamily="18" charset="0"/>
            </a:endParaRPr>
          </a:p>
          <a:p>
            <a:pPr marL="0" indent="0">
              <a:lnSpc>
                <a:spcPct val="200000"/>
              </a:lnSpc>
              <a:buNone/>
            </a:pPr>
            <a:endParaRPr lang="en-US" sz="18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39907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{252505E8-C568-42D6-AEB1-1AEC220EFF67}tf78438558_win32</Template>
  <TotalTime>1004</TotalTime>
  <Words>1059</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Century Gothic</vt:lpstr>
      <vt:lpstr>Garamond</vt:lpstr>
      <vt:lpstr>SavonVTI</vt:lpstr>
      <vt:lpstr>A Glance at Scrum-agile</vt:lpstr>
      <vt:lpstr>Scrum Team Roles</vt:lpstr>
      <vt:lpstr>Product Owner</vt:lpstr>
      <vt:lpstr>Scrum Master</vt:lpstr>
      <vt:lpstr>Development Team</vt:lpstr>
      <vt:lpstr>The Waterfall Method</vt:lpstr>
      <vt:lpstr>The Phases of SDLC in Agile</vt:lpstr>
      <vt:lpstr>Waterfall VS Agile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Kerrian Offermann</dc:creator>
  <cp:lastModifiedBy>Kerrian Offermann</cp:lastModifiedBy>
  <cp:revision>17</cp:revision>
  <dcterms:created xsi:type="dcterms:W3CDTF">2021-12-08T07:14:07Z</dcterms:created>
  <dcterms:modified xsi:type="dcterms:W3CDTF">2021-12-12T22:43:41Z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