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8C4"/>
    <a:srgbClr val="F4B183"/>
    <a:srgbClr val="FFFAF4"/>
    <a:srgbClr val="AAC2DE"/>
    <a:srgbClr val="EEC2A0"/>
    <a:srgbClr val="FFFAF5"/>
    <a:srgbClr val="EFB585"/>
    <a:srgbClr val="E5B17F"/>
    <a:srgbClr val="FFFAEE"/>
    <a:srgbClr val="EEB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0" autoAdjust="0"/>
    <p:restoredTop sz="94660"/>
  </p:normalViewPr>
  <p:slideViewPr>
    <p:cSldViewPr snapToGrid="0">
      <p:cViewPr>
        <p:scale>
          <a:sx n="71" d="100"/>
          <a:sy n="71" d="100"/>
        </p:scale>
        <p:origin x="16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91C-4197-498F-AFF2-2ECD80D5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35DE-C461-4668-B0AD-063EF49D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55E6-D424-44C0-ADB0-E5C1C4A1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651F-D552-4F5D-AEE5-75FC3F6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9D17-F9D7-49D9-BA8B-9FDC1B55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3448-CE5C-4ABC-B9E0-BA983520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A4EA-BCB7-4A98-8E98-122890E1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95C1-1CF6-4E5A-B281-57C7782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B548-B30B-4A53-AFF2-4C1CA0B7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8180-86DB-4C3E-880E-BC93D64F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BBD68-7109-4DE4-89EF-2306F22B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4FA23-2695-4C31-A13B-1D6CA11F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B083-4D26-4614-8176-C1802B2F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78E0-38E0-4C43-8728-6473563E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234B-2CB9-4D9C-A93C-885957C0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034-055F-4661-AB66-F3778F4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2FFE-BC05-47E2-B17A-7F3EBD1F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8019-5D12-4F43-B5DA-D037634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DD99-A6E9-4909-8BE2-1584C156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74C6-D9DB-42AF-BC94-9ADD535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CF8F-8D01-46CE-AE12-9B91B925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6551-3442-42F3-9144-2EC21D46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D16D-4500-4992-92DC-937EA1D0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976F-DE3E-4EA9-ABC4-A905802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3106-7550-44A0-BD4F-0DD839B2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CB2-46B5-4B7C-B9E0-27C72CEA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0475-5C3A-4BDD-BDF4-D1DF9A8F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37FE-4B91-4D8A-AF62-9C1FBA0F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1D823-02EC-4349-A1D4-88DBEF6F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F044-4036-45E1-9F56-449388B5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05116-4065-44D0-98A9-058F352D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BB53-F3CE-4F36-B484-E625646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0B7F-CF0A-4462-9C4F-33874B7E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5536-44D4-4ACB-9E81-8C1140C2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2A18-C8B8-4469-894A-AE60100E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1AE9-77E6-4C80-BA6D-E9D72AC8C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7698-7915-49D5-A6C3-436F7C09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87D42-9DAA-4FEE-ADDE-15BB4B37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14F3F-F160-413D-BC4A-AE83DA7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09FE-34AF-456B-A9C4-16E22EC9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90197-75AF-4E67-8CA6-4090BBED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6211-33DD-4E71-8445-9D2021E6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E33C5-1368-4B11-B503-14B9814A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61B6B-0CFB-4424-8169-F80DF26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95166-C685-44A8-9C26-4D2F967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ABB1-BAEB-4F6F-97BA-BDD91D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7037-80F9-4BDF-9A9A-6DB8D7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E580-6F13-49F7-8D76-012EA13E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D534-CFD2-4CBE-8FF0-E321ED2C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2D01-DCBA-4F24-9D4F-EF2A8F35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38D4-0AE9-4C26-A270-311290C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3C387-F1AD-46E5-B217-34C543B7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62DD-2933-4270-9445-411C7AA1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7D590-8D48-4D47-979B-C253DAD1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BA6C-9B54-4708-9C64-B1AC4148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0DFD1-E729-48F9-827D-29F9E483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E2B7-A1D9-45EA-B7F9-B1269FAF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2358-4265-4D34-B51E-E9155BFC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B1B29-D3CE-48B5-8AFE-D5C31B88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136F6-4CB8-4DB5-A33B-F62EDC9E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184D-5CFC-4003-9A81-79CDEC0D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AF76-5235-41D9-9BDD-0D8ECA31DEB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472D-03F1-4591-9753-6C0EC577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5E9A-A1EC-44EB-AB13-5AE94F684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3CD-3DCE-47ED-AB05-B6F71028B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A13C9-FA41-4DEB-AD0A-CCC179282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</p:spTree>
    <p:extLst>
      <p:ext uri="{BB962C8B-B14F-4D97-AF65-F5344CB8AC3E}">
        <p14:creationId xmlns:p14="http://schemas.microsoft.com/office/powerpoint/2010/main" val="66139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DC124-855C-43D6-8B50-84CF8B360C65}"/>
              </a:ext>
            </a:extLst>
          </p:cNvPr>
          <p:cNvSpPr txBox="1"/>
          <p:nvPr/>
        </p:nvSpPr>
        <p:spPr>
          <a:xfrm>
            <a:off x="463138" y="43938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32C7C-E6A7-4F73-9726-F55CE5E46A42}"/>
              </a:ext>
            </a:extLst>
          </p:cNvPr>
          <p:cNvSpPr/>
          <p:nvPr/>
        </p:nvSpPr>
        <p:spPr>
          <a:xfrm>
            <a:off x="4713712" y="1015341"/>
            <a:ext cx="2743200" cy="150816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350008-F69C-4B2D-A51E-46BF04801913}"/>
              </a:ext>
            </a:extLst>
          </p:cNvPr>
          <p:cNvSpPr/>
          <p:nvPr/>
        </p:nvSpPr>
        <p:spPr>
          <a:xfrm>
            <a:off x="3082833" y="3120240"/>
            <a:ext cx="1765463" cy="1140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690E7-E1BB-4C2A-A513-BBBE0FCAAD9F}"/>
              </a:ext>
            </a:extLst>
          </p:cNvPr>
          <p:cNvSpPr/>
          <p:nvPr/>
        </p:nvSpPr>
        <p:spPr>
          <a:xfrm>
            <a:off x="5213268" y="3120241"/>
            <a:ext cx="1765463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EE15D3-1B2B-4E69-A65E-FB8B6F9B9860}"/>
              </a:ext>
            </a:extLst>
          </p:cNvPr>
          <p:cNvSpPr/>
          <p:nvPr/>
        </p:nvSpPr>
        <p:spPr>
          <a:xfrm>
            <a:off x="7343703" y="3120241"/>
            <a:ext cx="1769423" cy="1140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7D72EC-BF63-4E4A-8818-614DC9A8C66F}"/>
              </a:ext>
            </a:extLst>
          </p:cNvPr>
          <p:cNvSpPr/>
          <p:nvPr/>
        </p:nvSpPr>
        <p:spPr>
          <a:xfrm>
            <a:off x="5200600" y="4830287"/>
            <a:ext cx="1769423" cy="1140032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56BFF-3E6E-4FA3-841A-255C38F4B678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965565" y="2523507"/>
            <a:ext cx="2119747" cy="5967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944572-D830-4826-A258-24B46ABEC2D3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85312" y="2523507"/>
            <a:ext cx="10688" cy="59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2B8D6-BA17-484E-9512-F8ABA35D660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85312" y="2523507"/>
            <a:ext cx="2143103" cy="59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B903B2-BD3B-48EC-B16E-BD0623E782D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78731" y="3690257"/>
            <a:ext cx="364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45ED4-2565-4DF3-B5CC-BCC37D2AA75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48296" y="3690256"/>
            <a:ext cx="3649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CFD61C-CCE3-4A3F-9974-1287C992FB3B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4013067" y="4212769"/>
            <a:ext cx="1140031" cy="12350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 Same Side Corner Rectangle 68">
            <a:extLst>
              <a:ext uri="{FF2B5EF4-FFF2-40B4-BE49-F238E27FC236}">
                <a16:creationId xmlns:a16="http://schemas.microsoft.com/office/drawing/2014/main" id="{A07D100E-FE5F-9052-382F-CD6A422FEA79}"/>
              </a:ext>
            </a:extLst>
          </p:cNvPr>
          <p:cNvSpPr/>
          <p:nvPr/>
        </p:nvSpPr>
        <p:spPr>
          <a:xfrm>
            <a:off x="463136" y="902525"/>
            <a:ext cx="7730837" cy="4952057"/>
          </a:xfrm>
          <a:prstGeom prst="round2SameRect">
            <a:avLst>
              <a:gd name="adj1" fmla="val 5810"/>
              <a:gd name="adj2" fmla="val 0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 Same Side Corner Rectangle 93">
            <a:extLst>
              <a:ext uri="{FF2B5EF4-FFF2-40B4-BE49-F238E27FC236}">
                <a16:creationId xmlns:a16="http://schemas.microsoft.com/office/drawing/2014/main" id="{2FC433CF-5AF0-9592-F14D-D5936A9266A0}"/>
              </a:ext>
            </a:extLst>
          </p:cNvPr>
          <p:cNvSpPr/>
          <p:nvPr/>
        </p:nvSpPr>
        <p:spPr>
          <a:xfrm>
            <a:off x="757958" y="3823917"/>
            <a:ext cx="7146258" cy="1853732"/>
          </a:xfrm>
          <a:prstGeom prst="round2SameRect">
            <a:avLst>
              <a:gd name="adj1" fmla="val 15458"/>
              <a:gd name="adj2" fmla="val 0"/>
            </a:avLst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 Same Side Corner Rectangle 78">
            <a:extLst>
              <a:ext uri="{FF2B5EF4-FFF2-40B4-BE49-F238E27FC236}">
                <a16:creationId xmlns:a16="http://schemas.microsoft.com/office/drawing/2014/main" id="{A97964CB-CA72-E67C-29BF-854FEC177D02}"/>
              </a:ext>
            </a:extLst>
          </p:cNvPr>
          <p:cNvSpPr/>
          <p:nvPr/>
        </p:nvSpPr>
        <p:spPr>
          <a:xfrm rot="10800000">
            <a:off x="463132" y="5825478"/>
            <a:ext cx="7730837" cy="593133"/>
          </a:xfrm>
          <a:prstGeom prst="round2SameRect">
            <a:avLst>
              <a:gd name="adj1" fmla="val 39316"/>
              <a:gd name="adj2" fmla="val 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7" y="356259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471578-620E-41EA-94A0-552C7B85C9C0}"/>
              </a:ext>
            </a:extLst>
          </p:cNvPr>
          <p:cNvSpPr/>
          <p:nvPr/>
        </p:nvSpPr>
        <p:spPr>
          <a:xfrm>
            <a:off x="463137" y="902525"/>
            <a:ext cx="7730837" cy="5516088"/>
          </a:xfrm>
          <a:prstGeom prst="roundRect">
            <a:avLst>
              <a:gd name="adj" fmla="val 4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02A9B-7E26-4110-BA19-3948260A0F83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  <a:solidFill>
            <a:srgbClr val="FFFA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083791-374E-9691-09F9-E6B1767878A3}"/>
              </a:ext>
            </a:extLst>
          </p:cNvPr>
          <p:cNvGrpSpPr/>
          <p:nvPr/>
        </p:nvGrpSpPr>
        <p:grpSpPr>
          <a:xfrm>
            <a:off x="801610" y="1041885"/>
            <a:ext cx="462808" cy="546014"/>
            <a:chOff x="1070876" y="1749274"/>
            <a:chExt cx="669902" cy="79034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C02442-5CBF-0E7B-42D3-07A2AFE3265A}"/>
                </a:ext>
              </a:extLst>
            </p:cNvPr>
            <p:cNvSpPr/>
            <p:nvPr/>
          </p:nvSpPr>
          <p:spPr>
            <a:xfrm>
              <a:off x="1088427" y="1856418"/>
              <a:ext cx="652351" cy="652351"/>
            </a:xfrm>
            <a:prstGeom prst="ellipse">
              <a:avLst/>
            </a:prstGeom>
            <a:solidFill>
              <a:srgbClr val="668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Dog with solid fill">
              <a:extLst>
                <a:ext uri="{FF2B5EF4-FFF2-40B4-BE49-F238E27FC236}">
                  <a16:creationId xmlns:a16="http://schemas.microsoft.com/office/drawing/2014/main" id="{93D904E5-DB98-2714-0C82-2BB02F5DE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7355" b="31630"/>
            <a:stretch/>
          </p:blipFill>
          <p:spPr>
            <a:xfrm rot="20842808">
              <a:off x="1070876" y="1749274"/>
              <a:ext cx="608565" cy="790343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53974DB-B40E-9D76-A5DB-22F95A3ED071}"/>
              </a:ext>
            </a:extLst>
          </p:cNvPr>
          <p:cNvSpPr txBox="1"/>
          <p:nvPr/>
        </p:nvSpPr>
        <p:spPr>
          <a:xfrm>
            <a:off x="1300071" y="1117717"/>
            <a:ext cx="159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Dog’s Life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87D66D-3249-0276-FAAB-F75AA19D7E25}"/>
              </a:ext>
            </a:extLst>
          </p:cNvPr>
          <p:cNvSpPr txBox="1"/>
          <p:nvPr/>
        </p:nvSpPr>
        <p:spPr>
          <a:xfrm>
            <a:off x="1287242" y="1350288"/>
            <a:ext cx="167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A6219D-01FA-A91C-9681-293D54C08627}"/>
              </a:ext>
            </a:extLst>
          </p:cNvPr>
          <p:cNvSpPr txBox="1"/>
          <p:nvPr/>
        </p:nvSpPr>
        <p:spPr>
          <a:xfrm>
            <a:off x="3641500" y="1225241"/>
            <a:ext cx="145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29ABA3-819B-4197-66EA-EC0AB30F8588}"/>
              </a:ext>
            </a:extLst>
          </p:cNvPr>
          <p:cNvSpPr txBox="1"/>
          <p:nvPr/>
        </p:nvSpPr>
        <p:spPr>
          <a:xfrm>
            <a:off x="5172697" y="1225440"/>
            <a:ext cx="10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93E13-8DA9-3291-AC01-7A65164BA7C8}"/>
              </a:ext>
            </a:extLst>
          </p:cNvPr>
          <p:cNvSpPr txBox="1"/>
          <p:nvPr/>
        </p:nvSpPr>
        <p:spPr>
          <a:xfrm>
            <a:off x="6322148" y="1227177"/>
            <a:ext cx="1571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A27CBB-5300-CC4D-A35E-EB6C957EA2AA}"/>
              </a:ext>
            </a:extLst>
          </p:cNvPr>
          <p:cNvSpPr txBox="1"/>
          <p:nvPr/>
        </p:nvSpPr>
        <p:spPr>
          <a:xfrm>
            <a:off x="2978506" y="1225241"/>
            <a:ext cx="601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52E014-E7C7-E260-8270-0C7338359A91}"/>
              </a:ext>
            </a:extLst>
          </p:cNvPr>
          <p:cNvCxnSpPr/>
          <p:nvPr/>
        </p:nvCxnSpPr>
        <p:spPr>
          <a:xfrm>
            <a:off x="3079578" y="1456073"/>
            <a:ext cx="399393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Caret Down with solid fill">
            <a:extLst>
              <a:ext uri="{FF2B5EF4-FFF2-40B4-BE49-F238E27FC236}">
                <a16:creationId xmlns:a16="http://schemas.microsoft.com/office/drawing/2014/main" id="{84C4945E-564E-C2A7-5843-9F3D44C5F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007283" y="1294406"/>
            <a:ext cx="105011" cy="105011"/>
          </a:xfrm>
          <a:prstGeom prst="rect">
            <a:avLst/>
          </a:prstGeom>
        </p:spPr>
      </p:pic>
      <p:pic>
        <p:nvPicPr>
          <p:cNvPr id="89" name="Graphic 88" descr="Caret Down with solid fill">
            <a:extLst>
              <a:ext uri="{FF2B5EF4-FFF2-40B4-BE49-F238E27FC236}">
                <a16:creationId xmlns:a16="http://schemas.microsoft.com/office/drawing/2014/main" id="{218A1E8A-BBCF-5AD0-2C2E-8096055F0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747041" y="2512859"/>
            <a:ext cx="425431" cy="425431"/>
          </a:xfrm>
          <a:prstGeom prst="rect">
            <a:avLst/>
          </a:prstGeom>
        </p:spPr>
      </p:pic>
      <p:pic>
        <p:nvPicPr>
          <p:cNvPr id="90" name="Graphic 89" descr="Caret Down with solid fill">
            <a:extLst>
              <a:ext uri="{FF2B5EF4-FFF2-40B4-BE49-F238E27FC236}">
                <a16:creationId xmlns:a16="http://schemas.microsoft.com/office/drawing/2014/main" id="{E3E36476-6BB0-0DEB-8F91-693EEDFDE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H="1">
            <a:off x="3846937" y="2512859"/>
            <a:ext cx="425431" cy="42543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5DD0091-07F3-C158-B4D4-0F1218C7D7C9}"/>
              </a:ext>
            </a:extLst>
          </p:cNvPr>
          <p:cNvSpPr txBox="1"/>
          <p:nvPr/>
        </p:nvSpPr>
        <p:spPr>
          <a:xfrm>
            <a:off x="4368671" y="1842574"/>
            <a:ext cx="315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a clean and happy life for your pet!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E3C171-A055-72E7-4D11-1C99F19DE57F}"/>
              </a:ext>
            </a:extLst>
          </p:cNvPr>
          <p:cNvSpPr txBox="1"/>
          <p:nvPr/>
        </p:nvSpPr>
        <p:spPr>
          <a:xfrm>
            <a:off x="4368671" y="2496408"/>
            <a:ext cx="3524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EFB5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staff here is focused on improvement, working each and every day to learn something new. All the animals that stay with us have a great time!</a:t>
            </a:r>
            <a:endParaRPr lang="en-US" sz="1100" b="1" dirty="0">
              <a:solidFill>
                <a:srgbClr val="EFB5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00EF23-7210-54BF-4AD4-E7ACB8A3BCF8}"/>
              </a:ext>
            </a:extLst>
          </p:cNvPr>
          <p:cNvSpPr/>
          <p:nvPr/>
        </p:nvSpPr>
        <p:spPr>
          <a:xfrm>
            <a:off x="1181701" y="1823944"/>
            <a:ext cx="2665236" cy="1735023"/>
          </a:xfrm>
          <a:prstGeom prst="roundRect">
            <a:avLst>
              <a:gd name="adj" fmla="val 7794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789C4F-9026-1DFF-85C7-995039B50306}"/>
              </a:ext>
            </a:extLst>
          </p:cNvPr>
          <p:cNvGrpSpPr/>
          <p:nvPr/>
        </p:nvGrpSpPr>
        <p:grpSpPr>
          <a:xfrm>
            <a:off x="2295991" y="3617880"/>
            <a:ext cx="436655" cy="58207"/>
            <a:chOff x="2366536" y="3500760"/>
            <a:chExt cx="436655" cy="58207"/>
          </a:xfrm>
          <a:solidFill>
            <a:srgbClr val="EFB585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A1F2C6-A406-273D-2131-7B8BC5A82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6536" y="3500760"/>
              <a:ext cx="58207" cy="58207"/>
            </a:xfrm>
            <a:prstGeom prst="ellipse">
              <a:avLst/>
            </a:prstGeom>
            <a:grp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FF449F0-20AD-E783-207B-A05B936AD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1148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95B054B-2755-FF4D-B4E7-FB3AD2FBF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60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49F3692-C56C-2606-312F-9107F50E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0372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3D6C2B5-9884-C7C3-1BBF-1F8ACB854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984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2B7B900-4AA7-7659-98F0-0342A17D888A}"/>
              </a:ext>
            </a:extLst>
          </p:cNvPr>
          <p:cNvSpPr txBox="1"/>
          <p:nvPr/>
        </p:nvSpPr>
        <p:spPr>
          <a:xfrm>
            <a:off x="2752136" y="3985317"/>
            <a:ext cx="31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From Our Clients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C8F56A-0C10-BB3C-D33B-DBC28C418EC0}"/>
              </a:ext>
            </a:extLst>
          </p:cNvPr>
          <p:cNvSpPr/>
          <p:nvPr/>
        </p:nvSpPr>
        <p:spPr>
          <a:xfrm>
            <a:off x="960804" y="4487124"/>
            <a:ext cx="2518167" cy="1020588"/>
          </a:xfrm>
          <a:prstGeom prst="roundRect">
            <a:avLst>
              <a:gd name="adj" fmla="val 9058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7F612070-60B6-335B-2BA2-46F48958F382}"/>
              </a:ext>
            </a:extLst>
          </p:cNvPr>
          <p:cNvSpPr/>
          <p:nvPr/>
        </p:nvSpPr>
        <p:spPr>
          <a:xfrm>
            <a:off x="3612818" y="4487124"/>
            <a:ext cx="2518167" cy="1020588"/>
          </a:xfrm>
          <a:prstGeom prst="roundRect">
            <a:avLst>
              <a:gd name="adj" fmla="val 9058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127CF0B-D0DD-CC38-5302-7361B949533A}"/>
              </a:ext>
            </a:extLst>
          </p:cNvPr>
          <p:cNvSpPr/>
          <p:nvPr/>
        </p:nvSpPr>
        <p:spPr>
          <a:xfrm>
            <a:off x="6264832" y="4487124"/>
            <a:ext cx="1436867" cy="1020588"/>
          </a:xfrm>
          <a:prstGeom prst="roundRect">
            <a:avLst>
              <a:gd name="adj" fmla="val 9058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9D81522B-8F96-0648-8D7C-387AF2F3D439}"/>
              </a:ext>
            </a:extLst>
          </p:cNvPr>
          <p:cNvSpPr/>
          <p:nvPr/>
        </p:nvSpPr>
        <p:spPr>
          <a:xfrm>
            <a:off x="8973755" y="4995135"/>
            <a:ext cx="1785533" cy="254001"/>
          </a:xfrm>
          <a:prstGeom prst="roundRect">
            <a:avLst>
              <a:gd name="adj" fmla="val 25078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7D74DD-7A75-FE49-A130-1C2973E740E7}"/>
              </a:ext>
            </a:extLst>
          </p:cNvPr>
          <p:cNvSpPr txBox="1"/>
          <p:nvPr/>
        </p:nvSpPr>
        <p:spPr>
          <a:xfrm>
            <a:off x="8973755" y="5008537"/>
            <a:ext cx="1785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ABOUT OUR SERVICES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729BC32-8787-4D4F-6360-FBDE0C4AE471}"/>
                  </a:ext>
                </a:extLst>
              </p:cNvPr>
              <p:cNvSpPr txBox="1"/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©</m:t>
                    </m:r>
                    <m:r>
                      <a:rPr lang="en-US" sz="1100" b="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2023 A Dog’s Life – All Rights Reserved. </a:t>
                </a:r>
              </a:p>
              <a:p>
                <a:pPr algn="ctr"/>
                <a:r>
                  <a:rPr lang="en-US" sz="1100" dirty="0">
                    <a:solidFill>
                      <a:srgbClr val="FFFAF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7620 E McKellips Rd, Scottsdale, AZ 85257 | (602) 662-6262 | </a:t>
                </a:r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adogslife@gmail.com</a:t>
                </a:r>
              </a:p>
              <a:p>
                <a:pPr algn="ctr"/>
                <a:endParaRPr lang="en-US" sz="1100" b="1" dirty="0">
                  <a:solidFill>
                    <a:srgbClr val="FFFAF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729BC32-8787-4D4F-6360-FBDE0C4AE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554CE89-AE69-A8AD-B42D-140F75757820}"/>
              </a:ext>
            </a:extLst>
          </p:cNvPr>
          <p:cNvGrpSpPr/>
          <p:nvPr/>
        </p:nvGrpSpPr>
        <p:grpSpPr>
          <a:xfrm>
            <a:off x="1088244" y="4588525"/>
            <a:ext cx="900203" cy="167167"/>
            <a:chOff x="1398015" y="5345709"/>
            <a:chExt cx="1576680" cy="315336"/>
          </a:xfrm>
        </p:grpSpPr>
        <p:pic>
          <p:nvPicPr>
            <p:cNvPr id="112" name="Graphic 111" descr="Star with solid fill">
              <a:extLst>
                <a:ext uri="{FF2B5EF4-FFF2-40B4-BE49-F238E27FC236}">
                  <a16:creationId xmlns:a16="http://schemas.microsoft.com/office/drawing/2014/main" id="{DEB5AEC0-2D24-BE76-EE52-60002514C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8015" y="5345709"/>
              <a:ext cx="315336" cy="315336"/>
            </a:xfrm>
            <a:prstGeom prst="rect">
              <a:avLst/>
            </a:prstGeom>
          </p:spPr>
        </p:pic>
        <p:pic>
          <p:nvPicPr>
            <p:cNvPr id="113" name="Graphic 112" descr="Star with solid fill">
              <a:extLst>
                <a:ext uri="{FF2B5EF4-FFF2-40B4-BE49-F238E27FC236}">
                  <a16:creationId xmlns:a16="http://schemas.microsoft.com/office/drawing/2014/main" id="{895EFD29-A57A-942D-FDA2-B5C59021B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13351" y="5345709"/>
              <a:ext cx="315336" cy="315336"/>
            </a:xfrm>
            <a:prstGeom prst="rect">
              <a:avLst/>
            </a:prstGeom>
          </p:spPr>
        </p:pic>
        <p:pic>
          <p:nvPicPr>
            <p:cNvPr id="114" name="Graphic 113" descr="Star with solid fill">
              <a:extLst>
                <a:ext uri="{FF2B5EF4-FFF2-40B4-BE49-F238E27FC236}">
                  <a16:creationId xmlns:a16="http://schemas.microsoft.com/office/drawing/2014/main" id="{223CBA5C-9042-B01A-DD28-22F32D9B3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28687" y="5345709"/>
              <a:ext cx="315336" cy="315336"/>
            </a:xfrm>
            <a:prstGeom prst="rect">
              <a:avLst/>
            </a:prstGeom>
          </p:spPr>
        </p:pic>
        <p:pic>
          <p:nvPicPr>
            <p:cNvPr id="115" name="Graphic 114" descr="Star with solid fill">
              <a:extLst>
                <a:ext uri="{FF2B5EF4-FFF2-40B4-BE49-F238E27FC236}">
                  <a16:creationId xmlns:a16="http://schemas.microsoft.com/office/drawing/2014/main" id="{2732D5B5-3AF2-09F8-1EDF-27C4775B7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44023" y="5345709"/>
              <a:ext cx="315336" cy="315336"/>
            </a:xfrm>
            <a:prstGeom prst="rect">
              <a:avLst/>
            </a:prstGeom>
          </p:spPr>
        </p:pic>
        <p:pic>
          <p:nvPicPr>
            <p:cNvPr id="116" name="Graphic 115" descr="Star with solid fill">
              <a:extLst>
                <a:ext uri="{FF2B5EF4-FFF2-40B4-BE49-F238E27FC236}">
                  <a16:creationId xmlns:a16="http://schemas.microsoft.com/office/drawing/2014/main" id="{0FA37C8D-8480-9512-6F14-E1E2201C5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9359" y="5345709"/>
              <a:ext cx="315336" cy="315336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1B4BDA3-4205-DA6B-630D-B0CB1F83ADC9}"/>
              </a:ext>
            </a:extLst>
          </p:cNvPr>
          <p:cNvSpPr txBox="1"/>
          <p:nvPr/>
        </p:nvSpPr>
        <p:spPr>
          <a:xfrm>
            <a:off x="1015768" y="4749489"/>
            <a:ext cx="2394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service, friendly people!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2D0FB5-F9FD-D852-7A4E-C284EBA1F59E}"/>
              </a:ext>
            </a:extLst>
          </p:cNvPr>
          <p:cNvSpPr txBox="1"/>
          <p:nvPr/>
        </p:nvSpPr>
        <p:spPr>
          <a:xfrm>
            <a:off x="1022620" y="4929599"/>
            <a:ext cx="239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5th edition of the popular textbook features HTML5 into two-page treatments…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518050-B5EC-55C6-BD9A-60FC022DF6C1}"/>
              </a:ext>
            </a:extLst>
          </p:cNvPr>
          <p:cNvSpPr txBox="1"/>
          <p:nvPr/>
        </p:nvSpPr>
        <p:spPr>
          <a:xfrm>
            <a:off x="2323666" y="4569552"/>
            <a:ext cx="1120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Amy M. </a:t>
            </a:r>
            <a:r>
              <a:rPr lang="en-US" sz="8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- 2/23/2023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E1C8E-DBB1-B1C3-DCD7-71DEAB1636B6}"/>
              </a:ext>
            </a:extLst>
          </p:cNvPr>
          <p:cNvSpPr txBox="1"/>
          <p:nvPr/>
        </p:nvSpPr>
        <p:spPr>
          <a:xfrm>
            <a:off x="1022620" y="5207954"/>
            <a:ext cx="2394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full review</a:t>
            </a:r>
            <a:r>
              <a:rPr lang="en-US" sz="8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7043C9-3122-794A-1028-2BC94D69DC59}"/>
              </a:ext>
            </a:extLst>
          </p:cNvPr>
          <p:cNvGrpSpPr/>
          <p:nvPr/>
        </p:nvGrpSpPr>
        <p:grpSpPr>
          <a:xfrm>
            <a:off x="3723121" y="4583565"/>
            <a:ext cx="900203" cy="167167"/>
            <a:chOff x="1398015" y="5345709"/>
            <a:chExt cx="1576680" cy="315336"/>
          </a:xfrm>
        </p:grpSpPr>
        <p:pic>
          <p:nvPicPr>
            <p:cNvPr id="123" name="Graphic 122" descr="Star with solid fill">
              <a:extLst>
                <a:ext uri="{FF2B5EF4-FFF2-40B4-BE49-F238E27FC236}">
                  <a16:creationId xmlns:a16="http://schemas.microsoft.com/office/drawing/2014/main" id="{072927D0-257D-4CE7-A8F0-70A3EFCA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8015" y="5345709"/>
              <a:ext cx="315336" cy="315336"/>
            </a:xfrm>
            <a:prstGeom prst="rect">
              <a:avLst/>
            </a:prstGeom>
          </p:spPr>
        </p:pic>
        <p:pic>
          <p:nvPicPr>
            <p:cNvPr id="124" name="Graphic 123" descr="Star with solid fill">
              <a:extLst>
                <a:ext uri="{FF2B5EF4-FFF2-40B4-BE49-F238E27FC236}">
                  <a16:creationId xmlns:a16="http://schemas.microsoft.com/office/drawing/2014/main" id="{6806EE01-964A-1E15-BF96-E3C42133A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13351" y="5345709"/>
              <a:ext cx="315336" cy="315336"/>
            </a:xfrm>
            <a:prstGeom prst="rect">
              <a:avLst/>
            </a:prstGeom>
          </p:spPr>
        </p:pic>
        <p:pic>
          <p:nvPicPr>
            <p:cNvPr id="125" name="Graphic 124" descr="Star with solid fill">
              <a:extLst>
                <a:ext uri="{FF2B5EF4-FFF2-40B4-BE49-F238E27FC236}">
                  <a16:creationId xmlns:a16="http://schemas.microsoft.com/office/drawing/2014/main" id="{CC95DB69-4F97-E33A-34A9-B7BABC04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28687" y="5345709"/>
              <a:ext cx="315336" cy="315336"/>
            </a:xfrm>
            <a:prstGeom prst="rect">
              <a:avLst/>
            </a:prstGeom>
          </p:spPr>
        </p:pic>
        <p:pic>
          <p:nvPicPr>
            <p:cNvPr id="126" name="Graphic 125" descr="Star with solid fill">
              <a:extLst>
                <a:ext uri="{FF2B5EF4-FFF2-40B4-BE49-F238E27FC236}">
                  <a16:creationId xmlns:a16="http://schemas.microsoft.com/office/drawing/2014/main" id="{9B9406D8-6125-3962-9BB7-C32127262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44023" y="5345709"/>
              <a:ext cx="315336" cy="315336"/>
            </a:xfrm>
            <a:prstGeom prst="rect">
              <a:avLst/>
            </a:prstGeom>
          </p:spPr>
        </p:pic>
        <p:pic>
          <p:nvPicPr>
            <p:cNvPr id="127" name="Graphic 126" descr="Star with solid fill">
              <a:extLst>
                <a:ext uri="{FF2B5EF4-FFF2-40B4-BE49-F238E27FC236}">
                  <a16:creationId xmlns:a16="http://schemas.microsoft.com/office/drawing/2014/main" id="{0496904A-2DE5-0005-0744-0EEEEFE4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9359" y="5345709"/>
              <a:ext cx="315336" cy="315336"/>
            </a:xfrm>
            <a:prstGeom prst="rect">
              <a:avLst/>
            </a:prstGeom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F4C5438-C110-3A21-1649-9F450BA750C9}"/>
              </a:ext>
            </a:extLst>
          </p:cNvPr>
          <p:cNvSpPr txBox="1"/>
          <p:nvPr/>
        </p:nvSpPr>
        <p:spPr>
          <a:xfrm>
            <a:off x="3650645" y="4744529"/>
            <a:ext cx="2394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service, friendly people!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DAB54B-560D-F52C-ABC6-76107024C07C}"/>
              </a:ext>
            </a:extLst>
          </p:cNvPr>
          <p:cNvSpPr txBox="1"/>
          <p:nvPr/>
        </p:nvSpPr>
        <p:spPr>
          <a:xfrm>
            <a:off x="3657497" y="4924639"/>
            <a:ext cx="239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5th edition of the popular textbook features HTML5 into two-page treatments…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BE9FAD-3ACA-C101-09E2-05F5F998EB9F}"/>
              </a:ext>
            </a:extLst>
          </p:cNvPr>
          <p:cNvSpPr txBox="1"/>
          <p:nvPr/>
        </p:nvSpPr>
        <p:spPr>
          <a:xfrm>
            <a:off x="4958543" y="4564592"/>
            <a:ext cx="1120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Amy M. </a:t>
            </a:r>
            <a:r>
              <a:rPr lang="en-US" sz="8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- 2/23/2023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46D414-95F1-05C7-430E-A98E10555DE5}"/>
              </a:ext>
            </a:extLst>
          </p:cNvPr>
          <p:cNvSpPr txBox="1"/>
          <p:nvPr/>
        </p:nvSpPr>
        <p:spPr>
          <a:xfrm>
            <a:off x="3657497" y="5202994"/>
            <a:ext cx="2394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full review</a:t>
            </a:r>
            <a:r>
              <a:rPr lang="en-US" sz="8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</a:p>
        </p:txBody>
      </p:sp>
      <p:pic>
        <p:nvPicPr>
          <p:cNvPr id="135" name="Graphic 134" descr="Scribble with solid fill">
            <a:extLst>
              <a:ext uri="{FF2B5EF4-FFF2-40B4-BE49-F238E27FC236}">
                <a16:creationId xmlns:a16="http://schemas.microsoft.com/office/drawing/2014/main" id="{390DF507-A7C4-8C53-5A7F-E4DB4D485A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74813" y="4564592"/>
            <a:ext cx="418074" cy="418074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875C757D-B9C3-B5C8-2CE8-30E501E6EE6E}"/>
              </a:ext>
            </a:extLst>
          </p:cNvPr>
          <p:cNvSpPr txBox="1"/>
          <p:nvPr/>
        </p:nvSpPr>
        <p:spPr>
          <a:xfrm>
            <a:off x="6513614" y="4983053"/>
            <a:ext cx="9385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review!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96DC2F9-2582-E641-4A05-922AC5BA8CAB}"/>
              </a:ext>
            </a:extLst>
          </p:cNvPr>
          <p:cNvGrpSpPr/>
          <p:nvPr/>
        </p:nvGrpSpPr>
        <p:grpSpPr>
          <a:xfrm>
            <a:off x="9318518" y="1060935"/>
            <a:ext cx="1658286" cy="508458"/>
            <a:chOff x="9355651" y="1060935"/>
            <a:chExt cx="1658286" cy="50845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33872D7-311B-269B-A4E5-BB6050ED9E2B}"/>
                </a:ext>
              </a:extLst>
            </p:cNvPr>
            <p:cNvGrpSpPr/>
            <p:nvPr/>
          </p:nvGrpSpPr>
          <p:grpSpPr>
            <a:xfrm>
              <a:off x="9355651" y="1060935"/>
              <a:ext cx="430975" cy="508458"/>
              <a:chOff x="1070876" y="1749274"/>
              <a:chExt cx="669902" cy="790343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6091ACC-2879-BCAF-D507-DA22CF57CC22}"/>
                  </a:ext>
                </a:extLst>
              </p:cNvPr>
              <p:cNvSpPr/>
              <p:nvPr/>
            </p:nvSpPr>
            <p:spPr>
              <a:xfrm>
                <a:off x="1088427" y="1856418"/>
                <a:ext cx="652351" cy="652351"/>
              </a:xfrm>
              <a:prstGeom prst="ellipse">
                <a:avLst/>
              </a:prstGeom>
              <a:solidFill>
                <a:srgbClr val="668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Graphic 138" descr="Dog with solid fill">
                <a:extLst>
                  <a:ext uri="{FF2B5EF4-FFF2-40B4-BE49-F238E27FC236}">
                    <a16:creationId xmlns:a16="http://schemas.microsoft.com/office/drawing/2014/main" id="{8FD61D30-C39A-8F31-4CF2-E18A97CA37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47355" b="31630"/>
              <a:stretch/>
            </p:blipFill>
            <p:spPr>
              <a:xfrm rot="20842808">
                <a:off x="1070876" y="1749274"/>
                <a:ext cx="608565" cy="790343"/>
              </a:xfrm>
              <a:prstGeom prst="rect">
                <a:avLst/>
              </a:prstGeom>
            </p:spPr>
          </p:pic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B420BF4-121B-CD4E-FF02-64E0783E7C5B}"/>
                </a:ext>
              </a:extLst>
            </p:cNvPr>
            <p:cNvSpPr txBox="1"/>
            <p:nvPr/>
          </p:nvSpPr>
          <p:spPr>
            <a:xfrm>
              <a:off x="9797981" y="1136767"/>
              <a:ext cx="1205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Dog’s Life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E80A18-302B-A309-0556-F7D2B1E93797}"/>
                </a:ext>
              </a:extLst>
            </p:cNvPr>
            <p:cNvSpPr txBox="1"/>
            <p:nvPr/>
          </p:nvSpPr>
          <p:spPr>
            <a:xfrm>
              <a:off x="9786626" y="1350288"/>
              <a:ext cx="12273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spc="30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GROOMING SERVICES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B62D890-D2B4-D8A5-2FE7-69F534ED3D56}"/>
              </a:ext>
            </a:extLst>
          </p:cNvPr>
          <p:cNvSpPr txBox="1"/>
          <p:nvPr/>
        </p:nvSpPr>
        <p:spPr>
          <a:xfrm>
            <a:off x="9203299" y="1627775"/>
            <a:ext cx="60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3B9743B-57D7-ED8D-24F3-CB83C9F19E56}"/>
              </a:ext>
            </a:extLst>
          </p:cNvPr>
          <p:cNvSpPr txBox="1"/>
          <p:nvPr/>
        </p:nvSpPr>
        <p:spPr>
          <a:xfrm>
            <a:off x="9750641" y="1626389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3510341-89DF-D7F0-DDDE-FC3F2DED7807}"/>
              </a:ext>
            </a:extLst>
          </p:cNvPr>
          <p:cNvSpPr txBox="1"/>
          <p:nvPr/>
        </p:nvSpPr>
        <p:spPr>
          <a:xfrm>
            <a:off x="8836945" y="1844385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8F55FA6-3F15-58C2-90BA-D185E9C3C9EC}"/>
              </a:ext>
            </a:extLst>
          </p:cNvPr>
          <p:cNvSpPr txBox="1"/>
          <p:nvPr/>
        </p:nvSpPr>
        <p:spPr>
          <a:xfrm>
            <a:off x="9970690" y="1840263"/>
            <a:ext cx="1353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E0BAACC-3B9B-0581-DEDD-886DF6420DC2}"/>
              </a:ext>
            </a:extLst>
          </p:cNvPr>
          <p:cNvCxnSpPr>
            <a:cxnSpLocks/>
          </p:cNvCxnSpPr>
          <p:nvPr/>
        </p:nvCxnSpPr>
        <p:spPr>
          <a:xfrm>
            <a:off x="9336128" y="1813580"/>
            <a:ext cx="327901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47" descr="Caret Down with solid fill">
            <a:extLst>
              <a:ext uri="{FF2B5EF4-FFF2-40B4-BE49-F238E27FC236}">
                <a16:creationId xmlns:a16="http://schemas.microsoft.com/office/drawing/2014/main" id="{9FF8A80C-EF6E-0A6C-AE57-B83288FA9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98887" y="1680925"/>
            <a:ext cx="105011" cy="105011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5C1C4D0-EBCE-376F-0383-CF93AE112D36}"/>
              </a:ext>
            </a:extLst>
          </p:cNvPr>
          <p:cNvGrpSpPr/>
          <p:nvPr/>
        </p:nvGrpSpPr>
        <p:grpSpPr>
          <a:xfrm>
            <a:off x="8715707" y="2165739"/>
            <a:ext cx="2811482" cy="1477102"/>
            <a:chOff x="8358870" y="2261418"/>
            <a:chExt cx="3525327" cy="1852143"/>
          </a:xfrm>
        </p:grpSpPr>
        <p:pic>
          <p:nvPicPr>
            <p:cNvPr id="149" name="Graphic 148" descr="Caret Down with solid fill">
              <a:extLst>
                <a:ext uri="{FF2B5EF4-FFF2-40B4-BE49-F238E27FC236}">
                  <a16:creationId xmlns:a16="http://schemas.microsoft.com/office/drawing/2014/main" id="{C64E0723-DC44-2CEB-D3FD-0DFBB7E6B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358870" y="2950333"/>
              <a:ext cx="425431" cy="425431"/>
            </a:xfrm>
            <a:prstGeom prst="rect">
              <a:avLst/>
            </a:prstGeom>
          </p:spPr>
        </p:pic>
        <p:pic>
          <p:nvPicPr>
            <p:cNvPr id="150" name="Graphic 149" descr="Caret Down with solid fill">
              <a:extLst>
                <a:ext uri="{FF2B5EF4-FFF2-40B4-BE49-F238E27FC236}">
                  <a16:creationId xmlns:a16="http://schemas.microsoft.com/office/drawing/2014/main" id="{3EF78AEC-4ED0-94D9-00C9-DD7D01FCB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 flipH="1">
              <a:off x="11458766" y="2950333"/>
              <a:ext cx="425431" cy="425431"/>
            </a:xfrm>
            <a:prstGeom prst="rect">
              <a:avLst/>
            </a:prstGeom>
          </p:spPr>
        </p:pic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029C8D64-551F-5600-633D-A825CD9AD26E}"/>
                </a:ext>
              </a:extLst>
            </p:cNvPr>
            <p:cNvSpPr/>
            <p:nvPr/>
          </p:nvSpPr>
          <p:spPr>
            <a:xfrm>
              <a:off x="8793530" y="2261418"/>
              <a:ext cx="2665236" cy="1735023"/>
            </a:xfrm>
            <a:prstGeom prst="roundRect">
              <a:avLst>
                <a:gd name="adj" fmla="val 7794"/>
              </a:avLst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3947027-AA8E-1938-C9CD-F49396CFCA42}"/>
                </a:ext>
              </a:extLst>
            </p:cNvPr>
            <p:cNvGrpSpPr/>
            <p:nvPr/>
          </p:nvGrpSpPr>
          <p:grpSpPr>
            <a:xfrm>
              <a:off x="9907820" y="4055354"/>
              <a:ext cx="436655" cy="58207"/>
              <a:chOff x="2366536" y="3500760"/>
              <a:chExt cx="436655" cy="58207"/>
            </a:xfrm>
            <a:solidFill>
              <a:srgbClr val="EFB585"/>
            </a:solidFill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F1D116C-A07D-9C14-9CF4-EA8BCB0A5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6536" y="3500760"/>
                <a:ext cx="58207" cy="58207"/>
              </a:xfrm>
              <a:prstGeom prst="ellipse">
                <a:avLst/>
              </a:prstGeom>
              <a:grpFill/>
              <a:ln w="6350">
                <a:solidFill>
                  <a:srgbClr val="EFB58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525A217-1355-56F4-2B72-3ACBE2E55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1148" y="3500760"/>
                <a:ext cx="58207" cy="58207"/>
              </a:xfrm>
              <a:prstGeom prst="ellipse">
                <a:avLst/>
              </a:prstGeom>
              <a:noFill/>
              <a:ln w="6350">
                <a:solidFill>
                  <a:srgbClr val="EFB58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D1C0A92-2E67-D421-C560-8F0120AEC7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5760" y="3500760"/>
                <a:ext cx="58207" cy="58207"/>
              </a:xfrm>
              <a:prstGeom prst="ellipse">
                <a:avLst/>
              </a:prstGeom>
              <a:noFill/>
              <a:ln w="6350">
                <a:solidFill>
                  <a:srgbClr val="EFB58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AF96184-83D3-3D4B-5DFE-40052DDE7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0372" y="3500760"/>
                <a:ext cx="58207" cy="58207"/>
              </a:xfrm>
              <a:prstGeom prst="ellipse">
                <a:avLst/>
              </a:prstGeom>
              <a:noFill/>
              <a:ln w="6350">
                <a:solidFill>
                  <a:srgbClr val="EFB58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2501C15-1F2C-54C3-AE3D-58532E13BF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4984" y="3500760"/>
                <a:ext cx="58207" cy="58207"/>
              </a:xfrm>
              <a:prstGeom prst="ellipse">
                <a:avLst/>
              </a:prstGeom>
              <a:noFill/>
              <a:ln w="6350">
                <a:solidFill>
                  <a:srgbClr val="EFB58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008CB503-BA2E-C36E-0F8E-A38E982ECFBB}"/>
              </a:ext>
            </a:extLst>
          </p:cNvPr>
          <p:cNvSpPr txBox="1"/>
          <p:nvPr/>
        </p:nvSpPr>
        <p:spPr>
          <a:xfrm>
            <a:off x="8876067" y="3739057"/>
            <a:ext cx="253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a clean and happy life for your pet!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CC271E5-5C80-7A1C-5482-B514694D7B71}"/>
              </a:ext>
            </a:extLst>
          </p:cNvPr>
          <p:cNvSpPr txBox="1"/>
          <p:nvPr/>
        </p:nvSpPr>
        <p:spPr>
          <a:xfrm>
            <a:off x="8878822" y="4253041"/>
            <a:ext cx="2597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EFB5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staff here is focused on improvement, working each and every day to learn something new. All the animals that stay with us have a great time!</a:t>
            </a:r>
            <a:endParaRPr lang="en-US" sz="1000" b="1" dirty="0">
              <a:solidFill>
                <a:srgbClr val="EFB5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5463A4DA-9DD2-FA5A-195A-682B6D1958D4}"/>
              </a:ext>
            </a:extLst>
          </p:cNvPr>
          <p:cNvSpPr/>
          <p:nvPr/>
        </p:nvSpPr>
        <p:spPr>
          <a:xfrm>
            <a:off x="8801692" y="5420499"/>
            <a:ext cx="2597097" cy="1103671"/>
          </a:xfrm>
          <a:prstGeom prst="roundRect">
            <a:avLst>
              <a:gd name="adj" fmla="val 21554"/>
            </a:avLst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21E3DFC-4CCB-284B-5F97-768766F4120A}"/>
              </a:ext>
            </a:extLst>
          </p:cNvPr>
          <p:cNvSpPr txBox="1"/>
          <p:nvPr/>
        </p:nvSpPr>
        <p:spPr>
          <a:xfrm>
            <a:off x="8867563" y="5529706"/>
            <a:ext cx="245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From Our Clients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7C8DB36-D596-98B7-B94E-052CFD8A2ABD}"/>
              </a:ext>
            </a:extLst>
          </p:cNvPr>
          <p:cNvSpPr/>
          <p:nvPr/>
        </p:nvSpPr>
        <p:spPr>
          <a:xfrm>
            <a:off x="9007308" y="5868192"/>
            <a:ext cx="2180596" cy="736225"/>
          </a:xfrm>
          <a:prstGeom prst="roundRect">
            <a:avLst>
              <a:gd name="adj" fmla="val 17958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42B445D9-A131-792A-66CD-A6726C529EA6}"/>
              </a:ext>
            </a:extLst>
          </p:cNvPr>
          <p:cNvSpPr/>
          <p:nvPr/>
        </p:nvSpPr>
        <p:spPr>
          <a:xfrm>
            <a:off x="8488790" y="695975"/>
            <a:ext cx="3240073" cy="5828195"/>
          </a:xfrm>
          <a:prstGeom prst="roundRect">
            <a:avLst>
              <a:gd name="adj" fmla="val 15744"/>
            </a:avLst>
          </a:prstGeom>
          <a:noFill/>
          <a:ln w="2381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Rounded Corners 3">
            <a:extLst>
              <a:ext uri="{FF2B5EF4-FFF2-40B4-BE49-F238E27FC236}">
                <a16:creationId xmlns:a16="http://schemas.microsoft.com/office/drawing/2014/main" id="{BD325FBB-ECA4-205A-8050-114EDDFB27AA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436D150-58A6-E7EB-FBFD-A9C75E8B4639}"/>
              </a:ext>
            </a:extLst>
          </p:cNvPr>
          <p:cNvGrpSpPr/>
          <p:nvPr/>
        </p:nvGrpSpPr>
        <p:grpSpPr>
          <a:xfrm>
            <a:off x="9126260" y="5960315"/>
            <a:ext cx="900203" cy="167167"/>
            <a:chOff x="1398015" y="5345709"/>
            <a:chExt cx="1576680" cy="315336"/>
          </a:xfrm>
        </p:grpSpPr>
        <p:pic>
          <p:nvPicPr>
            <p:cNvPr id="169" name="Graphic 168" descr="Star with solid fill">
              <a:extLst>
                <a:ext uri="{FF2B5EF4-FFF2-40B4-BE49-F238E27FC236}">
                  <a16:creationId xmlns:a16="http://schemas.microsoft.com/office/drawing/2014/main" id="{0EEBF618-3899-B8BC-FBE9-FA4D0958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8015" y="5345709"/>
              <a:ext cx="315336" cy="315336"/>
            </a:xfrm>
            <a:prstGeom prst="rect">
              <a:avLst/>
            </a:prstGeom>
          </p:spPr>
        </p:pic>
        <p:pic>
          <p:nvPicPr>
            <p:cNvPr id="170" name="Graphic 169" descr="Star with solid fill">
              <a:extLst>
                <a:ext uri="{FF2B5EF4-FFF2-40B4-BE49-F238E27FC236}">
                  <a16:creationId xmlns:a16="http://schemas.microsoft.com/office/drawing/2014/main" id="{692BA56F-D14B-E65D-52CD-5E0A1D33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13351" y="5345709"/>
              <a:ext cx="315336" cy="315336"/>
            </a:xfrm>
            <a:prstGeom prst="rect">
              <a:avLst/>
            </a:prstGeom>
          </p:spPr>
        </p:pic>
        <p:pic>
          <p:nvPicPr>
            <p:cNvPr id="171" name="Graphic 170" descr="Star with solid fill">
              <a:extLst>
                <a:ext uri="{FF2B5EF4-FFF2-40B4-BE49-F238E27FC236}">
                  <a16:creationId xmlns:a16="http://schemas.microsoft.com/office/drawing/2014/main" id="{DC11D74A-C86D-BEDD-4ABE-8B7F4C239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28687" y="5345709"/>
              <a:ext cx="315336" cy="315336"/>
            </a:xfrm>
            <a:prstGeom prst="rect">
              <a:avLst/>
            </a:prstGeom>
          </p:spPr>
        </p:pic>
        <p:pic>
          <p:nvPicPr>
            <p:cNvPr id="172" name="Graphic 171" descr="Star with solid fill">
              <a:extLst>
                <a:ext uri="{FF2B5EF4-FFF2-40B4-BE49-F238E27FC236}">
                  <a16:creationId xmlns:a16="http://schemas.microsoft.com/office/drawing/2014/main" id="{2BC6C600-ABD2-1AEA-D350-034A2E25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44023" y="5345709"/>
              <a:ext cx="315336" cy="315336"/>
            </a:xfrm>
            <a:prstGeom prst="rect">
              <a:avLst/>
            </a:prstGeom>
          </p:spPr>
        </p:pic>
        <p:pic>
          <p:nvPicPr>
            <p:cNvPr id="173" name="Graphic 172" descr="Star with solid fill">
              <a:extLst>
                <a:ext uri="{FF2B5EF4-FFF2-40B4-BE49-F238E27FC236}">
                  <a16:creationId xmlns:a16="http://schemas.microsoft.com/office/drawing/2014/main" id="{D2238098-A837-083B-155B-F37AE5D11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9359" y="5345709"/>
              <a:ext cx="315336" cy="315336"/>
            </a:xfrm>
            <a:prstGeom prst="rect">
              <a:avLst/>
            </a:prstGeom>
          </p:spPr>
        </p:pic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01F40CD6-06A7-0645-941E-F8F962D6CEC1}"/>
              </a:ext>
            </a:extLst>
          </p:cNvPr>
          <p:cNvSpPr txBox="1"/>
          <p:nvPr/>
        </p:nvSpPr>
        <p:spPr>
          <a:xfrm>
            <a:off x="10006933" y="5946581"/>
            <a:ext cx="1120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Amy M. </a:t>
            </a:r>
            <a:r>
              <a:rPr lang="en-US" sz="8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- 2/23/2023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D290C4-D22B-062E-55FD-5C0F9B7679C8}"/>
              </a:ext>
            </a:extLst>
          </p:cNvPr>
          <p:cNvSpPr txBox="1"/>
          <p:nvPr/>
        </p:nvSpPr>
        <p:spPr>
          <a:xfrm>
            <a:off x="9054992" y="6126556"/>
            <a:ext cx="239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service, friendly people!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E4F84313-5C0B-2966-E21C-E633279F681F}"/>
              </a:ext>
            </a:extLst>
          </p:cNvPr>
          <p:cNvSpPr/>
          <p:nvPr/>
        </p:nvSpPr>
        <p:spPr>
          <a:xfrm>
            <a:off x="4443283" y="3171746"/>
            <a:ext cx="2191150" cy="311998"/>
          </a:xfrm>
          <a:prstGeom prst="roundRect">
            <a:avLst>
              <a:gd name="adj" fmla="val 25078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2BEEC-03B1-B3D4-3FDB-A597C78B8958}"/>
              </a:ext>
            </a:extLst>
          </p:cNvPr>
          <p:cNvSpPr txBox="1"/>
          <p:nvPr/>
        </p:nvSpPr>
        <p:spPr>
          <a:xfrm>
            <a:off x="4483862" y="3206621"/>
            <a:ext cx="2070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ABOUT OUR SERVICES</a:t>
            </a:r>
          </a:p>
        </p:txBody>
      </p:sp>
    </p:spTree>
    <p:extLst>
      <p:ext uri="{BB962C8B-B14F-4D97-AF65-F5344CB8AC3E}">
        <p14:creationId xmlns:p14="http://schemas.microsoft.com/office/powerpoint/2010/main" val="342208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62DF6B6-1896-B31D-024D-133BE104C8B6}"/>
              </a:ext>
            </a:extLst>
          </p:cNvPr>
          <p:cNvSpPr/>
          <p:nvPr/>
        </p:nvSpPr>
        <p:spPr>
          <a:xfrm>
            <a:off x="463131" y="1706633"/>
            <a:ext cx="7730836" cy="4118844"/>
          </a:xfrm>
          <a:prstGeom prst="rect">
            <a:avLst/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C56CA2CA-85A7-2073-A949-F909FF52CCBF}"/>
              </a:ext>
            </a:extLst>
          </p:cNvPr>
          <p:cNvSpPr/>
          <p:nvPr/>
        </p:nvSpPr>
        <p:spPr>
          <a:xfrm>
            <a:off x="463136" y="902526"/>
            <a:ext cx="7730837" cy="804106"/>
          </a:xfrm>
          <a:prstGeom prst="round2SameRect">
            <a:avLst>
              <a:gd name="adj1" fmla="val 5810"/>
              <a:gd name="adj2" fmla="val 0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804E5BA-7F27-6CCF-2FB6-A894A0E70D1E}"/>
              </a:ext>
            </a:extLst>
          </p:cNvPr>
          <p:cNvSpPr/>
          <p:nvPr/>
        </p:nvSpPr>
        <p:spPr>
          <a:xfrm rot="10800000">
            <a:off x="463132" y="5825478"/>
            <a:ext cx="7730837" cy="593133"/>
          </a:xfrm>
          <a:prstGeom prst="round2SameRect">
            <a:avLst>
              <a:gd name="adj1" fmla="val 39316"/>
              <a:gd name="adj2" fmla="val 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154ED467-DAA2-8388-B39C-6BAB5FD98958}"/>
              </a:ext>
            </a:extLst>
          </p:cNvPr>
          <p:cNvSpPr/>
          <p:nvPr/>
        </p:nvSpPr>
        <p:spPr>
          <a:xfrm>
            <a:off x="463137" y="902525"/>
            <a:ext cx="7730837" cy="5516088"/>
          </a:xfrm>
          <a:prstGeom prst="roundRect">
            <a:avLst>
              <a:gd name="adj" fmla="val 4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9C414D17-9F0A-521A-D961-25786F4F387E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  <a:solidFill>
            <a:srgbClr val="FFFA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CE6778-DD88-E8DA-59CC-49CBB2058BF8}"/>
              </a:ext>
            </a:extLst>
          </p:cNvPr>
          <p:cNvGrpSpPr/>
          <p:nvPr/>
        </p:nvGrpSpPr>
        <p:grpSpPr>
          <a:xfrm>
            <a:off x="801610" y="1041885"/>
            <a:ext cx="462808" cy="546014"/>
            <a:chOff x="1070876" y="1749274"/>
            <a:chExt cx="669902" cy="7903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3E17A3-D9D7-835C-750F-9B1EE1DC0FA0}"/>
                </a:ext>
              </a:extLst>
            </p:cNvPr>
            <p:cNvSpPr/>
            <p:nvPr/>
          </p:nvSpPr>
          <p:spPr>
            <a:xfrm>
              <a:off x="1088427" y="1856418"/>
              <a:ext cx="652351" cy="652351"/>
            </a:xfrm>
            <a:prstGeom prst="ellipse">
              <a:avLst/>
            </a:prstGeom>
            <a:solidFill>
              <a:srgbClr val="668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Dog with solid fill">
              <a:extLst>
                <a:ext uri="{FF2B5EF4-FFF2-40B4-BE49-F238E27FC236}">
                  <a16:creationId xmlns:a16="http://schemas.microsoft.com/office/drawing/2014/main" id="{97988615-DD1B-0718-FF8E-87F23CF67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7355" b="31630"/>
            <a:stretch/>
          </p:blipFill>
          <p:spPr>
            <a:xfrm rot="20842808">
              <a:off x="1070876" y="1749274"/>
              <a:ext cx="608565" cy="79034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AB296-45D1-F956-8759-090BD1B4FD39}"/>
              </a:ext>
            </a:extLst>
          </p:cNvPr>
          <p:cNvSpPr txBox="1"/>
          <p:nvPr/>
        </p:nvSpPr>
        <p:spPr>
          <a:xfrm>
            <a:off x="1300071" y="1117717"/>
            <a:ext cx="159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51EEC-43E6-0A94-6980-31A164C784B7}"/>
              </a:ext>
            </a:extLst>
          </p:cNvPr>
          <p:cNvSpPr txBox="1"/>
          <p:nvPr/>
        </p:nvSpPr>
        <p:spPr>
          <a:xfrm>
            <a:off x="1287242" y="1350288"/>
            <a:ext cx="167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18553-AEC4-622E-2DEC-AC2804F8F531}"/>
              </a:ext>
            </a:extLst>
          </p:cNvPr>
          <p:cNvSpPr txBox="1"/>
          <p:nvPr/>
        </p:nvSpPr>
        <p:spPr>
          <a:xfrm>
            <a:off x="3641500" y="1225241"/>
            <a:ext cx="145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E54C2-1B66-1885-F2F9-F7B6C1919B6F}"/>
              </a:ext>
            </a:extLst>
          </p:cNvPr>
          <p:cNvSpPr txBox="1"/>
          <p:nvPr/>
        </p:nvSpPr>
        <p:spPr>
          <a:xfrm>
            <a:off x="5172697" y="1225440"/>
            <a:ext cx="10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8737C-4FCD-E4B8-DEE0-DF3703B8C68C}"/>
              </a:ext>
            </a:extLst>
          </p:cNvPr>
          <p:cNvSpPr txBox="1"/>
          <p:nvPr/>
        </p:nvSpPr>
        <p:spPr>
          <a:xfrm>
            <a:off x="6322148" y="1227177"/>
            <a:ext cx="1571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06898B-EE04-6044-D255-21A1F7266952}"/>
              </a:ext>
            </a:extLst>
          </p:cNvPr>
          <p:cNvSpPr txBox="1"/>
          <p:nvPr/>
        </p:nvSpPr>
        <p:spPr>
          <a:xfrm>
            <a:off x="2978506" y="1225241"/>
            <a:ext cx="601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88FD1-B49B-2A7F-2F8F-F2D390082F22}"/>
              </a:ext>
            </a:extLst>
          </p:cNvPr>
          <p:cNvCxnSpPr>
            <a:cxnSpLocks/>
          </p:cNvCxnSpPr>
          <p:nvPr/>
        </p:nvCxnSpPr>
        <p:spPr>
          <a:xfrm>
            <a:off x="3727278" y="1456073"/>
            <a:ext cx="1385016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Caret Down with solid fill">
            <a:extLst>
              <a:ext uri="{FF2B5EF4-FFF2-40B4-BE49-F238E27FC236}">
                <a16:creationId xmlns:a16="http://schemas.microsoft.com/office/drawing/2014/main" id="{613E48C2-F291-08BC-6445-C1370EC73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007283" y="1294406"/>
            <a:ext cx="105011" cy="105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3953C5-A9F5-1C1B-687C-82C84B7912A2}"/>
                  </a:ext>
                </a:extLst>
              </p:cNvPr>
              <p:cNvSpPr txBox="1"/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©</m:t>
                    </m:r>
                    <m:r>
                      <a:rPr lang="en-US" sz="1100" b="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2023 A Dog’s Life – All Rights Reserved. </a:t>
                </a:r>
              </a:p>
              <a:p>
                <a:pPr algn="ctr"/>
                <a:r>
                  <a:rPr lang="en-US" sz="1100" dirty="0">
                    <a:solidFill>
                      <a:srgbClr val="FFFAF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7620 E McKellips Rd, Scottsdale, AZ 85257 | (602) 662-6262 | </a:t>
                </a:r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adogslife@gmail.com</a:t>
                </a:r>
              </a:p>
              <a:p>
                <a:pPr algn="ctr"/>
                <a:endParaRPr lang="en-US" sz="1100" b="1" dirty="0">
                  <a:solidFill>
                    <a:srgbClr val="FFFAF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3953C5-A9F5-1C1B-687C-82C84B791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59B31E5-D197-729B-5400-824CE31835DC}"/>
              </a:ext>
            </a:extLst>
          </p:cNvPr>
          <p:cNvGrpSpPr/>
          <p:nvPr/>
        </p:nvGrpSpPr>
        <p:grpSpPr>
          <a:xfrm>
            <a:off x="9318518" y="1060935"/>
            <a:ext cx="1658286" cy="508458"/>
            <a:chOff x="9355651" y="1060935"/>
            <a:chExt cx="1658286" cy="5084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31B8E9-934B-A0DE-090C-4BD3DEB4BF03}"/>
                </a:ext>
              </a:extLst>
            </p:cNvPr>
            <p:cNvGrpSpPr/>
            <p:nvPr/>
          </p:nvGrpSpPr>
          <p:grpSpPr>
            <a:xfrm>
              <a:off x="9355651" y="1060935"/>
              <a:ext cx="430975" cy="508458"/>
              <a:chOff x="1070876" y="1749274"/>
              <a:chExt cx="669902" cy="79034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8644106-298C-36CC-4A8B-DAED65CC935F}"/>
                  </a:ext>
                </a:extLst>
              </p:cNvPr>
              <p:cNvSpPr/>
              <p:nvPr/>
            </p:nvSpPr>
            <p:spPr>
              <a:xfrm>
                <a:off x="1088427" y="1856418"/>
                <a:ext cx="652351" cy="652351"/>
              </a:xfrm>
              <a:prstGeom prst="ellipse">
                <a:avLst/>
              </a:prstGeom>
              <a:solidFill>
                <a:srgbClr val="668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4" name="Graphic 63" descr="Dog with solid fill">
                <a:extLst>
                  <a:ext uri="{FF2B5EF4-FFF2-40B4-BE49-F238E27FC236}">
                    <a16:creationId xmlns:a16="http://schemas.microsoft.com/office/drawing/2014/main" id="{E719297A-D495-2FEA-DF2B-092B4AED7B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47355" b="31630"/>
              <a:stretch/>
            </p:blipFill>
            <p:spPr>
              <a:xfrm rot="20842808">
                <a:off x="1070876" y="1749274"/>
                <a:ext cx="608565" cy="790343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55CF26-49A0-4EDD-5A4F-BE7717B2C61A}"/>
                </a:ext>
              </a:extLst>
            </p:cNvPr>
            <p:cNvSpPr txBox="1"/>
            <p:nvPr/>
          </p:nvSpPr>
          <p:spPr>
            <a:xfrm>
              <a:off x="9797981" y="1136767"/>
              <a:ext cx="1205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Dog’s Life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017D2E-5724-D58C-650B-18718336107C}"/>
                </a:ext>
              </a:extLst>
            </p:cNvPr>
            <p:cNvSpPr txBox="1"/>
            <p:nvPr/>
          </p:nvSpPr>
          <p:spPr>
            <a:xfrm>
              <a:off x="9786626" y="1350288"/>
              <a:ext cx="12273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spc="30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GROOMING SERVICES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A8669A3-D2BD-2FDF-0A22-C7C8A01E9062}"/>
              </a:ext>
            </a:extLst>
          </p:cNvPr>
          <p:cNvSpPr txBox="1"/>
          <p:nvPr/>
        </p:nvSpPr>
        <p:spPr>
          <a:xfrm>
            <a:off x="9203299" y="1627775"/>
            <a:ext cx="60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F37984-7220-5723-040C-1976F9B70E1F}"/>
              </a:ext>
            </a:extLst>
          </p:cNvPr>
          <p:cNvSpPr txBox="1"/>
          <p:nvPr/>
        </p:nvSpPr>
        <p:spPr>
          <a:xfrm>
            <a:off x="9750641" y="1626389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3434CB-6F87-C87C-1B76-643F790AE2A7}"/>
              </a:ext>
            </a:extLst>
          </p:cNvPr>
          <p:cNvSpPr txBox="1"/>
          <p:nvPr/>
        </p:nvSpPr>
        <p:spPr>
          <a:xfrm>
            <a:off x="8836945" y="1844385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55A41B-626D-D40C-26FC-27E79F1C1E9A}"/>
              </a:ext>
            </a:extLst>
          </p:cNvPr>
          <p:cNvSpPr txBox="1"/>
          <p:nvPr/>
        </p:nvSpPr>
        <p:spPr>
          <a:xfrm>
            <a:off x="9970690" y="1840263"/>
            <a:ext cx="1353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8A93C6-F943-8745-2C86-20A7F2D467FA}"/>
              </a:ext>
            </a:extLst>
          </p:cNvPr>
          <p:cNvCxnSpPr>
            <a:cxnSpLocks/>
          </p:cNvCxnSpPr>
          <p:nvPr/>
        </p:nvCxnSpPr>
        <p:spPr>
          <a:xfrm>
            <a:off x="9858029" y="1813580"/>
            <a:ext cx="1118775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Caret Down with solid fill">
            <a:extLst>
              <a:ext uri="{FF2B5EF4-FFF2-40B4-BE49-F238E27FC236}">
                <a16:creationId xmlns:a16="http://schemas.microsoft.com/office/drawing/2014/main" id="{0FE12BD2-1CFD-BC93-CF24-9A557F289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98887" y="1680925"/>
            <a:ext cx="105011" cy="105011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74F553D-59D0-2350-F557-FABC6616CD95}"/>
              </a:ext>
            </a:extLst>
          </p:cNvPr>
          <p:cNvSpPr/>
          <p:nvPr/>
        </p:nvSpPr>
        <p:spPr>
          <a:xfrm>
            <a:off x="755421" y="1841213"/>
            <a:ext cx="7146258" cy="925848"/>
          </a:xfrm>
          <a:prstGeom prst="roundRect">
            <a:avLst>
              <a:gd name="adj" fmla="val 12511"/>
            </a:avLst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 radius="1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5" t="-55381" r="-574" b="-100299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1CDFA4-9EB4-5242-9A77-32260BDCFCFF}"/>
              </a:ext>
            </a:extLst>
          </p:cNvPr>
          <p:cNvSpPr txBox="1"/>
          <p:nvPr/>
        </p:nvSpPr>
        <p:spPr>
          <a:xfrm>
            <a:off x="2752136" y="2030754"/>
            <a:ext cx="31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AF4"/>
                </a:solidFill>
                <a:effectLst>
                  <a:glow rad="88900">
                    <a:srgbClr val="6688C4">
                      <a:alpha val="88334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A3301D-FEF4-11E8-B217-83B2839C3E03}"/>
              </a:ext>
            </a:extLst>
          </p:cNvPr>
          <p:cNvSpPr txBox="1"/>
          <p:nvPr/>
        </p:nvSpPr>
        <p:spPr>
          <a:xfrm>
            <a:off x="1543270" y="2312978"/>
            <a:ext cx="5753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FFFAF4"/>
                </a:solidFill>
                <a:effectLst>
                  <a:glow rad="63500">
                    <a:srgbClr val="6688C4">
                      <a:alpha val="89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dogs of any type, and any size! Full grooming and individual service options available.</a:t>
            </a:r>
            <a:endParaRPr lang="en-US" sz="1100" b="1" dirty="0">
              <a:solidFill>
                <a:srgbClr val="FFFAF4"/>
              </a:solidFill>
              <a:effectLst>
                <a:glow rad="63500">
                  <a:srgbClr val="6688C4">
                    <a:alpha val="89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3E102B0-047A-E246-F047-19CF8AB7EF3E}"/>
              </a:ext>
            </a:extLst>
          </p:cNvPr>
          <p:cNvSpPr/>
          <p:nvPr/>
        </p:nvSpPr>
        <p:spPr>
          <a:xfrm>
            <a:off x="755421" y="2925949"/>
            <a:ext cx="2137831" cy="2728567"/>
          </a:xfrm>
          <a:prstGeom prst="roundRect">
            <a:avLst>
              <a:gd name="adj" fmla="val 12511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CCB924-2966-0076-28A2-525160D11009}"/>
              </a:ext>
            </a:extLst>
          </p:cNvPr>
          <p:cNvSpPr txBox="1"/>
          <p:nvPr/>
        </p:nvSpPr>
        <p:spPr>
          <a:xfrm>
            <a:off x="945220" y="3050731"/>
            <a:ext cx="1572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Groom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1A4924-8DB7-F27E-9C93-09853DDB0373}"/>
              </a:ext>
            </a:extLst>
          </p:cNvPr>
          <p:cNvSpPr txBox="1"/>
          <p:nvPr/>
        </p:nvSpPr>
        <p:spPr>
          <a:xfrm>
            <a:off x="945221" y="3353569"/>
            <a:ext cx="1806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Coat wash with premium shampoo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brush and blow dry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haircut or trim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Nail trimming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B24532-60B9-7736-7EC7-33F64ADCF5C0}"/>
              </a:ext>
            </a:extLst>
          </p:cNvPr>
          <p:cNvSpPr txBox="1"/>
          <p:nvPr/>
        </p:nvSpPr>
        <p:spPr>
          <a:xfrm>
            <a:off x="945220" y="4540015"/>
            <a:ext cx="100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 Dogs</a:t>
            </a:r>
          </a:p>
          <a:p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Dogs</a:t>
            </a:r>
          </a:p>
          <a:p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Dogs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B9D249-3028-CB5E-FD00-699E86BAFFD1}"/>
              </a:ext>
            </a:extLst>
          </p:cNvPr>
          <p:cNvSpPr txBox="1"/>
          <p:nvPr/>
        </p:nvSpPr>
        <p:spPr>
          <a:xfrm>
            <a:off x="1639113" y="4540015"/>
            <a:ext cx="100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$62</a:t>
            </a:r>
          </a:p>
          <a:p>
            <a:pPr algn="r"/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$72</a:t>
            </a:r>
          </a:p>
          <a:p>
            <a:pPr algn="r"/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$92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3B2546-0518-F38B-98AA-01D1FB47441B}"/>
              </a:ext>
            </a:extLst>
          </p:cNvPr>
          <p:cNvCxnSpPr/>
          <p:nvPr/>
        </p:nvCxnSpPr>
        <p:spPr>
          <a:xfrm>
            <a:off x="920878" y="4449405"/>
            <a:ext cx="1806916" cy="0"/>
          </a:xfrm>
          <a:prstGeom prst="line">
            <a:avLst/>
          </a:prstGeom>
          <a:ln w="1905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DA5C160-BCD4-1B4C-4393-7A280AA3ABF3}"/>
              </a:ext>
            </a:extLst>
          </p:cNvPr>
          <p:cNvSpPr/>
          <p:nvPr/>
        </p:nvSpPr>
        <p:spPr>
          <a:xfrm>
            <a:off x="1027607" y="5164179"/>
            <a:ext cx="1528762" cy="295585"/>
          </a:xfrm>
          <a:prstGeom prst="roundRect">
            <a:avLst>
              <a:gd name="adj" fmla="val 36679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8EFD56-0980-3CB3-3D83-58E36EAB37A6}"/>
              </a:ext>
            </a:extLst>
          </p:cNvPr>
          <p:cNvSpPr txBox="1"/>
          <p:nvPr/>
        </p:nvSpPr>
        <p:spPr>
          <a:xfrm>
            <a:off x="1066546" y="5204249"/>
            <a:ext cx="145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solidFill>
                  <a:srgbClr val="FFFAF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 AN APPOINTMENT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E2B0E59-95DF-238C-864F-9A6034D1BF9A}"/>
              </a:ext>
            </a:extLst>
          </p:cNvPr>
          <p:cNvSpPr/>
          <p:nvPr/>
        </p:nvSpPr>
        <p:spPr>
          <a:xfrm>
            <a:off x="3143430" y="2914935"/>
            <a:ext cx="2137831" cy="2728567"/>
          </a:xfrm>
          <a:prstGeom prst="roundRect">
            <a:avLst>
              <a:gd name="adj" fmla="val 12511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CA3727-C297-5A41-BC53-A1E008E53F4E}"/>
              </a:ext>
            </a:extLst>
          </p:cNvPr>
          <p:cNvSpPr txBox="1"/>
          <p:nvPr/>
        </p:nvSpPr>
        <p:spPr>
          <a:xfrm>
            <a:off x="3333229" y="3039717"/>
            <a:ext cx="1572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Bath &amp; Brush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04ED5D-7BCF-FD5B-097A-3E62F867BB9B}"/>
              </a:ext>
            </a:extLst>
          </p:cNvPr>
          <p:cNvSpPr txBox="1"/>
          <p:nvPr/>
        </p:nvSpPr>
        <p:spPr>
          <a:xfrm>
            <a:off x="3333230" y="3342555"/>
            <a:ext cx="18069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Coat wash with premium shampoo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brush and blow dry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Nail trimming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47E6A1-971D-9904-FF7B-6DCC6C98E10E}"/>
              </a:ext>
            </a:extLst>
          </p:cNvPr>
          <p:cNvSpPr txBox="1"/>
          <p:nvPr/>
        </p:nvSpPr>
        <p:spPr>
          <a:xfrm>
            <a:off x="3333229" y="4529001"/>
            <a:ext cx="100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 Dogs</a:t>
            </a:r>
          </a:p>
          <a:p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Dogs</a:t>
            </a:r>
          </a:p>
          <a:p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Dogs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37A7A5-25FD-E45B-6EA9-A79BE8C18835}"/>
              </a:ext>
            </a:extLst>
          </p:cNvPr>
          <p:cNvSpPr txBox="1"/>
          <p:nvPr/>
        </p:nvSpPr>
        <p:spPr>
          <a:xfrm>
            <a:off x="4027122" y="4529001"/>
            <a:ext cx="100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$42</a:t>
            </a:r>
          </a:p>
          <a:p>
            <a:pPr algn="r"/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$52</a:t>
            </a:r>
          </a:p>
          <a:p>
            <a:pPr algn="r"/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$72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F4F1BBF-2469-0210-35F9-F1CAF1D3AF71}"/>
              </a:ext>
            </a:extLst>
          </p:cNvPr>
          <p:cNvCxnSpPr/>
          <p:nvPr/>
        </p:nvCxnSpPr>
        <p:spPr>
          <a:xfrm>
            <a:off x="3308887" y="4438391"/>
            <a:ext cx="1806916" cy="0"/>
          </a:xfrm>
          <a:prstGeom prst="line">
            <a:avLst/>
          </a:prstGeom>
          <a:ln w="1905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B3BD0F1-69EF-3D27-76EA-08DA1F92AB49}"/>
              </a:ext>
            </a:extLst>
          </p:cNvPr>
          <p:cNvSpPr/>
          <p:nvPr/>
        </p:nvSpPr>
        <p:spPr>
          <a:xfrm>
            <a:off x="3415616" y="5153165"/>
            <a:ext cx="1528762" cy="295585"/>
          </a:xfrm>
          <a:prstGeom prst="roundRect">
            <a:avLst>
              <a:gd name="adj" fmla="val 36679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31929C-3B7B-DBDE-BFEF-DD19EBE0B927}"/>
              </a:ext>
            </a:extLst>
          </p:cNvPr>
          <p:cNvSpPr txBox="1"/>
          <p:nvPr/>
        </p:nvSpPr>
        <p:spPr>
          <a:xfrm>
            <a:off x="3454555" y="5193235"/>
            <a:ext cx="145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solidFill>
                  <a:srgbClr val="FFFAF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 AN APPOINTMENT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E202CBD5-52BE-D8DE-9DC4-29E83D4462E5}"/>
              </a:ext>
            </a:extLst>
          </p:cNvPr>
          <p:cNvSpPr/>
          <p:nvPr/>
        </p:nvSpPr>
        <p:spPr>
          <a:xfrm>
            <a:off x="5555236" y="2915028"/>
            <a:ext cx="2137831" cy="436629"/>
          </a:xfrm>
          <a:prstGeom prst="roundRect">
            <a:avLst>
              <a:gd name="adj" fmla="val 33074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4F757B-AF03-D541-7507-1488A710793B}"/>
              </a:ext>
            </a:extLst>
          </p:cNvPr>
          <p:cNvSpPr txBox="1"/>
          <p:nvPr/>
        </p:nvSpPr>
        <p:spPr>
          <a:xfrm>
            <a:off x="5636403" y="2979453"/>
            <a:ext cx="13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Nail Trimming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34CE62-352B-8A2E-AA43-08F00F58AD3B}"/>
              </a:ext>
            </a:extLst>
          </p:cNvPr>
          <p:cNvSpPr txBox="1"/>
          <p:nvPr/>
        </p:nvSpPr>
        <p:spPr>
          <a:xfrm>
            <a:off x="6835414" y="3001123"/>
            <a:ext cx="75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$18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C92AB12B-B7FA-806A-E871-658AA03A74DA}"/>
              </a:ext>
            </a:extLst>
          </p:cNvPr>
          <p:cNvSpPr/>
          <p:nvPr/>
        </p:nvSpPr>
        <p:spPr>
          <a:xfrm>
            <a:off x="5555236" y="3468350"/>
            <a:ext cx="2137831" cy="436629"/>
          </a:xfrm>
          <a:prstGeom prst="roundRect">
            <a:avLst>
              <a:gd name="adj" fmla="val 33074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C607F1-774E-0972-1F65-92F68576F3CA}"/>
              </a:ext>
            </a:extLst>
          </p:cNvPr>
          <p:cNvSpPr txBox="1"/>
          <p:nvPr/>
        </p:nvSpPr>
        <p:spPr>
          <a:xfrm>
            <a:off x="5636403" y="3532775"/>
            <a:ext cx="13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 Cleaning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D2BF8E-D9F0-DE72-7805-AA0C51FFE832}"/>
              </a:ext>
            </a:extLst>
          </p:cNvPr>
          <p:cNvSpPr txBox="1"/>
          <p:nvPr/>
        </p:nvSpPr>
        <p:spPr>
          <a:xfrm>
            <a:off x="6835414" y="3554445"/>
            <a:ext cx="75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9518FFAD-AF81-F507-0383-66C8A326D573}"/>
              </a:ext>
            </a:extLst>
          </p:cNvPr>
          <p:cNvSpPr/>
          <p:nvPr/>
        </p:nvSpPr>
        <p:spPr>
          <a:xfrm>
            <a:off x="5555236" y="4020132"/>
            <a:ext cx="2137831" cy="436629"/>
          </a:xfrm>
          <a:prstGeom prst="roundRect">
            <a:avLst>
              <a:gd name="adj" fmla="val 33074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32E92F-3013-851E-7C0C-3FD15D7D7F34}"/>
              </a:ext>
            </a:extLst>
          </p:cNvPr>
          <p:cNvSpPr txBox="1"/>
          <p:nvPr/>
        </p:nvSpPr>
        <p:spPr>
          <a:xfrm>
            <a:off x="5636403" y="4084557"/>
            <a:ext cx="14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Teeth Brushing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C25F7E-2C1E-7A1F-7FC0-60B5714D2554}"/>
              </a:ext>
            </a:extLst>
          </p:cNvPr>
          <p:cNvSpPr txBox="1"/>
          <p:nvPr/>
        </p:nvSpPr>
        <p:spPr>
          <a:xfrm>
            <a:off x="6835414" y="4106227"/>
            <a:ext cx="75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7806D67-AD97-2E2A-E6D6-287623C62137}"/>
              </a:ext>
            </a:extLst>
          </p:cNvPr>
          <p:cNvSpPr/>
          <p:nvPr/>
        </p:nvSpPr>
        <p:spPr>
          <a:xfrm>
            <a:off x="5555236" y="4571914"/>
            <a:ext cx="2137831" cy="436629"/>
          </a:xfrm>
          <a:prstGeom prst="roundRect">
            <a:avLst>
              <a:gd name="adj" fmla="val 33074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16283F-24D4-BF8D-8533-63E1AF0A9A8D}"/>
              </a:ext>
            </a:extLst>
          </p:cNvPr>
          <p:cNvSpPr txBox="1"/>
          <p:nvPr/>
        </p:nvSpPr>
        <p:spPr>
          <a:xfrm>
            <a:off x="5636403" y="4636339"/>
            <a:ext cx="13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Trim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B39088-0CB6-E4AB-165C-ABD40F0BB067}"/>
              </a:ext>
            </a:extLst>
          </p:cNvPr>
          <p:cNvSpPr txBox="1"/>
          <p:nvPr/>
        </p:nvSpPr>
        <p:spPr>
          <a:xfrm>
            <a:off x="6792686" y="4658009"/>
            <a:ext cx="798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$10 - $20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05F4DAC-E97E-A4D4-5F92-6C0874BADEAF}"/>
              </a:ext>
            </a:extLst>
          </p:cNvPr>
          <p:cNvSpPr/>
          <p:nvPr/>
        </p:nvSpPr>
        <p:spPr>
          <a:xfrm>
            <a:off x="5555236" y="5123696"/>
            <a:ext cx="2137831" cy="436629"/>
          </a:xfrm>
          <a:prstGeom prst="roundRect">
            <a:avLst>
              <a:gd name="adj" fmla="val 33074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8E4D92-0549-6934-2603-2DAAE37B7704}"/>
              </a:ext>
            </a:extLst>
          </p:cNvPr>
          <p:cNvSpPr txBox="1"/>
          <p:nvPr/>
        </p:nvSpPr>
        <p:spPr>
          <a:xfrm>
            <a:off x="5636403" y="5188121"/>
            <a:ext cx="13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Sanitary Trim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36D5F7-36BA-8A26-C30B-25CEA3B7B0D8}"/>
              </a:ext>
            </a:extLst>
          </p:cNvPr>
          <p:cNvSpPr txBox="1"/>
          <p:nvPr/>
        </p:nvSpPr>
        <p:spPr>
          <a:xfrm>
            <a:off x="6792686" y="5209791"/>
            <a:ext cx="798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$10 - $20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887B31-DC96-90FD-EEA4-FFFDBA0240E0}"/>
              </a:ext>
            </a:extLst>
          </p:cNvPr>
          <p:cNvSpPr/>
          <p:nvPr/>
        </p:nvSpPr>
        <p:spPr>
          <a:xfrm>
            <a:off x="8620904" y="2133413"/>
            <a:ext cx="3012374" cy="3879255"/>
          </a:xfrm>
          <a:prstGeom prst="rect">
            <a:avLst/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3579DAB-0B3C-1F1A-2D3D-24FAA5A2CA0C}"/>
              </a:ext>
            </a:extLst>
          </p:cNvPr>
          <p:cNvSpPr/>
          <p:nvPr/>
        </p:nvSpPr>
        <p:spPr>
          <a:xfrm>
            <a:off x="8759894" y="2260750"/>
            <a:ext cx="2711804" cy="925848"/>
          </a:xfrm>
          <a:prstGeom prst="roundRect">
            <a:avLst>
              <a:gd name="adj" fmla="val 12511"/>
            </a:avLst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 radius="1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77" t="-19856" r="-1214" b="-9702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5A2A5DB-D542-9FFC-F43A-865595A1A3F4}"/>
              </a:ext>
            </a:extLst>
          </p:cNvPr>
          <p:cNvSpPr/>
          <p:nvPr/>
        </p:nvSpPr>
        <p:spPr>
          <a:xfrm>
            <a:off x="8620904" y="5289068"/>
            <a:ext cx="3001079" cy="1127682"/>
          </a:xfrm>
          <a:prstGeom prst="roundRect">
            <a:avLst>
              <a:gd name="adj" fmla="val 38433"/>
            </a:avLst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B3C040-44DD-9A31-AC56-86C9DDDC1EFE}"/>
              </a:ext>
            </a:extLst>
          </p:cNvPr>
          <p:cNvSpPr txBox="1"/>
          <p:nvPr/>
        </p:nvSpPr>
        <p:spPr>
          <a:xfrm>
            <a:off x="9171603" y="2374670"/>
            <a:ext cx="188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AF4"/>
                </a:solidFill>
                <a:effectLst>
                  <a:glow rad="88900">
                    <a:srgbClr val="6688C4">
                      <a:alpha val="86761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8453928-2C6F-33F0-7358-9367F5522927}"/>
              </a:ext>
            </a:extLst>
          </p:cNvPr>
          <p:cNvSpPr txBox="1"/>
          <p:nvPr/>
        </p:nvSpPr>
        <p:spPr>
          <a:xfrm>
            <a:off x="9008082" y="2603663"/>
            <a:ext cx="2215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i="0" dirty="0">
                <a:solidFill>
                  <a:srgbClr val="FFFAF4"/>
                </a:solidFill>
                <a:effectLst>
                  <a:glow rad="50800">
                    <a:srgbClr val="6688C4">
                      <a:alpha val="87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dogs of any type, and any size! </a:t>
            </a:r>
          </a:p>
          <a:p>
            <a:pPr algn="ctr"/>
            <a:r>
              <a:rPr lang="en-US" sz="900" b="0" i="0" dirty="0">
                <a:solidFill>
                  <a:srgbClr val="FFFAF4"/>
                </a:solidFill>
                <a:effectLst>
                  <a:glow rad="50800">
                    <a:srgbClr val="6688C4">
                      <a:alpha val="87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Full grooming and individual service options available.</a:t>
            </a:r>
            <a:endParaRPr lang="en-US" sz="900" b="1" dirty="0">
              <a:solidFill>
                <a:srgbClr val="FFFAF4"/>
              </a:solidFill>
              <a:effectLst>
                <a:glow rad="50800">
                  <a:srgbClr val="6688C4">
                    <a:alpha val="87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15628CCC-FE31-4E13-94D5-6A7D5CC5E874}"/>
              </a:ext>
            </a:extLst>
          </p:cNvPr>
          <p:cNvSpPr/>
          <p:nvPr/>
        </p:nvSpPr>
        <p:spPr>
          <a:xfrm>
            <a:off x="8761056" y="3294011"/>
            <a:ext cx="2710642" cy="2427222"/>
          </a:xfrm>
          <a:prstGeom prst="roundRect">
            <a:avLst>
              <a:gd name="adj" fmla="val 8640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2BDF99B-C2E2-0E31-8DD0-DE77A1076840}"/>
              </a:ext>
            </a:extLst>
          </p:cNvPr>
          <p:cNvSpPr txBox="1"/>
          <p:nvPr/>
        </p:nvSpPr>
        <p:spPr>
          <a:xfrm>
            <a:off x="8950855" y="3418792"/>
            <a:ext cx="157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Groom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BEA95A3-D4D3-9389-FA2C-9D50BBD6921C}"/>
              </a:ext>
            </a:extLst>
          </p:cNvPr>
          <p:cNvSpPr txBox="1"/>
          <p:nvPr/>
        </p:nvSpPr>
        <p:spPr>
          <a:xfrm>
            <a:off x="8950856" y="3698093"/>
            <a:ext cx="2320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Coat wash with premium shampoo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brush and blow dry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haircut or trim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Nail trimming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E38BF6C-0141-70AE-55BD-5F8B5C9D3BFF}"/>
              </a:ext>
            </a:extLst>
          </p:cNvPr>
          <p:cNvSpPr txBox="1"/>
          <p:nvPr/>
        </p:nvSpPr>
        <p:spPr>
          <a:xfrm>
            <a:off x="8932836" y="4687607"/>
            <a:ext cx="100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 Dogs</a:t>
            </a:r>
          </a:p>
          <a:p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Dogs</a:t>
            </a:r>
          </a:p>
          <a:p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Dogs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5C19A7-A5C4-FA54-ECE3-CA3EE0BC9651}"/>
              </a:ext>
            </a:extLst>
          </p:cNvPr>
          <p:cNvSpPr txBox="1"/>
          <p:nvPr/>
        </p:nvSpPr>
        <p:spPr>
          <a:xfrm>
            <a:off x="10278052" y="4683211"/>
            <a:ext cx="100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$62</a:t>
            </a:r>
          </a:p>
          <a:p>
            <a:pPr algn="r"/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$72</a:t>
            </a:r>
          </a:p>
          <a:p>
            <a:pPr algn="r"/>
            <a:r>
              <a:rPr lang="en-US" sz="1000" b="0" i="0" dirty="0">
                <a:solidFill>
                  <a:srgbClr val="F4B1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$92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A09B713-01F8-193C-0300-1258D7028AE3}"/>
              </a:ext>
            </a:extLst>
          </p:cNvPr>
          <p:cNvCxnSpPr>
            <a:cxnSpLocks/>
          </p:cNvCxnSpPr>
          <p:nvPr/>
        </p:nvCxnSpPr>
        <p:spPr>
          <a:xfrm>
            <a:off x="8935737" y="4631351"/>
            <a:ext cx="2350504" cy="0"/>
          </a:xfrm>
          <a:prstGeom prst="line">
            <a:avLst/>
          </a:prstGeom>
          <a:ln w="1905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4BFC5A73-7507-B926-A082-D4FC28468541}"/>
              </a:ext>
            </a:extLst>
          </p:cNvPr>
          <p:cNvSpPr/>
          <p:nvPr/>
        </p:nvSpPr>
        <p:spPr>
          <a:xfrm>
            <a:off x="9335860" y="5304811"/>
            <a:ext cx="1528762" cy="295585"/>
          </a:xfrm>
          <a:prstGeom prst="roundRect">
            <a:avLst>
              <a:gd name="adj" fmla="val 36679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43E1E7-50C6-32FC-47E6-F26A8F2236AA}"/>
              </a:ext>
            </a:extLst>
          </p:cNvPr>
          <p:cNvSpPr txBox="1"/>
          <p:nvPr/>
        </p:nvSpPr>
        <p:spPr>
          <a:xfrm>
            <a:off x="9374799" y="5344881"/>
            <a:ext cx="145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solidFill>
                  <a:srgbClr val="FFFAF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 AN APPOINTMENT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DA60F0A-9512-3B05-7C94-51CAF7A2E777}"/>
              </a:ext>
            </a:extLst>
          </p:cNvPr>
          <p:cNvSpPr/>
          <p:nvPr/>
        </p:nvSpPr>
        <p:spPr>
          <a:xfrm>
            <a:off x="8761056" y="5833693"/>
            <a:ext cx="2710642" cy="606674"/>
          </a:xfrm>
          <a:prstGeom prst="roundRect">
            <a:avLst>
              <a:gd name="adj" fmla="val 31607"/>
            </a:avLst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62CFC3-0609-AE0B-317A-C5C3B29AEEAA}"/>
              </a:ext>
            </a:extLst>
          </p:cNvPr>
          <p:cNvSpPr txBox="1"/>
          <p:nvPr/>
        </p:nvSpPr>
        <p:spPr>
          <a:xfrm>
            <a:off x="8950855" y="5958474"/>
            <a:ext cx="157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Bath &amp; Brush</a:t>
            </a:r>
          </a:p>
        </p:txBody>
      </p:sp>
    </p:spTree>
    <p:extLst>
      <p:ext uri="{BB962C8B-B14F-4D97-AF65-F5344CB8AC3E}">
        <p14:creationId xmlns:p14="http://schemas.microsoft.com/office/powerpoint/2010/main" val="13679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453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Grooming Services – How to Select a Good Pet</a:t>
            </a:r>
          </a:p>
        </p:txBody>
      </p:sp>
      <p:sp>
        <p:nvSpPr>
          <p:cNvPr id="32" name="Round Same Side Corner Rectangle 31">
            <a:extLst>
              <a:ext uri="{FF2B5EF4-FFF2-40B4-BE49-F238E27FC236}">
                <a16:creationId xmlns:a16="http://schemas.microsoft.com/office/drawing/2014/main" id="{59B61524-F20B-F928-1EB4-AE82A8EDC891}"/>
              </a:ext>
            </a:extLst>
          </p:cNvPr>
          <p:cNvSpPr/>
          <p:nvPr/>
        </p:nvSpPr>
        <p:spPr>
          <a:xfrm>
            <a:off x="463136" y="902525"/>
            <a:ext cx="7730837" cy="4952057"/>
          </a:xfrm>
          <a:prstGeom prst="round2SameRect">
            <a:avLst>
              <a:gd name="adj1" fmla="val 5810"/>
              <a:gd name="adj2" fmla="val 0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2A5AAEB-7D69-343B-6497-4E5F878E4498}"/>
              </a:ext>
            </a:extLst>
          </p:cNvPr>
          <p:cNvSpPr/>
          <p:nvPr/>
        </p:nvSpPr>
        <p:spPr>
          <a:xfrm>
            <a:off x="1210996" y="2556524"/>
            <a:ext cx="6315352" cy="2866558"/>
          </a:xfrm>
          <a:prstGeom prst="roundRect">
            <a:avLst>
              <a:gd name="adj" fmla="val 12511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33" name="Round Same Side Corner Rectangle 32">
            <a:extLst>
              <a:ext uri="{FF2B5EF4-FFF2-40B4-BE49-F238E27FC236}">
                <a16:creationId xmlns:a16="http://schemas.microsoft.com/office/drawing/2014/main" id="{560F040C-CA40-C9E4-0856-6587DF793EB9}"/>
              </a:ext>
            </a:extLst>
          </p:cNvPr>
          <p:cNvSpPr/>
          <p:nvPr/>
        </p:nvSpPr>
        <p:spPr>
          <a:xfrm rot="10800000">
            <a:off x="463132" y="5825478"/>
            <a:ext cx="7730837" cy="593133"/>
          </a:xfrm>
          <a:prstGeom prst="round2SameRect">
            <a:avLst>
              <a:gd name="adj1" fmla="val 39316"/>
              <a:gd name="adj2" fmla="val 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2">
            <a:extLst>
              <a:ext uri="{FF2B5EF4-FFF2-40B4-BE49-F238E27FC236}">
                <a16:creationId xmlns:a16="http://schemas.microsoft.com/office/drawing/2014/main" id="{5DB5E7D0-2C81-87C0-A054-627219016465}"/>
              </a:ext>
            </a:extLst>
          </p:cNvPr>
          <p:cNvSpPr/>
          <p:nvPr/>
        </p:nvSpPr>
        <p:spPr>
          <a:xfrm>
            <a:off x="463137" y="902525"/>
            <a:ext cx="7730837" cy="5516088"/>
          </a:xfrm>
          <a:prstGeom prst="roundRect">
            <a:avLst>
              <a:gd name="adj" fmla="val 4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">
            <a:extLst>
              <a:ext uri="{FF2B5EF4-FFF2-40B4-BE49-F238E27FC236}">
                <a16:creationId xmlns:a16="http://schemas.microsoft.com/office/drawing/2014/main" id="{456EFDD7-DFA7-BAE0-36F7-6A2BE1FC564C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  <a:solidFill>
            <a:srgbClr val="FFFA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4CCE6A-C56F-B708-3B79-88B67CC639D6}"/>
              </a:ext>
            </a:extLst>
          </p:cNvPr>
          <p:cNvGrpSpPr/>
          <p:nvPr/>
        </p:nvGrpSpPr>
        <p:grpSpPr>
          <a:xfrm>
            <a:off x="801610" y="1041885"/>
            <a:ext cx="462808" cy="546014"/>
            <a:chOff x="1070876" y="1749274"/>
            <a:chExt cx="669902" cy="79034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B36CBD-19F8-6527-5821-A1455993F992}"/>
                </a:ext>
              </a:extLst>
            </p:cNvPr>
            <p:cNvSpPr/>
            <p:nvPr/>
          </p:nvSpPr>
          <p:spPr>
            <a:xfrm>
              <a:off x="1088427" y="1856418"/>
              <a:ext cx="652351" cy="652351"/>
            </a:xfrm>
            <a:prstGeom prst="ellipse">
              <a:avLst/>
            </a:prstGeom>
            <a:solidFill>
              <a:srgbClr val="668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Dog with solid fill">
              <a:extLst>
                <a:ext uri="{FF2B5EF4-FFF2-40B4-BE49-F238E27FC236}">
                  <a16:creationId xmlns:a16="http://schemas.microsoft.com/office/drawing/2014/main" id="{A236C6CA-F7FE-91C5-7E51-043E4D87C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7355" b="31630"/>
            <a:stretch/>
          </p:blipFill>
          <p:spPr>
            <a:xfrm rot="20842808">
              <a:off x="1070876" y="1749274"/>
              <a:ext cx="608565" cy="790343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4F5A16-613F-C876-DD5C-BEA56D0EB9C0}"/>
              </a:ext>
            </a:extLst>
          </p:cNvPr>
          <p:cNvSpPr txBox="1"/>
          <p:nvPr/>
        </p:nvSpPr>
        <p:spPr>
          <a:xfrm>
            <a:off x="1300071" y="1117717"/>
            <a:ext cx="159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Dog’s Life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FB5145-D071-6694-E69D-82C9726B67FC}"/>
              </a:ext>
            </a:extLst>
          </p:cNvPr>
          <p:cNvSpPr txBox="1"/>
          <p:nvPr/>
        </p:nvSpPr>
        <p:spPr>
          <a:xfrm>
            <a:off x="1287242" y="1350288"/>
            <a:ext cx="167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45A913-12F1-E71C-F76A-6118B7F55363}"/>
              </a:ext>
            </a:extLst>
          </p:cNvPr>
          <p:cNvSpPr txBox="1"/>
          <p:nvPr/>
        </p:nvSpPr>
        <p:spPr>
          <a:xfrm>
            <a:off x="3641500" y="1225241"/>
            <a:ext cx="145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343CD9-2483-10DE-1397-B44FC0AA7922}"/>
              </a:ext>
            </a:extLst>
          </p:cNvPr>
          <p:cNvSpPr txBox="1"/>
          <p:nvPr/>
        </p:nvSpPr>
        <p:spPr>
          <a:xfrm>
            <a:off x="5172697" y="1225440"/>
            <a:ext cx="10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B2FE38-9904-896C-F0FC-BAD430048BC2}"/>
              </a:ext>
            </a:extLst>
          </p:cNvPr>
          <p:cNvSpPr txBox="1"/>
          <p:nvPr/>
        </p:nvSpPr>
        <p:spPr>
          <a:xfrm>
            <a:off x="6322148" y="1227177"/>
            <a:ext cx="1571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742BCE-230F-C450-794D-782CED6BD64A}"/>
              </a:ext>
            </a:extLst>
          </p:cNvPr>
          <p:cNvSpPr txBox="1"/>
          <p:nvPr/>
        </p:nvSpPr>
        <p:spPr>
          <a:xfrm>
            <a:off x="2978506" y="1225241"/>
            <a:ext cx="601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9E6DD1-E623-23AA-CB41-2B06B3177CE9}"/>
              </a:ext>
            </a:extLst>
          </p:cNvPr>
          <p:cNvCxnSpPr>
            <a:cxnSpLocks/>
          </p:cNvCxnSpPr>
          <p:nvPr/>
        </p:nvCxnSpPr>
        <p:spPr>
          <a:xfrm>
            <a:off x="3727278" y="1456073"/>
            <a:ext cx="1385016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aret Down with solid fill">
            <a:extLst>
              <a:ext uri="{FF2B5EF4-FFF2-40B4-BE49-F238E27FC236}">
                <a16:creationId xmlns:a16="http://schemas.microsoft.com/office/drawing/2014/main" id="{32DAA4BF-D3B7-C685-E564-50F34B757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007283" y="1294406"/>
            <a:ext cx="105011" cy="105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FB1EB7-D0CB-6FB1-F7A3-24FE8C482009}"/>
                  </a:ext>
                </a:extLst>
              </p:cNvPr>
              <p:cNvSpPr txBox="1"/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©</m:t>
                    </m:r>
                    <m:r>
                      <a:rPr lang="en-US" sz="1100" b="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2023 A Dog’s Life – All Rights Reserved. </a:t>
                </a:r>
              </a:p>
              <a:p>
                <a:pPr algn="ctr"/>
                <a:r>
                  <a:rPr lang="en-US" sz="1100" dirty="0">
                    <a:solidFill>
                      <a:srgbClr val="FFFAF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7620 E McKellips Rd, Scottsdale, AZ 85257 | (602) 662-6262 | </a:t>
                </a:r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adogslife@gmail.com</a:t>
                </a:r>
              </a:p>
              <a:p>
                <a:pPr algn="ctr"/>
                <a:endParaRPr lang="en-US" sz="1100" b="1" dirty="0">
                  <a:solidFill>
                    <a:srgbClr val="FFFAF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FB1EB7-D0CB-6FB1-F7A3-24FE8C48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D2CFAE18-5DB4-5541-B173-EB36D9EAE77F}"/>
              </a:ext>
            </a:extLst>
          </p:cNvPr>
          <p:cNvGrpSpPr/>
          <p:nvPr/>
        </p:nvGrpSpPr>
        <p:grpSpPr>
          <a:xfrm>
            <a:off x="9318518" y="1060935"/>
            <a:ext cx="1658286" cy="508458"/>
            <a:chOff x="9355651" y="1060935"/>
            <a:chExt cx="1658286" cy="50845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8126C03-A643-49E3-C4AD-C2A358A82001}"/>
                </a:ext>
              </a:extLst>
            </p:cNvPr>
            <p:cNvGrpSpPr/>
            <p:nvPr/>
          </p:nvGrpSpPr>
          <p:grpSpPr>
            <a:xfrm>
              <a:off x="9355651" y="1060935"/>
              <a:ext cx="430975" cy="508458"/>
              <a:chOff x="1070876" y="1749274"/>
              <a:chExt cx="669902" cy="790343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B30AE9B-999A-4478-9F16-C93B18BFDA56}"/>
                  </a:ext>
                </a:extLst>
              </p:cNvPr>
              <p:cNvSpPr/>
              <p:nvPr/>
            </p:nvSpPr>
            <p:spPr>
              <a:xfrm>
                <a:off x="1088427" y="1856418"/>
                <a:ext cx="652351" cy="652351"/>
              </a:xfrm>
              <a:prstGeom prst="ellipse">
                <a:avLst/>
              </a:prstGeom>
              <a:solidFill>
                <a:srgbClr val="668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3" name="Graphic 52" descr="Dog with solid fill">
                <a:extLst>
                  <a:ext uri="{FF2B5EF4-FFF2-40B4-BE49-F238E27FC236}">
                    <a16:creationId xmlns:a16="http://schemas.microsoft.com/office/drawing/2014/main" id="{0C2FEE4F-62BB-0810-134D-1C6971D608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47355" b="31630"/>
              <a:stretch/>
            </p:blipFill>
            <p:spPr>
              <a:xfrm rot="20842808">
                <a:off x="1070876" y="1749274"/>
                <a:ext cx="608565" cy="790343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8BD5B-BD2E-3F78-C5F6-1C06E0DE0BB0}"/>
                </a:ext>
              </a:extLst>
            </p:cNvPr>
            <p:cNvSpPr txBox="1"/>
            <p:nvPr/>
          </p:nvSpPr>
          <p:spPr>
            <a:xfrm>
              <a:off x="9797981" y="1136767"/>
              <a:ext cx="1205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Dog’s Life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FAC5D2-7A89-2466-CCC0-1E3BC3C2D1E6}"/>
                </a:ext>
              </a:extLst>
            </p:cNvPr>
            <p:cNvSpPr txBox="1"/>
            <p:nvPr/>
          </p:nvSpPr>
          <p:spPr>
            <a:xfrm>
              <a:off x="9786626" y="1350288"/>
              <a:ext cx="12273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spc="30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GROOMING SERVICES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98EF4A2-0AF7-984C-560A-A6E21B6B7573}"/>
              </a:ext>
            </a:extLst>
          </p:cNvPr>
          <p:cNvSpPr txBox="1"/>
          <p:nvPr/>
        </p:nvSpPr>
        <p:spPr>
          <a:xfrm>
            <a:off x="9203299" y="1627775"/>
            <a:ext cx="60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268E7B-D2D8-6416-E895-F2D266F5E410}"/>
              </a:ext>
            </a:extLst>
          </p:cNvPr>
          <p:cNvSpPr txBox="1"/>
          <p:nvPr/>
        </p:nvSpPr>
        <p:spPr>
          <a:xfrm>
            <a:off x="9750641" y="1626389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B256B5-80D5-BAB2-A34E-C0E9844B645E}"/>
              </a:ext>
            </a:extLst>
          </p:cNvPr>
          <p:cNvSpPr txBox="1"/>
          <p:nvPr/>
        </p:nvSpPr>
        <p:spPr>
          <a:xfrm>
            <a:off x="8836945" y="1844385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46D2EB-4E86-E486-9AF3-CA0DD3F9E68F}"/>
              </a:ext>
            </a:extLst>
          </p:cNvPr>
          <p:cNvSpPr txBox="1"/>
          <p:nvPr/>
        </p:nvSpPr>
        <p:spPr>
          <a:xfrm>
            <a:off x="9970690" y="1840263"/>
            <a:ext cx="1353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5CDC0D-1ABC-EE55-6CAF-F40A16D05900}"/>
              </a:ext>
            </a:extLst>
          </p:cNvPr>
          <p:cNvCxnSpPr>
            <a:cxnSpLocks/>
          </p:cNvCxnSpPr>
          <p:nvPr/>
        </p:nvCxnSpPr>
        <p:spPr>
          <a:xfrm>
            <a:off x="9858029" y="1813580"/>
            <a:ext cx="1118775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Caret Down with solid fill">
            <a:extLst>
              <a:ext uri="{FF2B5EF4-FFF2-40B4-BE49-F238E27FC236}">
                <a16:creationId xmlns:a16="http://schemas.microsoft.com/office/drawing/2014/main" id="{77937654-913E-5D4A-822E-49CE52B3C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98887" y="1680925"/>
            <a:ext cx="105011" cy="105011"/>
          </a:xfrm>
          <a:prstGeom prst="rect">
            <a:avLst/>
          </a:prstGeom>
        </p:spPr>
      </p:pic>
      <p:pic>
        <p:nvPicPr>
          <p:cNvPr id="64" name="Graphic 63" descr="Caret Down with solid fill">
            <a:extLst>
              <a:ext uri="{FF2B5EF4-FFF2-40B4-BE49-F238E27FC236}">
                <a16:creationId xmlns:a16="http://schemas.microsoft.com/office/drawing/2014/main" id="{AA270C46-675E-7A0B-0D9D-156915C68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7526090" y="3772959"/>
            <a:ext cx="425431" cy="42543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B0B0FB-5F94-64F1-2D75-43D08E969218}"/>
              </a:ext>
            </a:extLst>
          </p:cNvPr>
          <p:cNvSpPr txBox="1"/>
          <p:nvPr/>
        </p:nvSpPr>
        <p:spPr>
          <a:xfrm>
            <a:off x="4458789" y="2880848"/>
            <a:ext cx="289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Do you (or someone you live with) have allergies?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4F195-F436-1E2E-5070-4589D440A1B6}"/>
              </a:ext>
            </a:extLst>
          </p:cNvPr>
          <p:cNvSpPr txBox="1"/>
          <p:nvPr/>
        </p:nvSpPr>
        <p:spPr>
          <a:xfrm>
            <a:off x="4458788" y="3792192"/>
            <a:ext cx="282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AF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comes first, and you would not want allergic reactions to always be happening. You can choose to have “low-allergen” pets to avoid such problems.</a:t>
            </a:r>
            <a:endParaRPr lang="en-US" sz="1100" b="1" dirty="0">
              <a:solidFill>
                <a:srgbClr val="FFF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B1D14A9-0FDC-3B80-D9EC-A2A81284CD29}"/>
              </a:ext>
            </a:extLst>
          </p:cNvPr>
          <p:cNvSpPr/>
          <p:nvPr/>
        </p:nvSpPr>
        <p:spPr>
          <a:xfrm>
            <a:off x="1485109" y="2828118"/>
            <a:ext cx="2805860" cy="2324536"/>
          </a:xfrm>
          <a:prstGeom prst="roundRect">
            <a:avLst>
              <a:gd name="adj" fmla="val 7794"/>
            </a:avLst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AF4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96782C-1CEE-69FA-4D56-24650347D6FE}"/>
              </a:ext>
            </a:extLst>
          </p:cNvPr>
          <p:cNvGrpSpPr/>
          <p:nvPr/>
        </p:nvGrpSpPr>
        <p:grpSpPr>
          <a:xfrm>
            <a:off x="4150345" y="5559475"/>
            <a:ext cx="436655" cy="58207"/>
            <a:chOff x="2366536" y="3500760"/>
            <a:chExt cx="436655" cy="58207"/>
          </a:xfrm>
          <a:solidFill>
            <a:srgbClr val="EFB585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672C5ED-F9EA-9B22-5912-CB256A327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6536" y="3500760"/>
              <a:ext cx="58207" cy="58207"/>
            </a:xfrm>
            <a:prstGeom prst="ellipse">
              <a:avLst/>
            </a:prstGeom>
            <a:grp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91E997B-6605-6DBF-355F-A8B7E2BB9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1148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FF4E31-CCAE-7573-B36A-098E3F902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60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C59F3B4-58F5-BA11-D454-CA3192B2B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0372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EFCA64-2C1D-BD1D-8B6F-7B0BD2C09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984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4A7CFFE-AEE3-6838-21D9-BD2B457D5483}"/>
              </a:ext>
            </a:extLst>
          </p:cNvPr>
          <p:cNvSpPr txBox="1"/>
          <p:nvPr/>
        </p:nvSpPr>
        <p:spPr>
          <a:xfrm>
            <a:off x="1851658" y="1773800"/>
            <a:ext cx="495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to get a furry friend? Here’s a Guide to Select a Good Pet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59E856-1610-DE98-C976-12ECA1588AAE}"/>
              </a:ext>
            </a:extLst>
          </p:cNvPr>
          <p:cNvSpPr txBox="1"/>
          <p:nvPr/>
        </p:nvSpPr>
        <p:spPr>
          <a:xfrm>
            <a:off x="8803452" y="2142184"/>
            <a:ext cx="2593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to get a </a:t>
            </a:r>
          </a:p>
          <a:p>
            <a:pPr algn="ctr"/>
            <a:r>
              <a:rPr lang="en-US" sz="140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furry friend? Here’s a Guide to Select a Good Pet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D33BA59-040F-6273-4D51-DEB663A29241}"/>
              </a:ext>
            </a:extLst>
          </p:cNvPr>
          <p:cNvSpPr/>
          <p:nvPr/>
        </p:nvSpPr>
        <p:spPr>
          <a:xfrm>
            <a:off x="8765528" y="2963057"/>
            <a:ext cx="2669423" cy="3069996"/>
          </a:xfrm>
          <a:prstGeom prst="roundRect">
            <a:avLst>
              <a:gd name="adj" fmla="val 9489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FE59C45-5C53-DADE-0F84-32FE5C0EC418}"/>
              </a:ext>
            </a:extLst>
          </p:cNvPr>
          <p:cNvSpPr/>
          <p:nvPr/>
        </p:nvSpPr>
        <p:spPr>
          <a:xfrm>
            <a:off x="8941832" y="3128062"/>
            <a:ext cx="2309264" cy="1652080"/>
          </a:xfrm>
          <a:prstGeom prst="roundRect">
            <a:avLst>
              <a:gd name="adj" fmla="val 7794"/>
            </a:avLst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AF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1A164D-A0C3-8D5F-A0C1-6C455E276470}"/>
              </a:ext>
            </a:extLst>
          </p:cNvPr>
          <p:cNvSpPr txBox="1"/>
          <p:nvPr/>
        </p:nvSpPr>
        <p:spPr>
          <a:xfrm>
            <a:off x="8921445" y="4863454"/>
            <a:ext cx="240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Do you (or someone you live with) have allergies?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526D85-5701-A5E2-8D50-C6789EA3B8CB}"/>
              </a:ext>
            </a:extLst>
          </p:cNvPr>
          <p:cNvSpPr txBox="1"/>
          <p:nvPr/>
        </p:nvSpPr>
        <p:spPr>
          <a:xfrm>
            <a:off x="8921445" y="5294516"/>
            <a:ext cx="240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FFFAF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comes first, and you would not want allergic reactions to always be happening. You can choose to have “low-allergen” pets to avoid such problems.</a:t>
            </a:r>
            <a:endParaRPr lang="en-US" sz="900" b="1" dirty="0">
              <a:solidFill>
                <a:srgbClr val="FFF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785658-2E02-C006-46C9-976AC16B5B8B}"/>
              </a:ext>
            </a:extLst>
          </p:cNvPr>
          <p:cNvGrpSpPr/>
          <p:nvPr/>
        </p:nvGrpSpPr>
        <p:grpSpPr>
          <a:xfrm>
            <a:off x="9897468" y="6201557"/>
            <a:ext cx="436655" cy="58207"/>
            <a:chOff x="2366536" y="3500760"/>
            <a:chExt cx="436655" cy="58207"/>
          </a:xfrm>
          <a:solidFill>
            <a:srgbClr val="EFB585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8DE8963-558D-4DC6-E49D-57AD14158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6536" y="3500760"/>
              <a:ext cx="58207" cy="58207"/>
            </a:xfrm>
            <a:prstGeom prst="ellipse">
              <a:avLst/>
            </a:prstGeom>
            <a:grp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3B5F5F7-5C90-6BFF-D45F-D0E69D2E5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1148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F38588E-5296-BA49-B553-6513ED707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60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BD4A612-136D-AFE8-A01A-40441383D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0372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AEFF43F-2505-8A36-DB39-50278684A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984" y="3500760"/>
              <a:ext cx="58207" cy="58207"/>
            </a:xfrm>
            <a:prstGeom prst="ellipse">
              <a:avLst/>
            </a:prstGeom>
            <a:noFill/>
            <a:ln w="6350">
              <a:solidFill>
                <a:srgbClr val="EFB5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Graphic 88" descr="Caret Down with solid fill">
            <a:extLst>
              <a:ext uri="{FF2B5EF4-FFF2-40B4-BE49-F238E27FC236}">
                <a16:creationId xmlns:a16="http://schemas.microsoft.com/office/drawing/2014/main" id="{BC697CC0-A572-E782-7B6C-22469C1C4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10361796" y="6061232"/>
            <a:ext cx="338856" cy="3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C97DCDCA-95B5-2453-17A3-B902E0AB9300}"/>
              </a:ext>
            </a:extLst>
          </p:cNvPr>
          <p:cNvSpPr/>
          <p:nvPr/>
        </p:nvSpPr>
        <p:spPr>
          <a:xfrm>
            <a:off x="463136" y="902525"/>
            <a:ext cx="7730837" cy="4952057"/>
          </a:xfrm>
          <a:prstGeom prst="round2SameRect">
            <a:avLst>
              <a:gd name="adj1" fmla="val 5810"/>
              <a:gd name="adj2" fmla="val 0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DFC61F14-8CD3-9FFA-7E03-9DB2C1B05CFD}"/>
              </a:ext>
            </a:extLst>
          </p:cNvPr>
          <p:cNvSpPr/>
          <p:nvPr/>
        </p:nvSpPr>
        <p:spPr>
          <a:xfrm rot="10800000">
            <a:off x="463132" y="5825478"/>
            <a:ext cx="7730837" cy="593133"/>
          </a:xfrm>
          <a:prstGeom prst="round2SameRect">
            <a:avLst>
              <a:gd name="adj1" fmla="val 39316"/>
              <a:gd name="adj2" fmla="val 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6849CA2D-4A8B-0A21-F70D-BFA656823B31}"/>
              </a:ext>
            </a:extLst>
          </p:cNvPr>
          <p:cNvSpPr/>
          <p:nvPr/>
        </p:nvSpPr>
        <p:spPr>
          <a:xfrm>
            <a:off x="463137" y="902525"/>
            <a:ext cx="7730837" cy="5516088"/>
          </a:xfrm>
          <a:prstGeom prst="roundRect">
            <a:avLst>
              <a:gd name="adj" fmla="val 4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19A94-CA8A-D1FF-BC73-6DACCB65EDE9}"/>
              </a:ext>
            </a:extLst>
          </p:cNvPr>
          <p:cNvGrpSpPr/>
          <p:nvPr/>
        </p:nvGrpSpPr>
        <p:grpSpPr>
          <a:xfrm>
            <a:off x="801610" y="1041885"/>
            <a:ext cx="462808" cy="546014"/>
            <a:chOff x="1070876" y="1749274"/>
            <a:chExt cx="669902" cy="79034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B879EB-54F8-E01E-AD34-9287BC62FC21}"/>
                </a:ext>
              </a:extLst>
            </p:cNvPr>
            <p:cNvSpPr/>
            <p:nvPr/>
          </p:nvSpPr>
          <p:spPr>
            <a:xfrm>
              <a:off x="1088427" y="1856418"/>
              <a:ext cx="652351" cy="652351"/>
            </a:xfrm>
            <a:prstGeom prst="ellipse">
              <a:avLst/>
            </a:prstGeom>
            <a:solidFill>
              <a:srgbClr val="668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9C66A188-913C-E517-C693-E0B8C1107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7355" b="31630"/>
            <a:stretch/>
          </p:blipFill>
          <p:spPr>
            <a:xfrm rot="20842808">
              <a:off x="1070876" y="1749274"/>
              <a:ext cx="608565" cy="79034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6A976D-1BB7-AF80-8233-353B4A85D81A}"/>
              </a:ext>
            </a:extLst>
          </p:cNvPr>
          <p:cNvSpPr txBox="1"/>
          <p:nvPr/>
        </p:nvSpPr>
        <p:spPr>
          <a:xfrm>
            <a:off x="1300071" y="1117717"/>
            <a:ext cx="159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Dog’s Life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6553D-1FE3-9CCF-2441-C8D03473612F}"/>
              </a:ext>
            </a:extLst>
          </p:cNvPr>
          <p:cNvSpPr txBox="1"/>
          <p:nvPr/>
        </p:nvSpPr>
        <p:spPr>
          <a:xfrm>
            <a:off x="1287242" y="1350288"/>
            <a:ext cx="167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6022A-F0F8-E5F1-A75D-6AC5D696BC78}"/>
              </a:ext>
            </a:extLst>
          </p:cNvPr>
          <p:cNvSpPr txBox="1"/>
          <p:nvPr/>
        </p:nvSpPr>
        <p:spPr>
          <a:xfrm>
            <a:off x="3641500" y="1225241"/>
            <a:ext cx="145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8C132-3D9C-3BD1-82F7-1300E15CF3C8}"/>
              </a:ext>
            </a:extLst>
          </p:cNvPr>
          <p:cNvSpPr txBox="1"/>
          <p:nvPr/>
        </p:nvSpPr>
        <p:spPr>
          <a:xfrm>
            <a:off x="5172697" y="1225440"/>
            <a:ext cx="10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EFC0A-2E70-5A79-BC15-2B31CFFC7BA9}"/>
              </a:ext>
            </a:extLst>
          </p:cNvPr>
          <p:cNvSpPr txBox="1"/>
          <p:nvPr/>
        </p:nvSpPr>
        <p:spPr>
          <a:xfrm>
            <a:off x="6322148" y="1227177"/>
            <a:ext cx="1571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E23B4-8135-50D0-7B9A-48F94CC2E0A8}"/>
              </a:ext>
            </a:extLst>
          </p:cNvPr>
          <p:cNvSpPr txBox="1"/>
          <p:nvPr/>
        </p:nvSpPr>
        <p:spPr>
          <a:xfrm>
            <a:off x="2978506" y="1225241"/>
            <a:ext cx="601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FB504B-6655-E5F8-A5B4-F8AC76683011}"/>
              </a:ext>
            </a:extLst>
          </p:cNvPr>
          <p:cNvCxnSpPr>
            <a:cxnSpLocks/>
          </p:cNvCxnSpPr>
          <p:nvPr/>
        </p:nvCxnSpPr>
        <p:spPr>
          <a:xfrm>
            <a:off x="5277494" y="1456073"/>
            <a:ext cx="880025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aret Down with solid fill">
            <a:extLst>
              <a:ext uri="{FF2B5EF4-FFF2-40B4-BE49-F238E27FC236}">
                <a16:creationId xmlns:a16="http://schemas.microsoft.com/office/drawing/2014/main" id="{48E83F57-8D46-CC6B-1102-31F4481B8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007283" y="1294406"/>
            <a:ext cx="105011" cy="105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2CD66E-0F07-5C77-757D-83B120D18F24}"/>
                  </a:ext>
                </a:extLst>
              </p:cNvPr>
              <p:cNvSpPr txBox="1"/>
              <p:nvPr/>
            </p:nvSpPr>
            <p:spPr>
              <a:xfrm>
                <a:off x="1230443" y="5913495"/>
                <a:ext cx="61962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©</m:t>
                    </m:r>
                    <m:r>
                      <a:rPr lang="en-US" sz="1100" b="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2023 A Dog’s Life – All Rights Reserved. </a:t>
                </a:r>
              </a:p>
              <a:p>
                <a:pPr algn="ctr"/>
                <a:r>
                  <a:rPr lang="en-US" sz="1100" dirty="0">
                    <a:solidFill>
                      <a:srgbClr val="FFFAF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7620 E McKellips Rd, Scottsdale, AZ 85257 | (602) 662-6262 | </a:t>
                </a:r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adogslife@gmail.com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2CD66E-0F07-5C77-757D-83B120D1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43" y="5913495"/>
                <a:ext cx="6196216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66BE33ED-CC25-EF49-97E3-03F6DF4F4F31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  <a:solidFill>
            <a:srgbClr val="FFFA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521F13-7D0A-79D9-37D0-73183B2F872D}"/>
              </a:ext>
            </a:extLst>
          </p:cNvPr>
          <p:cNvGrpSpPr/>
          <p:nvPr/>
        </p:nvGrpSpPr>
        <p:grpSpPr>
          <a:xfrm>
            <a:off x="9318518" y="1060935"/>
            <a:ext cx="1658286" cy="508458"/>
            <a:chOff x="9355651" y="1060935"/>
            <a:chExt cx="1658286" cy="50845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DE850C-FE62-A872-9918-6EE452843B0A}"/>
                </a:ext>
              </a:extLst>
            </p:cNvPr>
            <p:cNvGrpSpPr/>
            <p:nvPr/>
          </p:nvGrpSpPr>
          <p:grpSpPr>
            <a:xfrm>
              <a:off x="9355651" y="1060935"/>
              <a:ext cx="430975" cy="508458"/>
              <a:chOff x="1070876" y="1749274"/>
              <a:chExt cx="669902" cy="79034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E421537-7E74-F049-2875-59C3F9A49EE4}"/>
                  </a:ext>
                </a:extLst>
              </p:cNvPr>
              <p:cNvSpPr/>
              <p:nvPr/>
            </p:nvSpPr>
            <p:spPr>
              <a:xfrm>
                <a:off x="1088427" y="1856418"/>
                <a:ext cx="652351" cy="652351"/>
              </a:xfrm>
              <a:prstGeom prst="ellipse">
                <a:avLst/>
              </a:prstGeom>
              <a:solidFill>
                <a:srgbClr val="668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 descr="Dog with solid fill">
                <a:extLst>
                  <a:ext uri="{FF2B5EF4-FFF2-40B4-BE49-F238E27FC236}">
                    <a16:creationId xmlns:a16="http://schemas.microsoft.com/office/drawing/2014/main" id="{C6696F62-1FE1-A1F8-B392-53A5E6549F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47355" b="31630"/>
              <a:stretch/>
            </p:blipFill>
            <p:spPr>
              <a:xfrm rot="20842808">
                <a:off x="1070876" y="1749274"/>
                <a:ext cx="608565" cy="790343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175EFF-68FB-647C-0EBE-E1887B528A0F}"/>
                </a:ext>
              </a:extLst>
            </p:cNvPr>
            <p:cNvSpPr txBox="1"/>
            <p:nvPr/>
          </p:nvSpPr>
          <p:spPr>
            <a:xfrm>
              <a:off x="9797981" y="1136767"/>
              <a:ext cx="1205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Dog’s Life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3B5D62-884E-9CC3-B34C-626FE0B6B1A6}"/>
                </a:ext>
              </a:extLst>
            </p:cNvPr>
            <p:cNvSpPr txBox="1"/>
            <p:nvPr/>
          </p:nvSpPr>
          <p:spPr>
            <a:xfrm>
              <a:off x="9786626" y="1350288"/>
              <a:ext cx="12273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spc="30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GROOMING SERVICES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F605076-091F-DD71-BC4B-6A3AE20AC5DF}"/>
              </a:ext>
            </a:extLst>
          </p:cNvPr>
          <p:cNvSpPr txBox="1"/>
          <p:nvPr/>
        </p:nvSpPr>
        <p:spPr>
          <a:xfrm>
            <a:off x="9203299" y="1627775"/>
            <a:ext cx="60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01E42-1B24-1CD4-B381-D5073FE371F2}"/>
              </a:ext>
            </a:extLst>
          </p:cNvPr>
          <p:cNvSpPr txBox="1"/>
          <p:nvPr/>
        </p:nvSpPr>
        <p:spPr>
          <a:xfrm>
            <a:off x="9750641" y="1626389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BC688D-69A4-33DC-9CE2-2E0C0379F8D0}"/>
              </a:ext>
            </a:extLst>
          </p:cNvPr>
          <p:cNvSpPr txBox="1"/>
          <p:nvPr/>
        </p:nvSpPr>
        <p:spPr>
          <a:xfrm>
            <a:off x="8836945" y="1844385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E8A452-CC64-23CC-AEEF-6A349B02FDB5}"/>
              </a:ext>
            </a:extLst>
          </p:cNvPr>
          <p:cNvSpPr txBox="1"/>
          <p:nvPr/>
        </p:nvSpPr>
        <p:spPr>
          <a:xfrm>
            <a:off x="9970690" y="1840263"/>
            <a:ext cx="1353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pic>
        <p:nvPicPr>
          <p:cNvPr id="44" name="Graphic 43" descr="Caret Down with solid fill">
            <a:extLst>
              <a:ext uri="{FF2B5EF4-FFF2-40B4-BE49-F238E27FC236}">
                <a16:creationId xmlns:a16="http://schemas.microsoft.com/office/drawing/2014/main" id="{F9BAB561-F5F9-4DE5-E6C8-E9DA8DF3F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98887" y="1680925"/>
            <a:ext cx="105011" cy="105011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DA9004-AEBF-A703-8C07-27919DD1CD7B}"/>
              </a:ext>
            </a:extLst>
          </p:cNvPr>
          <p:cNvCxnSpPr>
            <a:cxnSpLocks/>
          </p:cNvCxnSpPr>
          <p:nvPr/>
        </p:nvCxnSpPr>
        <p:spPr>
          <a:xfrm>
            <a:off x="9089630" y="2024273"/>
            <a:ext cx="756234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4B615D-8DE1-008D-D53F-1108E165C5C6}"/>
              </a:ext>
            </a:extLst>
          </p:cNvPr>
          <p:cNvSpPr txBox="1"/>
          <p:nvPr/>
        </p:nvSpPr>
        <p:spPr>
          <a:xfrm>
            <a:off x="4519586" y="2039008"/>
            <a:ext cx="31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our store!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D26AB25-52FE-C2BD-1AE3-C75D44A5A935}"/>
              </a:ext>
            </a:extLst>
          </p:cNvPr>
          <p:cNvSpPr/>
          <p:nvPr/>
        </p:nvSpPr>
        <p:spPr>
          <a:xfrm>
            <a:off x="840457" y="1921662"/>
            <a:ext cx="3378424" cy="3339785"/>
          </a:xfrm>
          <a:prstGeom prst="roundRect">
            <a:avLst>
              <a:gd name="adj" fmla="val 7794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904" t="-534" r="-1125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790182-0C9C-8E74-66FF-01E786963286}"/>
              </a:ext>
            </a:extLst>
          </p:cNvPr>
          <p:cNvSpPr txBox="1"/>
          <p:nvPr/>
        </p:nvSpPr>
        <p:spPr>
          <a:xfrm>
            <a:off x="4519586" y="2361723"/>
            <a:ext cx="315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Dog’s Life Grooming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18021C-00E9-48EF-0235-E950DDAE85FF}"/>
              </a:ext>
            </a:extLst>
          </p:cNvPr>
          <p:cNvSpPr txBox="1"/>
          <p:nvPr/>
        </p:nvSpPr>
        <p:spPr>
          <a:xfrm>
            <a:off x="4519585" y="3291906"/>
            <a:ext cx="211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7620 E McKellips Rd, </a:t>
            </a:r>
          </a:p>
          <a:p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Scottsdale, AZ 85257</a:t>
            </a:r>
            <a:endParaRPr lang="en-US" sz="1400" b="1" dirty="0">
              <a:solidFill>
                <a:srgbClr val="6688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76EF5-7F26-2F77-DDFC-79C971EF4D7E}"/>
              </a:ext>
            </a:extLst>
          </p:cNvPr>
          <p:cNvSpPr txBox="1"/>
          <p:nvPr/>
        </p:nvSpPr>
        <p:spPr>
          <a:xfrm>
            <a:off x="4519585" y="4289890"/>
            <a:ext cx="1014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- Fri </a:t>
            </a:r>
          </a:p>
          <a:p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</a:p>
          <a:p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16A5C3-AB43-7068-BA3C-25C1620C5858}"/>
              </a:ext>
            </a:extLst>
          </p:cNvPr>
          <p:cNvSpPr txBox="1"/>
          <p:nvPr/>
        </p:nvSpPr>
        <p:spPr>
          <a:xfrm>
            <a:off x="5342461" y="4289889"/>
            <a:ext cx="1914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08:00 am – 05:00 pm</a:t>
            </a:r>
          </a:p>
          <a:p>
            <a:pPr algn="r"/>
            <a:r>
              <a:rPr lang="en-US" sz="1400" i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appointment only</a:t>
            </a:r>
          </a:p>
          <a:p>
            <a:pPr algn="r"/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928B3-D929-8FB6-0463-48989BE95AA3}"/>
              </a:ext>
            </a:extLst>
          </p:cNvPr>
          <p:cNvSpPr txBox="1"/>
          <p:nvPr/>
        </p:nvSpPr>
        <p:spPr>
          <a:xfrm>
            <a:off x="4510131" y="4008464"/>
            <a:ext cx="191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Hours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B9E9BCD-62B1-C304-E833-3873936C69BC}"/>
              </a:ext>
            </a:extLst>
          </p:cNvPr>
          <p:cNvSpPr/>
          <p:nvPr/>
        </p:nvSpPr>
        <p:spPr>
          <a:xfrm>
            <a:off x="8836945" y="2168408"/>
            <a:ext cx="2514598" cy="1871586"/>
          </a:xfrm>
          <a:prstGeom prst="roundRect">
            <a:avLst>
              <a:gd name="adj" fmla="val 7794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2" t="-4037" b="-453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503C91-D38D-9E63-720A-3C0399A404A0}"/>
              </a:ext>
            </a:extLst>
          </p:cNvPr>
          <p:cNvSpPr txBox="1"/>
          <p:nvPr/>
        </p:nvSpPr>
        <p:spPr>
          <a:xfrm>
            <a:off x="8836945" y="4105223"/>
            <a:ext cx="315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our store!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FE65ED-FB6C-E325-AFA7-F528252AD256}"/>
              </a:ext>
            </a:extLst>
          </p:cNvPr>
          <p:cNvSpPr txBox="1"/>
          <p:nvPr/>
        </p:nvSpPr>
        <p:spPr>
          <a:xfrm>
            <a:off x="8836945" y="4342303"/>
            <a:ext cx="26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Dog’s Life Grooming Services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E2EE5D-08CB-1784-B28A-FAE8384ECB0E}"/>
              </a:ext>
            </a:extLst>
          </p:cNvPr>
          <p:cNvSpPr txBox="1"/>
          <p:nvPr/>
        </p:nvSpPr>
        <p:spPr>
          <a:xfrm>
            <a:off x="8836945" y="4988634"/>
            <a:ext cx="211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7620 E McKellips Rd, </a:t>
            </a:r>
          </a:p>
          <a:p>
            <a:r>
              <a:rPr lang="en-US" sz="12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Scottsdale, AZ 85257</a:t>
            </a:r>
            <a:endParaRPr lang="en-US" sz="1200" b="1" dirty="0">
              <a:solidFill>
                <a:srgbClr val="6688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BD5F6-48E5-4B79-7685-FB8B0C443E04}"/>
              </a:ext>
            </a:extLst>
          </p:cNvPr>
          <p:cNvSpPr txBox="1"/>
          <p:nvPr/>
        </p:nvSpPr>
        <p:spPr>
          <a:xfrm>
            <a:off x="8891655" y="5755090"/>
            <a:ext cx="101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- Fri </a:t>
            </a:r>
          </a:p>
          <a:p>
            <a:r>
              <a:rPr lang="en-US" sz="12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</a:p>
          <a:p>
            <a:r>
              <a:rPr lang="en-US" sz="12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A9A295-C225-7004-60FE-D2234CBE4380}"/>
              </a:ext>
            </a:extLst>
          </p:cNvPr>
          <p:cNvSpPr txBox="1"/>
          <p:nvPr/>
        </p:nvSpPr>
        <p:spPr>
          <a:xfrm>
            <a:off x="9495886" y="5755089"/>
            <a:ext cx="191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08:00 am – 05:00 pm</a:t>
            </a:r>
          </a:p>
          <a:p>
            <a:pPr algn="r"/>
            <a:r>
              <a:rPr lang="en-US" sz="1200" i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appointment only</a:t>
            </a:r>
          </a:p>
          <a:p>
            <a:pPr algn="r"/>
            <a:r>
              <a:rPr lang="en-US" sz="12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AF6515-B269-3087-32CB-3894A367E579}"/>
              </a:ext>
            </a:extLst>
          </p:cNvPr>
          <p:cNvSpPr txBox="1"/>
          <p:nvPr/>
        </p:nvSpPr>
        <p:spPr>
          <a:xfrm>
            <a:off x="8867203" y="5505194"/>
            <a:ext cx="1585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Hours</a:t>
            </a:r>
          </a:p>
        </p:txBody>
      </p:sp>
    </p:spTree>
    <p:extLst>
      <p:ext uri="{BB962C8B-B14F-4D97-AF65-F5344CB8AC3E}">
        <p14:creationId xmlns:p14="http://schemas.microsoft.com/office/powerpoint/2010/main" val="209518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B67FBE2E-37F4-9EB6-6AC4-86A78A1E73DA}"/>
              </a:ext>
            </a:extLst>
          </p:cNvPr>
          <p:cNvSpPr/>
          <p:nvPr/>
        </p:nvSpPr>
        <p:spPr>
          <a:xfrm>
            <a:off x="463136" y="902525"/>
            <a:ext cx="7730837" cy="4952057"/>
          </a:xfrm>
          <a:prstGeom prst="round2SameRect">
            <a:avLst>
              <a:gd name="adj1" fmla="val 5810"/>
              <a:gd name="adj2" fmla="val 0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C2279359-064F-65DC-6204-BAC95A60C56C}"/>
              </a:ext>
            </a:extLst>
          </p:cNvPr>
          <p:cNvSpPr/>
          <p:nvPr/>
        </p:nvSpPr>
        <p:spPr>
          <a:xfrm rot="10800000">
            <a:off x="463132" y="5825478"/>
            <a:ext cx="7730837" cy="593133"/>
          </a:xfrm>
          <a:prstGeom prst="round2SameRect">
            <a:avLst>
              <a:gd name="adj1" fmla="val 39316"/>
              <a:gd name="adj2" fmla="val 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6655AA88-5A67-F808-C70B-CDC622C9995A}"/>
              </a:ext>
            </a:extLst>
          </p:cNvPr>
          <p:cNvSpPr/>
          <p:nvPr/>
        </p:nvSpPr>
        <p:spPr>
          <a:xfrm>
            <a:off x="463137" y="902525"/>
            <a:ext cx="7730837" cy="5516088"/>
          </a:xfrm>
          <a:prstGeom prst="roundRect">
            <a:avLst>
              <a:gd name="adj" fmla="val 4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7F212D-E73B-AF7B-469A-EDA4866B3F8A}"/>
              </a:ext>
            </a:extLst>
          </p:cNvPr>
          <p:cNvGrpSpPr/>
          <p:nvPr/>
        </p:nvGrpSpPr>
        <p:grpSpPr>
          <a:xfrm>
            <a:off x="801610" y="1041885"/>
            <a:ext cx="462808" cy="546014"/>
            <a:chOff x="1070876" y="1749274"/>
            <a:chExt cx="669902" cy="79034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F65BD8-4FCD-D26B-9D3C-EBD093B7817D}"/>
                </a:ext>
              </a:extLst>
            </p:cNvPr>
            <p:cNvSpPr/>
            <p:nvPr/>
          </p:nvSpPr>
          <p:spPr>
            <a:xfrm>
              <a:off x="1088427" y="1856418"/>
              <a:ext cx="652351" cy="652351"/>
            </a:xfrm>
            <a:prstGeom prst="ellipse">
              <a:avLst/>
            </a:prstGeom>
            <a:solidFill>
              <a:srgbClr val="668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00CE7196-B3E8-FD16-177B-7499889EF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7355" b="31630"/>
            <a:stretch/>
          </p:blipFill>
          <p:spPr>
            <a:xfrm rot="20842808">
              <a:off x="1070876" y="1749274"/>
              <a:ext cx="608565" cy="79034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4ACC6C-0E82-BA0E-62C0-F9B47919CD76}"/>
              </a:ext>
            </a:extLst>
          </p:cNvPr>
          <p:cNvSpPr txBox="1"/>
          <p:nvPr/>
        </p:nvSpPr>
        <p:spPr>
          <a:xfrm>
            <a:off x="1300071" y="1117717"/>
            <a:ext cx="159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Dog’s Life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25F31-05B8-64F2-4568-40ADAC590C99}"/>
              </a:ext>
            </a:extLst>
          </p:cNvPr>
          <p:cNvSpPr txBox="1"/>
          <p:nvPr/>
        </p:nvSpPr>
        <p:spPr>
          <a:xfrm>
            <a:off x="1287242" y="1350288"/>
            <a:ext cx="167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CEEE-2AC2-1EDF-7900-C3E9C6C80B03}"/>
              </a:ext>
            </a:extLst>
          </p:cNvPr>
          <p:cNvSpPr txBox="1"/>
          <p:nvPr/>
        </p:nvSpPr>
        <p:spPr>
          <a:xfrm>
            <a:off x="3641500" y="1225241"/>
            <a:ext cx="1454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71DE0-6B9B-C632-9CD0-201E975EF75E}"/>
              </a:ext>
            </a:extLst>
          </p:cNvPr>
          <p:cNvSpPr txBox="1"/>
          <p:nvPr/>
        </p:nvSpPr>
        <p:spPr>
          <a:xfrm>
            <a:off x="5172697" y="1225440"/>
            <a:ext cx="10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B0EF-7752-F447-BDEB-43E9E3B31CD4}"/>
              </a:ext>
            </a:extLst>
          </p:cNvPr>
          <p:cNvSpPr txBox="1"/>
          <p:nvPr/>
        </p:nvSpPr>
        <p:spPr>
          <a:xfrm>
            <a:off x="6322148" y="1227177"/>
            <a:ext cx="1629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DD355-7C35-5CDC-32CF-FD6BD861CCF6}"/>
              </a:ext>
            </a:extLst>
          </p:cNvPr>
          <p:cNvSpPr txBox="1"/>
          <p:nvPr/>
        </p:nvSpPr>
        <p:spPr>
          <a:xfrm>
            <a:off x="2978506" y="1225241"/>
            <a:ext cx="601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6DF6D4-F215-606F-AF85-50D0AEE4CFC8}"/>
              </a:ext>
            </a:extLst>
          </p:cNvPr>
          <p:cNvCxnSpPr>
            <a:cxnSpLocks/>
          </p:cNvCxnSpPr>
          <p:nvPr/>
        </p:nvCxnSpPr>
        <p:spPr>
          <a:xfrm>
            <a:off x="6438609" y="1456073"/>
            <a:ext cx="1401885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aret Down with solid fill">
            <a:extLst>
              <a:ext uri="{FF2B5EF4-FFF2-40B4-BE49-F238E27FC236}">
                <a16:creationId xmlns:a16="http://schemas.microsoft.com/office/drawing/2014/main" id="{AF8CA826-87B0-3624-0D43-AFCB3147A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007283" y="1294406"/>
            <a:ext cx="105011" cy="105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C31800-EF04-4B13-353E-C4B1C535A134}"/>
                  </a:ext>
                </a:extLst>
              </p:cNvPr>
              <p:cNvSpPr txBox="1"/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©</m:t>
                    </m:r>
                    <m:r>
                      <a:rPr lang="en-US" sz="1100" b="0" i="1" smtClean="0">
                        <a:solidFill>
                          <a:srgbClr val="FFFAF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2023 A Dog’s Life – All Rights Reserved. </a:t>
                </a:r>
              </a:p>
              <a:p>
                <a:pPr algn="ctr"/>
                <a:r>
                  <a:rPr lang="en-US" sz="1100" dirty="0">
                    <a:solidFill>
                      <a:srgbClr val="FFFAF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7620 E McKellips Rd, Scottsdale, AZ 85257 | (602) 662-6262 | </a:t>
                </a:r>
                <a:r>
                  <a:rPr lang="en-US" sz="1100" b="0" i="0" dirty="0">
                    <a:solidFill>
                      <a:srgbClr val="FFFAF4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adogslife@gmail.com</a:t>
                </a:r>
              </a:p>
              <a:p>
                <a:pPr algn="ctr"/>
                <a:endParaRPr lang="en-US" sz="1100" b="1" dirty="0">
                  <a:solidFill>
                    <a:srgbClr val="FFFAF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C31800-EF04-4B13-353E-C4B1C535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43" y="5913495"/>
                <a:ext cx="6196216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7E6EBB8F-053E-CDDC-4117-C93136C81C28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  <a:solidFill>
            <a:srgbClr val="FFFA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D40C3C-5A2B-BF3F-5591-129C64DBFE9B}"/>
              </a:ext>
            </a:extLst>
          </p:cNvPr>
          <p:cNvGrpSpPr/>
          <p:nvPr/>
        </p:nvGrpSpPr>
        <p:grpSpPr>
          <a:xfrm>
            <a:off x="9318518" y="1060935"/>
            <a:ext cx="1658286" cy="508458"/>
            <a:chOff x="9355651" y="1060935"/>
            <a:chExt cx="1658286" cy="5084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D1E395-DE18-8C52-2EC0-3A947088C330}"/>
                </a:ext>
              </a:extLst>
            </p:cNvPr>
            <p:cNvGrpSpPr/>
            <p:nvPr/>
          </p:nvGrpSpPr>
          <p:grpSpPr>
            <a:xfrm>
              <a:off x="9355651" y="1060935"/>
              <a:ext cx="430975" cy="508458"/>
              <a:chOff x="1070876" y="1749274"/>
              <a:chExt cx="669902" cy="79034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C854EB1-CE6D-612D-4FC3-533B5F4D7118}"/>
                  </a:ext>
                </a:extLst>
              </p:cNvPr>
              <p:cNvSpPr/>
              <p:nvPr/>
            </p:nvSpPr>
            <p:spPr>
              <a:xfrm>
                <a:off x="1088427" y="1856418"/>
                <a:ext cx="652351" cy="652351"/>
              </a:xfrm>
              <a:prstGeom prst="ellipse">
                <a:avLst/>
              </a:prstGeom>
              <a:solidFill>
                <a:srgbClr val="668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Graphic 24" descr="Dog with solid fill">
                <a:extLst>
                  <a:ext uri="{FF2B5EF4-FFF2-40B4-BE49-F238E27FC236}">
                    <a16:creationId xmlns:a16="http://schemas.microsoft.com/office/drawing/2014/main" id="{F710CE20-E5F0-9C8B-40EF-5014C921C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47355" b="31630"/>
              <a:stretch/>
            </p:blipFill>
            <p:spPr>
              <a:xfrm rot="20842808">
                <a:off x="1070876" y="1749274"/>
                <a:ext cx="608565" cy="790343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F64B9-9A3A-53C6-E7AA-1491A32A6A26}"/>
                </a:ext>
              </a:extLst>
            </p:cNvPr>
            <p:cNvSpPr txBox="1"/>
            <p:nvPr/>
          </p:nvSpPr>
          <p:spPr>
            <a:xfrm>
              <a:off x="9797981" y="1136767"/>
              <a:ext cx="1205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Dog’s Life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2DC068-4819-4B30-8CA8-1EE8F5DF2A18}"/>
                </a:ext>
              </a:extLst>
            </p:cNvPr>
            <p:cNvSpPr txBox="1"/>
            <p:nvPr/>
          </p:nvSpPr>
          <p:spPr>
            <a:xfrm>
              <a:off x="9786626" y="1350288"/>
              <a:ext cx="12273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spc="30" dirty="0">
                  <a:solidFill>
                    <a:srgbClr val="6688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GROOMING SERVICES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0AF580F-C17B-2CFB-DB7E-67365DB78BAF}"/>
              </a:ext>
            </a:extLst>
          </p:cNvPr>
          <p:cNvSpPr txBox="1"/>
          <p:nvPr/>
        </p:nvSpPr>
        <p:spPr>
          <a:xfrm>
            <a:off x="9203299" y="1627775"/>
            <a:ext cx="60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7CC91-5BBE-3089-FF41-B79DE25BA948}"/>
              </a:ext>
            </a:extLst>
          </p:cNvPr>
          <p:cNvSpPr txBox="1"/>
          <p:nvPr/>
        </p:nvSpPr>
        <p:spPr>
          <a:xfrm>
            <a:off x="9750641" y="1626389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496134-FDF5-3716-8DDC-2B6B3E2F9720}"/>
              </a:ext>
            </a:extLst>
          </p:cNvPr>
          <p:cNvSpPr txBox="1"/>
          <p:nvPr/>
        </p:nvSpPr>
        <p:spPr>
          <a:xfrm>
            <a:off x="8836945" y="1844385"/>
            <a:ext cx="1263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A99E1-48BB-76E2-F116-93EA48DB521D}"/>
              </a:ext>
            </a:extLst>
          </p:cNvPr>
          <p:cNvSpPr txBox="1"/>
          <p:nvPr/>
        </p:nvSpPr>
        <p:spPr>
          <a:xfrm>
            <a:off x="9970690" y="1840263"/>
            <a:ext cx="1353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spc="3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pic>
        <p:nvPicPr>
          <p:cNvPr id="31" name="Graphic 30" descr="Caret Down with solid fill">
            <a:extLst>
              <a:ext uri="{FF2B5EF4-FFF2-40B4-BE49-F238E27FC236}">
                <a16:creationId xmlns:a16="http://schemas.microsoft.com/office/drawing/2014/main" id="{ED4E143B-730E-0FB8-CC2B-15BBE0D2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98887" y="1680925"/>
            <a:ext cx="105011" cy="1050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2E35BF1-67B3-AAB6-2589-CA8584EAD6F0}"/>
              </a:ext>
            </a:extLst>
          </p:cNvPr>
          <p:cNvSpPr txBox="1"/>
          <p:nvPr/>
        </p:nvSpPr>
        <p:spPr>
          <a:xfrm>
            <a:off x="4519586" y="2120651"/>
            <a:ext cx="315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633D1-9C61-0196-6B9C-BF81EC01D9A5}"/>
              </a:ext>
            </a:extLst>
          </p:cNvPr>
          <p:cNvSpPr txBox="1"/>
          <p:nvPr/>
        </p:nvSpPr>
        <p:spPr>
          <a:xfrm>
            <a:off x="4519585" y="2520761"/>
            <a:ext cx="279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7620 E McKellips Rd, </a:t>
            </a:r>
          </a:p>
          <a:p>
            <a:r>
              <a:rPr lang="en-US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Scottsdale, AZ 85257</a:t>
            </a:r>
            <a:endParaRPr lang="en-US" b="1" dirty="0">
              <a:solidFill>
                <a:srgbClr val="6688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B16EA8-0533-B772-6EC8-A208C2C76D61}"/>
              </a:ext>
            </a:extLst>
          </p:cNvPr>
          <p:cNvSpPr txBox="1"/>
          <p:nvPr/>
        </p:nvSpPr>
        <p:spPr>
          <a:xfrm>
            <a:off x="4519585" y="3192491"/>
            <a:ext cx="211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(602) 662-6262</a:t>
            </a:r>
            <a:endParaRPr lang="en-US" b="1" dirty="0">
              <a:solidFill>
                <a:srgbClr val="F4B1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254A53-58EA-B61D-CB0B-CC9906113F67}"/>
              </a:ext>
            </a:extLst>
          </p:cNvPr>
          <p:cNvSpPr txBox="1"/>
          <p:nvPr/>
        </p:nvSpPr>
        <p:spPr>
          <a:xfrm>
            <a:off x="4519585" y="3632294"/>
            <a:ext cx="2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adogslife@gmail.com</a:t>
            </a:r>
            <a:endParaRPr lang="en-US" b="1" u="sng" dirty="0">
              <a:solidFill>
                <a:srgbClr val="F4B1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1A9404-C4B7-4985-12F4-E6F4852ADEAD}"/>
              </a:ext>
            </a:extLst>
          </p:cNvPr>
          <p:cNvSpPr/>
          <p:nvPr/>
        </p:nvSpPr>
        <p:spPr>
          <a:xfrm>
            <a:off x="971389" y="1778789"/>
            <a:ext cx="3190982" cy="3875530"/>
          </a:xfrm>
          <a:prstGeom prst="roundRect">
            <a:avLst>
              <a:gd name="adj" fmla="val 9489"/>
            </a:avLst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B24ECF-0F6C-4F6C-7C83-BE0AD4F76C54}"/>
              </a:ext>
            </a:extLst>
          </p:cNvPr>
          <p:cNvSpPr txBox="1"/>
          <p:nvPr/>
        </p:nvSpPr>
        <p:spPr>
          <a:xfrm>
            <a:off x="1188150" y="1961247"/>
            <a:ext cx="2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an appointment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0EA3A2-DB9F-D6D8-51E9-9FF24045DFDE}"/>
              </a:ext>
            </a:extLst>
          </p:cNvPr>
          <p:cNvSpPr txBox="1"/>
          <p:nvPr/>
        </p:nvSpPr>
        <p:spPr>
          <a:xfrm>
            <a:off x="1188150" y="2509888"/>
            <a:ext cx="280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11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DD103-6C26-5CF5-FD3D-C1B459E9E337}"/>
              </a:ext>
            </a:extLst>
          </p:cNvPr>
          <p:cNvSpPr txBox="1"/>
          <p:nvPr/>
        </p:nvSpPr>
        <p:spPr>
          <a:xfrm>
            <a:off x="1161941" y="2243262"/>
            <a:ext cx="2809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Indicates required field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0BF9276-C056-AF32-3C1A-AC66E0B90CEE}"/>
              </a:ext>
            </a:extLst>
          </p:cNvPr>
          <p:cNvSpPr/>
          <p:nvPr/>
        </p:nvSpPr>
        <p:spPr>
          <a:xfrm>
            <a:off x="1264419" y="2771498"/>
            <a:ext cx="1073470" cy="261510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D755AF-4EA7-1396-F974-7DF3BB29A522}"/>
              </a:ext>
            </a:extLst>
          </p:cNvPr>
          <p:cNvSpPr/>
          <p:nvPr/>
        </p:nvSpPr>
        <p:spPr>
          <a:xfrm>
            <a:off x="2502232" y="2765372"/>
            <a:ext cx="1410405" cy="261510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A5B72-66B7-C83C-66AC-CF1D8F898B06}"/>
              </a:ext>
            </a:extLst>
          </p:cNvPr>
          <p:cNvSpPr txBox="1"/>
          <p:nvPr/>
        </p:nvSpPr>
        <p:spPr>
          <a:xfrm>
            <a:off x="1269102" y="2771399"/>
            <a:ext cx="518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AAC2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EFF5BA-98A7-9464-58E3-9521BBFCD8FD}"/>
              </a:ext>
            </a:extLst>
          </p:cNvPr>
          <p:cNvSpPr txBox="1"/>
          <p:nvPr/>
        </p:nvSpPr>
        <p:spPr>
          <a:xfrm>
            <a:off x="2508126" y="2765371"/>
            <a:ext cx="518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AAC2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02493-8C22-34B1-EBD0-B29DC0F956E5}"/>
              </a:ext>
            </a:extLst>
          </p:cNvPr>
          <p:cNvSpPr txBox="1"/>
          <p:nvPr/>
        </p:nvSpPr>
        <p:spPr>
          <a:xfrm>
            <a:off x="1188150" y="3069100"/>
            <a:ext cx="280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11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20C6156-0C0E-1A1D-C968-34FF735FBCC9}"/>
              </a:ext>
            </a:extLst>
          </p:cNvPr>
          <p:cNvSpPr/>
          <p:nvPr/>
        </p:nvSpPr>
        <p:spPr>
          <a:xfrm>
            <a:off x="1264419" y="3330710"/>
            <a:ext cx="2648218" cy="261510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1B6236-CB36-0952-3E6D-E7A476874F48}"/>
              </a:ext>
            </a:extLst>
          </p:cNvPr>
          <p:cNvSpPr txBox="1"/>
          <p:nvPr/>
        </p:nvSpPr>
        <p:spPr>
          <a:xfrm>
            <a:off x="1188150" y="3608623"/>
            <a:ext cx="143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 Breed </a:t>
            </a:r>
            <a:r>
              <a:rPr lang="en-US" sz="11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FADC31B-D5BF-FEAD-2366-73A4297BCFD0}"/>
              </a:ext>
            </a:extLst>
          </p:cNvPr>
          <p:cNvSpPr/>
          <p:nvPr/>
        </p:nvSpPr>
        <p:spPr>
          <a:xfrm>
            <a:off x="1264419" y="3870233"/>
            <a:ext cx="1438637" cy="261510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E33A74-8166-210B-BBCD-E3DCF30A1BDB}"/>
              </a:ext>
            </a:extLst>
          </p:cNvPr>
          <p:cNvSpPr txBox="1"/>
          <p:nvPr/>
        </p:nvSpPr>
        <p:spPr>
          <a:xfrm>
            <a:off x="2784457" y="3605932"/>
            <a:ext cx="1096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 Size </a:t>
            </a:r>
            <a:r>
              <a:rPr lang="en-US" sz="11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9481AA7-FCEE-0422-DCDF-619CBB24632D}"/>
              </a:ext>
            </a:extLst>
          </p:cNvPr>
          <p:cNvSpPr/>
          <p:nvPr/>
        </p:nvSpPr>
        <p:spPr>
          <a:xfrm>
            <a:off x="2860726" y="3867542"/>
            <a:ext cx="1051912" cy="261510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99AAFD-F2C6-2AC2-97A3-0C1643BBFEFC}"/>
              </a:ext>
            </a:extLst>
          </p:cNvPr>
          <p:cNvSpPr txBox="1"/>
          <p:nvPr/>
        </p:nvSpPr>
        <p:spPr>
          <a:xfrm>
            <a:off x="2868617" y="3868941"/>
            <a:ext cx="586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rgbClr val="AAC2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pic>
        <p:nvPicPr>
          <p:cNvPr id="52" name="Graphic 51" descr="Caret Down with solid fill">
            <a:extLst>
              <a:ext uri="{FF2B5EF4-FFF2-40B4-BE49-F238E27FC236}">
                <a16:creationId xmlns:a16="http://schemas.microsoft.com/office/drawing/2014/main" id="{43E75579-392C-3B23-3DF5-D042C3868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641500" y="3909807"/>
            <a:ext cx="207060" cy="2070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2E83832-AE3F-66E2-90F6-41272A628D44}"/>
              </a:ext>
            </a:extLst>
          </p:cNvPr>
          <p:cNvSpPr txBox="1"/>
          <p:nvPr/>
        </p:nvSpPr>
        <p:spPr>
          <a:xfrm>
            <a:off x="1187731" y="4156725"/>
            <a:ext cx="16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Service(s)</a:t>
            </a:r>
            <a:r>
              <a:rPr lang="en-US" sz="11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F700F9-322E-A42F-F71B-2AD03BADA8F8}"/>
              </a:ext>
            </a:extLst>
          </p:cNvPr>
          <p:cNvSpPr txBox="1"/>
          <p:nvPr/>
        </p:nvSpPr>
        <p:spPr>
          <a:xfrm>
            <a:off x="1452995" y="4376628"/>
            <a:ext cx="1138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Groom</a:t>
            </a:r>
          </a:p>
          <a:p>
            <a:r>
              <a:rPr lang="en-US" sz="9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Bath &amp; Brush</a:t>
            </a:r>
          </a:p>
          <a:p>
            <a:r>
              <a:rPr lang="en-US" sz="9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Teeth Brushing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B95E3-EA78-4A3F-AF61-3120480E1151}"/>
              </a:ext>
            </a:extLst>
          </p:cNvPr>
          <p:cNvSpPr txBox="1"/>
          <p:nvPr/>
        </p:nvSpPr>
        <p:spPr>
          <a:xfrm>
            <a:off x="2789366" y="4376628"/>
            <a:ext cx="1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Nail Trimming</a:t>
            </a:r>
          </a:p>
          <a:p>
            <a:r>
              <a:rPr lang="en-US" sz="9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 Cleaning</a:t>
            </a:r>
          </a:p>
          <a:p>
            <a:r>
              <a:rPr lang="en-US" sz="9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Trim</a:t>
            </a:r>
          </a:p>
          <a:p>
            <a:r>
              <a:rPr lang="en-US" sz="9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Sanitary Trim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639BB06-26FE-FFD4-7C20-15FFAA5AA049}"/>
              </a:ext>
            </a:extLst>
          </p:cNvPr>
          <p:cNvSpPr/>
          <p:nvPr/>
        </p:nvSpPr>
        <p:spPr>
          <a:xfrm>
            <a:off x="1389350" y="4452840"/>
            <a:ext cx="78667" cy="78667"/>
          </a:xfrm>
          <a:prstGeom prst="roundRect">
            <a:avLst/>
          </a:prstGeom>
          <a:noFill/>
          <a:ln>
            <a:solidFill>
              <a:srgbClr val="FFFA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E2E598C-620E-E81D-ADDC-915498BB39C6}"/>
              </a:ext>
            </a:extLst>
          </p:cNvPr>
          <p:cNvSpPr/>
          <p:nvPr/>
        </p:nvSpPr>
        <p:spPr>
          <a:xfrm>
            <a:off x="1389350" y="4590420"/>
            <a:ext cx="78667" cy="78667"/>
          </a:xfrm>
          <a:prstGeom prst="roundRect">
            <a:avLst/>
          </a:prstGeom>
          <a:noFill/>
          <a:ln>
            <a:solidFill>
              <a:srgbClr val="FFFA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9F312E8-CD2F-84E9-8C18-DC7896792A43}"/>
              </a:ext>
            </a:extLst>
          </p:cNvPr>
          <p:cNvSpPr/>
          <p:nvPr/>
        </p:nvSpPr>
        <p:spPr>
          <a:xfrm>
            <a:off x="1389350" y="4728000"/>
            <a:ext cx="78667" cy="78667"/>
          </a:xfrm>
          <a:prstGeom prst="roundRect">
            <a:avLst/>
          </a:prstGeom>
          <a:noFill/>
          <a:ln>
            <a:solidFill>
              <a:srgbClr val="FFFA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F83DB79-2F47-5265-7185-7C2068445D4D}"/>
              </a:ext>
            </a:extLst>
          </p:cNvPr>
          <p:cNvSpPr/>
          <p:nvPr/>
        </p:nvSpPr>
        <p:spPr>
          <a:xfrm>
            <a:off x="2729238" y="4448104"/>
            <a:ext cx="78667" cy="78667"/>
          </a:xfrm>
          <a:prstGeom prst="roundRect">
            <a:avLst/>
          </a:prstGeom>
          <a:noFill/>
          <a:ln>
            <a:solidFill>
              <a:srgbClr val="FFFA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17F18F1-4333-8E61-050A-9CAADFEACBC7}"/>
              </a:ext>
            </a:extLst>
          </p:cNvPr>
          <p:cNvSpPr/>
          <p:nvPr/>
        </p:nvSpPr>
        <p:spPr>
          <a:xfrm>
            <a:off x="2729238" y="4585684"/>
            <a:ext cx="78667" cy="78667"/>
          </a:xfrm>
          <a:prstGeom prst="roundRect">
            <a:avLst/>
          </a:prstGeom>
          <a:noFill/>
          <a:ln>
            <a:solidFill>
              <a:srgbClr val="FFFA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F637C64-5D54-C86A-7328-90B7EDF687FA}"/>
              </a:ext>
            </a:extLst>
          </p:cNvPr>
          <p:cNvSpPr/>
          <p:nvPr/>
        </p:nvSpPr>
        <p:spPr>
          <a:xfrm>
            <a:off x="2729238" y="4723264"/>
            <a:ext cx="78667" cy="78667"/>
          </a:xfrm>
          <a:prstGeom prst="roundRect">
            <a:avLst/>
          </a:prstGeom>
          <a:noFill/>
          <a:ln>
            <a:solidFill>
              <a:srgbClr val="FFFA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E6C8302-B7D8-59BE-D610-81DEF294680B}"/>
              </a:ext>
            </a:extLst>
          </p:cNvPr>
          <p:cNvSpPr/>
          <p:nvPr/>
        </p:nvSpPr>
        <p:spPr>
          <a:xfrm>
            <a:off x="2729238" y="4860844"/>
            <a:ext cx="78667" cy="78667"/>
          </a:xfrm>
          <a:prstGeom prst="roundRect">
            <a:avLst/>
          </a:prstGeom>
          <a:noFill/>
          <a:ln>
            <a:solidFill>
              <a:srgbClr val="FFFA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0415B-7EA5-D2DD-3726-8352D76E92B7}"/>
              </a:ext>
            </a:extLst>
          </p:cNvPr>
          <p:cNvSpPr txBox="1"/>
          <p:nvPr/>
        </p:nvSpPr>
        <p:spPr>
          <a:xfrm>
            <a:off x="1230443" y="4991802"/>
            <a:ext cx="77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u="sng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add pet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7E4E3DC-1094-0205-F2B5-C1AE44878016}"/>
              </a:ext>
            </a:extLst>
          </p:cNvPr>
          <p:cNvSpPr/>
          <p:nvPr/>
        </p:nvSpPr>
        <p:spPr>
          <a:xfrm>
            <a:off x="2831949" y="5259557"/>
            <a:ext cx="1073470" cy="253291"/>
          </a:xfrm>
          <a:prstGeom prst="roundRect">
            <a:avLst>
              <a:gd name="adj" fmla="val 50000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138372-C8A6-BC92-09F0-6883B6A2DE0E}"/>
              </a:ext>
            </a:extLst>
          </p:cNvPr>
          <p:cNvSpPr txBox="1"/>
          <p:nvPr/>
        </p:nvSpPr>
        <p:spPr>
          <a:xfrm>
            <a:off x="2986675" y="5267439"/>
            <a:ext cx="76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042D8E-1AEE-230D-FECF-07B81E56CD3C}"/>
              </a:ext>
            </a:extLst>
          </p:cNvPr>
          <p:cNvSpPr txBox="1"/>
          <p:nvPr/>
        </p:nvSpPr>
        <p:spPr>
          <a:xfrm>
            <a:off x="8909040" y="2183681"/>
            <a:ext cx="241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A27E5B-4F61-D6DC-0D06-77A080F40652}"/>
              </a:ext>
            </a:extLst>
          </p:cNvPr>
          <p:cNvSpPr txBox="1"/>
          <p:nvPr/>
        </p:nvSpPr>
        <p:spPr>
          <a:xfrm>
            <a:off x="8909039" y="2520761"/>
            <a:ext cx="279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7620 E McKellips Rd, </a:t>
            </a:r>
          </a:p>
          <a:p>
            <a:r>
              <a:rPr lang="en-US" sz="1400" dirty="0">
                <a:solidFill>
                  <a:srgbClr val="6688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Scottsdale, AZ 85257</a:t>
            </a:r>
            <a:endParaRPr lang="en-US" sz="1400" b="1" dirty="0">
              <a:solidFill>
                <a:srgbClr val="6688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1EF2FC-D75E-A45C-D544-2163C2CC192A}"/>
              </a:ext>
            </a:extLst>
          </p:cNvPr>
          <p:cNvSpPr txBox="1"/>
          <p:nvPr/>
        </p:nvSpPr>
        <p:spPr>
          <a:xfrm>
            <a:off x="8909039" y="3107600"/>
            <a:ext cx="2118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(602) 662-6262</a:t>
            </a:r>
            <a:endParaRPr lang="en-US" sz="1400" b="1" dirty="0">
              <a:solidFill>
                <a:srgbClr val="F4B1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FCFCBC-43B2-5A4F-1B96-F8B46DD339EC}"/>
              </a:ext>
            </a:extLst>
          </p:cNvPr>
          <p:cNvSpPr txBox="1"/>
          <p:nvPr/>
        </p:nvSpPr>
        <p:spPr>
          <a:xfrm>
            <a:off x="8909039" y="3481000"/>
            <a:ext cx="259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adogslife@gmail.com</a:t>
            </a:r>
            <a:endParaRPr lang="en-US" sz="1400" b="1" u="sng" dirty="0">
              <a:solidFill>
                <a:srgbClr val="F4B1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A73131F-8F9D-0B4D-482A-F3F54A2F8EBE}"/>
              </a:ext>
            </a:extLst>
          </p:cNvPr>
          <p:cNvCxnSpPr>
            <a:cxnSpLocks/>
          </p:cNvCxnSpPr>
          <p:nvPr/>
        </p:nvCxnSpPr>
        <p:spPr>
          <a:xfrm>
            <a:off x="10049425" y="2024273"/>
            <a:ext cx="1176294" cy="0"/>
          </a:xfrm>
          <a:prstGeom prst="line">
            <a:avLst/>
          </a:prstGeom>
          <a:ln w="19050">
            <a:solidFill>
              <a:srgbClr val="668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38B6F52-65A9-DC17-2FE1-C0B2BA5EAAFB}"/>
              </a:ext>
            </a:extLst>
          </p:cNvPr>
          <p:cNvSpPr/>
          <p:nvPr/>
        </p:nvSpPr>
        <p:spPr>
          <a:xfrm>
            <a:off x="8909039" y="4024652"/>
            <a:ext cx="2415437" cy="2393960"/>
          </a:xfrm>
          <a:prstGeom prst="roundRect">
            <a:avLst>
              <a:gd name="adj" fmla="val 10521"/>
            </a:avLst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7BB2960-07FC-FB77-80FB-577D0C0483CD}"/>
              </a:ext>
            </a:extLst>
          </p:cNvPr>
          <p:cNvSpPr/>
          <p:nvPr/>
        </p:nvSpPr>
        <p:spPr>
          <a:xfrm>
            <a:off x="8909039" y="5177075"/>
            <a:ext cx="2415437" cy="1237906"/>
          </a:xfrm>
          <a:prstGeom prst="roundRect">
            <a:avLst>
              <a:gd name="adj" fmla="val 6600"/>
            </a:avLst>
          </a:prstGeom>
          <a:solidFill>
            <a:srgbClr val="668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42629E-08A0-2D74-C9CC-4880E0788382}"/>
              </a:ext>
            </a:extLst>
          </p:cNvPr>
          <p:cNvSpPr txBox="1"/>
          <p:nvPr/>
        </p:nvSpPr>
        <p:spPr>
          <a:xfrm>
            <a:off x="9035065" y="4179660"/>
            <a:ext cx="20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an appointment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3ACBA8-1454-469C-B4B9-69940A5371BD}"/>
              </a:ext>
            </a:extLst>
          </p:cNvPr>
          <p:cNvSpPr txBox="1"/>
          <p:nvPr/>
        </p:nvSpPr>
        <p:spPr>
          <a:xfrm>
            <a:off x="9035066" y="4402661"/>
            <a:ext cx="2113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8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Indicates required field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54CC5C-02EA-0AF3-7F0D-0BBCDD65445A}"/>
              </a:ext>
            </a:extLst>
          </p:cNvPr>
          <p:cNvSpPr txBox="1"/>
          <p:nvPr/>
        </p:nvSpPr>
        <p:spPr>
          <a:xfrm>
            <a:off x="9035065" y="4607808"/>
            <a:ext cx="211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0B45408-EF4F-EA1D-C000-07AAE5FDEC5B}"/>
              </a:ext>
            </a:extLst>
          </p:cNvPr>
          <p:cNvSpPr/>
          <p:nvPr/>
        </p:nvSpPr>
        <p:spPr>
          <a:xfrm>
            <a:off x="9120768" y="4834520"/>
            <a:ext cx="831053" cy="230782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7763EA0-234D-E8E4-24BF-03E4D7C84252}"/>
              </a:ext>
            </a:extLst>
          </p:cNvPr>
          <p:cNvSpPr/>
          <p:nvPr/>
        </p:nvSpPr>
        <p:spPr>
          <a:xfrm>
            <a:off x="10100241" y="4828394"/>
            <a:ext cx="1048174" cy="230782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DE04D9-0FCF-D5C2-3B85-830A68C382D7}"/>
              </a:ext>
            </a:extLst>
          </p:cNvPr>
          <p:cNvSpPr txBox="1"/>
          <p:nvPr/>
        </p:nvSpPr>
        <p:spPr>
          <a:xfrm>
            <a:off x="9115327" y="4828344"/>
            <a:ext cx="518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AC2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C7607F-BCF0-2C47-2B56-1AF3582E1C51}"/>
              </a:ext>
            </a:extLst>
          </p:cNvPr>
          <p:cNvSpPr txBox="1"/>
          <p:nvPr/>
        </p:nvSpPr>
        <p:spPr>
          <a:xfrm>
            <a:off x="10100240" y="4824095"/>
            <a:ext cx="518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AC2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17A421-ECE1-D9AF-8FB0-E79DA0E87F5D}"/>
              </a:ext>
            </a:extLst>
          </p:cNvPr>
          <p:cNvSpPr txBox="1"/>
          <p:nvPr/>
        </p:nvSpPr>
        <p:spPr>
          <a:xfrm>
            <a:off x="9035064" y="5084135"/>
            <a:ext cx="211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F6A310F-CA2A-206F-66EC-553878B31986}"/>
              </a:ext>
            </a:extLst>
          </p:cNvPr>
          <p:cNvSpPr/>
          <p:nvPr/>
        </p:nvSpPr>
        <p:spPr>
          <a:xfrm>
            <a:off x="9120768" y="5312885"/>
            <a:ext cx="2027645" cy="230782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0C173C-7852-BBBD-F8E7-EB6FA470E582}"/>
              </a:ext>
            </a:extLst>
          </p:cNvPr>
          <p:cNvSpPr txBox="1"/>
          <p:nvPr/>
        </p:nvSpPr>
        <p:spPr>
          <a:xfrm>
            <a:off x="9035064" y="5565032"/>
            <a:ext cx="1014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 Breed </a:t>
            </a: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3CBD360-C9AC-C534-8DC9-E5CF4A5B2DB8}"/>
              </a:ext>
            </a:extLst>
          </p:cNvPr>
          <p:cNvSpPr/>
          <p:nvPr/>
        </p:nvSpPr>
        <p:spPr>
          <a:xfrm>
            <a:off x="9115327" y="5798104"/>
            <a:ext cx="1060124" cy="230782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317BED-EA26-7FCE-71B4-C4C4C48521A0}"/>
              </a:ext>
            </a:extLst>
          </p:cNvPr>
          <p:cNvSpPr txBox="1"/>
          <p:nvPr/>
        </p:nvSpPr>
        <p:spPr>
          <a:xfrm>
            <a:off x="10236418" y="5568115"/>
            <a:ext cx="1014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 Size </a:t>
            </a: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45B962-9B0E-ECEC-55D8-51A36781A885}"/>
              </a:ext>
            </a:extLst>
          </p:cNvPr>
          <p:cNvSpPr/>
          <p:nvPr/>
        </p:nvSpPr>
        <p:spPr>
          <a:xfrm>
            <a:off x="10306846" y="5791885"/>
            <a:ext cx="841567" cy="230782"/>
          </a:xfrm>
          <a:prstGeom prst="roundRect">
            <a:avLst>
              <a:gd name="adj" fmla="val 21382"/>
            </a:avLst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88C4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DE5C8F-EEAA-74A4-2898-40F474F3C9BB}"/>
              </a:ext>
            </a:extLst>
          </p:cNvPr>
          <p:cNvSpPr txBox="1"/>
          <p:nvPr/>
        </p:nvSpPr>
        <p:spPr>
          <a:xfrm>
            <a:off x="10306846" y="5788254"/>
            <a:ext cx="518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AAC2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pic>
        <p:nvPicPr>
          <p:cNvPr id="98" name="Graphic 97" descr="Caret Down with solid fill">
            <a:extLst>
              <a:ext uri="{FF2B5EF4-FFF2-40B4-BE49-F238E27FC236}">
                <a16:creationId xmlns:a16="http://schemas.microsoft.com/office/drawing/2014/main" id="{8861CEED-AE42-9B72-611E-FFC1F18C93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916431" y="5820633"/>
            <a:ext cx="174933" cy="174933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D57DACE5-3E00-8613-269F-D7F328C1EF16}"/>
              </a:ext>
            </a:extLst>
          </p:cNvPr>
          <p:cNvSpPr txBox="1"/>
          <p:nvPr/>
        </p:nvSpPr>
        <p:spPr>
          <a:xfrm>
            <a:off x="9035063" y="6063127"/>
            <a:ext cx="145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  <a:r>
              <a:rPr lang="en-US" sz="1000" dirty="0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7244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954</Words>
  <Application>Microsoft Macintosh PowerPoint</Application>
  <PresentationFormat>Widescreen</PresentationFormat>
  <Paragraphs>224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Magana,Jhenica mei Bayan</dc:creator>
  <cp:lastModifiedBy>Magana,Jhenica mei Bayan</cp:lastModifiedBy>
  <cp:revision>15</cp:revision>
  <dcterms:created xsi:type="dcterms:W3CDTF">2023-10-10T20:02:30Z</dcterms:created>
  <dcterms:modified xsi:type="dcterms:W3CDTF">2023-10-11T15:54:22Z</dcterms:modified>
</cp:coreProperties>
</file>