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fe9f75fc8_0_8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fe9f75fc8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fe9f75fc8_0_8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fe9f75fc8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fe9f75fc8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fe9f75fc8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fe9f75fc8_0_8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fe9f75fc8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fe9f75fc8_0_8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ffe9f75fc8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ips.hearstapps.com/hmg-prod/images/question-mark-icon-on-white-puzzle-royalty-free-image-917901148-1558452934.jpg?crop=1.00xw:0.752xh;0,0.137xh&amp;resize=1200:*" TargetMode="External"/><Relationship Id="rId4" Type="http://schemas.openxmlformats.org/officeDocument/2006/relationships/hyperlink" Target="https://tinyurl.com/5n7eakpn" TargetMode="External"/><Relationship Id="rId5" Type="http://schemas.openxmlformats.org/officeDocument/2006/relationships/hyperlink" Target="https://tinyurl.com/5ynu6p3r" TargetMode="External"/><Relationship Id="rId6" Type="http://schemas.openxmlformats.org/officeDocument/2006/relationships/hyperlink" Target="https://tinyurl.com/mu2z36h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89350" y="1565300"/>
            <a:ext cx="6015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/>
              <a:t>Analysis Presentation</a:t>
            </a:r>
            <a:endParaRPr b="1" sz="30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4294967295" type="title"/>
          </p:nvPr>
        </p:nvSpPr>
        <p:spPr>
          <a:xfrm>
            <a:off x="3822575" y="90450"/>
            <a:ext cx="2220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Conclusion</a:t>
            </a:r>
            <a:endParaRPr b="1" sz="1600" u="sng"/>
          </a:p>
        </p:txBody>
      </p:sp>
      <p:sp>
        <p:nvSpPr>
          <p:cNvPr id="199" name="Google Shape;199;p22"/>
          <p:cNvSpPr txBox="1"/>
          <p:nvPr/>
        </p:nvSpPr>
        <p:spPr>
          <a:xfrm>
            <a:off x="174825" y="703900"/>
            <a:ext cx="8860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the Austin and Nashville Metro Areas experienced significant growth between 2010-2020.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trend for Load Factor was flat-to-positive for each location observed, with National figure leading.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Aggregate LF Average: ~80% from 2010-2019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Passenger Volume increased 100% for Austin and Nashville and 30% 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ationally.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During 2020, aviation KPI’s took a dramatic hit from 2019.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Passenger Volume: Down ~60%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Factor: Down ~30%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the COVID “bounceback” year - 2021 - both Load Factor and Passenger Volume recovered significantly after the 2020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drop off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Load Factor: 90% (aggregate)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Passenger Volume: 80% (aggregate)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5" name="Google Shape;205;p23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575" y="998900"/>
            <a:ext cx="5598867" cy="280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2" name="Google Shape;212;p24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3" name="Google Shape;213;p24"/>
          <p:cNvSpPr txBox="1"/>
          <p:nvPr>
            <p:ph idx="4294967295" type="title"/>
          </p:nvPr>
        </p:nvSpPr>
        <p:spPr>
          <a:xfrm>
            <a:off x="3804175" y="99650"/>
            <a:ext cx="2220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Sources</a:t>
            </a:r>
            <a:endParaRPr b="1" sz="1600" u="sng"/>
          </a:p>
        </p:txBody>
      </p:sp>
      <p:sp>
        <p:nvSpPr>
          <p:cNvPr id="214" name="Google Shape;214;p24"/>
          <p:cNvSpPr txBox="1"/>
          <p:nvPr/>
        </p:nvSpPr>
        <p:spPr>
          <a:xfrm>
            <a:off x="878725" y="699300"/>
            <a:ext cx="5368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Question Mark Picture: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question-mark-icon-on-white-puzzle-royalty-free-image-917901148-1558452934.jpg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Aviation KPI Data: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https://tinyurl.com/5n7eakpn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 and Austin Census Numbers: </a:t>
            </a:r>
            <a:r>
              <a:rPr lang="en" sz="11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https://tinyurl.com/5ynu6p3r</a:t>
            </a:r>
            <a:endParaRPr sz="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 Census Estimation: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https://tinyurl.com/mu2z36h7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Thanks for letting me present!</a:t>
            </a:r>
            <a:endParaRPr b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Background</a:t>
            </a:r>
            <a:endParaRPr b="1" u="sng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985375"/>
            <a:ext cx="70389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Datasets were collected from BTS statistics and the US Census Bureau for the aviation and population-related data respectively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Census data spans from 2010-2020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Aviation data spans from 2010-2021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Tools Used: 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Tableau Desktop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Tableau Prep Builder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Google BigQuery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Excel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81400" y="975225"/>
            <a:ext cx="4841100" cy="18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b="1" lang="en" sz="1200" u="sng">
                <a:latin typeface="Lato"/>
                <a:ea typeface="Lato"/>
                <a:cs typeface="Lato"/>
                <a:sym typeface="Lato"/>
              </a:rPr>
              <a:t>Primary:</a:t>
            </a:r>
            <a:r>
              <a:rPr b="1"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To explore the growth in population of the Austin and Nashville Metropolitan Areas and its relation to aviation performance metrics.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Lato"/>
              <a:buChar char="●"/>
            </a:pPr>
            <a:r>
              <a:rPr b="1" lang="en" sz="1200" u="sng">
                <a:latin typeface="Lato"/>
                <a:ea typeface="Lato"/>
                <a:cs typeface="Lato"/>
                <a:sym typeface="Lato"/>
              </a:rPr>
              <a:t>Secondary: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To explore how the COVID-19 pandemic impacted the aviation KPI’s for Austin and Nashville - and their rebound in 2021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600700" y="383775"/>
            <a:ext cx="41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24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Metric (and other) Definitions</a:t>
            </a:r>
            <a:endParaRPr b="1" u="sng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12375" y="969425"/>
            <a:ext cx="7038900" cy="3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AUS = Austin, Texas / Austin-Bergstrom International Airport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BNA = Nashville, Tennessee / Nashville International Airport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Nat/National = United States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Flights = Individual Flights -  one-way segments - Flown.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Ex. JFK - LAX (one-way) is one flight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PAX = Number of passengers </a:t>
            </a:r>
            <a:r>
              <a:rPr lang="en" sz="1200"/>
              <a:t>enplaned</a:t>
            </a:r>
            <a:r>
              <a:rPr lang="en" sz="1200"/>
              <a:t>/flown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ASM = Available Seat Miles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 # of seats available * # of miles flown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RPM = Revenue Passenger Miles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# of passengers * # of miles flown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LF = Load Factor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RPM/ASM</a:t>
            </a:r>
            <a:endParaRPr sz="1200"/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Covid-Bounceback Rate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2021 statistic / 2019 statistic</a:t>
            </a:r>
            <a:endParaRPr sz="1200"/>
          </a:p>
          <a:p>
            <a:pPr indent="-3048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Aviation-related metrics to illustrate the “bounceback” ability of the industry from 2019 to 2021.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310600" y="192525"/>
            <a:ext cx="7038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Storage</a:t>
            </a:r>
            <a:endParaRPr b="1" u="sng"/>
          </a:p>
        </p:txBody>
      </p:sp>
      <p:sp>
        <p:nvSpPr>
          <p:cNvPr id="158" name="Google Shape;158;p17"/>
          <p:cNvSpPr txBox="1"/>
          <p:nvPr/>
        </p:nvSpPr>
        <p:spPr>
          <a:xfrm>
            <a:off x="1395175" y="805675"/>
            <a:ext cx="7526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data storage and querying, I used Google BigQuery.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have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familiarity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the platform, and I usually connect Tableau Desktop directly to the active project I am working with.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was done via Excel and Tableau Prep Builder before loading into BigQuery.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5025"/>
            <a:ext cx="2141588" cy="27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6388" y="2255025"/>
            <a:ext cx="5510085" cy="27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57725" y="61525"/>
            <a:ext cx="22200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SQL Querying</a:t>
            </a:r>
            <a:endParaRPr b="1" u="sng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6125" y="609025"/>
            <a:ext cx="4719199" cy="44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950" y="0"/>
            <a:ext cx="5430049" cy="50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59275" y="534650"/>
            <a:ext cx="3451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 Metro Growth: 33%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 Metro Growth: +19%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~1.9% yearly growth on average for each city, outpaced the national average by 2.5x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Any immediate impacts that may have been caused the COVID-19 pandemic can’t be outright explained by this graph by its own - many outside factors contributed to the consistent growth.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Both metros - as of 2023 - have eclipsed 2 million in population.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>
            <p:ph idx="4294967295" type="title"/>
          </p:nvPr>
        </p:nvSpPr>
        <p:spPr>
          <a:xfrm>
            <a:off x="59275" y="72050"/>
            <a:ext cx="2220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Population Growth</a:t>
            </a:r>
            <a:endParaRPr b="1" sz="16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1" name="Google Shape;181;p20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 txBox="1"/>
          <p:nvPr>
            <p:ph idx="4294967295" type="title"/>
          </p:nvPr>
        </p:nvSpPr>
        <p:spPr>
          <a:xfrm>
            <a:off x="59275" y="72050"/>
            <a:ext cx="2220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Load Factor</a:t>
            </a:r>
            <a:endParaRPr b="1" sz="1600" u="sng"/>
          </a:p>
        </p:txBody>
      </p:sp>
      <p:sp>
        <p:nvSpPr>
          <p:cNvPr id="183" name="Google Shape;183;p20"/>
          <p:cNvSpPr txBox="1"/>
          <p:nvPr/>
        </p:nvSpPr>
        <p:spPr>
          <a:xfrm>
            <a:off x="0" y="596075"/>
            <a:ext cx="41922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LF was flat-to-positive for each location.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While LF’s were roughly the same for each location, the United States as a whole had the highest average LF during the observation period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US: 81.39%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 80.42%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78.59%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COVID LF Hit (2020)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-32.9%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-32.8%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National: -30.8%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Covid Bounceback Rates were similar between locations, with Nashville having the highest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93%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US: 91%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90%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775" y="-7650"/>
            <a:ext cx="49912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Abby Author, CTO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Berry Books, CPO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98300" y="534650"/>
            <a:ext cx="3235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Passenger Volume Growth (2010-2019):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+99%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+97%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Nationally: +29%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 Covid PAX Volume Hit (2020):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-62.4%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National: –58.65%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-54.65%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Covid Bounceback Rates were lower than with Load Factor, but still significant.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Nashville: 86%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Austin: 79%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National: 75%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>
            <p:ph idx="4294967295" type="title"/>
          </p:nvPr>
        </p:nvSpPr>
        <p:spPr>
          <a:xfrm>
            <a:off x="59275" y="72050"/>
            <a:ext cx="22200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Passenger Volume</a:t>
            </a:r>
            <a:endParaRPr b="1" sz="1600" u="sng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150" y="0"/>
            <a:ext cx="58768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