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comments/comment5.xml" ContentType="application/vnd.openxmlformats-officedocument.presentationml.comments+xml"/>
  <Override PartName="/ppt/charts/chart1.xml" ContentType="application/vnd.openxmlformats-officedocument.drawingml.chart+xml"/>
  <Override PartName="/ppt/media/image3.gif" ContentType="image/gif"/>
  <Override PartName="/ppt/media/image4.gif" ContentType="image/gif"/>
  <Override PartName="/ppt/media/image8.gif" ContentType="image/gif"/>
  <Override PartName="/ppt/media/image5.png" ContentType="image/png"/>
  <Override PartName="/ppt/media/image9.png" ContentType="image/png"/>
  <Override PartName="/ppt/media/image16.wmf" ContentType="image/x-wmf"/>
  <Override PartName="/ppt/media/image12.wmf" ContentType="image/x-wmf"/>
  <Override PartName="/ppt/media/hdphoto1.wdp" ContentType="image/vnd.ms-photo"/>
  <Override PartName="/ppt/media/image10.jpeg" ContentType="image/jpeg"/>
  <Override PartName="/ppt/media/image11.jpeg" ContentType="image/jpeg"/>
  <Override PartName="/ppt/media/image13.jpeg" ContentType="image/jpeg"/>
  <Override PartName="/ppt/media/image19.png" ContentType="image/png"/>
  <Override PartName="/ppt/media/image18.png" ContentType="image/png"/>
  <Override PartName="/ppt/media/image17.png" ContentType="image/png"/>
  <Override PartName="/ppt/media/image6.jpeg" ContentType="image/jpeg"/>
  <Override PartName="/ppt/media/image1.jpeg" ContentType="image/jpeg"/>
  <Override PartName="/ppt/media/image2.jpeg" ContentType="image/jpeg"/>
  <Override PartName="/ppt/media/image7.jpeg" ContentType="image/jpeg"/>
  <Override PartName="/ppt/media/image14.png" ContentType="image/png"/>
  <Override PartName="/ppt/media/image1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6735762" cy="9866312"/>
</p:presentation>
</file>

<file path=ppt/commentAuthors.xml><?xml version="1.0" encoding="utf-8"?>
<p:cmAuthorLst xmlns:p="http://schemas.openxmlformats.org/presentationml/2006/main">
  <p:cmAuthor id="0" name="Robert Stuedeann" initials="R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commentAuthors" Target="commentAuthor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260" spc="-1" strike="noStrike">
                <a:solidFill>
                  <a:srgbClr val="000000"/>
                </a:solidFill>
                <a:latin typeface="Arial"/>
                <a:ea typeface="DejaVu Sans"/>
              </a:defRPr>
            </a:pPr>
            <a:r>
              <a:rPr b="0" sz="1260" spc="-1" strike="noStrike">
                <a:solidFill>
                  <a:srgbClr val="000000"/>
                </a:solidFill>
                <a:latin typeface="Arial"/>
                <a:ea typeface="DejaVu Sans"/>
              </a:rPr>
              <a:t>Internet Penetration in Cameroon</a:t>
            </a:r>
          </a:p>
        </c:rich>
      </c:tx>
      <c:overlay val="0"/>
      <c:spPr>
        <a:noFill/>
        <a:ln>
          <a:noFill/>
        </a:ln>
      </c:spPr>
    </c:title>
    <c:autoTitleDeleted val="0"/>
    <c:plotArea>
      <c:barChart>
        <c:barDir val="col"/>
        <c:grouping val="clustered"/>
        <c:varyColors val="0"/>
        <c:ser>
          <c:idx val="0"/>
          <c:order val="0"/>
          <c:spPr>
            <a:solidFill>
              <a:srgbClr val="c80f0f"/>
            </a:solidFill>
            <a:ln>
              <a:noFill/>
            </a:ln>
          </c:spPr>
          <c:invertIfNegative val="0"/>
          <c:dLbls>
            <c:numFmt formatCode="0.00%" sourceLinked="1"/>
            <c:dLblPos val="outEnd"/>
            <c:showLegendKey val="0"/>
            <c:showVal val="0"/>
            <c:showCatName val="0"/>
            <c:showSerName val="0"/>
            <c:showPercent val="0"/>
            <c:showLeaderLines val="0"/>
          </c:dLbls>
          <c:cat>
            <c:strRef>
              <c:f>categories</c:f>
              <c:strCache>
                <c:ptCount val="9"/>
                <c:pt idx="0">
                  <c:v>2006</c:v>
                </c:pt>
                <c:pt idx="1">
                  <c:v>2008</c:v>
                </c:pt>
                <c:pt idx="2">
                  <c:v>2010</c:v>
                </c:pt>
                <c:pt idx="3">
                  <c:v>2012</c:v>
                </c:pt>
                <c:pt idx="4">
                  <c:v>2014</c:v>
                </c:pt>
                <c:pt idx="5">
                  <c:v>2015</c:v>
                </c:pt>
                <c:pt idx="6">
                  <c:v>2016</c:v>
                </c:pt>
                <c:pt idx="7">
                  <c:v>2017</c:v>
                </c:pt>
                <c:pt idx="8">
                  <c:v>2018</c:v>
                </c:pt>
              </c:strCache>
            </c:strRef>
          </c:cat>
          <c:val>
            <c:numRef>
              <c:f>0</c:f>
              <c:numCache>
                <c:formatCode>General</c:formatCode>
                <c:ptCount val="9"/>
                <c:pt idx="0">
                  <c:v>0.02</c:v>
                </c:pt>
                <c:pt idx="1">
                  <c:v>0.034</c:v>
                </c:pt>
                <c:pt idx="2">
                  <c:v>0.043</c:v>
                </c:pt>
                <c:pt idx="3">
                  <c:v>0.057</c:v>
                </c:pt>
                <c:pt idx="4">
                  <c:v>0.11</c:v>
                </c:pt>
                <c:pt idx="5">
                  <c:v>0.159</c:v>
                </c:pt>
                <c:pt idx="6">
                  <c:v>0.18</c:v>
                </c:pt>
                <c:pt idx="7">
                  <c:v>0.2</c:v>
                </c:pt>
                <c:pt idx="8">
                  <c:v>0.248</c:v>
                </c:pt>
              </c:numCache>
            </c:numRef>
          </c:val>
        </c:ser>
        <c:gapWidth val="219"/>
        <c:overlap val="-27"/>
        <c:axId val="48811212"/>
        <c:axId val="20439270"/>
      </c:barChart>
      <c:catAx>
        <c:axId val="48811212"/>
        <c:scaling>
          <c:orientation val="minMax"/>
        </c:scaling>
        <c:delete val="0"/>
        <c:axPos val="b"/>
        <c:numFmt formatCode="MM/DD/YYYY" sourceLinked="1"/>
        <c:majorTickMark val="none"/>
        <c:minorTickMark val="none"/>
        <c:tickLblPos val="nextTo"/>
        <c:spPr>
          <a:ln w="9360">
            <a:solidFill>
              <a:srgbClr val="d9d9d9"/>
            </a:solidFill>
            <a:round/>
          </a:ln>
        </c:spPr>
        <c:txPr>
          <a:bodyPr/>
          <a:lstStyle/>
          <a:p>
            <a:pPr>
              <a:defRPr b="0" sz="1050" spc="-1" strike="noStrike">
                <a:solidFill>
                  <a:srgbClr val="000000"/>
                </a:solidFill>
                <a:latin typeface="Arial"/>
                <a:ea typeface="DejaVu Sans"/>
              </a:defRPr>
            </a:pPr>
          </a:p>
        </c:txPr>
        <c:crossAx val="20439270"/>
        <c:crosses val="autoZero"/>
        <c:auto val="1"/>
        <c:lblAlgn val="ctr"/>
        <c:lblOffset val="100"/>
      </c:catAx>
      <c:valAx>
        <c:axId val="20439270"/>
        <c:scaling>
          <c:orientation val="minMax"/>
        </c:scaling>
        <c:delete val="0"/>
        <c:axPos val="l"/>
        <c:majorGridlines>
          <c:spPr>
            <a:ln w="9360">
              <a:solidFill>
                <a:srgbClr val="d9d9d9"/>
              </a:solidFill>
              <a:round/>
            </a:ln>
          </c:spPr>
        </c:majorGridlines>
        <c:numFmt formatCode="0.00%" sourceLinked="0"/>
        <c:majorTickMark val="none"/>
        <c:minorTickMark val="none"/>
        <c:tickLblPos val="nextTo"/>
        <c:spPr>
          <a:ln w="9360">
            <a:noFill/>
          </a:ln>
        </c:spPr>
        <c:txPr>
          <a:bodyPr/>
          <a:lstStyle/>
          <a:p>
            <a:pPr>
              <a:defRPr b="0" sz="1050" spc="-1" strike="noStrike">
                <a:solidFill>
                  <a:srgbClr val="000000"/>
                </a:solidFill>
                <a:latin typeface="Arial"/>
                <a:ea typeface="DejaVu Sans"/>
              </a:defRPr>
            </a:pPr>
          </a:p>
        </c:txPr>
        <c:crossAx val="48811212"/>
        <c:crosses val="autoZero"/>
      </c:valAx>
      <c:spPr>
        <a:noFill/>
        <a:ln>
          <a:noFill/>
        </a:ln>
      </c:spPr>
    </c:plotArea>
    <c:plotVisOnly val="1"/>
    <c:dispBlanksAs val="gap"/>
  </c:chart>
  <c:spPr>
    <a:noFill/>
    <a:ln>
      <a:noFill/>
    </a:ln>
  </c:spPr>
</c:chartSpace>
</file>

<file path=ppt/comments/comment5.xml><?xml version="1.0" encoding="utf-8"?>
<p:cmLst xmlns:p="http://schemas.openxmlformats.org/presentationml/2006/main">
  <p:cm authorId="0" dt="2018-10-31T11:16:27.377000000" idx="1">
    <p:pos x="5398" y="1440"/>
    <p:text>Do we not have the Overview map of all Telecenters in Kamerun and than we can highlight the the one that we are working with?
If you could get or if you have the GPS informations on the Telecenters I could prepare a map myself.</p:text>
  </p:cm>
</p:cmLst>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5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5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5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5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57" name="PlaceHolder 6"/>
          <p:cNvSpPr>
            <a:spLocks noGrp="1"/>
          </p:cNvSpPr>
          <p:nvPr>
            <p:ph type="sldNum"/>
          </p:nvPr>
        </p:nvSpPr>
        <p:spPr>
          <a:xfrm>
            <a:off x="4399200" y="9555480"/>
            <a:ext cx="3372840" cy="502560"/>
          </a:xfrm>
          <a:prstGeom prst="rect">
            <a:avLst/>
          </a:prstGeom>
        </p:spPr>
        <p:txBody>
          <a:bodyPr lIns="0" rIns="0" tIns="0" bIns="0" anchor="b"/>
          <a:p>
            <a:pPr algn="r"/>
            <a:fld id="{037E948B-F33D-415F-9B50-41C9B511AEF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901800" y="739800"/>
            <a:ext cx="4931640" cy="3699720"/>
          </a:xfrm>
          <a:prstGeom prst="rect">
            <a:avLst/>
          </a:prstGeom>
        </p:spPr>
      </p:sp>
      <p:sp>
        <p:nvSpPr>
          <p:cNvPr id="167" name="PlaceHolder 2"/>
          <p:cNvSpPr>
            <a:spLocks noGrp="1"/>
          </p:cNvSpPr>
          <p:nvPr>
            <p:ph type="body"/>
          </p:nvPr>
        </p:nvSpPr>
        <p:spPr>
          <a:xfrm>
            <a:off x="898200" y="4686840"/>
            <a:ext cx="4938840" cy="4438800"/>
          </a:xfrm>
          <a:prstGeom prst="rect">
            <a:avLst/>
          </a:prstGeom>
        </p:spPr>
        <p:txBody>
          <a:bodyPr lIns="90360" rIns="90360" tIns="45000" bIns="45000"/>
          <a:p>
            <a:r>
              <a:rPr b="0" lang="en-US" sz="2000" spc="-1" strike="noStrike">
                <a:latin typeface="Arial"/>
              </a:rPr>
              <a:t>jjjjjjj</a:t>
            </a:r>
            <a:endParaRPr b="0" lang="en-US" sz="2000" spc="-1" strike="noStrike">
              <a:latin typeface="Arial"/>
            </a:endParaRPr>
          </a:p>
        </p:txBody>
      </p:sp>
      <p:sp>
        <p:nvSpPr>
          <p:cNvPr id="168" name="CustomShape 3"/>
          <p:cNvSpPr/>
          <p:nvPr/>
        </p:nvSpPr>
        <p:spPr>
          <a:xfrm>
            <a:off x="3817080" y="9373320"/>
            <a:ext cx="2918160" cy="492120"/>
          </a:xfrm>
          <a:prstGeom prst="rect">
            <a:avLst/>
          </a:prstGeom>
          <a:noFill/>
          <a:ln w="9360">
            <a:noFill/>
          </a:ln>
        </p:spPr>
        <p:style>
          <a:lnRef idx="0"/>
          <a:fillRef idx="0"/>
          <a:effectRef idx="0"/>
          <a:fontRef idx="minor"/>
        </p:style>
        <p:txBody>
          <a:bodyPr lIns="90360" rIns="90360" tIns="45000" bIns="45000" anchor="b"/>
          <a:p>
            <a:pPr algn="r">
              <a:lnSpc>
                <a:spcPct val="100000"/>
              </a:lnSpc>
            </a:pPr>
            <a:fld id="{AF3357C5-D461-41B3-85EE-4D43233020BB}" type="slidenum">
              <a:rPr b="0" lang="en-US" sz="1200" spc="-1" strike="noStrike">
                <a:solidFill>
                  <a:srgbClr val="000000"/>
                </a:solidFill>
                <a:latin typeface="Arial Narrow"/>
                <a:ea typeface="+mn-ea"/>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901800" y="739800"/>
            <a:ext cx="4931640" cy="3699720"/>
          </a:xfrm>
          <a:prstGeom prst="rect">
            <a:avLst/>
          </a:prstGeom>
        </p:spPr>
      </p:sp>
      <p:sp>
        <p:nvSpPr>
          <p:cNvPr id="176" name="PlaceHolder 2"/>
          <p:cNvSpPr>
            <a:spLocks noGrp="1"/>
          </p:cNvSpPr>
          <p:nvPr>
            <p:ph type="body"/>
          </p:nvPr>
        </p:nvSpPr>
        <p:spPr>
          <a:xfrm>
            <a:off x="898200" y="4686840"/>
            <a:ext cx="4938840" cy="4438800"/>
          </a:xfrm>
          <a:prstGeom prst="rect">
            <a:avLst/>
          </a:prstGeom>
        </p:spPr>
        <p:txBody>
          <a:bodyPr lIns="90360" rIns="90360" tIns="45000" bIns="45000"/>
          <a:p>
            <a:endParaRPr b="0" lang="en-US" sz="2000" spc="-1" strike="noStrike">
              <a:latin typeface="Arial"/>
            </a:endParaRPr>
          </a:p>
        </p:txBody>
      </p:sp>
      <p:sp>
        <p:nvSpPr>
          <p:cNvPr id="177" name="CustomShape 3"/>
          <p:cNvSpPr/>
          <p:nvPr/>
        </p:nvSpPr>
        <p:spPr>
          <a:xfrm>
            <a:off x="3817080" y="9373320"/>
            <a:ext cx="2918160" cy="492120"/>
          </a:xfrm>
          <a:prstGeom prst="rect">
            <a:avLst/>
          </a:prstGeom>
          <a:noFill/>
          <a:ln w="9360">
            <a:noFill/>
          </a:ln>
        </p:spPr>
        <p:style>
          <a:lnRef idx="0"/>
          <a:fillRef idx="0"/>
          <a:effectRef idx="0"/>
          <a:fontRef idx="minor"/>
        </p:style>
        <p:txBody>
          <a:bodyPr lIns="90360" rIns="90360" tIns="45000" bIns="45000" anchor="b"/>
          <a:p>
            <a:pPr algn="r">
              <a:lnSpc>
                <a:spcPct val="100000"/>
              </a:lnSpc>
            </a:pPr>
            <a:fld id="{362379A9-5EAE-469D-B487-EE622E9794FA}" type="slidenum">
              <a:rPr b="0" lang="en-US" sz="1200" spc="-1" strike="noStrike">
                <a:solidFill>
                  <a:srgbClr val="000000"/>
                </a:solidFill>
                <a:latin typeface="Arial Narrow"/>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901800" y="739800"/>
            <a:ext cx="4931640" cy="3699720"/>
          </a:xfrm>
          <a:prstGeom prst="rect">
            <a:avLst/>
          </a:prstGeom>
        </p:spPr>
      </p:sp>
      <p:sp>
        <p:nvSpPr>
          <p:cNvPr id="170" name="PlaceHolder 2"/>
          <p:cNvSpPr>
            <a:spLocks noGrp="1"/>
          </p:cNvSpPr>
          <p:nvPr>
            <p:ph type="body"/>
          </p:nvPr>
        </p:nvSpPr>
        <p:spPr>
          <a:xfrm>
            <a:off x="898200" y="4686840"/>
            <a:ext cx="4938840" cy="4438800"/>
          </a:xfrm>
          <a:prstGeom prst="rect">
            <a:avLst/>
          </a:prstGeom>
        </p:spPr>
        <p:txBody>
          <a:bodyPr lIns="90360" rIns="90360" tIns="45000" bIns="45000"/>
          <a:p>
            <a:endParaRPr b="0" lang="en-US" sz="2000" spc="-1" strike="noStrike">
              <a:latin typeface="Arial"/>
            </a:endParaRPr>
          </a:p>
        </p:txBody>
      </p:sp>
      <p:sp>
        <p:nvSpPr>
          <p:cNvPr id="171" name="CustomShape 3"/>
          <p:cNvSpPr/>
          <p:nvPr/>
        </p:nvSpPr>
        <p:spPr>
          <a:xfrm>
            <a:off x="3817080" y="9373320"/>
            <a:ext cx="2918160" cy="492120"/>
          </a:xfrm>
          <a:prstGeom prst="rect">
            <a:avLst/>
          </a:prstGeom>
          <a:noFill/>
          <a:ln w="9360">
            <a:noFill/>
          </a:ln>
        </p:spPr>
        <p:style>
          <a:lnRef idx="0"/>
          <a:fillRef idx="0"/>
          <a:effectRef idx="0"/>
          <a:fontRef idx="minor"/>
        </p:style>
        <p:txBody>
          <a:bodyPr lIns="90360" rIns="90360" tIns="45000" bIns="45000" anchor="b"/>
          <a:p>
            <a:pPr algn="r">
              <a:lnSpc>
                <a:spcPct val="100000"/>
              </a:lnSpc>
            </a:pPr>
            <a:fld id="{6AFF4411-DE7D-473D-BF58-E01AAF363AA3}" type="slidenum">
              <a:rPr b="0" lang="en-US" sz="1200" spc="-1" strike="noStrike">
                <a:solidFill>
                  <a:srgbClr val="000000"/>
                </a:solidFill>
                <a:latin typeface="Arial Narrow"/>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901800" y="739800"/>
            <a:ext cx="4931640" cy="3699720"/>
          </a:xfrm>
          <a:prstGeom prst="rect">
            <a:avLst/>
          </a:prstGeom>
        </p:spPr>
      </p:sp>
      <p:sp>
        <p:nvSpPr>
          <p:cNvPr id="173" name="PlaceHolder 2"/>
          <p:cNvSpPr>
            <a:spLocks noGrp="1"/>
          </p:cNvSpPr>
          <p:nvPr>
            <p:ph type="body"/>
          </p:nvPr>
        </p:nvSpPr>
        <p:spPr>
          <a:xfrm>
            <a:off x="898200" y="4686840"/>
            <a:ext cx="4938840" cy="4438800"/>
          </a:xfrm>
          <a:prstGeom prst="rect">
            <a:avLst/>
          </a:prstGeom>
        </p:spPr>
        <p:txBody>
          <a:bodyPr lIns="90360" rIns="90360" tIns="45000" bIns="45000"/>
          <a:p>
            <a:endParaRPr b="0" lang="en-US" sz="2000" spc="-1" strike="noStrike">
              <a:latin typeface="Arial"/>
            </a:endParaRPr>
          </a:p>
        </p:txBody>
      </p:sp>
      <p:sp>
        <p:nvSpPr>
          <p:cNvPr id="174" name="CustomShape 3"/>
          <p:cNvSpPr/>
          <p:nvPr/>
        </p:nvSpPr>
        <p:spPr>
          <a:xfrm>
            <a:off x="3817080" y="9373320"/>
            <a:ext cx="2918160" cy="492120"/>
          </a:xfrm>
          <a:prstGeom prst="rect">
            <a:avLst/>
          </a:prstGeom>
          <a:noFill/>
          <a:ln w="9360">
            <a:noFill/>
          </a:ln>
        </p:spPr>
        <p:style>
          <a:lnRef idx="0"/>
          <a:fillRef idx="0"/>
          <a:effectRef idx="0"/>
          <a:fontRef idx="minor"/>
        </p:style>
        <p:txBody>
          <a:bodyPr lIns="90360" rIns="90360" tIns="45000" bIns="45000" anchor="b"/>
          <a:p>
            <a:pPr algn="r">
              <a:lnSpc>
                <a:spcPct val="100000"/>
              </a:lnSpc>
            </a:pPr>
            <a:fld id="{960754B9-0048-4E4F-A590-CE32EFC01F73}" type="slidenum">
              <a:rPr b="0" lang="en-US" sz="1200" spc="-1" strike="noStrike">
                <a:solidFill>
                  <a:srgbClr val="000000"/>
                </a:solidFill>
                <a:latin typeface="Arial Narrow"/>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gif"/><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gif"/><Relationship Id="rId10" Type="http://schemas.openxmlformats.org/officeDocument/2006/relationships/image" Target="../media/image9.pn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rcRect l="0" t="13717" r="0" b="0"/>
          <a:stretch/>
        </p:blipFill>
        <p:spPr>
          <a:xfrm>
            <a:off x="0" y="121680"/>
            <a:ext cx="2473200" cy="1552320"/>
          </a:xfrm>
          <a:prstGeom prst="rect">
            <a:avLst/>
          </a:prstGeom>
          <a:ln>
            <a:noFill/>
          </a:ln>
        </p:spPr>
      </p:pic>
      <p:pic>
        <p:nvPicPr>
          <p:cNvPr id="1" name="Bild 11" descr=""/>
          <p:cNvPicPr/>
          <p:nvPr/>
        </p:nvPicPr>
        <p:blipFill>
          <a:blip r:embed="rId3"/>
          <a:srcRect l="18262" t="0" r="47445" b="0"/>
          <a:stretch/>
        </p:blipFill>
        <p:spPr>
          <a:xfrm>
            <a:off x="3857760" y="0"/>
            <a:ext cx="2656800" cy="1204560"/>
          </a:xfrm>
          <a:prstGeom prst="rect">
            <a:avLst/>
          </a:prstGeom>
          <a:ln>
            <a:noFill/>
          </a:ln>
        </p:spPr>
      </p:pic>
      <p:pic>
        <p:nvPicPr>
          <p:cNvPr id="2" name="Grafik 8" descr=""/>
          <p:cNvPicPr/>
          <p:nvPr/>
        </p:nvPicPr>
        <p:blipFill>
          <a:blip r:embed="rId4"/>
          <a:stretch/>
        </p:blipFill>
        <p:spPr>
          <a:xfrm>
            <a:off x="0" y="5851440"/>
            <a:ext cx="9143280" cy="737640"/>
          </a:xfrm>
          <a:prstGeom prst="rect">
            <a:avLst/>
          </a:prstGeom>
          <a:ln w="9360">
            <a:noFill/>
          </a:ln>
        </p:spPr>
      </p:pic>
      <p:sp>
        <p:nvSpPr>
          <p:cNvPr id="3" name="CustomShape 1"/>
          <p:cNvSpPr/>
          <p:nvPr/>
        </p:nvSpPr>
        <p:spPr>
          <a:xfrm>
            <a:off x="7703640" y="6581160"/>
            <a:ext cx="926280" cy="24228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6e6452"/>
                </a:solidFill>
                <a:latin typeface="Arial Narrow"/>
                <a:ea typeface="DejaVu Sans"/>
              </a:rPr>
              <a:t>Seite </a:t>
            </a:r>
            <a:fld id="{88C3DDF3-7722-4D67-85A0-6624C8EA06B3}" type="slidenum">
              <a:rPr b="0" lang="en-US" sz="1000" spc="-1" strike="noStrike">
                <a:solidFill>
                  <a:srgbClr val="6e6452"/>
                </a:solidFill>
                <a:latin typeface="Arial Narrow"/>
                <a:ea typeface="DejaVu Sans"/>
              </a:rPr>
              <a:t>&lt;number&gt;</a:t>
            </a:fld>
            <a:endParaRPr b="0" lang="en-US" sz="1000" spc="-1" strike="noStrike">
              <a:latin typeface="Arial"/>
            </a:endParaRPr>
          </a:p>
        </p:txBody>
      </p:sp>
      <p:pic>
        <p:nvPicPr>
          <p:cNvPr id="4" name="Grafik 7" descr=""/>
          <p:cNvPicPr/>
          <p:nvPr/>
        </p:nvPicPr>
        <p:blipFill>
          <a:blip r:embed="rId5"/>
          <a:stretch/>
        </p:blipFill>
        <p:spPr>
          <a:xfrm>
            <a:off x="2440440" y="374040"/>
            <a:ext cx="1576440" cy="656640"/>
          </a:xfrm>
          <a:prstGeom prst="rect">
            <a:avLst/>
          </a:prstGeom>
          <a:ln w="9360">
            <a:noFill/>
          </a:ln>
        </p:spPr>
      </p:pic>
      <p:sp>
        <p:nvSpPr>
          <p:cNvPr id="5" name="CustomShape 2"/>
          <p:cNvSpPr/>
          <p:nvPr/>
        </p:nvSpPr>
        <p:spPr>
          <a:xfrm>
            <a:off x="2561760" y="158400"/>
            <a:ext cx="1066320" cy="21168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Arial"/>
                <a:ea typeface="DejaVu Sans"/>
              </a:rPr>
              <a:t>Mis en œuvre par </a:t>
            </a:r>
            <a:endParaRPr b="0" lang="en-US" sz="800" spc="-1" strike="noStrike">
              <a:latin typeface="Arial"/>
            </a:endParaRPr>
          </a:p>
        </p:txBody>
      </p:sp>
      <p:pic>
        <p:nvPicPr>
          <p:cNvPr id="6" name="il_fi" descr=""/>
          <p:cNvPicPr/>
          <p:nvPr/>
        </p:nvPicPr>
        <p:blipFill>
          <a:blip r:embed="rId6"/>
          <a:stretch/>
        </p:blipFill>
        <p:spPr>
          <a:xfrm>
            <a:off x="6989400" y="121680"/>
            <a:ext cx="1187280" cy="1259280"/>
          </a:xfrm>
          <a:prstGeom prst="rect">
            <a:avLst/>
          </a:prstGeom>
          <a:ln>
            <a:noFill/>
          </a:ln>
        </p:spPr>
      </p:pic>
      <p:sp>
        <p:nvSpPr>
          <p:cNvPr id="7" name="CustomShape 3"/>
          <p:cNvSpPr/>
          <p:nvPr/>
        </p:nvSpPr>
        <p:spPr>
          <a:xfrm>
            <a:off x="181080" y="14400"/>
            <a:ext cx="8762400" cy="1685160"/>
          </a:xfrm>
          <a:prstGeom prst="rect">
            <a:avLst/>
          </a:prstGeom>
          <a:solidFill>
            <a:schemeClr val="bg1"/>
          </a:solidFill>
          <a:ln w="9360">
            <a:noFill/>
          </a:ln>
        </p:spPr>
        <p:style>
          <a:lnRef idx="0"/>
          <a:fillRef idx="0"/>
          <a:effectRef idx="0"/>
          <a:fontRef idx="minor"/>
        </p:style>
      </p:sp>
      <p:pic>
        <p:nvPicPr>
          <p:cNvPr id="8" name="Image 5" descr=""/>
          <p:cNvPicPr/>
          <p:nvPr/>
        </p:nvPicPr>
        <p:blipFill>
          <a:blip r:embed="rId7"/>
          <a:srcRect l="0" t="13717" r="0" b="0"/>
          <a:stretch/>
        </p:blipFill>
        <p:spPr>
          <a:xfrm>
            <a:off x="0" y="0"/>
            <a:ext cx="2473200" cy="1552320"/>
          </a:xfrm>
          <a:prstGeom prst="rect">
            <a:avLst/>
          </a:prstGeom>
          <a:ln>
            <a:noFill/>
          </a:ln>
        </p:spPr>
      </p:pic>
      <p:pic>
        <p:nvPicPr>
          <p:cNvPr id="9" name="Bild 11" descr=""/>
          <p:cNvPicPr/>
          <p:nvPr/>
        </p:nvPicPr>
        <p:blipFill>
          <a:blip r:embed="rId8"/>
          <a:srcRect l="0" t="0" r="13523" b="0"/>
          <a:stretch/>
        </p:blipFill>
        <p:spPr>
          <a:xfrm>
            <a:off x="2442600" y="0"/>
            <a:ext cx="6700680" cy="1204560"/>
          </a:xfrm>
          <a:prstGeom prst="rect">
            <a:avLst/>
          </a:prstGeom>
          <a:ln>
            <a:noFill/>
          </a:ln>
        </p:spPr>
      </p:pic>
      <p:grpSp>
        <p:nvGrpSpPr>
          <p:cNvPr id="10" name="Group 4"/>
          <p:cNvGrpSpPr/>
          <p:nvPr/>
        </p:nvGrpSpPr>
        <p:grpSpPr>
          <a:xfrm>
            <a:off x="2386800" y="529560"/>
            <a:ext cx="1576440" cy="809280"/>
            <a:chOff x="2386800" y="529560"/>
            <a:chExt cx="1576440" cy="809280"/>
          </a:xfrm>
        </p:grpSpPr>
        <p:pic>
          <p:nvPicPr>
            <p:cNvPr id="11" name="Grafik 7" descr=""/>
            <p:cNvPicPr/>
            <p:nvPr/>
          </p:nvPicPr>
          <p:blipFill>
            <a:blip r:embed="rId9"/>
            <a:stretch/>
          </p:blipFill>
          <p:spPr>
            <a:xfrm>
              <a:off x="2386800" y="682200"/>
              <a:ext cx="1576440" cy="656640"/>
            </a:xfrm>
            <a:prstGeom prst="rect">
              <a:avLst/>
            </a:prstGeom>
            <a:ln w="9360">
              <a:noFill/>
            </a:ln>
          </p:spPr>
        </p:pic>
        <p:sp>
          <p:nvSpPr>
            <p:cNvPr id="12" name="CustomShape 5"/>
            <p:cNvSpPr/>
            <p:nvPr/>
          </p:nvSpPr>
          <p:spPr>
            <a:xfrm>
              <a:off x="2413800" y="529560"/>
              <a:ext cx="1066320" cy="21168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Arial"/>
                  <a:ea typeface="DejaVu Sans"/>
                </a:rPr>
                <a:t>Mis en œuvre par </a:t>
              </a:r>
              <a:endParaRPr b="0" lang="en-US" sz="800" spc="-1" strike="noStrike">
                <a:latin typeface="Arial"/>
              </a:endParaRPr>
            </a:p>
          </p:txBody>
        </p:sp>
      </p:grpSp>
      <p:pic>
        <p:nvPicPr>
          <p:cNvPr id="13" name="il_fi" descr=""/>
          <p:cNvPicPr/>
          <p:nvPr/>
        </p:nvPicPr>
        <p:blipFill>
          <a:blip r:embed="rId10"/>
          <a:stretch/>
        </p:blipFill>
        <p:spPr>
          <a:xfrm>
            <a:off x="7337520" y="72000"/>
            <a:ext cx="1079280" cy="1259280"/>
          </a:xfrm>
          <a:prstGeom prst="rect">
            <a:avLst/>
          </a:prstGeom>
          <a:ln>
            <a:noFill/>
          </a:ln>
        </p:spPr>
      </p:pic>
      <p:sp>
        <p:nvSpPr>
          <p:cNvPr id="14" name="PlaceHolder 6"/>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microsoft.com/office/2007/relationships/hdphoto" Target="../media/hdphoto1.wdp"/><Relationship Id="rId4" Type="http://schemas.openxmlformats.org/officeDocument/2006/relationships/image" Target="../media/image12.wmf"/><Relationship Id="rId5" Type="http://schemas.openxmlformats.org/officeDocument/2006/relationships/image" Target="../media/image13.jpe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chart" Target="../charts/chart1.xml"/><Relationship Id="rId3" Type="http://schemas.openxmlformats.org/officeDocument/2006/relationships/slideLayout" Target="../slideLayouts/slideLayout1.xml"/><Relationship Id="rId4" Type="http://schemas.openxmlformats.org/officeDocument/2006/relationships/comments" Target="../comments/comment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Line 1"/>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59" name="Line 2"/>
          <p:cNvSpPr/>
          <p:nvPr/>
        </p:nvSpPr>
        <p:spPr>
          <a:xfrm flipH="1">
            <a:off x="2600640" y="5771160"/>
            <a:ext cx="1211040" cy="360"/>
          </a:xfrm>
          <a:prstGeom prst="line">
            <a:avLst/>
          </a:prstGeom>
          <a:ln w="57240">
            <a:solidFill>
              <a:schemeClr val="bg1"/>
            </a:solidFill>
            <a:round/>
          </a:ln>
        </p:spPr>
        <p:style>
          <a:lnRef idx="0"/>
          <a:fillRef idx="0"/>
          <a:effectRef idx="0"/>
          <a:fontRef idx="minor"/>
        </p:style>
      </p:sp>
      <p:sp>
        <p:nvSpPr>
          <p:cNvPr id="60" name="CustomShape 3"/>
          <p:cNvSpPr/>
          <p:nvPr/>
        </p:nvSpPr>
        <p:spPr>
          <a:xfrm>
            <a:off x="679320" y="6581160"/>
            <a:ext cx="1294560" cy="245520"/>
          </a:xfrm>
          <a:prstGeom prst="rect">
            <a:avLst/>
          </a:prstGeom>
          <a:noFill/>
          <a:ln w="9360">
            <a:noFill/>
          </a:ln>
        </p:spPr>
        <p:style>
          <a:lnRef idx="0"/>
          <a:fillRef idx="0"/>
          <a:effectRef idx="0"/>
          <a:fontRef idx="minor"/>
        </p:style>
      </p:sp>
      <p:pic>
        <p:nvPicPr>
          <p:cNvPr id="61" name="Picture 2" descr=""/>
          <p:cNvPicPr/>
          <p:nvPr/>
        </p:nvPicPr>
        <p:blipFill>
          <a:blip r:embed="rId1"/>
          <a:stretch/>
        </p:blipFill>
        <p:spPr>
          <a:xfrm>
            <a:off x="1963080" y="4707720"/>
            <a:ext cx="2283840" cy="1511280"/>
          </a:xfrm>
          <a:prstGeom prst="rect">
            <a:avLst/>
          </a:prstGeom>
          <a:ln>
            <a:noFill/>
          </a:ln>
        </p:spPr>
      </p:pic>
      <p:pic>
        <p:nvPicPr>
          <p:cNvPr id="62" name="Picture 5" descr=""/>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rcRect l="0" t="31602" r="24432" b="0"/>
          <a:stretch/>
        </p:blipFill>
        <p:spPr>
          <a:xfrm>
            <a:off x="6531840" y="4707720"/>
            <a:ext cx="2226600" cy="1511280"/>
          </a:xfrm>
          <a:prstGeom prst="rect">
            <a:avLst/>
          </a:prstGeom>
          <a:ln>
            <a:noFill/>
          </a:ln>
        </p:spPr>
      </p:pic>
      <p:pic>
        <p:nvPicPr>
          <p:cNvPr id="63" name="Image 12" descr=""/>
          <p:cNvPicPr/>
          <p:nvPr/>
        </p:nvPicPr>
        <p:blipFill>
          <a:blip r:embed="rId4"/>
          <a:stretch/>
        </p:blipFill>
        <p:spPr>
          <a:xfrm>
            <a:off x="173160" y="4707720"/>
            <a:ext cx="1801800" cy="1511280"/>
          </a:xfrm>
          <a:prstGeom prst="rect">
            <a:avLst/>
          </a:prstGeom>
          <a:ln>
            <a:noFill/>
          </a:ln>
        </p:spPr>
      </p:pic>
      <p:pic>
        <p:nvPicPr>
          <p:cNvPr id="64" name="Picture 6" descr=""/>
          <p:cNvPicPr/>
          <p:nvPr/>
        </p:nvPicPr>
        <p:blipFill>
          <a:blip r:embed="rId5"/>
          <a:stretch/>
        </p:blipFill>
        <p:spPr>
          <a:xfrm>
            <a:off x="4247280" y="4707720"/>
            <a:ext cx="2283840" cy="1511280"/>
          </a:xfrm>
          <a:prstGeom prst="rect">
            <a:avLst/>
          </a:prstGeom>
          <a:ln>
            <a:noFill/>
          </a:ln>
        </p:spPr>
      </p:pic>
      <p:sp>
        <p:nvSpPr>
          <p:cNvPr id="65" name="CustomShape 4"/>
          <p:cNvSpPr/>
          <p:nvPr/>
        </p:nvSpPr>
        <p:spPr>
          <a:xfrm>
            <a:off x="155520" y="-144360"/>
            <a:ext cx="304200" cy="304200"/>
          </a:xfrm>
          <a:prstGeom prst="rect">
            <a:avLst/>
          </a:prstGeom>
          <a:noFill/>
          <a:ln>
            <a:noFill/>
          </a:ln>
        </p:spPr>
        <p:style>
          <a:lnRef idx="0"/>
          <a:fillRef idx="0"/>
          <a:effectRef idx="0"/>
          <a:fontRef idx="minor"/>
        </p:style>
      </p:sp>
      <p:sp>
        <p:nvSpPr>
          <p:cNvPr id="66" name="CustomShape 5"/>
          <p:cNvSpPr/>
          <p:nvPr/>
        </p:nvSpPr>
        <p:spPr>
          <a:xfrm>
            <a:off x="307800" y="7920"/>
            <a:ext cx="304200" cy="304200"/>
          </a:xfrm>
          <a:prstGeom prst="rect">
            <a:avLst/>
          </a:prstGeom>
          <a:noFill/>
          <a:ln>
            <a:noFill/>
          </a:ln>
        </p:spPr>
        <p:style>
          <a:lnRef idx="0"/>
          <a:fillRef idx="0"/>
          <a:effectRef idx="0"/>
          <a:fontRef idx="minor"/>
        </p:style>
      </p:sp>
      <p:sp>
        <p:nvSpPr>
          <p:cNvPr id="67" name="CustomShape 6"/>
          <p:cNvSpPr/>
          <p:nvPr/>
        </p:nvSpPr>
        <p:spPr>
          <a:xfrm rot="20914200">
            <a:off x="6225480" y="1616040"/>
            <a:ext cx="250992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Aharoni"/>
                <a:ea typeface="DejaVu Sans"/>
              </a:rPr>
              <a:t>#eServices</a:t>
            </a:r>
            <a:endParaRPr b="0" lang="en-US" sz="2400" spc="-1" strike="noStrike">
              <a:latin typeface="Arial"/>
            </a:endParaRPr>
          </a:p>
        </p:txBody>
      </p:sp>
      <p:sp>
        <p:nvSpPr>
          <p:cNvPr id="68" name="CustomShape 7"/>
          <p:cNvSpPr/>
          <p:nvPr/>
        </p:nvSpPr>
        <p:spPr>
          <a:xfrm>
            <a:off x="1758240" y="2820240"/>
            <a:ext cx="327780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c80f0f"/>
                </a:solidFill>
                <a:latin typeface="Aharoni"/>
                <a:ea typeface="DejaVu Sans"/>
              </a:rPr>
              <a:t>#PRADEC-UN</a:t>
            </a:r>
            <a:endParaRPr b="0" lang="en-US" sz="3200" spc="-1" strike="noStrike">
              <a:latin typeface="Arial"/>
            </a:endParaRPr>
          </a:p>
        </p:txBody>
      </p:sp>
      <p:sp>
        <p:nvSpPr>
          <p:cNvPr id="69" name="CustomShape 8"/>
          <p:cNvSpPr/>
          <p:nvPr/>
        </p:nvSpPr>
        <p:spPr>
          <a:xfrm rot="2073000">
            <a:off x="5036760" y="2712960"/>
            <a:ext cx="347796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c80f0f"/>
                </a:solidFill>
                <a:latin typeface="Aharoni"/>
                <a:ea typeface="DejaVu Sans"/>
              </a:rPr>
              <a:t>#nodigitaldivide</a:t>
            </a:r>
            <a:endParaRPr b="0" lang="en-US" sz="3200" spc="-1" strike="noStrike">
              <a:latin typeface="Arial"/>
            </a:endParaRPr>
          </a:p>
        </p:txBody>
      </p:sp>
      <p:sp>
        <p:nvSpPr>
          <p:cNvPr id="70" name="Line 9"/>
          <p:cNvSpPr/>
          <p:nvPr/>
        </p:nvSpPr>
        <p:spPr>
          <a:xfrm>
            <a:off x="3624840" y="5034240"/>
            <a:ext cx="1020960" cy="360"/>
          </a:xfrm>
          <a:prstGeom prst="line">
            <a:avLst/>
          </a:prstGeom>
          <a:ln w="57240">
            <a:solidFill>
              <a:schemeClr val="bg1"/>
            </a:solidFill>
            <a:round/>
          </a:ln>
        </p:spPr>
        <p:style>
          <a:lnRef idx="0"/>
          <a:fillRef idx="0"/>
          <a:effectRef idx="0"/>
          <a:fontRef idx="minor"/>
        </p:style>
      </p:sp>
      <p:sp>
        <p:nvSpPr>
          <p:cNvPr id="71" name="CustomShape 10"/>
          <p:cNvSpPr/>
          <p:nvPr/>
        </p:nvSpPr>
        <p:spPr>
          <a:xfrm>
            <a:off x="282960" y="1376640"/>
            <a:ext cx="5105880" cy="191880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4400" spc="-1" strike="noStrike">
                <a:solidFill>
                  <a:srgbClr val="808080"/>
                </a:solidFill>
                <a:latin typeface="Calibri"/>
                <a:ea typeface="DejaVu Sans"/>
              </a:rPr>
              <a:t>#Hackathon</a:t>
            </a:r>
            <a:endParaRPr b="0" lang="en-US" sz="4400" spc="-1" strike="noStrike">
              <a:latin typeface="Arial"/>
            </a:endParaRPr>
          </a:p>
          <a:p>
            <a:pPr>
              <a:lnSpc>
                <a:spcPct val="100000"/>
              </a:lnSpc>
            </a:pPr>
            <a:endParaRPr b="0" lang="en-US"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79320" y="6581160"/>
            <a:ext cx="1294560" cy="245520"/>
          </a:xfrm>
          <a:prstGeom prst="rect">
            <a:avLst/>
          </a:prstGeom>
          <a:noFill/>
          <a:ln w="9360">
            <a:noFill/>
          </a:ln>
        </p:spPr>
        <p:style>
          <a:lnRef idx="0"/>
          <a:fillRef idx="0"/>
          <a:effectRef idx="0"/>
          <a:fontRef idx="minor"/>
        </p:style>
      </p:sp>
      <p:sp>
        <p:nvSpPr>
          <p:cNvPr id="147"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iv.</a:t>
            </a:r>
            <a:r>
              <a:rPr b="1" lang="en-US" sz="3200" spc="-1" strike="noStrike">
                <a:solidFill>
                  <a:srgbClr val="960b0b"/>
                </a:solidFill>
                <a:latin typeface="Arial"/>
                <a:ea typeface="DejaVu Sans"/>
              </a:rPr>
              <a:t> Idée de la plateforme</a:t>
            </a:r>
            <a:endParaRPr b="0" lang="en-US" sz="3200" spc="-1" strike="noStrike">
              <a:latin typeface="Arial"/>
            </a:endParaRPr>
          </a:p>
        </p:txBody>
      </p:sp>
      <p:pic>
        <p:nvPicPr>
          <p:cNvPr id="148" name="Image 1" descr=""/>
          <p:cNvPicPr/>
          <p:nvPr/>
        </p:nvPicPr>
        <p:blipFill>
          <a:blip r:embed="rId1"/>
          <a:stretch/>
        </p:blipFill>
        <p:spPr>
          <a:xfrm>
            <a:off x="2341800" y="2693880"/>
            <a:ext cx="4497480" cy="3556080"/>
          </a:xfrm>
          <a:prstGeom prst="rect">
            <a:avLst/>
          </a:prstGeom>
          <a:ln>
            <a:noFill/>
          </a:ln>
        </p:spPr>
      </p:pic>
      <p:sp>
        <p:nvSpPr>
          <p:cNvPr id="149" name="CustomShape 3"/>
          <p:cNvSpPr/>
          <p:nvPr/>
        </p:nvSpPr>
        <p:spPr>
          <a:xfrm>
            <a:off x="287640" y="2139480"/>
            <a:ext cx="8652600" cy="455040"/>
          </a:xfrm>
          <a:prstGeom prst="rect">
            <a:avLst/>
          </a:prstGeom>
          <a:noFill/>
          <a:ln>
            <a:noFill/>
          </a:ln>
        </p:spPr>
        <p:style>
          <a:lnRef idx="0"/>
          <a:fillRef idx="0"/>
          <a:effectRef idx="0"/>
          <a:fontRef idx="minor"/>
        </p:style>
        <p:txBody>
          <a:bodyPr lIns="90000" rIns="90000" tIns="45000" bIns="45000"/>
          <a:p>
            <a:pPr>
              <a:lnSpc>
                <a:spcPct val="150000"/>
              </a:lnSpc>
            </a:pPr>
            <a:r>
              <a:rPr b="0" lang="en-US" sz="1600" spc="-1" strike="noStrike">
                <a:solidFill>
                  <a:srgbClr val="000000"/>
                </a:solidFill>
                <a:latin typeface="Arial"/>
                <a:ea typeface="MS PGothic"/>
              </a:rPr>
              <a:t>Juste pour vous inspirer!!!</a:t>
            </a:r>
            <a:endParaRPr b="0" lang="en-US" sz="16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79320" y="6581160"/>
            <a:ext cx="1294560" cy="245520"/>
          </a:xfrm>
          <a:prstGeom prst="rect">
            <a:avLst/>
          </a:prstGeom>
          <a:noFill/>
          <a:ln w="9360">
            <a:noFill/>
          </a:ln>
        </p:spPr>
        <p:style>
          <a:lnRef idx="0"/>
          <a:fillRef idx="0"/>
          <a:effectRef idx="0"/>
          <a:fontRef idx="minor"/>
        </p:style>
      </p:sp>
      <p:sp>
        <p:nvSpPr>
          <p:cNvPr id="151"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v.</a:t>
            </a:r>
            <a:r>
              <a:rPr b="1" lang="en-US" sz="3200" spc="-1" strike="noStrike">
                <a:solidFill>
                  <a:srgbClr val="960b0b"/>
                </a:solidFill>
                <a:latin typeface="Arial"/>
                <a:ea typeface="DejaVu Sans"/>
              </a:rPr>
              <a:t> Expectations of the platform</a:t>
            </a:r>
            <a:endParaRPr b="0" lang="en-US" sz="3200" spc="-1" strike="noStrike">
              <a:latin typeface="Arial"/>
            </a:endParaRPr>
          </a:p>
        </p:txBody>
      </p:sp>
      <p:sp>
        <p:nvSpPr>
          <p:cNvPr id="152" name="CustomShape 3"/>
          <p:cNvSpPr/>
          <p:nvPr/>
        </p:nvSpPr>
        <p:spPr>
          <a:xfrm>
            <a:off x="287640" y="2139480"/>
            <a:ext cx="8652600" cy="33753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b050"/>
                </a:solidFill>
                <a:latin typeface="Arial"/>
                <a:ea typeface="MS PGothic"/>
              </a:rPr>
              <a:t>Frontend</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Content Presentation (Simple and responsive interface)</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Easy navigation</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User dashboard</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Color harmonization</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Organization (bundling) of content</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Feedback Mechanism</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Help User</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Default settings</a:t>
            </a:r>
            <a:endParaRPr b="0" lang="en-US" sz="1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79320" y="6581160"/>
            <a:ext cx="1294560" cy="245520"/>
          </a:xfrm>
          <a:prstGeom prst="rect">
            <a:avLst/>
          </a:prstGeom>
          <a:noFill/>
          <a:ln w="9360">
            <a:noFill/>
          </a:ln>
        </p:spPr>
        <p:style>
          <a:lnRef idx="0"/>
          <a:fillRef idx="0"/>
          <a:effectRef idx="0"/>
          <a:fontRef idx="minor"/>
        </p:style>
      </p:sp>
      <p:sp>
        <p:nvSpPr>
          <p:cNvPr id="154"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vi.</a:t>
            </a:r>
            <a:r>
              <a:rPr b="1" lang="en-US" sz="3200" spc="-1" strike="noStrike">
                <a:solidFill>
                  <a:srgbClr val="960b0b"/>
                </a:solidFill>
                <a:latin typeface="Arial"/>
                <a:ea typeface="DejaVu Sans"/>
              </a:rPr>
              <a:t> Attentes de la plateforme</a:t>
            </a:r>
            <a:endParaRPr b="0" lang="en-US" sz="3200" spc="-1" strike="noStrike">
              <a:latin typeface="Arial"/>
            </a:endParaRPr>
          </a:p>
        </p:txBody>
      </p:sp>
      <p:sp>
        <p:nvSpPr>
          <p:cNvPr id="155" name="CustomShape 3"/>
          <p:cNvSpPr/>
          <p:nvPr/>
        </p:nvSpPr>
        <p:spPr>
          <a:xfrm>
            <a:off x="287640" y="2139480"/>
            <a:ext cx="8652600" cy="33753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c00000"/>
                </a:solidFill>
                <a:latin typeface="Arial"/>
                <a:ea typeface="MS PGothic"/>
              </a:rPr>
              <a:t>Backend</a:t>
            </a:r>
            <a:r>
              <a:rPr b="0" lang="en-US" sz="1600" spc="-1" strike="noStrike">
                <a:solidFill>
                  <a:srgbClr val="000000"/>
                </a:solidFill>
                <a:latin typeface="Arial"/>
                <a:ea typeface="MS PGothic"/>
              </a:rPr>
              <a:t> </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Ease of deployment of the platform on the network (Technologies)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Easy deployment of new services on the platform</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Dashboard of Services for the Administrator</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User Management</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Integration of metrics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History Management</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Easy maintainability of deployed services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Help User</a:t>
            </a:r>
            <a:endParaRPr b="0" lang="en-US" sz="16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9320" y="6581160"/>
            <a:ext cx="1294560" cy="245520"/>
          </a:xfrm>
          <a:prstGeom prst="rect">
            <a:avLst/>
          </a:prstGeom>
          <a:noFill/>
          <a:ln w="9360">
            <a:noFill/>
          </a:ln>
        </p:spPr>
        <p:style>
          <a:lnRef idx="0"/>
          <a:fillRef idx="0"/>
          <a:effectRef idx="0"/>
          <a:fontRef idx="minor"/>
        </p:style>
      </p:sp>
      <p:sp>
        <p:nvSpPr>
          <p:cNvPr id="157"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vii.</a:t>
            </a:r>
            <a:r>
              <a:rPr b="1" lang="en-US" sz="3200" spc="-1" strike="noStrike">
                <a:solidFill>
                  <a:srgbClr val="960b0b"/>
                </a:solidFill>
                <a:latin typeface="Arial"/>
                <a:ea typeface="DejaVu Sans"/>
              </a:rPr>
              <a:t> Functional Requirements</a:t>
            </a:r>
            <a:endParaRPr b="0" lang="en-US" sz="3200" spc="-1" strike="noStrike">
              <a:latin typeface="Arial"/>
            </a:endParaRPr>
          </a:p>
        </p:txBody>
      </p:sp>
      <p:sp>
        <p:nvSpPr>
          <p:cNvPr id="158" name="CustomShape 3"/>
          <p:cNvSpPr/>
          <p:nvPr/>
        </p:nvSpPr>
        <p:spPr>
          <a:xfrm>
            <a:off x="287640" y="2139480"/>
            <a:ext cx="8652600" cy="33753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c00000"/>
                </a:solidFill>
                <a:latin typeface="Arial"/>
                <a:ea typeface="MS PGothic"/>
              </a:rPr>
              <a:t>La plateforme des Télécentres Communautaires doit être capable de: </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View meeting reports and municipalities newsletters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Host the entire wikipedia database accessible offline</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Access the various IT training opportunities provided by the Telecentre</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Measure the traffic of the connections, of the most visited pages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disseminate the news of the locality</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bring together people living in the community through forums, blogs and even instant discussions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Any other useful features for the community (demonstrate creativity)</a:t>
            </a:r>
            <a:endParaRPr b="0" lang="en-US" sz="16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Image 1" descr=""/>
          <p:cNvPicPr/>
          <p:nvPr/>
        </p:nvPicPr>
        <p:blipFill>
          <a:blip r:embed="rId1"/>
          <a:stretch/>
        </p:blipFill>
        <p:spPr>
          <a:xfrm>
            <a:off x="7153920" y="5079960"/>
            <a:ext cx="1603440" cy="901800"/>
          </a:xfrm>
          <a:prstGeom prst="rect">
            <a:avLst/>
          </a:prstGeom>
          <a:ln>
            <a:noFill/>
          </a:ln>
        </p:spPr>
      </p:pic>
      <p:sp>
        <p:nvSpPr>
          <p:cNvPr id="160" name="Line 1"/>
          <p:cNvSpPr/>
          <p:nvPr/>
        </p:nvSpPr>
        <p:spPr>
          <a:xfrm>
            <a:off x="5873040" y="5829840"/>
            <a:ext cx="1021320" cy="360"/>
          </a:xfrm>
          <a:prstGeom prst="line">
            <a:avLst/>
          </a:prstGeom>
          <a:ln w="57240">
            <a:solidFill>
              <a:schemeClr val="bg1"/>
            </a:solidFill>
            <a:round/>
          </a:ln>
        </p:spPr>
        <p:style>
          <a:lnRef idx="0"/>
          <a:fillRef idx="0"/>
          <a:effectRef idx="0"/>
          <a:fontRef idx="minor"/>
        </p:style>
      </p:sp>
      <p:sp>
        <p:nvSpPr>
          <p:cNvPr id="161" name="CustomShape 2"/>
          <p:cNvSpPr/>
          <p:nvPr/>
        </p:nvSpPr>
        <p:spPr>
          <a:xfrm>
            <a:off x="1672200" y="1809360"/>
            <a:ext cx="6477840" cy="8402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latin typeface="Aharoni"/>
                <a:ea typeface="DejaVu Sans"/>
              </a:rPr>
              <a:t>If </a:t>
            </a:r>
            <a:r>
              <a:rPr b="1" lang="en-US" sz="5400" spc="-1" strike="noStrike">
                <a:solidFill>
                  <a:srgbClr val="c80f0f"/>
                </a:solidFill>
                <a:latin typeface="Aharoni"/>
                <a:ea typeface="DejaVu Sans"/>
              </a:rPr>
              <a:t>Question</a:t>
            </a:r>
            <a:r>
              <a:rPr b="1" lang="en-US" sz="2600" spc="-1" strike="noStrike">
                <a:solidFill>
                  <a:srgbClr val="000000"/>
                </a:solidFill>
                <a:latin typeface="Aharoni"/>
                <a:ea typeface="DejaVu Sans"/>
              </a:rPr>
              <a:t> then</a:t>
            </a:r>
            <a:endParaRPr b="0" lang="en-US" sz="2600" spc="-1" strike="noStrike">
              <a:latin typeface="Arial"/>
            </a:endParaRPr>
          </a:p>
          <a:p>
            <a:pPr>
              <a:lnSpc>
                <a:spcPct val="100000"/>
              </a:lnSpc>
            </a:pPr>
            <a:r>
              <a:rPr b="1" lang="en-US" sz="2600" spc="-1" strike="noStrike">
                <a:solidFill>
                  <a:srgbClr val="000000"/>
                </a:solidFill>
                <a:latin typeface="Aharoni"/>
                <a:ea typeface="DejaVu Sans"/>
              </a:rPr>
              <a:t>	</a:t>
            </a:r>
            <a:r>
              <a:rPr b="1" lang="en-US" sz="2600" spc="-1" strike="noStrike">
                <a:solidFill>
                  <a:srgbClr val="00b050"/>
                </a:solidFill>
                <a:latin typeface="Aharoni"/>
                <a:ea typeface="DejaVu Sans"/>
              </a:rPr>
              <a:t>please_ask</a:t>
            </a:r>
            <a:endParaRPr b="0" lang="en-US" sz="2600" spc="-1" strike="noStrike">
              <a:latin typeface="Arial"/>
            </a:endParaRPr>
          </a:p>
          <a:p>
            <a:pPr>
              <a:lnSpc>
                <a:spcPct val="100000"/>
              </a:lnSpc>
            </a:pPr>
            <a:r>
              <a:rPr b="1" lang="en-US" sz="2600" spc="-1" strike="noStrike">
                <a:solidFill>
                  <a:srgbClr val="000000"/>
                </a:solidFill>
                <a:latin typeface="Aharoni"/>
                <a:ea typeface="DejaVu Sans"/>
              </a:rPr>
              <a:t>Else</a:t>
            </a:r>
            <a:endParaRPr b="0" lang="en-US" sz="2600" spc="-1" strike="noStrike">
              <a:latin typeface="Arial"/>
            </a:endParaRPr>
          </a:p>
          <a:p>
            <a:pPr>
              <a:lnSpc>
                <a:spcPct val="100000"/>
              </a:lnSpc>
            </a:pPr>
            <a:r>
              <a:rPr b="1" lang="en-US" sz="2600" spc="-1" strike="noStrike">
                <a:solidFill>
                  <a:srgbClr val="000000"/>
                </a:solidFill>
                <a:latin typeface="Aharoni"/>
                <a:ea typeface="DejaVu Sans"/>
              </a:rPr>
              <a:t>	</a:t>
            </a:r>
            <a:r>
              <a:rPr b="1" lang="en-US" sz="5400" spc="-1" strike="noStrike">
                <a:solidFill>
                  <a:srgbClr val="00b050"/>
                </a:solidFill>
                <a:latin typeface="Aharoni"/>
                <a:ea typeface="DejaVu Sans"/>
              </a:rPr>
              <a:t>Thank you</a:t>
            </a:r>
            <a:r>
              <a:rPr b="1" lang="en-US" sz="2600" spc="-1" strike="noStrike">
                <a:solidFill>
                  <a:srgbClr val="000000"/>
                </a:solidFill>
                <a:latin typeface="Aharoni"/>
                <a:ea typeface="DejaVu Sans"/>
              </a:rPr>
              <a:t>;</a:t>
            </a:r>
            <a:endParaRPr b="0" lang="en-US" sz="2600" spc="-1" strike="noStrike">
              <a:latin typeface="Arial"/>
            </a:endParaRPr>
          </a:p>
          <a:p>
            <a:pPr>
              <a:lnSpc>
                <a:spcPct val="100000"/>
              </a:lnSpc>
            </a:pPr>
            <a:r>
              <a:rPr b="1" lang="en-US" sz="2600" spc="-1" strike="noStrike">
                <a:solidFill>
                  <a:srgbClr val="000000"/>
                </a:solidFill>
                <a:latin typeface="Aharoni"/>
                <a:ea typeface="DejaVu Sans"/>
              </a:rPr>
              <a:t>End</a:t>
            </a:r>
            <a:endParaRPr b="0" lang="en-US" sz="2600" spc="-1" strike="noStrike">
              <a:latin typeface="Arial"/>
            </a:endParaRPr>
          </a:p>
          <a:p>
            <a:pPr>
              <a:lnSpc>
                <a:spcPct val="100000"/>
              </a:lnSpc>
            </a:pPr>
            <a:r>
              <a:rPr b="1" lang="en-US" sz="2600" spc="-1" strike="noStrike">
                <a:solidFill>
                  <a:srgbClr val="000000"/>
                </a:solidFill>
                <a:latin typeface="Aharoni"/>
                <a:ea typeface="DejaVu Sans"/>
              </a:rPr>
              <a:t>goto </a:t>
            </a:r>
            <a:r>
              <a:rPr b="1" lang="en-US" sz="2600" spc="-1" strike="noStrike">
                <a:solidFill>
                  <a:srgbClr val="00b050"/>
                </a:solidFill>
                <a:latin typeface="Aharoni"/>
                <a:ea typeface="DejaVu Sans"/>
              </a:rPr>
              <a:t>code;</a:t>
            </a:r>
            <a:endParaRPr b="0" lang="en-US" sz="2600" spc="-1" strike="noStrike">
              <a:latin typeface="Arial"/>
            </a:endParaRPr>
          </a:p>
        </p:txBody>
      </p:sp>
      <p:sp>
        <p:nvSpPr>
          <p:cNvPr id="162" name="CustomShape 3"/>
          <p:cNvSpPr/>
          <p:nvPr/>
        </p:nvSpPr>
        <p:spPr>
          <a:xfrm>
            <a:off x="6247080" y="4986720"/>
            <a:ext cx="145764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haroni"/>
                <a:ea typeface="DejaVu Sans"/>
              </a:rPr>
              <a:t>#eServices</a:t>
            </a:r>
            <a:endParaRPr b="0" lang="en-US" sz="1600" spc="-1" strike="noStrike">
              <a:latin typeface="Arial"/>
            </a:endParaRPr>
          </a:p>
        </p:txBody>
      </p:sp>
      <p:sp>
        <p:nvSpPr>
          <p:cNvPr id="163" name="CustomShape 4"/>
          <p:cNvSpPr/>
          <p:nvPr/>
        </p:nvSpPr>
        <p:spPr>
          <a:xfrm rot="1413600">
            <a:off x="7391520" y="4771800"/>
            <a:ext cx="159660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c80f0f"/>
                </a:solidFill>
                <a:latin typeface="Aharoni"/>
                <a:ea typeface="DejaVu Sans"/>
              </a:rPr>
              <a:t>#PRADEC-UN</a:t>
            </a:r>
            <a:endParaRPr b="0" lang="en-US" sz="1600" spc="-1" strike="noStrike">
              <a:latin typeface="Arial"/>
            </a:endParaRPr>
          </a:p>
        </p:txBody>
      </p:sp>
      <p:sp>
        <p:nvSpPr>
          <p:cNvPr id="164" name="CustomShape 5"/>
          <p:cNvSpPr/>
          <p:nvPr/>
        </p:nvSpPr>
        <p:spPr>
          <a:xfrm rot="20589000">
            <a:off x="7338240" y="5911200"/>
            <a:ext cx="1946520" cy="47484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c80f0f"/>
                </a:solidFill>
                <a:latin typeface="Aharoni"/>
                <a:ea typeface="DejaVu Sans"/>
              </a:rPr>
              <a:t>#nodigitaldivide</a:t>
            </a:r>
            <a:endParaRPr b="0" lang="en-US" sz="1600" spc="-1" strike="noStrike">
              <a:latin typeface="Arial"/>
            </a:endParaRPr>
          </a:p>
        </p:txBody>
      </p:sp>
      <p:sp>
        <p:nvSpPr>
          <p:cNvPr id="165" name="CustomShape 6"/>
          <p:cNvSpPr/>
          <p:nvPr/>
        </p:nvSpPr>
        <p:spPr>
          <a:xfrm rot="21358200">
            <a:off x="5789520" y="5643000"/>
            <a:ext cx="1892160" cy="725400"/>
          </a:xfrm>
          <a:prstGeom prst="roundRect">
            <a:avLst>
              <a:gd name="adj" fmla="val 16667"/>
            </a:avLst>
          </a:prstGeom>
          <a:noFill/>
          <a:ln w="9360">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#HackathonGIZ-UN</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4506840" y="2248560"/>
            <a:ext cx="2985840" cy="424080"/>
          </a:xfrm>
          <a:prstGeom prst="rect">
            <a:avLst/>
          </a:prstGeom>
          <a:solidFill>
            <a:schemeClr val="bg1"/>
          </a:solidFill>
          <a:ln w="9360">
            <a:noFill/>
          </a:ln>
        </p:spPr>
        <p:style>
          <a:lnRef idx="0"/>
          <a:fillRef idx="0"/>
          <a:effectRef idx="0"/>
          <a:fontRef idx="minor"/>
        </p:style>
      </p:sp>
      <p:sp>
        <p:nvSpPr>
          <p:cNvPr id="73" name="Line 2"/>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74" name="Line 3"/>
          <p:cNvSpPr/>
          <p:nvPr/>
        </p:nvSpPr>
        <p:spPr>
          <a:xfrm flipH="1">
            <a:off x="2600640" y="5771160"/>
            <a:ext cx="1211040" cy="360"/>
          </a:xfrm>
          <a:prstGeom prst="line">
            <a:avLst/>
          </a:prstGeom>
          <a:ln w="57240">
            <a:solidFill>
              <a:schemeClr val="bg1"/>
            </a:solidFill>
            <a:round/>
          </a:ln>
        </p:spPr>
        <p:style>
          <a:lnRef idx="0"/>
          <a:fillRef idx="0"/>
          <a:effectRef idx="0"/>
          <a:fontRef idx="minor"/>
        </p:style>
      </p:sp>
      <p:sp>
        <p:nvSpPr>
          <p:cNvPr id="75" name="CustomShape 4"/>
          <p:cNvSpPr/>
          <p:nvPr/>
        </p:nvSpPr>
        <p:spPr>
          <a:xfrm>
            <a:off x="679320" y="6581160"/>
            <a:ext cx="1294560" cy="245520"/>
          </a:xfrm>
          <a:prstGeom prst="rect">
            <a:avLst/>
          </a:prstGeom>
          <a:noFill/>
          <a:ln w="9360">
            <a:noFill/>
          </a:ln>
        </p:spPr>
        <p:style>
          <a:lnRef idx="0"/>
          <a:fillRef idx="0"/>
          <a:effectRef idx="0"/>
          <a:fontRef idx="minor"/>
        </p:style>
      </p:sp>
      <p:sp>
        <p:nvSpPr>
          <p:cNvPr id="76" name="CustomShape 5"/>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1" lang="en-US" sz="3200" spc="-1" strike="noStrike">
                <a:solidFill>
                  <a:srgbClr val="960b0b"/>
                </a:solidFill>
                <a:latin typeface="Aharoni"/>
                <a:ea typeface="DejaVu Sans"/>
              </a:rPr>
              <a:t>Agenda</a:t>
            </a:r>
            <a:endParaRPr b="0" lang="en-US" sz="3200" spc="-1" strike="noStrike">
              <a:latin typeface="Arial"/>
            </a:endParaRPr>
          </a:p>
        </p:txBody>
      </p:sp>
      <p:graphicFrame>
        <p:nvGraphicFramePr>
          <p:cNvPr id="77" name="Table 6"/>
          <p:cNvGraphicFramePr/>
          <p:nvPr/>
        </p:nvGraphicFramePr>
        <p:xfrm>
          <a:off x="241200" y="2333160"/>
          <a:ext cx="8699040" cy="1662120"/>
        </p:xfrm>
        <a:graphic>
          <a:graphicData uri="http://schemas.openxmlformats.org/drawingml/2006/table">
            <a:tbl>
              <a:tblPr/>
              <a:tblGrid>
                <a:gridCol w="8699400"/>
              </a:tblGrid>
              <a:tr h="1662480">
                <a:tc>
                  <a:txBody>
                    <a:bodyPr/>
                    <a:p>
                      <a:pPr marL="571680" indent="-570960">
                        <a:lnSpc>
                          <a:spcPct val="150000"/>
                        </a:lnSpc>
                        <a:buClr>
                          <a:srgbClr val="000000"/>
                        </a:buClr>
                        <a:buFont typeface="Arial"/>
                        <a:buAutoNum type="romanLcPeriod"/>
                      </a:pPr>
                      <a:r>
                        <a:rPr b="0" lang="en-US" sz="2400" spc="-1" strike="noStrike">
                          <a:solidFill>
                            <a:srgbClr val="000000"/>
                          </a:solidFill>
                          <a:latin typeface="Aharoni"/>
                        </a:rPr>
                        <a:t>Presentation ICT Component GIZ-PRADEC</a:t>
                      </a:r>
                      <a:endParaRPr b="0" lang="en-US" sz="2400" spc="-1" strike="noStrike">
                        <a:latin typeface="Arial"/>
                      </a:endParaRPr>
                    </a:p>
                    <a:p>
                      <a:pPr marL="571680" indent="-570960">
                        <a:lnSpc>
                          <a:spcPct val="150000"/>
                        </a:lnSpc>
                        <a:buClr>
                          <a:srgbClr val="000000"/>
                        </a:buClr>
                        <a:buFont typeface="Arial"/>
                        <a:buAutoNum type="romanLcPeriod"/>
                      </a:pPr>
                      <a:r>
                        <a:rPr b="0" lang="en-US" sz="2400" spc="-1" strike="noStrike">
                          <a:solidFill>
                            <a:srgbClr val="000000"/>
                          </a:solidFill>
                          <a:latin typeface="Aharoni"/>
                        </a:rPr>
                        <a:t>The TCP project in Cameroon</a:t>
                      </a:r>
                      <a:endParaRPr b="0" lang="en-US" sz="2400" spc="-1" strike="noStrike">
                        <a:latin typeface="Arial"/>
                      </a:endParaRPr>
                    </a:p>
                    <a:p>
                      <a:pPr marL="571680" indent="-570960">
                        <a:lnSpc>
                          <a:spcPct val="150000"/>
                        </a:lnSpc>
                        <a:buClr>
                          <a:srgbClr val="000000"/>
                        </a:buClr>
                        <a:buFont typeface="Arial"/>
                        <a:buAutoNum type="romanLcPeriod"/>
                      </a:pPr>
                      <a:r>
                        <a:rPr b="0" lang="en-US" sz="2400" spc="-1" strike="noStrike">
                          <a:solidFill>
                            <a:srgbClr val="000000"/>
                          </a:solidFill>
                          <a:latin typeface="Aharoni"/>
                        </a:rPr>
                        <a:t>Connectivity approach</a:t>
                      </a:r>
                      <a:endParaRPr b="0" lang="en-US" sz="2400" spc="-1" strike="noStrike">
                        <a:latin typeface="Arial"/>
                      </a:endParaRPr>
                    </a:p>
                    <a:p>
                      <a:pPr marL="571680" indent="-570960">
                        <a:lnSpc>
                          <a:spcPct val="150000"/>
                        </a:lnSpc>
                        <a:buClr>
                          <a:srgbClr val="000000"/>
                        </a:buClr>
                        <a:buFont typeface="Arial"/>
                        <a:buAutoNum type="romanLcPeriod"/>
                      </a:pPr>
                      <a:r>
                        <a:rPr b="0" lang="en-US" sz="2400" spc="-1" strike="noStrike">
                          <a:solidFill>
                            <a:srgbClr val="000000"/>
                          </a:solidFill>
                          <a:latin typeface="Aharoni"/>
                        </a:rPr>
                        <a:t>Idea of the platform</a:t>
                      </a:r>
                      <a:endParaRPr b="0" lang="en-US" sz="2400" spc="-1" strike="noStrike">
                        <a:latin typeface="Arial"/>
                      </a:endParaRPr>
                    </a:p>
                    <a:p>
                      <a:pPr marL="571680" indent="-570960">
                        <a:lnSpc>
                          <a:spcPct val="150000"/>
                        </a:lnSpc>
                        <a:buClr>
                          <a:srgbClr val="000000"/>
                        </a:buClr>
                        <a:buFont typeface="Arial"/>
                        <a:buAutoNum type="romanLcPeriod"/>
                      </a:pPr>
                      <a:r>
                        <a:rPr b="0" lang="en-US" sz="2400" spc="-1" strike="noStrike">
                          <a:solidFill>
                            <a:srgbClr val="000000"/>
                          </a:solidFill>
                          <a:latin typeface="Aharoni"/>
                        </a:rPr>
                        <a:t>Résultats attendus</a:t>
                      </a:r>
                      <a:endParaRPr b="0" lang="en-US" sz="2400" spc="-1" strike="noStrike">
                        <a:latin typeface="Arial"/>
                      </a:endParaRPr>
                    </a:p>
                    <a:p>
                      <a:pPr>
                        <a:lnSpc>
                          <a:spcPct val="150000"/>
                        </a:lnSpc>
                      </a:pP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f5f3"/>
                    </a:solidFill>
                  </a:tcPr>
                </a:tc>
              </a:tr>
            </a:tbl>
          </a:graphicData>
        </a:graphic>
      </p:graphicFrame>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06840" y="2248560"/>
            <a:ext cx="2985840" cy="424080"/>
          </a:xfrm>
          <a:prstGeom prst="rect">
            <a:avLst/>
          </a:prstGeom>
          <a:solidFill>
            <a:schemeClr val="bg1"/>
          </a:solidFill>
          <a:ln w="9360">
            <a:noFill/>
          </a:ln>
        </p:spPr>
        <p:style>
          <a:lnRef idx="0"/>
          <a:fillRef idx="0"/>
          <a:effectRef idx="0"/>
          <a:fontRef idx="minor"/>
        </p:style>
      </p:sp>
      <p:sp>
        <p:nvSpPr>
          <p:cNvPr id="79" name="Line 2"/>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80" name="Line 3"/>
          <p:cNvSpPr/>
          <p:nvPr/>
        </p:nvSpPr>
        <p:spPr>
          <a:xfrm flipH="1">
            <a:off x="2600640" y="5771160"/>
            <a:ext cx="1211040" cy="360"/>
          </a:xfrm>
          <a:prstGeom prst="line">
            <a:avLst/>
          </a:prstGeom>
          <a:ln w="57240">
            <a:solidFill>
              <a:schemeClr val="bg1"/>
            </a:solidFill>
            <a:round/>
          </a:ln>
        </p:spPr>
        <p:style>
          <a:lnRef idx="0"/>
          <a:fillRef idx="0"/>
          <a:effectRef idx="0"/>
          <a:fontRef idx="minor"/>
        </p:style>
      </p:sp>
      <p:sp>
        <p:nvSpPr>
          <p:cNvPr id="81" name="CustomShape 4"/>
          <p:cNvSpPr/>
          <p:nvPr/>
        </p:nvSpPr>
        <p:spPr>
          <a:xfrm>
            <a:off x="679320" y="6581160"/>
            <a:ext cx="1294560" cy="245520"/>
          </a:xfrm>
          <a:prstGeom prst="rect">
            <a:avLst/>
          </a:prstGeom>
          <a:noFill/>
          <a:ln w="9360">
            <a:noFill/>
          </a:ln>
        </p:spPr>
        <p:style>
          <a:lnRef idx="0"/>
          <a:fillRef idx="0"/>
          <a:effectRef idx="0"/>
          <a:fontRef idx="minor"/>
        </p:style>
      </p:sp>
      <p:sp>
        <p:nvSpPr>
          <p:cNvPr id="82" name="CustomShape 5"/>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a:t>
            </a:r>
            <a:r>
              <a:rPr b="1" lang="en-US" sz="3200" spc="-1" strike="noStrike">
                <a:solidFill>
                  <a:srgbClr val="960b0b"/>
                </a:solidFill>
                <a:latin typeface="Arial"/>
                <a:ea typeface="DejaVu Sans"/>
              </a:rPr>
              <a:t> ICT Component GIZ-PRADEC</a:t>
            </a:r>
            <a:endParaRPr b="0" lang="en-US" sz="3200" spc="-1" strike="noStrike">
              <a:latin typeface="Arial"/>
            </a:endParaRPr>
          </a:p>
        </p:txBody>
      </p:sp>
      <p:graphicFrame>
        <p:nvGraphicFramePr>
          <p:cNvPr id="83" name="Table 6"/>
          <p:cNvGraphicFramePr/>
          <p:nvPr/>
        </p:nvGraphicFramePr>
        <p:xfrm>
          <a:off x="241200" y="2333160"/>
          <a:ext cx="8624520" cy="1662120"/>
        </p:xfrm>
        <a:graphic>
          <a:graphicData uri="http://schemas.openxmlformats.org/drawingml/2006/table">
            <a:tbl>
              <a:tblPr/>
              <a:tblGrid>
                <a:gridCol w="8624880"/>
              </a:tblGrid>
              <a:tr h="1662480">
                <a:tc>
                  <a:txBody>
                    <a:bodyPr/>
                    <a:p>
                      <a:pPr>
                        <a:lnSpc>
                          <a:spcPct val="150000"/>
                        </a:lnSpc>
                      </a:pPr>
                      <a:r>
                        <a:rPr b="0" lang="en-US" sz="1600" spc="-1" strike="noStrike">
                          <a:solidFill>
                            <a:srgbClr val="000000"/>
                          </a:solidFill>
                          <a:latin typeface="Arial"/>
                        </a:rPr>
                        <a:t>The Support Programme for Municipal Development (PROMUD) , under the authority of the Ministry of Decentralization and Local Development (MINDDEVEL), support municipalities on:</a:t>
                      </a:r>
                      <a:endParaRPr b="0" lang="en-US" sz="1600" spc="-1" strike="noStrike">
                        <a:latin typeface="Arial"/>
                      </a:endParaRPr>
                    </a:p>
                    <a:p>
                      <a:pPr marL="285840" indent="-285120">
                        <a:lnSpc>
                          <a:spcPct val="150000"/>
                        </a:lnSpc>
                        <a:buClr>
                          <a:srgbClr val="c80f0f"/>
                        </a:buClr>
                        <a:buFont typeface="Wingdings" charset="2"/>
                        <a:buChar char=""/>
                      </a:pPr>
                      <a:r>
                        <a:rPr b="0" lang="en-US" sz="1600" spc="-1" strike="noStrike">
                          <a:solidFill>
                            <a:srgbClr val="000000"/>
                          </a:solidFill>
                          <a:latin typeface="Arial"/>
                        </a:rPr>
                        <a:t>Local finances</a:t>
                      </a:r>
                      <a:endParaRPr b="0" lang="en-US" sz="1600" spc="-1" strike="noStrike">
                        <a:latin typeface="Arial"/>
                      </a:endParaRPr>
                    </a:p>
                    <a:p>
                      <a:pPr marL="285840" indent="-285120">
                        <a:lnSpc>
                          <a:spcPct val="150000"/>
                        </a:lnSpc>
                        <a:buClr>
                          <a:srgbClr val="c80f0f"/>
                        </a:buClr>
                        <a:buFont typeface="Wingdings" charset="2"/>
                        <a:buChar char=""/>
                      </a:pPr>
                      <a:r>
                        <a:rPr b="0" lang="en-US" sz="1600" spc="-1" strike="noStrike">
                          <a:solidFill>
                            <a:srgbClr val="000000"/>
                          </a:solidFill>
                          <a:latin typeface="Arial"/>
                        </a:rPr>
                        <a:t>Public Infrastructure Management</a:t>
                      </a:r>
                      <a:endParaRPr b="0" lang="en-US" sz="1600" spc="-1" strike="noStrike">
                        <a:latin typeface="Arial"/>
                      </a:endParaRPr>
                    </a:p>
                    <a:p>
                      <a:pPr marL="285840" indent="-285120">
                        <a:lnSpc>
                          <a:spcPct val="150000"/>
                        </a:lnSpc>
                        <a:buClr>
                          <a:srgbClr val="c80f0f"/>
                        </a:buClr>
                        <a:buFont typeface="Wingdings" charset="2"/>
                        <a:buChar char=""/>
                      </a:pPr>
                      <a:r>
                        <a:rPr b="0" lang="en-US" sz="1600" spc="-1" strike="noStrike">
                          <a:solidFill>
                            <a:srgbClr val="000000"/>
                          </a:solidFill>
                          <a:latin typeface="Arial"/>
                        </a:rPr>
                        <a:t>Local Development Service</a:t>
                      </a:r>
                      <a:endParaRPr b="0" lang="en-US" sz="1600" spc="-1" strike="noStrike">
                        <a:latin typeface="Arial"/>
                      </a:endParaRPr>
                    </a:p>
                    <a:p>
                      <a:pPr marL="285840" indent="-285120">
                        <a:lnSpc>
                          <a:spcPct val="150000"/>
                        </a:lnSpc>
                        <a:buClr>
                          <a:srgbClr val="c80f0f"/>
                        </a:buClr>
                        <a:buFont typeface="Wingdings" charset="2"/>
                        <a:buChar char=""/>
                      </a:pPr>
                      <a:r>
                        <a:rPr b="1" lang="en-US" sz="1600" spc="-1" strike="noStrike">
                          <a:solidFill>
                            <a:srgbClr val="000000"/>
                          </a:solidFill>
                          <a:latin typeface="Arial"/>
                        </a:rPr>
                        <a:t>Capacity building of Multipurpose Community Telecentres (TCP) to provide demand-driven digital services (ICT component)</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f5f3"/>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06840" y="2248560"/>
            <a:ext cx="2985840" cy="424080"/>
          </a:xfrm>
          <a:prstGeom prst="rect">
            <a:avLst/>
          </a:prstGeom>
          <a:solidFill>
            <a:schemeClr val="bg1"/>
          </a:solidFill>
          <a:ln w="9360">
            <a:noFill/>
          </a:ln>
        </p:spPr>
        <p:style>
          <a:lnRef idx="0"/>
          <a:fillRef idx="0"/>
          <a:effectRef idx="0"/>
          <a:fontRef idx="minor"/>
        </p:style>
      </p:sp>
      <p:sp>
        <p:nvSpPr>
          <p:cNvPr id="85" name="Line 2"/>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86" name="Line 3"/>
          <p:cNvSpPr/>
          <p:nvPr/>
        </p:nvSpPr>
        <p:spPr>
          <a:xfrm flipH="1">
            <a:off x="2600640" y="5771160"/>
            <a:ext cx="1211040" cy="360"/>
          </a:xfrm>
          <a:prstGeom prst="line">
            <a:avLst/>
          </a:prstGeom>
          <a:ln w="57240">
            <a:solidFill>
              <a:schemeClr val="bg1"/>
            </a:solidFill>
            <a:round/>
          </a:ln>
        </p:spPr>
        <p:style>
          <a:lnRef idx="0"/>
          <a:fillRef idx="0"/>
          <a:effectRef idx="0"/>
          <a:fontRef idx="minor"/>
        </p:style>
      </p:sp>
      <p:sp>
        <p:nvSpPr>
          <p:cNvPr id="87" name="CustomShape 4"/>
          <p:cNvSpPr/>
          <p:nvPr/>
        </p:nvSpPr>
        <p:spPr>
          <a:xfrm>
            <a:off x="679320" y="6581160"/>
            <a:ext cx="1294560" cy="245520"/>
          </a:xfrm>
          <a:prstGeom prst="rect">
            <a:avLst/>
          </a:prstGeom>
          <a:noFill/>
          <a:ln w="9360">
            <a:noFill/>
          </a:ln>
        </p:spPr>
        <p:style>
          <a:lnRef idx="0"/>
          <a:fillRef idx="0"/>
          <a:effectRef idx="0"/>
          <a:fontRef idx="minor"/>
        </p:style>
      </p:sp>
      <p:sp>
        <p:nvSpPr>
          <p:cNvPr id="88" name="CustomShape 5"/>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a:t>
            </a:r>
            <a:r>
              <a:rPr b="1" lang="en-US" sz="3200" spc="-1" strike="noStrike">
                <a:solidFill>
                  <a:srgbClr val="960b0b"/>
                </a:solidFill>
                <a:latin typeface="Arial"/>
                <a:ea typeface="DejaVu Sans"/>
              </a:rPr>
              <a:t> ICT Component GIZ-PRADEC</a:t>
            </a:r>
            <a:endParaRPr b="0" lang="en-US" sz="3200" spc="-1" strike="noStrike">
              <a:latin typeface="Arial"/>
            </a:endParaRPr>
          </a:p>
        </p:txBody>
      </p:sp>
      <p:graphicFrame>
        <p:nvGraphicFramePr>
          <p:cNvPr id="89" name="Table 6"/>
          <p:cNvGraphicFramePr/>
          <p:nvPr/>
        </p:nvGraphicFramePr>
        <p:xfrm>
          <a:off x="241200" y="2333160"/>
          <a:ext cx="8699040" cy="1662120"/>
        </p:xfrm>
        <a:graphic>
          <a:graphicData uri="http://schemas.openxmlformats.org/drawingml/2006/table">
            <a:tbl>
              <a:tblPr/>
              <a:tblGrid>
                <a:gridCol w="8699400"/>
              </a:tblGrid>
              <a:tr h="1662480">
                <a:tc>
                  <a:txBody>
                    <a:bodyPr/>
                    <a:p>
                      <a:pPr marL="285840" indent="-285120">
                        <a:lnSpc>
                          <a:spcPct val="150000"/>
                        </a:lnSpc>
                        <a:buClr>
                          <a:srgbClr val="c80f0f"/>
                        </a:buClr>
                        <a:buFont typeface="Wingdings" charset="2"/>
                        <a:buChar char=""/>
                      </a:pPr>
                      <a:r>
                        <a:rPr b="0" lang="en-US" sz="1600" spc="-1" strike="noStrike">
                          <a:solidFill>
                            <a:srgbClr val="000000"/>
                          </a:solidFill>
                          <a:latin typeface="Arial"/>
                        </a:rPr>
                        <a:t>The ICT component is part of the "Digital Africa" initiative of the German Federal Ministry for Economic Cooperation and Development, which aims to improve Internet access in the regions of intervention and to provide digital services based on needs.</a:t>
                      </a:r>
                      <a:endParaRPr b="0" lang="en-US" sz="1600" spc="-1" strike="noStrike">
                        <a:latin typeface="Arial"/>
                      </a:endParaRPr>
                    </a:p>
                    <a:p>
                      <a:pPr marL="285840" indent="-285120">
                        <a:lnSpc>
                          <a:spcPct val="150000"/>
                        </a:lnSpc>
                        <a:buClr>
                          <a:srgbClr val="c80f0f"/>
                        </a:buClr>
                        <a:buFont typeface="Wingdings" charset="2"/>
                        <a:buChar char=""/>
                      </a:pPr>
                      <a:r>
                        <a:rPr b="0" lang="en-US" sz="1600" spc="-1" strike="noStrike">
                          <a:solidFill>
                            <a:srgbClr val="000000"/>
                          </a:solidFill>
                          <a:latin typeface="Arial"/>
                        </a:rPr>
                        <a:t>The main areas of the component are ...</a:t>
                      </a:r>
                      <a:endParaRPr b="0" lang="en-US" sz="1600" spc="-1" strike="noStrike">
                        <a:latin typeface="Arial"/>
                      </a:endParaRPr>
                    </a:p>
                    <a:p>
                      <a:pPr lvl="1" marL="743040" indent="-285120">
                        <a:lnSpc>
                          <a:spcPct val="150000"/>
                        </a:lnSpc>
                        <a:buClr>
                          <a:srgbClr val="c80f0f"/>
                        </a:buClr>
                        <a:buFont typeface="Wingdings" charset="2"/>
                        <a:buChar char=""/>
                      </a:pPr>
                      <a:r>
                        <a:rPr b="0" lang="en-US" sz="1600" spc="-1" strike="noStrike">
                          <a:solidFill>
                            <a:srgbClr val="000000"/>
                          </a:solidFill>
                          <a:latin typeface="Arial"/>
                        </a:rPr>
                        <a:t>Support Internet access for the community via telecentres</a:t>
                      </a:r>
                      <a:endParaRPr b="0" lang="en-US" sz="1600" spc="-1" strike="noStrike">
                        <a:latin typeface="Arial"/>
                      </a:endParaRPr>
                    </a:p>
                    <a:p>
                      <a:pPr lvl="1" marL="743040" indent="-285120">
                        <a:lnSpc>
                          <a:spcPct val="150000"/>
                        </a:lnSpc>
                        <a:buClr>
                          <a:srgbClr val="c80f0f"/>
                        </a:buClr>
                        <a:buFont typeface="Wingdings" charset="2"/>
                        <a:buChar char=""/>
                      </a:pPr>
                      <a:r>
                        <a:rPr b="0" lang="en-US" sz="1600" spc="-1" strike="noStrike">
                          <a:solidFill>
                            <a:srgbClr val="000000"/>
                          </a:solidFill>
                          <a:latin typeface="Arial"/>
                        </a:rPr>
                        <a:t>Develop different management models for telecentres</a:t>
                      </a:r>
                      <a:endParaRPr b="0" lang="en-US" sz="1600" spc="-1" strike="noStrike">
                        <a:latin typeface="Arial"/>
                      </a:endParaRPr>
                    </a:p>
                    <a:p>
                      <a:pPr lvl="1" marL="743040" indent="-285120">
                        <a:lnSpc>
                          <a:spcPct val="150000"/>
                        </a:lnSpc>
                        <a:buClr>
                          <a:srgbClr val="c80f0f"/>
                        </a:buClr>
                        <a:buFont typeface="Wingdings" charset="2"/>
                        <a:buChar char=""/>
                      </a:pPr>
                      <a:r>
                        <a:rPr b="0" lang="en-US" sz="1600" spc="-1" strike="noStrike">
                          <a:solidFill>
                            <a:srgbClr val="000000"/>
                          </a:solidFill>
                          <a:latin typeface="Arial"/>
                        </a:rPr>
                        <a:t>Design and implement innovative digital services based on needs</a:t>
                      </a:r>
                      <a:endParaRPr b="0" lang="en-US" sz="1600" spc="-1" strike="noStrike">
                        <a:latin typeface="Arial"/>
                      </a:endParaRPr>
                    </a:p>
                    <a:p>
                      <a:pPr lvl="2" marL="1200240" indent="-285120">
                        <a:lnSpc>
                          <a:spcPct val="150000"/>
                        </a:lnSpc>
                        <a:buClr>
                          <a:srgbClr val="c80f0f"/>
                        </a:buClr>
                        <a:buFont typeface="Wingdings" charset="2"/>
                        <a:buChar char=""/>
                      </a:pPr>
                      <a:r>
                        <a:rPr b="0" lang="en-US" sz="1600" spc="-1" strike="noStrike">
                          <a:solidFill>
                            <a:srgbClr val="000000"/>
                          </a:solidFill>
                          <a:latin typeface="Arial"/>
                        </a:rPr>
                        <a:t>municipal services (municipalities),</a:t>
                      </a:r>
                      <a:endParaRPr b="0" lang="en-US" sz="1600" spc="-1" strike="noStrike">
                        <a:latin typeface="Arial"/>
                      </a:endParaRPr>
                    </a:p>
                    <a:p>
                      <a:pPr lvl="2" marL="1200240" indent="-285120">
                        <a:lnSpc>
                          <a:spcPct val="150000"/>
                        </a:lnSpc>
                        <a:buClr>
                          <a:srgbClr val="c80f0f"/>
                        </a:buClr>
                        <a:buFont typeface="Wingdings" charset="2"/>
                        <a:buChar char=""/>
                      </a:pPr>
                      <a:r>
                        <a:rPr b="0" lang="en-US" sz="1600" spc="-1" strike="noStrike">
                          <a:solidFill>
                            <a:srgbClr val="000000"/>
                          </a:solidFill>
                          <a:latin typeface="Arial"/>
                        </a:rPr>
                        <a:t>education and health, etc.</a:t>
                      </a:r>
                      <a:endParaRPr b="0" lang="en-US"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6f5f3"/>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06840" y="2248560"/>
            <a:ext cx="2985840" cy="424080"/>
          </a:xfrm>
          <a:prstGeom prst="rect">
            <a:avLst/>
          </a:prstGeom>
          <a:solidFill>
            <a:schemeClr val="bg1"/>
          </a:solidFill>
          <a:ln w="9360">
            <a:noFill/>
          </a:ln>
        </p:spPr>
        <p:style>
          <a:lnRef idx="0"/>
          <a:fillRef idx="0"/>
          <a:effectRef idx="0"/>
          <a:fontRef idx="minor"/>
        </p:style>
      </p:sp>
      <p:sp>
        <p:nvSpPr>
          <p:cNvPr id="91" name="Line 2"/>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92" name="Line 3"/>
          <p:cNvSpPr/>
          <p:nvPr/>
        </p:nvSpPr>
        <p:spPr>
          <a:xfrm flipH="1">
            <a:off x="2600640" y="5771160"/>
            <a:ext cx="1211040" cy="360"/>
          </a:xfrm>
          <a:prstGeom prst="line">
            <a:avLst/>
          </a:prstGeom>
          <a:ln w="57240">
            <a:solidFill>
              <a:schemeClr val="bg1"/>
            </a:solidFill>
            <a:round/>
          </a:ln>
        </p:spPr>
        <p:style>
          <a:lnRef idx="0"/>
          <a:fillRef idx="0"/>
          <a:effectRef idx="0"/>
          <a:fontRef idx="minor"/>
        </p:style>
      </p:sp>
      <p:sp>
        <p:nvSpPr>
          <p:cNvPr id="93" name="CustomShape 4"/>
          <p:cNvSpPr/>
          <p:nvPr/>
        </p:nvSpPr>
        <p:spPr>
          <a:xfrm>
            <a:off x="679320" y="6581160"/>
            <a:ext cx="1294560" cy="24552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6e6452"/>
                </a:solidFill>
                <a:latin typeface="Arial Narrow"/>
              </a:rPr>
              <a:t>2.11.2018</a:t>
            </a:r>
            <a:endParaRPr b="0" lang="en-US" sz="1000" spc="-1" strike="noStrike">
              <a:latin typeface="Arial"/>
            </a:endParaRPr>
          </a:p>
        </p:txBody>
      </p:sp>
      <p:sp>
        <p:nvSpPr>
          <p:cNvPr id="94" name="CustomShape 5"/>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ii. </a:t>
            </a:r>
            <a:r>
              <a:rPr b="1" lang="en-US" sz="3200" spc="-1" strike="noStrike">
                <a:solidFill>
                  <a:srgbClr val="960b0b"/>
                </a:solidFill>
                <a:latin typeface="Arial"/>
                <a:ea typeface="DejaVu Sans"/>
              </a:rPr>
              <a:t>The TCP project in Cameroon</a:t>
            </a:r>
            <a:endParaRPr b="0" lang="en-US" sz="3200" spc="-1" strike="noStrike">
              <a:latin typeface="Arial"/>
            </a:endParaRPr>
          </a:p>
        </p:txBody>
      </p:sp>
      <p:graphicFrame>
        <p:nvGraphicFramePr>
          <p:cNvPr id="95" name="Table 6"/>
          <p:cNvGraphicFramePr/>
          <p:nvPr/>
        </p:nvGraphicFramePr>
        <p:xfrm>
          <a:off x="241200" y="4134600"/>
          <a:ext cx="5676120" cy="2296800"/>
        </p:xfrm>
        <a:graphic>
          <a:graphicData uri="http://schemas.openxmlformats.org/drawingml/2006/table">
            <a:tbl>
              <a:tblPr/>
              <a:tblGrid>
                <a:gridCol w="5676480"/>
              </a:tblGrid>
              <a:tr h="2297160">
                <a:tc>
                  <a:txBody>
                    <a:bodyPr/>
                    <a:p>
                      <a:pPr marL="285840" indent="-285120">
                        <a:lnSpc>
                          <a:spcPct val="150000"/>
                        </a:lnSpc>
                        <a:buClr>
                          <a:srgbClr val="c80f0f"/>
                        </a:buClr>
                        <a:buFont typeface="Wingdings" charset="2"/>
                        <a:buChar char=""/>
                      </a:pPr>
                      <a:r>
                        <a:rPr b="0" lang="en-US" sz="1400" spc="-1" strike="noStrike">
                          <a:solidFill>
                            <a:srgbClr val="000000"/>
                          </a:solidFill>
                          <a:latin typeface="Arial"/>
                        </a:rPr>
                        <a:t>The project was launched by the Ministry of Posts and Telecommunications (MINPOSTEL) in the early 2000s with the aim of bridging the digital divide and supporting the development of rural areas by facilitating access to ICT tools and services at affordable prices .</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000000"/>
                          </a:solidFill>
                          <a:latin typeface="Arial"/>
                        </a:rPr>
                        <a:t>So far, 231 multipurpose community telecentres have been established throughout the country, mainly in rural areas.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e0da"/>
                    </a:solidFill>
                  </a:tcPr>
                </a:tc>
              </a:tr>
            </a:tbl>
          </a:graphicData>
        </a:graphic>
      </p:graphicFrame>
      <p:pic>
        <p:nvPicPr>
          <p:cNvPr id="96" name="Image 7" descr=""/>
          <p:cNvPicPr/>
          <p:nvPr/>
        </p:nvPicPr>
        <p:blipFill>
          <a:blip r:embed="rId1"/>
          <a:stretch/>
        </p:blipFill>
        <p:spPr>
          <a:xfrm>
            <a:off x="6000120" y="2440440"/>
            <a:ext cx="2743560" cy="3990960"/>
          </a:xfrm>
          <a:prstGeom prst="rect">
            <a:avLst/>
          </a:prstGeom>
          <a:ln>
            <a:solidFill>
              <a:schemeClr val="accent2"/>
            </a:solidFill>
          </a:ln>
        </p:spPr>
      </p:pic>
      <p:graphicFrame>
        <p:nvGraphicFramePr>
          <p:cNvPr id="97" name="Chart 15"/>
          <p:cNvGraphicFramePr/>
          <p:nvPr/>
        </p:nvGraphicFramePr>
        <p:xfrm>
          <a:off x="397080" y="2017800"/>
          <a:ext cx="5517360" cy="1956600"/>
        </p:xfrm>
        <a:graphic>
          <a:graphicData uri="http://schemas.openxmlformats.org/drawingml/2006/chart">
            <c:chart xmlns:c="http://schemas.openxmlformats.org/drawingml/2006/chart" xmlns:r="http://schemas.openxmlformats.org/officeDocument/2006/relationships" r:id="rId2"/>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06840" y="2248560"/>
            <a:ext cx="2985840" cy="424080"/>
          </a:xfrm>
          <a:prstGeom prst="rect">
            <a:avLst/>
          </a:prstGeom>
          <a:solidFill>
            <a:schemeClr val="bg1"/>
          </a:solidFill>
          <a:ln w="9360">
            <a:noFill/>
          </a:ln>
        </p:spPr>
        <p:style>
          <a:lnRef idx="0"/>
          <a:fillRef idx="0"/>
          <a:effectRef idx="0"/>
          <a:fontRef idx="minor"/>
        </p:style>
      </p:sp>
      <p:sp>
        <p:nvSpPr>
          <p:cNvPr id="99" name="Line 2"/>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100" name="CustomShape 3"/>
          <p:cNvSpPr/>
          <p:nvPr/>
        </p:nvSpPr>
        <p:spPr>
          <a:xfrm>
            <a:off x="679320" y="6581160"/>
            <a:ext cx="1294560" cy="24552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6e6452"/>
                </a:solidFill>
                <a:latin typeface="Arial Narrow"/>
              </a:rPr>
              <a:t>2.11.2018</a:t>
            </a:r>
            <a:endParaRPr b="0" lang="en-US" sz="1000" spc="-1" strike="noStrike">
              <a:latin typeface="Arial"/>
            </a:endParaRPr>
          </a:p>
        </p:txBody>
      </p:sp>
      <p:sp>
        <p:nvSpPr>
          <p:cNvPr id="101" name="CustomShape 4"/>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ii.</a:t>
            </a:r>
            <a:r>
              <a:rPr b="1" lang="en-US" sz="3200" spc="-1" strike="noStrike">
                <a:solidFill>
                  <a:srgbClr val="960b0b"/>
                </a:solidFill>
                <a:latin typeface="Arial"/>
                <a:ea typeface="DejaVu Sans"/>
              </a:rPr>
              <a:t> The TCP project in Cameroon</a:t>
            </a:r>
            <a:endParaRPr b="0" lang="en-US" sz="3200" spc="-1" strike="noStrike">
              <a:latin typeface="Arial"/>
            </a:endParaRPr>
          </a:p>
        </p:txBody>
      </p:sp>
      <p:graphicFrame>
        <p:nvGraphicFramePr>
          <p:cNvPr id="102" name="Table 5"/>
          <p:cNvGraphicFramePr/>
          <p:nvPr/>
        </p:nvGraphicFramePr>
        <p:xfrm>
          <a:off x="241200" y="1969560"/>
          <a:ext cx="8699040" cy="1084680"/>
        </p:xfrm>
        <a:graphic>
          <a:graphicData uri="http://schemas.openxmlformats.org/drawingml/2006/table">
            <a:tbl>
              <a:tblPr/>
              <a:tblGrid>
                <a:gridCol w="8699400"/>
              </a:tblGrid>
              <a:tr h="1085040">
                <a:tc>
                  <a:txBody>
                    <a:bodyPr/>
                    <a:p>
                      <a:pPr>
                        <a:lnSpc>
                          <a:spcPct val="150000"/>
                        </a:lnSpc>
                      </a:pPr>
                      <a:r>
                        <a:rPr b="0" lang="en-US" sz="1400" spc="-1" strike="noStrike">
                          <a:solidFill>
                            <a:srgbClr val="000000"/>
                          </a:solidFill>
                          <a:latin typeface="Arial"/>
                        </a:rPr>
                        <a:t>MINPOSTEL strategic plan on digital development: transforming telecentres into important social interaction points providing access to the Internet and information as well as digital services / literacy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e0da"/>
                    </a:solidFill>
                  </a:tcPr>
                </a:tc>
              </a:tr>
            </a:tbl>
          </a:graphicData>
        </a:graphic>
      </p:graphicFrame>
      <p:graphicFrame>
        <p:nvGraphicFramePr>
          <p:cNvPr id="103" name="Table 6"/>
          <p:cNvGraphicFramePr/>
          <p:nvPr/>
        </p:nvGraphicFramePr>
        <p:xfrm>
          <a:off x="4800600" y="3030480"/>
          <a:ext cx="4197600" cy="1937520"/>
        </p:xfrm>
        <a:graphic>
          <a:graphicData uri="http://schemas.openxmlformats.org/drawingml/2006/table">
            <a:tbl>
              <a:tblPr/>
              <a:tblGrid>
                <a:gridCol w="4197960"/>
              </a:tblGrid>
              <a:tr h="1937880">
                <a:tc>
                  <a:txBody>
                    <a:bodyPr/>
                    <a:p>
                      <a:pPr>
                        <a:lnSpc>
                          <a:spcPct val="150000"/>
                        </a:lnSpc>
                      </a:pPr>
                      <a:r>
                        <a:rPr b="0" lang="en-US" sz="1400" spc="-1" strike="noStrike">
                          <a:solidFill>
                            <a:srgbClr val="cc0000"/>
                          </a:solidFill>
                          <a:latin typeface="Arial"/>
                        </a:rPr>
                        <a:t>But faced with many organizational, structural and infrastructural difficulties among which:</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cc0000"/>
                          </a:solidFill>
                          <a:latin typeface="Arial"/>
                        </a:rPr>
                        <a:t>Limited capacity (VSAT, PC, ...)</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cc0000"/>
                          </a:solidFill>
                          <a:latin typeface="Arial"/>
                        </a:rPr>
                        <a:t>Lack of relevant content (What on Internet?)</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cc0000"/>
                          </a:solidFill>
                          <a:latin typeface="Arial"/>
                        </a:rPr>
                        <a:t>High cost (for the low-income population)</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cc0000"/>
                          </a:solidFill>
                          <a:latin typeface="Arial"/>
                        </a:rPr>
                        <a:t>Need to go to the telecentre</a:t>
                      </a:r>
                      <a:endParaRPr b="0" lang="en-US" sz="1400" spc="-1" strike="noStrike">
                        <a:latin typeface="Arial"/>
                      </a:endParaRPr>
                    </a:p>
                    <a:p>
                      <a:pPr marL="285840" indent="-285120">
                        <a:lnSpc>
                          <a:spcPct val="150000"/>
                        </a:lnSpc>
                        <a:buClr>
                          <a:srgbClr val="c80f0f"/>
                        </a:buClr>
                        <a:buFont typeface="Wingdings" charset="2"/>
                        <a:buChar char=""/>
                      </a:pPr>
                      <a:r>
                        <a:rPr b="0" lang="en-US" sz="1400" spc="-1" strike="noStrike">
                          <a:solidFill>
                            <a:srgbClr val="cc0000"/>
                          </a:solidFill>
                          <a:latin typeface="Arial"/>
                        </a:rPr>
                        <a: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e0da"/>
                    </a:solidFill>
                  </a:tcPr>
                </a:tc>
              </a:tr>
            </a:tbl>
          </a:graphicData>
        </a:graphic>
      </p:graphicFrame>
      <p:graphicFrame>
        <p:nvGraphicFramePr>
          <p:cNvPr id="104" name="Table 7"/>
          <p:cNvGraphicFramePr/>
          <p:nvPr/>
        </p:nvGraphicFramePr>
        <p:xfrm>
          <a:off x="38160" y="6003000"/>
          <a:ext cx="8998200" cy="596520"/>
        </p:xfrm>
        <a:graphic>
          <a:graphicData uri="http://schemas.openxmlformats.org/drawingml/2006/table">
            <a:tbl>
              <a:tblPr/>
              <a:tblGrid>
                <a:gridCol w="8998560"/>
              </a:tblGrid>
              <a:tr h="596880">
                <a:tc>
                  <a:txBody>
                    <a:bodyPr/>
                    <a:p>
                      <a:pPr algn="ctr">
                        <a:lnSpc>
                          <a:spcPct val="150000"/>
                        </a:lnSpc>
                      </a:pPr>
                      <a:r>
                        <a:rPr b="1" lang="en-US" sz="1400" spc="-1" strike="noStrike">
                          <a:solidFill>
                            <a:srgbClr val="000000"/>
                          </a:solidFill>
                          <a:latin typeface="Arial"/>
                        </a:rPr>
                        <a:t>Telecentres in a building vs telecentres as community network management centers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e0da"/>
                    </a:solidFill>
                  </a:tcPr>
                </a:tc>
              </a:tr>
            </a:tbl>
          </a:graphicData>
        </a:graphic>
      </p:graphicFrame>
      <p:pic>
        <p:nvPicPr>
          <p:cNvPr id="105" name="Picture 22" descr=""/>
          <p:cNvPicPr/>
          <p:nvPr/>
        </p:nvPicPr>
        <p:blipFill>
          <a:blip r:embed="rId1"/>
          <a:srcRect l="4506" t="0" r="5507" b="0"/>
          <a:stretch/>
        </p:blipFill>
        <p:spPr>
          <a:xfrm>
            <a:off x="241200" y="3351240"/>
            <a:ext cx="4516560" cy="23547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Line 1"/>
          <p:cNvSpPr/>
          <p:nvPr/>
        </p:nvSpPr>
        <p:spPr>
          <a:xfrm>
            <a:off x="5248800" y="5771160"/>
            <a:ext cx="1021320" cy="360"/>
          </a:xfrm>
          <a:prstGeom prst="line">
            <a:avLst/>
          </a:prstGeom>
          <a:ln w="57240">
            <a:solidFill>
              <a:schemeClr val="bg1"/>
            </a:solidFill>
            <a:round/>
          </a:ln>
        </p:spPr>
        <p:style>
          <a:lnRef idx="0"/>
          <a:fillRef idx="0"/>
          <a:effectRef idx="0"/>
          <a:fontRef idx="minor"/>
        </p:style>
      </p:sp>
      <p:sp>
        <p:nvSpPr>
          <p:cNvPr id="107" name="CustomShape 2"/>
          <p:cNvSpPr/>
          <p:nvPr/>
        </p:nvSpPr>
        <p:spPr>
          <a:xfrm>
            <a:off x="679320" y="6581160"/>
            <a:ext cx="1294560" cy="245520"/>
          </a:xfrm>
          <a:prstGeom prst="rect">
            <a:avLst/>
          </a:prstGeom>
          <a:noFill/>
          <a:ln w="9360">
            <a:noFill/>
          </a:ln>
        </p:spPr>
        <p:style>
          <a:lnRef idx="0"/>
          <a:fillRef idx="0"/>
          <a:effectRef idx="0"/>
          <a:fontRef idx="minor"/>
        </p:style>
      </p:sp>
      <p:sp>
        <p:nvSpPr>
          <p:cNvPr id="108" name="CustomShape 3"/>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iii.</a:t>
            </a:r>
            <a:r>
              <a:rPr b="1" lang="en-US" sz="3200" spc="-1" strike="noStrike">
                <a:solidFill>
                  <a:srgbClr val="960b0b"/>
                </a:solidFill>
                <a:latin typeface="Arial"/>
                <a:ea typeface="DejaVu Sans"/>
              </a:rPr>
              <a:t> Connectivity Approach</a:t>
            </a:r>
            <a:endParaRPr b="0" lang="en-US" sz="3200" spc="-1" strike="noStrike">
              <a:latin typeface="Arial"/>
            </a:endParaRPr>
          </a:p>
        </p:txBody>
      </p:sp>
      <p:pic>
        <p:nvPicPr>
          <p:cNvPr id="109" name="Picture 1" descr=""/>
          <p:cNvPicPr/>
          <p:nvPr/>
        </p:nvPicPr>
        <p:blipFill>
          <a:blip r:embed="rId1"/>
          <a:stretch/>
        </p:blipFill>
        <p:spPr>
          <a:xfrm>
            <a:off x="73440" y="4079160"/>
            <a:ext cx="1447920" cy="1295280"/>
          </a:xfrm>
          <a:prstGeom prst="rect">
            <a:avLst/>
          </a:prstGeom>
          <a:ln>
            <a:noFill/>
          </a:ln>
        </p:spPr>
      </p:pic>
      <p:sp>
        <p:nvSpPr>
          <p:cNvPr id="110" name="CustomShape 4"/>
          <p:cNvSpPr/>
          <p:nvPr/>
        </p:nvSpPr>
        <p:spPr>
          <a:xfrm>
            <a:off x="2054160" y="4567680"/>
            <a:ext cx="358200" cy="285120"/>
          </a:xfrm>
          <a:prstGeom prst="rightArrow">
            <a:avLst>
              <a:gd name="adj1" fmla="val 50000"/>
              <a:gd name="adj2" fmla="val 50211"/>
            </a:avLst>
          </a:prstGeom>
          <a:solidFill>
            <a:srgbClr val="4f81bd"/>
          </a:solidFill>
          <a:ln w="25560">
            <a:solidFill>
              <a:srgbClr val="385d8a"/>
            </a:solidFill>
            <a:miter/>
          </a:ln>
        </p:spPr>
        <p:style>
          <a:lnRef idx="0"/>
          <a:fillRef idx="0"/>
          <a:effectRef idx="0"/>
          <a:fontRef idx="minor"/>
        </p:style>
      </p:sp>
      <p:pic>
        <p:nvPicPr>
          <p:cNvPr id="111" name="Picture 18" descr=""/>
          <p:cNvPicPr/>
          <p:nvPr/>
        </p:nvPicPr>
        <p:blipFill>
          <a:blip r:embed="rId2"/>
          <a:stretch/>
        </p:blipFill>
        <p:spPr>
          <a:xfrm>
            <a:off x="3110760" y="2791440"/>
            <a:ext cx="6032520" cy="3195000"/>
          </a:xfrm>
          <a:prstGeom prst="rect">
            <a:avLst/>
          </a:prstGeom>
          <a:ln>
            <a:noFill/>
          </a:ln>
        </p:spPr>
      </p:pic>
      <p:sp>
        <p:nvSpPr>
          <p:cNvPr id="112" name="CustomShape 5"/>
          <p:cNvSpPr/>
          <p:nvPr/>
        </p:nvSpPr>
        <p:spPr>
          <a:xfrm>
            <a:off x="1895040" y="3862800"/>
            <a:ext cx="50544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400" spc="-1" strike="noStrike">
                <a:solidFill>
                  <a:srgbClr val="000000"/>
                </a:solidFill>
                <a:latin typeface="Engravers MT"/>
                <a:ea typeface="MS PGothic"/>
              </a:rPr>
              <a:t>?</a:t>
            </a:r>
            <a:endParaRPr b="0" lang="en-US" sz="4400" spc="-1" strike="noStrike">
              <a:latin typeface="Arial"/>
            </a:endParaRPr>
          </a:p>
        </p:txBody>
      </p:sp>
      <p:sp>
        <p:nvSpPr>
          <p:cNvPr id="113" name="CustomShape 6"/>
          <p:cNvSpPr/>
          <p:nvPr/>
        </p:nvSpPr>
        <p:spPr>
          <a:xfrm flipH="1">
            <a:off x="3459600" y="2791440"/>
            <a:ext cx="86292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Ecoles</a:t>
            </a:r>
            <a:endParaRPr b="0" lang="en-US" sz="1600" spc="-1" strike="noStrike">
              <a:latin typeface="Arial"/>
            </a:endParaRPr>
          </a:p>
        </p:txBody>
      </p:sp>
      <p:sp>
        <p:nvSpPr>
          <p:cNvPr id="114" name="CustomShape 7"/>
          <p:cNvSpPr/>
          <p:nvPr/>
        </p:nvSpPr>
        <p:spPr>
          <a:xfrm flipH="1">
            <a:off x="7222680" y="5432760"/>
            <a:ext cx="101916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Hôpital</a:t>
            </a:r>
            <a:endParaRPr b="0" lang="en-US" sz="1600" spc="-1" strike="noStrike">
              <a:latin typeface="Arial"/>
            </a:endParaRPr>
          </a:p>
        </p:txBody>
      </p:sp>
      <p:sp>
        <p:nvSpPr>
          <p:cNvPr id="115" name="CustomShape 8"/>
          <p:cNvSpPr/>
          <p:nvPr/>
        </p:nvSpPr>
        <p:spPr>
          <a:xfrm flipH="1">
            <a:off x="5758920" y="2622240"/>
            <a:ext cx="93456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Marché</a:t>
            </a:r>
            <a:endParaRPr b="0" lang="en-US" sz="1600" spc="-1" strike="noStrike">
              <a:latin typeface="Arial"/>
            </a:endParaRPr>
          </a:p>
        </p:txBody>
      </p:sp>
      <p:sp>
        <p:nvSpPr>
          <p:cNvPr id="116" name="CustomShape 9"/>
          <p:cNvSpPr/>
          <p:nvPr/>
        </p:nvSpPr>
        <p:spPr>
          <a:xfrm flipH="1">
            <a:off x="7296120" y="2422080"/>
            <a:ext cx="1520280" cy="576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ea typeface="DejaVu Sans"/>
              </a:rPr>
              <a:t>Services administratifs</a:t>
            </a:r>
            <a:endParaRPr b="0" lang="en-US" sz="1600" spc="-1" strike="noStrike">
              <a:latin typeface="Arial"/>
            </a:endParaRPr>
          </a:p>
        </p:txBody>
      </p:sp>
      <p:sp>
        <p:nvSpPr>
          <p:cNvPr id="117" name="CustomShape 10"/>
          <p:cNvSpPr/>
          <p:nvPr/>
        </p:nvSpPr>
        <p:spPr>
          <a:xfrm flipH="1">
            <a:off x="4938840" y="5864040"/>
            <a:ext cx="90432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ONG</a:t>
            </a:r>
            <a:endParaRPr b="0" lang="en-US" sz="1600" spc="-1" strike="noStrike">
              <a:latin typeface="Arial"/>
            </a:endParaRPr>
          </a:p>
        </p:txBody>
      </p:sp>
      <p:sp>
        <p:nvSpPr>
          <p:cNvPr id="118" name="CustomShape 11"/>
          <p:cNvSpPr/>
          <p:nvPr/>
        </p:nvSpPr>
        <p:spPr>
          <a:xfrm flipH="1">
            <a:off x="3229920" y="5263560"/>
            <a:ext cx="86292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Mairie  </a:t>
            </a:r>
            <a:endParaRPr b="0" lang="en-US" sz="1600" spc="-1" strike="noStrike">
              <a:latin typeface="Arial"/>
            </a:endParaRPr>
          </a:p>
        </p:txBody>
      </p:sp>
      <p:sp>
        <p:nvSpPr>
          <p:cNvPr id="119" name="CustomShape 12"/>
          <p:cNvSpPr/>
          <p:nvPr/>
        </p:nvSpPr>
        <p:spPr>
          <a:xfrm flipH="1">
            <a:off x="8398800" y="4567680"/>
            <a:ext cx="904320" cy="3333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DejaVu Sans"/>
              </a:rPr>
              <a:t>Autres</a:t>
            </a:r>
            <a:endParaRPr b="0" lang="en-US" sz="16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79320" y="6581160"/>
            <a:ext cx="1294560" cy="245520"/>
          </a:xfrm>
          <a:prstGeom prst="rect">
            <a:avLst/>
          </a:prstGeom>
          <a:noFill/>
          <a:ln w="9360">
            <a:noFill/>
          </a:ln>
        </p:spPr>
        <p:style>
          <a:lnRef idx="0"/>
          <a:fillRef idx="0"/>
          <a:effectRef idx="0"/>
          <a:fontRef idx="minor"/>
        </p:style>
      </p:sp>
      <p:sp>
        <p:nvSpPr>
          <p:cNvPr id="121"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iv.</a:t>
            </a:r>
            <a:r>
              <a:rPr b="1" lang="en-US" sz="3200" spc="-1" strike="noStrike">
                <a:solidFill>
                  <a:srgbClr val="960b0b"/>
                </a:solidFill>
                <a:latin typeface="Arial"/>
                <a:ea typeface="DejaVu Sans"/>
              </a:rPr>
              <a:t> Platform Idea</a:t>
            </a:r>
            <a:endParaRPr b="0" lang="en-US" sz="3200" spc="-1" strike="noStrike">
              <a:latin typeface="Arial"/>
            </a:endParaRPr>
          </a:p>
        </p:txBody>
      </p:sp>
      <p:sp>
        <p:nvSpPr>
          <p:cNvPr id="122" name="CustomShape 3"/>
          <p:cNvSpPr/>
          <p:nvPr/>
        </p:nvSpPr>
        <p:spPr>
          <a:xfrm>
            <a:off x="287640" y="2139480"/>
            <a:ext cx="8652600" cy="2645280"/>
          </a:xfrm>
          <a:prstGeom prst="rect">
            <a:avLst/>
          </a:prstGeom>
          <a:noFill/>
          <a:ln>
            <a:noFill/>
          </a:ln>
        </p:spPr>
        <p:style>
          <a:lnRef idx="0"/>
          <a:fillRef idx="0"/>
          <a:effectRef idx="0"/>
          <a:fontRef idx="minor"/>
        </p:style>
        <p:txBody>
          <a:bodyPr lIns="90000" rIns="90000" tIns="45000" bIns="45000"/>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The network without the services will be useless.</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The network provides access to resources and services and eventually to the Internet.</a:t>
            </a:r>
            <a:endParaRPr b="0" lang="en-US" sz="1600" spc="-1" strike="noStrike">
              <a:latin typeface="Arial"/>
            </a:endParaRPr>
          </a:p>
          <a:p>
            <a:pPr marL="343080" indent="-342360">
              <a:lnSpc>
                <a:spcPct val="150000"/>
              </a:lnSpc>
              <a:buClr>
                <a:srgbClr val="000000"/>
              </a:buClr>
              <a:buFont typeface="Wingdings" charset="2"/>
              <a:buChar char=""/>
            </a:pPr>
            <a:r>
              <a:rPr b="1" lang="en-US" sz="1600" spc="-1" strike="noStrike">
                <a:solidFill>
                  <a:srgbClr val="000000"/>
                </a:solidFill>
                <a:latin typeface="Arial"/>
                <a:ea typeface="MS PGothic"/>
              </a:rPr>
              <a:t>The platform is the point of entry into the network: the portal.</a:t>
            </a:r>
            <a:endParaRPr b="0" lang="en-US" sz="1600" spc="-1" strike="noStrike">
              <a:latin typeface="Arial"/>
            </a:endParaRPr>
          </a:p>
          <a:p>
            <a:pPr marL="343080" indent="-342360">
              <a:lnSpc>
                <a:spcPct val="150000"/>
              </a:lnSpc>
              <a:buClr>
                <a:srgbClr val="000000"/>
              </a:buClr>
              <a:buFont typeface="Wingdings" charset="2"/>
              <a:buChar char=""/>
            </a:pPr>
            <a:r>
              <a:rPr b="0" lang="en-US" sz="1600" spc="-1" strike="noStrike">
                <a:solidFill>
                  <a:srgbClr val="000000"/>
                </a:solidFill>
                <a:latin typeface="Arial"/>
                <a:ea typeface="MS PGothic"/>
              </a:rPr>
              <a:t>Three categories of users:</a:t>
            </a:r>
            <a:endParaRPr b="0" lang="en-US" sz="1600" spc="-1" strike="noStrike">
              <a:latin typeface="Arial"/>
            </a:endParaRPr>
          </a:p>
          <a:p>
            <a:pPr lvl="1" marL="800280" indent="-342360">
              <a:lnSpc>
                <a:spcPct val="150000"/>
              </a:lnSpc>
              <a:buClr>
                <a:srgbClr val="000000"/>
              </a:buClr>
              <a:buFont typeface="Wingdings" charset="2"/>
              <a:buChar char=""/>
            </a:pPr>
            <a:r>
              <a:rPr b="0" lang="en-US" sz="1600" spc="-1" strike="noStrike">
                <a:solidFill>
                  <a:srgbClr val="000000"/>
                </a:solidFill>
                <a:latin typeface="Arial"/>
                <a:ea typeface="MS PGothic"/>
              </a:rPr>
              <a:t>Category 1: User with access to local services and resources only</a:t>
            </a:r>
            <a:endParaRPr b="0" lang="en-US" sz="1600" spc="-1" strike="noStrike">
              <a:latin typeface="Arial"/>
            </a:endParaRPr>
          </a:p>
          <a:p>
            <a:pPr lvl="1" marL="800280" indent="-342360">
              <a:lnSpc>
                <a:spcPct val="150000"/>
              </a:lnSpc>
              <a:buClr>
                <a:srgbClr val="000000"/>
              </a:buClr>
              <a:buFont typeface="Wingdings" charset="2"/>
              <a:buChar char=""/>
            </a:pPr>
            <a:r>
              <a:rPr b="0" lang="en-US" sz="1600" spc="-1" strike="noStrike">
                <a:solidFill>
                  <a:srgbClr val="000000"/>
                </a:solidFill>
                <a:latin typeface="Arial"/>
                <a:ea typeface="MS PGothic"/>
              </a:rPr>
              <a:t>Category 2: Category 1 + access to certain online services only</a:t>
            </a:r>
            <a:endParaRPr b="0" lang="en-US" sz="1600" spc="-1" strike="noStrike">
              <a:latin typeface="Arial"/>
            </a:endParaRPr>
          </a:p>
          <a:p>
            <a:pPr lvl="1" marL="800280" indent="-342360">
              <a:lnSpc>
                <a:spcPct val="150000"/>
              </a:lnSpc>
              <a:buClr>
                <a:srgbClr val="000000"/>
              </a:buClr>
              <a:buFont typeface="Wingdings" charset="2"/>
              <a:buChar char=""/>
            </a:pPr>
            <a:r>
              <a:rPr b="0" lang="en-US" sz="1600" spc="-1" strike="noStrike">
                <a:solidFill>
                  <a:srgbClr val="000000"/>
                </a:solidFill>
                <a:latin typeface="Arial"/>
                <a:ea typeface="MS PGothic"/>
              </a:rPr>
              <a:t>Category 3: Category 2 + access to the Internet</a:t>
            </a:r>
            <a:endParaRPr b="0" lang="en-US" sz="16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9320" y="6581160"/>
            <a:ext cx="1294560" cy="245520"/>
          </a:xfrm>
          <a:prstGeom prst="rect">
            <a:avLst/>
          </a:prstGeom>
          <a:noFill/>
          <a:ln w="9360">
            <a:noFill/>
          </a:ln>
        </p:spPr>
        <p:style>
          <a:lnRef idx="0"/>
          <a:fillRef idx="0"/>
          <a:effectRef idx="0"/>
          <a:fontRef idx="minor"/>
        </p:style>
      </p:sp>
      <p:sp>
        <p:nvSpPr>
          <p:cNvPr id="124" name="CustomShape 2"/>
          <p:cNvSpPr/>
          <p:nvPr/>
        </p:nvSpPr>
        <p:spPr>
          <a:xfrm>
            <a:off x="241200" y="1380600"/>
            <a:ext cx="8698680" cy="528480"/>
          </a:xfrm>
          <a:prstGeom prst="rect">
            <a:avLst/>
          </a:prstGeom>
          <a:solidFill>
            <a:schemeClr val="bg1">
              <a:lumMod val="85000"/>
              <a:alpha val="30000"/>
            </a:schemeClr>
          </a:solidFill>
          <a:ln w="9360">
            <a:noFill/>
          </a:ln>
        </p:spPr>
        <p:style>
          <a:lnRef idx="0"/>
          <a:fillRef idx="0"/>
          <a:effectRef idx="0"/>
          <a:fontRef idx="minor"/>
        </p:style>
        <p:txBody>
          <a:bodyPr lIns="90000" rIns="90000" tIns="45000" bIns="45000"/>
          <a:p>
            <a:pPr marL="263520">
              <a:lnSpc>
                <a:spcPct val="90000"/>
              </a:lnSpc>
            </a:pPr>
            <a:r>
              <a:rPr b="0" lang="en-US" sz="3200" spc="-1" strike="noStrike">
                <a:solidFill>
                  <a:srgbClr val="960b0b"/>
                </a:solidFill>
                <a:latin typeface="Arial"/>
                <a:ea typeface="DejaVu Sans"/>
              </a:rPr>
              <a:t>iv.</a:t>
            </a:r>
            <a:r>
              <a:rPr b="1" lang="en-US" sz="3200" spc="-1" strike="noStrike">
                <a:solidFill>
                  <a:srgbClr val="960b0b"/>
                </a:solidFill>
                <a:latin typeface="Arial"/>
                <a:ea typeface="DejaVu Sans"/>
              </a:rPr>
              <a:t> Idée de la plateforme</a:t>
            </a:r>
            <a:endParaRPr b="0" lang="en-US" sz="3200" spc="-1" strike="noStrike">
              <a:latin typeface="Arial"/>
            </a:endParaRPr>
          </a:p>
        </p:txBody>
      </p:sp>
      <p:sp>
        <p:nvSpPr>
          <p:cNvPr id="125" name="CustomShape 3"/>
          <p:cNvSpPr/>
          <p:nvPr/>
        </p:nvSpPr>
        <p:spPr>
          <a:xfrm>
            <a:off x="959400" y="5709960"/>
            <a:ext cx="7457040" cy="509400"/>
          </a:xfrm>
          <a:prstGeom prst="rect">
            <a:avLst/>
          </a:prstGeom>
          <a:solidFill>
            <a:srgbClr val="0070c0"/>
          </a:solidFill>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1" lang="en-US" sz="2000" spc="-1" strike="noStrike">
                <a:solidFill>
                  <a:srgbClr val="ffffff"/>
                </a:solidFill>
                <a:latin typeface="Arial"/>
                <a:ea typeface="DejaVu Sans"/>
              </a:rPr>
              <a:t>Réseau Communautaire sans fil </a:t>
            </a:r>
            <a:endParaRPr b="0" lang="en-US" sz="2000" spc="-1" strike="noStrike">
              <a:latin typeface="Arial"/>
            </a:endParaRPr>
          </a:p>
        </p:txBody>
      </p:sp>
      <p:sp>
        <p:nvSpPr>
          <p:cNvPr id="126" name="CustomShape 4"/>
          <p:cNvSpPr/>
          <p:nvPr/>
        </p:nvSpPr>
        <p:spPr>
          <a:xfrm>
            <a:off x="959400" y="4984920"/>
            <a:ext cx="7457040" cy="578880"/>
          </a:xfrm>
          <a:prstGeom prst="rect">
            <a:avLst/>
          </a:prstGeom>
          <a:solidFill>
            <a:srgbClr val="002060"/>
          </a:solidFill>
          <a:ln>
            <a:noFill/>
          </a:ln>
          <a:effectLst>
            <a:outerShdw blurRad="40000" dir="5400000" dist="2300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1" lang="en-US" sz="2000" spc="-1" strike="noStrike">
                <a:solidFill>
                  <a:srgbClr val="ffffff"/>
                </a:solidFill>
                <a:latin typeface="Arial"/>
                <a:ea typeface="DejaVu Sans"/>
              </a:rPr>
              <a:t>Plateforme de services</a:t>
            </a:r>
            <a:endParaRPr b="0" lang="en-US" sz="2000" spc="-1" strike="noStrike">
              <a:latin typeface="Arial"/>
            </a:endParaRPr>
          </a:p>
        </p:txBody>
      </p:sp>
      <p:sp>
        <p:nvSpPr>
          <p:cNvPr id="127" name="CustomShape 5"/>
          <p:cNvSpPr/>
          <p:nvPr/>
        </p:nvSpPr>
        <p:spPr>
          <a:xfrm>
            <a:off x="1175400" y="3584880"/>
            <a:ext cx="1275480" cy="610560"/>
          </a:xfrm>
          <a:prstGeom prst="ellipse">
            <a:avLst/>
          </a:prstGeom>
          <a:ln>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Ressource</a:t>
            </a:r>
            <a:endParaRPr b="0" lang="en-US" sz="1100" spc="-1" strike="noStrike">
              <a:latin typeface="Arial"/>
            </a:endParaRPr>
          </a:p>
        </p:txBody>
      </p:sp>
      <p:sp>
        <p:nvSpPr>
          <p:cNvPr id="128" name="CustomShape 6"/>
          <p:cNvSpPr/>
          <p:nvPr/>
        </p:nvSpPr>
        <p:spPr>
          <a:xfrm>
            <a:off x="4627800" y="4336200"/>
            <a:ext cx="1148040" cy="610560"/>
          </a:xfrm>
          <a:prstGeom prst="ellipse">
            <a:avLst/>
          </a:prstGeom>
          <a:ln>
            <a:solidFill>
              <a:srgbClr val="0070c0"/>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Service</a:t>
            </a:r>
            <a:endParaRPr b="0" lang="en-US" sz="1100" spc="-1" strike="noStrike">
              <a:latin typeface="Arial"/>
            </a:endParaRPr>
          </a:p>
        </p:txBody>
      </p:sp>
      <p:sp>
        <p:nvSpPr>
          <p:cNvPr id="129" name="CustomShape 7"/>
          <p:cNvSpPr/>
          <p:nvPr/>
        </p:nvSpPr>
        <p:spPr>
          <a:xfrm>
            <a:off x="2527200" y="3637800"/>
            <a:ext cx="1148040" cy="610560"/>
          </a:xfrm>
          <a:prstGeom prst="ellipse">
            <a:avLst/>
          </a:prstGeom>
          <a:ln>
            <a:solidFill>
              <a:schemeClr val="accent1"/>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Service</a:t>
            </a:r>
            <a:endParaRPr b="0" lang="en-US" sz="1100" spc="-1" strike="noStrike">
              <a:latin typeface="Arial"/>
            </a:endParaRPr>
          </a:p>
        </p:txBody>
      </p:sp>
      <p:sp>
        <p:nvSpPr>
          <p:cNvPr id="130" name="CustomShape 8"/>
          <p:cNvSpPr/>
          <p:nvPr/>
        </p:nvSpPr>
        <p:spPr>
          <a:xfrm>
            <a:off x="7145640" y="4061880"/>
            <a:ext cx="1123560" cy="610560"/>
          </a:xfrm>
          <a:prstGeom prst="ellipse">
            <a:avLst/>
          </a:prstGeom>
          <a:ln>
            <a:solidFill>
              <a:srgbClr val="00b050"/>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Internet complet</a:t>
            </a:r>
            <a:endParaRPr b="0" lang="en-US" sz="1100" spc="-1" strike="noStrike">
              <a:latin typeface="Arial"/>
            </a:endParaRPr>
          </a:p>
        </p:txBody>
      </p:sp>
      <p:sp>
        <p:nvSpPr>
          <p:cNvPr id="131" name="CustomShape 9"/>
          <p:cNvSpPr/>
          <p:nvPr/>
        </p:nvSpPr>
        <p:spPr>
          <a:xfrm>
            <a:off x="4627800" y="3535920"/>
            <a:ext cx="1272240" cy="610560"/>
          </a:xfrm>
          <a:prstGeom prst="ellipse">
            <a:avLst/>
          </a:prstGeom>
          <a:ln>
            <a:solidFill>
              <a:srgbClr val="0070c0"/>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Ressource</a:t>
            </a:r>
            <a:endParaRPr b="0" lang="en-US" sz="1100" spc="-1" strike="noStrike">
              <a:latin typeface="Arial"/>
            </a:endParaRPr>
          </a:p>
        </p:txBody>
      </p:sp>
      <p:sp>
        <p:nvSpPr>
          <p:cNvPr id="132" name="CustomShape 10"/>
          <p:cNvSpPr/>
          <p:nvPr/>
        </p:nvSpPr>
        <p:spPr>
          <a:xfrm>
            <a:off x="5698800" y="3979080"/>
            <a:ext cx="1148040" cy="610560"/>
          </a:xfrm>
          <a:prstGeom prst="ellipse">
            <a:avLst/>
          </a:prstGeom>
          <a:ln>
            <a:solidFill>
              <a:srgbClr val="0070c0"/>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Service</a:t>
            </a:r>
            <a:endParaRPr b="0" lang="en-US" sz="1100" spc="-1" strike="noStrike">
              <a:latin typeface="Arial"/>
            </a:endParaRPr>
          </a:p>
        </p:txBody>
      </p:sp>
      <p:sp>
        <p:nvSpPr>
          <p:cNvPr id="133" name="CustomShape 11"/>
          <p:cNvSpPr/>
          <p:nvPr/>
        </p:nvSpPr>
        <p:spPr>
          <a:xfrm>
            <a:off x="6810480" y="3333240"/>
            <a:ext cx="334800" cy="1648800"/>
          </a:xfrm>
          <a:custGeom>
            <a:avLst/>
            <a:gdLst/>
            <a:ahLst/>
            <a:rect l="l" t="t" r="r" b="b"/>
            <a:pathLst>
              <a:path w="335457" h="1649596">
                <a:moveTo>
                  <a:pt x="182695" y="0"/>
                </a:moveTo>
                <a:cubicBezTo>
                  <a:pt x="81222" y="83858"/>
                  <a:pt x="-20250" y="167717"/>
                  <a:pt x="3491" y="289484"/>
                </a:cubicBezTo>
                <a:cubicBezTo>
                  <a:pt x="27232" y="411251"/>
                  <a:pt x="312886" y="578201"/>
                  <a:pt x="325139" y="730601"/>
                </a:cubicBezTo>
                <a:cubicBezTo>
                  <a:pt x="337392" y="883001"/>
                  <a:pt x="79307" y="1069864"/>
                  <a:pt x="77010" y="1203884"/>
                </a:cubicBezTo>
                <a:cubicBezTo>
                  <a:pt x="74713" y="1337904"/>
                  <a:pt x="271531" y="1460437"/>
                  <a:pt x="311354" y="1534722"/>
                </a:cubicBezTo>
                <a:cubicBezTo>
                  <a:pt x="351177" y="1609007"/>
                  <a:pt x="333563" y="1629301"/>
                  <a:pt x="315949" y="1649596"/>
                </a:cubicBezTo>
              </a:path>
            </a:pathLst>
          </a:custGeom>
          <a:noFill/>
          <a:ln w="9360">
            <a:solidFill>
              <a:schemeClr val="tx1"/>
            </a:solidFill>
            <a:round/>
          </a:ln>
        </p:spPr>
        <p:style>
          <a:lnRef idx="0"/>
          <a:fillRef idx="0"/>
          <a:effectRef idx="0"/>
          <a:fontRef idx="minor"/>
        </p:style>
      </p:sp>
      <p:sp>
        <p:nvSpPr>
          <p:cNvPr id="134" name="CustomShape 12"/>
          <p:cNvSpPr/>
          <p:nvPr/>
        </p:nvSpPr>
        <p:spPr>
          <a:xfrm>
            <a:off x="4192920" y="3333240"/>
            <a:ext cx="334800" cy="1648800"/>
          </a:xfrm>
          <a:custGeom>
            <a:avLst/>
            <a:gdLst/>
            <a:ahLst/>
            <a:rect l="l" t="t" r="r" b="b"/>
            <a:pathLst>
              <a:path w="335457" h="1649596">
                <a:moveTo>
                  <a:pt x="182695" y="0"/>
                </a:moveTo>
                <a:cubicBezTo>
                  <a:pt x="81222" y="83858"/>
                  <a:pt x="-20250" y="167717"/>
                  <a:pt x="3491" y="289484"/>
                </a:cubicBezTo>
                <a:cubicBezTo>
                  <a:pt x="27232" y="411251"/>
                  <a:pt x="312886" y="578201"/>
                  <a:pt x="325139" y="730601"/>
                </a:cubicBezTo>
                <a:cubicBezTo>
                  <a:pt x="337392" y="883001"/>
                  <a:pt x="79307" y="1069864"/>
                  <a:pt x="77010" y="1203884"/>
                </a:cubicBezTo>
                <a:cubicBezTo>
                  <a:pt x="74713" y="1337904"/>
                  <a:pt x="271531" y="1460437"/>
                  <a:pt x="311354" y="1534722"/>
                </a:cubicBezTo>
                <a:cubicBezTo>
                  <a:pt x="351177" y="1609007"/>
                  <a:pt x="333563" y="1629301"/>
                  <a:pt x="315949" y="1649596"/>
                </a:cubicBezTo>
              </a:path>
            </a:pathLst>
          </a:custGeom>
          <a:noFill/>
          <a:ln w="9360">
            <a:solidFill>
              <a:schemeClr val="tx1"/>
            </a:solidFill>
            <a:round/>
          </a:ln>
        </p:spPr>
        <p:style>
          <a:lnRef idx="0"/>
          <a:fillRef idx="0"/>
          <a:effectRef idx="0"/>
          <a:fontRef idx="minor"/>
        </p:style>
      </p:sp>
      <p:sp>
        <p:nvSpPr>
          <p:cNvPr id="135" name="CustomShape 13"/>
          <p:cNvSpPr/>
          <p:nvPr/>
        </p:nvSpPr>
        <p:spPr>
          <a:xfrm>
            <a:off x="1524600" y="4317840"/>
            <a:ext cx="1275480" cy="610560"/>
          </a:xfrm>
          <a:prstGeom prst="ellipse">
            <a:avLst/>
          </a:prstGeom>
          <a:ln>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Ressource</a:t>
            </a:r>
            <a:endParaRPr b="0" lang="en-US" sz="1100" spc="-1" strike="noStrike">
              <a:latin typeface="Arial"/>
            </a:endParaRPr>
          </a:p>
        </p:txBody>
      </p:sp>
      <p:sp>
        <p:nvSpPr>
          <p:cNvPr id="136" name="CustomShape 14"/>
          <p:cNvSpPr/>
          <p:nvPr/>
        </p:nvSpPr>
        <p:spPr>
          <a:xfrm>
            <a:off x="3033000" y="4282560"/>
            <a:ext cx="1148040" cy="610560"/>
          </a:xfrm>
          <a:prstGeom prst="ellipse">
            <a:avLst/>
          </a:prstGeom>
          <a:ln>
            <a:solidFill>
              <a:schemeClr val="accent1"/>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r>
              <a:rPr b="1" lang="en-US" sz="1100" spc="-1" strike="noStrike">
                <a:solidFill>
                  <a:srgbClr val="000000"/>
                </a:solidFill>
                <a:latin typeface="Arial"/>
                <a:ea typeface="DejaVu Sans"/>
              </a:rPr>
              <a:t>Service</a:t>
            </a:r>
            <a:endParaRPr b="0" lang="en-US" sz="1100" spc="-1" strike="noStrike">
              <a:latin typeface="Arial"/>
            </a:endParaRPr>
          </a:p>
        </p:txBody>
      </p:sp>
      <p:sp>
        <p:nvSpPr>
          <p:cNvPr id="137" name="CustomShape 15"/>
          <p:cNvSpPr/>
          <p:nvPr/>
        </p:nvSpPr>
        <p:spPr>
          <a:xfrm>
            <a:off x="2140560" y="3132720"/>
            <a:ext cx="8650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a:solidFill>
                  <a:srgbClr val="c80f0f"/>
                </a:solidFill>
                <a:latin typeface="Arial"/>
                <a:ea typeface="DejaVu Sans"/>
              </a:rPr>
              <a:t>En local</a:t>
            </a:r>
            <a:endParaRPr b="0" lang="en-US" sz="1400" spc="-1" strike="noStrike">
              <a:latin typeface="Arial"/>
            </a:endParaRPr>
          </a:p>
        </p:txBody>
      </p:sp>
      <p:sp>
        <p:nvSpPr>
          <p:cNvPr id="138" name="CustomShape 16"/>
          <p:cNvSpPr/>
          <p:nvPr/>
        </p:nvSpPr>
        <p:spPr>
          <a:xfrm>
            <a:off x="4539240" y="3133440"/>
            <a:ext cx="236952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70c0"/>
                </a:solidFill>
                <a:latin typeface="Arial"/>
                <a:ea typeface="DejaVu Sans"/>
              </a:rPr>
              <a:t>Partiellement en ligne</a:t>
            </a:r>
            <a:endParaRPr b="0" lang="en-US" sz="1400" spc="-1" strike="noStrike">
              <a:latin typeface="Arial"/>
            </a:endParaRPr>
          </a:p>
        </p:txBody>
      </p:sp>
      <p:sp>
        <p:nvSpPr>
          <p:cNvPr id="139" name="CustomShape 17"/>
          <p:cNvSpPr/>
          <p:nvPr/>
        </p:nvSpPr>
        <p:spPr>
          <a:xfrm>
            <a:off x="7047000" y="3220920"/>
            <a:ext cx="1069560" cy="3031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b050"/>
                </a:solidFill>
                <a:latin typeface="Arial"/>
                <a:ea typeface="DejaVu Sans"/>
              </a:rPr>
              <a:t>En ligne</a:t>
            </a:r>
            <a:endParaRPr b="0" lang="en-US" sz="1400" spc="-1" strike="noStrike">
              <a:latin typeface="Arial"/>
            </a:endParaRPr>
          </a:p>
        </p:txBody>
      </p:sp>
      <p:sp>
        <p:nvSpPr>
          <p:cNvPr id="140" name="CustomShape 18"/>
          <p:cNvSpPr/>
          <p:nvPr/>
        </p:nvSpPr>
        <p:spPr>
          <a:xfrm>
            <a:off x="1110240" y="3043080"/>
            <a:ext cx="3249720" cy="4320"/>
          </a:xfrm>
          <a:custGeom>
            <a:avLst/>
            <a:gdLst/>
            <a:ahLst/>
            <a:rect l="l" t="t" r="r" b="b"/>
            <a:pathLst>
              <a:path w="21600" h="21600">
                <a:moveTo>
                  <a:pt x="0" y="0"/>
                </a:moveTo>
                <a:lnTo>
                  <a:pt x="21600" y="21600"/>
                </a:lnTo>
              </a:path>
            </a:pathLst>
          </a:custGeom>
          <a:noFill/>
          <a:ln w="28440">
            <a:solidFill>
              <a:srgbClr val="c80909"/>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41" name="CustomShape 19"/>
          <p:cNvSpPr/>
          <p:nvPr/>
        </p:nvSpPr>
        <p:spPr>
          <a:xfrm>
            <a:off x="1110240" y="2713320"/>
            <a:ext cx="5936040" cy="32400"/>
          </a:xfrm>
          <a:custGeom>
            <a:avLst/>
            <a:gdLst/>
            <a:ahLst/>
            <a:rect l="l" t="t" r="r" b="b"/>
            <a:pathLst>
              <a:path w="21600" h="21600">
                <a:moveTo>
                  <a:pt x="0" y="0"/>
                </a:moveTo>
                <a:lnTo>
                  <a:pt x="21600" y="21600"/>
                </a:lnTo>
              </a:path>
            </a:pathLst>
          </a:custGeom>
          <a:noFill/>
          <a:ln w="28440">
            <a:solidFill>
              <a:srgbClr val="0070c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42" name="CustomShape 20"/>
          <p:cNvSpPr/>
          <p:nvPr/>
        </p:nvSpPr>
        <p:spPr>
          <a:xfrm flipV="1">
            <a:off x="1110240" y="2384280"/>
            <a:ext cx="7306200" cy="9360"/>
          </a:xfrm>
          <a:custGeom>
            <a:avLst/>
            <a:gdLst/>
            <a:ahLst/>
            <a:rect l="l" t="t" r="r" b="b"/>
            <a:pathLst>
              <a:path w="21600" h="21600">
                <a:moveTo>
                  <a:pt x="0" y="0"/>
                </a:moveTo>
                <a:lnTo>
                  <a:pt x="21600" y="21600"/>
                </a:lnTo>
              </a:path>
            </a:pathLst>
          </a:custGeom>
          <a:noFill/>
          <a:ln w="28440">
            <a:solidFill>
              <a:srgbClr val="00b05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43" name="CustomShape 21"/>
          <p:cNvSpPr/>
          <p:nvPr/>
        </p:nvSpPr>
        <p:spPr>
          <a:xfrm>
            <a:off x="22320" y="2913840"/>
            <a:ext cx="115164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a:solidFill>
                  <a:srgbClr val="c80f0f"/>
                </a:solidFill>
                <a:latin typeface="Arial"/>
                <a:ea typeface="DejaVu Sans"/>
              </a:rPr>
              <a:t>Catégorie 1</a:t>
            </a:r>
            <a:endParaRPr b="0" lang="en-US" sz="1400" spc="-1" strike="noStrike">
              <a:latin typeface="Arial"/>
            </a:endParaRPr>
          </a:p>
        </p:txBody>
      </p:sp>
      <p:sp>
        <p:nvSpPr>
          <p:cNvPr id="144" name="CustomShape 22"/>
          <p:cNvSpPr/>
          <p:nvPr/>
        </p:nvSpPr>
        <p:spPr>
          <a:xfrm>
            <a:off x="32760" y="2576160"/>
            <a:ext cx="115164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a:solidFill>
                  <a:srgbClr val="0070c0"/>
                </a:solidFill>
                <a:latin typeface="Arial"/>
                <a:ea typeface="DejaVu Sans"/>
              </a:rPr>
              <a:t>Catégorie 2</a:t>
            </a:r>
            <a:endParaRPr b="0" lang="en-US" sz="1400" spc="-1" strike="noStrike">
              <a:latin typeface="Arial"/>
            </a:endParaRPr>
          </a:p>
        </p:txBody>
      </p:sp>
      <p:sp>
        <p:nvSpPr>
          <p:cNvPr id="145" name="CustomShape 23"/>
          <p:cNvSpPr/>
          <p:nvPr/>
        </p:nvSpPr>
        <p:spPr>
          <a:xfrm>
            <a:off x="32760" y="2221920"/>
            <a:ext cx="115164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a:solidFill>
                  <a:srgbClr val="00b050"/>
                </a:solidFill>
                <a:latin typeface="Arial"/>
                <a:ea typeface="DejaVu Sans"/>
              </a:rPr>
              <a:t>Catégorie 3</a:t>
            </a:r>
            <a:endParaRPr b="0" lang="en-US" sz="1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e6452"/>
      </a:dk2>
      <a:lt2>
        <a:srgbClr val="d2cdc8"/>
      </a:lt2>
      <a:accent1>
        <a:srgbClr val="c80f0f"/>
      </a:accent1>
      <a:accent2>
        <a:srgbClr val="d0cbc1"/>
      </a:accent2>
      <a:accent3>
        <a:srgbClr val="7c7563"/>
      </a:accent3>
      <a:accent4>
        <a:srgbClr val="660000"/>
      </a:accent4>
      <a:accent5>
        <a:srgbClr val="cc0000"/>
      </a:accent5>
      <a:accent6>
        <a:srgbClr val="b4e3e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e6452"/>
      </a:dk2>
      <a:lt2>
        <a:srgbClr val="d2cdc8"/>
      </a:lt2>
      <a:accent1>
        <a:srgbClr val="c80f0f"/>
      </a:accent1>
      <a:accent2>
        <a:srgbClr val="d0cbc1"/>
      </a:accent2>
      <a:accent3>
        <a:srgbClr val="7c7563"/>
      </a:accent3>
      <a:accent4>
        <a:srgbClr val="660000"/>
      </a:accent4>
      <a:accent5>
        <a:srgbClr val="cc0000"/>
      </a:accent5>
      <a:accent6>
        <a:srgbClr val="b4e3e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giz-powerpoint-20141103-v3.potx</Template>
  <TotalTime>0</TotalTime>
  <Application>LibreOffice/6.0.7.3$Linux_X86_64 LibreOffice_project/00m0$Build-3</Application>
  <Words>658</Words>
  <Paragraphs>120</Paragraphs>
  <Company>Crossmedia Beratung und Design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2013-03-28T07:18:44Z</dcterms:created>
  <dc:creator>Mireille Atangana</dc:creator>
  <dc:description/>
  <cp:keywords>GIZ-Leerfolie</cp:keywords>
  <dc:language>en-US</dc:language>
  <cp:lastModifiedBy/>
  <cp:lastPrinted>2018-10-31T10:08:47Z</cp:lastPrinted>
  <dcterms:modified xsi:type="dcterms:W3CDTF">2019-05-18T15:19:20Z</dcterms:modified>
  <cp:revision>729</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Crossmedia Beratung und Design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