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2" r:id="rId6"/>
    <p:sldId id="263" r:id="rId7"/>
    <p:sldId id="261" r:id="rId8"/>
    <p:sldId id="264" r:id="rId9"/>
    <p:sldId id="265" r:id="rId10"/>
    <p:sldId id="266" r:id="rId11"/>
    <p:sldId id="267" r:id="rId1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7699" autoAdjust="0"/>
  </p:normalViewPr>
  <p:slideViewPr>
    <p:cSldViewPr snapToGrid="0">
      <p:cViewPr varScale="1">
        <p:scale>
          <a:sx n="91" d="100"/>
          <a:sy n="91" d="100"/>
        </p:scale>
        <p:origin x="835"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2024年1月9日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2024年1月9日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a:xfrm>
            <a:off x="1293845" y="1737360"/>
            <a:ext cx="9604310" cy="3383280"/>
          </a:xfrm>
        </p:spPr>
        <p:txBody>
          <a:bodyPr/>
          <a:lstStyle/>
          <a:p>
            <a:r>
              <a:rPr kumimoji="1" lang="ja-JP" altLang="en-US" dirty="0"/>
              <a:t>インフラ構築１</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はじめに</a:t>
            </a:r>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要件定義書の齟齬</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めったにはないことですが、要件定義書に齟齬が生じる場合があります。</a:t>
            </a:r>
            <a:endParaRPr lang="en-US" altLang="ja-JP" dirty="0"/>
          </a:p>
          <a:p>
            <a:pPr marL="0" indent="0">
              <a:buNone/>
            </a:pPr>
            <a:r>
              <a:rPr lang="ja-JP" altLang="en-US" dirty="0"/>
              <a:t>同じものに対して複数の相反する内容が定義されている場合ですね。この場合は明らかに上流工程のミスなので差し戻さなければなりません。</a:t>
            </a:r>
            <a:br>
              <a:rPr lang="en-US" altLang="ja-JP" dirty="0"/>
            </a:br>
            <a:r>
              <a:rPr lang="ja-JP" altLang="en-US" dirty="0"/>
              <a:t>また、先の</a:t>
            </a:r>
            <a:r>
              <a:rPr lang="en-US" altLang="ja-JP" dirty="0"/>
              <a:t>RDS</a:t>
            </a:r>
            <a:r>
              <a:rPr lang="ja-JP" altLang="en-US" dirty="0"/>
              <a:t>と</a:t>
            </a:r>
            <a:r>
              <a:rPr lang="en-US" altLang="ja-JP" dirty="0"/>
              <a:t>EC2</a:t>
            </a:r>
            <a:r>
              <a:rPr lang="ja-JP" altLang="en-US" dirty="0"/>
              <a:t>上の</a:t>
            </a:r>
            <a:r>
              <a:rPr lang="en-US" altLang="ja-JP" dirty="0"/>
              <a:t>DB</a:t>
            </a:r>
            <a:r>
              <a:rPr lang="ja-JP" altLang="en-US" dirty="0"/>
              <a:t>の例のように、「設計」に影響の及ぶ変更を下流工程が希望する場合、上流工程にお伺いを立てて変更が認可されることはあります。</a:t>
            </a:r>
            <a:br>
              <a:rPr lang="en-US" altLang="ja-JP" dirty="0"/>
            </a:br>
            <a:r>
              <a:rPr lang="en-US" altLang="ja-JP" dirty="0"/>
              <a:t>※</a:t>
            </a:r>
            <a:r>
              <a:rPr lang="ja-JP" altLang="en-US" dirty="0"/>
              <a:t>もちろん、上流工程はすでにクライアントに</a:t>
            </a:r>
            <a:r>
              <a:rPr lang="en-US" altLang="ja-JP" dirty="0"/>
              <a:t>OK</a:t>
            </a:r>
            <a:r>
              <a:rPr lang="ja-JP" altLang="en-US" dirty="0"/>
              <a:t>をもらっているので、この変更はクライアント許可を必要とします。</a:t>
            </a:r>
            <a:endParaRPr lang="en-US" altLang="ja-JP" dirty="0"/>
          </a:p>
        </p:txBody>
      </p:sp>
    </p:spTree>
    <p:extLst>
      <p:ext uri="{BB962C8B-B14F-4D97-AF65-F5344CB8AC3E}">
        <p14:creationId xmlns:p14="http://schemas.microsoft.com/office/powerpoint/2010/main" val="16460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このように、上流工程と下流工程は相互に強く影響しあう関係にあります。</a:t>
            </a:r>
            <a:endParaRPr lang="en-US" altLang="ja-JP" dirty="0"/>
          </a:p>
          <a:p>
            <a:pPr marL="0" indent="0">
              <a:buNone/>
            </a:pPr>
            <a:r>
              <a:rPr lang="ja-JP" altLang="en-US" dirty="0"/>
              <a:t>このため、アプリケーション開発のようにチーム開発が主であることが多い環境ではない、（規模が小さいと）少人数での構築が主であるインフラ開発では、上流下流を単一の作業者が一貫して行うことが非常に多いです。</a:t>
            </a:r>
            <a:br>
              <a:rPr lang="en-US" altLang="ja-JP" dirty="0"/>
            </a:br>
            <a:r>
              <a:rPr lang="en-US" altLang="ja-JP" dirty="0"/>
              <a:t>※</a:t>
            </a:r>
            <a:r>
              <a:rPr lang="ja-JP" altLang="en-US" dirty="0"/>
              <a:t>よい面もあれば、悪い面もあります。</a:t>
            </a:r>
            <a:endParaRPr lang="en-US" altLang="ja-JP" dirty="0"/>
          </a:p>
          <a:p>
            <a:pPr marL="0" indent="0">
              <a:buNone/>
            </a:pPr>
            <a:r>
              <a:rPr lang="ja-JP" altLang="en-US" dirty="0"/>
              <a:t>ただし、エンジニアへの転向として下流工程に立つ場合、最低限要件定義を読んでそれに基づく環境を作れる、というのが第一条件となってきます。</a:t>
            </a:r>
            <a:endParaRPr lang="en-US" altLang="ja-JP" dirty="0"/>
          </a:p>
        </p:txBody>
      </p:sp>
    </p:spTree>
    <p:extLst>
      <p:ext uri="{BB962C8B-B14F-4D97-AF65-F5344CB8AC3E}">
        <p14:creationId xmlns:p14="http://schemas.microsoft.com/office/powerpoint/2010/main" val="7681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本講座では、インフラを構築していく実際の過程をサンプルとして、以下のようなことを実現することを目的としています。</a:t>
            </a:r>
            <a:br>
              <a:rPr kumimoji="1" lang="en-US" altLang="ja-JP" dirty="0"/>
            </a:br>
            <a:endParaRPr kumimoji="1" lang="en-US" altLang="ja-JP" dirty="0"/>
          </a:p>
          <a:p>
            <a:r>
              <a:rPr lang="ja-JP" altLang="en-US" dirty="0"/>
              <a:t>上流工程、下流工程の区分とその範囲を理解する</a:t>
            </a:r>
            <a:endParaRPr lang="en-US" altLang="ja-JP" dirty="0"/>
          </a:p>
          <a:p>
            <a:r>
              <a:rPr kumimoji="1" lang="ja-JP" altLang="en-US" dirty="0"/>
              <a:t>下流工程を実装できるエンジニアとして、そのスタートラインに立つ</a:t>
            </a:r>
            <a:endParaRPr kumimoji="1" lang="en-US" altLang="ja-JP" dirty="0"/>
          </a:p>
          <a:p>
            <a:r>
              <a:rPr kumimoji="1" lang="ja-JP" altLang="en-US" dirty="0"/>
              <a:t>上流工程の意図を理解できる下流工程のエンジニアとして、能動的なアクションを起こす人材となる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25095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上流工程と下流工程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kumimoji="1" lang="ja-JP" altLang="en-US" dirty="0"/>
              <a:t>ソフトウェア開発における上流工程と下流工程とは、以下のように分割されます。</a:t>
            </a:r>
            <a:endParaRPr kumimoji="1" lang="en-US" altLang="ja-JP" dirty="0"/>
          </a:p>
          <a:p>
            <a:r>
              <a:rPr lang="ja-JP" altLang="en-US" dirty="0"/>
              <a:t>上流工程：ソフトウェアの企画、設計、およびその管理</a:t>
            </a:r>
            <a:endParaRPr lang="en-US" altLang="ja-JP" dirty="0"/>
          </a:p>
          <a:p>
            <a:r>
              <a:rPr kumimoji="1" lang="ja-JP" altLang="en-US" dirty="0"/>
              <a:t>下流工程：実際の開発作業</a:t>
            </a:r>
            <a:endParaRPr kumimoji="1" lang="en-US" altLang="ja-JP" dirty="0"/>
          </a:p>
          <a:p>
            <a:pPr marL="0" indent="0">
              <a:buNone/>
            </a:pPr>
            <a:r>
              <a:rPr lang="ja-JP" altLang="en-US" dirty="0"/>
              <a:t>皆さんが主に意識することの多い、典型的な「エンジニア像」は一般に下流工程エンジニアを指します。</a:t>
            </a:r>
            <a:endParaRPr lang="en-US" altLang="ja-JP" dirty="0"/>
          </a:p>
          <a:p>
            <a:pPr marL="0" indent="0">
              <a:buNone/>
            </a:pPr>
            <a:r>
              <a:rPr lang="ja-JP" altLang="en-US" dirty="0"/>
              <a:t>つまり、コーディングをし、プログラムを完成させ、アプリケーションを作る、という工程です。</a:t>
            </a:r>
            <a:endParaRPr lang="en-US" altLang="ja-JP" dirty="0"/>
          </a:p>
          <a:p>
            <a:pPr marL="0" indent="0">
              <a:buNone/>
            </a:pPr>
            <a:r>
              <a:rPr lang="ja-JP" altLang="en-US" dirty="0"/>
              <a:t>しかし、実際のところを言えば、アプリケーションの本質とは「上流工程」にあります。アプリケーションの仕様を決め、それがロジックとして齟齬がないことが認められ、クライアントから「よし、それで作ってくれ」という</a:t>
            </a:r>
            <a:r>
              <a:rPr lang="en-US" altLang="ja-JP" dirty="0"/>
              <a:t>OK</a:t>
            </a:r>
            <a:r>
              <a:rPr lang="ja-JP" altLang="en-US" dirty="0"/>
              <a:t>をもらう工程こそが、プロジェクトの本質なのです。</a:t>
            </a:r>
            <a:endParaRPr lang="en-US" altLang="ja-JP" dirty="0"/>
          </a:p>
        </p:txBody>
      </p:sp>
    </p:spTree>
    <p:extLst>
      <p:ext uri="{BB962C8B-B14F-4D97-AF65-F5344CB8AC3E}">
        <p14:creationId xmlns:p14="http://schemas.microsoft.com/office/powerpoint/2010/main" val="284313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インフラにおける上流工程と下流工程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インフラも例にもれず、ソフトウェア工程とこの点は全く同様です。</a:t>
            </a:r>
            <a:endParaRPr lang="en-US" altLang="ja-JP" dirty="0"/>
          </a:p>
          <a:p>
            <a:pPr marL="0" indent="0">
              <a:buNone/>
            </a:pPr>
            <a:r>
              <a:rPr lang="ja-JP" altLang="en-US" dirty="0"/>
              <a:t>上流工程は顧客の要求に基づいて、あるいはこちらからの提案として企画、仕様、設計を定め、その後の構築工程を管理します。</a:t>
            </a:r>
            <a:endParaRPr lang="en-US" altLang="ja-JP" dirty="0"/>
          </a:p>
          <a:p>
            <a:pPr marL="0" indent="0">
              <a:buNone/>
            </a:pPr>
            <a:r>
              <a:rPr lang="ja-JP" altLang="en-US" dirty="0"/>
              <a:t>下流工程は、定められた上流の設計に基づき、「それを満たす実装を行う」フェーズになります。</a:t>
            </a:r>
            <a:endParaRPr lang="en-US" altLang="ja-JP" dirty="0"/>
          </a:p>
          <a:p>
            <a:pPr marL="0" indent="0">
              <a:buNone/>
            </a:pPr>
            <a:r>
              <a:rPr lang="ja-JP" altLang="en-US" dirty="0"/>
              <a:t>この時、「どのような方法で」実装するかは、多くの場合それほど制約されません。</a:t>
            </a:r>
            <a:endParaRPr lang="en-US" altLang="ja-JP" dirty="0"/>
          </a:p>
          <a:p>
            <a:pPr marL="0" indent="0">
              <a:buNone/>
            </a:pPr>
            <a:r>
              <a:rPr lang="ja-JP" altLang="en-US" dirty="0"/>
              <a:t>なので、手作業で</a:t>
            </a:r>
            <a:r>
              <a:rPr lang="en-US" altLang="ja-JP" dirty="0"/>
              <a:t>AWS</a:t>
            </a:r>
            <a:r>
              <a:rPr lang="ja-JP" altLang="en-US" dirty="0"/>
              <a:t>を操作してもよいですし、</a:t>
            </a:r>
            <a:r>
              <a:rPr lang="en-US" altLang="ja-JP" dirty="0"/>
              <a:t>Terraform</a:t>
            </a:r>
            <a:r>
              <a:rPr lang="ja-JP" altLang="en-US" dirty="0"/>
              <a:t>などの</a:t>
            </a:r>
            <a:r>
              <a:rPr lang="en-US" altLang="ja-JP" dirty="0" err="1"/>
              <a:t>IaC</a:t>
            </a:r>
            <a:r>
              <a:rPr lang="ja-JP" altLang="en-US" dirty="0"/>
              <a:t>を駆使してもかまいません。上流工程がそれに言及し、制約している場合はその限りではありませんが、そうでないならば実装方法は下流工程にゆだねられる、ということです。</a:t>
            </a:r>
            <a:endParaRPr lang="en-US" altLang="ja-JP" dirty="0"/>
          </a:p>
          <a:p>
            <a:pPr marL="0" indent="0">
              <a:buNone/>
            </a:pPr>
            <a:r>
              <a:rPr lang="ja-JP" altLang="en-US" dirty="0"/>
              <a:t>このため、上流と下流では担う責任範囲が異なります。</a:t>
            </a:r>
            <a:endParaRPr lang="en-US" altLang="ja-JP" dirty="0"/>
          </a:p>
        </p:txBody>
      </p:sp>
    </p:spTree>
    <p:extLst>
      <p:ext uri="{BB962C8B-B14F-4D97-AF65-F5344CB8AC3E}">
        <p14:creationId xmlns:p14="http://schemas.microsoft.com/office/powerpoint/2010/main" val="324165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上流工程の責任範囲</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上流工程は原則的には成果物の最終責任者になります。</a:t>
            </a:r>
            <a:endParaRPr lang="en-US" altLang="ja-JP" dirty="0"/>
          </a:p>
          <a:p>
            <a:pPr marL="0" indent="0">
              <a:buNone/>
            </a:pPr>
            <a:r>
              <a:rPr lang="ja-JP" altLang="en-US" dirty="0"/>
              <a:t>このため、下流工程からの納品に対して、受け入れを検査し、それが正しく実装され、問題なく稼働するものであることを確認する義務を負います。</a:t>
            </a:r>
            <a:endParaRPr lang="en-US" altLang="ja-JP" dirty="0"/>
          </a:p>
          <a:p>
            <a:pPr marL="0" indent="0">
              <a:buNone/>
            </a:pPr>
            <a:r>
              <a:rPr lang="ja-JP" altLang="en-US" b="1" dirty="0">
                <a:solidFill>
                  <a:srgbClr val="FF0000"/>
                </a:solidFill>
              </a:rPr>
              <a:t>これは、下流工程者の行ったすべての作業を監査するという意味ではありません。</a:t>
            </a:r>
            <a:endParaRPr lang="en-US" altLang="ja-JP" b="1" dirty="0">
              <a:solidFill>
                <a:srgbClr val="FF0000"/>
              </a:solidFill>
            </a:endParaRPr>
          </a:p>
          <a:p>
            <a:pPr marL="0" indent="0">
              <a:buNone/>
            </a:pPr>
            <a:r>
              <a:rPr lang="ja-JP" altLang="en-US" dirty="0"/>
              <a:t>実装に問題がないかを確認はしますが、すべての設定値を検めるようなことはしません。というかそんなことをするなら上流工程者が下流もやったほうがはるかにマシだからです。</a:t>
            </a:r>
            <a:endParaRPr lang="en-US" altLang="ja-JP" dirty="0"/>
          </a:p>
          <a:p>
            <a:pPr marL="0" indent="0">
              <a:buNone/>
            </a:pPr>
            <a:r>
              <a:rPr lang="ja-JP" altLang="en-US" dirty="0"/>
              <a:t>上流工程が下流工程に流すのは、そんなことをしている時間がないから流しているわけで、下流工程は上流工程の設計意図を汲み、それに基づいて実装できなければなりません。</a:t>
            </a:r>
            <a:endParaRPr lang="en-US" altLang="ja-JP" dirty="0"/>
          </a:p>
        </p:txBody>
      </p:sp>
    </p:spTree>
    <p:extLst>
      <p:ext uri="{BB962C8B-B14F-4D97-AF65-F5344CB8AC3E}">
        <p14:creationId xmlns:p14="http://schemas.microsoft.com/office/powerpoint/2010/main" val="2403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lang="ja-JP" altLang="en-US" dirty="0"/>
              <a:t>下流</a:t>
            </a:r>
            <a:r>
              <a:rPr kumimoji="1" lang="ja-JP" altLang="en-US" dirty="0"/>
              <a:t>工程の責任範囲</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下流工程は実際の構築にあたります。</a:t>
            </a:r>
            <a:endParaRPr lang="en-US" altLang="ja-JP" dirty="0"/>
          </a:p>
          <a:p>
            <a:pPr marL="0" indent="0">
              <a:buNone/>
            </a:pPr>
            <a:r>
              <a:rPr lang="ja-JP" altLang="en-US" dirty="0"/>
              <a:t>インフラにおいては、</a:t>
            </a:r>
            <a:r>
              <a:rPr lang="en-US" altLang="ja-JP" dirty="0"/>
              <a:t>AWS</a:t>
            </a:r>
            <a:r>
              <a:rPr lang="ja-JP" altLang="en-US" dirty="0"/>
              <a:t>のどのようなサービスを利用して、どう接続させ、設定値をどのように定めるか、というのがここの工程になります。上流工程の要望さえ満たしているならば、「</a:t>
            </a:r>
            <a:r>
              <a:rPr lang="en-US" altLang="ja-JP" dirty="0"/>
              <a:t>AWS</a:t>
            </a:r>
            <a:r>
              <a:rPr lang="ja-JP" altLang="en-US" dirty="0"/>
              <a:t>で作る」とされていなければ、</a:t>
            </a:r>
            <a:r>
              <a:rPr lang="en-US" altLang="ja-JP" dirty="0"/>
              <a:t>GCP</a:t>
            </a:r>
            <a:r>
              <a:rPr lang="ja-JP" altLang="en-US" dirty="0"/>
              <a:t>の成果物を出してもよいですし、当然、</a:t>
            </a:r>
            <a:r>
              <a:rPr lang="en-US" altLang="ja-JP" dirty="0"/>
              <a:t>Azure</a:t>
            </a:r>
            <a:r>
              <a:rPr lang="ja-JP" altLang="en-US" dirty="0"/>
              <a:t>で作ってもよいということになります。</a:t>
            </a:r>
            <a:endParaRPr lang="en-US" altLang="ja-JP" dirty="0"/>
          </a:p>
          <a:p>
            <a:pPr marL="0" indent="0">
              <a:buNone/>
            </a:pPr>
            <a:r>
              <a:rPr lang="ja-JP" altLang="en-US" dirty="0"/>
              <a:t>なので、一般にはインフラの上流工程では「何で作る」を定めることが一般的です。</a:t>
            </a:r>
            <a:endParaRPr lang="en-US" altLang="ja-JP" dirty="0"/>
          </a:p>
          <a:p>
            <a:pPr marL="0" indent="0">
              <a:buNone/>
            </a:pPr>
            <a:r>
              <a:rPr lang="ja-JP" altLang="en-US" dirty="0"/>
              <a:t>また、下流工程は構築物についての上流に対する説明責任を負います。期待した通りに動作しない場合、それは下流工程の責任です。上流工程はクライアントに対して正しく動作する責任を負いますが、下流工程は上流に対して同じ責任を負うということです。</a:t>
            </a:r>
            <a:endParaRPr lang="en-US" altLang="ja-JP" dirty="0"/>
          </a:p>
        </p:txBody>
      </p:sp>
    </p:spTree>
    <p:extLst>
      <p:ext uri="{BB962C8B-B14F-4D97-AF65-F5344CB8AC3E}">
        <p14:creationId xmlns:p14="http://schemas.microsoft.com/office/powerpoint/2010/main" val="42002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下流工程に課される制約</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上流工程で</a:t>
            </a:r>
            <a:r>
              <a:rPr lang="en-US" altLang="ja-JP" dirty="0"/>
              <a:t>『</a:t>
            </a:r>
            <a:r>
              <a:rPr lang="ja-JP" altLang="en-US" dirty="0"/>
              <a:t>～～を使って～～する</a:t>
            </a:r>
            <a:r>
              <a:rPr lang="en-US" altLang="ja-JP" dirty="0"/>
              <a:t>』</a:t>
            </a:r>
            <a:r>
              <a:rPr lang="ja-JP" altLang="en-US" dirty="0"/>
              <a:t>とあれば、原則それに従う必要があります。例えば</a:t>
            </a:r>
            <a:r>
              <a:rPr lang="en-US" altLang="ja-JP" dirty="0"/>
              <a:t>AWS</a:t>
            </a:r>
            <a:r>
              <a:rPr lang="ja-JP" altLang="en-US" dirty="0"/>
              <a:t>なら、</a:t>
            </a:r>
            <a:r>
              <a:rPr lang="en-US" altLang="ja-JP" dirty="0"/>
              <a:t>RDS</a:t>
            </a:r>
            <a:r>
              <a:rPr lang="ja-JP" altLang="en-US" dirty="0"/>
              <a:t>などのマネージドサービスによる</a:t>
            </a:r>
            <a:r>
              <a:rPr lang="en-US" altLang="ja-JP" dirty="0"/>
              <a:t>DB</a:t>
            </a:r>
            <a:r>
              <a:rPr lang="ja-JP" altLang="en-US" dirty="0"/>
              <a:t>サーバもありますが、仕様に「</a:t>
            </a:r>
            <a:r>
              <a:rPr lang="en-US" altLang="ja-JP" dirty="0"/>
              <a:t>EC2</a:t>
            </a:r>
            <a:r>
              <a:rPr lang="ja-JP" altLang="en-US" dirty="0"/>
              <a:t>上で</a:t>
            </a:r>
            <a:r>
              <a:rPr lang="en-US" altLang="ja-JP" dirty="0"/>
              <a:t>MySQL</a:t>
            </a:r>
            <a:r>
              <a:rPr lang="ja-JP" altLang="en-US" dirty="0"/>
              <a:t>をインストールする」と書いてあるならば、「原則」これに従わなくてはなりません。</a:t>
            </a:r>
            <a:endParaRPr lang="en-US" altLang="ja-JP" dirty="0"/>
          </a:p>
          <a:p>
            <a:pPr marL="0" indent="0">
              <a:buNone/>
            </a:pPr>
            <a:r>
              <a:rPr lang="ja-JP" altLang="en-US" dirty="0"/>
              <a:t>これが、上流工程と下流工程における大きな分水嶺です。</a:t>
            </a:r>
            <a:endParaRPr lang="en-US" altLang="ja-JP" dirty="0"/>
          </a:p>
          <a:p>
            <a:pPr marL="0" indent="0">
              <a:buNone/>
            </a:pPr>
            <a:r>
              <a:rPr lang="ja-JP" altLang="en-US" dirty="0"/>
              <a:t>つまり、「設計」そのものに関与できるのは「上流工程」のみです。</a:t>
            </a:r>
            <a:endParaRPr lang="en-US" altLang="ja-JP" dirty="0"/>
          </a:p>
          <a:p>
            <a:pPr marL="0" indent="0">
              <a:buNone/>
            </a:pPr>
            <a:r>
              <a:rPr lang="en-US" altLang="ja-JP" dirty="0"/>
              <a:t>RDS</a:t>
            </a:r>
            <a:r>
              <a:rPr lang="ja-JP" altLang="en-US" dirty="0"/>
              <a:t>のほうが使いやすいから、便利だから、という理由であなたが勝手に下流工程で「同じものだから」と言って上流工程の指示を無視して、勝手に</a:t>
            </a:r>
            <a:r>
              <a:rPr lang="en-US" altLang="ja-JP" dirty="0"/>
              <a:t>RDS</a:t>
            </a:r>
            <a:r>
              <a:rPr lang="ja-JP" altLang="en-US" dirty="0"/>
              <a:t>で実装してはいけません。</a:t>
            </a:r>
            <a:endParaRPr lang="en-US" altLang="ja-JP" dirty="0"/>
          </a:p>
          <a:p>
            <a:pPr marL="0" indent="0">
              <a:buNone/>
            </a:pPr>
            <a:r>
              <a:rPr lang="ja-JP" altLang="en-US" dirty="0"/>
              <a:t>逆に制約されていなければ、自由に選択してもよい、ということになります。</a:t>
            </a:r>
            <a:endParaRPr lang="en-US" altLang="ja-JP" dirty="0"/>
          </a:p>
        </p:txBody>
      </p:sp>
    </p:spTree>
    <p:extLst>
      <p:ext uri="{BB962C8B-B14F-4D97-AF65-F5344CB8AC3E}">
        <p14:creationId xmlns:p14="http://schemas.microsoft.com/office/powerpoint/2010/main" val="5136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下流工程で行うこと</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では、実際の下流工程とは何をするのか、見ていきましょう。</a:t>
            </a:r>
            <a:endParaRPr lang="en-US" altLang="ja-JP" dirty="0"/>
          </a:p>
          <a:p>
            <a:pPr marL="0" indent="0">
              <a:buNone/>
            </a:pPr>
            <a:r>
              <a:rPr lang="ja-JP" altLang="en-US" dirty="0"/>
              <a:t>一般に上流工程では要件定義が行われ、仕様が定められ、それに基づいて要件定義書や様々な設計が行われ、設計資料が作成されます。</a:t>
            </a:r>
            <a:endParaRPr lang="en-US" altLang="ja-JP" dirty="0"/>
          </a:p>
          <a:p>
            <a:pPr marL="0" indent="0">
              <a:buNone/>
            </a:pPr>
            <a:r>
              <a:rPr lang="ja-JP" altLang="en-US" dirty="0"/>
              <a:t>下流工程が行うべきことは以下の通りです。</a:t>
            </a:r>
            <a:endParaRPr lang="en-US" altLang="ja-JP" dirty="0"/>
          </a:p>
          <a:p>
            <a:r>
              <a:rPr lang="ja-JP" altLang="en-US" dirty="0"/>
              <a:t>上流工程で作成された資料を読み解き、「作るべきもの」を設計・実装する</a:t>
            </a:r>
            <a:endParaRPr lang="en-US" altLang="ja-JP" dirty="0"/>
          </a:p>
          <a:p>
            <a:r>
              <a:rPr lang="ja-JP" altLang="en-US" dirty="0"/>
              <a:t>実装したものの動作責任を負う</a:t>
            </a:r>
            <a:endParaRPr lang="en-US" altLang="ja-JP" dirty="0"/>
          </a:p>
          <a:p>
            <a:r>
              <a:rPr lang="ja-JP" altLang="en-US" dirty="0"/>
              <a:t>成果物のテストを行う</a:t>
            </a:r>
            <a:endParaRPr lang="en-US" altLang="ja-JP" dirty="0"/>
          </a:p>
          <a:p>
            <a:pPr marL="0" indent="0">
              <a:buNone/>
            </a:pPr>
            <a:r>
              <a:rPr lang="ja-JP" altLang="en-US" dirty="0"/>
              <a:t>上流がどこまで設計してくれるかによって異なりますが、一般にはこんな感じでしょう。</a:t>
            </a:r>
            <a:endParaRPr lang="en-US" altLang="ja-JP" dirty="0"/>
          </a:p>
        </p:txBody>
      </p:sp>
    </p:spTree>
    <p:extLst>
      <p:ext uri="{BB962C8B-B14F-4D97-AF65-F5344CB8AC3E}">
        <p14:creationId xmlns:p14="http://schemas.microsoft.com/office/powerpoint/2010/main" val="87248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BB87F-2B06-AAFC-0B0C-2B1259F06C99}"/>
              </a:ext>
            </a:extLst>
          </p:cNvPr>
          <p:cNvSpPr>
            <a:spLocks noGrp="1"/>
          </p:cNvSpPr>
          <p:nvPr>
            <p:ph type="title"/>
          </p:nvPr>
        </p:nvSpPr>
        <p:spPr/>
        <p:txBody>
          <a:bodyPr/>
          <a:lstStyle/>
          <a:p>
            <a:r>
              <a:rPr kumimoji="1" lang="ja-JP" altLang="en-US" dirty="0"/>
              <a:t>要件定義書を読む・理解する</a:t>
            </a:r>
          </a:p>
        </p:txBody>
      </p:sp>
      <p:sp>
        <p:nvSpPr>
          <p:cNvPr id="3" name="コンテンツ プレースホルダー 2">
            <a:extLst>
              <a:ext uri="{FF2B5EF4-FFF2-40B4-BE49-F238E27FC236}">
                <a16:creationId xmlns:a16="http://schemas.microsoft.com/office/drawing/2014/main" id="{9F67FE4F-6FBF-E696-1EDB-8565CCB4979A}"/>
              </a:ext>
            </a:extLst>
          </p:cNvPr>
          <p:cNvSpPr>
            <a:spLocks noGrp="1"/>
          </p:cNvSpPr>
          <p:nvPr>
            <p:ph idx="1"/>
          </p:nvPr>
        </p:nvSpPr>
        <p:spPr/>
        <p:txBody>
          <a:bodyPr/>
          <a:lstStyle/>
          <a:p>
            <a:pPr marL="0" indent="0">
              <a:buNone/>
            </a:pPr>
            <a:r>
              <a:rPr lang="ja-JP" altLang="en-US" dirty="0"/>
              <a:t>多くの場合、上流工程に関わるエンジニアは高いスキルを保有しており、要件定義は上流工程のエンジニアが「当然～～で作るだろう」といった認識で書かれていることが多くなります。</a:t>
            </a:r>
            <a:endParaRPr lang="en-US" altLang="ja-JP" dirty="0"/>
          </a:p>
          <a:p>
            <a:pPr marL="0" indent="0">
              <a:buNone/>
            </a:pPr>
            <a:r>
              <a:rPr lang="ja-JP" altLang="en-US" dirty="0"/>
              <a:t>場合によってはあまりに当たり前すぎて制約されていないケースもあるでしょう。</a:t>
            </a:r>
            <a:br>
              <a:rPr lang="en-US" altLang="ja-JP" dirty="0"/>
            </a:br>
            <a:r>
              <a:rPr lang="en-US" altLang="ja-JP" dirty="0"/>
              <a:t>※</a:t>
            </a:r>
            <a:r>
              <a:rPr lang="ja-JP" altLang="en-US" dirty="0"/>
              <a:t>もちろんそれは上流工程のミスです。</a:t>
            </a:r>
            <a:endParaRPr lang="en-US" altLang="ja-JP" dirty="0"/>
          </a:p>
          <a:p>
            <a:pPr marL="0" indent="0">
              <a:buNone/>
            </a:pPr>
            <a:r>
              <a:rPr lang="ja-JP" altLang="en-US" dirty="0"/>
              <a:t>が、それをいいことに下流工程ができの悪い実装をすれば、上流工程がその受け入れを拒否することもあり得ます。</a:t>
            </a:r>
            <a:endParaRPr lang="en-US" altLang="ja-JP" dirty="0"/>
          </a:p>
          <a:p>
            <a:pPr marL="0" indent="0">
              <a:buNone/>
            </a:pPr>
            <a:r>
              <a:rPr lang="ja-JP" altLang="en-US" dirty="0"/>
              <a:t>なので、下流工程は上流工程ほどではないにしても、十分なエンジニアスキルに基づいて上流工程の意図を汲む必要があります。</a:t>
            </a:r>
            <a:endParaRPr lang="en-US" altLang="ja-JP" dirty="0"/>
          </a:p>
          <a:p>
            <a:pPr marL="0" indent="0">
              <a:buNone/>
            </a:pPr>
            <a:r>
              <a:rPr lang="ja-JP" altLang="en-US" dirty="0"/>
              <a:t>どうしてもわからないならば上流工程に聞きましょう。</a:t>
            </a:r>
            <a:endParaRPr lang="en-US" altLang="ja-JP" dirty="0"/>
          </a:p>
        </p:txBody>
      </p:sp>
    </p:spTree>
    <p:extLst>
      <p:ext uri="{BB962C8B-B14F-4D97-AF65-F5344CB8AC3E}">
        <p14:creationId xmlns:p14="http://schemas.microsoft.com/office/powerpoint/2010/main" val="318832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4844</TotalTime>
  <Words>1434</Words>
  <Application>Microsoft Office PowerPoint</Application>
  <PresentationFormat>ワイド画面</PresentationFormat>
  <Paragraphs>59</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Meiryo UI</vt:lpstr>
      <vt:lpstr>Arial</vt:lpstr>
      <vt:lpstr>ひし形グリッド 16 x 9</vt:lpstr>
      <vt:lpstr>インフラ構築１</vt:lpstr>
      <vt:lpstr>はじめに</vt:lpstr>
      <vt:lpstr>上流工程と下流工程</vt:lpstr>
      <vt:lpstr>インフラにおける上流工程と下流工程</vt:lpstr>
      <vt:lpstr>上流工程の責任範囲</vt:lpstr>
      <vt:lpstr>下流工程の責任範囲</vt:lpstr>
      <vt:lpstr>下流工程に課される制約</vt:lpstr>
      <vt:lpstr>下流工程で行うこと</vt:lpstr>
      <vt:lpstr>要件定義書を読む・理解する</vt:lpstr>
      <vt:lpstr>要件定義書の齟齬</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5</cp:revision>
  <dcterms:created xsi:type="dcterms:W3CDTF">2018-03-29T15:15:54Z</dcterms:created>
  <dcterms:modified xsi:type="dcterms:W3CDTF">2024-01-09T08:05:22Z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