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71" d="100"/>
          <a:sy n="71" d="100"/>
        </p:scale>
        <p:origin x="54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2024年1月16日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2024年1月16日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インフラ構築２</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下流工程との向き合い方</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思考の取捨選択１</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fontScale="92500" lnSpcReduction="20000"/>
          </a:bodyPr>
          <a:lstStyle/>
          <a:p>
            <a:pPr marL="0" indent="0">
              <a:buNone/>
            </a:pPr>
            <a:r>
              <a:rPr lang="ja-JP" altLang="en-US" dirty="0"/>
              <a:t>先の例で、仕事を４０分後の</a:t>
            </a:r>
            <a:r>
              <a:rPr lang="en-US" altLang="ja-JP" dirty="0"/>
              <a:t>7</a:t>
            </a:r>
            <a:r>
              <a:rPr lang="ja-JP" altLang="en-US" dirty="0"/>
              <a:t>時までに片づけないといけないとき。</a:t>
            </a:r>
            <a:endParaRPr lang="en-US" altLang="ja-JP" dirty="0"/>
          </a:p>
          <a:p>
            <a:pPr marL="457200" indent="-457200">
              <a:buFont typeface="+mj-lt"/>
              <a:buAutoNum type="arabicPeriod"/>
            </a:pPr>
            <a:r>
              <a:rPr lang="ja-JP" altLang="en-US" dirty="0"/>
              <a:t>方法</a:t>
            </a:r>
            <a:r>
              <a:rPr lang="en-US" altLang="ja-JP" dirty="0"/>
              <a:t>A</a:t>
            </a:r>
            <a:r>
              <a:rPr lang="ja-JP" altLang="en-US" dirty="0"/>
              <a:t>→</a:t>
            </a:r>
            <a:r>
              <a:rPr lang="en-US" altLang="ja-JP" dirty="0"/>
              <a:t>B</a:t>
            </a:r>
            <a:r>
              <a:rPr lang="ja-JP" altLang="en-US" dirty="0"/>
              <a:t>→</a:t>
            </a:r>
            <a:r>
              <a:rPr lang="en-US" altLang="ja-JP" dirty="0"/>
              <a:t>C</a:t>
            </a:r>
            <a:r>
              <a:rPr lang="ja-JP" altLang="en-US" dirty="0"/>
              <a:t>を検討</a:t>
            </a:r>
            <a:endParaRPr lang="en-US" altLang="ja-JP" dirty="0"/>
          </a:p>
          <a:p>
            <a:pPr marL="685800" lvl="1" indent="-457200">
              <a:buFont typeface="+mj-lt"/>
              <a:buAutoNum type="arabicPeriod"/>
            </a:pPr>
            <a:r>
              <a:rPr lang="en-US" altLang="ja-JP" dirty="0"/>
              <a:t>A</a:t>
            </a:r>
            <a:r>
              <a:rPr lang="ja-JP" altLang="en-US" dirty="0"/>
              <a:t>で２０分、</a:t>
            </a:r>
            <a:r>
              <a:rPr lang="en-US" altLang="ja-JP" dirty="0"/>
              <a:t>B</a:t>
            </a:r>
            <a:r>
              <a:rPr lang="ja-JP" altLang="en-US" dirty="0"/>
              <a:t>で３０分、この時点で</a:t>
            </a:r>
            <a:r>
              <a:rPr lang="en-US" altLang="ja-JP" dirty="0"/>
              <a:t>7</a:t>
            </a:r>
            <a:r>
              <a:rPr lang="ja-JP" altLang="en-US" dirty="0"/>
              <a:t>時を超えるので却下</a:t>
            </a:r>
            <a:endParaRPr lang="en-US" altLang="ja-JP" dirty="0"/>
          </a:p>
          <a:p>
            <a:pPr marL="457200" indent="-457200">
              <a:buFont typeface="+mj-lt"/>
              <a:buAutoNum type="arabicPeriod"/>
            </a:pPr>
            <a:r>
              <a:rPr lang="ja-JP" altLang="en-US" dirty="0"/>
              <a:t>方法</a:t>
            </a:r>
            <a:r>
              <a:rPr lang="en-US" altLang="ja-JP" dirty="0"/>
              <a:t>D</a:t>
            </a:r>
            <a:r>
              <a:rPr lang="ja-JP" altLang="en-US" dirty="0"/>
              <a:t>→</a:t>
            </a:r>
            <a:r>
              <a:rPr lang="en-US" altLang="ja-JP" dirty="0"/>
              <a:t>E</a:t>
            </a:r>
            <a:r>
              <a:rPr lang="ja-JP" altLang="en-US" dirty="0"/>
              <a:t>→</a:t>
            </a:r>
            <a:r>
              <a:rPr lang="en-US" altLang="ja-JP" dirty="0"/>
              <a:t>F</a:t>
            </a:r>
            <a:r>
              <a:rPr lang="ja-JP" altLang="en-US" dirty="0"/>
              <a:t>を検討</a:t>
            </a:r>
            <a:endParaRPr lang="en-US" altLang="ja-JP" dirty="0"/>
          </a:p>
          <a:p>
            <a:pPr marL="685800" lvl="1" indent="-457200">
              <a:buFont typeface="+mj-lt"/>
              <a:buAutoNum type="arabicPeriod"/>
            </a:pPr>
            <a:r>
              <a:rPr lang="en-US" altLang="ja-JP" dirty="0"/>
              <a:t>D</a:t>
            </a:r>
            <a:r>
              <a:rPr lang="ja-JP" altLang="en-US" dirty="0"/>
              <a:t>で３０分、</a:t>
            </a:r>
            <a:r>
              <a:rPr lang="en-US" altLang="ja-JP" dirty="0"/>
              <a:t>E</a:t>
            </a:r>
            <a:r>
              <a:rPr lang="ja-JP" altLang="en-US" dirty="0"/>
              <a:t>で１０分、この時点で</a:t>
            </a:r>
            <a:r>
              <a:rPr lang="en-US" altLang="ja-JP" dirty="0"/>
              <a:t>7</a:t>
            </a:r>
            <a:r>
              <a:rPr lang="ja-JP" altLang="en-US" dirty="0"/>
              <a:t>時を超えるので却下</a:t>
            </a:r>
            <a:endParaRPr lang="en-US" altLang="ja-JP" dirty="0"/>
          </a:p>
          <a:p>
            <a:pPr marL="457200" indent="-457200">
              <a:buFont typeface="+mj-lt"/>
              <a:buAutoNum type="arabicPeriod"/>
            </a:pPr>
            <a:r>
              <a:rPr lang="ja-JP" altLang="en-US" dirty="0"/>
              <a:t>方法</a:t>
            </a:r>
            <a:r>
              <a:rPr lang="en-US" altLang="ja-JP" dirty="0"/>
              <a:t>G</a:t>
            </a:r>
            <a:r>
              <a:rPr lang="ja-JP" altLang="en-US" dirty="0"/>
              <a:t>→</a:t>
            </a:r>
            <a:r>
              <a:rPr lang="en-US" altLang="ja-JP" dirty="0"/>
              <a:t>H</a:t>
            </a:r>
            <a:r>
              <a:rPr lang="ja-JP" altLang="en-US" dirty="0"/>
              <a:t>→</a:t>
            </a:r>
            <a:r>
              <a:rPr lang="en-US" altLang="ja-JP" dirty="0"/>
              <a:t>I</a:t>
            </a:r>
            <a:r>
              <a:rPr lang="ja-JP" altLang="en-US" dirty="0"/>
              <a:t>を検討</a:t>
            </a:r>
            <a:endParaRPr lang="en-US" altLang="ja-JP" dirty="0"/>
          </a:p>
          <a:p>
            <a:pPr marL="685800" lvl="1" indent="-457200">
              <a:buFont typeface="+mj-lt"/>
              <a:buAutoNum type="arabicPeriod"/>
            </a:pPr>
            <a:r>
              <a:rPr lang="en-US" altLang="ja-JP" dirty="0"/>
              <a:t>G</a:t>
            </a:r>
            <a:r>
              <a:rPr lang="ja-JP" altLang="en-US" dirty="0"/>
              <a:t>で５分、</a:t>
            </a:r>
            <a:r>
              <a:rPr lang="en-US" altLang="ja-JP" dirty="0"/>
              <a:t>H</a:t>
            </a:r>
            <a:r>
              <a:rPr lang="ja-JP" altLang="en-US" dirty="0"/>
              <a:t>で２０分、</a:t>
            </a:r>
            <a:r>
              <a:rPr lang="en-US" altLang="ja-JP" dirty="0"/>
              <a:t>I</a:t>
            </a:r>
            <a:r>
              <a:rPr lang="ja-JP" altLang="en-US" dirty="0"/>
              <a:t>で１５分、間に合う！</a:t>
            </a:r>
            <a:endParaRPr lang="en-US" altLang="ja-JP" dirty="0"/>
          </a:p>
          <a:p>
            <a:pPr marL="0" indent="0">
              <a:buNone/>
            </a:pPr>
            <a:r>
              <a:rPr lang="ja-JP" altLang="en-US" dirty="0"/>
              <a:t>さて、これは「ダメ」な例です。なぜなら、これは３回作業設計を行い、都度検証を行っていることになります。</a:t>
            </a:r>
            <a:endParaRPr lang="en-US" altLang="ja-JP" dirty="0"/>
          </a:p>
          <a:p>
            <a:pPr marL="0" indent="0">
              <a:buNone/>
            </a:pPr>
            <a:r>
              <a:rPr lang="ja-JP" altLang="en-US" dirty="0"/>
              <a:t>そもそもの、情報の取捨選択精度が甘い、という話です。</a:t>
            </a:r>
            <a:endParaRPr lang="en-US" altLang="ja-JP" dirty="0"/>
          </a:p>
        </p:txBody>
      </p:sp>
    </p:spTree>
    <p:extLst>
      <p:ext uri="{BB962C8B-B14F-4D97-AF65-F5344CB8AC3E}">
        <p14:creationId xmlns:p14="http://schemas.microsoft.com/office/powerpoint/2010/main" val="41700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思考の取捨選択２</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457200" indent="-457200">
              <a:buFont typeface="+mj-lt"/>
              <a:buAutoNum type="arabicPeriod"/>
            </a:pPr>
            <a:r>
              <a:rPr lang="ja-JP" altLang="en-US" dirty="0"/>
              <a:t>起点として方法</a:t>
            </a:r>
            <a:r>
              <a:rPr lang="en-US" altLang="ja-JP" dirty="0"/>
              <a:t>A</a:t>
            </a:r>
            <a:r>
              <a:rPr lang="ja-JP" altLang="en-US" dirty="0"/>
              <a:t>、</a:t>
            </a:r>
            <a:r>
              <a:rPr lang="en-US" altLang="ja-JP" dirty="0"/>
              <a:t>D</a:t>
            </a:r>
            <a:r>
              <a:rPr lang="ja-JP" altLang="en-US" dirty="0"/>
              <a:t>、</a:t>
            </a:r>
            <a:r>
              <a:rPr lang="en-US" altLang="ja-JP" dirty="0"/>
              <a:t>G</a:t>
            </a:r>
            <a:r>
              <a:rPr lang="ja-JP" altLang="en-US" dirty="0"/>
              <a:t>がある</a:t>
            </a:r>
            <a:endParaRPr lang="en-US" altLang="ja-JP" dirty="0"/>
          </a:p>
          <a:p>
            <a:pPr marL="685800" lvl="1" indent="-457200">
              <a:buFont typeface="+mj-lt"/>
              <a:buAutoNum type="arabicPeriod"/>
            </a:pPr>
            <a:r>
              <a:rPr lang="en-US" altLang="ja-JP" dirty="0"/>
              <a:t>G</a:t>
            </a:r>
            <a:r>
              <a:rPr lang="ja-JP" altLang="en-US" dirty="0"/>
              <a:t>がこの中だと最も早い。可能性が高そうなのでここに集約</a:t>
            </a:r>
            <a:endParaRPr lang="en-US" altLang="ja-JP" dirty="0"/>
          </a:p>
          <a:p>
            <a:pPr marL="685800" lvl="1" indent="-457200">
              <a:buFont typeface="+mj-lt"/>
              <a:buAutoNum type="arabicPeriod"/>
            </a:pPr>
            <a:r>
              <a:rPr lang="en-US" altLang="ja-JP" dirty="0"/>
              <a:t>G</a:t>
            </a:r>
            <a:r>
              <a:rPr lang="ja-JP" altLang="en-US" dirty="0"/>
              <a:t>→</a:t>
            </a:r>
            <a:r>
              <a:rPr lang="en-US" altLang="ja-JP" dirty="0"/>
              <a:t>H</a:t>
            </a:r>
            <a:r>
              <a:rPr lang="ja-JP" altLang="en-US" dirty="0"/>
              <a:t>→</a:t>
            </a:r>
            <a:r>
              <a:rPr lang="en-US" altLang="ja-JP" dirty="0"/>
              <a:t>I</a:t>
            </a:r>
            <a:r>
              <a:rPr lang="ja-JP" altLang="en-US" dirty="0"/>
              <a:t>で成功しそう</a:t>
            </a:r>
            <a:endParaRPr lang="en-US" altLang="ja-JP" dirty="0"/>
          </a:p>
          <a:p>
            <a:pPr marL="0" indent="0">
              <a:buNone/>
            </a:pPr>
            <a:r>
              <a:rPr lang="ja-JP" altLang="en-US" dirty="0"/>
              <a:t>というような篩にかけるような思考処理を行います。このあたりは</a:t>
            </a:r>
            <a:r>
              <a:rPr lang="en-US" altLang="ja-JP" dirty="0"/>
              <a:t>CPU</a:t>
            </a:r>
            <a:r>
              <a:rPr lang="ja-JP" altLang="en-US" dirty="0"/>
              <a:t>の投機的実行の概念に非常に近いことを脳内でやっています。実際には</a:t>
            </a:r>
            <a:r>
              <a:rPr lang="en-US" altLang="ja-JP" dirty="0"/>
              <a:t>G</a:t>
            </a:r>
            <a:r>
              <a:rPr lang="ja-JP" altLang="en-US" dirty="0"/>
              <a:t>→</a:t>
            </a:r>
            <a:r>
              <a:rPr lang="en-US" altLang="ja-JP" dirty="0"/>
              <a:t>H</a:t>
            </a:r>
            <a:r>
              <a:rPr lang="ja-JP" altLang="en-US" dirty="0"/>
              <a:t>→</a:t>
            </a:r>
            <a:r>
              <a:rPr lang="en-US" altLang="ja-JP" dirty="0"/>
              <a:t>I</a:t>
            </a:r>
            <a:r>
              <a:rPr lang="ja-JP" altLang="en-US" dirty="0"/>
              <a:t>で間に合うのですが、</a:t>
            </a:r>
            <a:r>
              <a:rPr lang="en-US" altLang="ja-JP" dirty="0"/>
              <a:t>H</a:t>
            </a:r>
            <a:r>
              <a:rPr lang="ja-JP" altLang="en-US" dirty="0"/>
              <a:t>が</a:t>
            </a:r>
            <a:r>
              <a:rPr lang="en-US" altLang="ja-JP" dirty="0"/>
              <a:t>20</a:t>
            </a:r>
            <a:r>
              <a:rPr lang="ja-JP" altLang="en-US" dirty="0"/>
              <a:t>分かかるのでここで投機的に破棄するケースもよくあります。</a:t>
            </a:r>
            <a:endParaRPr lang="en-US" altLang="ja-JP" dirty="0"/>
          </a:p>
          <a:p>
            <a:pPr marL="0" indent="0">
              <a:buNone/>
            </a:pPr>
            <a:r>
              <a:rPr lang="ja-JP" altLang="en-US" dirty="0"/>
              <a:t>かなり極端な例ですが、エンジニア、という人種はこれを日常的にほぼ無意識にずっと行っている、という存在です。</a:t>
            </a:r>
            <a:endParaRPr lang="en-US" altLang="ja-JP" dirty="0"/>
          </a:p>
          <a:p>
            <a:pPr marL="0" indent="0">
              <a:buNone/>
            </a:pPr>
            <a:r>
              <a:rPr lang="ja-JP" altLang="en-US" dirty="0"/>
              <a:t>頭脳労働者、とはそういう「思考の過程」をたどる職業を指している、ということです。</a:t>
            </a:r>
            <a:endParaRPr lang="en-US" altLang="ja-JP" dirty="0"/>
          </a:p>
          <a:p>
            <a:pPr marL="0" indent="0">
              <a:buNone/>
            </a:pPr>
            <a:r>
              <a:rPr lang="ja-JP" altLang="en-US" dirty="0"/>
              <a:t>これは同種の人間同士でないと見抜きにくいとは言え、他人から見抜かれる要素になります。</a:t>
            </a:r>
            <a:endParaRPr lang="en-US" altLang="ja-JP" dirty="0"/>
          </a:p>
        </p:txBody>
      </p:sp>
    </p:spTree>
    <p:extLst>
      <p:ext uri="{BB962C8B-B14F-4D97-AF65-F5344CB8AC3E}">
        <p14:creationId xmlns:p14="http://schemas.microsoft.com/office/powerpoint/2010/main" val="140948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思考を深くする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回転速度を上げていくと、思考に余裕が発生します。</a:t>
            </a:r>
            <a:endParaRPr lang="en-US" altLang="ja-JP" dirty="0"/>
          </a:p>
          <a:p>
            <a:pPr marL="0" indent="0">
              <a:buNone/>
            </a:pPr>
            <a:r>
              <a:rPr lang="ja-JP" altLang="en-US" dirty="0"/>
              <a:t>つまり、ひとつの事象に対して</a:t>
            </a:r>
            <a:r>
              <a:rPr lang="en-US" altLang="ja-JP" dirty="0"/>
              <a:t>20</a:t>
            </a:r>
            <a:r>
              <a:rPr lang="ja-JP" altLang="en-US" dirty="0"/>
              <a:t>分以内に浮かんだ選択肢が</a:t>
            </a:r>
            <a:r>
              <a:rPr lang="en-US" altLang="ja-JP" dirty="0"/>
              <a:t>3</a:t>
            </a:r>
            <a:r>
              <a:rPr lang="ja-JP" altLang="en-US" dirty="0"/>
              <a:t>つだったものが、</a:t>
            </a:r>
            <a:r>
              <a:rPr lang="en-US" altLang="ja-JP" dirty="0"/>
              <a:t>5</a:t>
            </a:r>
            <a:r>
              <a:rPr lang="ja-JP" altLang="en-US" dirty="0"/>
              <a:t>つになり、</a:t>
            </a:r>
            <a:r>
              <a:rPr lang="en-US" altLang="ja-JP" dirty="0"/>
              <a:t>10</a:t>
            </a:r>
            <a:r>
              <a:rPr lang="ja-JP" altLang="en-US" dirty="0"/>
              <a:t>になり、やがて並列でそれらが浮かび始めるようになります。</a:t>
            </a:r>
            <a:endParaRPr lang="en-US" altLang="ja-JP" dirty="0"/>
          </a:p>
          <a:p>
            <a:pPr marL="0" indent="0">
              <a:buNone/>
            </a:pPr>
            <a:r>
              <a:rPr lang="ja-JP" altLang="en-US" dirty="0"/>
              <a:t>並列にスレッドの起点が立つようになると、それぞれのスレッド間の調停と依存関係が見えてくるようになり、そこから思考のトポロジーツリーはさらに一段階枝を増やします。</a:t>
            </a:r>
            <a:endParaRPr lang="en-US" altLang="ja-JP" dirty="0"/>
          </a:p>
          <a:p>
            <a:pPr marL="0" indent="0">
              <a:buNone/>
            </a:pPr>
            <a:r>
              <a:rPr lang="ja-JP" altLang="en-US" dirty="0"/>
              <a:t>一般的にトポロジーツリーは枝が増えれば増えるほど、そして深度が増せば増すほどその計算量は加速度的に増加します。</a:t>
            </a:r>
            <a:endParaRPr lang="en-US" altLang="ja-JP" dirty="0"/>
          </a:p>
        </p:txBody>
      </p:sp>
    </p:spTree>
    <p:extLst>
      <p:ext uri="{BB962C8B-B14F-4D97-AF65-F5344CB8AC3E}">
        <p14:creationId xmlns:p14="http://schemas.microsoft.com/office/powerpoint/2010/main" val="13065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思考のトポロジーツリー</a:t>
            </a:r>
          </a:p>
        </p:txBody>
      </p:sp>
      <p:sp>
        <p:nvSpPr>
          <p:cNvPr id="4" name="楕円 3">
            <a:extLst>
              <a:ext uri="{FF2B5EF4-FFF2-40B4-BE49-F238E27FC236}">
                <a16:creationId xmlns:a16="http://schemas.microsoft.com/office/drawing/2014/main" id="{D410BDBC-891C-6A6C-05AF-C93CFC806FE1}"/>
              </a:ext>
            </a:extLst>
          </p:cNvPr>
          <p:cNvSpPr/>
          <p:nvPr/>
        </p:nvSpPr>
        <p:spPr>
          <a:xfrm>
            <a:off x="1543574" y="3539457"/>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6" name="楕円 5">
            <a:extLst>
              <a:ext uri="{FF2B5EF4-FFF2-40B4-BE49-F238E27FC236}">
                <a16:creationId xmlns:a16="http://schemas.microsoft.com/office/drawing/2014/main" id="{D5E4BDAF-F5B7-B23B-05E6-8A4DFE0C5752}"/>
              </a:ext>
            </a:extLst>
          </p:cNvPr>
          <p:cNvSpPr/>
          <p:nvPr/>
        </p:nvSpPr>
        <p:spPr>
          <a:xfrm>
            <a:off x="2446090" y="2677386"/>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7" name="楕円 6">
            <a:extLst>
              <a:ext uri="{FF2B5EF4-FFF2-40B4-BE49-F238E27FC236}">
                <a16:creationId xmlns:a16="http://schemas.microsoft.com/office/drawing/2014/main" id="{0F6CD8FB-BAF9-E7EF-EFEB-901BC670AF7C}"/>
              </a:ext>
            </a:extLst>
          </p:cNvPr>
          <p:cNvSpPr/>
          <p:nvPr/>
        </p:nvSpPr>
        <p:spPr>
          <a:xfrm>
            <a:off x="2446090" y="4448263"/>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cxnSp>
        <p:nvCxnSpPr>
          <p:cNvPr id="9" name="直線矢印コネクタ 8">
            <a:extLst>
              <a:ext uri="{FF2B5EF4-FFF2-40B4-BE49-F238E27FC236}">
                <a16:creationId xmlns:a16="http://schemas.microsoft.com/office/drawing/2014/main" id="{C37A7548-A569-5B31-3805-F75A825179BB}"/>
              </a:ext>
            </a:extLst>
          </p:cNvPr>
          <p:cNvCxnSpPr>
            <a:cxnSpLocks/>
            <a:stCxn id="4" idx="6"/>
            <a:endCxn id="6" idx="3"/>
          </p:cNvCxnSpPr>
          <p:nvPr/>
        </p:nvCxnSpPr>
        <p:spPr>
          <a:xfrm flipV="1">
            <a:off x="2197916" y="3006766"/>
            <a:ext cx="344000" cy="725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F7DCD88-4F6F-C4BE-EFF2-DF4A81140F67}"/>
              </a:ext>
            </a:extLst>
          </p:cNvPr>
          <p:cNvCxnSpPr>
            <a:cxnSpLocks/>
            <a:stCxn id="4" idx="6"/>
            <a:endCxn id="7" idx="1"/>
          </p:cNvCxnSpPr>
          <p:nvPr/>
        </p:nvCxnSpPr>
        <p:spPr>
          <a:xfrm>
            <a:off x="2197916" y="3732404"/>
            <a:ext cx="344000" cy="77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5C602CB6-FBBD-A7D4-F7A2-12CA236AED08}"/>
              </a:ext>
            </a:extLst>
          </p:cNvPr>
          <p:cNvSpPr/>
          <p:nvPr/>
        </p:nvSpPr>
        <p:spPr>
          <a:xfrm>
            <a:off x="3527571" y="2206529"/>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16" name="楕円 15">
            <a:extLst>
              <a:ext uri="{FF2B5EF4-FFF2-40B4-BE49-F238E27FC236}">
                <a16:creationId xmlns:a16="http://schemas.microsoft.com/office/drawing/2014/main" id="{D183B65E-6E71-3D26-95BA-40E686B470B4}"/>
              </a:ext>
            </a:extLst>
          </p:cNvPr>
          <p:cNvSpPr/>
          <p:nvPr/>
        </p:nvSpPr>
        <p:spPr>
          <a:xfrm>
            <a:off x="3527571" y="3097432"/>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17" name="楕円 16">
            <a:extLst>
              <a:ext uri="{FF2B5EF4-FFF2-40B4-BE49-F238E27FC236}">
                <a16:creationId xmlns:a16="http://schemas.microsoft.com/office/drawing/2014/main" id="{BC089F94-13C4-1B4D-4479-1D17C2BF8531}"/>
              </a:ext>
            </a:extLst>
          </p:cNvPr>
          <p:cNvSpPr/>
          <p:nvPr/>
        </p:nvSpPr>
        <p:spPr>
          <a:xfrm>
            <a:off x="3529668" y="3981873"/>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18" name="楕円 17">
            <a:extLst>
              <a:ext uri="{FF2B5EF4-FFF2-40B4-BE49-F238E27FC236}">
                <a16:creationId xmlns:a16="http://schemas.microsoft.com/office/drawing/2014/main" id="{66AD42FB-BC92-4A79-9D32-1E8DA365D3E3}"/>
              </a:ext>
            </a:extLst>
          </p:cNvPr>
          <p:cNvSpPr/>
          <p:nvPr/>
        </p:nvSpPr>
        <p:spPr>
          <a:xfrm>
            <a:off x="3527571" y="4926436"/>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cxnSp>
        <p:nvCxnSpPr>
          <p:cNvPr id="22" name="直線矢印コネクタ 21">
            <a:extLst>
              <a:ext uri="{FF2B5EF4-FFF2-40B4-BE49-F238E27FC236}">
                <a16:creationId xmlns:a16="http://schemas.microsoft.com/office/drawing/2014/main" id="{49C490CC-FD41-D59D-737D-D21A8621C256}"/>
              </a:ext>
            </a:extLst>
          </p:cNvPr>
          <p:cNvCxnSpPr>
            <a:cxnSpLocks/>
            <a:stCxn id="6" idx="6"/>
            <a:endCxn id="15" idx="3"/>
          </p:cNvCxnSpPr>
          <p:nvPr/>
        </p:nvCxnSpPr>
        <p:spPr>
          <a:xfrm flipV="1">
            <a:off x="3100432" y="2535909"/>
            <a:ext cx="522965" cy="33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998EFB7-DCA6-A325-C2BF-D39968097408}"/>
              </a:ext>
            </a:extLst>
          </p:cNvPr>
          <p:cNvCxnSpPr>
            <a:cxnSpLocks/>
            <a:stCxn id="6" idx="6"/>
            <a:endCxn id="16" idx="1"/>
          </p:cNvCxnSpPr>
          <p:nvPr/>
        </p:nvCxnSpPr>
        <p:spPr>
          <a:xfrm>
            <a:off x="3100432" y="2870333"/>
            <a:ext cx="522965" cy="28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5431372-F638-B853-28BE-CB6FAF9F807C}"/>
              </a:ext>
            </a:extLst>
          </p:cNvPr>
          <p:cNvCxnSpPr>
            <a:cxnSpLocks/>
            <a:stCxn id="7" idx="6"/>
            <a:endCxn id="18" idx="1"/>
          </p:cNvCxnSpPr>
          <p:nvPr/>
        </p:nvCxnSpPr>
        <p:spPr>
          <a:xfrm>
            <a:off x="3100432" y="4641210"/>
            <a:ext cx="522965" cy="34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502D3AF-4F60-23AD-B201-84B16E3716AA}"/>
              </a:ext>
            </a:extLst>
          </p:cNvPr>
          <p:cNvCxnSpPr>
            <a:cxnSpLocks/>
            <a:stCxn id="7" idx="6"/>
            <a:endCxn id="17" idx="3"/>
          </p:cNvCxnSpPr>
          <p:nvPr/>
        </p:nvCxnSpPr>
        <p:spPr>
          <a:xfrm flipV="1">
            <a:off x="3100432" y="4311253"/>
            <a:ext cx="525062" cy="32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F8BC26-2B95-1E34-9602-6E5FDE9B44D5}"/>
              </a:ext>
            </a:extLst>
          </p:cNvPr>
          <p:cNvSpPr txBox="1"/>
          <p:nvPr/>
        </p:nvSpPr>
        <p:spPr>
          <a:xfrm>
            <a:off x="1400961" y="1887523"/>
            <a:ext cx="2159566" cy="369332"/>
          </a:xfrm>
          <a:prstGeom prst="rect">
            <a:avLst/>
          </a:prstGeom>
          <a:noFill/>
        </p:spPr>
        <p:txBody>
          <a:bodyPr wrap="none" rtlCol="0">
            <a:spAutoFit/>
          </a:bodyPr>
          <a:lstStyle/>
          <a:p>
            <a:r>
              <a:rPr kumimoji="1" lang="ja-JP" altLang="en-US" dirty="0"/>
              <a:t>思考分岐が</a:t>
            </a:r>
            <a:r>
              <a:rPr kumimoji="1" lang="en-US" altLang="ja-JP" dirty="0"/>
              <a:t>2</a:t>
            </a:r>
            <a:r>
              <a:rPr kumimoji="1" lang="ja-JP" altLang="en-US" dirty="0"/>
              <a:t>の場合</a:t>
            </a:r>
            <a:endParaRPr kumimoji="1" lang="en-US" altLang="ja-JP" dirty="0"/>
          </a:p>
        </p:txBody>
      </p:sp>
      <p:sp>
        <p:nvSpPr>
          <p:cNvPr id="36" name="テキスト ボックス 35">
            <a:extLst>
              <a:ext uri="{FF2B5EF4-FFF2-40B4-BE49-F238E27FC236}">
                <a16:creationId xmlns:a16="http://schemas.microsoft.com/office/drawing/2014/main" id="{DD765EE3-BC78-DDAE-FB17-959FDAFDE393}"/>
              </a:ext>
            </a:extLst>
          </p:cNvPr>
          <p:cNvSpPr txBox="1"/>
          <p:nvPr/>
        </p:nvSpPr>
        <p:spPr>
          <a:xfrm>
            <a:off x="1726720" y="4016716"/>
            <a:ext cx="399468" cy="230832"/>
          </a:xfrm>
          <a:prstGeom prst="rect">
            <a:avLst/>
          </a:prstGeom>
          <a:noFill/>
        </p:spPr>
        <p:txBody>
          <a:bodyPr wrap="none" rtlCol="0">
            <a:spAutoFit/>
          </a:bodyPr>
          <a:lstStyle/>
          <a:p>
            <a:r>
              <a:rPr kumimoji="1" lang="en-US" altLang="ja-JP" sz="900" dirty="0"/>
              <a:t>N=1</a:t>
            </a:r>
            <a:endParaRPr kumimoji="1" lang="ja-JP" altLang="en-US" sz="900" dirty="0"/>
          </a:p>
        </p:txBody>
      </p:sp>
      <p:sp>
        <p:nvSpPr>
          <p:cNvPr id="37" name="テキスト ボックス 36">
            <a:extLst>
              <a:ext uri="{FF2B5EF4-FFF2-40B4-BE49-F238E27FC236}">
                <a16:creationId xmlns:a16="http://schemas.microsoft.com/office/drawing/2014/main" id="{98864AFE-2EB3-29CF-EC0D-49F5317EBB85}"/>
              </a:ext>
            </a:extLst>
          </p:cNvPr>
          <p:cNvSpPr txBox="1"/>
          <p:nvPr/>
        </p:nvSpPr>
        <p:spPr>
          <a:xfrm>
            <a:off x="2573527" y="5056330"/>
            <a:ext cx="399468" cy="230832"/>
          </a:xfrm>
          <a:prstGeom prst="rect">
            <a:avLst/>
          </a:prstGeom>
          <a:noFill/>
        </p:spPr>
        <p:txBody>
          <a:bodyPr wrap="none" rtlCol="0">
            <a:spAutoFit/>
          </a:bodyPr>
          <a:lstStyle/>
          <a:p>
            <a:r>
              <a:rPr kumimoji="1" lang="en-US" altLang="ja-JP" sz="900" dirty="0"/>
              <a:t>N=2</a:t>
            </a:r>
            <a:endParaRPr kumimoji="1" lang="ja-JP" altLang="en-US" sz="900" dirty="0"/>
          </a:p>
        </p:txBody>
      </p:sp>
      <p:sp>
        <p:nvSpPr>
          <p:cNvPr id="38" name="テキスト ボックス 37">
            <a:extLst>
              <a:ext uri="{FF2B5EF4-FFF2-40B4-BE49-F238E27FC236}">
                <a16:creationId xmlns:a16="http://schemas.microsoft.com/office/drawing/2014/main" id="{D3B39D82-98E6-31B6-15B0-5D7A2ECD8CD9}"/>
              </a:ext>
            </a:extLst>
          </p:cNvPr>
          <p:cNvSpPr txBox="1"/>
          <p:nvPr/>
        </p:nvSpPr>
        <p:spPr>
          <a:xfrm>
            <a:off x="3655008" y="5366723"/>
            <a:ext cx="399468" cy="230832"/>
          </a:xfrm>
          <a:prstGeom prst="rect">
            <a:avLst/>
          </a:prstGeom>
          <a:noFill/>
        </p:spPr>
        <p:txBody>
          <a:bodyPr wrap="none" rtlCol="0">
            <a:spAutoFit/>
          </a:bodyPr>
          <a:lstStyle/>
          <a:p>
            <a:r>
              <a:rPr kumimoji="1" lang="en-US" altLang="ja-JP" sz="900" dirty="0"/>
              <a:t>N=3</a:t>
            </a:r>
            <a:endParaRPr kumimoji="1" lang="ja-JP" altLang="en-US" sz="900" dirty="0"/>
          </a:p>
        </p:txBody>
      </p:sp>
      <p:sp>
        <p:nvSpPr>
          <p:cNvPr id="41" name="楕円 40">
            <a:extLst>
              <a:ext uri="{FF2B5EF4-FFF2-40B4-BE49-F238E27FC236}">
                <a16:creationId xmlns:a16="http://schemas.microsoft.com/office/drawing/2014/main" id="{D2C76881-8157-CC48-E9BD-6D22513A5C21}"/>
              </a:ext>
            </a:extLst>
          </p:cNvPr>
          <p:cNvSpPr/>
          <p:nvPr/>
        </p:nvSpPr>
        <p:spPr>
          <a:xfrm>
            <a:off x="4502093" y="2013582"/>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2" name="楕円 41">
            <a:extLst>
              <a:ext uri="{FF2B5EF4-FFF2-40B4-BE49-F238E27FC236}">
                <a16:creationId xmlns:a16="http://schemas.microsoft.com/office/drawing/2014/main" id="{A58DAA06-439F-2E22-06F7-B58083DE9AC0}"/>
              </a:ext>
            </a:extLst>
          </p:cNvPr>
          <p:cNvSpPr/>
          <p:nvPr/>
        </p:nvSpPr>
        <p:spPr>
          <a:xfrm>
            <a:off x="4502093" y="2399475"/>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3" name="楕円 42">
            <a:extLst>
              <a:ext uri="{FF2B5EF4-FFF2-40B4-BE49-F238E27FC236}">
                <a16:creationId xmlns:a16="http://schemas.microsoft.com/office/drawing/2014/main" id="{FEE81BB4-F331-170E-69FC-45FBAC94D58F}"/>
              </a:ext>
            </a:extLst>
          </p:cNvPr>
          <p:cNvSpPr/>
          <p:nvPr/>
        </p:nvSpPr>
        <p:spPr>
          <a:xfrm>
            <a:off x="4502093" y="2922876"/>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4" name="楕円 43">
            <a:extLst>
              <a:ext uri="{FF2B5EF4-FFF2-40B4-BE49-F238E27FC236}">
                <a16:creationId xmlns:a16="http://schemas.microsoft.com/office/drawing/2014/main" id="{ED5A8622-6150-A204-E8F2-4625F5A8A166}"/>
              </a:ext>
            </a:extLst>
          </p:cNvPr>
          <p:cNvSpPr/>
          <p:nvPr/>
        </p:nvSpPr>
        <p:spPr>
          <a:xfrm>
            <a:off x="4502093" y="3308769"/>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5" name="楕円 44">
            <a:extLst>
              <a:ext uri="{FF2B5EF4-FFF2-40B4-BE49-F238E27FC236}">
                <a16:creationId xmlns:a16="http://schemas.microsoft.com/office/drawing/2014/main" id="{5B1CE425-4A95-6D79-6891-2BF783F02CFE}"/>
              </a:ext>
            </a:extLst>
          </p:cNvPr>
          <p:cNvSpPr/>
          <p:nvPr/>
        </p:nvSpPr>
        <p:spPr>
          <a:xfrm>
            <a:off x="4502093" y="3796250"/>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6" name="楕円 45">
            <a:extLst>
              <a:ext uri="{FF2B5EF4-FFF2-40B4-BE49-F238E27FC236}">
                <a16:creationId xmlns:a16="http://schemas.microsoft.com/office/drawing/2014/main" id="{B61745AA-A873-75CC-816A-519BD25F7450}"/>
              </a:ext>
            </a:extLst>
          </p:cNvPr>
          <p:cNvSpPr/>
          <p:nvPr/>
        </p:nvSpPr>
        <p:spPr>
          <a:xfrm>
            <a:off x="4502093" y="4182143"/>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7" name="楕円 46">
            <a:extLst>
              <a:ext uri="{FF2B5EF4-FFF2-40B4-BE49-F238E27FC236}">
                <a16:creationId xmlns:a16="http://schemas.microsoft.com/office/drawing/2014/main" id="{CBAA8E1A-5A99-CB66-D542-8B5BEC2065D1}"/>
              </a:ext>
            </a:extLst>
          </p:cNvPr>
          <p:cNvSpPr/>
          <p:nvPr/>
        </p:nvSpPr>
        <p:spPr>
          <a:xfrm>
            <a:off x="4506237" y="4733489"/>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sp>
        <p:nvSpPr>
          <p:cNvPr id="48" name="楕円 47">
            <a:extLst>
              <a:ext uri="{FF2B5EF4-FFF2-40B4-BE49-F238E27FC236}">
                <a16:creationId xmlns:a16="http://schemas.microsoft.com/office/drawing/2014/main" id="{19DEDBE5-B68A-60BD-78D6-CB5412970697}"/>
              </a:ext>
            </a:extLst>
          </p:cNvPr>
          <p:cNvSpPr/>
          <p:nvPr/>
        </p:nvSpPr>
        <p:spPr>
          <a:xfrm>
            <a:off x="4506237" y="5119382"/>
            <a:ext cx="654342" cy="385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事象</a:t>
            </a:r>
          </a:p>
        </p:txBody>
      </p:sp>
      <p:cxnSp>
        <p:nvCxnSpPr>
          <p:cNvPr id="49" name="直線矢印コネクタ 48">
            <a:extLst>
              <a:ext uri="{FF2B5EF4-FFF2-40B4-BE49-F238E27FC236}">
                <a16:creationId xmlns:a16="http://schemas.microsoft.com/office/drawing/2014/main" id="{4D7A053E-26D1-117D-3611-07864419E848}"/>
              </a:ext>
            </a:extLst>
          </p:cNvPr>
          <p:cNvCxnSpPr>
            <a:cxnSpLocks/>
            <a:stCxn id="18" idx="6"/>
            <a:endCxn id="48" idx="2"/>
          </p:cNvCxnSpPr>
          <p:nvPr/>
        </p:nvCxnSpPr>
        <p:spPr>
          <a:xfrm>
            <a:off x="4181913" y="5119383"/>
            <a:ext cx="324324" cy="19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514DE9A-EA70-320D-A200-B18402221005}"/>
              </a:ext>
            </a:extLst>
          </p:cNvPr>
          <p:cNvCxnSpPr>
            <a:cxnSpLocks/>
            <a:stCxn id="18" idx="6"/>
            <a:endCxn id="47" idx="2"/>
          </p:cNvCxnSpPr>
          <p:nvPr/>
        </p:nvCxnSpPr>
        <p:spPr>
          <a:xfrm flipV="1">
            <a:off x="4181913" y="4926436"/>
            <a:ext cx="324324" cy="192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7838C8C5-695C-B16D-5AE4-F6B027ED872F}"/>
              </a:ext>
            </a:extLst>
          </p:cNvPr>
          <p:cNvCxnSpPr>
            <a:cxnSpLocks/>
            <a:stCxn id="17" idx="6"/>
            <a:endCxn id="46" idx="2"/>
          </p:cNvCxnSpPr>
          <p:nvPr/>
        </p:nvCxnSpPr>
        <p:spPr>
          <a:xfrm>
            <a:off x="4184010" y="4174820"/>
            <a:ext cx="318083" cy="20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87A8351-D1CE-EE27-60AC-F801E6FD0740}"/>
              </a:ext>
            </a:extLst>
          </p:cNvPr>
          <p:cNvCxnSpPr>
            <a:cxnSpLocks/>
            <a:stCxn id="17" idx="6"/>
            <a:endCxn id="45" idx="2"/>
          </p:cNvCxnSpPr>
          <p:nvPr/>
        </p:nvCxnSpPr>
        <p:spPr>
          <a:xfrm flipV="1">
            <a:off x="4184010" y="3989197"/>
            <a:ext cx="318083" cy="1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815533FC-07DD-24B5-67FC-66F45424EABC}"/>
              </a:ext>
            </a:extLst>
          </p:cNvPr>
          <p:cNvCxnSpPr>
            <a:cxnSpLocks/>
            <a:stCxn id="16" idx="6"/>
            <a:endCxn id="44" idx="2"/>
          </p:cNvCxnSpPr>
          <p:nvPr/>
        </p:nvCxnSpPr>
        <p:spPr>
          <a:xfrm>
            <a:off x="4181913" y="3290379"/>
            <a:ext cx="320180" cy="21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B3C6465-1316-E902-03FC-7A513F6E91A4}"/>
              </a:ext>
            </a:extLst>
          </p:cNvPr>
          <p:cNvCxnSpPr>
            <a:cxnSpLocks/>
            <a:stCxn id="16" idx="6"/>
            <a:endCxn id="43" idx="2"/>
          </p:cNvCxnSpPr>
          <p:nvPr/>
        </p:nvCxnSpPr>
        <p:spPr>
          <a:xfrm flipV="1">
            <a:off x="4181913" y="3115823"/>
            <a:ext cx="320180" cy="17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56BC472-D77F-C2CB-3314-9EFA8428DB1C}"/>
              </a:ext>
            </a:extLst>
          </p:cNvPr>
          <p:cNvCxnSpPr>
            <a:cxnSpLocks/>
            <a:stCxn id="15" idx="6"/>
            <a:endCxn id="42" idx="2"/>
          </p:cNvCxnSpPr>
          <p:nvPr/>
        </p:nvCxnSpPr>
        <p:spPr>
          <a:xfrm>
            <a:off x="4181913" y="2399476"/>
            <a:ext cx="320180" cy="19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57F42374-5BA5-6909-8F40-762E22EE7AC2}"/>
              </a:ext>
            </a:extLst>
          </p:cNvPr>
          <p:cNvCxnSpPr>
            <a:cxnSpLocks/>
            <a:stCxn id="15" idx="6"/>
            <a:endCxn id="41" idx="2"/>
          </p:cNvCxnSpPr>
          <p:nvPr/>
        </p:nvCxnSpPr>
        <p:spPr>
          <a:xfrm flipV="1">
            <a:off x="4181913" y="2206529"/>
            <a:ext cx="320180" cy="192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1EA40067-0552-5B64-F99F-6BD96BF56C13}"/>
              </a:ext>
            </a:extLst>
          </p:cNvPr>
          <p:cNvSpPr txBox="1"/>
          <p:nvPr/>
        </p:nvSpPr>
        <p:spPr>
          <a:xfrm>
            <a:off x="4629530" y="5555312"/>
            <a:ext cx="399468" cy="230832"/>
          </a:xfrm>
          <a:prstGeom prst="rect">
            <a:avLst/>
          </a:prstGeom>
          <a:noFill/>
        </p:spPr>
        <p:txBody>
          <a:bodyPr wrap="none" rtlCol="0">
            <a:spAutoFit/>
          </a:bodyPr>
          <a:lstStyle/>
          <a:p>
            <a:r>
              <a:rPr kumimoji="1" lang="en-US" altLang="ja-JP" sz="900" dirty="0"/>
              <a:t>N=4</a:t>
            </a:r>
            <a:endParaRPr kumimoji="1" lang="ja-JP" altLang="en-US" sz="900" dirty="0"/>
          </a:p>
        </p:txBody>
      </p:sp>
      <p:sp>
        <p:nvSpPr>
          <p:cNvPr id="76" name="テキスト ボックス 75">
            <a:extLst>
              <a:ext uri="{FF2B5EF4-FFF2-40B4-BE49-F238E27FC236}">
                <a16:creationId xmlns:a16="http://schemas.microsoft.com/office/drawing/2014/main" id="{064FE0B4-4328-0A31-EE0B-20A2A87D7211}"/>
              </a:ext>
            </a:extLst>
          </p:cNvPr>
          <p:cNvSpPr txBox="1"/>
          <p:nvPr/>
        </p:nvSpPr>
        <p:spPr>
          <a:xfrm>
            <a:off x="1451208" y="5707775"/>
            <a:ext cx="7337790" cy="369332"/>
          </a:xfrm>
          <a:prstGeom prst="rect">
            <a:avLst/>
          </a:prstGeom>
          <a:noFill/>
        </p:spPr>
        <p:txBody>
          <a:bodyPr wrap="square" rtlCol="0">
            <a:spAutoFit/>
          </a:bodyPr>
          <a:lstStyle/>
          <a:p>
            <a:r>
              <a:rPr kumimoji="1" lang="ja-JP" altLang="en-US" dirty="0"/>
              <a:t>思考深度が</a:t>
            </a:r>
            <a:r>
              <a:rPr kumimoji="1" lang="en-US" altLang="ja-JP" dirty="0"/>
              <a:t>4</a:t>
            </a:r>
            <a:r>
              <a:rPr kumimoji="1" lang="ja-JP" altLang="en-US" dirty="0"/>
              <a:t>段階なら</a:t>
            </a:r>
            <a:r>
              <a:rPr kumimoji="1" lang="en-US" altLang="ja-JP" dirty="0"/>
              <a:t>p=2^(N-1)</a:t>
            </a:r>
            <a:endParaRPr kumimoji="1" lang="ja-JP" altLang="en-US" dirty="0"/>
          </a:p>
        </p:txBody>
      </p:sp>
      <p:sp>
        <p:nvSpPr>
          <p:cNvPr id="77" name="テキスト ボックス 76">
            <a:extLst>
              <a:ext uri="{FF2B5EF4-FFF2-40B4-BE49-F238E27FC236}">
                <a16:creationId xmlns:a16="http://schemas.microsoft.com/office/drawing/2014/main" id="{CB2A668F-F9A4-D264-BEF3-0B2969CCCEA3}"/>
              </a:ext>
            </a:extLst>
          </p:cNvPr>
          <p:cNvSpPr txBox="1"/>
          <p:nvPr/>
        </p:nvSpPr>
        <p:spPr>
          <a:xfrm>
            <a:off x="5754688" y="1884060"/>
            <a:ext cx="5313907" cy="3693319"/>
          </a:xfrm>
          <a:prstGeom prst="rect">
            <a:avLst/>
          </a:prstGeom>
          <a:noFill/>
        </p:spPr>
        <p:txBody>
          <a:bodyPr wrap="square" rtlCol="0">
            <a:spAutoFit/>
          </a:bodyPr>
          <a:lstStyle/>
          <a:p>
            <a:r>
              <a:rPr kumimoji="1" lang="ja-JP" altLang="en-US" dirty="0"/>
              <a:t>思考分岐が増える、とは浅い思考深度でも非常に多くの思考を回す必要が生じる、ということです。</a:t>
            </a:r>
            <a:endParaRPr kumimoji="1" lang="en-US" altLang="ja-JP" dirty="0"/>
          </a:p>
          <a:p>
            <a:endParaRPr kumimoji="1" lang="en-US" altLang="ja-JP" dirty="0"/>
          </a:p>
          <a:p>
            <a:r>
              <a:rPr kumimoji="1" lang="en-US" altLang="ja-JP" dirty="0"/>
              <a:t>N=3</a:t>
            </a:r>
            <a:r>
              <a:rPr kumimoji="1" lang="ja-JP" altLang="en-US" dirty="0"/>
              <a:t>でも、分岐が</a:t>
            </a:r>
            <a:r>
              <a:rPr kumimoji="1" lang="en-US" altLang="ja-JP" dirty="0"/>
              <a:t>4</a:t>
            </a:r>
            <a:r>
              <a:rPr kumimoji="1" lang="ja-JP" altLang="en-US" dirty="0"/>
              <a:t>つあるならば</a:t>
            </a:r>
            <a:r>
              <a:rPr kumimoji="1" lang="en-US" altLang="ja-JP" dirty="0"/>
              <a:t>4^(3-1)=16</a:t>
            </a:r>
            <a:r>
              <a:rPr kumimoji="1" lang="ja-JP" altLang="en-US" dirty="0"/>
              <a:t>の思考を回していることになります。</a:t>
            </a:r>
            <a:r>
              <a:rPr kumimoji="1" lang="en-US" altLang="ja-JP" dirty="0"/>
              <a:t>N=4</a:t>
            </a:r>
            <a:r>
              <a:rPr kumimoji="1" lang="ja-JP" altLang="en-US" dirty="0"/>
              <a:t>なら</a:t>
            </a:r>
            <a:r>
              <a:rPr kumimoji="1" lang="en-US" altLang="ja-JP" dirty="0"/>
              <a:t>64</a:t>
            </a:r>
            <a:r>
              <a:rPr kumimoji="1" lang="ja-JP" altLang="en-US" dirty="0"/>
              <a:t>です。</a:t>
            </a:r>
            <a:endParaRPr kumimoji="1" lang="en-US" altLang="ja-JP" dirty="0"/>
          </a:p>
          <a:p>
            <a:endParaRPr kumimoji="1" lang="en-US" altLang="ja-JP" dirty="0"/>
          </a:p>
          <a:p>
            <a:r>
              <a:rPr kumimoji="1" lang="ja-JP" altLang="en-US" dirty="0"/>
              <a:t>分岐を増やすこと、そしてそれぞれの思考の深度を高めることにおいて、思考の回転速度、というものがどれだけの意味を持つか、というのはご理解いただけるのではないでしょうか。</a:t>
            </a:r>
            <a:endParaRPr kumimoji="1" lang="en-US" altLang="ja-JP" dirty="0"/>
          </a:p>
          <a:p>
            <a:endParaRPr kumimoji="1" lang="en-US" altLang="ja-JP" dirty="0"/>
          </a:p>
          <a:p>
            <a:r>
              <a:rPr kumimoji="1" lang="ja-JP" altLang="en-US" dirty="0"/>
              <a:t>そして、これを行うために、エンジニアは常に思考の速度を上げ続けなければなりません。</a:t>
            </a:r>
          </a:p>
        </p:txBody>
      </p:sp>
    </p:spTree>
    <p:extLst>
      <p:ext uri="{BB962C8B-B14F-4D97-AF65-F5344CB8AC3E}">
        <p14:creationId xmlns:p14="http://schemas.microsoft.com/office/powerpoint/2010/main" val="93200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思考分岐と深度のもたらすもの</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0" indent="0">
              <a:buNone/>
            </a:pPr>
            <a:r>
              <a:rPr lang="ja-JP" altLang="en-US" dirty="0"/>
              <a:t>実はこの思考分岐や思考深度、というのはエンジニアに限った話ではありません。</a:t>
            </a:r>
            <a:endParaRPr lang="en-US" altLang="ja-JP" dirty="0"/>
          </a:p>
          <a:p>
            <a:pPr marL="0" indent="0">
              <a:buNone/>
            </a:pPr>
            <a:r>
              <a:rPr lang="ja-JP" altLang="en-US" dirty="0"/>
              <a:t>営業職や経営職でも、優れた人物や良い結果を残している人、というのはたいていこれが異常に深く、分岐数も多いです。</a:t>
            </a:r>
            <a:endParaRPr lang="en-US" altLang="ja-JP" dirty="0"/>
          </a:p>
          <a:p>
            <a:pPr marL="0" indent="0">
              <a:buNone/>
            </a:pPr>
            <a:r>
              <a:rPr lang="ja-JP" altLang="en-US" dirty="0"/>
              <a:t>つまり、エンジニアの話をしているようで、実はこれは「よい結果を残すビジネススキル」にほかなりません。こんなもの、ビジネスセミナーでもやる内容です。</a:t>
            </a:r>
            <a:endParaRPr lang="en-US" altLang="ja-JP" dirty="0"/>
          </a:p>
          <a:p>
            <a:pPr marL="0" indent="0">
              <a:buNone/>
            </a:pPr>
            <a:r>
              <a:rPr lang="ja-JP" altLang="en-US" dirty="0"/>
              <a:t>その中で、「エンジニア」とは「頭脳労働者」です。</a:t>
            </a:r>
            <a:endParaRPr lang="en-US" altLang="ja-JP" dirty="0"/>
          </a:p>
          <a:p>
            <a:pPr marL="0" indent="0">
              <a:buNone/>
            </a:pPr>
            <a:r>
              <a:rPr lang="ja-JP" altLang="en-US" b="1" dirty="0">
                <a:solidFill>
                  <a:srgbClr val="FF0000"/>
                </a:solidFill>
              </a:rPr>
              <a:t>頭脳労働者の思考分岐と思考速度が、頭脳労働者ではない他職に劣ったら意味がありません。</a:t>
            </a:r>
            <a:endParaRPr lang="en-US" altLang="ja-JP" b="1" dirty="0">
              <a:solidFill>
                <a:srgbClr val="FF0000"/>
              </a:solidFill>
            </a:endParaRPr>
          </a:p>
          <a:p>
            <a:pPr marL="0" indent="0">
              <a:buNone/>
            </a:pPr>
            <a:r>
              <a:rPr lang="ja-JP" altLang="en-US" b="1" dirty="0">
                <a:solidFill>
                  <a:srgbClr val="FF0000"/>
                </a:solidFill>
              </a:rPr>
              <a:t>営業職より考えていない頭脳労働者に誰が価値を見出すのでしょうか。</a:t>
            </a:r>
            <a:endParaRPr lang="en-US" altLang="ja-JP" b="1" dirty="0">
              <a:solidFill>
                <a:srgbClr val="FF0000"/>
              </a:solidFill>
            </a:endParaRPr>
          </a:p>
        </p:txBody>
      </p:sp>
    </p:spTree>
    <p:extLst>
      <p:ext uri="{BB962C8B-B14F-4D97-AF65-F5344CB8AC3E}">
        <p14:creationId xmlns:p14="http://schemas.microsoft.com/office/powerpoint/2010/main" val="264996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ここまでの結論として</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fontScale="92500" lnSpcReduction="10000"/>
          </a:bodyPr>
          <a:lstStyle/>
          <a:p>
            <a:pPr marL="0" indent="0">
              <a:buNone/>
            </a:pPr>
            <a:r>
              <a:rPr lang="ja-JP" altLang="en-US" dirty="0"/>
              <a:t>つまり、ここまでの話とは一体何か、ということですが、エンジニア以前のビジネスのスタートラインの話をしている、ということです。</a:t>
            </a:r>
            <a:endParaRPr lang="en-US" altLang="ja-JP" dirty="0"/>
          </a:p>
          <a:p>
            <a:pPr marL="0" indent="0">
              <a:buNone/>
            </a:pPr>
            <a:r>
              <a:rPr lang="ja-JP" altLang="en-US" dirty="0"/>
              <a:t>ここまでの話で、できていない、と感じることがあるならば、それはそもそもエンジニア以前にビジネスマンとしてのスタートラインとして危ういぞ、という認識を持ったほうが良いです。</a:t>
            </a:r>
            <a:endParaRPr lang="en-US" altLang="ja-JP" dirty="0"/>
          </a:p>
          <a:p>
            <a:pPr marL="0" indent="0">
              <a:buNone/>
            </a:pPr>
            <a:r>
              <a:rPr lang="ja-JP" altLang="en-US" dirty="0"/>
              <a:t>エンジニアとは、</a:t>
            </a:r>
            <a:endParaRPr lang="en-US" altLang="ja-JP" dirty="0"/>
          </a:p>
          <a:p>
            <a:r>
              <a:rPr lang="ja-JP" altLang="en-US" dirty="0"/>
              <a:t>ここまでのことがある程度できる</a:t>
            </a:r>
            <a:endParaRPr lang="en-US" altLang="ja-JP" dirty="0"/>
          </a:p>
          <a:p>
            <a:r>
              <a:rPr lang="ja-JP" altLang="en-US" dirty="0"/>
              <a:t>そして現在もそれを育て続けている</a:t>
            </a:r>
            <a:endParaRPr lang="en-US" altLang="ja-JP" dirty="0"/>
          </a:p>
          <a:p>
            <a:pPr marL="0" indent="0">
              <a:buNone/>
            </a:pPr>
            <a:r>
              <a:rPr lang="ja-JP" altLang="en-US" dirty="0"/>
              <a:t>という条件の上に成り立つ内容になります。</a:t>
            </a:r>
            <a:endParaRPr lang="en-US" altLang="ja-JP" dirty="0"/>
          </a:p>
          <a:p>
            <a:pPr marL="0" indent="0">
              <a:buNone/>
            </a:pPr>
            <a:r>
              <a:rPr lang="ja-JP" altLang="en-US" dirty="0"/>
              <a:t>曲がりなりにも頭脳労働者としてやっていく以上、他人よりも回転速度、思考深度は高くあることを保つ、あるいはその努力をし続けることは「</a:t>
            </a:r>
            <a:r>
              <a:rPr lang="ja-JP" altLang="en-US" b="1" dirty="0">
                <a:solidFill>
                  <a:srgbClr val="FF0000"/>
                </a:solidFill>
              </a:rPr>
              <a:t>最低条件</a:t>
            </a:r>
            <a:r>
              <a:rPr lang="ja-JP" altLang="en-US" dirty="0"/>
              <a:t>」の部類と言えます。</a:t>
            </a:r>
            <a:endParaRPr lang="en-US" altLang="ja-JP" dirty="0"/>
          </a:p>
        </p:txBody>
      </p:sp>
    </p:spTree>
    <p:extLst>
      <p:ext uri="{BB962C8B-B14F-4D97-AF65-F5344CB8AC3E}">
        <p14:creationId xmlns:p14="http://schemas.microsoft.com/office/powerpoint/2010/main" val="4160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下流工程との向き合い方</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ここまで受けた方からすると、下流工程のほうが花形に見えるかもしれません。</a:t>
            </a:r>
            <a:endParaRPr kumimoji="1" lang="en-US" altLang="ja-JP" dirty="0"/>
          </a:p>
          <a:p>
            <a:pPr marL="0" indent="0">
              <a:buNone/>
            </a:pPr>
            <a:r>
              <a:rPr lang="ja-JP" altLang="en-US" dirty="0"/>
              <a:t>実際に構築し、作業しているのは下流工程であり、皆さんがよく聞くツールである、</a:t>
            </a:r>
            <a:r>
              <a:rPr lang="en-US" altLang="ja-JP" dirty="0"/>
              <a:t>Terraform</a:t>
            </a:r>
            <a:r>
              <a:rPr lang="ja-JP" altLang="en-US" dirty="0"/>
              <a:t>や</a:t>
            </a:r>
            <a:r>
              <a:rPr lang="en-US" altLang="ja-JP" dirty="0" err="1"/>
              <a:t>IaC</a:t>
            </a:r>
            <a:r>
              <a:rPr lang="ja-JP" altLang="en-US" dirty="0"/>
              <a:t>ツール、オーケストレーション、</a:t>
            </a:r>
            <a:r>
              <a:rPr lang="en-US" altLang="ja-JP" dirty="0" err="1"/>
              <a:t>Kubernates</a:t>
            </a:r>
            <a:r>
              <a:rPr lang="ja-JP" altLang="en-US" dirty="0"/>
              <a:t>、そういった実際のツールなどの技術的側面を強く利用するのもこのフェーズだからです。</a:t>
            </a:r>
            <a:endParaRPr lang="en-US" altLang="ja-JP" dirty="0"/>
          </a:p>
          <a:p>
            <a:pPr marL="0" indent="0">
              <a:buNone/>
            </a:pPr>
            <a:r>
              <a:rPr kumimoji="1" lang="ja-JP" altLang="en-US" dirty="0"/>
              <a:t>上流工程は、実際のところこれらのツールを直接使用するような立ち位置にはありません。</a:t>
            </a:r>
            <a:endParaRPr kumimoji="1" lang="en-US" altLang="ja-JP" dirty="0"/>
          </a:p>
          <a:p>
            <a:pPr marL="0" indent="0">
              <a:buNone/>
            </a:pPr>
            <a:r>
              <a:rPr lang="ja-JP" altLang="en-US" dirty="0"/>
              <a:t>これは、アプリケーション開発も同様です。</a:t>
            </a:r>
            <a:endParaRPr lang="en-US" altLang="ja-JP" dirty="0"/>
          </a:p>
          <a:p>
            <a:pPr marL="0" indent="0">
              <a:buNone/>
            </a:pPr>
            <a:endParaRPr lang="en-US" altLang="ja-JP" dirty="0"/>
          </a:p>
          <a:p>
            <a:pPr marL="0" indent="0">
              <a:buNone/>
            </a:pPr>
            <a:r>
              <a:rPr lang="ja-JP" altLang="en-US" dirty="0"/>
              <a:t>世間でいうエンジニア像、というのは実にこの下流工程のことを指しているのです。</a:t>
            </a:r>
            <a:endParaRPr kumimoji="1" lang="en-US" altLang="ja-JP" dirty="0"/>
          </a:p>
        </p:txBody>
      </p:sp>
    </p:spTree>
    <p:extLst>
      <p:ext uri="{BB962C8B-B14F-4D97-AF65-F5344CB8AC3E}">
        <p14:creationId xmlns:p14="http://schemas.microsoft.com/office/powerpoint/2010/main" val="25095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上流工程とは何か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なので、一見すると下流工程ができるなら上流工程もできそうだ、と思えてしまうのが実はとんでもない罠です。</a:t>
            </a:r>
            <a:endParaRPr kumimoji="1" lang="en-US" altLang="ja-JP" dirty="0"/>
          </a:p>
          <a:p>
            <a:pPr marL="0" indent="0">
              <a:buNone/>
            </a:pPr>
            <a:r>
              <a:rPr lang="ja-JP" altLang="en-US" dirty="0"/>
              <a:t>上流工程に求められるスキル、というのはいわゆる「エンジニアスキル」だけではなく、より営業的なトーク力やいかにむつかしい技術をわかりやすくクライアントに伝えるか、といった解説力であったり、あるいはどでかいハッタリをカマす技術だったりします。</a:t>
            </a:r>
            <a:endParaRPr lang="en-US" altLang="ja-JP" dirty="0"/>
          </a:p>
          <a:p>
            <a:pPr marL="0" indent="0">
              <a:buNone/>
            </a:pPr>
            <a:r>
              <a:rPr kumimoji="1" lang="ja-JP" altLang="en-US" dirty="0"/>
              <a:t>これらのスキルを、エンジニアスキルと技術知識に絡めて振りかざし、クライアントと渡り合う、というのが上流工程の正体です。</a:t>
            </a:r>
            <a:endParaRPr kumimoji="1" lang="en-US" altLang="ja-JP" dirty="0"/>
          </a:p>
          <a:p>
            <a:pPr marL="0" indent="0">
              <a:buNone/>
            </a:pPr>
            <a:r>
              <a:rPr kumimoji="1" lang="ja-JP" altLang="en-US" dirty="0"/>
              <a:t>結果として、そもそもエンジニアスキルを伸ばす時間は下流工程エンジニアに比べて要求スキルが多くなった分短くなるわけなので、より短時間で新規技術などの技術習得に関して「短時間で高効率で身に着ける」技術も同時に身に着けています。</a:t>
            </a:r>
            <a:br>
              <a:rPr lang="en-US" altLang="ja-JP" dirty="0"/>
            </a:br>
            <a:r>
              <a:rPr lang="ja-JP" altLang="en-US" dirty="0"/>
              <a:t>下流工程から上流工程に至るには、そもそもこの高効率の技術学習能力が必須と言えます。</a:t>
            </a:r>
            <a:endParaRPr kumimoji="1" lang="en-US" altLang="ja-JP" dirty="0"/>
          </a:p>
        </p:txBody>
      </p:sp>
    </p:spTree>
    <p:extLst>
      <p:ext uri="{BB962C8B-B14F-4D97-AF65-F5344CB8AC3E}">
        <p14:creationId xmlns:p14="http://schemas.microsoft.com/office/powerpoint/2010/main" val="247461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スキルを伸ばす</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下流工程を担うにあたって、一番の目的がこれです。</a:t>
            </a:r>
            <a:endParaRPr kumimoji="1" lang="en-US" altLang="ja-JP" dirty="0"/>
          </a:p>
          <a:p>
            <a:pPr marL="0" indent="0">
              <a:buNone/>
            </a:pPr>
            <a:r>
              <a:rPr lang="ja-JP" altLang="en-US" dirty="0"/>
              <a:t>とにかく多くの技術に触れ、多くのパターンの技術学習を行うことによって、技術学習は飛躍的に効率化し始めます。</a:t>
            </a:r>
            <a:endParaRPr lang="en-US" altLang="ja-JP" dirty="0"/>
          </a:p>
          <a:p>
            <a:pPr marL="0" indent="0">
              <a:buNone/>
            </a:pPr>
            <a:r>
              <a:rPr kumimoji="1" lang="ja-JP" altLang="en-US" dirty="0"/>
              <a:t>このため、ただ漫然と下流工程をこなすだけでは、まずこのステージ（下流工程）から抜けることはできません。</a:t>
            </a:r>
            <a:br>
              <a:rPr kumimoji="1" lang="en-US" altLang="ja-JP" dirty="0"/>
            </a:br>
            <a:r>
              <a:rPr kumimoji="1" lang="en-US" altLang="ja-JP" dirty="0"/>
              <a:t>※</a:t>
            </a:r>
            <a:r>
              <a:rPr kumimoji="1" lang="ja-JP" altLang="en-US" dirty="0"/>
              <a:t>これは、オペレーターからエンジニアに転向する場合</a:t>
            </a:r>
            <a:r>
              <a:rPr lang="ja-JP" altLang="en-US" dirty="0"/>
              <a:t>も同様です。</a:t>
            </a:r>
            <a:endParaRPr lang="en-US" altLang="ja-JP" dirty="0"/>
          </a:p>
          <a:p>
            <a:pPr marL="0" indent="0">
              <a:buNone/>
            </a:pPr>
            <a:r>
              <a:rPr kumimoji="1" lang="ja-JP" altLang="en-US" b="1" dirty="0">
                <a:solidFill>
                  <a:srgbClr val="FF0000"/>
                </a:solidFill>
              </a:rPr>
              <a:t>ステージを上げる、というのは同時に「できることが増える」「やるべきことが増える」ということであり、それに伴って、当然です</a:t>
            </a:r>
            <a:r>
              <a:rPr lang="ja-JP" altLang="en-US" b="1" dirty="0">
                <a:solidFill>
                  <a:srgbClr val="FF0000"/>
                </a:solidFill>
              </a:rPr>
              <a:t>がより多くのスキルを求められます。</a:t>
            </a:r>
            <a:endParaRPr lang="en-US" altLang="ja-JP" b="1" dirty="0">
              <a:solidFill>
                <a:srgbClr val="FF0000"/>
              </a:solidFill>
            </a:endParaRPr>
          </a:p>
          <a:p>
            <a:pPr marL="0" indent="0">
              <a:buNone/>
            </a:pPr>
            <a:r>
              <a:rPr kumimoji="1" lang="ja-JP" altLang="en-US" dirty="0"/>
              <a:t>なので、個々のスキルにおける習得時間を大きく短縮させていく、という行為が必須となります。</a:t>
            </a:r>
            <a:endParaRPr kumimoji="1" lang="en-US" altLang="ja-JP" dirty="0"/>
          </a:p>
        </p:txBody>
      </p:sp>
    </p:spTree>
    <p:extLst>
      <p:ext uri="{BB962C8B-B14F-4D97-AF65-F5344CB8AC3E}">
        <p14:creationId xmlns:p14="http://schemas.microsoft.com/office/powerpoint/2010/main" val="9185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情報の取り扱い、技術向上</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kumimoji="1" lang="ja-JP" altLang="en-US" dirty="0"/>
              <a:t>漫然と仕事をしない、というのは言い換えれば、「常に考え続ける」ということにほかなりません。</a:t>
            </a:r>
            <a:endParaRPr kumimoji="1" lang="en-US" altLang="ja-JP" dirty="0"/>
          </a:p>
          <a:p>
            <a:pPr marL="0" indent="0">
              <a:buNone/>
            </a:pPr>
            <a:r>
              <a:rPr kumimoji="1" lang="ja-JP" altLang="en-US" dirty="0"/>
              <a:t>また、「深く知るべきこと」「浅く知っておけばよいこと」「知らなくていいこと」「知るべきではないこと」など、情報に対する取捨選別も素早く行う必要があります。</a:t>
            </a:r>
            <a:endParaRPr kumimoji="1" lang="en-US" altLang="ja-JP" dirty="0"/>
          </a:p>
          <a:p>
            <a:pPr marL="0" indent="0">
              <a:buNone/>
            </a:pPr>
            <a:r>
              <a:rPr lang="ja-JP" altLang="en-US" dirty="0"/>
              <a:t>例えば、現時点では使わないのに</a:t>
            </a:r>
            <a:r>
              <a:rPr lang="en-US" altLang="ja-JP" dirty="0"/>
              <a:t>Jenkins</a:t>
            </a:r>
            <a:r>
              <a:rPr lang="ja-JP" altLang="en-US" dirty="0"/>
              <a:t>の詳細なシステム構造を今知る必要はありません。その時間が無駄といえるからです。</a:t>
            </a:r>
            <a:br>
              <a:rPr lang="en-US" altLang="ja-JP" dirty="0"/>
            </a:br>
            <a:r>
              <a:rPr lang="ja-JP" altLang="en-US" dirty="0"/>
              <a:t>しかし、</a:t>
            </a:r>
            <a:r>
              <a:rPr lang="en-US" altLang="ja-JP" dirty="0"/>
              <a:t>OS</a:t>
            </a:r>
            <a:r>
              <a:rPr lang="ja-JP" altLang="en-US" dirty="0"/>
              <a:t>のパッケージ構成に変化が生じた、という情報には敏感でなければなりません。どこにその影響が出るかわからないからです。</a:t>
            </a:r>
            <a:endParaRPr lang="en-US" altLang="ja-JP" dirty="0"/>
          </a:p>
          <a:p>
            <a:pPr marL="0" indent="0">
              <a:buNone/>
            </a:pPr>
            <a:r>
              <a:rPr lang="ja-JP" altLang="en-US" dirty="0"/>
              <a:t>これは、状況に応じて変わることであり、同時に、あくまで「</a:t>
            </a:r>
            <a:r>
              <a:rPr lang="en-US" altLang="ja-JP" dirty="0"/>
              <a:t>【</a:t>
            </a:r>
            <a:r>
              <a:rPr lang="ja-JP" altLang="en-US" dirty="0"/>
              <a:t>今</a:t>
            </a:r>
            <a:r>
              <a:rPr lang="en-US" altLang="ja-JP" dirty="0"/>
              <a:t>】</a:t>
            </a:r>
            <a:r>
              <a:rPr lang="ja-JP" altLang="en-US" dirty="0"/>
              <a:t>急いで知る必要がない」のであって、今後とも知らなくてよい、という意味ではありません。</a:t>
            </a:r>
            <a:endParaRPr lang="en-US" altLang="ja-JP" dirty="0"/>
          </a:p>
          <a:p>
            <a:pPr marL="0" indent="0">
              <a:buNone/>
            </a:pPr>
            <a:r>
              <a:rPr lang="ja-JP" altLang="en-US" dirty="0"/>
              <a:t>つまり、情報にしても漫然と収集しても意味はなく、より精度の高い情報の収集能力、より確度の高い情報の精査能力といったものを鍛えていかなければなりません。</a:t>
            </a:r>
            <a:endParaRPr lang="en-US" altLang="ja-JP" dirty="0"/>
          </a:p>
        </p:txBody>
      </p:sp>
    </p:spTree>
    <p:extLst>
      <p:ext uri="{BB962C8B-B14F-4D97-AF65-F5344CB8AC3E}">
        <p14:creationId xmlns:p14="http://schemas.microsoft.com/office/powerpoint/2010/main" val="389028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下流工程から上流へのステップアップ</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lang="ja-JP" altLang="en-US" dirty="0"/>
              <a:t>下流から上流に上がれるようになるのは、どんなときかというと、</a:t>
            </a:r>
            <a:endParaRPr lang="en-US" altLang="ja-JP" dirty="0"/>
          </a:p>
          <a:p>
            <a:pPr marL="457200" indent="-457200">
              <a:buFont typeface="+mj-lt"/>
              <a:buAutoNum type="arabicPeriod"/>
            </a:pPr>
            <a:r>
              <a:rPr lang="ja-JP" altLang="en-US" dirty="0"/>
              <a:t>発生するほとんどの案件において予想外の事態がほぼ発生しないまま実装できる、あるいは何か起きても十分なバッファを残したまま対応できる</a:t>
            </a:r>
            <a:endParaRPr lang="en-US" altLang="ja-JP" dirty="0"/>
          </a:p>
          <a:p>
            <a:pPr marL="457200" indent="-457200">
              <a:buFont typeface="+mj-lt"/>
              <a:buAutoNum type="arabicPeriod"/>
            </a:pPr>
            <a:r>
              <a:rPr lang="ja-JP" altLang="en-US" dirty="0"/>
              <a:t>そのうえで、全工程が見積もった工数を下回ることが多い</a:t>
            </a:r>
            <a:endParaRPr lang="en-US" altLang="ja-JP" dirty="0"/>
          </a:p>
          <a:p>
            <a:pPr marL="457200" indent="-457200">
              <a:buFont typeface="+mj-lt"/>
              <a:buAutoNum type="arabicPeriod"/>
            </a:pPr>
            <a:r>
              <a:rPr lang="ja-JP" altLang="en-US" dirty="0"/>
              <a:t>工数に余裕があるので、余計なことをしでかすことが増える</a:t>
            </a:r>
            <a:endParaRPr lang="en-US" altLang="ja-JP" dirty="0"/>
          </a:p>
          <a:p>
            <a:pPr marL="0" indent="0">
              <a:buNone/>
            </a:pPr>
            <a:r>
              <a:rPr lang="ja-JP" altLang="en-US" dirty="0"/>
              <a:t>といったことになってくると思います。エンジニア気質だと特に最後のをよくやり（やらかし）始めるでしょう。もちろん、それはよくないことであると同時に、新規の知識吸収を貪欲に行っている証左でもあります。</a:t>
            </a:r>
            <a:endParaRPr lang="en-US" altLang="ja-JP" dirty="0"/>
          </a:p>
          <a:p>
            <a:pPr marL="0" indent="0">
              <a:buNone/>
            </a:pPr>
            <a:r>
              <a:rPr lang="ja-JP" altLang="en-US" dirty="0"/>
              <a:t>これらに関しては、そもそも上流が性能よすぎて破綻のしようがない、ということもよくあるので、必ずしもというわけではありませんが。</a:t>
            </a:r>
            <a:endParaRPr lang="en-US" altLang="ja-JP" dirty="0"/>
          </a:p>
        </p:txBody>
      </p:sp>
    </p:spTree>
    <p:extLst>
      <p:ext uri="{BB962C8B-B14F-4D97-AF65-F5344CB8AC3E}">
        <p14:creationId xmlns:p14="http://schemas.microsoft.com/office/powerpoint/2010/main" val="116938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頭脳労働</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エンジニア、は頭脳労働者、とされる職種となります。一見すると、エンジニアの良しあし、というのは「エンジニア以外」にはほとんどわかりません。</a:t>
            </a:r>
            <a:endParaRPr lang="en-US" altLang="ja-JP" dirty="0"/>
          </a:p>
          <a:p>
            <a:pPr marL="0" indent="0">
              <a:buNone/>
            </a:pPr>
            <a:r>
              <a:rPr lang="ja-JP" altLang="en-US" dirty="0"/>
              <a:t>逆に言えば、エンジニアには「思考しているエンジニア」と「思考の浅いエンジニア」が見分けられてしまう、ということです。これは、言葉の選び方や、質問に対する回答、その応酬の中でなど、かなり短いコミュニケーションの中で短時間で見分けてしまうことが多いです。</a:t>
            </a:r>
            <a:endParaRPr lang="en-US" altLang="ja-JP" dirty="0"/>
          </a:p>
          <a:p>
            <a:pPr marL="0" indent="0">
              <a:buNone/>
            </a:pPr>
            <a:r>
              <a:rPr lang="ja-JP" altLang="en-US" dirty="0"/>
              <a:t>さて、思考している、とはどういうことでしょうか。</a:t>
            </a:r>
            <a:endParaRPr lang="en-US" altLang="ja-JP" dirty="0"/>
          </a:p>
          <a:p>
            <a:pPr marL="0" indent="0">
              <a:buNone/>
            </a:pPr>
            <a:r>
              <a:rPr lang="ja-JP" altLang="en-US" dirty="0"/>
              <a:t>例えば、みなさん今夜のごはんを何か作らないといけませんよ、となったとき、今何を考えるでしょうか。</a:t>
            </a:r>
            <a:endParaRPr lang="en-US" altLang="ja-JP" dirty="0"/>
          </a:p>
        </p:txBody>
      </p:sp>
    </p:spTree>
    <p:extLst>
      <p:ext uri="{BB962C8B-B14F-4D97-AF65-F5344CB8AC3E}">
        <p14:creationId xmlns:p14="http://schemas.microsoft.com/office/powerpoint/2010/main" val="35815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思考の深度</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例えば、一般的ならこうなります。</a:t>
            </a:r>
            <a:endParaRPr lang="en-US" altLang="ja-JP" dirty="0"/>
          </a:p>
          <a:p>
            <a:pPr marL="457200" indent="-457200">
              <a:buFont typeface="+mj-lt"/>
              <a:buAutoNum type="arabicPeriod"/>
            </a:pPr>
            <a:r>
              <a:rPr lang="ja-JP" altLang="en-US" dirty="0"/>
              <a:t>今夜はカレーにしよう</a:t>
            </a:r>
            <a:endParaRPr lang="en-US" altLang="ja-JP" dirty="0"/>
          </a:p>
          <a:p>
            <a:pPr marL="685800" lvl="1" indent="-457200">
              <a:buFont typeface="+mj-lt"/>
              <a:buAutoNum type="arabicPeriod"/>
            </a:pPr>
            <a:r>
              <a:rPr lang="ja-JP" altLang="en-US" dirty="0"/>
              <a:t>カレーだから肉とじゃがいもと玉ねぎと人参とルーが要る</a:t>
            </a:r>
            <a:endParaRPr lang="en-US" altLang="ja-JP" dirty="0"/>
          </a:p>
          <a:p>
            <a:pPr marL="685800" lvl="1" indent="-457200">
              <a:buFont typeface="+mj-lt"/>
              <a:buAutoNum type="arabicPeriod"/>
            </a:pPr>
            <a:r>
              <a:rPr lang="ja-JP" altLang="en-US" dirty="0"/>
              <a:t>じゃがいもはまだあったので肉と玉ねぎと人参とルーを買って帰ろう。</a:t>
            </a:r>
            <a:endParaRPr lang="en-US" altLang="ja-JP" dirty="0"/>
          </a:p>
          <a:p>
            <a:pPr marL="0" indent="0">
              <a:buNone/>
            </a:pPr>
            <a:r>
              <a:rPr lang="ja-JP" altLang="en-US" dirty="0"/>
              <a:t>一方で、じゃあ思考が深い、とはどういうことかというと、</a:t>
            </a:r>
            <a:endParaRPr lang="en-US" altLang="ja-JP" dirty="0"/>
          </a:p>
          <a:p>
            <a:pPr marL="571500" lvl="1" indent="-342900">
              <a:buFont typeface="+mj-lt"/>
              <a:buAutoNum type="arabicPeriod" startAt="3"/>
            </a:pPr>
            <a:r>
              <a:rPr lang="ja-JP" altLang="en-US" dirty="0"/>
              <a:t>帰りに～～のスーパーによればいいだろうか</a:t>
            </a:r>
            <a:endParaRPr lang="en-US" altLang="ja-JP" dirty="0"/>
          </a:p>
          <a:p>
            <a:pPr marL="571500" lvl="1" indent="-342900">
              <a:buFont typeface="+mj-lt"/>
              <a:buAutoNum type="arabicPeriod" startAt="3"/>
            </a:pPr>
            <a:r>
              <a:rPr lang="ja-JP" altLang="en-US" dirty="0"/>
              <a:t>～～のスーパーは９時閉店だから間に合うためにはここを</a:t>
            </a:r>
            <a:r>
              <a:rPr lang="en-US" altLang="ja-JP" dirty="0"/>
              <a:t>8</a:t>
            </a:r>
            <a:r>
              <a:rPr lang="ja-JP" altLang="en-US" dirty="0"/>
              <a:t>時には出ないといけない</a:t>
            </a:r>
            <a:endParaRPr lang="en-US" altLang="ja-JP" dirty="0"/>
          </a:p>
          <a:p>
            <a:pPr marL="571500" lvl="1" indent="-342900">
              <a:buFont typeface="+mj-lt"/>
              <a:buAutoNum type="arabicPeriod" startAt="3"/>
            </a:pPr>
            <a:r>
              <a:rPr lang="en-US" altLang="ja-JP" dirty="0"/>
              <a:t>8</a:t>
            </a:r>
            <a:r>
              <a:rPr lang="ja-JP" altLang="en-US" dirty="0"/>
              <a:t>時に出るためにはこの仕事を</a:t>
            </a:r>
            <a:r>
              <a:rPr lang="en-US" altLang="ja-JP" dirty="0"/>
              <a:t>7</a:t>
            </a:r>
            <a:r>
              <a:rPr lang="ja-JP" altLang="en-US" dirty="0"/>
              <a:t>時までに片づけないといけない</a:t>
            </a:r>
            <a:endParaRPr lang="en-US" altLang="ja-JP" dirty="0"/>
          </a:p>
          <a:p>
            <a:pPr marL="571500" lvl="1" indent="-342900">
              <a:buFont typeface="+mj-lt"/>
              <a:buAutoNum type="arabicPeriod" startAt="3"/>
            </a:pPr>
            <a:r>
              <a:rPr lang="en-US" altLang="ja-JP" dirty="0"/>
              <a:t>7</a:t>
            </a:r>
            <a:r>
              <a:rPr lang="ja-JP" altLang="en-US" dirty="0"/>
              <a:t>時までに片づけるには今のペースでは間に合わない、どうするか　→　ここで次の思考</a:t>
            </a:r>
            <a:endParaRPr lang="en-US" altLang="ja-JP" dirty="0"/>
          </a:p>
          <a:p>
            <a:pPr marL="0" indent="0">
              <a:buNone/>
            </a:pPr>
            <a:endParaRPr lang="en-US" altLang="ja-JP" dirty="0"/>
          </a:p>
        </p:txBody>
      </p:sp>
    </p:spTree>
    <p:extLst>
      <p:ext uri="{BB962C8B-B14F-4D97-AF65-F5344CB8AC3E}">
        <p14:creationId xmlns:p14="http://schemas.microsoft.com/office/powerpoint/2010/main" val="206932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思考の並列度と速度</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さて、このような思考をシーケンシャル（直列）につなげていたら時間がかかりますので、この思考をいくつかのスレッドで脳内で並列化して処理します。そもそもカレーを作ることと仕事を</a:t>
            </a:r>
            <a:r>
              <a:rPr lang="en-US" altLang="ja-JP" dirty="0"/>
              <a:t>7</a:t>
            </a:r>
            <a:r>
              <a:rPr lang="ja-JP" altLang="en-US" dirty="0"/>
              <a:t>時までに終わらせることは別の話なので、それぞれを別建てで考えることが（できる人は）できます。</a:t>
            </a:r>
            <a:endParaRPr lang="en-US" altLang="ja-JP" dirty="0"/>
          </a:p>
          <a:p>
            <a:pPr marL="0" indent="0">
              <a:buNone/>
            </a:pPr>
            <a:r>
              <a:rPr lang="ja-JP" altLang="en-US" dirty="0"/>
              <a:t>ただ、並列思考はちょっと基本的にむつかしいので、シーケンシャルに考える場合、これはもう一つ一つの思考処理をとにかく高速にするしかありません。</a:t>
            </a:r>
            <a:endParaRPr lang="en-US" altLang="ja-JP" dirty="0"/>
          </a:p>
          <a:p>
            <a:pPr marL="0" indent="0">
              <a:buNone/>
            </a:pPr>
            <a:r>
              <a:rPr lang="ja-JP" altLang="en-US" dirty="0"/>
              <a:t>これは</a:t>
            </a:r>
            <a:r>
              <a:rPr lang="en-US" altLang="ja-JP" dirty="0"/>
              <a:t>CPU</a:t>
            </a:r>
            <a:r>
              <a:rPr lang="ja-JP" altLang="en-US" dirty="0"/>
              <a:t>のクロック数が速い、というのと言っていることは同じです。</a:t>
            </a:r>
            <a:endParaRPr lang="en-US" altLang="ja-JP" dirty="0"/>
          </a:p>
          <a:p>
            <a:pPr marL="0" indent="0">
              <a:buNone/>
            </a:pPr>
            <a:r>
              <a:rPr lang="ja-JP" altLang="en-US" dirty="0"/>
              <a:t>この思考を高速に回せる人のことを、一般には頭の回転が良い、と言い、エンジニア界隈においては「頭の良さ」よりもこの「回転の速さ」のほうが圧倒的に重要です。</a:t>
            </a:r>
            <a:endParaRPr lang="en-US" altLang="ja-JP" dirty="0"/>
          </a:p>
          <a:p>
            <a:pPr marL="0" indent="0">
              <a:buNone/>
            </a:pPr>
            <a:r>
              <a:rPr lang="ja-JP" altLang="en-US" dirty="0"/>
              <a:t>そして、この頭の回転の速さ、というものはトレーニングの積み重ねで加速していくものであり、何かコツがあって身につくようなものではありません。</a:t>
            </a:r>
            <a:endParaRPr lang="en-US" altLang="ja-JP" dirty="0"/>
          </a:p>
        </p:txBody>
      </p:sp>
    </p:spTree>
    <p:extLst>
      <p:ext uri="{BB962C8B-B14F-4D97-AF65-F5344CB8AC3E}">
        <p14:creationId xmlns:p14="http://schemas.microsoft.com/office/powerpoint/2010/main" val="20752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5032</TotalTime>
  <Words>2280</Words>
  <Application>Microsoft Office PowerPoint</Application>
  <PresentationFormat>ワイド画面</PresentationFormat>
  <Paragraphs>121</Paragraphs>
  <Slides>15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15</vt:i4>
      </vt:variant>
    </vt:vector>
  </HeadingPairs>
  <TitlesOfParts>
    <vt:vector size="18" baseType="lpstr">
      <vt:lpstr>Meiryo UI</vt:lpstr>
      <vt:lpstr>Arial</vt:lpstr>
      <vt:lpstr>ひし形グリッド 16 x 9</vt:lpstr>
      <vt:lpstr>インフラ構築２</vt:lpstr>
      <vt:lpstr>下流工程との向き合い方</vt:lpstr>
      <vt:lpstr>上流工程とは何か</vt:lpstr>
      <vt:lpstr>スキルを伸ばす</vt:lpstr>
      <vt:lpstr>情報の取り扱い、技術向上</vt:lpstr>
      <vt:lpstr>下流工程から上流へのステップアップ</vt:lpstr>
      <vt:lpstr>頭脳労働</vt:lpstr>
      <vt:lpstr>思考の深度</vt:lpstr>
      <vt:lpstr>思考の並列度と速度</vt:lpstr>
      <vt:lpstr>思考の取捨選択１</vt:lpstr>
      <vt:lpstr>思考の取捨選択２</vt:lpstr>
      <vt:lpstr>思考を深くする</vt:lpstr>
      <vt:lpstr>思考のトポロジーツリー</vt:lpstr>
      <vt:lpstr>思考分岐と深度のもたらすもの</vt:lpstr>
      <vt:lpstr>ここまでの結論として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7</cp:revision>
  <dcterms:created xsi:type="dcterms:W3CDTF">2018-03-29T15:15:54Z</dcterms:created>
  <dcterms:modified xsi:type="dcterms:W3CDTF">2024-01-16T09:10:42Z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