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06" autoAdjust="0"/>
  </p:normalViewPr>
  <p:slideViewPr>
    <p:cSldViewPr snapToGrid="0">
      <p:cViewPr varScale="1">
        <p:scale>
          <a:sx n="91" d="100"/>
          <a:sy n="91" d="100"/>
        </p:scale>
        <p:origin x="322"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2024年1月25日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2024年1月25日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kumimoji="1" lang="ja-JP" altLang="en-US" dirty="0"/>
              <a:t>インフラ構築３</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実際の下流工程</a:t>
            </a:r>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下流工程の責任</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lang="ja-JP" altLang="en-US" dirty="0"/>
              <a:t>ここまでくれば、下流工程の負っている責任、というものが見えてきたのではないでしょうか。</a:t>
            </a:r>
            <a:endParaRPr lang="en-US" altLang="ja-JP" dirty="0"/>
          </a:p>
          <a:p>
            <a:pPr marL="0" indent="0">
              <a:buNone/>
            </a:pPr>
            <a:r>
              <a:rPr lang="ja-JP" altLang="en-US" dirty="0"/>
              <a:t>上流工程は設計とロジックに責任を負うわけですが、下流工程はそれとは別に「実装に対して」責任を負うわけです。</a:t>
            </a:r>
            <a:endParaRPr lang="en-US" altLang="ja-JP" dirty="0"/>
          </a:p>
          <a:p>
            <a:pPr marL="0" indent="0">
              <a:buNone/>
            </a:pPr>
            <a:r>
              <a:rPr lang="ja-JP" altLang="en-US" dirty="0"/>
              <a:t>つまり、この実装において「思ってた動作と違っていた」などで上流に対して修正を言い出すというのが「要件定義のロールバック」という行為になります。</a:t>
            </a:r>
            <a:endParaRPr lang="en-US" altLang="ja-JP" dirty="0"/>
          </a:p>
          <a:p>
            <a:pPr marL="0" indent="0">
              <a:buNone/>
            </a:pPr>
            <a:r>
              <a:rPr lang="ja-JP" altLang="en-US" dirty="0"/>
              <a:t>なので、要件定義に下流が参加しない、というのはそもそもありえない、ということです。上流は下流に対して、「実装時に問題が起きないか？」を問うているわけで、下流はそれに「問題ない」として要件定義をクローズしていくわけです。</a:t>
            </a:r>
            <a:endParaRPr lang="en-US" altLang="ja-JP" dirty="0"/>
          </a:p>
          <a:p>
            <a:pPr marL="0" indent="0">
              <a:buNone/>
            </a:pPr>
            <a:r>
              <a:rPr lang="ja-JP" altLang="en-US" dirty="0"/>
              <a:t>どうでしょうか。なんとなく下流工程が見えてきたのではないでしょうか？</a:t>
            </a:r>
            <a:endParaRPr lang="en-US" altLang="ja-JP" dirty="0"/>
          </a:p>
          <a:p>
            <a:pPr marL="0" indent="0">
              <a:buNone/>
            </a:pPr>
            <a:r>
              <a:rPr lang="ja-JP" altLang="en-US" dirty="0"/>
              <a:t>皆さんの運用保守オペレーションに比べ、下流工程はどんな印象を抱きましたか？</a:t>
            </a:r>
            <a:endParaRPr lang="en-US" altLang="ja-JP" dirty="0"/>
          </a:p>
        </p:txBody>
      </p:sp>
    </p:spTree>
    <p:extLst>
      <p:ext uri="{BB962C8B-B14F-4D97-AF65-F5344CB8AC3E}">
        <p14:creationId xmlns:p14="http://schemas.microsoft.com/office/powerpoint/2010/main" val="200437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下流工程で求められるスキルセット</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fontScale="92500"/>
          </a:bodyPr>
          <a:lstStyle/>
          <a:p>
            <a:pPr marL="0" indent="0">
              <a:buNone/>
            </a:pPr>
            <a:r>
              <a:rPr lang="ja-JP" altLang="en-US" dirty="0"/>
              <a:t>さて、下流工程はこのように、決して上流で何もかも決められていてそれを受けて唯々諾々と作業をするだけのフェーズではない、というのは理解いただけたのではないかと思います。</a:t>
            </a:r>
            <a:endParaRPr lang="en-US" altLang="ja-JP" dirty="0"/>
          </a:p>
          <a:p>
            <a:pPr marL="0" indent="0">
              <a:buNone/>
            </a:pPr>
            <a:r>
              <a:rPr lang="ja-JP" altLang="en-US" dirty="0"/>
              <a:t>このため、下流工程を担うプレイヤーに求められるのは以下のようなものになります。</a:t>
            </a:r>
            <a:endParaRPr lang="en-US" altLang="ja-JP" dirty="0"/>
          </a:p>
          <a:p>
            <a:r>
              <a:rPr lang="ja-JP" altLang="en-US" dirty="0"/>
              <a:t>実装に使用するサービスやアプリケーションに対する知見</a:t>
            </a:r>
            <a:endParaRPr lang="en-US" altLang="ja-JP" dirty="0"/>
          </a:p>
          <a:p>
            <a:r>
              <a:rPr lang="ja-JP" altLang="en-US" dirty="0"/>
              <a:t>実装を設計できる実装設計能力</a:t>
            </a:r>
            <a:endParaRPr lang="en-US" altLang="ja-JP" dirty="0"/>
          </a:p>
          <a:p>
            <a:r>
              <a:rPr lang="ja-JP" altLang="en-US" dirty="0"/>
              <a:t>要件定義などできちんとディスカッションできるディスカッション能力</a:t>
            </a:r>
            <a:endParaRPr lang="en-US" altLang="ja-JP" dirty="0"/>
          </a:p>
          <a:p>
            <a:pPr marL="0" indent="0">
              <a:buNone/>
            </a:pPr>
            <a:r>
              <a:rPr lang="ja-JP" altLang="en-US" dirty="0"/>
              <a:t>技術面におけるスキルセットが最も強く求められる領域ではあるものの、それ以外要らない、というフェーズではありません。</a:t>
            </a:r>
            <a:endParaRPr lang="en-US" altLang="ja-JP" dirty="0"/>
          </a:p>
          <a:p>
            <a:pPr marL="0" indent="0">
              <a:buNone/>
            </a:pPr>
            <a:r>
              <a:rPr lang="en-US" altLang="ja-JP" dirty="0"/>
              <a:t>※</a:t>
            </a:r>
            <a:r>
              <a:rPr lang="ja-JP" altLang="en-US" dirty="0"/>
              <a:t>冒頭で職業エンジニア、と称した職種がこれにあたりますが、正直オペレーターに毛が生えただけです。</a:t>
            </a:r>
            <a:endParaRPr lang="en-US" altLang="ja-JP" dirty="0"/>
          </a:p>
        </p:txBody>
      </p:sp>
    </p:spTree>
    <p:extLst>
      <p:ext uri="{BB962C8B-B14F-4D97-AF65-F5344CB8AC3E}">
        <p14:creationId xmlns:p14="http://schemas.microsoft.com/office/powerpoint/2010/main" val="259098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実装に使用するサービスやアプリケーションに対する知見</a:t>
            </a:r>
            <a:endParaRPr lang="en-US" altLang="ja-JP"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lang="ja-JP" altLang="en-US" dirty="0"/>
              <a:t>当たり前ですが、何事にも初めて、というのはあります。</a:t>
            </a:r>
            <a:endParaRPr lang="en-US" altLang="ja-JP" dirty="0"/>
          </a:p>
          <a:p>
            <a:pPr marL="0" indent="0">
              <a:buNone/>
            </a:pPr>
            <a:r>
              <a:rPr lang="ja-JP" altLang="en-US" dirty="0"/>
              <a:t>初めて使用するアプリケーション、サービス、機能、動作 </a:t>
            </a:r>
            <a:r>
              <a:rPr lang="en-US" altLang="ja-JP" dirty="0" err="1"/>
              <a:t>etc,etc</a:t>
            </a:r>
            <a:r>
              <a:rPr lang="en-US" altLang="ja-JP" dirty="0"/>
              <a:t>.</a:t>
            </a:r>
          </a:p>
          <a:p>
            <a:pPr marL="0" indent="0">
              <a:buNone/>
            </a:pPr>
            <a:r>
              <a:rPr lang="ja-JP" altLang="en-US" dirty="0"/>
              <a:t>これらは当然初めてなのだから何も知りません。なので何も知りません。と下流が答えたら、一生「初めて」はやってきません。</a:t>
            </a:r>
            <a:endParaRPr lang="en-US" altLang="ja-JP" dirty="0"/>
          </a:p>
          <a:p>
            <a:pPr marL="0" indent="0">
              <a:buNone/>
            </a:pPr>
            <a:r>
              <a:rPr lang="ja-JP" altLang="en-US" dirty="0"/>
              <a:t>これが、エンジニアは一生勉強である、と言われる最大のポイントと言えます。初めてだからできません、はエンジニアであるならば絶対に口にしてはいけません。初めてを積み上げない限り、あなたのスキルセットは増えません。</a:t>
            </a:r>
            <a:endParaRPr lang="en-US" altLang="ja-JP" dirty="0"/>
          </a:p>
          <a:p>
            <a:pPr marL="0" indent="0">
              <a:buNone/>
            </a:pPr>
            <a:r>
              <a:rPr lang="ja-JP" altLang="en-US" dirty="0"/>
              <a:t>で、あるならその「初めて」を「初めて」ではない状態にしておくか、「初めて」でも使用できるように学習を積み上げるしかありません。仕事は学校ではないので、仕事で使ったことがないから知りません、わかりませんというのはそもそも上流からの信頼を失う行為でしかありません。</a:t>
            </a:r>
            <a:endParaRPr lang="en-US" altLang="ja-JP" dirty="0"/>
          </a:p>
        </p:txBody>
      </p:sp>
    </p:spTree>
    <p:extLst>
      <p:ext uri="{BB962C8B-B14F-4D97-AF65-F5344CB8AC3E}">
        <p14:creationId xmlns:p14="http://schemas.microsoft.com/office/powerpoint/2010/main" val="401470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実装を設計できる実装設計能力</a:t>
            </a:r>
            <a:endParaRPr lang="en-US" altLang="ja-JP"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lang="ja-JP" altLang="en-US" dirty="0"/>
              <a:t>次に、実際の構築ができる必要がありますから、それに関する実装能力が求められます。</a:t>
            </a:r>
            <a:endParaRPr lang="en-US" altLang="ja-JP" dirty="0"/>
          </a:p>
          <a:p>
            <a:pPr marL="0" indent="0">
              <a:buNone/>
            </a:pPr>
            <a:r>
              <a:rPr lang="ja-JP" altLang="en-US" dirty="0"/>
              <a:t>当然ですが、アプリケーションやサービスは単体で完結していることなどほとんどありません。これを「周辺領域」と呼びます。</a:t>
            </a:r>
            <a:endParaRPr lang="en-US" altLang="ja-JP" dirty="0"/>
          </a:p>
          <a:p>
            <a:pPr marL="0" indent="0">
              <a:buNone/>
            </a:pPr>
            <a:r>
              <a:rPr lang="ja-JP" altLang="en-US" dirty="0"/>
              <a:t>これは、「インフラ」にとっての周辺領域というものもありますし、各アプリケーションやサービス個々にも周辺領域があり、これらの知見をそろえて初めて実装できるわけです。</a:t>
            </a:r>
            <a:endParaRPr lang="en-US" altLang="ja-JP" dirty="0"/>
          </a:p>
          <a:p>
            <a:pPr marL="0" indent="0">
              <a:buNone/>
            </a:pPr>
            <a:r>
              <a:rPr lang="ja-JP" altLang="en-US" dirty="0"/>
              <a:t>この周辺領域への知見を含めて実際に構築する、という行為になるわけですが、そのための能力、ということになります。</a:t>
            </a:r>
            <a:endParaRPr lang="en-US" altLang="ja-JP" dirty="0"/>
          </a:p>
          <a:p>
            <a:pPr marL="0" indent="0">
              <a:buNone/>
            </a:pPr>
            <a:r>
              <a:rPr lang="ja-JP" altLang="en-US" dirty="0"/>
              <a:t>簡単に言うなら、「どれだけ手を動かしたか？」がこれに直結しており、いわゆる「実技技能」にあたります。逆に言えば、手を動かさないプレイヤーにはこの能力はほぼ身につきません。</a:t>
            </a:r>
            <a:endParaRPr lang="en-US" altLang="ja-JP" dirty="0"/>
          </a:p>
        </p:txBody>
      </p:sp>
    </p:spTree>
    <p:extLst>
      <p:ext uri="{BB962C8B-B14F-4D97-AF65-F5344CB8AC3E}">
        <p14:creationId xmlns:p14="http://schemas.microsoft.com/office/powerpoint/2010/main" val="271018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ディスカッションできるディスカッション能力</a:t>
            </a:r>
            <a:endParaRPr lang="en-US" altLang="ja-JP"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lang="ja-JP" altLang="en-US" dirty="0"/>
              <a:t>最後にディスカッション能力です。自分の意見を言う、相手の意見を聞く（＝理解する）相手の言いたいことを咀嚼する（＝分解）、自分の意見とのすり合わせを行って意見を示す（＝構築）です。</a:t>
            </a:r>
            <a:endParaRPr lang="en-US" altLang="ja-JP" dirty="0"/>
          </a:p>
          <a:p>
            <a:pPr marL="0" indent="0">
              <a:buNone/>
            </a:pPr>
            <a:r>
              <a:rPr lang="ja-JP" altLang="en-US" dirty="0"/>
              <a:t>これも、エンジニア思考に基づいて行わなければ、ただの乱暴な穴だらけの意見だったり、思い付きでの言葉あるいはマウント合戦になります。エンジニア同士のディスカッションにおいて、もっとも忌避されるべき行為と言えます。</a:t>
            </a:r>
            <a:endParaRPr lang="en-US" altLang="ja-JP" dirty="0"/>
          </a:p>
          <a:p>
            <a:pPr marL="0" indent="0">
              <a:buNone/>
            </a:pPr>
            <a:r>
              <a:rPr lang="ja-JP" altLang="en-US" dirty="0"/>
              <a:t>なぜなら、相手は相応の時間コストと思考コストを支払い、あなたの意見を聞いているのです。</a:t>
            </a:r>
            <a:endParaRPr lang="en-US" altLang="ja-JP" dirty="0"/>
          </a:p>
          <a:p>
            <a:pPr marL="0" indent="0">
              <a:buNone/>
            </a:pPr>
            <a:r>
              <a:rPr lang="ja-JP" altLang="en-US" dirty="0"/>
              <a:t>それがただの思い付きとかその場しのぎの言葉だったりすれば、相手にただ無駄なコストを強要していることになります。これで相手が怒らないと思っているのなら、あなたはビジネスマンとして失格です。</a:t>
            </a:r>
            <a:endParaRPr lang="en-US" altLang="ja-JP" dirty="0"/>
          </a:p>
          <a:p>
            <a:pPr marL="0" indent="0">
              <a:buNone/>
            </a:pPr>
            <a:r>
              <a:rPr lang="ja-JP" altLang="en-US" dirty="0"/>
              <a:t>思考の高速化も、思考の深度を上げるのも、すべてこのための準備です。</a:t>
            </a:r>
            <a:endParaRPr lang="en-US" altLang="ja-JP" dirty="0"/>
          </a:p>
        </p:txBody>
      </p:sp>
    </p:spTree>
    <p:extLst>
      <p:ext uri="{BB962C8B-B14F-4D97-AF65-F5344CB8AC3E}">
        <p14:creationId xmlns:p14="http://schemas.microsoft.com/office/powerpoint/2010/main" val="66508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正しく意見を交換する</a:t>
            </a:r>
            <a:endParaRPr lang="en-US" altLang="ja-JP"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lang="ja-JP" altLang="en-US" dirty="0"/>
              <a:t>上流との交渉は基本的にハードです。なぜなら、たいていの場合相手のほうが上位のスキルセットを有するプレーヤーだからです。</a:t>
            </a:r>
            <a:br>
              <a:rPr lang="en-US" altLang="ja-JP" dirty="0"/>
            </a:br>
            <a:r>
              <a:rPr lang="ja-JP" altLang="en-US" dirty="0"/>
              <a:t>あなたができないと思っていることも、上流からはできて当然のことであることも少なくないでしょうし、それができないと設計が破綻することもあるでしょう。</a:t>
            </a:r>
            <a:endParaRPr lang="en-US" altLang="ja-JP" dirty="0"/>
          </a:p>
          <a:p>
            <a:pPr marL="0" indent="0">
              <a:buNone/>
            </a:pPr>
            <a:r>
              <a:rPr lang="ja-JP" altLang="en-US" dirty="0"/>
              <a:t>結局のところ、あなたが思いつく「できない理由」はほとんどの場合上流からは「言い訳」にしか見えません。なので、「できない理由」を探すのはやめてください。探すのは、「どうすれば可能か」です。その条件がシビアであれば、上流が引くか、もっと簡単な方法を提示するでしょう。</a:t>
            </a:r>
            <a:br>
              <a:rPr lang="en-US" altLang="ja-JP" dirty="0"/>
            </a:br>
            <a:r>
              <a:rPr lang="en-US" altLang="ja-JP" b="1" dirty="0">
                <a:solidFill>
                  <a:srgbClr val="FF0000"/>
                </a:solidFill>
              </a:rPr>
              <a:t>※IT</a:t>
            </a:r>
            <a:r>
              <a:rPr lang="ja-JP" altLang="en-US" b="1" dirty="0">
                <a:solidFill>
                  <a:srgbClr val="FF0000"/>
                </a:solidFill>
              </a:rPr>
              <a:t>において技術的にできないこと、というのは現実的にはあまりないのです。</a:t>
            </a:r>
            <a:endParaRPr lang="en-US" altLang="ja-JP" b="1" dirty="0">
              <a:solidFill>
                <a:srgbClr val="FF0000"/>
              </a:solidFill>
            </a:endParaRPr>
          </a:p>
          <a:p>
            <a:pPr marL="0" indent="0">
              <a:buNone/>
            </a:pPr>
            <a:r>
              <a:rPr lang="ja-JP" altLang="en-US" dirty="0"/>
              <a:t>どうしても相手のほうがスキルセットで上であるなら、気後れすることもあるかもしれません。</a:t>
            </a:r>
            <a:endParaRPr lang="en-US" altLang="ja-JP" dirty="0"/>
          </a:p>
          <a:p>
            <a:pPr marL="0" indent="0">
              <a:buNone/>
            </a:pPr>
            <a:r>
              <a:rPr lang="ja-JP" altLang="en-US" dirty="0"/>
              <a:t>それでも下流が引く、というのは基本的にはしないほうが良いです。下流が引くときは、「指摘された方法で可能である」というのが正しく理解できた場合だけです。</a:t>
            </a:r>
            <a:endParaRPr lang="en-US" altLang="ja-JP" dirty="0"/>
          </a:p>
        </p:txBody>
      </p:sp>
    </p:spTree>
    <p:extLst>
      <p:ext uri="{BB962C8B-B14F-4D97-AF65-F5344CB8AC3E}">
        <p14:creationId xmlns:p14="http://schemas.microsoft.com/office/powerpoint/2010/main" val="210975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構築作業</a:t>
            </a:r>
            <a:endParaRPr lang="en-US" altLang="ja-JP"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lang="ja-JP" altLang="en-US" dirty="0"/>
              <a:t>要件定義を通じて、十分に上流とのコミュニケーションがとれ、理解度が引きあがったのならば、あとはただの作業です。</a:t>
            </a:r>
            <a:endParaRPr lang="en-US" altLang="ja-JP" dirty="0"/>
          </a:p>
          <a:p>
            <a:pPr marL="0" indent="0">
              <a:buNone/>
            </a:pPr>
            <a:r>
              <a:rPr lang="ja-JP" altLang="en-US" dirty="0"/>
              <a:t>作業を設計し、設計を満たすよう構築設計をもとにして実装するだけです。</a:t>
            </a:r>
            <a:endParaRPr lang="en-US" altLang="ja-JP" dirty="0"/>
          </a:p>
          <a:p>
            <a:pPr marL="0" indent="0">
              <a:buNone/>
            </a:pPr>
            <a:r>
              <a:rPr lang="ja-JP" altLang="en-US" dirty="0"/>
              <a:t>実はこの部分に関しては本来それほど困ることはありません。ここで困る、というのはそもそもサービスやアプリケーションへの理解が十分でなく、「思ってたのと違った」ということが多発する場合です。</a:t>
            </a:r>
            <a:endParaRPr lang="en-US" altLang="ja-JP" dirty="0"/>
          </a:p>
          <a:p>
            <a:pPr marL="0" indent="0">
              <a:buNone/>
            </a:pPr>
            <a:r>
              <a:rPr lang="ja-JP" altLang="en-US" dirty="0"/>
              <a:t>そして、多くの人が「ここが難しい、スキルが要る」と思ってる勘違いポイントでもあります。</a:t>
            </a:r>
            <a:br>
              <a:rPr lang="en-US" altLang="ja-JP" dirty="0"/>
            </a:br>
            <a:r>
              <a:rPr lang="ja-JP" altLang="en-US" dirty="0"/>
              <a:t>つまり、ここにコストが多く発生するということは、単純に下流工程プレイヤーの研鑽不足に起因することがほとんどであり、つまりは自業自得に近いです。</a:t>
            </a:r>
            <a:endParaRPr lang="en-US" altLang="ja-JP" dirty="0"/>
          </a:p>
          <a:p>
            <a:pPr marL="0" indent="0">
              <a:buNone/>
            </a:pPr>
            <a:r>
              <a:rPr lang="ja-JP" altLang="en-US" dirty="0"/>
              <a:t>そしてここの段階で「思ってたのと違った」ので要件定義、つまり上流に「変更を要請する」ということが、上流から見たときにどう見えるか、というのは容易に想像がつくでしょう。</a:t>
            </a:r>
            <a:endParaRPr lang="en-US" altLang="ja-JP" dirty="0"/>
          </a:p>
        </p:txBody>
      </p:sp>
    </p:spTree>
    <p:extLst>
      <p:ext uri="{BB962C8B-B14F-4D97-AF65-F5344CB8AC3E}">
        <p14:creationId xmlns:p14="http://schemas.microsoft.com/office/powerpoint/2010/main" val="327615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テスト</a:t>
            </a:r>
            <a:endParaRPr lang="en-US" altLang="ja-JP"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lang="ja-JP" altLang="en-US" dirty="0"/>
              <a:t>当然ですが、下流工程は上流工程に対して実装責任があるので、テストとその結果に基づいて「正しく動きますよ」というのを保証するのが下流工程の責任です。</a:t>
            </a:r>
            <a:endParaRPr lang="en-US" altLang="ja-JP" dirty="0"/>
          </a:p>
          <a:p>
            <a:pPr marL="0" indent="0">
              <a:buNone/>
            </a:pPr>
            <a:r>
              <a:rPr lang="ja-JP" altLang="en-US" dirty="0"/>
              <a:t>これをもとに上流はクライアントにエビデンスとして示す要素でもあり、実装において最も重要とも言えます。</a:t>
            </a:r>
            <a:endParaRPr lang="en-US" altLang="ja-JP" dirty="0"/>
          </a:p>
          <a:p>
            <a:pPr marL="0" indent="0">
              <a:buNone/>
            </a:pPr>
            <a:r>
              <a:rPr lang="ja-JP" altLang="en-US" dirty="0"/>
              <a:t>このため、このテストに関しては上流で「こういうことが正しければ正しいと言える」というシナリオを組むことが多いですが、必要に応じて「こういう実装にしたのでこういう動きをしますよ」ということを示すのもテストの役割です。</a:t>
            </a:r>
            <a:endParaRPr lang="en-US" altLang="ja-JP" dirty="0"/>
          </a:p>
          <a:p>
            <a:pPr marL="0" indent="0">
              <a:buNone/>
            </a:pPr>
            <a:r>
              <a:rPr lang="ja-JP" altLang="en-US" dirty="0"/>
              <a:t>つまり、テストシナリオとは上流と下流双方が必要なものを持ち寄って完成させるものです。</a:t>
            </a:r>
            <a:endParaRPr lang="en-US" altLang="ja-JP" dirty="0"/>
          </a:p>
          <a:p>
            <a:pPr marL="0" indent="0">
              <a:buNone/>
            </a:pPr>
            <a:r>
              <a:rPr lang="ja-JP" altLang="en-US" dirty="0"/>
              <a:t>上流が持ってくるテスト項目は受け入れテスト項目と言えますが、これに下流がテスト項目を追加することを上流が否定することはほぼありません。</a:t>
            </a:r>
            <a:br>
              <a:rPr lang="en-US" altLang="ja-JP" dirty="0"/>
            </a:br>
            <a:r>
              <a:rPr lang="en-US" altLang="ja-JP" dirty="0"/>
              <a:t>※</a:t>
            </a:r>
            <a:r>
              <a:rPr lang="ja-JP" altLang="en-US" dirty="0"/>
              <a:t>顧客向けには不要、とすることはあるとは思いますが。</a:t>
            </a:r>
            <a:endParaRPr lang="en-US" altLang="ja-JP" dirty="0"/>
          </a:p>
        </p:txBody>
      </p:sp>
    </p:spTree>
    <p:extLst>
      <p:ext uri="{BB962C8B-B14F-4D97-AF65-F5344CB8AC3E}">
        <p14:creationId xmlns:p14="http://schemas.microsoft.com/office/powerpoint/2010/main" val="52651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下流工程の始まり</a:t>
            </a:r>
            <a:endParaRPr kumimoji="1" lang="ja-JP" altLang="en-US"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下流工程の初手は常に要件定義を理解することです。</a:t>
            </a:r>
            <a:endParaRPr kumimoji="1" lang="en-US" altLang="ja-JP" dirty="0"/>
          </a:p>
          <a:p>
            <a:pPr marL="0" indent="0">
              <a:buNone/>
            </a:pPr>
            <a:r>
              <a:rPr lang="ja-JP" altLang="en-US" dirty="0"/>
              <a:t>つまり、</a:t>
            </a:r>
            <a:endParaRPr lang="en-US" altLang="ja-JP" dirty="0"/>
          </a:p>
          <a:p>
            <a:r>
              <a:rPr kumimoji="1" lang="ja-JP" altLang="en-US" dirty="0"/>
              <a:t>何を、どう作らなければならないのか</a:t>
            </a:r>
            <a:endParaRPr kumimoji="1" lang="en-US" altLang="ja-JP" dirty="0"/>
          </a:p>
          <a:p>
            <a:r>
              <a:rPr lang="ja-JP" altLang="en-US" dirty="0"/>
              <a:t>満たさなければならない条件は何か</a:t>
            </a:r>
            <a:endParaRPr lang="en-US" altLang="ja-JP" dirty="0"/>
          </a:p>
          <a:p>
            <a:r>
              <a:rPr kumimoji="1" lang="ja-JP" altLang="en-US" dirty="0"/>
              <a:t>その際に課せられた制約は何か</a:t>
            </a:r>
            <a:endParaRPr kumimoji="1" lang="en-US" altLang="ja-JP" dirty="0"/>
          </a:p>
          <a:p>
            <a:pPr marL="0" indent="0">
              <a:buNone/>
            </a:pPr>
            <a:r>
              <a:rPr lang="ja-JP" altLang="en-US" dirty="0"/>
              <a:t>主だったところはこんなところでしょう。重たい案件の要件定義書は分厚いですし、軽い案件なら口頭やチャットベースレベルのこともあります。</a:t>
            </a:r>
            <a:endParaRPr lang="en-US" altLang="ja-JP" dirty="0"/>
          </a:p>
          <a:p>
            <a:pPr marL="0" indent="0">
              <a:buNone/>
            </a:pPr>
            <a:r>
              <a:rPr kumimoji="1" lang="ja-JP" altLang="en-US" dirty="0"/>
              <a:t>それを自分の中で咀嚼して、齟齬のない状態で理解する、というのがまず第一段階となります。</a:t>
            </a:r>
            <a:endParaRPr kumimoji="1" lang="en-US" altLang="ja-JP" dirty="0"/>
          </a:p>
        </p:txBody>
      </p:sp>
    </p:spTree>
    <p:extLst>
      <p:ext uri="{BB962C8B-B14F-4D97-AF65-F5344CB8AC3E}">
        <p14:creationId xmlns:p14="http://schemas.microsoft.com/office/powerpoint/2010/main" val="250954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誤認があるとどうなるか</a:t>
            </a:r>
            <a:endParaRPr kumimoji="1" lang="ja-JP" altLang="en-US"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kumimoji="1" lang="ja-JP" altLang="en-US" dirty="0"/>
              <a:t>この段階で、そもそも要件定義書の読み解きに失敗するとどうなるかというと、間違ったものを作ってしまいます。</a:t>
            </a:r>
            <a:endParaRPr kumimoji="1" lang="en-US" altLang="ja-JP" dirty="0"/>
          </a:p>
          <a:p>
            <a:pPr marL="0" indent="0">
              <a:buNone/>
            </a:pPr>
            <a:r>
              <a:rPr kumimoji="1" lang="ja-JP" altLang="en-US" dirty="0"/>
              <a:t>結果としてそれはやり直しになります。なので、もっとも恐ろしいのは</a:t>
            </a:r>
            <a:endParaRPr kumimoji="1" lang="en-US" altLang="ja-JP" dirty="0"/>
          </a:p>
          <a:p>
            <a:r>
              <a:rPr lang="ja-JP" altLang="en-US" dirty="0"/>
              <a:t>わかったつもりになってしまう</a:t>
            </a:r>
            <a:endParaRPr lang="en-US" altLang="ja-JP" dirty="0"/>
          </a:p>
          <a:p>
            <a:pPr marL="0" indent="0">
              <a:buNone/>
            </a:pPr>
            <a:r>
              <a:rPr kumimoji="1" lang="ja-JP" altLang="en-US" dirty="0"/>
              <a:t>ことです。</a:t>
            </a:r>
            <a:endParaRPr kumimoji="1" lang="en-US" altLang="ja-JP" dirty="0"/>
          </a:p>
          <a:p>
            <a:pPr marL="0" indent="0">
              <a:buNone/>
            </a:pPr>
            <a:r>
              <a:rPr lang="ja-JP" altLang="en-US" dirty="0"/>
              <a:t>上流工程を担うエンジニアと、下流工程のエンジニアは多くの場合スキルレイヤに差があります。</a:t>
            </a:r>
            <a:endParaRPr lang="en-US" altLang="ja-JP" dirty="0"/>
          </a:p>
          <a:p>
            <a:pPr marL="0" indent="0">
              <a:buNone/>
            </a:pPr>
            <a:r>
              <a:rPr kumimoji="1" lang="ja-JP" altLang="en-US" dirty="0"/>
              <a:t>上流工程が「普通こうだよな」と思っていることと、下流のそれは必ずしも一致しないのです。</a:t>
            </a:r>
            <a:br>
              <a:rPr kumimoji="1" lang="en-US" altLang="ja-JP" dirty="0"/>
            </a:br>
            <a:r>
              <a:rPr kumimoji="1" lang="ja-JP" altLang="en-US" dirty="0"/>
              <a:t>これが上流の意図を汲める下流となると、上流からの扱いが段違いに変わります。</a:t>
            </a:r>
            <a:endParaRPr kumimoji="1" lang="en-US" altLang="ja-JP" dirty="0"/>
          </a:p>
          <a:p>
            <a:pPr marL="0" indent="0">
              <a:buNone/>
            </a:pPr>
            <a:r>
              <a:rPr lang="ja-JP" altLang="en-US" dirty="0"/>
              <a:t>なぜなら、上流が下流にかける手間が恐ろしく減るから、と言えます。</a:t>
            </a:r>
            <a:endParaRPr kumimoji="1" lang="en-US" altLang="ja-JP" dirty="0"/>
          </a:p>
        </p:txBody>
      </p:sp>
    </p:spTree>
    <p:extLst>
      <p:ext uri="{BB962C8B-B14F-4D97-AF65-F5344CB8AC3E}">
        <p14:creationId xmlns:p14="http://schemas.microsoft.com/office/powerpoint/2010/main" val="5720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要件定義前にできること</a:t>
            </a:r>
            <a:endParaRPr kumimoji="1" lang="ja-JP" altLang="en-US"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kumimoji="1" lang="ja-JP" altLang="en-US" dirty="0"/>
              <a:t>さて、こう書くと下流は要件定義が終わるまで何もしないで待っていればよい、と思われそうですが、実はそうではありません。</a:t>
            </a:r>
            <a:endParaRPr kumimoji="1" lang="en-US" altLang="ja-JP" dirty="0"/>
          </a:p>
          <a:p>
            <a:pPr marL="0" indent="0">
              <a:buNone/>
            </a:pPr>
            <a:r>
              <a:rPr lang="ja-JP" altLang="en-US" dirty="0"/>
              <a:t>むしろ、要件定義とは「クライアントとの設計調整の場」であると同時に、「下流工程と上流工程の調整の場」でもあるのです。</a:t>
            </a:r>
            <a:endParaRPr lang="en-US" altLang="ja-JP" dirty="0"/>
          </a:p>
          <a:p>
            <a:pPr marL="0" indent="0">
              <a:buNone/>
            </a:pPr>
            <a:r>
              <a:rPr kumimoji="1" lang="en-US" altLang="ja-JP" dirty="0"/>
              <a:t>※</a:t>
            </a:r>
            <a:r>
              <a:rPr kumimoji="1" lang="ja-JP" altLang="en-US" dirty="0"/>
              <a:t>逆に言えば、要件定義に上流と下流の間のコミュニケーションが行われていないならば、下流としての仕事はまともにやらせてもらっていません。</a:t>
            </a:r>
            <a:endParaRPr kumimoji="1" lang="en-US" altLang="ja-JP" dirty="0"/>
          </a:p>
          <a:p>
            <a:pPr marL="0" indent="0">
              <a:buNone/>
            </a:pPr>
            <a:r>
              <a:rPr lang="ja-JP" altLang="en-US" dirty="0"/>
              <a:t>なぜなら、何度も言うように上流は下流が「何ができるのか」を完全には把握していません。もちろん、何度もペアを組んだ、とかなら別ですが、そうではないならそもそもお互いに理解していないでしょう。</a:t>
            </a:r>
            <a:endParaRPr lang="en-US" altLang="ja-JP" dirty="0"/>
          </a:p>
          <a:p>
            <a:pPr marL="0" indent="0">
              <a:buNone/>
            </a:pPr>
            <a:r>
              <a:rPr kumimoji="1" lang="ja-JP" altLang="en-US" dirty="0"/>
              <a:t>この時、上流は下流に「何ができて何ができないのか」を要件定義の形で整理します。</a:t>
            </a:r>
            <a:endParaRPr kumimoji="1" lang="en-US" altLang="ja-JP" dirty="0"/>
          </a:p>
        </p:txBody>
      </p:sp>
    </p:spTree>
    <p:extLst>
      <p:ext uri="{BB962C8B-B14F-4D97-AF65-F5344CB8AC3E}">
        <p14:creationId xmlns:p14="http://schemas.microsoft.com/office/powerpoint/2010/main" val="31567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要件定義</a:t>
            </a:r>
            <a:endParaRPr kumimoji="1" lang="ja-JP" altLang="en-US"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kumimoji="1" lang="ja-JP" altLang="en-US" dirty="0"/>
              <a:t>上流は要件定義において実装したいものを描きますが、当然それを実装する下流工程がそれを実現できないならば絵に描いた餅です。</a:t>
            </a:r>
            <a:endParaRPr kumimoji="1" lang="en-US" altLang="ja-JP" dirty="0"/>
          </a:p>
          <a:p>
            <a:pPr marL="0" indent="0">
              <a:buNone/>
            </a:pPr>
            <a:r>
              <a:rPr lang="ja-JP" altLang="en-US" dirty="0"/>
              <a:t>なので、上流から下流に対しては要件定義中に何度も「～～ができるか、可能か」といった質問が飛びます。</a:t>
            </a:r>
            <a:endParaRPr lang="en-US" altLang="ja-JP" dirty="0"/>
          </a:p>
          <a:p>
            <a:pPr marL="0" indent="0">
              <a:buNone/>
            </a:pPr>
            <a:r>
              <a:rPr kumimoji="1" lang="ja-JP" altLang="en-US" dirty="0"/>
              <a:t>また、それだけではなく、上流としては「要件定義中に」下流から要件定義書の内容について、「～～はできない」「～～することは可能である」といったフィードバックを求めています。</a:t>
            </a:r>
            <a:endParaRPr kumimoji="1" lang="en-US" altLang="ja-JP" dirty="0"/>
          </a:p>
          <a:p>
            <a:pPr marL="0" indent="0">
              <a:buNone/>
            </a:pPr>
            <a:r>
              <a:rPr lang="ja-JP" altLang="en-US" dirty="0"/>
              <a:t>要件定義書を読む、とは「出来上がった要件定義書を読む」という意味ではなく、上流とともに「要件定義書を作っていく」行為にほかならず、</a:t>
            </a:r>
            <a:r>
              <a:rPr kumimoji="1" lang="ja-JP" altLang="en-US" dirty="0"/>
              <a:t>その中で「わかったつもり」にならないよう、十分なコミュニケーションが必要ですし、この期間に関してはどれだけ何を聞かれても上流はそれを問題視することはほぼありません。</a:t>
            </a:r>
            <a:endParaRPr kumimoji="1" lang="en-US" altLang="ja-JP" dirty="0"/>
          </a:p>
          <a:p>
            <a:pPr marL="0" indent="0">
              <a:buNone/>
            </a:pPr>
            <a:r>
              <a:rPr lang="ja-JP" altLang="en-US" dirty="0"/>
              <a:t>逆に言えば、「この期間が終わってから」要件定義に疑義を挟むのはリスクが大きくなります。</a:t>
            </a:r>
            <a:endParaRPr kumimoji="1" lang="en-US" altLang="ja-JP" dirty="0"/>
          </a:p>
        </p:txBody>
      </p:sp>
    </p:spTree>
    <p:extLst>
      <p:ext uri="{BB962C8B-B14F-4D97-AF65-F5344CB8AC3E}">
        <p14:creationId xmlns:p14="http://schemas.microsoft.com/office/powerpoint/2010/main" val="252123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構築</a:t>
            </a:r>
            <a:endParaRPr kumimoji="1" lang="ja-JP" altLang="en-US"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kumimoji="1" lang="ja-JP" altLang="en-US" dirty="0"/>
              <a:t>要件定義が終わると、設計が示されます。</a:t>
            </a:r>
            <a:endParaRPr kumimoji="1" lang="en-US" altLang="ja-JP" dirty="0"/>
          </a:p>
          <a:p>
            <a:pPr marL="0" indent="0">
              <a:buNone/>
            </a:pPr>
            <a:r>
              <a:rPr lang="ja-JP" altLang="en-US" dirty="0"/>
              <a:t>というかインフラの場合は要件定義に設計が含まれてしまうことがほとんどでしょう。多くの場合はインフラ設計はポンチ絵に集約されます。</a:t>
            </a:r>
            <a:endParaRPr lang="en-US" altLang="ja-JP" dirty="0"/>
          </a:p>
          <a:p>
            <a:pPr marL="0" indent="0">
              <a:buNone/>
            </a:pPr>
            <a:r>
              <a:rPr kumimoji="1" lang="ja-JP" altLang="en-US" dirty="0"/>
              <a:t>例えばよく作成している「詳細設計書」ですが、あれは「設計では本来作成しません」</a:t>
            </a:r>
            <a:endParaRPr kumimoji="1" lang="en-US" altLang="ja-JP" dirty="0"/>
          </a:p>
          <a:p>
            <a:pPr marL="0" indent="0">
              <a:buNone/>
            </a:pPr>
            <a:r>
              <a:rPr lang="ja-JP" altLang="en-US" dirty="0"/>
              <a:t>あの文書は一体何なのか、というのはちょっと横においておくとして、基本的に構築において手元にあるのは「要件定義書」と「設計に関する絵図面」であることがほとんどです。</a:t>
            </a:r>
            <a:endParaRPr lang="en-US" altLang="ja-JP" dirty="0"/>
          </a:p>
          <a:p>
            <a:pPr marL="0" indent="0">
              <a:buNone/>
            </a:pPr>
            <a:r>
              <a:rPr kumimoji="1" lang="ja-JP" altLang="en-US" dirty="0"/>
              <a:t>ここから実際に構築を行うのが、下流工程となります。</a:t>
            </a:r>
            <a:endParaRPr kumimoji="1" lang="en-US" altLang="ja-JP" dirty="0"/>
          </a:p>
          <a:p>
            <a:pPr marL="0" indent="0">
              <a:buNone/>
            </a:pPr>
            <a:r>
              <a:rPr lang="ja-JP" altLang="en-US" dirty="0"/>
              <a:t>勘違いしてほしくないのは、「詳細設計書に基づいてパラメータを入れていく」行為は「エンジニアによる構築行為」</a:t>
            </a:r>
            <a:r>
              <a:rPr lang="ja-JP" altLang="en-US" b="1" dirty="0">
                <a:solidFill>
                  <a:srgbClr val="FF0000"/>
                </a:solidFill>
              </a:rPr>
              <a:t>ではありません</a:t>
            </a:r>
            <a:r>
              <a:rPr lang="ja-JP" altLang="en-US" dirty="0"/>
              <a:t>。これは、「</a:t>
            </a:r>
            <a:r>
              <a:rPr lang="ja-JP" altLang="en-US" b="1" dirty="0">
                <a:solidFill>
                  <a:srgbClr val="FF0000"/>
                </a:solidFill>
              </a:rPr>
              <a:t>オペレーション</a:t>
            </a:r>
            <a:r>
              <a:rPr lang="ja-JP" altLang="en-US" dirty="0"/>
              <a:t>」です。</a:t>
            </a:r>
            <a:endParaRPr kumimoji="1" lang="en-US" altLang="ja-JP" dirty="0"/>
          </a:p>
        </p:txBody>
      </p:sp>
    </p:spTree>
    <p:extLst>
      <p:ext uri="{BB962C8B-B14F-4D97-AF65-F5344CB8AC3E}">
        <p14:creationId xmlns:p14="http://schemas.microsoft.com/office/powerpoint/2010/main" val="355714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エンジニアリングとオペレーション</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kumimoji="1" lang="ja-JP" altLang="en-US" dirty="0"/>
              <a:t>エンジニアリングとオペレーションの最大の差異は、「そこにエンジニアリングの思考が存在するか否か」です。</a:t>
            </a:r>
            <a:endParaRPr kumimoji="1" lang="en-US" altLang="ja-JP" dirty="0"/>
          </a:p>
          <a:p>
            <a:pPr marL="0" indent="0">
              <a:buNone/>
            </a:pPr>
            <a:r>
              <a:rPr lang="ja-JP" altLang="en-US" dirty="0"/>
              <a:t>もちろん、オペレーションも作業手順などの思考は存在しますが、エンジニアリングの思考ではない、ということになります。</a:t>
            </a:r>
            <a:endParaRPr lang="en-US" altLang="ja-JP" dirty="0"/>
          </a:p>
          <a:p>
            <a:pPr marL="0" indent="0">
              <a:buNone/>
            </a:pPr>
            <a:r>
              <a:rPr kumimoji="1" lang="ja-JP" altLang="en-US" dirty="0"/>
              <a:t>エンジニアリング思考とは、「理解」「分解」「構築」というステップで物事をとらえ、事象を思考することを言い、オペレーティングにおいては手順の踏襲をする場合、少なくとも理解、分解の処理は行われません。</a:t>
            </a:r>
            <a:endParaRPr kumimoji="1" lang="en-US" altLang="ja-JP" dirty="0"/>
          </a:p>
          <a:p>
            <a:pPr marL="0" indent="0">
              <a:buNone/>
            </a:pPr>
            <a:r>
              <a:rPr lang="ja-JP" altLang="en-US" dirty="0"/>
              <a:t>下流工程においても、要件定義を理解し、それを分解し、必要な要素を構築する、というステップで理解深度を深め、実際の構築を行うこととなります。</a:t>
            </a:r>
            <a:endParaRPr lang="en-US" altLang="ja-JP" dirty="0"/>
          </a:p>
          <a:p>
            <a:pPr marL="0" indent="0">
              <a:buNone/>
            </a:pPr>
            <a:r>
              <a:rPr lang="ja-JP" altLang="en-US" dirty="0"/>
              <a:t>では、詳細設計書とは何でしょうか？</a:t>
            </a:r>
            <a:endParaRPr kumimoji="1" lang="en-US" altLang="ja-JP" dirty="0"/>
          </a:p>
        </p:txBody>
      </p:sp>
    </p:spTree>
    <p:extLst>
      <p:ext uri="{BB962C8B-B14F-4D97-AF65-F5344CB8AC3E}">
        <p14:creationId xmlns:p14="http://schemas.microsoft.com/office/powerpoint/2010/main" val="41696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詳細設計書（と呼んでいるもの）</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kumimoji="1" lang="ja-JP" altLang="en-US" dirty="0"/>
              <a:t>実のところ、詳細設計書とは「手順書」です。</a:t>
            </a:r>
            <a:endParaRPr kumimoji="1" lang="en-US" altLang="ja-JP" dirty="0"/>
          </a:p>
          <a:p>
            <a:pPr marL="0" indent="0">
              <a:buNone/>
            </a:pPr>
            <a:r>
              <a:rPr lang="ja-JP" altLang="en-US" dirty="0"/>
              <a:t>我々エンジニアはアレを詳細設計書、とは呼びません。あれは、「チートシート」と呼ばれています。</a:t>
            </a:r>
            <a:endParaRPr lang="en-US" altLang="ja-JP" dirty="0"/>
          </a:p>
          <a:p>
            <a:pPr marL="0" indent="0">
              <a:buNone/>
            </a:pPr>
            <a:r>
              <a:rPr lang="ja-JP" altLang="en-US" dirty="0"/>
              <a:t>チートシートとは、なじみのある言葉でいうならば、「カンニングペーパー」のことです。</a:t>
            </a:r>
            <a:endParaRPr lang="en-US" altLang="ja-JP" dirty="0"/>
          </a:p>
          <a:p>
            <a:pPr marL="0" indent="0">
              <a:buNone/>
            </a:pPr>
            <a:r>
              <a:rPr lang="ja-JP" altLang="en-US" dirty="0"/>
              <a:t>例えば</a:t>
            </a:r>
            <a:r>
              <a:rPr lang="en-US" altLang="ja-JP" dirty="0"/>
              <a:t>vi</a:t>
            </a:r>
            <a:r>
              <a:rPr lang="ja-JP" altLang="en-US" dirty="0"/>
              <a:t>のチートシート、と言えばコマンドレットの一覧だったりするもので、どちらかと言えばこの詳細設計書は顧客に向けて「なんとなくなんかいっぱいやってくれたんだな」感を醸し出すために作っていたりするものです。</a:t>
            </a:r>
            <a:endParaRPr lang="en-US" altLang="ja-JP" dirty="0"/>
          </a:p>
          <a:p>
            <a:pPr marL="0" indent="0">
              <a:buNone/>
            </a:pPr>
            <a:r>
              <a:rPr lang="ja-JP" altLang="en-US" dirty="0"/>
              <a:t>管理台帳と言い換えることもできますが、昨今はそもそも管理台帳自体が意味を為さず、顧客へのアピール以外ではあまり主体ではないため、そもそも論として詳細設計書自体がさして重要な意味を持っていません。</a:t>
            </a:r>
            <a:endParaRPr lang="en-US" altLang="ja-JP" dirty="0"/>
          </a:p>
        </p:txBody>
      </p:sp>
    </p:spTree>
    <p:extLst>
      <p:ext uri="{BB962C8B-B14F-4D97-AF65-F5344CB8AC3E}">
        <p14:creationId xmlns:p14="http://schemas.microsoft.com/office/powerpoint/2010/main" val="260163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オペレーションである、という意味</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lang="ja-JP" altLang="en-US" dirty="0"/>
              <a:t>手順書に従って</a:t>
            </a:r>
            <a:r>
              <a:rPr lang="en-US" altLang="ja-JP" dirty="0"/>
              <a:t>AWS</a:t>
            </a:r>
            <a:r>
              <a:rPr lang="ja-JP" altLang="en-US" dirty="0"/>
              <a:t>リソースを作成する、という行為は、言い換えれば「オペレーション」にほかなりません。</a:t>
            </a:r>
            <a:endParaRPr lang="en-US" altLang="ja-JP" dirty="0"/>
          </a:p>
          <a:p>
            <a:pPr marL="0" indent="0">
              <a:buNone/>
            </a:pPr>
            <a:r>
              <a:rPr lang="ja-JP" altLang="en-US" dirty="0"/>
              <a:t>エンジニアリング、とはそうではない、ということです。</a:t>
            </a:r>
            <a:endParaRPr lang="en-US" altLang="ja-JP" dirty="0"/>
          </a:p>
          <a:p>
            <a:pPr marL="0" indent="0">
              <a:buNone/>
            </a:pPr>
            <a:r>
              <a:rPr lang="ja-JP" altLang="en-US" dirty="0"/>
              <a:t>どちらかと言えば、エンジニアリングとは、「手順書」にあたるチートシートを「作り上げていく」行為を指しており、下流工程が担うのもここになります。</a:t>
            </a:r>
            <a:endParaRPr lang="en-US" altLang="ja-JP" dirty="0"/>
          </a:p>
          <a:p>
            <a:pPr marL="0" indent="0">
              <a:buNone/>
            </a:pPr>
            <a:r>
              <a:rPr lang="ja-JP" altLang="en-US" dirty="0"/>
              <a:t>この認識がそもそもなければ、ペアプログラミングなどでメンターについて一緒に下流工程を行ったとしても、下流工程を正しく身に着けていくことができません。</a:t>
            </a:r>
            <a:endParaRPr lang="en-US" altLang="ja-JP" dirty="0"/>
          </a:p>
          <a:p>
            <a:pPr marL="0" indent="0">
              <a:buNone/>
            </a:pPr>
            <a:r>
              <a:rPr lang="ja-JP" altLang="en-US" dirty="0"/>
              <a:t>また、自分が下流工程を行うことになれば、設計や要件定義に記載がない部分をどのようにセットアップするか、は「下流工程の意思として」行う必要があります。</a:t>
            </a:r>
            <a:br>
              <a:rPr lang="en-US" altLang="ja-JP" dirty="0"/>
            </a:br>
            <a:r>
              <a:rPr lang="ja-JP" altLang="en-US" dirty="0"/>
              <a:t>上流工程にどうすればいいですか、と聞くべきところもあれば、自分自身で決めなければならないところも当然に存在する、ということです。</a:t>
            </a:r>
            <a:endParaRPr lang="en-US" altLang="ja-JP" dirty="0"/>
          </a:p>
        </p:txBody>
      </p:sp>
    </p:spTree>
    <p:extLst>
      <p:ext uri="{BB962C8B-B14F-4D97-AF65-F5344CB8AC3E}">
        <p14:creationId xmlns:p14="http://schemas.microsoft.com/office/powerpoint/2010/main" val="428250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5318</TotalTime>
  <Words>2849</Words>
  <Application>Microsoft Office PowerPoint</Application>
  <PresentationFormat>ワイド画面</PresentationFormat>
  <Paragraphs>105</Paragraphs>
  <Slides>17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17</vt:i4>
      </vt:variant>
    </vt:vector>
  </HeadingPairs>
  <TitlesOfParts>
    <vt:vector size="20" baseType="lpstr">
      <vt:lpstr>Meiryo UI</vt:lpstr>
      <vt:lpstr>Arial</vt:lpstr>
      <vt:lpstr>ひし形グリッド 16 x 9</vt:lpstr>
      <vt:lpstr>インフラ構築３</vt:lpstr>
      <vt:lpstr>下流工程の始まり</vt:lpstr>
      <vt:lpstr>誤認があるとどうなるか</vt:lpstr>
      <vt:lpstr>要件定義前にできること</vt:lpstr>
      <vt:lpstr>要件定義</vt:lpstr>
      <vt:lpstr>構築</vt:lpstr>
      <vt:lpstr>エンジニアリングとオペレーション</vt:lpstr>
      <vt:lpstr>詳細設計書（と呼んでいるもの）</vt:lpstr>
      <vt:lpstr>オペレーションである、という意味</vt:lpstr>
      <vt:lpstr>下流工程の責任</vt:lpstr>
      <vt:lpstr>下流工程で求められるスキルセット</vt:lpstr>
      <vt:lpstr>実装に使用するサービスやアプリケーションに対する知見</vt:lpstr>
      <vt:lpstr>実装を設計できる実装設計能力</vt:lpstr>
      <vt:lpstr>ディスカッションできるディスカッション能力</vt:lpstr>
      <vt:lpstr>正しく意見を交換する</vt:lpstr>
      <vt:lpstr>構築作業</vt:lpstr>
      <vt:lpstr>テスト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11</cp:revision>
  <dcterms:created xsi:type="dcterms:W3CDTF">2018-03-29T15:15:54Z</dcterms:created>
  <dcterms:modified xsi:type="dcterms:W3CDTF">2024-01-25T03:11:30Z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