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91" d="100"/>
          <a:sy n="91" d="100"/>
        </p:scale>
        <p:origin x="32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2024年1月25日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2024年1月25日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インフラ構築４</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lang="ja-JP" altLang="en-US" dirty="0"/>
              <a:t>上流工程</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上流工程</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kumimoji="1" lang="ja-JP" altLang="en-US" dirty="0"/>
              <a:t>上流工程の意図を汲んだ下流工程、というものになっていくには、そもそも上流工程を理解している必要があります。</a:t>
            </a:r>
            <a:endParaRPr kumimoji="1" lang="en-US" altLang="ja-JP" dirty="0"/>
          </a:p>
          <a:p>
            <a:pPr marL="0" indent="0">
              <a:buNone/>
            </a:pPr>
            <a:r>
              <a:rPr lang="ja-JP" altLang="en-US" dirty="0"/>
              <a:t>これはどういうことかというと、最も上流工程を汲んだ下流工程ができるのは、上流工程のプレイヤーである、ということになります。</a:t>
            </a:r>
            <a:endParaRPr lang="en-US" altLang="ja-JP" dirty="0"/>
          </a:p>
          <a:p>
            <a:pPr marL="0" indent="0">
              <a:buNone/>
            </a:pPr>
            <a:r>
              <a:rPr kumimoji="1" lang="ja-JP" altLang="en-US" dirty="0"/>
              <a:t>まあそりゃあそうですよね、上流工程を理解して下流工程ができるのですから、上流工程を行えるプレイヤーになることで、下流工程の精度が引きあがっていくわけです。</a:t>
            </a:r>
            <a:endParaRPr kumimoji="1" lang="en-US" altLang="ja-JP" dirty="0"/>
          </a:p>
          <a:p>
            <a:pPr marL="0" indent="0">
              <a:buNone/>
            </a:pPr>
            <a:r>
              <a:rPr lang="ja-JP" altLang="en-US" dirty="0"/>
              <a:t>つまり、下流工程のプレイヤーは上流工程を意識して案件を繰り返し、より上流工程を理解できるようになるにつれ、「上流工程へシフト可能なエンジニア」としてのスタートラインに立つことができるようになります。</a:t>
            </a:r>
            <a:endParaRPr lang="en-US" altLang="ja-JP" dirty="0"/>
          </a:p>
          <a:p>
            <a:pPr marL="0" indent="0">
              <a:buNone/>
            </a:pPr>
            <a:r>
              <a:rPr kumimoji="1" lang="ja-JP" altLang="en-US" dirty="0"/>
              <a:t>ここまでの流れで分かる通り、この一連の流れはすべてつながっています。</a:t>
            </a:r>
          </a:p>
        </p:txBody>
      </p:sp>
    </p:spTree>
    <p:extLst>
      <p:ext uri="{BB962C8B-B14F-4D97-AF65-F5344CB8AC3E}">
        <p14:creationId xmlns:p14="http://schemas.microsoft.com/office/powerpoint/2010/main" val="30790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ja-JP" altLang="en-US" dirty="0"/>
              <a:t>下流工程から上流工程へ</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kumimoji="1" lang="ja-JP" altLang="en-US" dirty="0"/>
              <a:t>さて、ちょっと未来の話かもしれませんが、下流工程を難なくこなすようになり、上流工程からの覚えめでたいプレイヤーとなってきたとき、上流工程のプレイヤーって報酬もらいすぎじゃね？となる場合があります。</a:t>
            </a:r>
            <a:endParaRPr kumimoji="1" lang="en-US" altLang="ja-JP" dirty="0"/>
          </a:p>
          <a:p>
            <a:pPr marL="0" indent="0">
              <a:buNone/>
            </a:pPr>
            <a:r>
              <a:rPr lang="ja-JP" altLang="en-US" dirty="0"/>
              <a:t>実際、技術的なスキルセットではこのあたりになってくると上流と下流に差がない、あるいは下流のほうが技術的に上、ということが実際に起きうる状況となります。</a:t>
            </a:r>
            <a:endParaRPr lang="en-US" altLang="ja-JP" dirty="0"/>
          </a:p>
          <a:p>
            <a:pPr marL="0" indent="0">
              <a:buNone/>
            </a:pPr>
            <a:r>
              <a:rPr lang="ja-JP" altLang="en-US" dirty="0"/>
              <a:t>ただ、基本的にこの手の報酬額は上流＞下流であり、技術スキルセットだけで評価すると上流のもらいすぎ感を感じる場合があります。</a:t>
            </a:r>
            <a:endParaRPr lang="en-US" altLang="ja-JP" dirty="0"/>
          </a:p>
          <a:p>
            <a:pPr marL="0" indent="0">
              <a:buNone/>
            </a:pPr>
            <a:r>
              <a:rPr lang="ja-JP" altLang="en-US" dirty="0"/>
              <a:t>もし、あなたがこのステージに立った時、そのように感じてしまったのなら、ひとつ言っておきます。</a:t>
            </a:r>
            <a:endParaRPr lang="en-US" altLang="ja-JP" dirty="0"/>
          </a:p>
          <a:p>
            <a:pPr marL="0" indent="0">
              <a:buNone/>
            </a:pPr>
            <a:r>
              <a:rPr lang="ja-JP" altLang="en-US" b="1" dirty="0">
                <a:solidFill>
                  <a:srgbClr val="FF0000"/>
                </a:solidFill>
              </a:rPr>
              <a:t>あなたの目に、上流工程がきちんと見えていない証拠です。</a:t>
            </a:r>
            <a:endParaRPr lang="en-US" altLang="ja-JP" b="1" dirty="0">
              <a:solidFill>
                <a:srgbClr val="FF0000"/>
              </a:solidFill>
            </a:endParaRPr>
          </a:p>
        </p:txBody>
      </p:sp>
    </p:spTree>
    <p:extLst>
      <p:ext uri="{BB962C8B-B14F-4D97-AF65-F5344CB8AC3E}">
        <p14:creationId xmlns:p14="http://schemas.microsoft.com/office/powerpoint/2010/main" val="17071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上流工程でのスキルセット</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上流工程は設計を主体とした工程ですが、そこに必要とされるスキルセットは下流工程のそれとはまた大きく変わってきます。</a:t>
            </a:r>
            <a:endParaRPr lang="en-US" altLang="ja-JP" dirty="0"/>
          </a:p>
          <a:p>
            <a:pPr marL="0" indent="0">
              <a:buNone/>
            </a:pPr>
            <a:r>
              <a:rPr lang="ja-JP" altLang="en-US" dirty="0"/>
              <a:t>上流工程が必要とするスキルセットは、</a:t>
            </a:r>
            <a:endParaRPr lang="en-US" altLang="ja-JP" dirty="0"/>
          </a:p>
          <a:p>
            <a:r>
              <a:rPr lang="ja-JP" altLang="en-US" dirty="0"/>
              <a:t>下流工程で必要なすべてのスキルセット</a:t>
            </a:r>
            <a:endParaRPr lang="en-US" altLang="ja-JP" dirty="0"/>
          </a:p>
          <a:p>
            <a:r>
              <a:rPr lang="ja-JP" altLang="en-US" dirty="0"/>
              <a:t>クライアントとの折衝能力、コミュニケーションスキル</a:t>
            </a:r>
            <a:endParaRPr lang="en-US" altLang="ja-JP" dirty="0"/>
          </a:p>
          <a:p>
            <a:r>
              <a:rPr lang="ja-JP" altLang="en-US" dirty="0"/>
              <a:t>技術的証左をもとにしたロジカルトーキング</a:t>
            </a:r>
            <a:endParaRPr lang="en-US" altLang="ja-JP" dirty="0"/>
          </a:p>
          <a:p>
            <a:r>
              <a:rPr lang="ja-JP" altLang="en-US" dirty="0"/>
              <a:t>プロダクト</a:t>
            </a:r>
            <a:r>
              <a:rPr lang="en-US" altLang="ja-JP" dirty="0"/>
              <a:t>/</a:t>
            </a:r>
            <a:r>
              <a:rPr lang="ja-JP" altLang="en-US" dirty="0"/>
              <a:t>プロジェクトに寄与する、という意思や情動、あるいはそれを動かす方法</a:t>
            </a:r>
            <a:endParaRPr lang="en-US" altLang="ja-JP" dirty="0"/>
          </a:p>
          <a:p>
            <a:pPr marL="0" indent="0">
              <a:buNone/>
            </a:pPr>
            <a:r>
              <a:rPr lang="ja-JP" altLang="en-US" dirty="0"/>
              <a:t>御覧いただいてわかるかと思いますが、エンジニアには到底受け入れがたい、えげつない内容です。</a:t>
            </a:r>
            <a:endParaRPr lang="en-US" altLang="ja-JP" dirty="0"/>
          </a:p>
        </p:txBody>
      </p:sp>
    </p:spTree>
    <p:extLst>
      <p:ext uri="{BB962C8B-B14F-4D97-AF65-F5344CB8AC3E}">
        <p14:creationId xmlns:p14="http://schemas.microsoft.com/office/powerpoint/2010/main" val="325186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上流工程の実態</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上流工程は、エンジニアであると同時に、調停者、仲介者、ある種の営業（技術営業などということもありますね）的挙動を必要とするものです。</a:t>
            </a:r>
            <a:endParaRPr lang="en-US" altLang="ja-JP" dirty="0"/>
          </a:p>
          <a:p>
            <a:pPr marL="0" indent="0">
              <a:buNone/>
            </a:pPr>
            <a:r>
              <a:rPr lang="ja-JP" altLang="en-US" dirty="0"/>
              <a:t>それらのスキルセットを磨くと同時に、下流工程からも技術的な追い上げがある以上、下流工程のスキルセットである技術習得をおろそかにするわけにはいきません。</a:t>
            </a:r>
            <a:endParaRPr lang="en-US" altLang="ja-JP" dirty="0"/>
          </a:p>
          <a:p>
            <a:pPr marL="0" indent="0">
              <a:buNone/>
            </a:pPr>
            <a:r>
              <a:rPr lang="ja-JP" altLang="en-US" dirty="0"/>
              <a:t>思考の並列化、高速化、深度の話を最初にしているのは、このステージに至るためにはそもそもそれができていないなら求められるスキルセットを満たすようなトレーニングの時間などどこにも作れないからです。</a:t>
            </a:r>
            <a:endParaRPr lang="en-US" altLang="ja-JP" dirty="0"/>
          </a:p>
          <a:p>
            <a:pPr marL="0" indent="0">
              <a:buNone/>
            </a:pPr>
            <a:r>
              <a:rPr lang="ja-JP" altLang="en-US" dirty="0"/>
              <a:t>下流工程を何年かやっていれば、少なくとも上流工程への道自体は開きます。</a:t>
            </a:r>
            <a:endParaRPr lang="en-US" altLang="ja-JP" dirty="0"/>
          </a:p>
          <a:p>
            <a:pPr marL="0" indent="0">
              <a:buNone/>
            </a:pPr>
            <a:r>
              <a:rPr lang="ja-JP" altLang="en-US" dirty="0"/>
              <a:t>しかし、いざ上流工程に入ってみればその内容に押しつぶされてしまうだけで、そこから思考トレーニングをしても全く間に合いません。</a:t>
            </a:r>
            <a:endParaRPr lang="en-US" altLang="ja-JP" dirty="0"/>
          </a:p>
        </p:txBody>
      </p:sp>
    </p:spTree>
    <p:extLst>
      <p:ext uri="{BB962C8B-B14F-4D97-AF65-F5344CB8AC3E}">
        <p14:creationId xmlns:p14="http://schemas.microsoft.com/office/powerpoint/2010/main" val="117325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プロジェクトマネージメント</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上流工程プレイヤーとは、言い換えれば（インフラ領域に対する）プロジェクトマネージャーでもあります。</a:t>
            </a:r>
            <a:endParaRPr lang="en-US" altLang="ja-JP" dirty="0"/>
          </a:p>
          <a:p>
            <a:pPr marL="0" indent="0">
              <a:buNone/>
            </a:pPr>
            <a:r>
              <a:rPr lang="ja-JP" altLang="en-US" dirty="0"/>
              <a:t>より上位工程ではプロダクトマネージャーとして動くこともありますが、これらのマネージメント方向にシフトし始めると、技術側面はそこまで重視されなくなり始めるのでここでは割愛します。</a:t>
            </a:r>
            <a:endParaRPr lang="en-US" altLang="ja-JP" dirty="0"/>
          </a:p>
          <a:p>
            <a:pPr marL="0" indent="0">
              <a:buNone/>
            </a:pPr>
            <a:r>
              <a:rPr lang="ja-JP" altLang="en-US" dirty="0"/>
              <a:t>上流工程は、</a:t>
            </a:r>
            <a:r>
              <a:rPr lang="en-US" altLang="ja-JP" dirty="0"/>
              <a:t>RFP</a:t>
            </a:r>
            <a:r>
              <a:rPr lang="ja-JP" altLang="en-US" dirty="0"/>
              <a:t>（提案依頼書、</a:t>
            </a:r>
            <a:r>
              <a:rPr lang="en-US" altLang="ja-JP" dirty="0"/>
              <a:t>Request for Proposal</a:t>
            </a:r>
            <a:r>
              <a:rPr lang="ja-JP" altLang="en-US" dirty="0"/>
              <a:t>）などをもとに、提案を形成し、それを要件定義に組み換え、下流にそれを適切に構築させる、という責任を負います。</a:t>
            </a:r>
            <a:endParaRPr lang="en-US" altLang="ja-JP" dirty="0"/>
          </a:p>
          <a:p>
            <a:pPr marL="0" indent="0">
              <a:buNone/>
            </a:pPr>
            <a:r>
              <a:rPr lang="ja-JP" altLang="en-US" dirty="0"/>
              <a:t>要するに全責任の終端でもあります。</a:t>
            </a:r>
            <a:br>
              <a:rPr lang="en-US" altLang="ja-JP" dirty="0"/>
            </a:br>
            <a:r>
              <a:rPr lang="en-US" altLang="ja-JP" dirty="0"/>
              <a:t>※</a:t>
            </a:r>
            <a:r>
              <a:rPr lang="ja-JP" altLang="en-US" dirty="0"/>
              <a:t>もちろん、その上には営業や経営層といった終端責任者はいますが。</a:t>
            </a:r>
            <a:endParaRPr lang="en-US" altLang="ja-JP" dirty="0"/>
          </a:p>
          <a:p>
            <a:pPr marL="0" indent="0">
              <a:buNone/>
            </a:pPr>
            <a:r>
              <a:rPr lang="ja-JP" altLang="en-US" dirty="0"/>
              <a:t>報酬の多寡、というのは技術の上下に基づくものではなく、その職責においておっている責任の大きさに基づいて決まっている、ということをまず理解しておかなければなりません。</a:t>
            </a:r>
            <a:endParaRPr lang="en-US" altLang="ja-JP" dirty="0"/>
          </a:p>
        </p:txBody>
      </p:sp>
    </p:spTree>
    <p:extLst>
      <p:ext uri="{BB962C8B-B14F-4D97-AF65-F5344CB8AC3E}">
        <p14:creationId xmlns:p14="http://schemas.microsoft.com/office/powerpoint/2010/main" val="270561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ja-JP" altLang="en-US" dirty="0"/>
              <a:t>報酬の話</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lnSpcReduction="10000"/>
          </a:bodyPr>
          <a:lstStyle/>
          <a:p>
            <a:pPr marL="0" indent="0">
              <a:buNone/>
            </a:pPr>
            <a:r>
              <a:rPr lang="ja-JP" altLang="en-US" dirty="0"/>
              <a:t>より大きな責任を負う者がより大きな報酬を得る、というのが企業においては基本的な構造です。</a:t>
            </a:r>
            <a:endParaRPr lang="en-US" altLang="ja-JP" dirty="0"/>
          </a:p>
          <a:p>
            <a:pPr marL="0" indent="0">
              <a:buNone/>
            </a:pPr>
            <a:r>
              <a:rPr lang="ja-JP" altLang="en-US" dirty="0"/>
              <a:t>これはエンジニアだから技術が評価基準になるかというとそうではありません。エンジニアの技術の良しあしは、評価基準としては実はそこまで大きくありません。</a:t>
            </a:r>
            <a:endParaRPr lang="en-US" altLang="ja-JP" dirty="0"/>
          </a:p>
          <a:p>
            <a:pPr marL="0" indent="0">
              <a:buNone/>
            </a:pPr>
            <a:r>
              <a:rPr lang="ja-JP" altLang="en-US" dirty="0"/>
              <a:t>ただし、エンジニアの技術水準は評価ではなく信用を積み上げる要素です。これによって、より大きな信用を持つものはより大きな責任を負うことを期待される、という構造によって報酬の引き上げが発生します。</a:t>
            </a:r>
            <a:endParaRPr lang="en-US" altLang="ja-JP" dirty="0"/>
          </a:p>
          <a:p>
            <a:pPr marL="0" indent="0">
              <a:buNone/>
            </a:pPr>
            <a:r>
              <a:rPr lang="ja-JP" altLang="en-US" dirty="0"/>
              <a:t>つまり、責任を負わないものに報酬はありません。責任が小さいものには小さい報酬、大きな責任を負う者に大きな報酬が割り当たります。</a:t>
            </a:r>
            <a:endParaRPr lang="en-US" altLang="ja-JP" dirty="0"/>
          </a:p>
          <a:p>
            <a:pPr marL="0" indent="0">
              <a:buNone/>
            </a:pPr>
            <a:r>
              <a:rPr lang="ja-JP" altLang="en-US" dirty="0"/>
              <a:t>おかしなことを言っているわけではなく、これが資本主義の原理原則です。</a:t>
            </a:r>
            <a:br>
              <a:rPr lang="en-US" altLang="ja-JP" dirty="0"/>
            </a:br>
            <a:r>
              <a:rPr lang="ja-JP" altLang="en-US" dirty="0"/>
              <a:t>大きな出資をする株主が大きい株式配当をもらい、１株しか出資しない株主には１株分の報酬しかないのは当たり前です。</a:t>
            </a:r>
            <a:endParaRPr lang="en-US" altLang="ja-JP" dirty="0"/>
          </a:p>
        </p:txBody>
      </p:sp>
    </p:spTree>
    <p:extLst>
      <p:ext uri="{BB962C8B-B14F-4D97-AF65-F5344CB8AC3E}">
        <p14:creationId xmlns:p14="http://schemas.microsoft.com/office/powerpoint/2010/main" val="90938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5445</TotalTime>
  <Words>986</Words>
  <Application>Microsoft Office PowerPoint</Application>
  <PresentationFormat>ワイド画面</PresentationFormat>
  <Paragraphs>40</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Meiryo UI</vt:lpstr>
      <vt:lpstr>Arial</vt:lpstr>
      <vt:lpstr>ひし形グリッド 16 x 9</vt:lpstr>
      <vt:lpstr>インフラ構築４</vt:lpstr>
      <vt:lpstr>上流工程</vt:lpstr>
      <vt:lpstr>下流工程から上流工程へ</vt:lpstr>
      <vt:lpstr>上流工程でのスキルセット</vt:lpstr>
      <vt:lpstr>上流工程の実態</vt:lpstr>
      <vt:lpstr>プロジェクトマネージメント</vt:lpstr>
      <vt:lpstr>報酬の話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11</cp:revision>
  <dcterms:created xsi:type="dcterms:W3CDTF">2018-03-29T15:15:54Z</dcterms:created>
  <dcterms:modified xsi:type="dcterms:W3CDTF">2024-01-25T03:16:19Z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